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4"/>
  </p:notesMasterIdLst>
  <p:handoutMasterIdLst>
    <p:handoutMasterId r:id="rId25"/>
  </p:handoutMasterIdLst>
  <p:sldIdLst>
    <p:sldId id="256" r:id="rId2"/>
    <p:sldId id="257" r:id="rId3"/>
    <p:sldId id="278" r:id="rId4"/>
    <p:sldId id="279" r:id="rId5"/>
    <p:sldId id="283" r:id="rId6"/>
    <p:sldId id="280" r:id="rId7"/>
    <p:sldId id="281" r:id="rId8"/>
    <p:sldId id="282" r:id="rId9"/>
    <p:sldId id="276" r:id="rId10"/>
    <p:sldId id="277" r:id="rId11"/>
    <p:sldId id="265" r:id="rId12"/>
    <p:sldId id="261" r:id="rId13"/>
    <p:sldId id="262" r:id="rId14"/>
    <p:sldId id="263" r:id="rId15"/>
    <p:sldId id="267" r:id="rId16"/>
    <p:sldId id="268" r:id="rId17"/>
    <p:sldId id="269" r:id="rId18"/>
    <p:sldId id="270" r:id="rId19"/>
    <p:sldId id="275" r:id="rId20"/>
    <p:sldId id="271" r:id="rId21"/>
    <p:sldId id="272" r:id="rId22"/>
    <p:sldId id="273" r:id="rId23"/>
  </p:sldIdLst>
  <p:sldSz cx="12192000" cy="6858000"/>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9" d="100"/>
          <a:sy n="69" d="100"/>
        </p:scale>
        <p:origin x="72" y="22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13/03/2019</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75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11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Quels sont les avantages compétitifs de nos services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démarche d'accompagnement du changement est donc une technologie sociale innovante intégrant 4 éléments : </a:t>
            </a:r>
          </a:p>
          <a:p>
            <a:pPr marL="0" marR="0" lvl="0" indent="0" algn="l" rtl="0">
              <a:spcBef>
                <a:spcPts val="0"/>
              </a:spcBef>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a:t>
            </a:r>
            <a:r>
              <a:rPr lang="fr-FR" sz="1000" b="1" i="0" u="none" strike="noStrike" cap="none" dirty="0">
                <a:solidFill>
                  <a:schemeClr val="dk1"/>
                </a:solidFill>
                <a:latin typeface="Calibri"/>
                <a:ea typeface="Calibri"/>
                <a:cs typeface="Calibri"/>
                <a:sym typeface="Calibri"/>
              </a:rPr>
              <a:t>Les méthodes </a:t>
            </a:r>
            <a:r>
              <a:rPr lang="fr-FR" sz="1000" b="0" i="0" u="none" strike="noStrike" cap="none" dirty="0">
                <a:solidFill>
                  <a:schemeClr val="dk1"/>
                </a:solidFill>
                <a:latin typeface="Calibri"/>
                <a:ea typeface="Calibri"/>
                <a:cs typeface="Calibri"/>
                <a:sym typeface="Calibri"/>
              </a:rPr>
              <a:t>: technique à médiation corporelle, </a:t>
            </a:r>
            <a:r>
              <a:rPr lang="fr-FR" sz="1000" b="1" i="0" u="none" strike="noStrike" cap="none" dirty="0">
                <a:solidFill>
                  <a:schemeClr val="dk1"/>
                </a:solidFill>
                <a:latin typeface="Calibri"/>
                <a:ea typeface="Calibri"/>
                <a:cs typeface="Calibri"/>
                <a:sym typeface="Calibri"/>
              </a:rPr>
              <a:t>Les neurosciences , </a:t>
            </a:r>
            <a:r>
              <a:rPr lang="fr-FR" sz="1000" b="0" i="0" u="none" strike="noStrike" cap="none" dirty="0">
                <a:solidFill>
                  <a:schemeClr val="dk1"/>
                </a:solidFill>
                <a:latin typeface="Calibri"/>
                <a:ea typeface="Calibri"/>
                <a:cs typeface="Calibri"/>
                <a:sym typeface="Calibri"/>
              </a:rPr>
              <a:t>démarche de communication participative dynamique</a:t>
            </a:r>
          </a:p>
          <a:p>
            <a:pPr marL="0" marR="0" lvl="0" indent="0" algn="l" rtl="0">
              <a:spcBef>
                <a:spcPts val="0"/>
              </a:spcBef>
              <a:buSzPct val="25000"/>
              <a:buNone/>
            </a:pPr>
            <a:r>
              <a:rPr lang="fr-FR" sz="1000" b="1" i="0" u="none" strike="noStrike" cap="none" dirty="0">
                <a:solidFill>
                  <a:schemeClr val="dk1"/>
                </a:solidFill>
                <a:latin typeface="Calibri"/>
                <a:ea typeface="Calibri"/>
                <a:cs typeface="Calibri"/>
                <a:sym typeface="Calibri"/>
              </a:rPr>
              <a:t>Comment notre offre s'insère-t-elle dans la vie de nos clients ? </a:t>
            </a:r>
          </a:p>
          <a:p>
            <a:pPr marL="0" marR="0" lvl="0" indent="0" algn="l" rtl="0">
              <a:spcBef>
                <a:spcPts val="0"/>
              </a:spcBef>
              <a:buSzPct val="25000"/>
              <a:buNone/>
            </a:pPr>
            <a:r>
              <a:rPr lang="fr-FR" sz="1000" b="0" i="0" u="none" strike="noStrike" cap="none" dirty="0">
                <a:solidFill>
                  <a:schemeClr val="dk1"/>
                </a:solidFill>
                <a:latin typeface="Calibri"/>
                <a:ea typeface="Calibri"/>
                <a:cs typeface="Calibri"/>
                <a:sym typeface="Calibri"/>
              </a:rPr>
              <a:t>Dans la vie des clients, </a:t>
            </a:r>
            <a:r>
              <a:rPr lang="fr-FR" sz="1000" b="1" i="0" u="none" strike="noStrike" cap="none" dirty="0">
                <a:solidFill>
                  <a:schemeClr val="dk1"/>
                </a:solidFill>
                <a:latin typeface="Calibri"/>
                <a:ea typeface="Calibri"/>
                <a:cs typeface="Calibri"/>
                <a:sym typeface="Calibri"/>
              </a:rPr>
              <a:t>nos techniques </a:t>
            </a:r>
            <a:r>
              <a:rPr lang="fr-FR" sz="1000" b="0" i="0" u="none" strike="noStrike" cap="none" dirty="0">
                <a:solidFill>
                  <a:schemeClr val="dk1"/>
                </a:solidFill>
                <a:latin typeface="Calibri"/>
                <a:ea typeface="Calibri"/>
                <a:cs typeface="Calibri"/>
                <a:sym typeface="Calibri"/>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723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248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081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05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872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08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63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66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69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84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4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07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23392" y="1340769"/>
            <a:ext cx="11041225"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609601" y="1927374"/>
            <a:ext cx="11055017"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09601" y="273051"/>
            <a:ext cx="4011084"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766733" y="273050"/>
            <a:ext cx="6815667"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609601" y="1435101"/>
            <a:ext cx="4011084"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2389718" y="612775"/>
            <a:ext cx="73151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15" name="Shape 15"/>
          <p:cNvSpPr/>
          <p:nvPr/>
        </p:nvSpPr>
        <p:spPr>
          <a:xfrm>
            <a:off x="1" y="0"/>
            <a:ext cx="12192001" cy="132168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 name="Shape 17"/>
          <p:cNvSpPr txBox="1"/>
          <p:nvPr/>
        </p:nvSpPr>
        <p:spPr>
          <a:xfrm>
            <a:off x="8026400" y="260451"/>
            <a:ext cx="3605489"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dirty="0" smtClean="0">
                <a:solidFill>
                  <a:schemeClr val="tx1"/>
                </a:solidFill>
                <a:latin typeface="Calibri"/>
                <a:ea typeface="Calibri"/>
                <a:cs typeface="Calibri"/>
                <a:sym typeface="Calibri"/>
              </a:rPr>
              <a:t>www.visiapy.com</a:t>
            </a:r>
            <a:endParaRPr lang="fr-FR" sz="2400" b="1" i="0" u="none" strike="noStrike" cap="none" dirty="0">
              <a:solidFill>
                <a:schemeClr val="tx1"/>
              </a:solidFill>
              <a:latin typeface="Calibri"/>
              <a:ea typeface="Calibri"/>
              <a:cs typeface="Calibri"/>
              <a:sym typeface="Calibri"/>
            </a:endParaRPr>
          </a:p>
        </p:txBody>
      </p:sp>
      <p:pic>
        <p:nvPicPr>
          <p:cNvPr id="2" name="Imag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1344" y="177237"/>
            <a:ext cx="2306935" cy="967214"/>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30" name="Picture 6" descr="RÃ©sultat de recherche d'images pour &quot;cie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9130"/>
            <a:ext cx="12192000" cy="5548870"/>
          </a:xfrm>
          <a:prstGeom prst="rect">
            <a:avLst/>
          </a:prstGeom>
          <a:noFill/>
          <a:extLst>
            <a:ext uri="{909E8E84-426E-40DD-AFC4-6F175D3DCCD1}">
              <a14:hiddenFill xmlns:a14="http://schemas.microsoft.com/office/drawing/2010/main">
                <a:solidFill>
                  <a:srgbClr val="FFFFFF"/>
                </a:solidFill>
              </a14:hiddenFill>
            </a:ext>
          </a:extLst>
        </p:spPr>
      </p:pic>
      <p:sp>
        <p:nvSpPr>
          <p:cNvPr id="102" name="Shape 102"/>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a:t>14/11/2016</a:t>
            </a:r>
          </a:p>
        </p:txBody>
      </p:sp>
      <p:sp>
        <p:nvSpPr>
          <p:cNvPr id="103" name="Shape 103"/>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a:t>Mairie-SophroKhepri-21-11-2016</a:t>
            </a:r>
          </a:p>
        </p:txBody>
      </p:sp>
      <p:sp>
        <p:nvSpPr>
          <p:cNvPr id="104" name="Shape 104"/>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a:t>
            </a:fld>
            <a:endParaRPr lang="fr-FR" sz="1200">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4">
            <a:alphaModFix/>
          </a:blip>
          <a:srcRect/>
          <a:stretch/>
        </p:blipFill>
        <p:spPr>
          <a:xfrm>
            <a:off x="0" y="2636912"/>
            <a:ext cx="7680176" cy="4221088"/>
          </a:xfrm>
          <a:prstGeom prst="rect">
            <a:avLst/>
          </a:prstGeom>
          <a:noFill/>
          <a:ln>
            <a:noFill/>
          </a:ln>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999" y="1507096"/>
            <a:ext cx="6697001" cy="5350904"/>
          </a:xfrm>
          <a:prstGeom prst="rect">
            <a:avLst/>
          </a:prstGeom>
        </p:spPr>
      </p:pic>
      <p:sp>
        <p:nvSpPr>
          <p:cNvPr id="6" name="ZoneTexte 5"/>
          <p:cNvSpPr txBox="1"/>
          <p:nvPr/>
        </p:nvSpPr>
        <p:spPr>
          <a:xfrm>
            <a:off x="501584" y="3044279"/>
            <a:ext cx="4680520" cy="769441"/>
          </a:xfrm>
          <a:prstGeom prst="rect">
            <a:avLst/>
          </a:prstGeom>
          <a:noFill/>
        </p:spPr>
        <p:txBody>
          <a:bodyPr wrap="square" rtlCol="0">
            <a:spAutoFit/>
          </a:bodyPr>
          <a:lstStyle/>
          <a:p>
            <a:r>
              <a:rPr lang="fr-FR" sz="4400" dirty="0" smtClean="0">
                <a:latin typeface="Bahnschrift SemiBold" panose="020B0502040204020203" pitchFamily="34" charset="0"/>
                <a:ea typeface="Adobe Gothic Std B" panose="020B0800000000000000" pitchFamily="34" charset="-128"/>
              </a:rPr>
              <a:t>Au-delà des murs</a:t>
            </a:r>
            <a:endParaRPr lang="fr-FR" sz="4400" dirty="0">
              <a:latin typeface="Bahnschrift SemiBold" panose="020B0502040204020203" pitchFamily="34" charset="0"/>
              <a:ea typeface="Adobe Gothic Std B" panose="020B08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SOMMAIRE: Partie 2</a:t>
            </a:r>
          </a:p>
        </p:txBody>
      </p:sp>
      <p:sp>
        <p:nvSpPr>
          <p:cNvPr id="115" name="Shape 115"/>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10</a:t>
            </a:fld>
            <a:endParaRPr lang="fr-FR" sz="1200">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marL="0" indent="0">
              <a:spcBef>
                <a:spcPts val="0"/>
              </a:spcBef>
              <a:buNone/>
            </a:pPr>
            <a:r>
              <a:rPr lang="fr-FR" sz="2000" dirty="0"/>
              <a:t>	</a:t>
            </a:r>
            <a:r>
              <a:rPr lang="fr-FR" sz="2000" b="1" dirty="0"/>
              <a:t>SOUTIEN PSYCHO-SOCIAL DES SALARIES</a:t>
            </a:r>
          </a:p>
          <a:p>
            <a:pPr indent="-342900">
              <a:spcBef>
                <a:spcPts val="0"/>
              </a:spcBef>
            </a:pPr>
            <a:endParaRPr lang="fr-FR" sz="2000" dirty="0"/>
          </a:p>
          <a:p>
            <a:pPr indent="-342900">
              <a:spcBef>
                <a:spcPts val="0"/>
              </a:spcBef>
            </a:pPr>
            <a:r>
              <a:rPr lang="fr-FR" sz="2000" dirty="0"/>
              <a:t>Santé et Qualité de Vie au Travail (SQVT)</a:t>
            </a:r>
          </a:p>
          <a:p>
            <a:pPr indent="-342900">
              <a:spcBef>
                <a:spcPts val="0"/>
              </a:spcBef>
            </a:pPr>
            <a:r>
              <a:rPr lang="fr-FR" sz="2000" dirty="0" err="1"/>
              <a:t>KhepriSanté</a:t>
            </a:r>
            <a:r>
              <a:rPr lang="fr-FR" sz="2000" dirty="0"/>
              <a:t>: Un Centre de santé de proximité</a:t>
            </a:r>
          </a:p>
          <a:p>
            <a:pPr indent="-342900">
              <a:spcBef>
                <a:spcPts val="0"/>
              </a:spcBef>
            </a:pPr>
            <a:r>
              <a:rPr lang="fr-FR" sz="2000" dirty="0" err="1"/>
              <a:t>Visiapy</a:t>
            </a:r>
            <a:r>
              <a:rPr lang="fr-FR" sz="2000" dirty="0"/>
              <a:t>: une plateforme innovante</a:t>
            </a:r>
          </a:p>
          <a:p>
            <a:pPr indent="-342900">
              <a:spcBef>
                <a:spcPts val="0"/>
              </a:spcBef>
            </a:pPr>
            <a:r>
              <a:rPr lang="fr-FR" sz="2000" dirty="0"/>
              <a:t>Le concept de </a:t>
            </a:r>
            <a:r>
              <a:rPr lang="fr-FR" sz="2000" dirty="0" err="1"/>
              <a:t>Visiapy</a:t>
            </a:r>
            <a:endParaRPr lang="fr-FR" sz="2000" dirty="0"/>
          </a:p>
          <a:p>
            <a:pPr indent="-342900">
              <a:spcBef>
                <a:spcPts val="0"/>
              </a:spcBef>
            </a:pPr>
            <a:r>
              <a:rPr lang="fr-FR" sz="2000" dirty="0"/>
              <a:t>Avantages pour l’employeur</a:t>
            </a:r>
          </a:p>
          <a:p>
            <a:pPr indent="-342900">
              <a:spcBef>
                <a:spcPts val="0"/>
              </a:spcBef>
            </a:pPr>
            <a:r>
              <a:rPr lang="fr-FR" sz="2000" dirty="0"/>
              <a:t>Avantages pour les salariés</a:t>
            </a: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4224424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752963" y="4357262"/>
            <a:ext cx="2182904" cy="551748"/>
          </a:xfrm>
          <a:prstGeom prst="rect">
            <a:avLst/>
          </a:prstGeom>
          <a:solidFill>
            <a:srgbClr val="0085B0"/>
          </a:solidFill>
          <a:ln>
            <a:noFill/>
          </a:ln>
        </p:spPr>
        <p:txBody>
          <a:bodyPr lIns="107375" tIns="53675" rIns="107375" bIns="53675" anchor="t" anchorCtr="0">
            <a:noAutofit/>
          </a:bodyPr>
          <a:lstStyle/>
          <a:p>
            <a:pPr algn="ctr">
              <a:buClr>
                <a:schemeClr val="dk1"/>
              </a:buClr>
            </a:pPr>
            <a:endParaRPr b="1">
              <a:solidFill>
                <a:schemeClr val="lt1"/>
              </a:solidFill>
              <a:latin typeface="Calibri"/>
              <a:ea typeface="Calibri"/>
              <a:cs typeface="Calibri"/>
              <a:sym typeface="Calibri"/>
            </a:endParaRPr>
          </a:p>
          <a:p>
            <a:pPr algn="ctr">
              <a:buClr>
                <a:schemeClr val="dk1"/>
              </a:buClr>
            </a:pPr>
            <a:endParaRPr b="1">
              <a:solidFill>
                <a:schemeClr val="lt1"/>
              </a:solidFill>
              <a:latin typeface="Calibri"/>
              <a:ea typeface="Calibri"/>
              <a:cs typeface="Calibri"/>
              <a:sym typeface="Calibri"/>
            </a:endParaRPr>
          </a:p>
        </p:txBody>
      </p:sp>
      <p:sp>
        <p:nvSpPr>
          <p:cNvPr id="201" name="Shape 201"/>
          <p:cNvSpPr txBox="1"/>
          <p:nvPr/>
        </p:nvSpPr>
        <p:spPr>
          <a:xfrm>
            <a:off x="1982066" y="4355366"/>
            <a:ext cx="2001452" cy="551750"/>
          </a:xfrm>
          <a:prstGeom prst="rect">
            <a:avLst/>
          </a:prstGeom>
          <a:noFill/>
          <a:ln>
            <a:noFill/>
          </a:ln>
        </p:spPr>
        <p:txBody>
          <a:bodyPr lIns="107375" tIns="53675" rIns="107375" bIns="53675" anchor="t" anchorCtr="0">
            <a:noAutofit/>
          </a:bodyPr>
          <a:lstStyle/>
          <a:p>
            <a:pPr algn="ctr">
              <a:buClr>
                <a:schemeClr val="lt1"/>
              </a:buClr>
              <a:buSzPct val="25000"/>
            </a:pPr>
            <a:r>
              <a:rPr lang="fr-FR" b="1">
                <a:solidFill>
                  <a:schemeClr val="lt1"/>
                </a:solidFill>
                <a:latin typeface="Calibri"/>
                <a:ea typeface="Calibri"/>
                <a:cs typeface="Calibri"/>
                <a:sym typeface="Calibri"/>
              </a:rPr>
              <a:t>Discrétion et confidentialité assurées</a:t>
            </a:r>
          </a:p>
        </p:txBody>
      </p:sp>
      <p:pic>
        <p:nvPicPr>
          <p:cNvPr id="206" name="Shape 206" descr="C:\Users\Dell\Dropbox\Sophrokhépri\PHOTOS du Centre\Photo B-Design\Biotiful Design--2.jpg"/>
          <p:cNvPicPr preferRelativeResize="0"/>
          <p:nvPr/>
        </p:nvPicPr>
        <p:blipFill rotWithShape="1">
          <a:blip r:embed="rId3">
            <a:alphaModFix/>
          </a:blip>
          <a:srcRect t="17389" b="5473"/>
          <a:stretch/>
        </p:blipFill>
        <p:spPr>
          <a:xfrm>
            <a:off x="0" y="1408630"/>
            <a:ext cx="12192000" cy="5449369"/>
          </a:xfrm>
          <a:prstGeom prst="rect">
            <a:avLst/>
          </a:prstGeom>
          <a:noFill/>
          <a:ln>
            <a:noFill/>
          </a:ln>
        </p:spPr>
      </p:pic>
      <p:sp>
        <p:nvSpPr>
          <p:cNvPr id="207" name="Shape 207"/>
          <p:cNvSpPr/>
          <p:nvPr/>
        </p:nvSpPr>
        <p:spPr>
          <a:xfrm>
            <a:off x="0" y="1408630"/>
            <a:ext cx="12192000" cy="5449370"/>
          </a:xfrm>
          <a:prstGeom prst="rect">
            <a:avLst/>
          </a:prstGeom>
          <a:solidFill>
            <a:schemeClr val="lt1">
              <a:alpha val="91000"/>
            </a:schemeClr>
          </a:solidFill>
          <a:ln>
            <a:noFill/>
          </a:ln>
        </p:spPr>
        <p:txBody>
          <a:bodyPr lIns="107375" tIns="53675" rIns="107375" bIns="53675" anchor="ctr" anchorCtr="0">
            <a:noAutofit/>
          </a:bodyPr>
          <a:lstStyle/>
          <a:p>
            <a:pPr algn="ctr">
              <a:buSzPct val="25000"/>
            </a:pPr>
            <a:r>
              <a:rPr lang="fr-FR" sz="1800">
                <a:solidFill>
                  <a:schemeClr val="lt1"/>
                </a:solidFill>
                <a:latin typeface="Calibri"/>
                <a:ea typeface="Calibri"/>
                <a:cs typeface="Calibri"/>
                <a:sym typeface="Calibri"/>
              </a:rPr>
              <a:t>²</a:t>
            </a:r>
          </a:p>
        </p:txBody>
      </p:sp>
      <p:sp>
        <p:nvSpPr>
          <p:cNvPr id="208" name="Shape 208"/>
          <p:cNvSpPr txBox="1"/>
          <p:nvPr/>
        </p:nvSpPr>
        <p:spPr>
          <a:xfrm>
            <a:off x="1932056" y="1588980"/>
            <a:ext cx="8341401" cy="3320031"/>
          </a:xfrm>
          <a:prstGeom prst="rect">
            <a:avLst/>
          </a:prstGeom>
          <a:noFill/>
          <a:ln>
            <a:noFill/>
          </a:ln>
        </p:spPr>
        <p:txBody>
          <a:bodyPr lIns="107375" tIns="53675" rIns="107375" bIns="53675" anchor="t" anchorCtr="0">
            <a:noAutofit/>
          </a:bodyPr>
          <a:lstStyle/>
          <a:p>
            <a:pPr algn="just">
              <a:buSzPct val="25000"/>
            </a:pPr>
            <a:r>
              <a:rPr lang="fr-FR" sz="1800" b="1" dirty="0">
                <a:solidFill>
                  <a:srgbClr val="0085B0"/>
                </a:solidFill>
                <a:latin typeface="Calibri"/>
                <a:ea typeface="Calibri"/>
                <a:cs typeface="Calibri"/>
                <a:sym typeface="Calibri"/>
              </a:rPr>
              <a:t>Dans le cadre de la Santé et la Qualité de Vie au Travail (SQVT)</a:t>
            </a:r>
          </a:p>
          <a:p>
            <a:pPr marL="201351" indent="-201351" algn="just">
              <a:spcBef>
                <a:spcPts val="705"/>
              </a:spcBef>
              <a:buClr>
                <a:srgbClr val="0085B0"/>
              </a:buClr>
              <a:buSzPct val="100000"/>
              <a:buFont typeface="Calibri"/>
              <a:buChar char="-"/>
            </a:pPr>
            <a:r>
              <a:rPr lang="fr-FR" sz="1800" b="1" dirty="0">
                <a:solidFill>
                  <a:srgbClr val="0085B0"/>
                </a:solidFill>
                <a:latin typeface="Calibri"/>
                <a:ea typeface="Calibri"/>
                <a:cs typeface="Calibri"/>
                <a:sym typeface="Calibri"/>
              </a:rPr>
              <a:t>ECOUTE :</a:t>
            </a:r>
            <a:r>
              <a:rPr lang="fr-FR" sz="1800" dirty="0">
                <a:solidFill>
                  <a:schemeClr val="dk1"/>
                </a:solidFill>
                <a:latin typeface="Calibri"/>
                <a:ea typeface="Calibri"/>
                <a:cs typeface="Calibri"/>
                <a:sym typeface="Calibri"/>
              </a:rPr>
              <a:t> avec accompagnement global et ciblé en toute confidentialité,</a:t>
            </a:r>
          </a:p>
          <a:p>
            <a:pPr marL="201351" indent="-201351" algn="just">
              <a:spcBef>
                <a:spcPts val="705"/>
              </a:spcBef>
              <a:buClr>
                <a:srgbClr val="0085B0"/>
              </a:buClr>
              <a:buSzPct val="100000"/>
              <a:buFont typeface="Calibri"/>
              <a:buChar char="-"/>
            </a:pPr>
            <a:r>
              <a:rPr lang="fr-FR" sz="1800" b="1" dirty="0">
                <a:solidFill>
                  <a:srgbClr val="0085B0"/>
                </a:solidFill>
                <a:latin typeface="Calibri"/>
                <a:ea typeface="Calibri"/>
                <a:cs typeface="Calibri"/>
                <a:sym typeface="Calibri"/>
              </a:rPr>
              <a:t>PEDAGOGIE :</a:t>
            </a:r>
            <a:r>
              <a:rPr lang="fr-FR" sz="1800" dirty="0">
                <a:solidFill>
                  <a:schemeClr val="dk1"/>
                </a:solidFill>
                <a:latin typeface="Calibri"/>
                <a:ea typeface="Calibri"/>
                <a:cs typeface="Calibri"/>
                <a:sym typeface="Calibri"/>
              </a:rPr>
              <a:t> Apprendre des moyens simples pour travailler mieux en prenant soin de soi avec des experts en SQVT,</a:t>
            </a:r>
          </a:p>
          <a:p>
            <a:pPr marL="201351" indent="-201351" algn="just">
              <a:spcBef>
                <a:spcPts val="705"/>
              </a:spcBef>
              <a:buClr>
                <a:srgbClr val="0085B0"/>
              </a:buClr>
              <a:buSzPct val="100000"/>
              <a:buFont typeface="Calibri"/>
              <a:buChar char="-"/>
            </a:pPr>
            <a:r>
              <a:rPr lang="fr-FR" sz="1800" b="1" dirty="0">
                <a:solidFill>
                  <a:srgbClr val="0085B0"/>
                </a:solidFill>
                <a:latin typeface="Calibri"/>
                <a:ea typeface="Calibri"/>
                <a:cs typeface="Calibri"/>
                <a:sym typeface="Calibri"/>
              </a:rPr>
              <a:t>PREVENTION :</a:t>
            </a:r>
            <a:r>
              <a:rPr lang="fr-FR" sz="1800"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indent="-201351" algn="just">
              <a:spcBef>
                <a:spcPts val="705"/>
              </a:spcBef>
              <a:buClr>
                <a:srgbClr val="0085B0"/>
              </a:buClr>
              <a:buSzPct val="100000"/>
              <a:buFont typeface="Calibri"/>
              <a:buChar char="-"/>
            </a:pPr>
            <a:r>
              <a:rPr lang="fr-FR" sz="1800" b="1" dirty="0">
                <a:solidFill>
                  <a:srgbClr val="0085B0"/>
                </a:solidFill>
                <a:latin typeface="Calibri"/>
                <a:ea typeface="Calibri"/>
                <a:cs typeface="Calibri"/>
                <a:sym typeface="Calibri"/>
              </a:rPr>
              <a:t>PREPARATION :</a:t>
            </a:r>
            <a:r>
              <a:rPr lang="fr-FR" sz="1800" dirty="0">
                <a:solidFill>
                  <a:schemeClr val="dk1"/>
                </a:solidFill>
                <a:latin typeface="Calibri"/>
                <a:ea typeface="Calibri"/>
                <a:cs typeface="Calibri"/>
                <a:sym typeface="Calibri"/>
              </a:rPr>
              <a:t> Au retour au travail après une absence longue durée de l’entreprise</a:t>
            </a:r>
          </a:p>
        </p:txBody>
      </p:sp>
      <p:sp>
        <p:nvSpPr>
          <p:cNvPr id="205" name="Shape 205"/>
          <p:cNvSpPr txBox="1"/>
          <p:nvPr/>
        </p:nvSpPr>
        <p:spPr>
          <a:xfrm>
            <a:off x="1524001" y="5229200"/>
            <a:ext cx="9161063" cy="1412776"/>
          </a:xfrm>
          <a:prstGeom prst="rect">
            <a:avLst/>
          </a:prstGeom>
          <a:noFill/>
          <a:ln>
            <a:noFill/>
          </a:ln>
        </p:spPr>
        <p:txBody>
          <a:bodyPr lIns="107375" tIns="53675" rIns="107375" bIns="53675" anchor="t" anchorCtr="0">
            <a:noAutofit/>
          </a:bodyPr>
          <a:lstStyle/>
          <a:p>
            <a:pPr algn="ctr">
              <a:buSzPct val="25000"/>
            </a:pPr>
            <a:r>
              <a:rPr lang="fr-FR" dirty="0">
                <a:solidFill>
                  <a:srgbClr val="1D1B10"/>
                </a:solidFill>
                <a:latin typeface="Calibri"/>
                <a:ea typeface="Calibri"/>
                <a:cs typeface="Calibri"/>
                <a:sym typeface="Calibri"/>
              </a:rPr>
              <a:t>Addictions, Phobies, Dépression, </a:t>
            </a:r>
            <a:r>
              <a:rPr lang="fr-FR" dirty="0" err="1">
                <a:solidFill>
                  <a:srgbClr val="1D1B10"/>
                </a:solidFill>
                <a:latin typeface="Calibri"/>
                <a:ea typeface="Calibri"/>
                <a:cs typeface="Calibri"/>
                <a:sym typeface="Calibri"/>
              </a:rPr>
              <a:t>Burn</a:t>
            </a:r>
            <a:r>
              <a:rPr lang="fr-FR" dirty="0">
                <a:solidFill>
                  <a:srgbClr val="1D1B10"/>
                </a:solidFill>
                <a:latin typeface="Calibri"/>
                <a:ea typeface="Calibri"/>
                <a:cs typeface="Calibri"/>
                <a:sym typeface="Calibri"/>
              </a:rPr>
              <a:t> out, Stress post-traumatique</a:t>
            </a:r>
          </a:p>
          <a:p>
            <a:pPr algn="ctr">
              <a:buSzPct val="25000"/>
            </a:pPr>
            <a:r>
              <a:rPr lang="fr-FR" dirty="0">
                <a:solidFill>
                  <a:srgbClr val="1D1B10"/>
                </a:solidFill>
                <a:latin typeface="Calibri"/>
                <a:ea typeface="Calibri"/>
                <a:cs typeface="Calibri"/>
                <a:sym typeface="Calibri"/>
              </a:rPr>
              <a:t>Douleurs chroniques, Pathologies invalidantes, Oncologie, Acouphènes</a:t>
            </a:r>
          </a:p>
          <a:p>
            <a:pPr algn="ctr">
              <a:buSzPct val="25000"/>
            </a:pPr>
            <a:r>
              <a:rPr lang="fr-FR" dirty="0">
                <a:solidFill>
                  <a:schemeClr val="dk1"/>
                </a:solidFill>
                <a:latin typeface="Calibri"/>
                <a:ea typeface="Calibri"/>
                <a:cs typeface="Calibri"/>
                <a:sym typeface="Calibri"/>
              </a:rPr>
              <a:t>Maternité, Parentalité, </a:t>
            </a:r>
            <a:r>
              <a:rPr lang="fr-FR" dirty="0">
                <a:solidFill>
                  <a:srgbClr val="1D1B10"/>
                </a:solidFill>
                <a:latin typeface="Calibri"/>
                <a:ea typeface="Calibri"/>
                <a:cs typeface="Calibri"/>
                <a:sym typeface="Calibri"/>
              </a:rPr>
              <a:t>Précocité Intellectuelle, </a:t>
            </a:r>
            <a:r>
              <a:rPr lang="fr-FR" dirty="0" err="1">
                <a:solidFill>
                  <a:srgbClr val="1D1B10"/>
                </a:solidFill>
                <a:latin typeface="Calibri"/>
                <a:ea typeface="Calibri"/>
                <a:cs typeface="Calibri"/>
                <a:sym typeface="Calibri"/>
              </a:rPr>
              <a:t>Surdouance</a:t>
            </a:r>
            <a:r>
              <a:rPr lang="fr-FR" dirty="0">
                <a:solidFill>
                  <a:srgbClr val="1D1B10"/>
                </a:solidFill>
                <a:latin typeface="Calibri"/>
                <a:ea typeface="Calibri"/>
                <a:cs typeface="Calibri"/>
                <a:sym typeface="Calibri"/>
              </a:rPr>
              <a:t>, TDA-H </a:t>
            </a:r>
          </a:p>
          <a:p>
            <a:pPr algn="ctr">
              <a:buSzPct val="25000"/>
            </a:pPr>
            <a:r>
              <a:rPr lang="fr-FR" dirty="0">
                <a:solidFill>
                  <a:srgbClr val="1D1B10"/>
                </a:solidFill>
                <a:latin typeface="Calibri"/>
                <a:ea typeface="Calibri"/>
                <a:cs typeface="Calibri"/>
                <a:sym typeface="Calibri"/>
              </a:rPr>
              <a:t>Difficultés scolaires, Sommeil, Mal être au travail, Harcèlement </a:t>
            </a:r>
          </a:p>
          <a:p>
            <a:pPr algn="ctr">
              <a:buSzPct val="25000"/>
            </a:pPr>
            <a:r>
              <a:rPr lang="fr-FR" dirty="0">
                <a:solidFill>
                  <a:srgbClr val="1D1B10"/>
                </a:solidFill>
                <a:latin typeface="Calibri"/>
                <a:ea typeface="Calibri"/>
                <a:cs typeface="Calibri"/>
                <a:sym typeface="Calibri"/>
              </a:rPr>
              <a:t>Surcharge pondérale, Troubles </a:t>
            </a:r>
            <a:r>
              <a:rPr lang="fr-FR" dirty="0">
                <a:solidFill>
                  <a:schemeClr val="dk1"/>
                </a:solidFill>
                <a:latin typeface="Calibri"/>
                <a:ea typeface="Calibri"/>
                <a:cs typeface="Calibri"/>
                <a:sym typeface="Calibri"/>
              </a:rPr>
              <a:t>alimentaires, Coaching</a:t>
            </a:r>
          </a:p>
          <a:p>
            <a:pPr algn="ctr">
              <a:buSzPct val="25000"/>
            </a:pPr>
            <a:r>
              <a:rPr lang="fr-FR" dirty="0">
                <a:solidFill>
                  <a:schemeClr val="dk1"/>
                </a:solidFill>
                <a:latin typeface="Calibri"/>
                <a:ea typeface="Calibri"/>
                <a:cs typeface="Calibri"/>
                <a:sym typeface="Calibri"/>
              </a:rPr>
              <a:t>Orientation  scolaire, Evaluation, Bilan de compétences professionnel</a:t>
            </a:r>
          </a:p>
          <a:p>
            <a:pPr algn="ctr"/>
            <a:endParaRPr sz="1200"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8241815" y="1317242"/>
            <a:ext cx="2288505" cy="4632037"/>
          </a:xfrm>
          <a:prstGeom prst="rect">
            <a:avLst/>
          </a:prstGeom>
          <a:noFill/>
          <a:ln>
            <a:noFill/>
          </a:ln>
        </p:spPr>
      </p:pic>
      <p:sp>
        <p:nvSpPr>
          <p:cNvPr id="153" name="Shape 153"/>
          <p:cNvSpPr/>
          <p:nvPr/>
        </p:nvSpPr>
        <p:spPr>
          <a:xfrm>
            <a:off x="8250229"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algn="ctr"/>
            <a:endParaRPr sz="1200">
              <a:solidFill>
                <a:schemeClr val="lt1"/>
              </a:solidFill>
              <a:latin typeface="Calibri"/>
              <a:ea typeface="Calibri"/>
              <a:cs typeface="Calibri"/>
              <a:sym typeface="Calibri"/>
            </a:endParaRPr>
          </a:p>
        </p:txBody>
      </p:sp>
      <p:sp>
        <p:nvSpPr>
          <p:cNvPr id="156" name="Shape 156"/>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12</a:t>
            </a:fld>
            <a:endParaRPr lang="fr-FR" sz="1200">
              <a:solidFill>
                <a:srgbClr val="888888"/>
              </a:solidFill>
              <a:latin typeface="Calibri"/>
              <a:ea typeface="Calibri"/>
              <a:cs typeface="Calibri"/>
              <a:sym typeface="Calibri"/>
            </a:endParaRPr>
          </a:p>
        </p:txBody>
      </p:sp>
      <p:sp>
        <p:nvSpPr>
          <p:cNvPr id="157" name="Shape 157"/>
          <p:cNvSpPr txBox="1"/>
          <p:nvPr/>
        </p:nvSpPr>
        <p:spPr>
          <a:xfrm>
            <a:off x="5184771" y="1484783"/>
            <a:ext cx="3038610" cy="2894818"/>
          </a:xfrm>
          <a:prstGeom prst="rect">
            <a:avLst/>
          </a:prstGeom>
          <a:noFill/>
          <a:ln>
            <a:noFill/>
          </a:ln>
        </p:spPr>
        <p:txBody>
          <a:bodyPr lIns="42850" tIns="21400" rIns="42850" bIns="21400" anchor="t" anchorCtr="0">
            <a:noAutofit/>
          </a:bodyPr>
          <a:lstStyle/>
          <a:p>
            <a:pPr algn="ctr">
              <a:buClr>
                <a:srgbClr val="0085B0"/>
              </a:buClr>
              <a:buSzPct val="25000"/>
            </a:pPr>
            <a:r>
              <a:rPr lang="fr-FR" sz="1900" b="1" dirty="0">
                <a:solidFill>
                  <a:srgbClr val="0085B0"/>
                </a:solidFill>
                <a:latin typeface="Calibri"/>
                <a:ea typeface="Calibri"/>
                <a:cs typeface="Calibri"/>
                <a:sym typeface="Calibri"/>
              </a:rPr>
              <a:t>Centre Paramédical </a:t>
            </a:r>
          </a:p>
          <a:p>
            <a:pPr algn="ctr">
              <a:buClr>
                <a:srgbClr val="0085B0"/>
              </a:buClr>
              <a:buSzPct val="25000"/>
            </a:pPr>
            <a:r>
              <a:rPr lang="fr-FR" sz="1300" b="1" dirty="0">
                <a:solidFill>
                  <a:srgbClr val="0085B0"/>
                </a:solidFill>
                <a:latin typeface="Calibri"/>
                <a:ea typeface="Calibri"/>
                <a:cs typeface="Calibri"/>
                <a:sym typeface="Calibri"/>
              </a:rPr>
              <a:t>De Thérapies complémentaires </a:t>
            </a:r>
          </a:p>
          <a:p>
            <a:pPr algn="ctr">
              <a:buClr>
                <a:srgbClr val="0085B0"/>
              </a:buClr>
              <a:buSzPct val="25000"/>
            </a:pPr>
            <a:r>
              <a:rPr lang="fr-FR" sz="1300" b="1" dirty="0">
                <a:solidFill>
                  <a:srgbClr val="0085B0"/>
                </a:solidFill>
                <a:latin typeface="Calibri"/>
                <a:ea typeface="Calibri"/>
                <a:cs typeface="Calibri"/>
                <a:sym typeface="Calibri"/>
              </a:rPr>
              <a:t>Et Soutien psychologique</a:t>
            </a:r>
          </a:p>
          <a:p>
            <a:pPr algn="ctr">
              <a:buClr>
                <a:schemeClr val="dk1"/>
              </a:buClr>
            </a:pPr>
            <a:endParaRPr sz="900" b="1" dirty="0">
              <a:solidFill>
                <a:srgbClr val="0085B0"/>
              </a:solidFill>
              <a:latin typeface="Calibri"/>
              <a:ea typeface="Calibri"/>
              <a:cs typeface="Calibri"/>
              <a:sym typeface="Calibri"/>
            </a:endParaRPr>
          </a:p>
          <a:p>
            <a:pPr algn="ctr">
              <a:buClr>
                <a:schemeClr val="dk1"/>
              </a:buClr>
            </a:pPr>
            <a:endParaRPr sz="900" b="1" dirty="0">
              <a:solidFill>
                <a:srgbClr val="0085B0"/>
              </a:solidFill>
              <a:latin typeface="Calibri"/>
              <a:ea typeface="Calibri"/>
              <a:cs typeface="Calibri"/>
              <a:sym typeface="Calibri"/>
            </a:endParaRPr>
          </a:p>
          <a:p>
            <a:pPr algn="ctr">
              <a:buClr>
                <a:srgbClr val="0085B0"/>
              </a:buClr>
              <a:buSzPct val="25000"/>
            </a:pPr>
            <a:r>
              <a:rPr lang="fr-FR" sz="1300" b="1" dirty="0">
                <a:solidFill>
                  <a:srgbClr val="0085B0"/>
                </a:solidFill>
                <a:latin typeface="Calibri"/>
                <a:ea typeface="Calibri"/>
                <a:cs typeface="Calibri"/>
                <a:sym typeface="Calibri"/>
              </a:rPr>
              <a:t>Développement personnel</a:t>
            </a:r>
          </a:p>
          <a:p>
            <a:pPr algn="ctr">
              <a:buClr>
                <a:srgbClr val="0085B0"/>
              </a:buClr>
              <a:buSzPct val="25000"/>
            </a:pPr>
            <a:r>
              <a:rPr lang="fr-FR" sz="1300" b="1" dirty="0">
                <a:solidFill>
                  <a:srgbClr val="0085B0"/>
                </a:solidFill>
                <a:latin typeface="Calibri"/>
                <a:ea typeface="Calibri"/>
                <a:cs typeface="Calibri"/>
                <a:sym typeface="Calibri"/>
              </a:rPr>
              <a:t>Et mieux être de la personne</a:t>
            </a:r>
          </a:p>
          <a:p>
            <a:pPr algn="ctr">
              <a:buClr>
                <a:schemeClr val="dk1"/>
              </a:buClr>
            </a:pPr>
            <a:endParaRPr sz="900" b="1" dirty="0">
              <a:solidFill>
                <a:srgbClr val="0085B0"/>
              </a:solidFill>
              <a:latin typeface="Calibri"/>
              <a:ea typeface="Calibri"/>
              <a:cs typeface="Calibri"/>
              <a:sym typeface="Calibri"/>
            </a:endParaRPr>
          </a:p>
          <a:p>
            <a:pPr algn="ctr">
              <a:buClr>
                <a:schemeClr val="dk1"/>
              </a:buClr>
            </a:pPr>
            <a:endParaRPr sz="900" b="1" dirty="0">
              <a:solidFill>
                <a:srgbClr val="0085B0"/>
              </a:solidFill>
              <a:latin typeface="Calibri"/>
              <a:ea typeface="Calibri"/>
              <a:cs typeface="Calibri"/>
              <a:sym typeface="Calibri"/>
            </a:endParaRPr>
          </a:p>
          <a:p>
            <a:pPr algn="ctr">
              <a:buClr>
                <a:srgbClr val="0085B0"/>
              </a:buClr>
              <a:buSzPct val="25000"/>
            </a:pPr>
            <a:r>
              <a:rPr lang="fr-FR" sz="1300" b="1" dirty="0">
                <a:solidFill>
                  <a:srgbClr val="0085B0"/>
                </a:solidFill>
                <a:latin typeface="Calibri"/>
                <a:ea typeface="Calibri"/>
                <a:cs typeface="Calibri"/>
                <a:sym typeface="Calibri"/>
              </a:rPr>
              <a:t>Prendre rendez-vous </a:t>
            </a:r>
          </a:p>
          <a:p>
            <a:pPr algn="ctr">
              <a:buClr>
                <a:srgbClr val="0085B0"/>
              </a:buClr>
              <a:buSzPct val="25000"/>
            </a:pPr>
            <a:r>
              <a:rPr lang="fr-FR" sz="1300" b="1" dirty="0">
                <a:solidFill>
                  <a:srgbClr val="0085B0"/>
                </a:solidFill>
                <a:latin typeface="Calibri"/>
                <a:ea typeface="Calibri"/>
                <a:cs typeface="Calibri"/>
                <a:sym typeface="Calibri"/>
              </a:rPr>
              <a:t>avec nos spécialistes</a:t>
            </a:r>
            <a:br>
              <a:rPr lang="fr-FR" sz="1300" b="1" dirty="0">
                <a:solidFill>
                  <a:srgbClr val="0085B0"/>
                </a:solidFill>
                <a:latin typeface="Calibri"/>
                <a:ea typeface="Calibri"/>
                <a:cs typeface="Calibri"/>
                <a:sym typeface="Calibri"/>
              </a:rPr>
            </a:br>
            <a:endParaRPr lang="fr-FR" sz="1300" b="1" dirty="0">
              <a:solidFill>
                <a:srgbClr val="0085B0"/>
              </a:solidFill>
              <a:latin typeface="Calibri"/>
              <a:ea typeface="Calibri"/>
              <a:cs typeface="Calibri"/>
              <a:sym typeface="Calibri"/>
            </a:endParaRPr>
          </a:p>
          <a:p>
            <a:pPr algn="ctr">
              <a:buClr>
                <a:srgbClr val="0085B0"/>
              </a:buClr>
              <a:buSzPct val="25000"/>
            </a:pPr>
            <a:r>
              <a:rPr lang="fr-FR" sz="1300" b="1" dirty="0">
                <a:solidFill>
                  <a:srgbClr val="0085B0"/>
                </a:solidFill>
                <a:latin typeface="Calibri"/>
                <a:ea typeface="Calibri"/>
                <a:cs typeface="Calibri"/>
                <a:sym typeface="Calibri"/>
              </a:rPr>
              <a:t>09 73 67 35 45</a:t>
            </a:r>
          </a:p>
          <a:p>
            <a:pPr algn="ctr">
              <a:buClr>
                <a:srgbClr val="0085B0"/>
              </a:buClr>
              <a:buSzPct val="25000"/>
            </a:pPr>
            <a:r>
              <a:rPr lang="fr-FR" sz="1300" b="1" dirty="0">
                <a:solidFill>
                  <a:srgbClr val="0085B0"/>
                </a:solidFill>
                <a:latin typeface="Calibri"/>
                <a:ea typeface="Calibri"/>
                <a:cs typeface="Calibri"/>
                <a:sym typeface="Calibri"/>
              </a:rPr>
              <a:t>06 60 47 71 64</a:t>
            </a:r>
          </a:p>
          <a:p>
            <a:pPr algn="ctr">
              <a:buClr>
                <a:srgbClr val="0085B0"/>
              </a:buClr>
              <a:buSzPct val="25000"/>
            </a:pPr>
            <a:r>
              <a:rPr lang="fr-FR" sz="1300" b="1" dirty="0">
                <a:solidFill>
                  <a:srgbClr val="0085B0"/>
                </a:solidFill>
                <a:latin typeface="Calibri"/>
                <a:ea typeface="Calibri"/>
                <a:cs typeface="Calibri"/>
                <a:sym typeface="Calibri"/>
              </a:rPr>
              <a:t>www.rdv.sophrokhepri.fr</a:t>
            </a:r>
          </a:p>
          <a:p>
            <a:pPr algn="ctr">
              <a:buClr>
                <a:schemeClr val="dk1"/>
              </a:buClr>
            </a:pPr>
            <a:endParaRPr sz="1300" b="1" dirty="0">
              <a:solidFill>
                <a:srgbClr val="0085B0"/>
              </a:solidFill>
              <a:latin typeface="Calibri"/>
              <a:ea typeface="Calibri"/>
              <a:cs typeface="Calibri"/>
              <a:sym typeface="Calibri"/>
            </a:endParaRPr>
          </a:p>
          <a:p>
            <a:pPr algn="ctr">
              <a:buClr>
                <a:schemeClr val="dk1"/>
              </a:buClr>
            </a:pPr>
            <a:endParaRPr sz="1300" b="1" dirty="0">
              <a:solidFill>
                <a:srgbClr val="0085B0"/>
              </a:solidFill>
              <a:latin typeface="Calibri"/>
              <a:ea typeface="Calibri"/>
              <a:cs typeface="Calibri"/>
              <a:sym typeface="Calibri"/>
            </a:endParaRPr>
          </a:p>
          <a:p>
            <a:pPr algn="ctr">
              <a:buClr>
                <a:schemeClr val="dk1"/>
              </a:buClr>
            </a:pPr>
            <a:endParaRPr sz="1300" b="1" dirty="0">
              <a:solidFill>
                <a:srgbClr val="0085B0"/>
              </a:solidFill>
              <a:latin typeface="Calibri"/>
              <a:ea typeface="Calibri"/>
              <a:cs typeface="Calibri"/>
              <a:sym typeface="Calibri"/>
            </a:endParaRPr>
          </a:p>
          <a:p>
            <a:pPr algn="ctr">
              <a:buClr>
                <a:schemeClr val="dk1"/>
              </a:buClr>
            </a:pPr>
            <a:endParaRPr sz="1500" b="1" dirty="0">
              <a:solidFill>
                <a:srgbClr val="0085B0"/>
              </a:solidFill>
              <a:latin typeface="Calibri"/>
              <a:ea typeface="Calibri"/>
              <a:cs typeface="Calibri"/>
              <a:sym typeface="Calibri"/>
            </a:endParaRPr>
          </a:p>
        </p:txBody>
      </p:sp>
      <p:sp>
        <p:nvSpPr>
          <p:cNvPr id="158" name="Shape 158"/>
          <p:cNvSpPr txBox="1"/>
          <p:nvPr/>
        </p:nvSpPr>
        <p:spPr>
          <a:xfrm>
            <a:off x="8503010" y="5371317"/>
            <a:ext cx="1751314" cy="253164"/>
          </a:xfrm>
          <a:prstGeom prst="rect">
            <a:avLst/>
          </a:prstGeom>
          <a:noFill/>
          <a:ln>
            <a:noFill/>
          </a:ln>
        </p:spPr>
        <p:txBody>
          <a:bodyPr lIns="98300" tIns="49150" rIns="98300" bIns="49150" anchor="t" anchorCtr="0">
            <a:noAutofit/>
          </a:bodyPr>
          <a:lstStyle/>
          <a:p>
            <a:pPr algn="ctr">
              <a:buSzPct val="25000"/>
            </a:pPr>
            <a:r>
              <a:rPr lang="fr-FR" sz="1000">
                <a:solidFill>
                  <a:schemeClr val="dk1"/>
                </a:solidFill>
                <a:latin typeface="Calibri"/>
                <a:ea typeface="Calibri"/>
                <a:cs typeface="Calibri"/>
                <a:sym typeface="Calibri"/>
              </a:rPr>
              <a:t>Edition </a:t>
            </a:r>
            <a:r>
              <a:rPr lang="fr-FR" sz="1000" b="1">
                <a:solidFill>
                  <a:schemeClr val="dk1"/>
                </a:solidFill>
                <a:latin typeface="Calibri"/>
                <a:ea typeface="Calibri"/>
                <a:cs typeface="Calibri"/>
                <a:sym typeface="Calibri"/>
              </a:rPr>
              <a:t>2016/2017</a:t>
            </a:r>
          </a:p>
        </p:txBody>
      </p:sp>
      <p:sp>
        <p:nvSpPr>
          <p:cNvPr id="159" name="Shape 159"/>
          <p:cNvSpPr txBox="1"/>
          <p:nvPr/>
        </p:nvSpPr>
        <p:spPr>
          <a:xfrm>
            <a:off x="8503011" y="5436955"/>
            <a:ext cx="1766111" cy="499386"/>
          </a:xfrm>
          <a:prstGeom prst="rect">
            <a:avLst/>
          </a:prstGeom>
          <a:noFill/>
          <a:ln>
            <a:noFill/>
          </a:ln>
        </p:spPr>
        <p:txBody>
          <a:bodyPr lIns="98300" tIns="49150" rIns="98300" bIns="49150" anchor="t" anchorCtr="0">
            <a:noAutofit/>
          </a:bodyPr>
          <a:lstStyle/>
          <a:p>
            <a:pPr algn="ctr">
              <a:lnSpc>
                <a:spcPct val="150000"/>
              </a:lnSpc>
              <a:buSzPct val="25000"/>
            </a:pPr>
            <a:r>
              <a:rPr lang="fr-FR" sz="1300" b="1">
                <a:solidFill>
                  <a:schemeClr val="dk1"/>
                </a:solidFill>
                <a:latin typeface="Times New Roman"/>
                <a:ea typeface="Times New Roman"/>
                <a:cs typeface="Times New Roman"/>
                <a:sym typeface="Times New Roman"/>
              </a:rPr>
              <a:t>Paru au </a:t>
            </a:r>
          </a:p>
          <a:p>
            <a:pPr algn="ctr">
              <a:lnSpc>
                <a:spcPct val="50000"/>
              </a:lnSpc>
              <a:buSzPct val="25000"/>
            </a:pPr>
            <a:r>
              <a:rPr lang="fr-FR" sz="1300" b="1">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5188374" y="4593853"/>
            <a:ext cx="3043873" cy="1113048"/>
          </a:xfrm>
          <a:prstGeom prst="rect">
            <a:avLst/>
          </a:prstGeom>
          <a:noFill/>
          <a:ln>
            <a:noFill/>
          </a:ln>
        </p:spPr>
        <p:txBody>
          <a:bodyPr lIns="74925" tIns="37450" rIns="74925" bIns="37450" anchor="t" anchorCtr="0">
            <a:noAutofit/>
          </a:bodyPr>
          <a:lstStyle/>
          <a:p>
            <a:pPr algn="ctr">
              <a:buClr>
                <a:srgbClr val="0085B0"/>
              </a:buClr>
              <a:buSzPct val="25000"/>
            </a:pPr>
            <a:r>
              <a:rPr lang="fr-FR" b="1">
                <a:solidFill>
                  <a:srgbClr val="0085B0"/>
                </a:solidFill>
                <a:latin typeface="Calibri"/>
                <a:ea typeface="Calibri"/>
                <a:cs typeface="Calibri"/>
                <a:sym typeface="Calibri"/>
              </a:rPr>
              <a:t>Coaching</a:t>
            </a:r>
          </a:p>
          <a:p>
            <a:pPr algn="ctr">
              <a:spcBef>
                <a:spcPts val="280"/>
              </a:spcBef>
              <a:buClr>
                <a:srgbClr val="0085B0"/>
              </a:buClr>
              <a:buSzPct val="25000"/>
            </a:pPr>
            <a:r>
              <a:rPr lang="fr-FR" b="1">
                <a:solidFill>
                  <a:srgbClr val="0085B0"/>
                </a:solidFill>
                <a:latin typeface="Calibri"/>
                <a:ea typeface="Calibri"/>
                <a:cs typeface="Calibri"/>
                <a:sym typeface="Calibri"/>
              </a:rPr>
              <a:t>Orientation  scolaire</a:t>
            </a:r>
          </a:p>
          <a:p>
            <a:pPr algn="ctr">
              <a:spcBef>
                <a:spcPts val="280"/>
              </a:spcBef>
              <a:buClr>
                <a:srgbClr val="0085B0"/>
              </a:buClr>
              <a:buSzPct val="25000"/>
            </a:pPr>
            <a:r>
              <a:rPr lang="fr-FR" b="1">
                <a:solidFill>
                  <a:srgbClr val="0085B0"/>
                </a:solidFill>
                <a:latin typeface="Calibri"/>
                <a:ea typeface="Calibri"/>
                <a:cs typeface="Calibri"/>
                <a:sym typeface="Calibri"/>
              </a:rPr>
              <a:t>Evaluation psychologique</a:t>
            </a:r>
          </a:p>
          <a:p>
            <a:pPr algn="ctr">
              <a:spcBef>
                <a:spcPts val="280"/>
              </a:spcBef>
              <a:buClr>
                <a:srgbClr val="0085B0"/>
              </a:buClr>
              <a:buSzPct val="25000"/>
            </a:pPr>
            <a:r>
              <a:rPr lang="fr-FR" b="1">
                <a:solidFill>
                  <a:srgbClr val="0085B0"/>
                </a:solidFill>
                <a:latin typeface="Calibri"/>
                <a:ea typeface="Calibri"/>
                <a:cs typeface="Calibri"/>
                <a:sym typeface="Calibri"/>
              </a:rPr>
              <a:t>Bilan de compétences professionnel</a:t>
            </a:r>
          </a:p>
        </p:txBody>
      </p:sp>
      <p:sp>
        <p:nvSpPr>
          <p:cNvPr id="161" name="Shape 161"/>
          <p:cNvSpPr txBox="1"/>
          <p:nvPr/>
        </p:nvSpPr>
        <p:spPr>
          <a:xfrm>
            <a:off x="1800544" y="3830728"/>
            <a:ext cx="3431358" cy="1830518"/>
          </a:xfrm>
          <a:prstGeom prst="rect">
            <a:avLst/>
          </a:prstGeom>
          <a:noFill/>
          <a:ln>
            <a:noFill/>
          </a:ln>
        </p:spPr>
        <p:txBody>
          <a:bodyPr lIns="98300" tIns="49150" rIns="98300" bIns="49150" anchor="t" anchorCtr="0">
            <a:noAutofit/>
          </a:bodyPr>
          <a:lstStyle/>
          <a:p>
            <a:pPr algn="ctr">
              <a:lnSpc>
                <a:spcPct val="107500"/>
              </a:lnSpc>
              <a:buSzPct val="25000"/>
            </a:pPr>
            <a:r>
              <a:rPr lang="fr-FR" b="1" dirty="0">
                <a:solidFill>
                  <a:schemeClr val="dk1"/>
                </a:solidFill>
                <a:latin typeface="Calibri"/>
                <a:ea typeface="Calibri"/>
                <a:cs typeface="Calibri"/>
                <a:sym typeface="Calibri"/>
              </a:rPr>
              <a:t>Aromathérapie, Chiropraxie, Coaching, EFT, EMDR, Etiopathie, Gestalt, </a:t>
            </a:r>
            <a:r>
              <a:rPr lang="fr-FR" b="1" dirty="0" err="1">
                <a:solidFill>
                  <a:schemeClr val="dk1"/>
                </a:solidFill>
                <a:latin typeface="Calibri"/>
                <a:ea typeface="Calibri"/>
                <a:cs typeface="Calibri"/>
                <a:sym typeface="Calibri"/>
              </a:rPr>
              <a:t>Hirudothérapie</a:t>
            </a:r>
            <a:r>
              <a:rPr lang="fr-FR" b="1" dirty="0">
                <a:solidFill>
                  <a:schemeClr val="dk1"/>
                </a:solidFill>
                <a:latin typeface="Calibri"/>
                <a:ea typeface="Calibri"/>
                <a:cs typeface="Calibri"/>
                <a:sym typeface="Calibri"/>
              </a:rPr>
              <a:t>, Hypnose, Iridologie, Kinésiologie,  Massages, Méditation, Naturopathie, Ostéopathie, Phytothérapie, </a:t>
            </a:r>
            <a:br>
              <a:rPr lang="fr-FR" b="1" dirty="0">
                <a:solidFill>
                  <a:schemeClr val="dk1"/>
                </a:solidFill>
                <a:latin typeface="Calibri"/>
                <a:ea typeface="Calibri"/>
                <a:cs typeface="Calibri"/>
                <a:sym typeface="Calibri"/>
              </a:rPr>
            </a:br>
            <a:r>
              <a:rPr lang="fr-FR" b="1"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5768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5768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5768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1872554" y="1317241"/>
            <a:ext cx="3292685" cy="2382898"/>
          </a:xfrm>
          <a:prstGeom prst="rect">
            <a:avLst/>
          </a:prstGeom>
          <a:noFill/>
          <a:ln>
            <a:noFill/>
          </a:ln>
        </p:spPr>
      </p:pic>
      <p:sp>
        <p:nvSpPr>
          <p:cNvPr id="166" name="Shape 166"/>
          <p:cNvSpPr txBox="1"/>
          <p:nvPr/>
        </p:nvSpPr>
        <p:spPr>
          <a:xfrm>
            <a:off x="1872553" y="5949280"/>
            <a:ext cx="8327902" cy="430886"/>
          </a:xfrm>
          <a:prstGeom prst="rect">
            <a:avLst/>
          </a:prstGeom>
          <a:noFill/>
          <a:ln>
            <a:noFill/>
          </a:ln>
        </p:spPr>
        <p:txBody>
          <a:bodyPr lIns="91425" tIns="45700" rIns="91425" bIns="45700" anchor="t" anchorCtr="0">
            <a:noAutofit/>
          </a:bodyPr>
          <a:lstStyle/>
          <a:p>
            <a:pPr algn="ctr">
              <a:buSzPct val="25000"/>
            </a:pPr>
            <a:r>
              <a:rPr lang="fr-FR" sz="1100" b="1" i="1">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algn="ctr">
              <a:buSzPct val="25000"/>
            </a:pPr>
            <a:r>
              <a:rPr lang="fr-FR" sz="1100" b="1" i="1">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5155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8230841" y="1145188"/>
            <a:ext cx="19388" cy="4804092"/>
          </a:xfrm>
          <a:prstGeom prst="straightConnector1">
            <a:avLst/>
          </a:prstGeom>
          <a:noFill/>
          <a:ln w="9525" cap="flat" cmpd="sng">
            <a:solidFill>
              <a:srgbClr val="4A7DBA"/>
            </a:solidFill>
            <a:prstDash val="solid"/>
            <a:round/>
            <a:headEnd type="none" w="med" len="med"/>
            <a:tailEnd type="none" w="med" len="med"/>
          </a:ln>
        </p:spPr>
      </p:cxnSp>
      <p:sp>
        <p:nvSpPr>
          <p:cNvPr id="19"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20"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La Plateforme </a:t>
            </a:r>
            <a:r>
              <a:rPr lang="fr-FR" dirty="0" err="1"/>
              <a:t>Visiapy</a:t>
            </a:r>
            <a:r>
              <a:rPr lang="fr-FR" dirty="0"/>
              <a:t> : un système expert</a:t>
            </a:r>
          </a:p>
        </p:txBody>
      </p:sp>
      <p:sp>
        <p:nvSpPr>
          <p:cNvPr id="177" name="Shape 17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13</a:t>
            </a:fld>
            <a:endParaRPr lang="fr-FR" sz="1200">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buSzPct val="100909"/>
            </a:pPr>
            <a:r>
              <a:rPr lang="fr-FR" sz="2220" dirty="0"/>
              <a:t>Quel usagé, souvent néophyte, saurait dire quel spécialiste choisir dans le domaine des thérapies complémentaires ?</a:t>
            </a:r>
          </a:p>
          <a:p>
            <a:pPr indent="-342900">
              <a:spcBef>
                <a:spcPts val="444"/>
              </a:spcBef>
              <a:buSzPct val="100909"/>
            </a:pPr>
            <a:r>
              <a:rPr lang="fr-FR" sz="2220" dirty="0"/>
              <a:t>Pour répondre à cette demande: Un système expert avec des algorithmes mettant en relation les expertises de nos intervenants et les motifs de consultations de leurs clients/patients</a:t>
            </a:r>
          </a:p>
          <a:p>
            <a:pPr indent="-342900">
              <a:spcBef>
                <a:spcPts val="444"/>
              </a:spcBef>
              <a:buSzPct val="100909"/>
            </a:pPr>
            <a:r>
              <a:rPr lang="fr-FR" sz="2220" dirty="0"/>
              <a:t>Un système de qualification calcule l'adéquation entre les professionnels et les types de demandes de chaque patient pour bien l’orienter vers le type de prise en charge adapté à sa situation.</a:t>
            </a:r>
          </a:p>
          <a:p>
            <a:pPr indent="-342900">
              <a:spcBef>
                <a:spcPts val="444"/>
              </a:spcBef>
              <a:buSzPct val="100909"/>
            </a:pPr>
            <a:r>
              <a:rPr lang="fr-FR" sz="2220" b="1" dirty="0"/>
              <a:t>Résultats :</a:t>
            </a:r>
            <a:r>
              <a:rPr lang="fr-FR" sz="2220" dirty="0"/>
              <a:t> </a:t>
            </a:r>
          </a:p>
          <a:p>
            <a:pPr lvl="1" indent="-285750">
              <a:spcBef>
                <a:spcPts val="370"/>
              </a:spcBef>
              <a:buSzPct val="97368"/>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lvl="1" indent="-285750">
              <a:spcBef>
                <a:spcPts val="370"/>
              </a:spcBef>
              <a:buSzPct val="97368"/>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Le concept </a:t>
            </a:r>
            <a:r>
              <a:rPr lang="fr-FR" dirty="0" err="1"/>
              <a:t>Visiapy</a:t>
            </a:r>
            <a:r>
              <a:rPr lang="fr-FR" dirty="0"/>
              <a:t>: La </a:t>
            </a:r>
            <a:r>
              <a:rPr lang="fr-FR" dirty="0" err="1"/>
              <a:t>visiothérapie</a:t>
            </a:r>
            <a:r>
              <a:rPr lang="fr-FR" dirty="0"/>
              <a:t> pourquoi?</a:t>
            </a:r>
          </a:p>
        </p:txBody>
      </p:sp>
      <p:sp>
        <p:nvSpPr>
          <p:cNvPr id="187" name="Shape 18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14</a:t>
            </a:fld>
            <a:endParaRPr lang="fr-FR" sz="1200">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a:t>Plusieurs raisons :</a:t>
            </a:r>
          </a:p>
          <a:p>
            <a:pPr lvl="1" indent="-285750"/>
            <a:r>
              <a:rPr lang="fr-FR" dirty="0"/>
              <a:t>Éloignement physique</a:t>
            </a:r>
          </a:p>
          <a:p>
            <a:pPr lvl="1" indent="-285750"/>
            <a:r>
              <a:rPr lang="fr-FR" dirty="0"/>
              <a:t>Pudeur ou Timidité,</a:t>
            </a:r>
          </a:p>
          <a:p>
            <a:pPr lvl="1" indent="-285750"/>
            <a:r>
              <a:rPr lang="fr-FR" dirty="0"/>
              <a:t>Confidentialité</a:t>
            </a:r>
          </a:p>
          <a:p>
            <a:pPr lvl="1" indent="-285750"/>
            <a:r>
              <a:rPr lang="fr-FR" dirty="0"/>
              <a:t>Manque de temps ou obligation de rester chez soi</a:t>
            </a:r>
          </a:p>
          <a:p>
            <a:pPr indent="-342900"/>
            <a:r>
              <a:rPr lang="fr-FR" b="1" dirty="0"/>
              <a:t>Sécurité de nos systèmes :</a:t>
            </a:r>
          </a:p>
          <a:p>
            <a:pPr lvl="1" indent="-285750"/>
            <a:r>
              <a:rPr lang="fr-FR" dirty="0"/>
              <a:t>Sécurisation des données</a:t>
            </a:r>
          </a:p>
          <a:p>
            <a:pPr lvl="1" indent="-285750"/>
            <a:r>
              <a:rPr lang="fr-FR" dirty="0"/>
              <a:t>Stockage des informations chez </a:t>
            </a:r>
            <a:r>
              <a:rPr lang="fr-FR" dirty="0">
                <a:solidFill>
                  <a:schemeClr val="tx1"/>
                </a:solidFill>
              </a:rPr>
              <a:t>OVH :</a:t>
            </a:r>
            <a:r>
              <a:rPr lang="fr-FR" dirty="0"/>
              <a:t> leader de l’hébergement en Europe</a:t>
            </a:r>
            <a:endParaRPr lang="fr-FR" i="1" dirty="0"/>
          </a:p>
          <a:p>
            <a:pPr lvl="1" indent="-285750"/>
            <a:r>
              <a:rPr lang="fr-FR" dirty="0"/>
              <a:t>Système de vision conférence propriétaire qui permet la confidentialité des échanges, la stabilité de la qualité de l’image et du son.</a:t>
            </a:r>
          </a:p>
          <a:p>
            <a:pPr lvl="1" indent="-285750">
              <a:buNone/>
            </a:pPr>
            <a:endParaRPr b="1"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1991544" y="1412778"/>
            <a:ext cx="8280919" cy="576062"/>
          </a:xfrm>
          <a:prstGeom prst="rect">
            <a:avLst/>
          </a:prstGeom>
          <a:noFill/>
          <a:ln>
            <a:noFill/>
          </a:ln>
        </p:spPr>
        <p:txBody>
          <a:bodyPr lIns="91425" tIns="45700" rIns="91425" bIns="45700" anchor="ctr" anchorCtr="0">
            <a:noAutofit/>
          </a:bodyPr>
          <a:lstStyle/>
          <a:p>
            <a:pPr>
              <a:buSzPct val="25000"/>
            </a:pPr>
            <a:r>
              <a:rPr lang="fr-FR" dirty="0"/>
              <a:t>Offre pour les collectivités et les entreprises au regard de la réglementation SQVT</a:t>
            </a:r>
          </a:p>
        </p:txBody>
      </p:sp>
      <p:sp>
        <p:nvSpPr>
          <p:cNvPr id="227" name="Shape 22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15</a:t>
            </a:fld>
            <a:endParaRPr lang="fr-FR" sz="1200">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1981201" y="2071390"/>
            <a:ext cx="8291263" cy="4165923"/>
          </a:xfrm>
          <a:prstGeom prst="rect">
            <a:avLst/>
          </a:prstGeom>
          <a:noFill/>
          <a:ln>
            <a:noFill/>
          </a:ln>
        </p:spPr>
        <p:txBody>
          <a:bodyPr lIns="91425" tIns="45700" rIns="91425" bIns="45700" anchor="t" anchorCtr="0">
            <a:noAutofit/>
          </a:bodyPr>
          <a:lstStyle/>
          <a:p>
            <a:pPr indent="-342900">
              <a:lnSpc>
                <a:spcPct val="80000"/>
              </a:lnSpc>
              <a:spcBef>
                <a:spcPts val="0"/>
              </a:spcBef>
              <a:buSzPct val="100909"/>
            </a:pPr>
            <a:r>
              <a:rPr lang="fr-FR" sz="2220" b="1" dirty="0"/>
              <a:t>Quels services pouvons-nous proposer aux collectivités ?</a:t>
            </a:r>
          </a:p>
          <a:p>
            <a:pPr indent="-342900">
              <a:lnSpc>
                <a:spcPct val="80000"/>
              </a:lnSpc>
              <a:spcBef>
                <a:spcPts val="444"/>
              </a:spcBef>
              <a:buSzPct val="100909"/>
            </a:pPr>
            <a:r>
              <a:rPr lang="fr-FR" sz="2220" b="1" dirty="0"/>
              <a:t>Un système expert: </a:t>
            </a:r>
          </a:p>
          <a:p>
            <a:pPr lvl="1" indent="-285750" algn="just">
              <a:lnSpc>
                <a:spcPct val="80000"/>
              </a:lnSpc>
              <a:spcBef>
                <a:spcPts val="370"/>
              </a:spcBef>
              <a:buSzPct val="97368"/>
            </a:pPr>
            <a:r>
              <a:rPr lang="fr-FR" sz="1850" dirty="0"/>
              <a:t>permet d’accompagner les besoins des collaborateurs sans qu’ils aient à parler en interne dans leur environnement professionnel, de leurs difficultés. Ils utilisent un code remis par leur employeur, pour s’identifier sur la plateforme et avoir accès aux différents types d’accompagnement.</a:t>
            </a:r>
          </a:p>
          <a:p>
            <a:pPr indent="-342900">
              <a:lnSpc>
                <a:spcPct val="80000"/>
              </a:lnSpc>
              <a:spcBef>
                <a:spcPts val="444"/>
              </a:spcBef>
              <a:buSzPct val="100909"/>
            </a:pPr>
            <a:r>
              <a:rPr lang="fr-FR" sz="2220" b="1" dirty="0"/>
              <a:t>Un budget prévisionnel:</a:t>
            </a:r>
          </a:p>
          <a:p>
            <a:pPr lvl="1" indent="-285750">
              <a:lnSpc>
                <a:spcPct val="80000"/>
              </a:lnSpc>
              <a:spcBef>
                <a:spcPts val="370"/>
              </a:spcBef>
              <a:buSzPct val="97368"/>
            </a:pPr>
            <a:r>
              <a:rPr lang="fr-FR" sz="1850" dirty="0"/>
              <a:t>par l’employeur, qui englobe les différents types d’accompagnement bien-être, présélectionnés dans le cadre de leur dispositif SQVT.</a:t>
            </a:r>
          </a:p>
          <a:p>
            <a:pPr indent="-342900">
              <a:lnSpc>
                <a:spcPct val="80000"/>
              </a:lnSpc>
              <a:spcBef>
                <a:spcPts val="444"/>
              </a:spcBef>
              <a:buSzPct val="100909"/>
            </a:pPr>
            <a:r>
              <a:rPr lang="fr-FR" sz="2220" b="1" dirty="0"/>
              <a:t>Guidance des salariés: </a:t>
            </a:r>
          </a:p>
          <a:p>
            <a:pPr lvl="1" indent="-285750" algn="just">
              <a:lnSpc>
                <a:spcPct val="80000"/>
              </a:lnSpc>
              <a:spcBef>
                <a:spcPts val="370"/>
              </a:spcBef>
              <a:buSzPct val="97368"/>
            </a:pPr>
            <a:r>
              <a:rPr lang="fr-FR" sz="1850" dirty="0"/>
              <a:t>Les salariés sont guidés sans que l’employeur puisse connaître les motifs de consultations, lié ou pas à son contexte professionnel pouvant être un facteur de démotivation, de baisse de productivité ou d’accident du travail.</a:t>
            </a:r>
          </a:p>
          <a:p>
            <a:pPr indent="-342900">
              <a:lnSpc>
                <a:spcPct val="80000"/>
              </a:lnSpc>
              <a:spcBef>
                <a:spcPts val="444"/>
              </a:spcBef>
              <a:buSzPct val="100909"/>
              <a:buNone/>
            </a:pPr>
            <a:endParaRPr lang="fr-FR" sz="2220" dirty="0"/>
          </a:p>
          <a:p>
            <a:pPr indent="-342900">
              <a:lnSpc>
                <a:spcPct val="80000"/>
              </a:lnSpc>
              <a:spcBef>
                <a:spcPts val="444"/>
              </a:spcBef>
              <a:buSzPct val="100909"/>
              <a:buNone/>
            </a:pPr>
            <a:r>
              <a:rPr lang="fr-FR" sz="2000" dirty="0"/>
              <a:t>(Annexes 1 et 2 Réglementation SQVT)</a:t>
            </a:r>
            <a:endParaRPr sz="2220" b="1" dirty="0"/>
          </a:p>
          <a:p>
            <a:pPr indent="-342900">
              <a:lnSpc>
                <a:spcPct val="80000"/>
              </a:lnSpc>
              <a:spcBef>
                <a:spcPts val="444"/>
              </a:spcBef>
              <a:buSzPct val="100909"/>
              <a:buNone/>
            </a:pPr>
            <a:endParaRPr sz="2220"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Pourquoi externaliser l’approche SQVT?</a:t>
            </a:r>
          </a:p>
        </p:txBody>
      </p:sp>
      <p:sp>
        <p:nvSpPr>
          <p:cNvPr id="237" name="Shape 23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16</a:t>
            </a:fld>
            <a:endParaRPr lang="fr-FR" sz="1200">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a:t>Avantages pour une collectivité d’externaliser la mise en place d’une approche SQVT:</a:t>
            </a:r>
          </a:p>
          <a:p>
            <a:pPr marL="0" indent="0">
              <a:buSzPct val="25000"/>
              <a:buNone/>
            </a:pPr>
            <a:endParaRPr b="1" dirty="0"/>
          </a:p>
          <a:p>
            <a:pPr lvl="1" indent="-285750"/>
            <a:r>
              <a:rPr lang="fr-FR" dirty="0"/>
              <a:t>Respect efficace de la réglementation en vigueur</a:t>
            </a:r>
          </a:p>
          <a:p>
            <a:pPr lvl="1" indent="-285750"/>
            <a:r>
              <a:rPr lang="fr-FR" dirty="0"/>
              <a:t>Gain de temps dans la mise en place face à la complexité des prestations</a:t>
            </a:r>
          </a:p>
          <a:p>
            <a:pPr lvl="1" indent="-285750"/>
            <a:r>
              <a:rPr lang="fr-FR" dirty="0"/>
              <a:t>Déontologie (objectivité et partialité de la démarche)</a:t>
            </a:r>
          </a:p>
          <a:p>
            <a:pPr lvl="1" indent="-285750"/>
            <a:r>
              <a:rPr lang="fr-FR" dirty="0"/>
              <a:t>Respect de la confidentialité</a:t>
            </a:r>
          </a:p>
          <a:p>
            <a:pPr lvl="1" indent="-285750"/>
            <a:r>
              <a:rPr lang="fr-FR" dirty="0"/>
              <a:t>S’appuyer sur un savoir-faire </a:t>
            </a:r>
            <a:r>
              <a:rPr lang="fr-FR" dirty="0" smtClean="0"/>
              <a:t>solide</a:t>
            </a:r>
            <a:endParaRPr lang="fr-FR" dirty="0"/>
          </a:p>
          <a:p>
            <a:pPr lvl="1" indent="-285750"/>
            <a:r>
              <a:rPr lang="fr-FR" dirty="0"/>
              <a:t>Budget maîtrisé en travaillant avec des experts compétents</a:t>
            </a:r>
          </a:p>
          <a:p>
            <a:pPr lvl="1" indent="-285750"/>
            <a:r>
              <a:rPr lang="fr-FR" dirty="0"/>
              <a:t>Obtenir un meilleur taux d’engagement professionnel (absentéisme, arrêt de travail, </a:t>
            </a:r>
            <a:r>
              <a:rPr lang="fr-FR" dirty="0" err="1"/>
              <a:t>turn</a:t>
            </a:r>
            <a:r>
              <a:rPr lang="fr-FR" dirty="0"/>
              <a:t> over)</a:t>
            </a: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a:t>Pourquoi externaliser l’approche SQVT?</a:t>
            </a:r>
          </a:p>
        </p:txBody>
      </p:sp>
      <p:sp>
        <p:nvSpPr>
          <p:cNvPr id="247" name="Shape 24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17</a:t>
            </a:fld>
            <a:endParaRPr lang="fr-FR" sz="1200">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1981201" y="1772817"/>
            <a:ext cx="8291263" cy="3805883"/>
          </a:xfrm>
          <a:prstGeom prst="rect">
            <a:avLst/>
          </a:prstGeom>
          <a:noFill/>
          <a:ln>
            <a:noFill/>
          </a:ln>
        </p:spPr>
        <p:txBody>
          <a:bodyPr lIns="91425" tIns="45700" rIns="91425" bIns="45700" anchor="t" anchorCtr="0">
            <a:noAutofit/>
          </a:bodyPr>
          <a:lstStyle/>
          <a:p>
            <a:pPr indent="-342900">
              <a:lnSpc>
                <a:spcPct val="90000"/>
              </a:lnSpc>
              <a:spcBef>
                <a:spcPts val="0"/>
              </a:spcBef>
            </a:pPr>
            <a:r>
              <a:rPr lang="fr-FR" b="1" dirty="0"/>
              <a:t>Autres intérêts :</a:t>
            </a:r>
          </a:p>
          <a:p>
            <a:pPr lvl="1" indent="-285750">
              <a:lnSpc>
                <a:spcPct val="90000"/>
              </a:lnSpc>
            </a:pPr>
            <a:r>
              <a:rPr lang="fr-FR" dirty="0"/>
              <a:t>Regard nouveau porté sur l’activité d’une structure favorisant l’innovation et la différenciation auprès des Ministères du travail, de la santé…</a:t>
            </a:r>
          </a:p>
          <a:p>
            <a:pPr lvl="1" indent="-285750">
              <a:lnSpc>
                <a:spcPct val="90000"/>
              </a:lnSpc>
            </a:pPr>
            <a:r>
              <a:rPr lang="fr-FR" dirty="0" smtClean="0"/>
              <a:t>Anticipation et maîtrise des risques professionnels</a:t>
            </a:r>
            <a:endParaRPr lang="fr-FR" dirty="0"/>
          </a:p>
          <a:p>
            <a:pPr lvl="1" indent="-285750">
              <a:lnSpc>
                <a:spcPct val="90000"/>
              </a:lnSpc>
            </a:pPr>
            <a:r>
              <a:rPr lang="fr-FR" dirty="0"/>
              <a:t>Motivation, implication et fidélisation des salariés </a:t>
            </a:r>
          </a:p>
          <a:p>
            <a:pPr lvl="1" indent="-285750">
              <a:lnSpc>
                <a:spcPct val="90000"/>
              </a:lnSpc>
            </a:pPr>
            <a:r>
              <a:rPr lang="fr-FR" dirty="0"/>
              <a:t>Accès à des marchés responsables (publics ou privés) qui sélectionnent les entreprises et ou les produits sur des critères dits ESG </a:t>
            </a:r>
            <a:r>
              <a:rPr lang="fr-FR" sz="1800" i="1" dirty="0"/>
              <a:t>(Environnement, Social, Gouvernance)</a:t>
            </a:r>
          </a:p>
          <a:p>
            <a:pPr lvl="1" indent="-285750">
              <a:lnSpc>
                <a:spcPct val="90000"/>
              </a:lnSpc>
            </a:pPr>
            <a:r>
              <a:rPr lang="fr-FR" dirty="0"/>
              <a:t>Développement d’un capital confiance bénéfique à l’image et aux valeurs de l’entreprise</a:t>
            </a:r>
          </a:p>
          <a:p>
            <a:pPr lvl="1" indent="-285750">
              <a:lnSpc>
                <a:spcPct val="90000"/>
              </a:lnSpc>
            </a:pPr>
            <a:r>
              <a:rPr lang="fr-FR" dirty="0"/>
              <a:t>Fiabilisation des relations commerciales et des partenariats basés sur des valeurs humaines</a:t>
            </a:r>
          </a:p>
          <a:p>
            <a:pPr lvl="1" indent="-285750">
              <a:lnSpc>
                <a:spcPct val="90000"/>
              </a:lnSpc>
            </a:pPr>
            <a:r>
              <a:rPr lang="fr-FR" dirty="0"/>
              <a:t>Accès privilégié à des financements de la part d’organismes publics ou privés</a:t>
            </a:r>
          </a:p>
        </p:txBody>
      </p:sp>
      <p:sp>
        <p:nvSpPr>
          <p:cNvPr id="8"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9"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a:t>Notre démarche d’accompagnement du changement</a:t>
            </a:r>
          </a:p>
        </p:txBody>
      </p:sp>
      <p:sp>
        <p:nvSpPr>
          <p:cNvPr id="257" name="Shape 25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18</a:t>
            </a:fld>
            <a:endParaRPr lang="fr-FR" sz="1200">
              <a:solidFill>
                <a:srgbClr val="888888"/>
              </a:solidFill>
              <a:latin typeface="Calibri"/>
              <a:ea typeface="Calibri"/>
              <a:cs typeface="Calibri"/>
              <a:sym typeface="Calibri"/>
            </a:endParaRPr>
          </a:p>
        </p:txBody>
      </p:sp>
      <p:sp>
        <p:nvSpPr>
          <p:cNvPr id="258" name="Shape 25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lnSpc>
                <a:spcPct val="90000"/>
              </a:lnSpc>
              <a:spcBef>
                <a:spcPts val="0"/>
              </a:spcBef>
              <a:buSzPct val="100909"/>
            </a:pPr>
            <a:r>
              <a:rPr lang="fr-FR" sz="2220" b="1" dirty="0"/>
              <a:t>Concevoir des outils en terme de :</a:t>
            </a:r>
          </a:p>
          <a:p>
            <a:pPr lvl="1" indent="-285750">
              <a:lnSpc>
                <a:spcPct val="90000"/>
              </a:lnSpc>
              <a:spcBef>
                <a:spcPts val="370"/>
              </a:spcBef>
              <a:buSzPct val="97368"/>
            </a:pPr>
            <a:r>
              <a:rPr lang="fr-FR" sz="1850" b="1" dirty="0"/>
              <a:t>Ingénierie et animation de formations :</a:t>
            </a:r>
            <a:r>
              <a:rPr lang="fr-FR" sz="1850" dirty="0"/>
              <a:t> - gestion des émotions – gestion du stress - confiance en soi - mieux être au travail – développement humain du management, préparation à la retraite… </a:t>
            </a:r>
          </a:p>
          <a:p>
            <a:pPr lvl="1" indent="-285750">
              <a:lnSpc>
                <a:spcPct val="90000"/>
              </a:lnSpc>
              <a:spcBef>
                <a:spcPts val="370"/>
              </a:spcBef>
              <a:buSzPct val="97368"/>
            </a:pPr>
            <a:r>
              <a:rPr lang="fr-FR" sz="1850" b="1" dirty="0"/>
              <a:t>Formation personnalisée en fonction des besoins exprimés : </a:t>
            </a:r>
          </a:p>
          <a:p>
            <a:pPr lvl="2" indent="-228600">
              <a:lnSpc>
                <a:spcPct val="90000"/>
              </a:lnSpc>
              <a:spcBef>
                <a:spcPts val="370"/>
              </a:spcBef>
              <a:buSzPct val="97368"/>
            </a:pPr>
            <a:r>
              <a:rPr lang="fr-FR" sz="1850" dirty="0"/>
              <a:t>Soutien psychologique : entretien individuel ou session collective pour mieux vivre des évènements difficiles </a:t>
            </a:r>
          </a:p>
          <a:p>
            <a:pPr lvl="2" indent="-228600">
              <a:lnSpc>
                <a:spcPct val="90000"/>
              </a:lnSpc>
              <a:spcBef>
                <a:spcPts val="370"/>
              </a:spcBef>
              <a:buSzPct val="97368"/>
            </a:pPr>
            <a:r>
              <a:rPr lang="fr-FR" sz="1850" dirty="0"/>
              <a:t>Echanges de pratiques : échanger autour de son métier, de ses pratiques professionnelles pour donner du sens, s’enrichir grâce à l’effet miroir, la possibilité de donner et recevoir. </a:t>
            </a:r>
          </a:p>
          <a:p>
            <a:pPr lvl="2" indent="-228600">
              <a:lnSpc>
                <a:spcPct val="90000"/>
              </a:lnSpc>
              <a:spcBef>
                <a:spcPts val="370"/>
              </a:spcBef>
              <a:buSzPct val="97368"/>
            </a:pPr>
            <a:r>
              <a:rPr lang="fr-FR" sz="1850" dirty="0"/>
              <a:t>Groupes d’expression : favoriser la prise de parole, créer des moments d’expression pour soutenir les personnes en difficulté, les rumeurs, les incompréhensions, gérer les conflits au quotidien</a:t>
            </a:r>
          </a:p>
          <a:p>
            <a:pPr lvl="2" indent="-228600">
              <a:lnSpc>
                <a:spcPct val="90000"/>
              </a:lnSpc>
              <a:spcBef>
                <a:spcPts val="370"/>
              </a:spcBef>
              <a:buSzPct val="97368"/>
            </a:pPr>
            <a:r>
              <a:rPr lang="fr-FR" sz="1850" dirty="0"/>
              <a:t>Evènement, séminaire autour d’une question stratégique</a:t>
            </a: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9537" y="5661248"/>
            <a:ext cx="8280919" cy="576062"/>
          </a:xfrm>
        </p:spPr>
        <p:txBody>
          <a:bodyPr/>
          <a:lstStyle/>
          <a:p>
            <a:r>
              <a:rPr lang="fr-FR" sz="1800" b="0" dirty="0"/>
              <a:t>CV de la dirigeante à la demande</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19</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a:t>Merci pour votre attention</a:t>
            </a:r>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SOMMAIRE: Partie 1</a:t>
            </a:r>
          </a:p>
        </p:txBody>
      </p:sp>
      <p:sp>
        <p:nvSpPr>
          <p:cNvPr id="113"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114"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115" name="Shape 115"/>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a:t>
            </a:fld>
            <a:endParaRPr lang="fr-FR" sz="1200">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marL="0" indent="0">
              <a:spcBef>
                <a:spcPts val="0"/>
              </a:spcBef>
              <a:buNone/>
            </a:pPr>
            <a:r>
              <a:rPr lang="fr-FR" sz="2000" dirty="0"/>
              <a:t>	</a:t>
            </a:r>
            <a:r>
              <a:rPr lang="fr-FR" sz="2000" b="1" dirty="0"/>
              <a:t>SOUTIEN PSYCHO-SOCIAL DES SALARIES</a:t>
            </a:r>
          </a:p>
          <a:p>
            <a:pPr indent="-342900">
              <a:spcBef>
                <a:spcPts val="0"/>
              </a:spcBef>
            </a:pPr>
            <a:endParaRPr lang="fr-FR" sz="2000" dirty="0"/>
          </a:p>
          <a:p>
            <a:pPr indent="-342900">
              <a:spcBef>
                <a:spcPts val="0"/>
              </a:spcBef>
            </a:pPr>
            <a:r>
              <a:rPr lang="fr-FR" sz="2000" dirty="0"/>
              <a:t>Un Partenariat </a:t>
            </a:r>
          </a:p>
          <a:p>
            <a:pPr indent="-342900">
              <a:spcBef>
                <a:spcPts val="0"/>
              </a:spcBef>
            </a:pPr>
            <a:r>
              <a:rPr lang="fr-FR" sz="2000" dirty="0"/>
              <a:t>L’engagement réciproque des partenaires</a:t>
            </a:r>
          </a:p>
          <a:p>
            <a:pPr indent="-342900">
              <a:spcBef>
                <a:spcPts val="0"/>
              </a:spcBef>
            </a:pPr>
            <a:r>
              <a:rPr lang="fr-FR" sz="2000" dirty="0"/>
              <a:t>Prestations proposées  </a:t>
            </a:r>
            <a:r>
              <a:rPr lang="fr-FR" sz="2000" dirty="0">
                <a:sym typeface="Wingdings" panose="05000000000000000000" pitchFamily="2" charset="2"/>
              </a:rPr>
              <a:t> le pack santé et bien-être clé en main</a:t>
            </a:r>
          </a:p>
          <a:p>
            <a:pPr indent="-342900">
              <a:spcBef>
                <a:spcPts val="0"/>
              </a:spcBef>
            </a:pPr>
            <a:r>
              <a:rPr lang="fr-FR" sz="2000" dirty="0">
                <a:sym typeface="Wingdings" panose="05000000000000000000" pitchFamily="2" charset="2"/>
              </a:rPr>
              <a:t>Maîtrise de la confidentialité</a:t>
            </a:r>
            <a:endParaRPr lang="fr-FR" sz="2000" dirty="0"/>
          </a:p>
          <a:p>
            <a:pPr indent="-342900">
              <a:spcBef>
                <a:spcPts val="0"/>
              </a:spcBef>
            </a:pPr>
            <a:r>
              <a:rPr lang="fr-FR" sz="2000" dirty="0"/>
              <a:t>Conditions financières</a:t>
            </a:r>
          </a:p>
          <a:p>
            <a:pPr indent="-342900">
              <a:spcBef>
                <a:spcPts val="0"/>
              </a:spcBef>
            </a:pPr>
            <a:r>
              <a:rPr lang="fr-FR" sz="2000" dirty="0"/>
              <a:t>Avantages pour l’employeur</a:t>
            </a:r>
          </a:p>
          <a:p>
            <a:pPr indent="-342900">
              <a:spcBef>
                <a:spcPts val="0"/>
              </a:spcBef>
            </a:pPr>
            <a:r>
              <a:rPr lang="fr-FR" sz="2000" dirty="0"/>
              <a:t>Avantages pour les salariés</a:t>
            </a:r>
          </a:p>
          <a:p>
            <a:pPr indent="-342900">
              <a:spcBef>
                <a:spcPts val="0"/>
              </a:spcBef>
            </a:pPr>
            <a:r>
              <a:rPr lang="fr-FR" sz="2000" dirty="0"/>
              <a:t>Le concept </a:t>
            </a:r>
            <a:r>
              <a:rPr lang="fr-FR" sz="2000" dirty="0" err="1"/>
              <a:t>Visiapy</a:t>
            </a:r>
            <a:endParaRPr lang="fr-FR" sz="2000" dirty="0"/>
          </a:p>
          <a:p>
            <a:pPr marL="0" indent="0" algn="ctr">
              <a:spcBef>
                <a:spcPts val="0"/>
              </a:spcBef>
              <a:buNone/>
            </a:pPr>
            <a:r>
              <a:rPr lang="fr-FR" sz="2000" b="1" dirty="0"/>
              <a:t>Objectif:</a:t>
            </a:r>
            <a:r>
              <a:rPr lang="fr-FR" sz="2000" dirty="0"/>
              <a:t> </a:t>
            </a:r>
          </a:p>
          <a:p>
            <a:pPr lvl="1" indent="-342900">
              <a:spcBef>
                <a:spcPts val="0"/>
              </a:spcBef>
            </a:pPr>
            <a:r>
              <a:rPr lang="fr-FR" sz="1600" b="1" dirty="0"/>
              <a:t>Entretenir l’engagement des salariés, leur enthousiasme, leur motivation, leur autonomie et ainsi maintenir leur niveau de performance, de productivité, et  leur bien-être au travail</a:t>
            </a:r>
            <a:endParaRPr lang="fr-FR"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1991543" y="1340769"/>
            <a:ext cx="8496944" cy="576062"/>
          </a:xfrm>
          <a:prstGeom prst="rect">
            <a:avLst/>
          </a:prstGeom>
          <a:noFill/>
          <a:ln>
            <a:noFill/>
          </a:ln>
        </p:spPr>
        <p:txBody>
          <a:bodyPr lIns="91425" tIns="45700" rIns="91425" bIns="45700" anchor="ctr" anchorCtr="0">
            <a:noAutofit/>
          </a:bodyPr>
          <a:lstStyle/>
          <a:p>
            <a:pPr>
              <a:buSzPct val="25000"/>
            </a:pPr>
            <a:r>
              <a:rPr lang="fr-FR"/>
              <a:t>Annexe 1. Règlementation sur Santé et Qualité de Vie au Travail:</a:t>
            </a:r>
          </a:p>
        </p:txBody>
      </p:sp>
      <p:sp>
        <p:nvSpPr>
          <p:cNvPr id="267" name="Shape 26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20</a:t>
            </a:fld>
            <a:endParaRPr lang="fr-FR" sz="1200">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lnSpc>
                <a:spcPct val="80000"/>
              </a:lnSpc>
              <a:spcBef>
                <a:spcPts val="0"/>
              </a:spcBef>
            </a:pPr>
            <a:r>
              <a:rPr lang="fr-FR" sz="1500"/>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u="sng">
                <a:solidFill>
                  <a:schemeClr val="hlink"/>
                </a:solidFill>
                <a:hlinkClick r:id="rId3"/>
              </a:rPr>
              <a:t>http://www.fonction-publique.gouv.fr/</a:t>
            </a:r>
            <a:r>
              <a:rPr lang="fr-FR" sz="1500"/>
              <a:t>.</a:t>
            </a:r>
          </a:p>
          <a:p>
            <a:pPr indent="-342900">
              <a:lnSpc>
                <a:spcPct val="80000"/>
              </a:lnSpc>
              <a:spcBef>
                <a:spcPts val="300"/>
              </a:spcBef>
              <a:buSzPct val="25000"/>
            </a:pPr>
            <a:r>
              <a:rPr lang="fr-FR" sz="1500"/>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indent="-342900">
              <a:lnSpc>
                <a:spcPct val="80000"/>
              </a:lnSpc>
              <a:spcBef>
                <a:spcPts val="300"/>
              </a:spcBef>
              <a:buSzPct val="25000"/>
              <a:buNone/>
            </a:pPr>
            <a:endParaRPr sz="1500"/>
          </a:p>
          <a:p>
            <a:pPr indent="-342900">
              <a:lnSpc>
                <a:spcPct val="80000"/>
              </a:lnSpc>
              <a:spcBef>
                <a:spcPts val="300"/>
              </a:spcBef>
              <a:buSzPct val="25000"/>
            </a:pPr>
            <a:r>
              <a:rPr lang="fr-FR" sz="1500" b="1"/>
              <a:t>Les entreprises ou les collectivités </a:t>
            </a:r>
            <a:r>
              <a:rPr lang="fr-FR" sz="1500"/>
              <a:t>sont depuis peu soumises à l'obligation de remplir le Document Unique concernant les risques professionnels. </a:t>
            </a:r>
          </a:p>
          <a:p>
            <a:pPr indent="-342900">
              <a:lnSpc>
                <a:spcPct val="80000"/>
              </a:lnSpc>
              <a:spcBef>
                <a:spcPts val="300"/>
              </a:spcBef>
              <a:buSzPct val="25000"/>
            </a:pPr>
            <a:r>
              <a:rPr lang="fr-FR" sz="1500"/>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indent="-342900">
              <a:lnSpc>
                <a:spcPct val="80000"/>
              </a:lnSpc>
              <a:spcBef>
                <a:spcPts val="300"/>
              </a:spcBef>
              <a:buSzPct val="25000"/>
            </a:pPr>
            <a:r>
              <a:rPr lang="fr-FR" sz="1500"/>
              <a:t>Donc, le nombre d'entreprises en demande de nos services va augmenter compte tenu des pressions légales. </a:t>
            </a:r>
          </a:p>
          <a:p>
            <a:pPr indent="-342900">
              <a:lnSpc>
                <a:spcPct val="80000"/>
              </a:lnSpc>
              <a:spcBef>
                <a:spcPts val="300"/>
              </a:spcBef>
              <a:buNone/>
            </a:pPr>
            <a:endParaRPr sz="150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1991544" y="1340769"/>
            <a:ext cx="8280919" cy="936103"/>
          </a:xfrm>
          <a:prstGeom prst="rect">
            <a:avLst/>
          </a:prstGeom>
          <a:noFill/>
          <a:ln>
            <a:noFill/>
          </a:ln>
        </p:spPr>
        <p:txBody>
          <a:bodyPr lIns="91425" tIns="45700" rIns="91425" bIns="45700" anchor="ctr" anchorCtr="0">
            <a:noAutofit/>
          </a:bodyPr>
          <a:lstStyle/>
          <a:p>
            <a:pPr lvl="0">
              <a:buSzPct val="25000"/>
            </a:pPr>
            <a:r>
              <a:rPr lang="fr-FR" dirty="0"/>
              <a:t>Annexe 2. Chiffre sur la Qualité de Vie au Travail selon les résultats de l’enquête 2013 de l’ANACT </a:t>
            </a:r>
            <a:r>
              <a:rPr lang="fr-FR" b="0" i="1" dirty="0"/>
              <a:t>(</a:t>
            </a:r>
            <a:r>
              <a:rPr lang="fr-FR" b="0" i="1" dirty="0" smtClean="0"/>
              <a:t>Agence </a:t>
            </a:r>
            <a:r>
              <a:rPr lang="fr-FR" b="0" i="1" dirty="0"/>
              <a:t>nationale pour l'amélioration des conditions de </a:t>
            </a:r>
            <a:r>
              <a:rPr lang="fr-FR" b="0" i="1" dirty="0" smtClean="0"/>
              <a:t>travail) :</a:t>
            </a:r>
            <a:endParaRPr lang="fr-FR" dirty="0"/>
          </a:p>
        </p:txBody>
      </p:sp>
      <p:sp>
        <p:nvSpPr>
          <p:cNvPr id="277" name="Shape 27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21</a:t>
            </a:fld>
            <a:endParaRPr lang="fr-FR" sz="1200">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1981201" y="2287413"/>
            <a:ext cx="8291263" cy="3661867"/>
          </a:xfrm>
          <a:prstGeom prst="rect">
            <a:avLst/>
          </a:prstGeom>
          <a:noFill/>
          <a:ln>
            <a:noFill/>
          </a:ln>
        </p:spPr>
        <p:txBody>
          <a:bodyPr lIns="91425" tIns="45700" rIns="91425" bIns="45700" anchor="t" anchorCtr="0">
            <a:noAutofit/>
          </a:bodyPr>
          <a:lstStyle/>
          <a:p>
            <a:pPr indent="-342900">
              <a:spcBef>
                <a:spcPts val="0"/>
              </a:spcBef>
              <a:buNone/>
            </a:pPr>
            <a:endParaRPr b="1" dirty="0"/>
          </a:p>
          <a:p>
            <a:pPr indent="-342900"/>
            <a:r>
              <a:rPr lang="fr-FR" b="1" dirty="0"/>
              <a:t>58% des salariés pensent que leurs conditions de travail se sont dégradées depuis 5 ans</a:t>
            </a:r>
          </a:p>
          <a:p>
            <a:pPr indent="-342900"/>
            <a:r>
              <a:rPr lang="fr-FR" b="1" dirty="0"/>
              <a:t>Enjeux de la Qualité de Vie au travail:</a:t>
            </a:r>
          </a:p>
          <a:p>
            <a:pPr lvl="1" indent="-285750"/>
            <a:r>
              <a:rPr lang="fr-FR" dirty="0"/>
              <a:t>Concilier de bonnes conditions de travail et la performance de l’entreprise ou de la collectivité</a:t>
            </a:r>
            <a:r>
              <a:rPr lang="fr-FR" dirty="0">
                <a:solidFill>
                  <a:srgbClr val="FF0000"/>
                </a:solidFill>
              </a:rPr>
              <a:t> </a:t>
            </a:r>
            <a:r>
              <a:rPr lang="fr-FR" dirty="0"/>
              <a:t>pour plus de compétitivité au regard des économies de budget</a:t>
            </a:r>
          </a:p>
          <a:p>
            <a:pPr lvl="1" indent="-285750"/>
            <a:r>
              <a:rPr lang="fr-FR" dirty="0"/>
              <a:t>La qualité de vie ne concerne plus seulement la santé physique et mentale mais un ensemble de facteurs liés au travail et à l’environnement d’un individu.</a:t>
            </a:r>
            <a:endParaRPr sz="2400" b="1" dirty="0"/>
          </a:p>
          <a:p>
            <a:pPr indent="-342900">
              <a:buNone/>
            </a:pPr>
            <a:endParaRP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2135561" y="1340770"/>
            <a:ext cx="8280919" cy="576062"/>
          </a:xfrm>
          <a:prstGeom prst="rect">
            <a:avLst/>
          </a:prstGeom>
          <a:noFill/>
          <a:ln>
            <a:noFill/>
          </a:ln>
        </p:spPr>
        <p:txBody>
          <a:bodyPr lIns="91425" tIns="45700" rIns="91425" bIns="45700" anchor="ctr" anchorCtr="0">
            <a:noAutofit/>
          </a:bodyPr>
          <a:lstStyle/>
          <a:p>
            <a:pPr>
              <a:buSzPct val="25000"/>
            </a:pPr>
            <a:r>
              <a:rPr lang="fr-FR" dirty="0"/>
              <a:t>Annexe 3. Qu’entend-on par “risques psychosociaux” ?</a:t>
            </a:r>
          </a:p>
        </p:txBody>
      </p:sp>
      <p:sp>
        <p:nvSpPr>
          <p:cNvPr id="287" name="Shape 28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22</a:t>
            </a:fld>
            <a:endParaRPr lang="fr-FR" sz="1200">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1981201" y="2215406"/>
            <a:ext cx="8291263" cy="3229818"/>
          </a:xfrm>
          <a:prstGeom prst="rect">
            <a:avLst/>
          </a:prstGeom>
          <a:noFill/>
          <a:ln>
            <a:noFill/>
          </a:ln>
        </p:spPr>
        <p:txBody>
          <a:bodyPr lIns="91425" tIns="45700" rIns="91425" bIns="45700" anchor="t" anchorCtr="0">
            <a:noAutofit/>
          </a:bodyPr>
          <a:lstStyle/>
          <a:p>
            <a:pPr indent="-342900">
              <a:spcBef>
                <a:spcPts val="0"/>
              </a:spcBef>
            </a:pPr>
            <a:r>
              <a:rPr lang="fr-FR" dirty="0"/>
              <a:t>Désignent un ensemble de risques professionnels qui touchent l’intégrité physique et psychologique des salariés.</a:t>
            </a:r>
          </a:p>
          <a:p>
            <a:pPr indent="-342900"/>
            <a:r>
              <a:rPr lang="fr-FR" dirty="0"/>
              <a:t>«Risques» désignent l’apparition possible d’un trouble</a:t>
            </a:r>
          </a:p>
          <a:p>
            <a:pPr indent="-342900"/>
            <a:r>
              <a:rPr lang="fr-FR" dirty="0"/>
              <a:t>«psycho» indique le lien qu’il existe entre la personne</a:t>
            </a:r>
          </a:p>
          <a:p>
            <a:pPr indent="-342900"/>
            <a:r>
              <a:rPr lang="fr-FR" dirty="0"/>
              <a:t>«social » et son environnement professionnel qui est caractérisé par les relations avec autrui (collègues, responsables…)</a:t>
            </a:r>
          </a:p>
          <a:p>
            <a:pPr indent="-342900">
              <a:buNone/>
            </a:pPr>
            <a:endParaRP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3</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an d’engagement </a:t>
            </a:r>
          </a:p>
          <a:p>
            <a:r>
              <a:rPr lang="fr-FR" dirty="0" smtClean="0"/>
              <a:t>Un budget prévisionnel d’utilisation des services en fonction du nombre de salariés</a:t>
            </a:r>
          </a:p>
          <a:p>
            <a:r>
              <a:rPr lang="fr-FR" dirty="0" smtClean="0"/>
              <a:t>La préparation du message à délivrer aux collaborateurs par VISIAPY et l’employeur</a:t>
            </a:r>
          </a:p>
          <a:p>
            <a:r>
              <a:rPr lang="fr-FR" dirty="0"/>
              <a:t>E</a:t>
            </a:r>
            <a:r>
              <a:rPr lang="fr-FR" dirty="0" smtClean="0"/>
              <a:t>ngagement de l’entreprise d’assurer la communication interne auprès des salariés</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245387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4</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1981200" y="1927374"/>
            <a:ext cx="8507288" cy="4381947"/>
          </a:xfrm>
        </p:spPr>
        <p:txBody>
          <a:bodyPr/>
          <a:lstStyle/>
          <a:p>
            <a:r>
              <a:rPr lang="fr-FR" sz="1800" dirty="0"/>
              <a:t>Un entretien de diagnostic et d’orientation pour la coordination des soins de support</a:t>
            </a:r>
          </a:p>
          <a:p>
            <a:r>
              <a:rPr lang="fr-FR" sz="1800" dirty="0"/>
              <a:t>Un cellule d’urgence pour intervenir en situation de crise</a:t>
            </a:r>
          </a:p>
          <a:p>
            <a:r>
              <a:rPr lang="fr-FR" sz="1800" dirty="0"/>
              <a:t>Des prestations concernant les pôles santé suivant:</a:t>
            </a:r>
          </a:p>
          <a:p>
            <a:pPr lvl="1"/>
            <a:r>
              <a:rPr lang="fr-FR" sz="1800" dirty="0"/>
              <a:t> Sommeil</a:t>
            </a:r>
          </a:p>
          <a:p>
            <a:pPr lvl="1"/>
            <a:r>
              <a:rPr lang="fr-FR" sz="1800" dirty="0"/>
              <a:t> Alimentaire </a:t>
            </a:r>
          </a:p>
          <a:p>
            <a:pPr lvl="1"/>
            <a:r>
              <a:rPr lang="fr-FR" sz="1800" dirty="0"/>
              <a:t> Addictions</a:t>
            </a:r>
          </a:p>
          <a:p>
            <a:pPr lvl="1"/>
            <a:r>
              <a:rPr lang="fr-FR" sz="1800" dirty="0"/>
              <a:t> Stress (stress aigus, stress post traumatique, dépression, </a:t>
            </a:r>
            <a:r>
              <a:rPr lang="fr-FR" sz="1800" dirty="0" err="1"/>
              <a:t>burn</a:t>
            </a:r>
            <a:r>
              <a:rPr lang="fr-FR" sz="1800" dirty="0"/>
              <a:t> out)</a:t>
            </a:r>
          </a:p>
          <a:p>
            <a:pPr lvl="1"/>
            <a:r>
              <a:rPr lang="fr-FR" sz="1800" dirty="0"/>
              <a:t> Douleurs chroniques</a:t>
            </a:r>
          </a:p>
          <a:p>
            <a:pPr lvl="1"/>
            <a:r>
              <a:rPr lang="fr-FR" sz="1800" dirty="0"/>
              <a:t> Périnatalité </a:t>
            </a:r>
          </a:p>
          <a:p>
            <a:pPr lvl="1"/>
            <a:r>
              <a:rPr lang="fr-FR" sz="1800" dirty="0"/>
              <a:t> Parentalité</a:t>
            </a:r>
          </a:p>
          <a:p>
            <a:pPr lvl="1"/>
            <a:r>
              <a:rPr lang="fr-FR" sz="1800" dirty="0"/>
              <a:t> Préparation à la retraite</a:t>
            </a:r>
          </a:p>
          <a:p>
            <a:pPr lvl="1"/>
            <a:r>
              <a:rPr lang="fr-FR" sz="1800" dirty="0"/>
              <a:t> Soutien aux aidants familiaux</a:t>
            </a:r>
          </a:p>
          <a:p>
            <a:pPr lvl="1"/>
            <a:r>
              <a:rPr lang="fr-FR" sz="1800" dirty="0"/>
              <a:t> Concilier vie privée et vie professionnelle</a:t>
            </a:r>
          </a:p>
          <a:p>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39604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5</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Des bilans énergétiques </a:t>
            </a:r>
          </a:p>
          <a:p>
            <a:r>
              <a:rPr lang="fr-FR" sz="2000" dirty="0">
                <a:latin typeface="Lobster Two"/>
                <a:cs typeface="Arial" panose="020B0604020202020204" pitchFamily="34" charset="0"/>
              </a:rPr>
              <a:t>Des programmes d’optimisation de la récupération et du sommeil</a:t>
            </a:r>
          </a:p>
          <a:p>
            <a:r>
              <a:rPr lang="fr-FR" sz="2000" dirty="0">
                <a:latin typeface="Lobster Two"/>
                <a:cs typeface="Arial" panose="020B0604020202020204" pitchFamily="34" charset="0"/>
              </a:rPr>
              <a:t>Des programmes d’optimisation de la concentration et de la performance</a:t>
            </a:r>
          </a:p>
          <a:p>
            <a:r>
              <a:rPr lang="fr-FR" sz="2000" dirty="0">
                <a:latin typeface="Lobster Two"/>
                <a:cs typeface="Arial" panose="020B0604020202020204" pitchFamily="34" charset="0"/>
              </a:rPr>
              <a:t>Des parcours de préparation à la reprise au travail après une absence longue pour maladie, congé de maternité, congé parental.</a:t>
            </a:r>
          </a:p>
          <a:p>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6048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1" y="1340769"/>
            <a:ext cx="9143999" cy="576062"/>
          </a:xfrm>
        </p:spPr>
        <p:txBody>
          <a:bodyPr/>
          <a:lstStyle/>
          <a:p>
            <a:pPr algn="ctr"/>
            <a:r>
              <a:rPr lang="fr-FR" sz="2000" dirty="0"/>
              <a:t>Liste des pratiques utilisées pour assurer les missions de soutien</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6</a:t>
            </a:fld>
            <a:endParaRPr lang="fr-FR" sz="1200">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631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smtClean="0">
                        <a:latin typeface="Calibri" panose="020F0502020204030204" pitchFamily="34" charset="0"/>
                        <a:cs typeface="Calibri" panose="020F0502020204030204" pitchFamily="34" charset="0"/>
                      </a:endParaRPr>
                    </a:p>
                    <a:p>
                      <a:r>
                        <a:rPr lang="fr-FR" sz="1050" baseline="0"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7</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3656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8</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a:t>
            </a:r>
            <a:r>
              <a:rPr lang="fr-FR" dirty="0"/>
              <a:t>5</a:t>
            </a:r>
            <a:r>
              <a:rPr lang="fr-FR" dirty="0" smtClean="0"/>
              <a:t>0 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15413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D’abord un partenariat</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9</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lvl="0"/>
            <a:r>
              <a:rPr lang="fr-FR" dirty="0"/>
              <a:t>Un Partenariat entre </a:t>
            </a:r>
            <a:r>
              <a:rPr lang="fr-FR" dirty="0" err="1"/>
              <a:t>Visiapy</a:t>
            </a:r>
            <a:r>
              <a:rPr lang="fr-FR" dirty="0"/>
              <a:t>, plateforme de soins et d’accompagnement à distance </a:t>
            </a:r>
            <a:r>
              <a:rPr lang="fr-FR" dirty="0" smtClean="0"/>
              <a:t>et les entreprises,</a:t>
            </a:r>
          </a:p>
          <a:p>
            <a:pPr lvl="0"/>
            <a:r>
              <a:rPr lang="fr-FR" dirty="0" smtClean="0"/>
              <a:t>La volonté de réussite des deux  parties pour un succès du programme.</a:t>
            </a:r>
            <a:endParaRPr lang="fr-FR" dirty="0"/>
          </a:p>
          <a:p>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418471722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13222</TotalTime>
  <Words>2934</Words>
  <Application>Microsoft Office PowerPoint</Application>
  <PresentationFormat>Grand écran</PresentationFormat>
  <Paragraphs>417</Paragraphs>
  <Slides>22</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Adobe Gothic Std B</vt:lpstr>
      <vt:lpstr>Arial</vt:lpstr>
      <vt:lpstr>Bahnschrift SemiBold</vt:lpstr>
      <vt:lpstr>Calibri</vt:lpstr>
      <vt:lpstr>Lobster Two</vt:lpstr>
      <vt:lpstr>Times New Roman</vt:lpstr>
      <vt:lpstr>Wingdings</vt:lpstr>
      <vt:lpstr>Thème Office</vt:lpstr>
      <vt:lpstr>Présentation PowerPoint</vt:lpstr>
      <vt:lpstr>SOMMAIRE: Partie 1</vt:lpstr>
      <vt:lpstr>Un partenariat</vt:lpstr>
      <vt:lpstr>Le pack des prestations, clé en main comprend:</vt:lpstr>
      <vt:lpstr>Les prestations comprennent:</vt:lpstr>
      <vt:lpstr>Liste des pratiques utilisées pour assurer les missions de soutien</vt:lpstr>
      <vt:lpstr>Où et Comment?</vt:lpstr>
      <vt:lpstr>Garanties</vt:lpstr>
      <vt:lpstr>D’abord un partenariat</vt:lpstr>
      <vt:lpstr>SOMMAIRE: Partie 2</vt:lpstr>
      <vt:lpstr>Présentation PowerPoint</vt:lpstr>
      <vt:lpstr>Présentation PowerPoint</vt:lpstr>
      <vt:lpstr>La Plateforme Visiapy : un système expert</vt:lpstr>
      <vt:lpstr>Le concept Visiapy: La visiothérapie pourquoi?</vt:lpstr>
      <vt:lpstr>Offre pour les collectivités et les entreprises au regard de la réglementation SQVT</vt:lpstr>
      <vt:lpstr>Pourquoi externaliser l’approche SQVT?</vt:lpstr>
      <vt:lpstr>Pourquoi externaliser l’approche SQVT?</vt:lpstr>
      <vt:lpstr>Notre démarche d’accompagnement du changement</vt:lpstr>
      <vt:lpstr>CV de la dirigeante à la demande</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76</cp:revision>
  <cp:lastPrinted>2016-11-20T17:08:59Z</cp:lastPrinted>
  <dcterms:modified xsi:type="dcterms:W3CDTF">2019-03-15T16:31:27Z</dcterms:modified>
</cp:coreProperties>
</file>