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7" r:id="rId3"/>
    <p:sldId id="271" r:id="rId4"/>
    <p:sldId id="265" r:id="rId5"/>
    <p:sldId id="270" r:id="rId6"/>
    <p:sldId id="272" r:id="rId7"/>
    <p:sldId id="273" r:id="rId8"/>
    <p:sldId id="274" r:id="rId9"/>
    <p:sldId id="275" r:id="rId10"/>
    <p:sldId id="268" r:id="rId11"/>
    <p:sldId id="266" r:id="rId12"/>
  </p:sldIdLst>
  <p:sldSz cx="9144000" cy="6858000" type="screen4x3"/>
  <p:notesSz cx="6805613" cy="9939338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Source Sans Pro" panose="020B0604020202020204" charset="0"/>
      <p:regular r:id="rId19"/>
      <p:bold r:id="rId20"/>
      <p:italic r:id="rId21"/>
      <p:boldItalic r:id="rId22"/>
    </p:embeddedFont>
    <p:embeddedFont>
      <p:font typeface="Roboto Slab" panose="020B0604020202020204" charset="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53B4C1-058D-45E1-95BA-9A53E337D010}">
  <a:tblStyle styleId="{9853B4C1-058D-45E1-95BA-9A53E337D01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88" autoAdjust="0"/>
    <p:restoredTop sz="94712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5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060F7B-9920-4F24-BE71-F0E4E3B7B934}" type="doc">
      <dgm:prSet loTypeId="urn:microsoft.com/office/officeart/2005/8/layout/radial6" loCatId="cycle" qsTypeId="urn:microsoft.com/office/officeart/2005/8/quickstyle/simple1" qsCatId="simple" csTypeId="urn:microsoft.com/office/officeart/2005/8/colors/accent1_1" csCatId="accent1" phldr="1"/>
      <dgm:spPr/>
      <dgm:t>
        <a:bodyPr rtlCol="0"/>
        <a:lstStyle/>
        <a:p>
          <a:pPr rtl="0"/>
          <a:endParaRPr lang="en-US"/>
        </a:p>
      </dgm:t>
    </dgm:pt>
    <dgm:pt modelId="{AA38CBC9-AC6B-457D-9F63-4D1AB8E7793E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 rtlCol="0"/>
        <a:lstStyle/>
        <a:p>
          <a:pPr rtl="0"/>
          <a:endParaRPr lang="fr-FR" noProof="0" dirty="0"/>
        </a:p>
      </dgm:t>
      <dgm:extLst>
        <a:ext uri="{E40237B7-FDA0-4F09-8148-C483321AD2D9}">
          <dgm14:cNvPr xmlns:dgm14="http://schemas.microsoft.com/office/drawing/2010/diagram" id="0" name="" title="Group A"/>
        </a:ext>
      </dgm:extLst>
    </dgm:pt>
    <dgm:pt modelId="{02DFC051-974F-4AF1-85DB-FFF5F1CCD57A}" type="parTrans" cxnId="{F68BA8B4-E5E5-4A12-9338-5CF5693ADCA2}">
      <dgm:prSet/>
      <dgm:spPr/>
      <dgm:t>
        <a:bodyPr rtlCol="0"/>
        <a:lstStyle/>
        <a:p>
          <a:pPr rtl="0"/>
          <a:endParaRPr lang="en-US"/>
        </a:p>
      </dgm:t>
    </dgm:pt>
    <dgm:pt modelId="{7ACF197E-8A7D-4D14-A941-EE15BE87306C}" type="sibTrans" cxnId="{F68BA8B4-E5E5-4A12-9338-5CF5693ADCA2}">
      <dgm:prSet/>
      <dgm:spPr/>
      <dgm:t>
        <a:bodyPr rtlCol="0"/>
        <a:lstStyle/>
        <a:p>
          <a:pPr rtl="0"/>
          <a:endParaRPr lang="en-US"/>
        </a:p>
      </dgm:t>
    </dgm:pt>
    <dgm:pt modelId="{50789F86-D3CE-4C0B-B830-60161BD38E85}">
      <dgm:prSet phldrT="[Text]" custT="1"/>
      <dgm:spPr/>
      <dgm:t>
        <a:bodyPr rtlCol="0"/>
        <a:lstStyle/>
        <a:p>
          <a:pPr rtl="0"/>
          <a:r>
            <a:rPr lang="fr-FR" sz="1600" b="1" noProof="0" dirty="0" smtClean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rPr>
            <a:t>Pôle         Santé</a:t>
          </a:r>
        </a:p>
        <a:p>
          <a:pPr rtl="0"/>
          <a:r>
            <a:rPr lang="fr-FR" sz="1600" b="1" noProof="0" dirty="0" smtClean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rPr>
            <a:t>Médical</a:t>
          </a:r>
        </a:p>
      </dgm:t>
      <dgm:extLst>
        <a:ext uri="{E40237B7-FDA0-4F09-8148-C483321AD2D9}">
          <dgm14:cNvPr xmlns:dgm14="http://schemas.microsoft.com/office/drawing/2010/diagram" id="0" name="" title="Task 1"/>
        </a:ext>
      </dgm:extLst>
    </dgm:pt>
    <dgm:pt modelId="{6D6B568F-9C4B-44DB-A886-035491FEC9C2}" type="parTrans" cxnId="{1593062C-A63F-4042-94C9-FF0880BD82E8}">
      <dgm:prSet/>
      <dgm:spPr/>
      <dgm:t>
        <a:bodyPr rtlCol="0"/>
        <a:lstStyle/>
        <a:p>
          <a:pPr rtl="0"/>
          <a:endParaRPr lang="en-US"/>
        </a:p>
      </dgm:t>
    </dgm:pt>
    <dgm:pt modelId="{775D1C29-7B88-46A3-9FAD-95EFDC006E81}" type="sibTrans" cxnId="{1593062C-A63F-4042-94C9-FF0880BD82E8}">
      <dgm:prSet/>
      <dgm:spPr/>
      <dgm:t>
        <a:bodyPr rtlCol="0"/>
        <a:lstStyle/>
        <a:p>
          <a:pPr rtl="0"/>
          <a:endParaRPr lang="en-US" dirty="0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87E6D3C0-9C36-4C9B-9EE4-FCB2F172CF62}">
      <dgm:prSet phldrT="[Text]"/>
      <dgm:spPr/>
      <dgm:t>
        <a:bodyPr rtlCol="0"/>
        <a:lstStyle/>
        <a:p>
          <a:pPr rtl="0"/>
          <a:endParaRPr lang="fr-FR" noProof="0" dirty="0" smtClean="0"/>
        </a:p>
      </dgm:t>
      <dgm:extLst>
        <a:ext uri="{E40237B7-FDA0-4F09-8148-C483321AD2D9}">
          <dgm14:cNvPr xmlns:dgm14="http://schemas.microsoft.com/office/drawing/2010/diagram" id="0" name="" title="Task 2"/>
        </a:ext>
      </dgm:extLst>
    </dgm:pt>
    <dgm:pt modelId="{1916856A-C084-48E2-AF18-70269AD79DF2}" type="parTrans" cxnId="{EB3E6C57-F560-450F-B619-F6F67905927D}">
      <dgm:prSet/>
      <dgm:spPr/>
      <dgm:t>
        <a:bodyPr rtlCol="0"/>
        <a:lstStyle/>
        <a:p>
          <a:pPr rtl="0"/>
          <a:endParaRPr lang="en-US"/>
        </a:p>
      </dgm:t>
    </dgm:pt>
    <dgm:pt modelId="{5C1F42F6-070E-4EBA-8EBC-C32D27C49363}" type="sibTrans" cxnId="{EB3E6C57-F560-450F-B619-F6F67905927D}">
      <dgm:prSet/>
      <dgm:spPr/>
      <dgm:t>
        <a:bodyPr rtlCol="0"/>
        <a:lstStyle/>
        <a:p>
          <a:pPr rtl="0"/>
          <a:endParaRPr lang="en-US" dirty="0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20EB584B-A7B7-43D9-BF6A-2C9338C05B4D}">
      <dgm:prSet phldrT="[Text]" custT="1"/>
      <dgm:spPr/>
      <dgm:t>
        <a:bodyPr rtlCol="0"/>
        <a:lstStyle/>
        <a:p>
          <a:pPr rtl="0"/>
          <a:endParaRPr lang="fr-FR" sz="1400" noProof="0" dirty="0" smtClean="0">
            <a:solidFill>
              <a:schemeClr val="accent4"/>
            </a:solidFill>
          </a:endParaRPr>
        </a:p>
        <a:p>
          <a:pPr rtl="0"/>
          <a:r>
            <a:rPr lang="fr-FR" sz="1600" b="1" noProof="0" dirty="0" err="1" smtClean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rPr>
            <a:t>Khépri</a:t>
          </a:r>
          <a:r>
            <a:rPr lang="fr-FR" sz="1600" b="1" noProof="0" dirty="0" smtClean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rPr>
            <a:t> Formation </a:t>
          </a:r>
        </a:p>
        <a:p>
          <a:pPr rtl="0"/>
          <a:r>
            <a:rPr lang="fr-FR" sz="1400" noProof="0" dirty="0" smtClean="0">
              <a:solidFill>
                <a:schemeClr val="accent4"/>
              </a:solidFill>
            </a:rPr>
            <a:t> </a:t>
          </a:r>
        </a:p>
      </dgm:t>
      <dgm:extLst>
        <a:ext uri="{E40237B7-FDA0-4F09-8148-C483321AD2D9}">
          <dgm14:cNvPr xmlns:dgm14="http://schemas.microsoft.com/office/drawing/2010/diagram" id="0" name="" title="Task 3"/>
        </a:ext>
      </dgm:extLst>
    </dgm:pt>
    <dgm:pt modelId="{6E0D28F6-A05C-413F-A991-03D9F094F998}" type="parTrans" cxnId="{FBE6BCEA-0F85-486D-B532-D55CCA25A01D}">
      <dgm:prSet/>
      <dgm:spPr/>
      <dgm:t>
        <a:bodyPr rtlCol="0"/>
        <a:lstStyle/>
        <a:p>
          <a:pPr rtl="0"/>
          <a:endParaRPr lang="en-US"/>
        </a:p>
      </dgm:t>
    </dgm:pt>
    <dgm:pt modelId="{B04B74A7-039D-46F2-A30E-0D07E04CAE1A}" type="sibTrans" cxnId="{FBE6BCEA-0F85-486D-B532-D55CCA25A01D}">
      <dgm:prSet/>
      <dgm:spPr/>
      <dgm:t>
        <a:bodyPr rtlCol="0"/>
        <a:lstStyle/>
        <a:p>
          <a:pPr rtl="0"/>
          <a:endParaRPr lang="en-US" dirty="0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7E2B8B4E-293F-43EE-AB7D-6598814ECB3C}">
      <dgm:prSet phldrT="[Text]" custT="1"/>
      <dgm:spPr/>
      <dgm:t>
        <a:bodyPr rtlCol="0"/>
        <a:lstStyle/>
        <a:p>
          <a:pPr rtl="0"/>
          <a:r>
            <a:rPr lang="fr-FR" sz="1600" b="1" noProof="0" dirty="0" err="1" smtClean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rPr>
            <a:t>Visiapy</a:t>
          </a:r>
          <a:r>
            <a:rPr lang="fr-FR" sz="1600" b="1" noProof="0" dirty="0" smtClean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rPr>
            <a:t>    </a:t>
          </a:r>
        </a:p>
        <a:p>
          <a:pPr rtl="0"/>
          <a:r>
            <a:rPr lang="fr-FR" sz="1600" b="1" noProof="0" dirty="0" smtClean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rPr>
            <a:t>Entreprises</a:t>
          </a:r>
          <a:endParaRPr lang="fr-FR" sz="1600" b="1" noProof="0" dirty="0">
            <a:solidFill>
              <a:schemeClr val="accent4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 title="Task 4"/>
        </a:ext>
      </dgm:extLst>
    </dgm:pt>
    <dgm:pt modelId="{C9A52CF1-B2E8-4848-8964-6633294F16CC}" type="parTrans" cxnId="{18D120E8-5826-42E7-A890-F4AFB63D3D78}">
      <dgm:prSet/>
      <dgm:spPr/>
      <dgm:t>
        <a:bodyPr rtlCol="0"/>
        <a:lstStyle/>
        <a:p>
          <a:pPr rtl="0"/>
          <a:endParaRPr lang="en-US"/>
        </a:p>
      </dgm:t>
    </dgm:pt>
    <dgm:pt modelId="{03860152-2A6F-476F-91FD-CBA9D7B26338}" type="sibTrans" cxnId="{18D120E8-5826-42E7-A890-F4AFB63D3D78}">
      <dgm:prSet/>
      <dgm:spPr/>
      <dgm:t>
        <a:bodyPr rtlCol="0"/>
        <a:lstStyle/>
        <a:p>
          <a:pPr rtl="0"/>
          <a:endParaRPr lang="fr-FR" noProof="0" dirty="0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B0C37B97-914B-49F2-84E5-94B39EF2352F}" type="pres">
      <dgm:prSet presAssocID="{B8060F7B-9920-4F24-BE71-F0E4E3B7B93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D2BB9C9C-582A-4226-99A2-A6A4B7AD887A}" type="pres">
      <dgm:prSet presAssocID="{AA38CBC9-AC6B-457D-9F63-4D1AB8E7793E}" presName="centerShape" presStyleLbl="node0" presStyleIdx="0" presStyleCnt="1" custScaleX="41535" custScaleY="41407" custLinFactNeighborX="1231" custLinFactNeighborY="-13955"/>
      <dgm:spPr/>
      <dgm:t>
        <a:bodyPr rtlCol="0"/>
        <a:lstStyle/>
        <a:p>
          <a:pPr rtl="0"/>
          <a:endParaRPr lang="en-US"/>
        </a:p>
      </dgm:t>
    </dgm:pt>
    <dgm:pt modelId="{0B9D5D8D-AE9B-4E3C-8081-7E5A4C702F02}" type="pres">
      <dgm:prSet presAssocID="{50789F86-D3CE-4C0B-B830-60161BD38E85}" presName="node" presStyleLbl="node1" presStyleIdx="0" presStyleCnt="4" custScaleX="114219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E8755371-EE00-4D9C-9546-B5D2DEB3691D}" type="pres">
      <dgm:prSet presAssocID="{50789F86-D3CE-4C0B-B830-60161BD38E85}" presName="dummy" presStyleCnt="0"/>
      <dgm:spPr/>
    </dgm:pt>
    <dgm:pt modelId="{65DE7562-7D1C-4B0F-8927-12F8E6C5F5AF}" type="pres">
      <dgm:prSet presAssocID="{775D1C29-7B88-46A3-9FAD-95EFDC006E81}" presName="sibTrans" presStyleLbl="sibTrans2D1" presStyleIdx="0" presStyleCnt="4"/>
      <dgm:spPr/>
      <dgm:t>
        <a:bodyPr rtlCol="0"/>
        <a:lstStyle/>
        <a:p>
          <a:pPr rtl="0"/>
          <a:endParaRPr lang="en-US"/>
        </a:p>
      </dgm:t>
    </dgm:pt>
    <dgm:pt modelId="{1C226D9E-C8BD-43C0-B5A7-66592C02513E}" type="pres">
      <dgm:prSet presAssocID="{87E6D3C0-9C36-4C9B-9EE4-FCB2F172CF62}" presName="node" presStyleLbl="node1" presStyleIdx="1" presStyleCnt="4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2E93314B-ED13-4B02-B199-BBF658DCCBEE}" type="pres">
      <dgm:prSet presAssocID="{87E6D3C0-9C36-4C9B-9EE4-FCB2F172CF62}" presName="dummy" presStyleCnt="0"/>
      <dgm:spPr/>
    </dgm:pt>
    <dgm:pt modelId="{22CB3940-637A-4C32-AB7F-CFAD929A59AB}" type="pres">
      <dgm:prSet presAssocID="{5C1F42F6-070E-4EBA-8EBC-C32D27C49363}" presName="sibTrans" presStyleLbl="sibTrans2D1" presStyleIdx="1" presStyleCnt="4"/>
      <dgm:spPr/>
      <dgm:t>
        <a:bodyPr rtlCol="0"/>
        <a:lstStyle/>
        <a:p>
          <a:pPr rtl="0"/>
          <a:endParaRPr lang="en-US"/>
        </a:p>
      </dgm:t>
    </dgm:pt>
    <dgm:pt modelId="{29DFD080-5F1B-4B82-A3B2-DA9D6DF3694E}" type="pres">
      <dgm:prSet presAssocID="{20EB584B-A7B7-43D9-BF6A-2C9338C05B4D}" presName="node" presStyleLbl="node1" presStyleIdx="2" presStyleCnt="4" custScaleX="110104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3C0BB87F-E2C7-4D7C-BF8F-45EA9A4A93F1}" type="pres">
      <dgm:prSet presAssocID="{20EB584B-A7B7-43D9-BF6A-2C9338C05B4D}" presName="dummy" presStyleCnt="0"/>
      <dgm:spPr/>
    </dgm:pt>
    <dgm:pt modelId="{53B5DF5F-8B8B-41EF-8531-276CBECDCAB4}" type="pres">
      <dgm:prSet presAssocID="{B04B74A7-039D-46F2-A30E-0D07E04CAE1A}" presName="sibTrans" presStyleLbl="sibTrans2D1" presStyleIdx="2" presStyleCnt="4"/>
      <dgm:spPr/>
      <dgm:t>
        <a:bodyPr rtlCol="0"/>
        <a:lstStyle/>
        <a:p>
          <a:pPr rtl="0"/>
          <a:endParaRPr lang="en-US"/>
        </a:p>
      </dgm:t>
    </dgm:pt>
    <dgm:pt modelId="{B3F8C3C3-65FB-486F-82C0-A8478B7022B9}" type="pres">
      <dgm:prSet presAssocID="{7E2B8B4E-293F-43EE-AB7D-6598814ECB3C}" presName="node" presStyleLbl="node1" presStyleIdx="3" presStyleCnt="4" custScaleX="116359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655FDCB9-5F59-4F26-9EF0-749F42DEA7F0}" type="pres">
      <dgm:prSet presAssocID="{7E2B8B4E-293F-43EE-AB7D-6598814ECB3C}" presName="dummy" presStyleCnt="0"/>
      <dgm:spPr/>
    </dgm:pt>
    <dgm:pt modelId="{FADEA337-AD34-4422-B53A-01423AF1AC8F}" type="pres">
      <dgm:prSet presAssocID="{03860152-2A6F-476F-91FD-CBA9D7B26338}" presName="sibTrans" presStyleLbl="sibTrans2D1" presStyleIdx="3" presStyleCnt="4"/>
      <dgm:spPr/>
      <dgm:t>
        <a:bodyPr rtlCol="0"/>
        <a:lstStyle/>
        <a:p>
          <a:pPr rtl="0"/>
          <a:endParaRPr lang="en-US"/>
        </a:p>
      </dgm:t>
    </dgm:pt>
  </dgm:ptLst>
  <dgm:cxnLst>
    <dgm:cxn modelId="{EB3E6C57-F560-450F-B619-F6F67905927D}" srcId="{AA38CBC9-AC6B-457D-9F63-4D1AB8E7793E}" destId="{87E6D3C0-9C36-4C9B-9EE4-FCB2F172CF62}" srcOrd="1" destOrd="0" parTransId="{1916856A-C084-48E2-AF18-70269AD79DF2}" sibTransId="{5C1F42F6-070E-4EBA-8EBC-C32D27C49363}"/>
    <dgm:cxn modelId="{6C3CF95F-E4A9-41E0-8D83-0FD34FCBA1D0}" type="presOf" srcId="{B8060F7B-9920-4F24-BE71-F0E4E3B7B934}" destId="{B0C37B97-914B-49F2-84E5-94B39EF2352F}" srcOrd="0" destOrd="0" presId="urn:microsoft.com/office/officeart/2005/8/layout/radial6"/>
    <dgm:cxn modelId="{B18E46B2-FCAF-46B1-8076-85B9E80ADE74}" type="presOf" srcId="{B04B74A7-039D-46F2-A30E-0D07E04CAE1A}" destId="{53B5DF5F-8B8B-41EF-8531-276CBECDCAB4}" srcOrd="0" destOrd="0" presId="urn:microsoft.com/office/officeart/2005/8/layout/radial6"/>
    <dgm:cxn modelId="{99E9EC2C-51A2-4E5F-AEA7-5299BDF0E36F}" type="presOf" srcId="{03860152-2A6F-476F-91FD-CBA9D7B26338}" destId="{FADEA337-AD34-4422-B53A-01423AF1AC8F}" srcOrd="0" destOrd="0" presId="urn:microsoft.com/office/officeart/2005/8/layout/radial6"/>
    <dgm:cxn modelId="{2AA5B4B1-1555-4D9D-81F4-7CA90AD480D0}" type="presOf" srcId="{20EB584B-A7B7-43D9-BF6A-2C9338C05B4D}" destId="{29DFD080-5F1B-4B82-A3B2-DA9D6DF3694E}" srcOrd="0" destOrd="0" presId="urn:microsoft.com/office/officeart/2005/8/layout/radial6"/>
    <dgm:cxn modelId="{42DDA950-3503-4E41-95EE-93D15D81F691}" type="presOf" srcId="{AA38CBC9-AC6B-457D-9F63-4D1AB8E7793E}" destId="{D2BB9C9C-582A-4226-99A2-A6A4B7AD887A}" srcOrd="0" destOrd="0" presId="urn:microsoft.com/office/officeart/2005/8/layout/radial6"/>
    <dgm:cxn modelId="{C17E704A-BA11-4DDD-A741-C11A9FAE32FF}" type="presOf" srcId="{7E2B8B4E-293F-43EE-AB7D-6598814ECB3C}" destId="{B3F8C3C3-65FB-486F-82C0-A8478B7022B9}" srcOrd="0" destOrd="0" presId="urn:microsoft.com/office/officeart/2005/8/layout/radial6"/>
    <dgm:cxn modelId="{FBE6BCEA-0F85-486D-B532-D55CCA25A01D}" srcId="{AA38CBC9-AC6B-457D-9F63-4D1AB8E7793E}" destId="{20EB584B-A7B7-43D9-BF6A-2C9338C05B4D}" srcOrd="2" destOrd="0" parTransId="{6E0D28F6-A05C-413F-A991-03D9F094F998}" sibTransId="{B04B74A7-039D-46F2-A30E-0D07E04CAE1A}"/>
    <dgm:cxn modelId="{DC186E63-647A-4A88-BE77-7DE175B7F1AC}" type="presOf" srcId="{5C1F42F6-070E-4EBA-8EBC-C32D27C49363}" destId="{22CB3940-637A-4C32-AB7F-CFAD929A59AB}" srcOrd="0" destOrd="0" presId="urn:microsoft.com/office/officeart/2005/8/layout/radial6"/>
    <dgm:cxn modelId="{1593062C-A63F-4042-94C9-FF0880BD82E8}" srcId="{AA38CBC9-AC6B-457D-9F63-4D1AB8E7793E}" destId="{50789F86-D3CE-4C0B-B830-60161BD38E85}" srcOrd="0" destOrd="0" parTransId="{6D6B568F-9C4B-44DB-A886-035491FEC9C2}" sibTransId="{775D1C29-7B88-46A3-9FAD-95EFDC006E81}"/>
    <dgm:cxn modelId="{F68BA8B4-E5E5-4A12-9338-5CF5693ADCA2}" srcId="{B8060F7B-9920-4F24-BE71-F0E4E3B7B934}" destId="{AA38CBC9-AC6B-457D-9F63-4D1AB8E7793E}" srcOrd="0" destOrd="0" parTransId="{02DFC051-974F-4AF1-85DB-FFF5F1CCD57A}" sibTransId="{7ACF197E-8A7D-4D14-A941-EE15BE87306C}"/>
    <dgm:cxn modelId="{3B178FE4-CF3B-4758-BAC2-E1B95F2B6ED6}" type="presOf" srcId="{87E6D3C0-9C36-4C9B-9EE4-FCB2F172CF62}" destId="{1C226D9E-C8BD-43C0-B5A7-66592C02513E}" srcOrd="0" destOrd="0" presId="urn:microsoft.com/office/officeart/2005/8/layout/radial6"/>
    <dgm:cxn modelId="{646449C3-EF33-4E00-9F39-55E7CFB49735}" type="presOf" srcId="{775D1C29-7B88-46A3-9FAD-95EFDC006E81}" destId="{65DE7562-7D1C-4B0F-8927-12F8E6C5F5AF}" srcOrd="0" destOrd="0" presId="urn:microsoft.com/office/officeart/2005/8/layout/radial6"/>
    <dgm:cxn modelId="{18D120E8-5826-42E7-A890-F4AFB63D3D78}" srcId="{AA38CBC9-AC6B-457D-9F63-4D1AB8E7793E}" destId="{7E2B8B4E-293F-43EE-AB7D-6598814ECB3C}" srcOrd="3" destOrd="0" parTransId="{C9A52CF1-B2E8-4848-8964-6633294F16CC}" sibTransId="{03860152-2A6F-476F-91FD-CBA9D7B26338}"/>
    <dgm:cxn modelId="{2942479F-0F41-4E91-89CC-0193272CB3C6}" type="presOf" srcId="{50789F86-D3CE-4C0B-B830-60161BD38E85}" destId="{0B9D5D8D-AE9B-4E3C-8081-7E5A4C702F02}" srcOrd="0" destOrd="0" presId="urn:microsoft.com/office/officeart/2005/8/layout/radial6"/>
    <dgm:cxn modelId="{29FFCABA-4B0D-413F-9C0E-3A5C15DFB472}" type="presParOf" srcId="{B0C37B97-914B-49F2-84E5-94B39EF2352F}" destId="{D2BB9C9C-582A-4226-99A2-A6A4B7AD887A}" srcOrd="0" destOrd="0" presId="urn:microsoft.com/office/officeart/2005/8/layout/radial6"/>
    <dgm:cxn modelId="{44A01E4B-A575-4AF8-B058-179456DEC4EC}" type="presParOf" srcId="{B0C37B97-914B-49F2-84E5-94B39EF2352F}" destId="{0B9D5D8D-AE9B-4E3C-8081-7E5A4C702F02}" srcOrd="1" destOrd="0" presId="urn:microsoft.com/office/officeart/2005/8/layout/radial6"/>
    <dgm:cxn modelId="{9F0D9D82-633E-4F05-8D1B-7273E417B66A}" type="presParOf" srcId="{B0C37B97-914B-49F2-84E5-94B39EF2352F}" destId="{E8755371-EE00-4D9C-9546-B5D2DEB3691D}" srcOrd="2" destOrd="0" presId="urn:microsoft.com/office/officeart/2005/8/layout/radial6"/>
    <dgm:cxn modelId="{074D320B-1958-40C9-A2CF-D3CF80830CA3}" type="presParOf" srcId="{B0C37B97-914B-49F2-84E5-94B39EF2352F}" destId="{65DE7562-7D1C-4B0F-8927-12F8E6C5F5AF}" srcOrd="3" destOrd="0" presId="urn:microsoft.com/office/officeart/2005/8/layout/radial6"/>
    <dgm:cxn modelId="{CB4C47C8-2778-4A68-93B2-944550953139}" type="presParOf" srcId="{B0C37B97-914B-49F2-84E5-94B39EF2352F}" destId="{1C226D9E-C8BD-43C0-B5A7-66592C02513E}" srcOrd="4" destOrd="0" presId="urn:microsoft.com/office/officeart/2005/8/layout/radial6"/>
    <dgm:cxn modelId="{4729FA27-E2F0-420B-8EC0-F125710144EC}" type="presParOf" srcId="{B0C37B97-914B-49F2-84E5-94B39EF2352F}" destId="{2E93314B-ED13-4B02-B199-BBF658DCCBEE}" srcOrd="5" destOrd="0" presId="urn:microsoft.com/office/officeart/2005/8/layout/radial6"/>
    <dgm:cxn modelId="{C7C7B518-1D54-4B1E-A0AC-7D0380ED772A}" type="presParOf" srcId="{B0C37B97-914B-49F2-84E5-94B39EF2352F}" destId="{22CB3940-637A-4C32-AB7F-CFAD929A59AB}" srcOrd="6" destOrd="0" presId="urn:microsoft.com/office/officeart/2005/8/layout/radial6"/>
    <dgm:cxn modelId="{BF838311-92E6-42C3-B38C-E9477DEF719A}" type="presParOf" srcId="{B0C37B97-914B-49F2-84E5-94B39EF2352F}" destId="{29DFD080-5F1B-4B82-A3B2-DA9D6DF3694E}" srcOrd="7" destOrd="0" presId="urn:microsoft.com/office/officeart/2005/8/layout/radial6"/>
    <dgm:cxn modelId="{9DD7C688-A475-43A3-9B38-D258E2D78D19}" type="presParOf" srcId="{B0C37B97-914B-49F2-84E5-94B39EF2352F}" destId="{3C0BB87F-E2C7-4D7C-BF8F-45EA9A4A93F1}" srcOrd="8" destOrd="0" presId="urn:microsoft.com/office/officeart/2005/8/layout/radial6"/>
    <dgm:cxn modelId="{52526354-B734-4C69-81AB-429CACD707F6}" type="presParOf" srcId="{B0C37B97-914B-49F2-84E5-94B39EF2352F}" destId="{53B5DF5F-8B8B-41EF-8531-276CBECDCAB4}" srcOrd="9" destOrd="0" presId="urn:microsoft.com/office/officeart/2005/8/layout/radial6"/>
    <dgm:cxn modelId="{5D9F40DA-4F78-42F1-BE72-219D62C284FA}" type="presParOf" srcId="{B0C37B97-914B-49F2-84E5-94B39EF2352F}" destId="{B3F8C3C3-65FB-486F-82C0-A8478B7022B9}" srcOrd="10" destOrd="0" presId="urn:microsoft.com/office/officeart/2005/8/layout/radial6"/>
    <dgm:cxn modelId="{FBAB729D-2818-4799-B3BE-10870817C2F2}" type="presParOf" srcId="{B0C37B97-914B-49F2-84E5-94B39EF2352F}" destId="{655FDCB9-5F59-4F26-9EF0-749F42DEA7F0}" srcOrd="11" destOrd="0" presId="urn:microsoft.com/office/officeart/2005/8/layout/radial6"/>
    <dgm:cxn modelId="{C7499089-7A26-458A-947F-210168A2685B}" type="presParOf" srcId="{B0C37B97-914B-49F2-84E5-94B39EF2352F}" destId="{FADEA337-AD34-4422-B53A-01423AF1AC8F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DEA337-AD34-4422-B53A-01423AF1AC8F}">
      <dsp:nvSpPr>
        <dsp:cNvPr id="0" name=""/>
        <dsp:cNvSpPr/>
      </dsp:nvSpPr>
      <dsp:spPr>
        <a:xfrm>
          <a:off x="911441" y="656010"/>
          <a:ext cx="4376610" cy="4376610"/>
        </a:xfrm>
        <a:prstGeom prst="blockArc">
          <a:avLst>
            <a:gd name="adj1" fmla="val 10800000"/>
            <a:gd name="adj2" fmla="val 162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B5DF5F-8B8B-41EF-8531-276CBECDCAB4}">
      <dsp:nvSpPr>
        <dsp:cNvPr id="0" name=""/>
        <dsp:cNvSpPr/>
      </dsp:nvSpPr>
      <dsp:spPr>
        <a:xfrm>
          <a:off x="911441" y="656010"/>
          <a:ext cx="4376610" cy="4376610"/>
        </a:xfrm>
        <a:prstGeom prst="blockArc">
          <a:avLst>
            <a:gd name="adj1" fmla="val 5400000"/>
            <a:gd name="adj2" fmla="val 108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B3940-637A-4C32-AB7F-CFAD929A59AB}">
      <dsp:nvSpPr>
        <dsp:cNvPr id="0" name=""/>
        <dsp:cNvSpPr/>
      </dsp:nvSpPr>
      <dsp:spPr>
        <a:xfrm>
          <a:off x="911441" y="656010"/>
          <a:ext cx="4376610" cy="4376610"/>
        </a:xfrm>
        <a:prstGeom prst="blockArc">
          <a:avLst>
            <a:gd name="adj1" fmla="val 0"/>
            <a:gd name="adj2" fmla="val 54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DE7562-7D1C-4B0F-8927-12F8E6C5F5AF}">
      <dsp:nvSpPr>
        <dsp:cNvPr id="0" name=""/>
        <dsp:cNvSpPr/>
      </dsp:nvSpPr>
      <dsp:spPr>
        <a:xfrm>
          <a:off x="911441" y="656010"/>
          <a:ext cx="4376610" cy="4376610"/>
        </a:xfrm>
        <a:prstGeom prst="blockArc">
          <a:avLst>
            <a:gd name="adj1" fmla="val 16200000"/>
            <a:gd name="adj2" fmla="val 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BB9C9C-582A-4226-99A2-A6A4B7AD887A}">
      <dsp:nvSpPr>
        <dsp:cNvPr id="0" name=""/>
        <dsp:cNvSpPr/>
      </dsp:nvSpPr>
      <dsp:spPr>
        <a:xfrm>
          <a:off x="2734075" y="1830718"/>
          <a:ext cx="836594" cy="83401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rtlCol="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700" kern="1200" noProof="0" dirty="0"/>
        </a:p>
      </dsp:txBody>
      <dsp:txXfrm>
        <a:off x="2856591" y="1952857"/>
        <a:ext cx="591562" cy="589738"/>
      </dsp:txXfrm>
    </dsp:sp>
    <dsp:sp modelId="{0B9D5D8D-AE9B-4E3C-8081-7E5A4C702F02}">
      <dsp:nvSpPr>
        <dsp:cNvPr id="0" name=""/>
        <dsp:cNvSpPr/>
      </dsp:nvSpPr>
      <dsp:spPr>
        <a:xfrm>
          <a:off x="2294540" y="1801"/>
          <a:ext cx="1610413" cy="14099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rtlCol="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noProof="0" dirty="0" smtClean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rPr>
            <a:t>Pôle         Santé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noProof="0" dirty="0" smtClean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rPr>
            <a:t>Médical</a:t>
          </a:r>
        </a:p>
      </dsp:txBody>
      <dsp:txXfrm>
        <a:off x="2530380" y="208281"/>
        <a:ext cx="1138733" cy="996974"/>
      </dsp:txXfrm>
    </dsp:sp>
    <dsp:sp modelId="{1C226D9E-C8BD-43C0-B5A7-66592C02513E}">
      <dsp:nvSpPr>
        <dsp:cNvPr id="0" name=""/>
        <dsp:cNvSpPr/>
      </dsp:nvSpPr>
      <dsp:spPr>
        <a:xfrm>
          <a:off x="4532326" y="2139348"/>
          <a:ext cx="1409934" cy="14099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rtlCol="0" anchor="ctr" anchorCtr="0">
          <a:noAutofit/>
        </a:bodyPr>
        <a:lstStyle/>
        <a:p>
          <a:pPr lvl="0" algn="ctr" defTabSz="2266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100" kern="1200" noProof="0" dirty="0" smtClean="0"/>
        </a:p>
      </dsp:txBody>
      <dsp:txXfrm>
        <a:off x="4738806" y="2345828"/>
        <a:ext cx="996974" cy="996974"/>
      </dsp:txXfrm>
    </dsp:sp>
    <dsp:sp modelId="{29DFD080-5F1B-4B82-A3B2-DA9D6DF3694E}">
      <dsp:nvSpPr>
        <dsp:cNvPr id="0" name=""/>
        <dsp:cNvSpPr/>
      </dsp:nvSpPr>
      <dsp:spPr>
        <a:xfrm>
          <a:off x="2323549" y="4276896"/>
          <a:ext cx="1552394" cy="14099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rtlCol="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 noProof="0" dirty="0" smtClean="0">
            <a:solidFill>
              <a:schemeClr val="accent4"/>
            </a:solidFill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noProof="0" dirty="0" err="1" smtClean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rPr>
            <a:t>Khépri</a:t>
          </a:r>
          <a:r>
            <a:rPr lang="fr-FR" sz="1600" b="1" kern="1200" noProof="0" dirty="0" smtClean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rPr>
            <a:t> Formation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noProof="0" dirty="0" smtClean="0">
              <a:solidFill>
                <a:schemeClr val="accent4"/>
              </a:solidFill>
            </a:rPr>
            <a:t> </a:t>
          </a:r>
        </a:p>
      </dsp:txBody>
      <dsp:txXfrm>
        <a:off x="2550892" y="4483376"/>
        <a:ext cx="1097708" cy="996974"/>
      </dsp:txXfrm>
    </dsp:sp>
    <dsp:sp modelId="{B3F8C3C3-65FB-486F-82C0-A8478B7022B9}">
      <dsp:nvSpPr>
        <dsp:cNvPr id="0" name=""/>
        <dsp:cNvSpPr/>
      </dsp:nvSpPr>
      <dsp:spPr>
        <a:xfrm>
          <a:off x="141906" y="2139348"/>
          <a:ext cx="1640585" cy="14099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rtlCol="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noProof="0" dirty="0" err="1" smtClean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rPr>
            <a:t>Visiapy</a:t>
          </a:r>
          <a:r>
            <a:rPr lang="fr-FR" sz="1600" b="1" kern="1200" noProof="0" dirty="0" smtClean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rPr>
            <a:t>    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noProof="0" dirty="0" smtClean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rPr>
            <a:t>Entreprises</a:t>
          </a:r>
          <a:endParaRPr lang="fr-FR" sz="1600" b="1" kern="1200" noProof="0" dirty="0">
            <a:solidFill>
              <a:schemeClr val="accent4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82164" y="2345828"/>
        <a:ext cx="1160069" cy="9969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8724D-EA2D-452C-9F26-4E2FC5DA9B71}" type="datetimeFigureOut">
              <a:rPr lang="fr-FR" smtClean="0"/>
              <a:t>11/02/2019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AC24B-3D3D-4947-8F33-09E4A87E20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2494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832164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3779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211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6061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9204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7839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7263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0927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38994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18863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8810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1700184" y="1360350"/>
            <a:ext cx="5807399" cy="1546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1pPr>
            <a:lvl2pPr lvl="1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2pPr>
            <a:lvl3pPr lvl="2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3pPr>
            <a:lvl4pPr lvl="3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4pPr>
            <a:lvl5pPr lvl="4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5pPr>
            <a:lvl6pPr lvl="5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6pPr>
            <a:lvl7pPr lvl="6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7pPr>
            <a:lvl8pPr lvl="7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8pPr>
            <a:lvl9pPr lvl="8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9pPr>
          </a:lstStyle>
          <a:p>
            <a:endParaRPr/>
          </a:p>
        </p:txBody>
      </p:sp>
      <p:sp>
        <p:nvSpPr>
          <p:cNvPr id="10" name="Shape 10"/>
          <p:cNvSpPr/>
          <p:nvPr/>
        </p:nvSpPr>
        <p:spPr>
          <a:xfrm>
            <a:off x="6897625" y="619995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7454375" y="563880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8827727" y="4597553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8677050" y="6577875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2972225" y="63340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579634" y="3373478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/>
          <p:nvPr/>
        </p:nvSpPr>
        <p:spPr>
          <a:xfrm>
            <a:off x="311843" y="791518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/>
          <p:nvPr/>
        </p:nvSpPr>
        <p:spPr>
          <a:xfrm>
            <a:off x="626321" y="1339871"/>
            <a:ext cx="253800" cy="2538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8104500" y="4963100"/>
            <a:ext cx="1902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8803950" y="5654656"/>
            <a:ext cx="1902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196310" y="1990890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1738050" y="271321"/>
            <a:ext cx="253800" cy="2538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/>
          <p:nvPr/>
        </p:nvSpPr>
        <p:spPr>
          <a:xfrm>
            <a:off x="771658" y="2504485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4271583" y="474825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24"/>
          <p:cNvSpPr/>
          <p:nvPr/>
        </p:nvSpPr>
        <p:spPr>
          <a:xfrm>
            <a:off x="7729213" y="6127437"/>
            <a:ext cx="253800" cy="2541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 noProof="0" smtClean="0"/>
              <a:t>Cliquez pour modifier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>
          <a:xfrm>
            <a:off x="799118" y="6155268"/>
            <a:ext cx="4240920" cy="273049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fr-FR" noProof="0" dirty="0" smtClean="0"/>
              <a:t>Fatima NEHAL : Consultante en Management Commercial et Coach en Prévention de Santé Durable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>
          <a:xfrm>
            <a:off x="5200813" y="6155268"/>
            <a:ext cx="1028968" cy="273049"/>
          </a:xfrm>
          <a:prstGeom prst="rect">
            <a:avLst/>
          </a:prstGeom>
        </p:spPr>
        <p:txBody>
          <a:bodyPr rtlCol="0"/>
          <a:lstStyle/>
          <a:p>
            <a:pPr rtl="0"/>
            <a:fld id="{9463970C-4F8F-4473-936F-E53875B77033}" type="datetime1">
              <a:rPr lang="fr-FR" noProof="0" smtClean="0"/>
              <a:pPr rtl="0"/>
              <a:t>11/02/2019</a:t>
            </a:fld>
            <a:endParaRPr lang="fr-FR" noProof="0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>
          <a:xfrm>
            <a:off x="6401276" y="6155268"/>
            <a:ext cx="914639" cy="273049"/>
          </a:xfrm>
          <a:prstGeom prst="rect">
            <a:avLst/>
          </a:prstGeom>
        </p:spPr>
        <p:txBody>
          <a:bodyPr rtlCol="0"/>
          <a:lstStyle/>
          <a:p>
            <a:pPr rtl="0"/>
            <a:fld id="{AAEAE4A8-A6E5-453E-B946-FB774B73F48C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65749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ctrTitle"/>
          </p:nvPr>
        </p:nvSpPr>
        <p:spPr>
          <a:xfrm>
            <a:off x="1546025" y="2034925"/>
            <a:ext cx="5832600" cy="1546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4800" b="1"/>
            </a:lvl1pPr>
            <a:lvl2pPr lvl="1" rtl="0">
              <a:spcBef>
                <a:spcPts val="0"/>
              </a:spcBef>
              <a:buSzPct val="100000"/>
              <a:defRPr sz="4800" b="1"/>
            </a:lvl2pPr>
            <a:lvl3pPr lvl="2" rtl="0">
              <a:spcBef>
                <a:spcPts val="0"/>
              </a:spcBef>
              <a:buSzPct val="100000"/>
              <a:defRPr sz="4800" b="1"/>
            </a:lvl3pPr>
            <a:lvl4pPr lvl="3" rtl="0">
              <a:spcBef>
                <a:spcPts val="0"/>
              </a:spcBef>
              <a:buSzPct val="100000"/>
              <a:defRPr sz="4800" b="1"/>
            </a:lvl4pPr>
            <a:lvl5pPr lvl="4" rtl="0">
              <a:spcBef>
                <a:spcPts val="0"/>
              </a:spcBef>
              <a:buSzPct val="100000"/>
              <a:defRPr sz="4800" b="1"/>
            </a:lvl5pPr>
            <a:lvl6pPr lvl="5" rtl="0">
              <a:spcBef>
                <a:spcPts val="0"/>
              </a:spcBef>
              <a:buSzPct val="100000"/>
              <a:defRPr sz="4800" b="1"/>
            </a:lvl6pPr>
            <a:lvl7pPr lvl="6" rtl="0">
              <a:spcBef>
                <a:spcPts val="0"/>
              </a:spcBef>
              <a:buSzPct val="100000"/>
              <a:defRPr sz="4800" b="1"/>
            </a:lvl7pPr>
            <a:lvl8pPr lvl="7" rtl="0">
              <a:spcBef>
                <a:spcPts val="0"/>
              </a:spcBef>
              <a:buSzPct val="100000"/>
              <a:defRPr sz="4800" b="1"/>
            </a:lvl8pPr>
            <a:lvl9pPr lvl="8" rtl="0">
              <a:spcBef>
                <a:spcPts val="0"/>
              </a:spcBef>
              <a:buSzPct val="100000"/>
              <a:defRPr sz="4800" b="1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ubTitle" idx="1"/>
          </p:nvPr>
        </p:nvSpPr>
        <p:spPr>
          <a:xfrm>
            <a:off x="1546025" y="3710548"/>
            <a:ext cx="5832600" cy="104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607D8B"/>
              </a:buClr>
              <a:buNone/>
              <a:defRPr>
                <a:solidFill>
                  <a:srgbClr val="607D8B"/>
                </a:solidFill>
              </a:defRPr>
            </a:lvl1pPr>
            <a:lvl2pPr lvl="1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2pPr>
            <a:lvl3pPr lvl="2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3pPr>
            <a:lvl4pPr lvl="3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4pPr>
            <a:lvl5pPr lvl="4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5pPr>
            <a:lvl6pPr lvl="5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6pPr>
            <a:lvl7pPr lvl="6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7pPr>
            <a:lvl8pPr lvl="7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8pPr>
            <a:lvl9pPr lvl="8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Shape 29" descr="connections-05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5945" y="0"/>
            <a:ext cx="913210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215300" y="2501400"/>
            <a:ext cx="6713399" cy="1093199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1pPr>
            <a:lvl2pPr lvl="1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2pPr>
            <a:lvl3pPr lvl="2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3pPr>
            <a:lvl4pPr lvl="3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4pPr>
            <a:lvl5pPr lvl="4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5pPr>
            <a:lvl6pPr lvl="5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6pPr>
            <a:lvl7pPr lvl="6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7pPr>
            <a:lvl8pPr lvl="7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8pPr>
            <a:lvl9pPr lvl="8" algn="ctr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9pPr>
          </a:lstStyle>
          <a:p>
            <a:endParaRPr/>
          </a:p>
        </p:txBody>
      </p:sp>
      <p:grpSp>
        <p:nvGrpSpPr>
          <p:cNvPr id="31" name="Shape 31"/>
          <p:cNvGrpSpPr/>
          <p:nvPr/>
        </p:nvGrpSpPr>
        <p:grpSpPr>
          <a:xfrm>
            <a:off x="3593400" y="1074284"/>
            <a:ext cx="1957200" cy="1093199"/>
            <a:chOff x="3593400" y="1760084"/>
            <a:chExt cx="1957200" cy="1093199"/>
          </a:xfrm>
        </p:grpSpPr>
        <p:sp>
          <p:nvSpPr>
            <p:cNvPr id="32" name="Shape 32"/>
            <p:cNvSpPr txBox="1"/>
            <p:nvPr/>
          </p:nvSpPr>
          <p:spPr>
            <a:xfrm>
              <a:off x="3593400" y="1872096"/>
              <a:ext cx="1957200" cy="8714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t" anchorCtr="0">
              <a:noAutofit/>
            </a:bodyPr>
            <a:lstStyle/>
            <a:p>
              <a:pPr lvl="0" algn="ctr">
                <a:spcBef>
                  <a:spcPts val="0"/>
                </a:spcBef>
                <a:buNone/>
              </a:pPr>
              <a:r>
                <a:rPr lang="en" sz="6000" b="1">
                  <a:solidFill>
                    <a:srgbClr val="0091EA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“</a:t>
              </a:r>
            </a:p>
          </p:txBody>
        </p:sp>
        <p:sp>
          <p:nvSpPr>
            <p:cNvPr id="33" name="Shape 33"/>
            <p:cNvSpPr/>
            <p:nvPr/>
          </p:nvSpPr>
          <p:spPr>
            <a:xfrm>
              <a:off x="4025400" y="1760084"/>
              <a:ext cx="1093199" cy="1093199"/>
            </a:xfrm>
            <a:prstGeom prst="ellipse">
              <a:avLst/>
            </a:prstGeom>
            <a:noFill/>
            <a:ln w="9525" cap="flat" cmpd="sng">
              <a:solidFill>
                <a:srgbClr val="CFD8DC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4190700" y="1925384"/>
              <a:ext cx="762600" cy="762600"/>
            </a:xfrm>
            <a:prstGeom prst="ellipse">
              <a:avLst/>
            </a:prstGeom>
            <a:noFill/>
            <a:ln w="19050" cap="flat" cmpd="sng">
              <a:solidFill>
                <a:srgbClr val="CFD8D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cxnSp>
        <p:nvCxnSpPr>
          <p:cNvPr id="35" name="Shape 35"/>
          <p:cNvCxnSpPr>
            <a:endCxn id="33" idx="1"/>
          </p:cNvCxnSpPr>
          <p:nvPr/>
        </p:nvCxnSpPr>
        <p:spPr>
          <a:xfrm>
            <a:off x="3742095" y="871980"/>
            <a:ext cx="443400" cy="3624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6" name="Shape 36"/>
          <p:cNvCxnSpPr/>
          <p:nvPr/>
        </p:nvCxnSpPr>
        <p:spPr>
          <a:xfrm rot="10800000">
            <a:off x="4114799" y="269684"/>
            <a:ext cx="457200" cy="8046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7" name="Shape 37"/>
          <p:cNvCxnSpPr/>
          <p:nvPr/>
        </p:nvCxnSpPr>
        <p:spPr>
          <a:xfrm rot="10800000" flipH="1">
            <a:off x="4749075" y="753124"/>
            <a:ext cx="95100" cy="3489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786150" y="1682266"/>
            <a:ext cx="7571700" cy="4764899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786137" y="1600200"/>
            <a:ext cx="3675300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600"/>
            </a:lvl1pPr>
            <a:lvl2pPr lvl="1">
              <a:spcBef>
                <a:spcPts val="0"/>
              </a:spcBef>
              <a:buSzPct val="100000"/>
              <a:defRPr sz="2600"/>
            </a:lvl2pPr>
            <a:lvl3pPr lvl="2">
              <a:spcBef>
                <a:spcPts val="0"/>
              </a:spcBef>
              <a:buSzPct val="100000"/>
              <a:defRPr sz="2600"/>
            </a:lvl3pPr>
            <a:lvl4pPr lvl="3">
              <a:spcBef>
                <a:spcPts val="0"/>
              </a:spcBef>
              <a:buSzPct val="100000"/>
              <a:defRPr sz="2600"/>
            </a:lvl4pPr>
            <a:lvl5pPr lvl="4">
              <a:spcBef>
                <a:spcPts val="0"/>
              </a:spcBef>
              <a:buSzPct val="100000"/>
              <a:defRPr sz="2600"/>
            </a:lvl5pPr>
            <a:lvl6pPr lvl="5">
              <a:spcBef>
                <a:spcPts val="0"/>
              </a:spcBef>
              <a:buSzPct val="100000"/>
              <a:defRPr sz="2600"/>
            </a:lvl6pPr>
            <a:lvl7pPr lvl="6">
              <a:spcBef>
                <a:spcPts val="0"/>
              </a:spcBef>
              <a:buSzPct val="100000"/>
              <a:defRPr sz="2600"/>
            </a:lvl7pPr>
            <a:lvl8pPr lvl="7">
              <a:spcBef>
                <a:spcPts val="0"/>
              </a:spcBef>
              <a:buSzPct val="100000"/>
              <a:defRPr sz="2600"/>
            </a:lvl8pPr>
            <a:lvl9pPr lvl="8">
              <a:spcBef>
                <a:spcPts val="0"/>
              </a:spcBef>
              <a:buSzPct val="100000"/>
              <a:defRPr sz="26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682658" y="1600200"/>
            <a:ext cx="3675300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600"/>
            </a:lvl1pPr>
            <a:lvl2pPr lvl="1">
              <a:spcBef>
                <a:spcPts val="0"/>
              </a:spcBef>
              <a:buSzPct val="100000"/>
              <a:defRPr sz="2600"/>
            </a:lvl2pPr>
            <a:lvl3pPr lvl="2">
              <a:spcBef>
                <a:spcPts val="0"/>
              </a:spcBef>
              <a:buSzPct val="100000"/>
              <a:defRPr sz="2600"/>
            </a:lvl3pPr>
            <a:lvl4pPr lvl="3">
              <a:spcBef>
                <a:spcPts val="0"/>
              </a:spcBef>
              <a:buSzPct val="100000"/>
              <a:defRPr sz="2600"/>
            </a:lvl4pPr>
            <a:lvl5pPr lvl="4">
              <a:spcBef>
                <a:spcPts val="0"/>
              </a:spcBef>
              <a:buSzPct val="100000"/>
              <a:defRPr sz="2600"/>
            </a:lvl5pPr>
            <a:lvl6pPr lvl="5">
              <a:spcBef>
                <a:spcPts val="0"/>
              </a:spcBef>
              <a:buSzPct val="100000"/>
              <a:defRPr sz="2600"/>
            </a:lvl6pPr>
            <a:lvl7pPr lvl="6">
              <a:spcBef>
                <a:spcPts val="0"/>
              </a:spcBef>
              <a:buSzPct val="100000"/>
              <a:defRPr sz="2600"/>
            </a:lvl7pPr>
            <a:lvl8pPr lvl="7">
              <a:spcBef>
                <a:spcPts val="0"/>
              </a:spcBef>
              <a:buSzPct val="100000"/>
              <a:defRPr sz="2600"/>
            </a:lvl8pPr>
            <a:lvl9pPr lvl="8">
              <a:spcBef>
                <a:spcPts val="0"/>
              </a:spcBef>
              <a:buSzPct val="100000"/>
              <a:defRPr sz="2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786150" y="1600200"/>
            <a:ext cx="2419799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3329991" y="1600200"/>
            <a:ext cx="2419799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3"/>
          </p:nvPr>
        </p:nvSpPr>
        <p:spPr>
          <a:xfrm>
            <a:off x="5873833" y="1600200"/>
            <a:ext cx="2419799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457200" y="5407123"/>
            <a:ext cx="8229600" cy="491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complete patter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26550" y="-19800"/>
            <a:ext cx="9197100" cy="6897600"/>
          </a:xfrm>
          <a:prstGeom prst="rect">
            <a:avLst/>
          </a:prstGeom>
          <a:solidFill>
            <a:srgbClr val="CFD8DC">
              <a:alpha val="4923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786150" y="1682266"/>
            <a:ext cx="7571700" cy="47648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CFD8DC"/>
              </a:buClr>
              <a:buSzPct val="100000"/>
              <a:buFont typeface="Source Sans Pro"/>
              <a:buChar char="◎"/>
              <a:defRPr sz="30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480"/>
              </a:spcBef>
              <a:buClr>
                <a:srgbClr val="CFD8DC"/>
              </a:buClr>
              <a:buSzPct val="100000"/>
              <a:buFont typeface="Source Sans Pro"/>
              <a:buChar char="○"/>
              <a:defRPr sz="24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spcBef>
                <a:spcPts val="480"/>
              </a:spcBef>
              <a:buClr>
                <a:srgbClr val="CFD8DC"/>
              </a:buClr>
              <a:buSzPct val="100000"/>
              <a:buFont typeface="Source Sans Pro"/>
              <a:buChar char="◉"/>
              <a:defRPr sz="24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●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○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■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●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○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■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9" r:id="rId10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evelyne.revellat@kheprisante.fr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hyperlink" Target="mailto:evelyne.revellat@kheprisante.fr" TargetMode="External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Shape 61" descr="logo kheprisante+accroche 100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8300" y="1764921"/>
            <a:ext cx="5807400" cy="1939676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 txBox="1">
            <a:spLocks noGrp="1"/>
          </p:cNvSpPr>
          <p:nvPr>
            <p:ph type="subTitle" idx="4294967295"/>
          </p:nvPr>
        </p:nvSpPr>
        <p:spPr>
          <a:xfrm>
            <a:off x="612750" y="4374912"/>
            <a:ext cx="4196400" cy="1862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b="1" dirty="0">
                <a:solidFill>
                  <a:schemeClr val="accent4"/>
                </a:solidFill>
              </a:rPr>
              <a:t>Evelyne Revellat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b="1" dirty="0">
                <a:solidFill>
                  <a:schemeClr val="accent4"/>
                </a:solidFill>
              </a:rPr>
              <a:t>06 60 47 71 64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b="1" dirty="0" smtClean="0">
                <a:solidFill>
                  <a:srgbClr val="5AB1C9"/>
                </a:solidFill>
                <a:hlinkClick r:id="rId4"/>
              </a:rPr>
              <a:t>evelyne.revellat@kheprisante.fr</a:t>
            </a:r>
            <a:endParaRPr lang="en" sz="1800" b="1" dirty="0" smtClean="0">
              <a:solidFill>
                <a:srgbClr val="5AB1C9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sz="1800" b="1" dirty="0" smtClean="0">
                <a:solidFill>
                  <a:schemeClr val="accent4"/>
                </a:solidFill>
              </a:rPr>
              <a:t>www.kheprisante.fr</a:t>
            </a:r>
            <a:endParaRPr lang="en" sz="1800" b="1" dirty="0">
              <a:solidFill>
                <a:schemeClr val="accent4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800" b="1" dirty="0">
                <a:solidFill>
                  <a:schemeClr val="accent4"/>
                </a:solidFill>
              </a:rPr>
              <a:t>188 Grande rue Charles de Gaulle 94130 Nogent-sur-Marne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ctrTitle"/>
          </p:nvPr>
        </p:nvSpPr>
        <p:spPr>
          <a:xfrm>
            <a:off x="1546025" y="0"/>
            <a:ext cx="7137300" cy="15464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rgbClr val="5AB1C9"/>
                </a:solidFill>
              </a:rPr>
              <a:t>Objectifs pour les 2 ans à venir</a:t>
            </a:r>
            <a:endParaRPr lang="en" dirty="0">
              <a:solidFill>
                <a:srgbClr val="5AB1C9"/>
              </a:solidFill>
            </a:endParaRPr>
          </a:p>
        </p:txBody>
      </p:sp>
      <p:pic>
        <p:nvPicPr>
          <p:cNvPr id="145" name="Shape 145" descr="logo_kheprisante 50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6206075"/>
            <a:ext cx="1723725" cy="575724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 txBox="1"/>
          <p:nvPr/>
        </p:nvSpPr>
        <p:spPr>
          <a:xfrm>
            <a:off x="1331639" y="1412776"/>
            <a:ext cx="7351685" cy="47932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1800" b="1" dirty="0" err="1"/>
              <a:t>Visiapy</a:t>
            </a:r>
            <a:r>
              <a:rPr lang="fr-FR" sz="1800" b="1" dirty="0"/>
              <a:t> :</a:t>
            </a:r>
            <a:r>
              <a:rPr lang="fr-FR" sz="1800" dirty="0"/>
              <a:t> Ouvrir la plateforme de téléconsultation </a:t>
            </a:r>
            <a:r>
              <a:rPr lang="fr-FR" sz="1800" dirty="0" err="1" smtClean="0"/>
              <a:t>Visiapy</a:t>
            </a:r>
            <a:endParaRPr lang="fr-FR" sz="18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1800" b="1" dirty="0" smtClean="0"/>
              <a:t>Création d’une marque</a:t>
            </a:r>
            <a:r>
              <a:rPr lang="fr-FR" sz="1800" dirty="0" smtClean="0"/>
              <a:t> de produits de compléments alimentaire vendus sur notre </a:t>
            </a:r>
            <a:r>
              <a:rPr lang="fr-FR" sz="1800" b="1" dirty="0" smtClean="0"/>
              <a:t>boutique en ligne </a:t>
            </a:r>
            <a:r>
              <a:rPr lang="fr-FR" sz="1800" dirty="0" smtClean="0"/>
              <a:t>de </a:t>
            </a:r>
            <a:r>
              <a:rPr lang="fr-FR" sz="1800" dirty="0" err="1" smtClean="0"/>
              <a:t>Khépri</a:t>
            </a:r>
            <a:r>
              <a:rPr lang="fr-FR" sz="1800" dirty="0" smtClean="0"/>
              <a:t> Santé</a:t>
            </a:r>
            <a:endParaRPr lang="fr-FR" sz="1800" b="1" dirty="0" smtClean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fr-FR" sz="1800" b="1" dirty="0" smtClean="0"/>
              <a:t>Un lieu pour le Pôle Santé :</a:t>
            </a:r>
            <a:r>
              <a:rPr lang="fr-FR" sz="1800" dirty="0" smtClean="0"/>
              <a:t> Agrandir </a:t>
            </a:r>
            <a:r>
              <a:rPr lang="fr-FR" sz="1800" dirty="0"/>
              <a:t>le Centre de Nogent si opportunité immobilière (immeuble avec vitrine en </a:t>
            </a:r>
            <a:r>
              <a:rPr lang="fr-FR" sz="1800" dirty="0" err="1"/>
              <a:t>RdC</a:t>
            </a:r>
            <a:r>
              <a:rPr lang="fr-FR" sz="1800" dirty="0"/>
              <a:t>) pour un maximum de visibilité en plein du centre ville au pied du RER E, </a:t>
            </a:r>
            <a:r>
              <a:rPr lang="fr-FR" sz="1800" dirty="0" smtClean="0"/>
              <a:t>et </a:t>
            </a:r>
            <a:r>
              <a:rPr lang="fr-FR" sz="1800" dirty="0"/>
              <a:t>avoir la place de créer un lieu pour le Pôle Santé médical. </a:t>
            </a:r>
            <a:r>
              <a:rPr lang="fr-FR" sz="1800" i="1" dirty="0"/>
              <a:t>Pour l’instant le siège du Pôle est officiellement au Centre </a:t>
            </a:r>
            <a:r>
              <a:rPr lang="fr-FR" sz="1800" i="1" dirty="0" err="1"/>
              <a:t>Khépri</a:t>
            </a:r>
            <a:r>
              <a:rPr lang="fr-FR" sz="1800" i="1" dirty="0"/>
              <a:t> </a:t>
            </a:r>
            <a:r>
              <a:rPr lang="fr-FR" sz="1800" i="1" dirty="0" smtClean="0"/>
              <a:t>Santé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fr-FR" sz="1800" b="1" dirty="0" smtClean="0"/>
              <a:t>Développement de </a:t>
            </a:r>
            <a:r>
              <a:rPr lang="fr-FR" sz="1800" b="1" dirty="0" err="1" smtClean="0"/>
              <a:t>Khépri</a:t>
            </a:r>
            <a:r>
              <a:rPr lang="fr-FR" sz="1800" b="1" dirty="0" smtClean="0"/>
              <a:t> Formation</a:t>
            </a:r>
            <a:endParaRPr lang="fr-FR" sz="1800" i="1" dirty="0" smtClean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fr-FR" sz="1800" b="1" dirty="0" smtClean="0"/>
              <a:t>Dupliquer le Centre pilote </a:t>
            </a:r>
            <a:r>
              <a:rPr lang="fr-FR" sz="1800" b="1" dirty="0" err="1" smtClean="0"/>
              <a:t>Khépri</a:t>
            </a:r>
            <a:r>
              <a:rPr lang="fr-FR" sz="1800" b="1" dirty="0" smtClean="0"/>
              <a:t> Santé </a:t>
            </a:r>
            <a:r>
              <a:rPr lang="fr-FR" sz="1800" dirty="0" smtClean="0"/>
              <a:t>à plusieurs endroits en région parisienne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fr-FR" sz="1800" b="1" dirty="0" smtClean="0"/>
              <a:t>Comité </a:t>
            </a:r>
            <a:r>
              <a:rPr lang="fr-FR" sz="1800" b="1" dirty="0"/>
              <a:t>scientifique </a:t>
            </a:r>
            <a:r>
              <a:rPr lang="fr-FR" sz="1800" b="1" dirty="0" smtClean="0"/>
              <a:t>: </a:t>
            </a:r>
            <a:r>
              <a:rPr lang="fr-FR" sz="1800" dirty="0" smtClean="0"/>
              <a:t>Créer </a:t>
            </a:r>
            <a:r>
              <a:rPr lang="fr-FR" sz="1800" dirty="0"/>
              <a:t>un </a:t>
            </a:r>
            <a:r>
              <a:rPr lang="fr-FR" sz="1800" b="1" dirty="0" smtClean="0"/>
              <a:t>Comité scientifique </a:t>
            </a:r>
            <a:r>
              <a:rPr lang="fr-FR" sz="1800" dirty="0" smtClean="0"/>
              <a:t>pour </a:t>
            </a:r>
            <a:r>
              <a:rPr lang="fr-FR" sz="1800" dirty="0"/>
              <a:t>démontrer l’efficacité des thérapies </a:t>
            </a:r>
            <a:r>
              <a:rPr lang="fr-FR" sz="1800" dirty="0" smtClean="0"/>
              <a:t>complémentaires dans le cadre de l’observance des traitements en oncologie</a:t>
            </a:r>
            <a:endParaRPr lang="fr-FR" sz="1800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fr-FR" sz="1800" dirty="0"/>
              <a:t>Créer </a:t>
            </a:r>
            <a:r>
              <a:rPr lang="fr-FR" sz="1800" dirty="0" smtClean="0"/>
              <a:t>la </a:t>
            </a:r>
            <a:r>
              <a:rPr lang="fr-FR" sz="1800" b="1" dirty="0"/>
              <a:t>Fédération </a:t>
            </a:r>
            <a:r>
              <a:rPr lang="fr-FR" sz="1800" dirty="0" smtClean="0"/>
              <a:t>de la santé</a:t>
            </a:r>
            <a:r>
              <a:rPr lang="fr-FR" sz="1800" b="1" dirty="0" smtClean="0"/>
              <a:t> intégrative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314311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hape 151" descr="Emmanuel lhoste-10.jpg"/>
          <p:cNvPicPr preferRelativeResize="0"/>
          <p:nvPr/>
        </p:nvPicPr>
        <p:blipFill rotWithShape="1">
          <a:blip r:embed="rId4">
            <a:alphaModFix/>
          </a:blip>
          <a:srcRect l="11913" t="2589" r="16616" b="26838"/>
          <a:stretch/>
        </p:blipFill>
        <p:spPr>
          <a:xfrm>
            <a:off x="5865750" y="3424125"/>
            <a:ext cx="1843547" cy="1820702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/>
          <p:nvPr/>
        </p:nvSpPr>
        <p:spPr>
          <a:xfrm>
            <a:off x="5049450" y="2608725"/>
            <a:ext cx="3453300" cy="3435300"/>
          </a:xfrm>
          <a:prstGeom prst="donut">
            <a:avLst>
              <a:gd name="adj" fmla="val 23861"/>
            </a:avLst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/>
          <p:nvPr/>
        </p:nvSpPr>
        <p:spPr>
          <a:xfrm>
            <a:off x="5865747" y="3416025"/>
            <a:ext cx="1820700" cy="1820700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ctrTitle" idx="4294967295"/>
          </p:nvPr>
        </p:nvSpPr>
        <p:spPr>
          <a:xfrm>
            <a:off x="2500625" y="1343700"/>
            <a:ext cx="3052800" cy="9926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 b="1" dirty="0">
                <a:solidFill>
                  <a:schemeClr val="accent4"/>
                </a:solidFill>
              </a:rPr>
              <a:t>Merci !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4294967295"/>
          </p:nvPr>
        </p:nvSpPr>
        <p:spPr>
          <a:xfrm>
            <a:off x="735950" y="4365104"/>
            <a:ext cx="4753500" cy="1947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600" dirty="0">
                <a:solidFill>
                  <a:schemeClr val="accent4"/>
                </a:solidFill>
              </a:rPr>
              <a:t>Evelyne Revellat</a:t>
            </a:r>
          </a:p>
          <a:p>
            <a:pPr lvl="0">
              <a:spcBef>
                <a:spcPts val="0"/>
              </a:spcBef>
              <a:buNone/>
            </a:pPr>
            <a:r>
              <a:rPr lang="en" sz="2600" dirty="0">
                <a:solidFill>
                  <a:schemeClr val="accent4"/>
                </a:solidFill>
              </a:rPr>
              <a:t>06 60 47 71 64</a:t>
            </a:r>
          </a:p>
          <a:p>
            <a:pPr lvl="0">
              <a:spcBef>
                <a:spcPts val="0"/>
              </a:spcBef>
              <a:buNone/>
            </a:pPr>
            <a:r>
              <a:rPr lang="en" sz="2600" dirty="0" smtClean="0">
                <a:solidFill>
                  <a:srgbClr val="5AB1C9"/>
                </a:solidFill>
                <a:hlinkClick r:id="rId5"/>
              </a:rPr>
              <a:t>evelyne.revellat@kheprisante.fr</a:t>
            </a:r>
            <a:endParaRPr lang="en" sz="2600" dirty="0" smtClean="0">
              <a:solidFill>
                <a:srgbClr val="5AB1C9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sz="2600" dirty="0" smtClean="0">
                <a:solidFill>
                  <a:schemeClr val="accent4"/>
                </a:solidFill>
              </a:rPr>
              <a:t>www.kheprisante.fr</a:t>
            </a:r>
            <a:endParaRPr lang="en" sz="2600" dirty="0">
              <a:solidFill>
                <a:schemeClr val="accent4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sz="2600" dirty="0"/>
          </a:p>
        </p:txBody>
      </p:sp>
      <p:cxnSp>
        <p:nvCxnSpPr>
          <p:cNvPr id="157" name="Shape 157"/>
          <p:cNvCxnSpPr/>
          <p:nvPr/>
        </p:nvCxnSpPr>
        <p:spPr>
          <a:xfrm>
            <a:off x="7636225" y="4669275"/>
            <a:ext cx="802500" cy="259499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58" name="Shape 158"/>
          <p:cNvCxnSpPr/>
          <p:nvPr/>
        </p:nvCxnSpPr>
        <p:spPr>
          <a:xfrm>
            <a:off x="7073500" y="5197375"/>
            <a:ext cx="722100" cy="8109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59" name="Shape 159"/>
          <p:cNvCxnSpPr/>
          <p:nvPr/>
        </p:nvCxnSpPr>
        <p:spPr>
          <a:xfrm flipH="1">
            <a:off x="8341100" y="5057925"/>
            <a:ext cx="139500" cy="5325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60" name="Shape 160"/>
          <p:cNvCxnSpPr>
            <a:endCxn id="153" idx="4"/>
          </p:cNvCxnSpPr>
          <p:nvPr/>
        </p:nvCxnSpPr>
        <p:spPr>
          <a:xfrm rot="10800000">
            <a:off x="6776097" y="5236725"/>
            <a:ext cx="170700" cy="10509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161" name="Shape 161" descr="logo_kheprisante 500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200" y="6206075"/>
            <a:ext cx="1723725" cy="575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8729" y="856580"/>
            <a:ext cx="8805271" cy="9518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100" b="1" dirty="0" err="1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Khépri</a:t>
            </a:r>
            <a:r>
              <a:rPr lang="en-US" sz="3100" b="1" dirty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Santé = 1 expertise</a:t>
            </a:r>
            <a:br>
              <a:rPr lang="en-US" sz="3100" b="1" dirty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100" b="1" dirty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4 Solutions </a:t>
            </a:r>
            <a:r>
              <a:rPr lang="en-US" sz="3100" b="1" dirty="0" err="1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intégrées</a:t>
            </a:r>
            <a:endParaRPr lang="en-US" sz="3100" b="1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579" y="2026302"/>
            <a:ext cx="3673365" cy="41390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Une expertise en coordination de soins dans un espace de </a:t>
            </a:r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co-working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 dédié aux praticiens et</a:t>
            </a:r>
          </a:p>
          <a:p>
            <a:pPr>
              <a:buNone/>
            </a:pPr>
            <a:r>
              <a:rPr lang="fr-FR" sz="18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solutions intégrées :</a:t>
            </a:r>
          </a:p>
          <a:p>
            <a:pPr>
              <a:buNone/>
            </a:pPr>
            <a:r>
              <a:rPr lang="fr-F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fr-FR" sz="1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Khépri</a:t>
            </a:r>
            <a:r>
              <a:rPr lang="fr-F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b="1" dirty="0">
                <a:latin typeface="Calibri" panose="020F0502020204030204" pitchFamily="34" charset="0"/>
                <a:cs typeface="Calibri" panose="020F0502020204030204" pitchFamily="34" charset="0"/>
              </a:rPr>
              <a:t>Formation</a:t>
            </a:r>
          </a:p>
          <a:p>
            <a:pPr>
              <a:buNone/>
            </a:pPr>
            <a:r>
              <a:rPr lang="fr-F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 Pôle </a:t>
            </a:r>
            <a:r>
              <a:rPr lang="fr-FR" sz="1800" b="1" dirty="0">
                <a:latin typeface="Calibri" panose="020F0502020204030204" pitchFamily="34" charset="0"/>
                <a:cs typeface="Calibri" panose="020F0502020204030204" pitchFamily="34" charset="0"/>
              </a:rPr>
              <a:t>Santé </a:t>
            </a:r>
            <a:r>
              <a:rPr lang="fr-F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Pluridisciplinaire</a:t>
            </a:r>
          </a:p>
          <a:p>
            <a:pPr>
              <a:buNone/>
            </a:pPr>
            <a:r>
              <a:rPr lang="fr-F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Paris 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Est (PSP Paris Est)</a:t>
            </a:r>
          </a:p>
          <a:p>
            <a:pPr>
              <a:buNone/>
            </a:pPr>
            <a:r>
              <a:rPr lang="fr-F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fr-FR" sz="1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Visiapy</a:t>
            </a:r>
            <a:r>
              <a:rPr lang="fr-F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pour les entreprises</a:t>
            </a:r>
          </a:p>
          <a:p>
            <a:pPr>
              <a:buNone/>
            </a:pPr>
            <a:r>
              <a:rPr lang="fr-F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 Coordination de soins </a:t>
            </a:r>
            <a:r>
              <a:rPr lang="fr-F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(16 unités spécialisées)</a:t>
            </a:r>
            <a:endParaRPr 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-"/>
            </a:pPr>
            <a:endParaRPr lang="fr-FR" sz="1800" dirty="0"/>
          </a:p>
          <a:p>
            <a:endParaRPr lang="en-US" sz="1800" dirty="0"/>
          </a:p>
        </p:txBody>
      </p:sp>
      <p:graphicFrame>
        <p:nvGraphicFramePr>
          <p:cNvPr id="5" name="Espace réservé du contenu 7" descr="Un cycle radial montre la relation entre 4 tâches et un groupe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7407565"/>
              </p:ext>
            </p:extLst>
          </p:nvPr>
        </p:nvGraphicFramePr>
        <p:xfrm>
          <a:off x="3059832" y="620688"/>
          <a:ext cx="6084168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fr-FR" noProof="0" smtClean="0"/>
              <a:pPr rtl="0"/>
              <a:t>2</a:t>
            </a:fld>
            <a:endParaRPr lang="fr-FR" noProof="0" dirty="0"/>
          </a:p>
        </p:txBody>
      </p:sp>
      <p:sp>
        <p:nvSpPr>
          <p:cNvPr id="4" name="Ellipse 3"/>
          <p:cNvSpPr/>
          <p:nvPr/>
        </p:nvSpPr>
        <p:spPr>
          <a:xfrm>
            <a:off x="4932041" y="2204864"/>
            <a:ext cx="2520280" cy="24482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98" tIns="34299" rIns="68598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 sz="1050" dirty="0">
              <a:solidFill>
                <a:schemeClr val="accent4"/>
              </a:solidFill>
            </a:endParaRPr>
          </a:p>
          <a:p>
            <a:pPr lvl="0" algn="ctr"/>
            <a:endParaRPr lang="fr-FR" sz="1050" dirty="0">
              <a:solidFill>
                <a:schemeClr val="accent4"/>
              </a:solidFill>
            </a:endParaRPr>
          </a:p>
          <a:p>
            <a:pPr lvl="0" algn="ctr"/>
            <a:endParaRPr lang="fr-FR" sz="1050" dirty="0">
              <a:solidFill>
                <a:schemeClr val="accent4"/>
              </a:solidFill>
            </a:endParaRPr>
          </a:p>
          <a:p>
            <a:pPr lvl="0" algn="ctr"/>
            <a:endParaRPr lang="fr-FR" sz="1050" dirty="0">
              <a:solidFill>
                <a:schemeClr val="accent4"/>
              </a:solidFill>
            </a:endParaRPr>
          </a:p>
          <a:p>
            <a:pPr lvl="0" algn="ctr"/>
            <a:endParaRPr lang="fr-FR" sz="1200" b="1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endParaRPr lang="fr-FR" sz="1200" b="1" dirty="0" smtClean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fr-FR" sz="1200" b="1" dirty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</a:t>
            </a:r>
            <a:r>
              <a:rPr lang="fr-FR" sz="12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Espaces Co-</a:t>
            </a:r>
            <a:r>
              <a:rPr lang="fr-FR" sz="1200" b="1" dirty="0" err="1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working</a:t>
            </a:r>
            <a:r>
              <a:rPr lang="fr-FR" sz="12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dédiés à la </a:t>
            </a:r>
            <a:r>
              <a:rPr lang="fr-FR" sz="1200" b="1" dirty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santé</a:t>
            </a:r>
          </a:p>
          <a:p>
            <a:pPr lvl="0" algn="ctr"/>
            <a:r>
              <a:rPr lang="fr-FR" sz="1200" b="1" dirty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lvl="0" algn="ctr"/>
            <a:r>
              <a:rPr lang="fr-FR" sz="1200" b="1" dirty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Services d’aide au développement </a:t>
            </a:r>
          </a:p>
          <a:p>
            <a:pPr lvl="0" algn="ctr"/>
            <a:endParaRPr lang="fr-FR" sz="1200" b="1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668676" y="3136612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Coordination de soins</a:t>
            </a:r>
            <a:endParaRPr lang="fr-FR" sz="1600" b="1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12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ctrTitle"/>
          </p:nvPr>
        </p:nvSpPr>
        <p:spPr>
          <a:xfrm>
            <a:off x="1546025" y="0"/>
            <a:ext cx="7137300" cy="15464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000" dirty="0" smtClean="0">
                <a:solidFill>
                  <a:srgbClr val="5AB1C9"/>
                </a:solidFill>
              </a:rPr>
              <a:t>Plan d’actions commerciales</a:t>
            </a:r>
            <a:endParaRPr lang="en" sz="4000" dirty="0">
              <a:solidFill>
                <a:srgbClr val="5AB1C9"/>
              </a:solidFill>
            </a:endParaRPr>
          </a:p>
        </p:txBody>
      </p:sp>
      <p:pic>
        <p:nvPicPr>
          <p:cNvPr id="145" name="Shape 145" descr="logo_kheprisante 50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6206075"/>
            <a:ext cx="1723725" cy="575724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 txBox="1"/>
          <p:nvPr/>
        </p:nvSpPr>
        <p:spPr>
          <a:xfrm>
            <a:off x="1403648" y="1772816"/>
            <a:ext cx="7046350" cy="446449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101600" lvl="0" rtl="0">
              <a:spcBef>
                <a:spcPts val="480"/>
              </a:spcBef>
              <a:buClr>
                <a:srgbClr val="263238"/>
              </a:buClr>
              <a:buSzPct val="100000"/>
            </a:pPr>
            <a:endParaRPr lang="en" sz="2000" dirty="0" smtClean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01600" lvl="0" rtl="0">
              <a:spcBef>
                <a:spcPts val="480"/>
              </a:spcBef>
              <a:buClr>
                <a:srgbClr val="263238"/>
              </a:buClr>
              <a:buSzPct val="100000"/>
            </a:pPr>
            <a:endParaRPr lang="en" sz="20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01600" lvl="0" rtl="0">
              <a:spcBef>
                <a:spcPts val="480"/>
              </a:spcBef>
              <a:buClr>
                <a:srgbClr val="263238"/>
              </a:buClr>
              <a:buSzPct val="100000"/>
            </a:pPr>
            <a:endParaRPr lang="en" sz="2000" dirty="0" smtClean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01600" lvl="0" rtl="0">
              <a:spcBef>
                <a:spcPts val="480"/>
              </a:spcBef>
              <a:buClr>
                <a:srgbClr val="263238"/>
              </a:buClr>
              <a:buSzPct val="100000"/>
            </a:pPr>
            <a:endParaRPr lang="en" sz="2000" dirty="0" smtClean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01600" lvl="0" rtl="0">
              <a:spcBef>
                <a:spcPts val="480"/>
              </a:spcBef>
              <a:buClr>
                <a:srgbClr val="263238"/>
              </a:buClr>
              <a:buSzPct val="100000"/>
            </a:pPr>
            <a:endParaRPr lang="en" sz="20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01600" lvl="0" rtl="0">
              <a:spcBef>
                <a:spcPts val="480"/>
              </a:spcBef>
              <a:buClr>
                <a:srgbClr val="263238"/>
              </a:buClr>
              <a:buSzPct val="100000"/>
            </a:pPr>
            <a:endParaRPr lang="en" sz="2000" dirty="0" smtClean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01600" lvl="0" rtl="0">
              <a:spcBef>
                <a:spcPts val="480"/>
              </a:spcBef>
              <a:buClr>
                <a:srgbClr val="263238"/>
              </a:buClr>
              <a:buSzPct val="100000"/>
            </a:pPr>
            <a:endParaRPr lang="en" sz="20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01600" lvl="0" rtl="0">
              <a:spcBef>
                <a:spcPts val="480"/>
              </a:spcBef>
              <a:buClr>
                <a:srgbClr val="263238"/>
              </a:buClr>
              <a:buSzPct val="100000"/>
            </a:pPr>
            <a:endParaRPr lang="en" sz="2000" dirty="0" smtClean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01600" lvl="0" rtl="0">
              <a:spcBef>
                <a:spcPts val="480"/>
              </a:spcBef>
              <a:buClr>
                <a:srgbClr val="263238"/>
              </a:buClr>
              <a:buSzPct val="100000"/>
            </a:pPr>
            <a:endParaRPr lang="en" sz="2000" dirty="0" smtClean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01600" lvl="0" rtl="0">
              <a:spcBef>
                <a:spcPts val="480"/>
              </a:spcBef>
              <a:buClr>
                <a:srgbClr val="263238"/>
              </a:buClr>
              <a:buSzPct val="100000"/>
            </a:pPr>
            <a:endParaRPr lang="en" sz="8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01600">
              <a:spcBef>
                <a:spcPts val="480"/>
              </a:spcBef>
              <a:buClr>
                <a:schemeClr val="dk1"/>
              </a:buClr>
              <a:buSzPct val="100000"/>
            </a:pPr>
            <a:r>
              <a:rPr lang="en" sz="2000" b="1" dirty="0" smtClean="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Wingdings" panose="05000000000000000000" pitchFamily="2" charset="2"/>
              </a:rPr>
              <a:t>REFONTE DU</a:t>
            </a:r>
            <a:r>
              <a:rPr lang="en" sz="2000" b="1" dirty="0" smtClean="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Wingdings" panose="05000000000000000000" pitchFamily="2" charset="2"/>
              </a:rPr>
              <a:t> SITE WEB Khépri Santé, stratégie d’augmentation du traffic :</a:t>
            </a:r>
          </a:p>
          <a:p>
            <a:pPr marL="457200" lvl="6" indent="-35560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Wingdings" panose="05000000000000000000" pitchFamily="2" charset="2"/>
              </a:rPr>
              <a:t>Développement </a:t>
            </a: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Wingdings" panose="05000000000000000000" pitchFamily="2" charset="2"/>
              </a:rPr>
              <a:t>en Web Dev. </a:t>
            </a:r>
          </a:p>
          <a:p>
            <a:pPr marL="457200" indent="-35560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Wingdings" panose="05000000000000000000" pitchFamily="2" charset="2"/>
              </a:rPr>
              <a:t>Référencement </a:t>
            </a: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Wingdings" panose="05000000000000000000" pitchFamily="2" charset="2"/>
              </a:rPr>
              <a:t>SEO expert</a:t>
            </a:r>
          </a:p>
          <a:p>
            <a:pPr marL="457200" indent="-35560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Wingdings" panose="05000000000000000000" pitchFamily="2" charset="2"/>
              </a:rPr>
              <a:t>3 noms de domaines :</a:t>
            </a:r>
          </a:p>
          <a:p>
            <a:pPr marL="457200" indent="-35560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Wingdings" panose="05000000000000000000" pitchFamily="2" charset="2"/>
              </a:rPr>
              <a:t>Khépri Santé pour annuaires et services pour les patients,</a:t>
            </a:r>
          </a:p>
          <a:p>
            <a:pPr marL="457200" indent="-35560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Wingdings" panose="05000000000000000000" pitchFamily="2" charset="2"/>
              </a:rPr>
              <a:t>Khépri Pro pour les intervenants,</a:t>
            </a:r>
          </a:p>
          <a:p>
            <a:pPr marL="457200" indent="-35560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Wingdings" panose="05000000000000000000" pitchFamily="2" charset="2"/>
              </a:rPr>
              <a:t>Khépri Mag pour tout public pour du contenu pédagogique sur la santé intégrative, savoir prendre soin de soi et les évènements. Magasine  revue éditoriale avec vente d’espaces publicitaire par une spécialiste de l’édition.</a:t>
            </a:r>
          </a:p>
          <a:p>
            <a:pPr marL="457200" indent="-35560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endParaRPr lang="en" sz="2000" dirty="0" smtClean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Wingdings" panose="05000000000000000000" pitchFamily="2" charset="2"/>
            </a:endParaRPr>
          </a:p>
          <a:p>
            <a:pPr marL="457200" indent="-35560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endParaRPr lang="en" sz="2000" dirty="0" smtClean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Wingdings" panose="05000000000000000000" pitchFamily="2" charset="2"/>
            </a:endParaRPr>
          </a:p>
          <a:p>
            <a:pPr marL="457200" indent="-35560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endParaRPr lang="en" sz="2000" dirty="0" smtClean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Wingdings" panose="05000000000000000000" pitchFamily="2" charset="2"/>
            </a:endParaRPr>
          </a:p>
          <a:p>
            <a:pPr marL="457200" indent="-35560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endParaRPr lang="en" sz="2000" dirty="0" smtClean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Wingdings" panose="05000000000000000000" pitchFamily="2" charset="2"/>
            </a:endParaRPr>
          </a:p>
          <a:p>
            <a:pPr marL="457200" indent="-35560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endParaRPr lang="en" sz="2000" dirty="0" smtClean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Wingdings" panose="05000000000000000000" pitchFamily="2" charset="2"/>
            </a:endParaRPr>
          </a:p>
          <a:p>
            <a:pPr marL="457200" indent="-35560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endParaRPr lang="en" sz="2000" dirty="0" smtClean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Wingdings" panose="05000000000000000000" pitchFamily="2" charset="2"/>
            </a:endParaRPr>
          </a:p>
          <a:p>
            <a:pPr marL="457200" indent="-35560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endParaRPr lang="en" sz="2000" dirty="0" smtClean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Wingdings" panose="05000000000000000000" pitchFamily="2" charset="2"/>
            </a:endParaRPr>
          </a:p>
          <a:p>
            <a:pPr marL="457200" indent="-35560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endParaRPr lang="en" sz="2000" dirty="0" smtClean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Wingdings" panose="05000000000000000000" pitchFamily="2" charset="2"/>
            </a:endParaRPr>
          </a:p>
          <a:p>
            <a:pPr marL="457200" indent="-35560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endParaRPr lang="en" sz="2000" dirty="0" smtClean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Wingdings" panose="05000000000000000000" pitchFamily="2" charset="2"/>
            </a:endParaRPr>
          </a:p>
          <a:p>
            <a:pPr marL="457200" lvl="0" indent="-355600" rtl="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endParaRPr lang="en" sz="20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26343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ctrTitle"/>
          </p:nvPr>
        </p:nvSpPr>
        <p:spPr>
          <a:xfrm>
            <a:off x="1546025" y="0"/>
            <a:ext cx="7137300" cy="15464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/>
            <a:r>
              <a:rPr lang="en" sz="4000" dirty="0">
                <a:solidFill>
                  <a:srgbClr val="5AB1C9"/>
                </a:solidFill>
              </a:rPr>
              <a:t>Plan d’actions commerciales</a:t>
            </a:r>
            <a:endParaRPr lang="en" sz="4000" dirty="0">
              <a:solidFill>
                <a:srgbClr val="5AB1C9"/>
              </a:solidFill>
            </a:endParaRPr>
          </a:p>
        </p:txBody>
      </p:sp>
      <p:pic>
        <p:nvPicPr>
          <p:cNvPr id="145" name="Shape 145" descr="logo_kheprisante 50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6206075"/>
            <a:ext cx="1723725" cy="575724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 txBox="1"/>
          <p:nvPr/>
        </p:nvSpPr>
        <p:spPr>
          <a:xfrm>
            <a:off x="1403648" y="1556792"/>
            <a:ext cx="7046350" cy="446449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101600" lvl="0" rtl="0">
              <a:spcBef>
                <a:spcPts val="480"/>
              </a:spcBef>
              <a:buClr>
                <a:srgbClr val="263238"/>
              </a:buClr>
              <a:buSzPct val="100000"/>
            </a:pPr>
            <a:endParaRPr lang="en" sz="2000" dirty="0" smtClean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01600" lvl="0" rtl="0">
              <a:spcBef>
                <a:spcPts val="480"/>
              </a:spcBef>
              <a:buClr>
                <a:srgbClr val="263238"/>
              </a:buClr>
              <a:buSzPct val="100000"/>
            </a:pPr>
            <a:endParaRPr lang="en" sz="20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01600" lvl="0" rtl="0">
              <a:spcBef>
                <a:spcPts val="480"/>
              </a:spcBef>
              <a:buClr>
                <a:srgbClr val="263238"/>
              </a:buClr>
              <a:buSzPct val="100000"/>
            </a:pPr>
            <a:endParaRPr lang="en" sz="2000" dirty="0" smtClean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01600" lvl="0" rtl="0">
              <a:spcBef>
                <a:spcPts val="480"/>
              </a:spcBef>
              <a:buClr>
                <a:srgbClr val="263238"/>
              </a:buClr>
              <a:buSzPct val="100000"/>
            </a:pPr>
            <a:endParaRPr lang="en" sz="2000" dirty="0" smtClean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01600" lvl="0" rtl="0">
              <a:spcBef>
                <a:spcPts val="480"/>
              </a:spcBef>
              <a:buClr>
                <a:srgbClr val="263238"/>
              </a:buClr>
              <a:buSzPct val="100000"/>
            </a:pPr>
            <a:endParaRPr lang="en" sz="20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01600" lvl="0" rtl="0">
              <a:spcBef>
                <a:spcPts val="480"/>
              </a:spcBef>
              <a:buClr>
                <a:srgbClr val="263238"/>
              </a:buClr>
              <a:buSzPct val="100000"/>
            </a:pPr>
            <a:endParaRPr lang="en" sz="2000" dirty="0" smtClean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01600" lvl="0" rtl="0">
              <a:spcBef>
                <a:spcPts val="480"/>
              </a:spcBef>
              <a:buClr>
                <a:srgbClr val="263238"/>
              </a:buClr>
              <a:buSzPct val="100000"/>
            </a:pPr>
            <a:endParaRPr lang="en" sz="20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01600" lvl="0" rtl="0">
              <a:spcBef>
                <a:spcPts val="480"/>
              </a:spcBef>
              <a:buClr>
                <a:srgbClr val="263238"/>
              </a:buClr>
              <a:buSzPct val="100000"/>
            </a:pPr>
            <a:endParaRPr lang="en" sz="2000" dirty="0" smtClean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01600" lvl="0" rtl="0">
              <a:spcBef>
                <a:spcPts val="480"/>
              </a:spcBef>
              <a:buClr>
                <a:srgbClr val="263238"/>
              </a:buClr>
              <a:buSzPct val="100000"/>
            </a:pPr>
            <a:endParaRPr lang="en" sz="2000" dirty="0" smtClean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01600" lvl="0" rtl="0">
              <a:spcBef>
                <a:spcPts val="480"/>
              </a:spcBef>
              <a:buClr>
                <a:srgbClr val="263238"/>
              </a:buClr>
              <a:buSzPct val="100000"/>
            </a:pPr>
            <a:endParaRPr lang="en" sz="2000" dirty="0" smtClean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01600" lvl="0" rtl="0">
              <a:spcBef>
                <a:spcPts val="480"/>
              </a:spcBef>
              <a:buClr>
                <a:srgbClr val="263238"/>
              </a:buClr>
              <a:buSzPct val="100000"/>
            </a:pPr>
            <a:r>
              <a:rPr lang="en" sz="2000" b="1" dirty="0" smtClean="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RESEAUX SOCIAUX :</a:t>
            </a:r>
            <a:endParaRPr lang="en" sz="2000" b="1" dirty="0" smtClean="0">
              <a:solidFill>
                <a:schemeClr val="accent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01600" lvl="0" rtl="0">
              <a:spcBef>
                <a:spcPts val="480"/>
              </a:spcBef>
              <a:buClr>
                <a:srgbClr val="263238"/>
              </a:buClr>
              <a:buSzPct val="100000"/>
            </a:pPr>
            <a:endParaRPr lang="en" sz="8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indent="-35560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Wingdings" panose="05000000000000000000" pitchFamily="2" charset="2"/>
              </a:rPr>
              <a:t>Stratégie </a:t>
            </a: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Wingdings" panose="05000000000000000000" pitchFamily="2" charset="2"/>
              </a:rPr>
              <a:t>complète growthhacking sur Facebook, Instagram et Linked In (acquisition de traffic gratuit)</a:t>
            </a:r>
          </a:p>
          <a:p>
            <a:pPr marL="457200" indent="-35560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Wingdings" panose="05000000000000000000" pitchFamily="2" charset="2"/>
              </a:rPr>
              <a:t>Mise en place d’un Chat Bot Facebook Messenger </a:t>
            </a:r>
          </a:p>
          <a:p>
            <a:pPr marL="457200" indent="-35560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Wingdings" panose="05000000000000000000" pitchFamily="2" charset="2"/>
              </a:rPr>
              <a:t>Community Management régulier, 1 publication par jour postée sur tous les réseaux où Khépri Santé est présent</a:t>
            </a:r>
          </a:p>
          <a:p>
            <a:pPr marL="457200" indent="-35560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Wingdings" panose="05000000000000000000" pitchFamily="2" charset="2"/>
              </a:rPr>
              <a:t>Mise en place d’un autorépondeur d’emailing dont Khépri Santé sera le propriétaire (mailling de masse)</a:t>
            </a:r>
          </a:p>
          <a:p>
            <a:pPr marL="457200" indent="-35560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Wingdings" panose="05000000000000000000" pitchFamily="2" charset="2"/>
              </a:rPr>
              <a:t>Campagnes AdWords pour le </a:t>
            </a:r>
            <a:r>
              <a:rPr lang="e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Wingdings" panose="05000000000000000000" pitchFamily="2" charset="2"/>
              </a:rPr>
              <a:t>Pôle Santé</a:t>
            </a: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Wingdings" panose="05000000000000000000" pitchFamily="2" charset="2"/>
              </a:rPr>
              <a:t> (Budget de $10.000/mois offert par Google aux associations)</a:t>
            </a:r>
          </a:p>
          <a:p>
            <a:pPr marL="457200" indent="-35560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Wingdings" panose="05000000000000000000" pitchFamily="2" charset="2"/>
              </a:rPr>
              <a:t>Gestion de campagne publicitaires Facebook</a:t>
            </a:r>
          </a:p>
          <a:p>
            <a:pPr marL="457200" indent="-35560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endParaRPr lang="en" sz="2000" dirty="0" smtClean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Wingdings" panose="05000000000000000000" pitchFamily="2" charset="2"/>
            </a:endParaRPr>
          </a:p>
          <a:p>
            <a:pPr marL="457200" indent="-35560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endParaRPr lang="en" sz="2000" dirty="0" smtClean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Wingdings" panose="05000000000000000000" pitchFamily="2" charset="2"/>
            </a:endParaRPr>
          </a:p>
          <a:p>
            <a:pPr marL="457200" indent="-35560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endParaRPr lang="en" sz="2000" dirty="0" smtClean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Wingdings" panose="05000000000000000000" pitchFamily="2" charset="2"/>
            </a:endParaRPr>
          </a:p>
          <a:p>
            <a:pPr marL="457200" indent="-35560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endParaRPr lang="en" sz="2000" dirty="0" smtClean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Wingdings" panose="05000000000000000000" pitchFamily="2" charset="2"/>
            </a:endParaRPr>
          </a:p>
          <a:p>
            <a:pPr marL="457200" indent="-35560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endParaRPr lang="en" sz="2000" dirty="0" smtClean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Wingdings" panose="05000000000000000000" pitchFamily="2" charset="2"/>
            </a:endParaRPr>
          </a:p>
          <a:p>
            <a:pPr marL="457200" indent="-35560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endParaRPr lang="en" sz="2000" dirty="0" smtClean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Wingdings" panose="05000000000000000000" pitchFamily="2" charset="2"/>
            </a:endParaRPr>
          </a:p>
          <a:p>
            <a:pPr marL="457200" indent="-35560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endParaRPr lang="en" sz="2000" dirty="0" smtClean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Wingdings" panose="05000000000000000000" pitchFamily="2" charset="2"/>
            </a:endParaRPr>
          </a:p>
          <a:p>
            <a:pPr marL="457200" indent="-35560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endParaRPr lang="en" sz="2000" dirty="0" smtClean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Wingdings" panose="05000000000000000000" pitchFamily="2" charset="2"/>
            </a:endParaRPr>
          </a:p>
          <a:p>
            <a:pPr marL="457200" indent="-35560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endParaRPr lang="en" sz="2000" dirty="0" smtClean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Wingdings" panose="05000000000000000000" pitchFamily="2" charset="2"/>
            </a:endParaRPr>
          </a:p>
          <a:p>
            <a:pPr marL="457200" lvl="0" indent="-355600" rtl="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endParaRPr lang="en" sz="20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ctrTitle"/>
          </p:nvPr>
        </p:nvSpPr>
        <p:spPr>
          <a:xfrm>
            <a:off x="1546025" y="0"/>
            <a:ext cx="7137300" cy="15464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/>
            <a:r>
              <a:rPr lang="en" sz="4000" dirty="0">
                <a:solidFill>
                  <a:srgbClr val="5AB1C9"/>
                </a:solidFill>
              </a:rPr>
              <a:t>Plan d’actions commerciales</a:t>
            </a:r>
            <a:endParaRPr lang="en" sz="4000" dirty="0">
              <a:solidFill>
                <a:srgbClr val="5AB1C9"/>
              </a:solidFill>
            </a:endParaRPr>
          </a:p>
        </p:txBody>
      </p:sp>
      <p:pic>
        <p:nvPicPr>
          <p:cNvPr id="145" name="Shape 145" descr="logo_kheprisante 50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6206075"/>
            <a:ext cx="1723725" cy="575724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 txBox="1"/>
          <p:nvPr/>
        </p:nvSpPr>
        <p:spPr>
          <a:xfrm>
            <a:off x="1403648" y="1556792"/>
            <a:ext cx="7046350" cy="446449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101600">
              <a:spcBef>
                <a:spcPts val="480"/>
              </a:spcBef>
              <a:buClr>
                <a:schemeClr val="dk1"/>
              </a:buClr>
              <a:buSzPct val="100000"/>
            </a:pPr>
            <a:r>
              <a:rPr lang="en" sz="2800" b="1" dirty="0" smtClean="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Wingdings" panose="05000000000000000000" pitchFamily="2" charset="2"/>
              </a:rPr>
              <a:t>Coordination de soins de support : </a:t>
            </a:r>
          </a:p>
          <a:p>
            <a:pPr marL="101600">
              <a:spcBef>
                <a:spcPts val="480"/>
              </a:spcBef>
              <a:buClr>
                <a:schemeClr val="dk1"/>
              </a:buClr>
              <a:buSzPct val="100000"/>
            </a:pPr>
            <a:endParaRPr sz="800" b="1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5560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Démarcher les hôpitaux</a:t>
            </a:r>
          </a:p>
          <a:p>
            <a:pPr marL="457200" lvl="0" indent="-35560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Demander aux laboratoires pharmaceutiques la prise en charge du kit de communication mis à disposition des patients dans les hôpitaux</a:t>
            </a:r>
          </a:p>
          <a:p>
            <a:pPr marL="457200" lvl="0" indent="-35560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Exploitation des fichiers des mutuelles et compagnies d’assurance</a:t>
            </a:r>
          </a:p>
        </p:txBody>
      </p:sp>
    </p:spTree>
    <p:extLst>
      <p:ext uri="{BB962C8B-B14F-4D97-AF65-F5344CB8AC3E}">
        <p14:creationId xmlns:p14="http://schemas.microsoft.com/office/powerpoint/2010/main" val="57320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ctrTitle"/>
          </p:nvPr>
        </p:nvSpPr>
        <p:spPr>
          <a:xfrm>
            <a:off x="1546025" y="0"/>
            <a:ext cx="7137300" cy="15464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/>
            <a:r>
              <a:rPr lang="en" sz="4000" dirty="0">
                <a:solidFill>
                  <a:srgbClr val="5AB1C9"/>
                </a:solidFill>
              </a:rPr>
              <a:t>Plan d’actions commerciales</a:t>
            </a:r>
            <a:endParaRPr lang="en" sz="4000" dirty="0">
              <a:solidFill>
                <a:srgbClr val="5AB1C9"/>
              </a:solidFill>
            </a:endParaRPr>
          </a:p>
        </p:txBody>
      </p:sp>
      <p:pic>
        <p:nvPicPr>
          <p:cNvPr id="145" name="Shape 145" descr="logo_kheprisante 50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6206075"/>
            <a:ext cx="1723725" cy="575724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 txBox="1"/>
          <p:nvPr/>
        </p:nvSpPr>
        <p:spPr>
          <a:xfrm>
            <a:off x="1403648" y="1556792"/>
            <a:ext cx="7046350" cy="446449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101600">
              <a:spcBef>
                <a:spcPts val="480"/>
              </a:spcBef>
              <a:buClr>
                <a:schemeClr val="dk1"/>
              </a:buClr>
              <a:buSzPct val="100000"/>
            </a:pPr>
            <a:r>
              <a:rPr lang="en" sz="2800" b="1" dirty="0" smtClean="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Wingdings" panose="05000000000000000000" pitchFamily="2" charset="2"/>
              </a:rPr>
              <a:t>Khépri Formation : </a:t>
            </a:r>
          </a:p>
          <a:p>
            <a:pPr marL="101600">
              <a:spcBef>
                <a:spcPts val="480"/>
              </a:spcBef>
              <a:buClr>
                <a:schemeClr val="dk1"/>
              </a:buClr>
              <a:buSzPct val="100000"/>
            </a:pPr>
            <a:endParaRPr sz="800" b="1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5560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r>
              <a:rPr lang="e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Centre de formation officiel Datadocké pour les professionnels et les entreprises </a:t>
            </a: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</a:t>
            </a:r>
          </a:p>
          <a:p>
            <a:pPr marL="457200" lvl="0" indent="-35560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Actions commerciales par plateforme téléphonique auprès des entreprises</a:t>
            </a:r>
          </a:p>
          <a:p>
            <a:pPr marL="457200" lvl="0" indent="-35560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Exploitation des fichiers des mutuelles et des laboratoires pharmaceutiques</a:t>
            </a:r>
          </a:p>
        </p:txBody>
      </p:sp>
    </p:spTree>
    <p:extLst>
      <p:ext uri="{BB962C8B-B14F-4D97-AF65-F5344CB8AC3E}">
        <p14:creationId xmlns:p14="http://schemas.microsoft.com/office/powerpoint/2010/main" val="124496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ctrTitle"/>
          </p:nvPr>
        </p:nvSpPr>
        <p:spPr>
          <a:xfrm>
            <a:off x="1546025" y="0"/>
            <a:ext cx="7137300" cy="15464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/>
            <a:r>
              <a:rPr lang="en" sz="4000" dirty="0">
                <a:solidFill>
                  <a:srgbClr val="5AB1C9"/>
                </a:solidFill>
              </a:rPr>
              <a:t>Plan d’actions commerciales</a:t>
            </a:r>
            <a:endParaRPr lang="en" sz="4000" dirty="0">
              <a:solidFill>
                <a:srgbClr val="5AB1C9"/>
              </a:solidFill>
            </a:endParaRPr>
          </a:p>
        </p:txBody>
      </p:sp>
      <p:pic>
        <p:nvPicPr>
          <p:cNvPr id="145" name="Shape 145" descr="logo_kheprisante 50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6206075"/>
            <a:ext cx="1723725" cy="575724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 txBox="1"/>
          <p:nvPr/>
        </p:nvSpPr>
        <p:spPr>
          <a:xfrm>
            <a:off x="1403648" y="1556792"/>
            <a:ext cx="7046350" cy="446449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101600">
              <a:spcBef>
                <a:spcPts val="480"/>
              </a:spcBef>
              <a:buClr>
                <a:schemeClr val="dk1"/>
              </a:buClr>
              <a:buSzPct val="100000"/>
            </a:pPr>
            <a:r>
              <a:rPr lang="en" sz="2800" b="1" dirty="0" smtClean="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Wingdings" panose="05000000000000000000" pitchFamily="2" charset="2"/>
              </a:rPr>
              <a:t>Visiapy :</a:t>
            </a:r>
            <a:r>
              <a:rPr lang="en" sz="2400" b="1" dirty="0" smtClean="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Wingdings" panose="05000000000000000000" pitchFamily="2" charset="2"/>
              </a:rPr>
              <a:t> </a:t>
            </a:r>
          </a:p>
          <a:p>
            <a:pPr marL="101600">
              <a:spcBef>
                <a:spcPts val="480"/>
              </a:spcBef>
              <a:buClr>
                <a:schemeClr val="dk1"/>
              </a:buClr>
              <a:buSzPct val="100000"/>
            </a:pPr>
            <a:endParaRPr sz="800" b="1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5560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endParaRPr lang="en" sz="2000" dirty="0" smtClean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5560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Exploitation des fichiers,</a:t>
            </a:r>
          </a:p>
          <a:p>
            <a:pPr marL="457200" lvl="0" indent="-35560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Formation des intervenants du Centre,</a:t>
            </a:r>
          </a:p>
          <a:p>
            <a:pPr marL="457200" lvl="0" indent="-35560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Organisation de la cooptation avec les intervenants auprès des entreprises qu’ils connaissent</a:t>
            </a:r>
          </a:p>
          <a:p>
            <a:pPr marL="457200" lvl="0" indent="-35560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Démontration du logiciel en vidéo</a:t>
            </a:r>
          </a:p>
          <a:p>
            <a:pPr marL="457200" lvl="0" indent="-35560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Démarcher les entreprises partenaires</a:t>
            </a:r>
          </a:p>
        </p:txBody>
      </p:sp>
    </p:spTree>
    <p:extLst>
      <p:ext uri="{BB962C8B-B14F-4D97-AF65-F5344CB8AC3E}">
        <p14:creationId xmlns:p14="http://schemas.microsoft.com/office/powerpoint/2010/main" val="364734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ctrTitle"/>
          </p:nvPr>
        </p:nvSpPr>
        <p:spPr>
          <a:xfrm>
            <a:off x="1546025" y="0"/>
            <a:ext cx="7137300" cy="15464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/>
            <a:r>
              <a:rPr lang="en" sz="4000" dirty="0">
                <a:solidFill>
                  <a:srgbClr val="5AB1C9"/>
                </a:solidFill>
              </a:rPr>
              <a:t>Plan d’actions commerciales</a:t>
            </a:r>
            <a:endParaRPr lang="en" sz="4000" dirty="0">
              <a:solidFill>
                <a:srgbClr val="5AB1C9"/>
              </a:solidFill>
            </a:endParaRPr>
          </a:p>
        </p:txBody>
      </p:sp>
      <p:pic>
        <p:nvPicPr>
          <p:cNvPr id="145" name="Shape 145" descr="logo_kheprisante 50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6206075"/>
            <a:ext cx="1723725" cy="575724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 txBox="1"/>
          <p:nvPr/>
        </p:nvSpPr>
        <p:spPr>
          <a:xfrm>
            <a:off x="1403648" y="1556792"/>
            <a:ext cx="7046350" cy="446449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101600">
              <a:spcBef>
                <a:spcPts val="480"/>
              </a:spcBef>
              <a:buClr>
                <a:schemeClr val="dk1"/>
              </a:buClr>
              <a:buSzPct val="100000"/>
            </a:pPr>
            <a:r>
              <a:rPr lang="en" sz="2800" b="1" dirty="0" smtClean="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Wingdings" panose="05000000000000000000" pitchFamily="2" charset="2"/>
              </a:rPr>
              <a:t>Pôle Santé </a:t>
            </a:r>
            <a:r>
              <a:rPr lang="en" sz="2800" b="1" dirty="0" smtClean="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Wingdings" panose="05000000000000000000" pitchFamily="2" charset="2"/>
              </a:rPr>
              <a:t>: </a:t>
            </a:r>
          </a:p>
          <a:p>
            <a:pPr marL="101600">
              <a:spcBef>
                <a:spcPts val="480"/>
              </a:spcBef>
              <a:buClr>
                <a:schemeClr val="dk1"/>
              </a:buClr>
              <a:buSzPct val="100000"/>
            </a:pPr>
            <a:endParaRPr sz="800" b="1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5560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Recrutement des médecins salariés : 1 médecins conventionnés secteur 2</a:t>
            </a:r>
          </a:p>
          <a:p>
            <a:pPr marL="457200" lvl="0" indent="-35560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Association a un an d’exercice </a:t>
            </a: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Wingdings" panose="05000000000000000000" pitchFamily="2" charset="2"/>
              </a:rPr>
              <a:t></a:t>
            </a: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Demande de subventions </a:t>
            </a:r>
          </a:p>
          <a:p>
            <a:pPr marL="457200" lvl="0" indent="-35560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Actions de communication auprès des Mairies du Territoire</a:t>
            </a:r>
          </a:p>
          <a:p>
            <a:pPr marL="457200" lvl="0" indent="-35560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Dossier de demande du n° FINESS auprès de l’ARS pour gérer la télétransmission avec la CNAM</a:t>
            </a:r>
          </a:p>
          <a:p>
            <a:pPr marL="457200" lvl="0" indent="-35560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Organisation d’un prochain colloque</a:t>
            </a:r>
          </a:p>
        </p:txBody>
      </p:sp>
    </p:spTree>
    <p:extLst>
      <p:ext uri="{BB962C8B-B14F-4D97-AF65-F5344CB8AC3E}">
        <p14:creationId xmlns:p14="http://schemas.microsoft.com/office/powerpoint/2010/main" val="118008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ctrTitle"/>
          </p:nvPr>
        </p:nvSpPr>
        <p:spPr>
          <a:xfrm>
            <a:off x="1546025" y="0"/>
            <a:ext cx="7137300" cy="15464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/>
            <a:r>
              <a:rPr lang="en" sz="4000" dirty="0">
                <a:solidFill>
                  <a:srgbClr val="5AB1C9"/>
                </a:solidFill>
              </a:rPr>
              <a:t>Plan d’actions commerciales</a:t>
            </a:r>
            <a:endParaRPr lang="en" sz="4000" dirty="0">
              <a:solidFill>
                <a:srgbClr val="5AB1C9"/>
              </a:solidFill>
            </a:endParaRPr>
          </a:p>
        </p:txBody>
      </p:sp>
      <p:pic>
        <p:nvPicPr>
          <p:cNvPr id="145" name="Shape 145" descr="logo_kheprisante 50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6206075"/>
            <a:ext cx="1723725" cy="575724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 txBox="1"/>
          <p:nvPr/>
        </p:nvSpPr>
        <p:spPr>
          <a:xfrm>
            <a:off x="1403648" y="1556792"/>
            <a:ext cx="7046350" cy="446449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101600">
              <a:spcBef>
                <a:spcPts val="480"/>
              </a:spcBef>
              <a:buClr>
                <a:schemeClr val="dk1"/>
              </a:buClr>
              <a:buSzPct val="100000"/>
            </a:pPr>
            <a:r>
              <a:rPr lang="en" sz="2000" b="1" dirty="0" smtClean="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Wingdings" panose="05000000000000000000" pitchFamily="2" charset="2"/>
              </a:rPr>
              <a:t>STRATEGIE D’IMPLANTATION: </a:t>
            </a:r>
          </a:p>
          <a:p>
            <a:pPr marL="101600">
              <a:spcBef>
                <a:spcPts val="480"/>
              </a:spcBef>
              <a:buClr>
                <a:schemeClr val="dk1"/>
              </a:buClr>
              <a:buSzPct val="100000"/>
            </a:pPr>
            <a:endParaRPr sz="800" b="1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55600">
              <a:spcBef>
                <a:spcPts val="480"/>
              </a:spcBef>
              <a:buClr>
                <a:schemeClr val="dk1"/>
              </a:buClr>
              <a:buSzPct val="100000"/>
              <a:buFont typeface="Source Sans Pro"/>
              <a:buChar char="◎"/>
            </a:pP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Recrutement de Responsables de Centre investisseurs</a:t>
            </a:r>
          </a:p>
        </p:txBody>
      </p:sp>
    </p:spTree>
    <p:extLst>
      <p:ext uri="{BB962C8B-B14F-4D97-AF65-F5344CB8AC3E}">
        <p14:creationId xmlns:p14="http://schemas.microsoft.com/office/powerpoint/2010/main" val="17523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del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15440</TotalTime>
  <Words>586</Words>
  <Application>Microsoft Office PowerPoint</Application>
  <PresentationFormat>Affichage à l'écran (4:3)</PresentationFormat>
  <Paragraphs>130</Paragraphs>
  <Slides>11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Calibri</vt:lpstr>
      <vt:lpstr>Wingdings</vt:lpstr>
      <vt:lpstr>Source Sans Pro</vt:lpstr>
      <vt:lpstr>Roboto Slab</vt:lpstr>
      <vt:lpstr>Arial</vt:lpstr>
      <vt:lpstr>Cordelia template</vt:lpstr>
      <vt:lpstr>Présentation PowerPoint</vt:lpstr>
      <vt:lpstr> Khépri Santé = 1 expertise et 4 Solutions intégrées</vt:lpstr>
      <vt:lpstr>Plan d’actions commerciales</vt:lpstr>
      <vt:lpstr>Plan d’actions commerciales</vt:lpstr>
      <vt:lpstr>Plan d’actions commerciales</vt:lpstr>
      <vt:lpstr>Plan d’actions commerciales</vt:lpstr>
      <vt:lpstr>Plan d’actions commerciales</vt:lpstr>
      <vt:lpstr>Plan d’actions commerciales</vt:lpstr>
      <vt:lpstr>Plan d’actions commerciales</vt:lpstr>
      <vt:lpstr>Objectifs pour les 2 ans à venir</vt:lpstr>
      <vt:lpstr>Merci 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evelyne</dc:creator>
  <cp:lastModifiedBy>Utilisateur Windows</cp:lastModifiedBy>
  <cp:revision>63</cp:revision>
  <cp:lastPrinted>2017-09-20T23:27:17Z</cp:lastPrinted>
  <dcterms:modified xsi:type="dcterms:W3CDTF">2019-02-11T20:20:41Z</dcterms:modified>
</cp:coreProperties>
</file>