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36"/>
  </p:notesMasterIdLst>
  <p:handoutMasterIdLst>
    <p:handoutMasterId r:id="rId37"/>
  </p:handoutMasterIdLst>
  <p:sldIdLst>
    <p:sldId id="256" r:id="rId2"/>
    <p:sldId id="257" r:id="rId3"/>
    <p:sldId id="258" r:id="rId4"/>
    <p:sldId id="259" r:id="rId5"/>
    <p:sldId id="262" r:id="rId6"/>
    <p:sldId id="280" r:id="rId7"/>
    <p:sldId id="282" r:id="rId8"/>
    <p:sldId id="288" r:id="rId9"/>
    <p:sldId id="281" r:id="rId10"/>
    <p:sldId id="284" r:id="rId11"/>
    <p:sldId id="292" r:id="rId12"/>
    <p:sldId id="291" r:id="rId13"/>
    <p:sldId id="293" r:id="rId14"/>
    <p:sldId id="294" r:id="rId15"/>
    <p:sldId id="285" r:id="rId16"/>
    <p:sldId id="290" r:id="rId17"/>
    <p:sldId id="307" r:id="rId18"/>
    <p:sldId id="296" r:id="rId19"/>
    <p:sldId id="297" r:id="rId20"/>
    <p:sldId id="298" r:id="rId21"/>
    <p:sldId id="299" r:id="rId22"/>
    <p:sldId id="300" r:id="rId23"/>
    <p:sldId id="301" r:id="rId24"/>
    <p:sldId id="302" r:id="rId25"/>
    <p:sldId id="267" r:id="rId26"/>
    <p:sldId id="274" r:id="rId27"/>
    <p:sldId id="312" r:id="rId28"/>
    <p:sldId id="308" r:id="rId29"/>
    <p:sldId id="309" r:id="rId30"/>
    <p:sldId id="310" r:id="rId31"/>
    <p:sldId id="304" r:id="rId32"/>
    <p:sldId id="305" r:id="rId33"/>
    <p:sldId id="306" r:id="rId34"/>
    <p:sldId id="311" r:id="rId35"/>
  </p:sldIdLst>
  <p:sldSz cx="6877050" cy="9144000"/>
  <p:notesSz cx="6784975" cy="9929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392"/>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588" autoAdjust="0"/>
    <p:restoredTop sz="94640" autoAdjust="0"/>
  </p:normalViewPr>
  <p:slideViewPr>
    <p:cSldViewPr>
      <p:cViewPr>
        <p:scale>
          <a:sx n="100" d="100"/>
          <a:sy n="100" d="100"/>
        </p:scale>
        <p:origin x="-708" y="-78"/>
      </p:cViewPr>
      <p:guideLst>
        <p:guide orient="horz" pos="2880"/>
        <p:guide pos="216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3"/>
            <a:ext cx="2940156" cy="496491"/>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43249" y="3"/>
            <a:ext cx="2940156" cy="496491"/>
          </a:xfrm>
          <a:prstGeom prst="rect">
            <a:avLst/>
          </a:prstGeom>
        </p:spPr>
        <p:txBody>
          <a:bodyPr vert="horz" lIns="91440" tIns="45720" rIns="91440" bIns="45720" rtlCol="0"/>
          <a:lstStyle>
            <a:lvl1pPr algn="r">
              <a:defRPr sz="1200"/>
            </a:lvl1pPr>
          </a:lstStyle>
          <a:p>
            <a:fld id="{272FD41F-C338-4C12-8E89-0EEC924FB708}" type="datetime1">
              <a:rPr lang="fr-FR" smtClean="0"/>
              <a:pPr/>
              <a:t>04/06/2012</a:t>
            </a:fld>
            <a:endParaRPr lang="fr-FR"/>
          </a:p>
        </p:txBody>
      </p:sp>
      <p:sp>
        <p:nvSpPr>
          <p:cNvPr id="4" name="Espace réservé du pied de page 3"/>
          <p:cNvSpPr>
            <a:spLocks noGrp="1"/>
          </p:cNvSpPr>
          <p:nvPr>
            <p:ph type="ftr" sz="quarter" idx="2"/>
          </p:nvPr>
        </p:nvSpPr>
        <p:spPr>
          <a:xfrm>
            <a:off x="0" y="9431599"/>
            <a:ext cx="2940156" cy="496491"/>
          </a:xfrm>
          <a:prstGeom prst="rect">
            <a:avLst/>
          </a:prstGeom>
        </p:spPr>
        <p:txBody>
          <a:bodyPr vert="horz" lIns="91440" tIns="45720" rIns="91440" bIns="45720" rtlCol="0" anchor="b"/>
          <a:lstStyle>
            <a:lvl1pPr algn="l">
              <a:defRPr sz="1200"/>
            </a:lvl1pPr>
          </a:lstStyle>
          <a:p>
            <a:r>
              <a:rPr lang="en-US" smtClean="0"/>
              <a:t>Stage Bac Pro2009-2010 F. Revellat</a:t>
            </a:r>
            <a:endParaRPr lang="fr-FR"/>
          </a:p>
        </p:txBody>
      </p:sp>
      <p:sp>
        <p:nvSpPr>
          <p:cNvPr id="5" name="Espace réservé du numéro de diapositive 4"/>
          <p:cNvSpPr>
            <a:spLocks noGrp="1"/>
          </p:cNvSpPr>
          <p:nvPr>
            <p:ph type="sldNum" sz="quarter" idx="3"/>
          </p:nvPr>
        </p:nvSpPr>
        <p:spPr>
          <a:xfrm>
            <a:off x="3843249" y="9431599"/>
            <a:ext cx="2940156" cy="496491"/>
          </a:xfrm>
          <a:prstGeom prst="rect">
            <a:avLst/>
          </a:prstGeom>
        </p:spPr>
        <p:txBody>
          <a:bodyPr vert="horz" lIns="91440" tIns="45720" rIns="91440" bIns="45720" rtlCol="0" anchor="b"/>
          <a:lstStyle>
            <a:lvl1pPr algn="r">
              <a:defRPr sz="1200"/>
            </a:lvl1pPr>
          </a:lstStyle>
          <a:p>
            <a:fld id="{5BEAE855-ED74-47AA-B609-339081BA6E92}" type="slidenum">
              <a:rPr lang="fr-FR" smtClean="0"/>
              <a:pPr/>
              <a:t>‹N°›</a:t>
            </a:fld>
            <a:endParaRPr lang="fr-FR"/>
          </a:p>
        </p:txBody>
      </p:sp>
    </p:spTree>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3"/>
            <a:ext cx="2940156" cy="496491"/>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43249" y="3"/>
            <a:ext cx="2940156" cy="496491"/>
          </a:xfrm>
          <a:prstGeom prst="rect">
            <a:avLst/>
          </a:prstGeom>
        </p:spPr>
        <p:txBody>
          <a:bodyPr vert="horz" lIns="91440" tIns="45720" rIns="91440" bIns="45720" rtlCol="0"/>
          <a:lstStyle>
            <a:lvl1pPr algn="r">
              <a:defRPr sz="1200"/>
            </a:lvl1pPr>
          </a:lstStyle>
          <a:p>
            <a:fld id="{15039E58-4D60-4A53-AD6C-D786F2FA0F4D}" type="datetime1">
              <a:rPr lang="fr-FR" smtClean="0"/>
              <a:pPr/>
              <a:t>04/06/2012</a:t>
            </a:fld>
            <a:endParaRPr lang="fr-FR"/>
          </a:p>
        </p:txBody>
      </p:sp>
      <p:sp>
        <p:nvSpPr>
          <p:cNvPr id="4" name="Espace réservé de l'image des diapositives 3"/>
          <p:cNvSpPr>
            <a:spLocks noGrp="1" noRot="1" noChangeAspect="1"/>
          </p:cNvSpPr>
          <p:nvPr>
            <p:ph type="sldImg" idx="2"/>
          </p:nvPr>
        </p:nvSpPr>
        <p:spPr>
          <a:xfrm>
            <a:off x="1992313" y="744538"/>
            <a:ext cx="2800350" cy="37242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8498" y="4716661"/>
            <a:ext cx="5427980" cy="4468416"/>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31599"/>
            <a:ext cx="2940156" cy="496491"/>
          </a:xfrm>
          <a:prstGeom prst="rect">
            <a:avLst/>
          </a:prstGeom>
        </p:spPr>
        <p:txBody>
          <a:bodyPr vert="horz" lIns="91440" tIns="45720" rIns="91440" bIns="45720" rtlCol="0" anchor="b"/>
          <a:lstStyle>
            <a:lvl1pPr algn="l">
              <a:defRPr sz="1200"/>
            </a:lvl1pPr>
          </a:lstStyle>
          <a:p>
            <a:r>
              <a:rPr lang="en-US" smtClean="0"/>
              <a:t>Stage Bac Pro2009-2010 F. Revellat</a:t>
            </a:r>
            <a:endParaRPr lang="fr-FR"/>
          </a:p>
        </p:txBody>
      </p:sp>
      <p:sp>
        <p:nvSpPr>
          <p:cNvPr id="7" name="Espace réservé du numéro de diapositive 6"/>
          <p:cNvSpPr>
            <a:spLocks noGrp="1"/>
          </p:cNvSpPr>
          <p:nvPr>
            <p:ph type="sldNum" sz="quarter" idx="5"/>
          </p:nvPr>
        </p:nvSpPr>
        <p:spPr>
          <a:xfrm>
            <a:off x="3843249" y="9431599"/>
            <a:ext cx="2940156" cy="496491"/>
          </a:xfrm>
          <a:prstGeom prst="rect">
            <a:avLst/>
          </a:prstGeom>
        </p:spPr>
        <p:txBody>
          <a:bodyPr vert="horz" lIns="91440" tIns="45720" rIns="91440" bIns="45720" rtlCol="0" anchor="b"/>
          <a:lstStyle>
            <a:lvl1pPr algn="r">
              <a:defRPr sz="1200"/>
            </a:lvl1pPr>
          </a:lstStyle>
          <a:p>
            <a:fld id="{88AC1CB4-3249-48C3-ACF9-34147ADCAF13}" type="slidenum">
              <a:rPr lang="fr-FR" smtClean="0"/>
              <a:pPr/>
              <a:t>‹N°›</a:t>
            </a:fld>
            <a:endParaRPr lang="fr-FR"/>
          </a:p>
        </p:txBody>
      </p:sp>
    </p:spTree>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992313" y="744538"/>
            <a:ext cx="2800350" cy="3724275"/>
          </a:xfrm>
        </p:spPr>
      </p:sp>
      <p:sp>
        <p:nvSpPr>
          <p:cNvPr id="3" name="Espace réservé des commentaires 2"/>
          <p:cNvSpPr>
            <a:spLocks noGrp="1"/>
          </p:cNvSpPr>
          <p:nvPr>
            <p:ph type="body" idx="1"/>
          </p:nvPr>
        </p:nvSpPr>
        <p:spPr/>
        <p:txBody>
          <a:bodyPr>
            <a:normAutofit/>
          </a:bodyPr>
          <a:lstStyle/>
          <a:p>
            <a:endParaRPr lang="fr-FR"/>
          </a:p>
        </p:txBody>
      </p:sp>
      <p:sp>
        <p:nvSpPr>
          <p:cNvPr id="5" name="Espace réservé du pied de page 4"/>
          <p:cNvSpPr>
            <a:spLocks noGrp="1"/>
          </p:cNvSpPr>
          <p:nvPr>
            <p:ph type="ftr" sz="quarter" idx="11"/>
          </p:nvPr>
        </p:nvSpPr>
        <p:spPr/>
        <p:txBody>
          <a:bodyPr/>
          <a:lstStyle/>
          <a:p>
            <a:r>
              <a:rPr lang="en-US" smtClean="0"/>
              <a:t>Stage Bac Pro2009-2010 F. Revellat</a:t>
            </a:r>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992313" y="744538"/>
            <a:ext cx="2800350" cy="3724275"/>
          </a:xfrm>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pied de page 3"/>
          <p:cNvSpPr>
            <a:spLocks noGrp="1"/>
          </p:cNvSpPr>
          <p:nvPr>
            <p:ph type="ftr" sz="quarter" idx="10"/>
          </p:nvPr>
        </p:nvSpPr>
        <p:spPr/>
        <p:txBody>
          <a:bodyPr/>
          <a:lstStyle/>
          <a:p>
            <a:r>
              <a:rPr lang="en-US" smtClean="0"/>
              <a:t>Stage Bac Pro2009-2010 F. Revellat</a:t>
            </a:r>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992313" y="744538"/>
            <a:ext cx="2800350" cy="3724275"/>
          </a:xfrm>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pied de page 3"/>
          <p:cNvSpPr>
            <a:spLocks noGrp="1"/>
          </p:cNvSpPr>
          <p:nvPr>
            <p:ph type="ftr" sz="quarter" idx="10"/>
          </p:nvPr>
        </p:nvSpPr>
        <p:spPr/>
        <p:txBody>
          <a:bodyPr/>
          <a:lstStyle/>
          <a:p>
            <a:r>
              <a:rPr lang="en-US" smtClean="0"/>
              <a:t>Stage Bac Pro2009-2010 F. Revellat</a:t>
            </a:r>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992313" y="744538"/>
            <a:ext cx="2800350" cy="3724275"/>
          </a:xfrm>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pied de page 3"/>
          <p:cNvSpPr>
            <a:spLocks noGrp="1"/>
          </p:cNvSpPr>
          <p:nvPr>
            <p:ph type="ftr" sz="quarter" idx="10"/>
          </p:nvPr>
        </p:nvSpPr>
        <p:spPr/>
        <p:txBody>
          <a:bodyPr/>
          <a:lstStyle/>
          <a:p>
            <a:r>
              <a:rPr lang="en-US" smtClean="0"/>
              <a:t>Stage Bac Pro2009-2010 F. Revellat</a:t>
            </a:r>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6" name="Rectangle 4"/>
          <p:cNvSpPr>
            <a:spLocks noGrp="1" noChangeArrowheads="1"/>
          </p:cNvSpPr>
          <p:nvPr>
            <p:ph type="ctrTitle"/>
          </p:nvPr>
        </p:nvSpPr>
        <p:spPr>
          <a:xfrm>
            <a:off x="1146175" y="2235201"/>
            <a:ext cx="4584700" cy="1960033"/>
          </a:xfrm>
        </p:spPr>
        <p:txBody>
          <a:bodyPr/>
          <a:lstStyle>
            <a:lvl1pPr>
              <a:defRPr/>
            </a:lvl1pPr>
          </a:lstStyle>
          <a:p>
            <a:r>
              <a:rPr lang="fr-FR" smtClean="0"/>
              <a:t>Cliquez pour modifier le style du titre</a:t>
            </a:r>
            <a:endParaRPr lang="en-US"/>
          </a:p>
        </p:txBody>
      </p:sp>
      <p:sp>
        <p:nvSpPr>
          <p:cNvPr id="3077" name="Rectangle 5"/>
          <p:cNvSpPr>
            <a:spLocks noGrp="1" noChangeArrowheads="1"/>
          </p:cNvSpPr>
          <p:nvPr>
            <p:ph type="subTitle" idx="1"/>
          </p:nvPr>
        </p:nvSpPr>
        <p:spPr>
          <a:xfrm>
            <a:off x="1146175" y="4267200"/>
            <a:ext cx="4584700" cy="1219200"/>
          </a:xfrm>
        </p:spPr>
        <p:txBody>
          <a:bodyPr/>
          <a:lstStyle>
            <a:lvl1pPr marL="0" indent="0" algn="ctr">
              <a:buFontTx/>
              <a:buNone/>
              <a:defRPr/>
            </a:lvl1pPr>
          </a:lstStyle>
          <a:p>
            <a:r>
              <a:rPr lang="fr-FR" smtClean="0"/>
              <a:t>Cliquez pour modifier le style des sous-titres du masque</a:t>
            </a:r>
            <a:endParaRPr lang="en-US"/>
          </a:p>
        </p:txBody>
      </p:sp>
      <p:sp>
        <p:nvSpPr>
          <p:cNvPr id="3078" name="Rectangle 6"/>
          <p:cNvSpPr>
            <a:spLocks noGrp="1" noChangeArrowheads="1"/>
          </p:cNvSpPr>
          <p:nvPr>
            <p:ph type="dt" sz="half" idx="2"/>
          </p:nvPr>
        </p:nvSpPr>
        <p:spPr/>
        <p:txBody>
          <a:bodyPr/>
          <a:lstStyle>
            <a:lvl1pPr>
              <a:defRPr/>
            </a:lvl1pPr>
          </a:lstStyle>
          <a:p>
            <a:fld id="{BC06D1D2-699E-477F-A95B-CEC93A9F468A}" type="datetime1">
              <a:rPr lang="fr-FR" smtClean="0"/>
              <a:pPr/>
              <a:t>04/06/2012</a:t>
            </a:fld>
            <a:endParaRPr lang="fr-FR"/>
          </a:p>
        </p:txBody>
      </p:sp>
      <p:sp>
        <p:nvSpPr>
          <p:cNvPr id="3079" name="Rectangle 7"/>
          <p:cNvSpPr>
            <a:spLocks noGrp="1" noChangeArrowheads="1"/>
          </p:cNvSpPr>
          <p:nvPr>
            <p:ph type="ftr" sz="quarter" idx="3"/>
          </p:nvPr>
        </p:nvSpPr>
        <p:spPr>
          <a:xfrm>
            <a:off x="2349659" y="8331200"/>
            <a:ext cx="2177733" cy="635000"/>
          </a:xfrm>
        </p:spPr>
        <p:txBody>
          <a:bodyPr/>
          <a:lstStyle>
            <a:lvl1pPr>
              <a:defRPr/>
            </a:lvl1pPr>
          </a:lstStyle>
          <a:p>
            <a:endParaRPr lang="fr-FR"/>
          </a:p>
        </p:txBody>
      </p:sp>
      <p:sp>
        <p:nvSpPr>
          <p:cNvPr id="3080" name="Rectangle 8"/>
          <p:cNvSpPr>
            <a:spLocks noGrp="1" noChangeArrowheads="1"/>
          </p:cNvSpPr>
          <p:nvPr>
            <p:ph type="sldNum" sz="quarter" idx="4"/>
          </p:nvPr>
        </p:nvSpPr>
        <p:spPr>
          <a:xfrm>
            <a:off x="4584700" y="8326967"/>
            <a:ext cx="1227362" cy="635000"/>
          </a:xfrm>
        </p:spPr>
        <p:txBody>
          <a:bodyPr/>
          <a:lstStyle>
            <a:lvl1pPr>
              <a:defRPr/>
            </a:lvl1pPr>
          </a:lstStyle>
          <a:p>
            <a:fld id="{48A34D62-89CF-46BB-8399-8124B845FF94}"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453B78DC-F78E-4F2D-8960-C1F87E20D8FF}" type="datetime1">
              <a:rPr lang="fr-FR" smtClean="0"/>
              <a:pPr/>
              <a:t>04/06/2012</a:t>
            </a:fld>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48A34D62-89CF-46BB-8399-8124B845FF94}"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4613355" y="609601"/>
            <a:ext cx="1174829" cy="7558617"/>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1088866" y="609601"/>
            <a:ext cx="3409871" cy="7558617"/>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57926A61-0034-4594-8D9C-EB85546D2E1C}" type="datetime1">
              <a:rPr lang="fr-FR" smtClean="0"/>
              <a:pPr/>
              <a:t>04/06/2012</a:t>
            </a:fld>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48A34D62-89CF-46BB-8399-8124B845FF94}"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5DF6FE81-DE33-4C4F-B91C-5EB27488CB63}" type="datetime1">
              <a:rPr lang="fr-FR" smtClean="0"/>
              <a:pPr/>
              <a:t>04/06/2012</a:t>
            </a:fld>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48A34D62-89CF-46BB-8399-8124B845FF94}"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543239" y="5875867"/>
            <a:ext cx="5845493" cy="1816100"/>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543239" y="3875618"/>
            <a:ext cx="5845493" cy="2000249"/>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fld id="{C0601E04-E830-44AA-AA16-8BC1BD606AB2}" type="datetime1">
              <a:rPr lang="fr-FR" smtClean="0"/>
              <a:pPr/>
              <a:t>04/06/2012</a:t>
            </a:fld>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48A34D62-89CF-46BB-8399-8124B845FF94}"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1088866" y="2336801"/>
            <a:ext cx="2292350" cy="58314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3495834" y="2336801"/>
            <a:ext cx="2292350" cy="58314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vl1pPr>
          </a:lstStyle>
          <a:p>
            <a:fld id="{915A2F55-7B5E-4C75-AE9B-6953812FF3BF}" type="datetime1">
              <a:rPr lang="fr-FR" smtClean="0"/>
              <a:pPr/>
              <a:t>04/06/2012</a:t>
            </a:fld>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fld id="{48A34D62-89CF-46BB-8399-8124B845FF94}"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343853" y="366184"/>
            <a:ext cx="6189345" cy="1524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343853" y="2046817"/>
            <a:ext cx="3038558"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343853" y="2899833"/>
            <a:ext cx="3038558"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3493446" y="2046817"/>
            <a:ext cx="3039752"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3493446" y="2899833"/>
            <a:ext cx="3039752"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defRPr/>
            </a:lvl1pPr>
          </a:lstStyle>
          <a:p>
            <a:fld id="{99FB076D-6C73-42E1-BAAA-186DB8D9E338}" type="datetime1">
              <a:rPr lang="fr-FR" smtClean="0"/>
              <a:pPr/>
              <a:t>04/06/2012</a:t>
            </a:fld>
            <a:endParaRPr lang="fr-FR"/>
          </a:p>
        </p:txBody>
      </p:sp>
      <p:sp>
        <p:nvSpPr>
          <p:cNvPr id="8" name="Espace réservé du pied de page 7"/>
          <p:cNvSpPr>
            <a:spLocks noGrp="1"/>
          </p:cNvSpPr>
          <p:nvPr>
            <p:ph type="ftr" sz="quarter" idx="11"/>
          </p:nvPr>
        </p:nvSpPr>
        <p:spPr/>
        <p:txBody>
          <a:bodyPr/>
          <a:lstStyle>
            <a:lvl1pPr>
              <a:defRPr/>
            </a:lvl1pPr>
          </a:lstStyle>
          <a:p>
            <a:endParaRPr lang="fr-FR"/>
          </a:p>
        </p:txBody>
      </p:sp>
      <p:sp>
        <p:nvSpPr>
          <p:cNvPr id="9" name="Espace réservé du numéro de diapositive 8"/>
          <p:cNvSpPr>
            <a:spLocks noGrp="1"/>
          </p:cNvSpPr>
          <p:nvPr>
            <p:ph type="sldNum" sz="quarter" idx="12"/>
          </p:nvPr>
        </p:nvSpPr>
        <p:spPr/>
        <p:txBody>
          <a:bodyPr/>
          <a:lstStyle>
            <a:lvl1pPr>
              <a:defRPr/>
            </a:lvl1pPr>
          </a:lstStyle>
          <a:p>
            <a:fld id="{48A34D62-89CF-46BB-8399-8124B845FF94}"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lvl1pPr>
              <a:defRPr/>
            </a:lvl1pPr>
          </a:lstStyle>
          <a:p>
            <a:fld id="{50F49D70-C03C-4BB8-A717-46E17D2C9F56}" type="datetime1">
              <a:rPr lang="fr-FR" smtClean="0"/>
              <a:pPr/>
              <a:t>04/06/2012</a:t>
            </a:fld>
            <a:endParaRPr lang="fr-FR"/>
          </a:p>
        </p:txBody>
      </p:sp>
      <p:sp>
        <p:nvSpPr>
          <p:cNvPr id="4" name="Espace réservé du pied de page 3"/>
          <p:cNvSpPr>
            <a:spLocks noGrp="1"/>
          </p:cNvSpPr>
          <p:nvPr>
            <p:ph type="ftr" sz="quarter" idx="11"/>
          </p:nvPr>
        </p:nvSpPr>
        <p:spPr/>
        <p:txBody>
          <a:bodyPr/>
          <a:lstStyle>
            <a:lvl1pPr>
              <a:defRPr/>
            </a:lvl1pPr>
          </a:lstStyle>
          <a:p>
            <a:endParaRPr lang="fr-FR"/>
          </a:p>
        </p:txBody>
      </p:sp>
      <p:sp>
        <p:nvSpPr>
          <p:cNvPr id="5" name="Espace réservé du numéro de diapositive 4"/>
          <p:cNvSpPr>
            <a:spLocks noGrp="1"/>
          </p:cNvSpPr>
          <p:nvPr>
            <p:ph type="sldNum" sz="quarter" idx="12"/>
          </p:nvPr>
        </p:nvSpPr>
        <p:spPr/>
        <p:txBody>
          <a:bodyPr/>
          <a:lstStyle>
            <a:lvl1pPr>
              <a:defRPr/>
            </a:lvl1pPr>
          </a:lstStyle>
          <a:p>
            <a:fld id="{48A34D62-89CF-46BB-8399-8124B845FF94}"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fld id="{3FFB01D5-5848-4E3F-A0F0-BEBEC2023796}" type="datetime1">
              <a:rPr lang="fr-FR" smtClean="0"/>
              <a:pPr/>
              <a:t>04/06/2012</a:t>
            </a:fld>
            <a:endParaRPr lang="fr-FR"/>
          </a:p>
        </p:txBody>
      </p:sp>
      <p:sp>
        <p:nvSpPr>
          <p:cNvPr id="3" name="Espace réservé du pied de page 2"/>
          <p:cNvSpPr>
            <a:spLocks noGrp="1"/>
          </p:cNvSpPr>
          <p:nvPr>
            <p:ph type="ftr" sz="quarter" idx="11"/>
          </p:nvPr>
        </p:nvSpPr>
        <p:spPr/>
        <p:txBody>
          <a:bodyPr/>
          <a:lstStyle>
            <a:lvl1pPr>
              <a:defRPr/>
            </a:lvl1pPr>
          </a:lstStyle>
          <a:p>
            <a:endParaRPr lang="fr-FR"/>
          </a:p>
        </p:txBody>
      </p:sp>
      <p:sp>
        <p:nvSpPr>
          <p:cNvPr id="4" name="Espace réservé du numéro de diapositive 3"/>
          <p:cNvSpPr>
            <a:spLocks noGrp="1"/>
          </p:cNvSpPr>
          <p:nvPr>
            <p:ph type="sldNum" sz="quarter" idx="12"/>
          </p:nvPr>
        </p:nvSpPr>
        <p:spPr/>
        <p:txBody>
          <a:bodyPr/>
          <a:lstStyle>
            <a:lvl1pPr>
              <a:defRPr/>
            </a:lvl1pPr>
          </a:lstStyle>
          <a:p>
            <a:fld id="{48A34D62-89CF-46BB-8399-8124B845FF94}"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43853" y="364067"/>
            <a:ext cx="2262502" cy="154940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2688736" y="364067"/>
            <a:ext cx="3844462"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343853" y="1913467"/>
            <a:ext cx="2262502"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fld id="{5D7D49BD-EFE7-4800-B987-24D74E2CFE87}" type="datetime1">
              <a:rPr lang="fr-FR" smtClean="0"/>
              <a:pPr/>
              <a:t>04/06/2012</a:t>
            </a:fld>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fld id="{48A34D62-89CF-46BB-8399-8124B845FF94}"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347950" y="6400800"/>
            <a:ext cx="4126230" cy="755651"/>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347950" y="817033"/>
            <a:ext cx="412623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fr-FR"/>
          </a:p>
        </p:txBody>
      </p:sp>
      <p:sp>
        <p:nvSpPr>
          <p:cNvPr id="4" name="Espace réservé du texte 3"/>
          <p:cNvSpPr>
            <a:spLocks noGrp="1"/>
          </p:cNvSpPr>
          <p:nvPr>
            <p:ph type="body" sz="half" idx="2"/>
          </p:nvPr>
        </p:nvSpPr>
        <p:spPr>
          <a:xfrm>
            <a:off x="1347950" y="7156451"/>
            <a:ext cx="412623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fld id="{6694CA5D-4148-4054-ACCE-4313F7F1FAE9}" type="datetime1">
              <a:rPr lang="fr-FR" smtClean="0"/>
              <a:pPr/>
              <a:t>04/06/2012</a:t>
            </a:fld>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fld id="{48A34D62-89CF-46BB-8399-8124B845FF94}"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88866" y="609600"/>
            <a:ext cx="4699318" cy="1625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Cliquer pour modifier le style du titre du masque</a:t>
            </a:r>
          </a:p>
        </p:txBody>
      </p:sp>
      <p:sp>
        <p:nvSpPr>
          <p:cNvPr id="1027" name="Rectangle 3"/>
          <p:cNvSpPr>
            <a:spLocks noGrp="1" noChangeArrowheads="1"/>
          </p:cNvSpPr>
          <p:nvPr>
            <p:ph type="body" idx="1"/>
          </p:nvPr>
        </p:nvSpPr>
        <p:spPr bwMode="auto">
          <a:xfrm>
            <a:off x="1088866" y="2336801"/>
            <a:ext cx="4699318" cy="583141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Cliquer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p>
        </p:txBody>
      </p:sp>
      <p:sp>
        <p:nvSpPr>
          <p:cNvPr id="1028" name="Rectangle 4"/>
          <p:cNvSpPr>
            <a:spLocks noGrp="1" noChangeArrowheads="1"/>
          </p:cNvSpPr>
          <p:nvPr>
            <p:ph type="dt" sz="half" idx="2"/>
          </p:nvPr>
        </p:nvSpPr>
        <p:spPr bwMode="auto">
          <a:xfrm>
            <a:off x="1088866" y="8326967"/>
            <a:ext cx="1203484"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mn-lt"/>
              </a:defRPr>
            </a:lvl1pPr>
          </a:lstStyle>
          <a:p>
            <a:fld id="{0833E053-8D18-4D81-BA66-48B3648D87DF}" type="datetime1">
              <a:rPr lang="fr-FR" smtClean="0"/>
              <a:pPr/>
              <a:t>04/06/2012</a:t>
            </a:fld>
            <a:endParaRPr lang="fr-FR"/>
          </a:p>
        </p:txBody>
      </p:sp>
      <p:sp>
        <p:nvSpPr>
          <p:cNvPr id="1029" name="Rectangle 5"/>
          <p:cNvSpPr>
            <a:spLocks noGrp="1" noChangeArrowheads="1"/>
          </p:cNvSpPr>
          <p:nvPr>
            <p:ph type="ftr" sz="quarter" idx="3"/>
          </p:nvPr>
        </p:nvSpPr>
        <p:spPr bwMode="auto">
          <a:xfrm>
            <a:off x="2349659" y="8326967"/>
            <a:ext cx="2177733"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n-lt"/>
              </a:defRPr>
            </a:lvl1pPr>
          </a:lstStyle>
          <a:p>
            <a:endParaRPr lang="fr-FR"/>
          </a:p>
        </p:txBody>
      </p:sp>
      <p:sp>
        <p:nvSpPr>
          <p:cNvPr id="1030" name="Rectangle 6"/>
          <p:cNvSpPr>
            <a:spLocks noGrp="1" noChangeArrowheads="1"/>
          </p:cNvSpPr>
          <p:nvPr>
            <p:ph type="sldNum" sz="quarter" idx="4"/>
          </p:nvPr>
        </p:nvSpPr>
        <p:spPr bwMode="auto">
          <a:xfrm>
            <a:off x="4584700" y="8326967"/>
            <a:ext cx="1220199"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mn-lt"/>
              </a:defRPr>
            </a:lvl1pPr>
          </a:lstStyle>
          <a:p>
            <a:fld id="{48A34D62-89CF-46BB-8399-8124B845FF94}"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rtl="0" eaLnBrk="1" fontAlgn="base" hangingPunct="1">
        <a:spcBef>
          <a:spcPct val="0"/>
        </a:spcBef>
        <a:spcAft>
          <a:spcPct val="0"/>
        </a:spcAft>
        <a:defRPr sz="4000">
          <a:solidFill>
            <a:schemeClr val="tx2"/>
          </a:solidFill>
          <a:latin typeface="+mj-lt"/>
          <a:ea typeface="+mj-ea"/>
          <a:cs typeface="+mj-cs"/>
        </a:defRPr>
      </a:lvl1pPr>
      <a:lvl2pPr algn="ctr" rtl="0" eaLnBrk="1" fontAlgn="base" hangingPunct="1">
        <a:spcBef>
          <a:spcPct val="0"/>
        </a:spcBef>
        <a:spcAft>
          <a:spcPct val="0"/>
        </a:spcAft>
        <a:defRPr sz="4000">
          <a:solidFill>
            <a:schemeClr val="tx2"/>
          </a:solidFill>
          <a:latin typeface="Trebuchet MS" pitchFamily="34" charset="0"/>
        </a:defRPr>
      </a:lvl2pPr>
      <a:lvl3pPr algn="ctr" rtl="0" eaLnBrk="1" fontAlgn="base" hangingPunct="1">
        <a:spcBef>
          <a:spcPct val="0"/>
        </a:spcBef>
        <a:spcAft>
          <a:spcPct val="0"/>
        </a:spcAft>
        <a:defRPr sz="4000">
          <a:solidFill>
            <a:schemeClr val="tx2"/>
          </a:solidFill>
          <a:latin typeface="Trebuchet MS" pitchFamily="34" charset="0"/>
        </a:defRPr>
      </a:lvl3pPr>
      <a:lvl4pPr algn="ctr" rtl="0" eaLnBrk="1" fontAlgn="base" hangingPunct="1">
        <a:spcBef>
          <a:spcPct val="0"/>
        </a:spcBef>
        <a:spcAft>
          <a:spcPct val="0"/>
        </a:spcAft>
        <a:defRPr sz="4000">
          <a:solidFill>
            <a:schemeClr val="tx2"/>
          </a:solidFill>
          <a:latin typeface="Trebuchet MS" pitchFamily="34" charset="0"/>
        </a:defRPr>
      </a:lvl4pPr>
      <a:lvl5pPr algn="ctr" rtl="0" eaLnBrk="1" fontAlgn="base" hangingPunct="1">
        <a:spcBef>
          <a:spcPct val="0"/>
        </a:spcBef>
        <a:spcAft>
          <a:spcPct val="0"/>
        </a:spcAft>
        <a:defRPr sz="4000">
          <a:solidFill>
            <a:schemeClr val="tx2"/>
          </a:solidFill>
          <a:latin typeface="Trebuchet MS" pitchFamily="34" charset="0"/>
        </a:defRPr>
      </a:lvl5pPr>
      <a:lvl6pPr marL="457200" algn="ctr" rtl="0" eaLnBrk="1" fontAlgn="base" hangingPunct="1">
        <a:spcBef>
          <a:spcPct val="0"/>
        </a:spcBef>
        <a:spcAft>
          <a:spcPct val="0"/>
        </a:spcAft>
        <a:defRPr sz="4000">
          <a:solidFill>
            <a:schemeClr val="tx2"/>
          </a:solidFill>
          <a:latin typeface="Trebuchet MS" pitchFamily="34" charset="0"/>
        </a:defRPr>
      </a:lvl6pPr>
      <a:lvl7pPr marL="914400" algn="ctr" rtl="0" eaLnBrk="1" fontAlgn="base" hangingPunct="1">
        <a:spcBef>
          <a:spcPct val="0"/>
        </a:spcBef>
        <a:spcAft>
          <a:spcPct val="0"/>
        </a:spcAft>
        <a:defRPr sz="4000">
          <a:solidFill>
            <a:schemeClr val="tx2"/>
          </a:solidFill>
          <a:latin typeface="Trebuchet MS" pitchFamily="34" charset="0"/>
        </a:defRPr>
      </a:lvl7pPr>
      <a:lvl8pPr marL="1371600" algn="ctr" rtl="0" eaLnBrk="1" fontAlgn="base" hangingPunct="1">
        <a:spcBef>
          <a:spcPct val="0"/>
        </a:spcBef>
        <a:spcAft>
          <a:spcPct val="0"/>
        </a:spcAft>
        <a:defRPr sz="4000">
          <a:solidFill>
            <a:schemeClr val="tx2"/>
          </a:solidFill>
          <a:latin typeface="Trebuchet MS" pitchFamily="34" charset="0"/>
        </a:defRPr>
      </a:lvl8pPr>
      <a:lvl9pPr marL="1828800" algn="ctr" rtl="0" eaLnBrk="1" fontAlgn="base" hangingPunct="1">
        <a:spcBef>
          <a:spcPct val="0"/>
        </a:spcBef>
        <a:spcAft>
          <a:spcPct val="0"/>
        </a:spcAft>
        <a:defRPr sz="4000">
          <a:solidFill>
            <a:schemeClr val="tx2"/>
          </a:solidFill>
          <a:latin typeface="Trebuchet MS"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34270" y="2627784"/>
            <a:ext cx="4608512" cy="1512168"/>
          </a:xfrm>
          <a:noFill/>
        </p:spPr>
        <p:txBody>
          <a:bodyPr>
            <a:normAutofit/>
          </a:bodyPr>
          <a:lstStyle/>
          <a:p>
            <a:r>
              <a:rPr lang="fr-FR" sz="4000" dirty="0" smtClean="0">
                <a:solidFill>
                  <a:schemeClr val="accent6">
                    <a:lumMod val="50000"/>
                  </a:schemeClr>
                </a:solidFill>
                <a:latin typeface="Aharoni" pitchFamily="2" charset="-79"/>
                <a:cs typeface="Aharoni" pitchFamily="2" charset="-79"/>
              </a:rPr>
              <a:t>Rapport de Stage</a:t>
            </a:r>
            <a:br>
              <a:rPr lang="fr-FR" sz="4000" dirty="0" smtClean="0">
                <a:solidFill>
                  <a:schemeClr val="accent6">
                    <a:lumMod val="50000"/>
                  </a:schemeClr>
                </a:solidFill>
                <a:latin typeface="Aharoni" pitchFamily="2" charset="-79"/>
                <a:cs typeface="Aharoni" pitchFamily="2" charset="-79"/>
              </a:rPr>
            </a:br>
            <a:r>
              <a:rPr lang="fr-FR" b="1" dirty="0" smtClean="0">
                <a:solidFill>
                  <a:schemeClr val="accent6">
                    <a:lumMod val="50000"/>
                  </a:schemeClr>
                </a:solidFill>
              </a:rPr>
              <a:t> </a:t>
            </a:r>
            <a:r>
              <a:rPr lang="fr-FR" sz="4800" b="1" dirty="0" smtClean="0">
                <a:solidFill>
                  <a:schemeClr val="accent6">
                    <a:lumMod val="50000"/>
                  </a:schemeClr>
                </a:solidFill>
                <a:latin typeface="Aharoni" pitchFamily="2" charset="-79"/>
                <a:cs typeface="Aharoni" pitchFamily="2" charset="-79"/>
              </a:rPr>
              <a:t>2011</a:t>
            </a:r>
            <a:r>
              <a:rPr lang="fr-FR" b="1" dirty="0" smtClean="0">
                <a:solidFill>
                  <a:schemeClr val="accent6">
                    <a:lumMod val="50000"/>
                  </a:schemeClr>
                </a:solidFill>
              </a:rPr>
              <a:t> </a:t>
            </a:r>
            <a:endParaRPr lang="fr-FR" dirty="0">
              <a:solidFill>
                <a:schemeClr val="accent6">
                  <a:lumMod val="50000"/>
                </a:schemeClr>
              </a:solidFill>
            </a:endParaRPr>
          </a:p>
        </p:txBody>
      </p:sp>
      <p:sp>
        <p:nvSpPr>
          <p:cNvPr id="3" name="Sous-titre 2"/>
          <p:cNvSpPr>
            <a:spLocks noGrp="1"/>
          </p:cNvSpPr>
          <p:nvPr>
            <p:ph type="subTitle" idx="1"/>
          </p:nvPr>
        </p:nvSpPr>
        <p:spPr>
          <a:xfrm>
            <a:off x="1062262" y="8316416"/>
            <a:ext cx="2088232" cy="618945"/>
          </a:xfrm>
        </p:spPr>
        <p:txBody>
          <a:bodyPr>
            <a:normAutofit fontScale="92500" lnSpcReduction="10000"/>
          </a:bodyPr>
          <a:lstStyle/>
          <a:p>
            <a:pPr algn="l"/>
            <a:r>
              <a:rPr lang="fr-FR" sz="1200" b="1" dirty="0" smtClean="0">
                <a:solidFill>
                  <a:schemeClr val="bg1">
                    <a:lumMod val="95000"/>
                  </a:schemeClr>
                </a:solidFill>
              </a:rPr>
              <a:t>Flavien REVELLAT</a:t>
            </a:r>
          </a:p>
          <a:p>
            <a:pPr algn="l"/>
            <a:r>
              <a:rPr lang="fr-FR" sz="1200" b="1" dirty="0" smtClean="0">
                <a:solidFill>
                  <a:schemeClr val="bg1">
                    <a:lumMod val="95000"/>
                  </a:schemeClr>
                </a:solidFill>
              </a:rPr>
              <a:t>129 Bd Pasteur </a:t>
            </a:r>
          </a:p>
          <a:p>
            <a:pPr algn="l"/>
            <a:r>
              <a:rPr lang="fr-FR" sz="1200" b="1" dirty="0" smtClean="0">
                <a:solidFill>
                  <a:schemeClr val="bg1">
                    <a:lumMod val="95000"/>
                  </a:schemeClr>
                </a:solidFill>
              </a:rPr>
              <a:t>94360 Bry-sur-Marne</a:t>
            </a:r>
          </a:p>
        </p:txBody>
      </p:sp>
      <p:sp>
        <p:nvSpPr>
          <p:cNvPr id="7" name="ZoneTexte 6"/>
          <p:cNvSpPr txBox="1"/>
          <p:nvPr/>
        </p:nvSpPr>
        <p:spPr>
          <a:xfrm>
            <a:off x="990253" y="6588224"/>
            <a:ext cx="4896544" cy="923330"/>
          </a:xfrm>
          <a:prstGeom prst="rect">
            <a:avLst/>
          </a:prstGeom>
          <a:noFill/>
        </p:spPr>
        <p:txBody>
          <a:bodyPr wrap="square" rtlCol="0">
            <a:spAutoFit/>
          </a:bodyPr>
          <a:lstStyle/>
          <a:p>
            <a:pPr algn="ctr"/>
            <a:r>
              <a:rPr lang="fr-FR" b="1" dirty="0" smtClean="0">
                <a:solidFill>
                  <a:srgbClr val="002060"/>
                </a:solidFill>
              </a:rPr>
              <a:t>Bac Professionnel </a:t>
            </a:r>
          </a:p>
          <a:p>
            <a:pPr algn="ctr"/>
            <a:r>
              <a:rPr lang="fr-FR" b="1" dirty="0" smtClean="0">
                <a:solidFill>
                  <a:srgbClr val="002060"/>
                </a:solidFill>
              </a:rPr>
              <a:t>Etude et Economie </a:t>
            </a:r>
          </a:p>
          <a:p>
            <a:pPr algn="ctr"/>
            <a:r>
              <a:rPr lang="fr-FR" b="1" dirty="0" smtClean="0">
                <a:solidFill>
                  <a:srgbClr val="002060"/>
                </a:solidFill>
              </a:rPr>
              <a:t>de la construction à l’E.B.T.P</a:t>
            </a:r>
            <a:endParaRPr lang="fr-FR" b="1" dirty="0">
              <a:solidFill>
                <a:srgbClr val="0070C0"/>
              </a:solidFill>
            </a:endParaRPr>
          </a:p>
        </p:txBody>
      </p:sp>
      <p:sp>
        <p:nvSpPr>
          <p:cNvPr id="8" name="Sous-titre 2"/>
          <p:cNvSpPr txBox="1">
            <a:spLocks/>
          </p:cNvSpPr>
          <p:nvPr/>
        </p:nvSpPr>
        <p:spPr bwMode="auto">
          <a:xfrm>
            <a:off x="3582542" y="8316416"/>
            <a:ext cx="2232248" cy="61894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92500"/>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fr-FR" sz="1200" b="1" i="0" u="none" strike="noStrike" kern="0" cap="none" spc="0" normalizeH="0" baseline="0" noProof="0" dirty="0" smtClean="0">
                <a:ln>
                  <a:noFill/>
                </a:ln>
                <a:solidFill>
                  <a:schemeClr val="bg1">
                    <a:lumMod val="95000"/>
                  </a:schemeClr>
                </a:solidFill>
                <a:effectLst/>
                <a:uLnTx/>
                <a:uFillTx/>
                <a:latin typeface="+mn-lt"/>
                <a:ea typeface="+mn-ea"/>
                <a:cs typeface="+mn-cs"/>
              </a:rPr>
              <a:t>Tél : 06 607 06 607</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it-IT" sz="1200" b="1" i="0" u="none" strike="noStrike" kern="0" cap="none" spc="0" normalizeH="0" baseline="0" noProof="0" dirty="0" smtClean="0">
                <a:ln>
                  <a:noFill/>
                </a:ln>
                <a:solidFill>
                  <a:schemeClr val="bg1">
                    <a:lumMod val="95000"/>
                  </a:schemeClr>
                </a:solidFill>
                <a:effectLst/>
                <a:uLnTx/>
                <a:uFillTx/>
                <a:latin typeface="+mn-lt"/>
                <a:ea typeface="+mn-ea"/>
                <a:cs typeface="+mn-cs"/>
              </a:rPr>
              <a:t>E-Mail : flavien@revellat.com</a:t>
            </a:r>
            <a:endParaRPr kumimoji="0" lang="fr-FR" sz="1200" b="1" i="0" u="none" strike="noStrike" kern="0" cap="none" spc="0" normalizeH="0" baseline="0" noProof="0" dirty="0">
              <a:ln>
                <a:noFill/>
              </a:ln>
              <a:solidFill>
                <a:schemeClr val="bg1">
                  <a:lumMod val="95000"/>
                </a:schemeClr>
              </a:solidFill>
              <a:effectLst/>
              <a:uLnTx/>
              <a:uFillTx/>
              <a:latin typeface="+mn-lt"/>
              <a:ea typeface="+mn-ea"/>
              <a:cs typeface="+mn-cs"/>
            </a:endParaRPr>
          </a:p>
        </p:txBody>
      </p:sp>
      <p:pic>
        <p:nvPicPr>
          <p:cNvPr id="2050" name="Picture 2" descr="C:\Users\evelyne\Documents\perso\FLAVIEN\Recherche Stage\Rapport de stage Flavien 2011\Photos\extension_maison.jpg"/>
          <p:cNvPicPr>
            <a:picLocks noChangeAspect="1" noChangeArrowheads="1"/>
          </p:cNvPicPr>
          <p:nvPr/>
        </p:nvPicPr>
        <p:blipFill>
          <a:blip r:embed="rId2" cstate="print"/>
          <a:srcRect/>
          <a:stretch>
            <a:fillRect/>
          </a:stretch>
        </p:blipFill>
        <p:spPr bwMode="auto">
          <a:xfrm>
            <a:off x="1818345" y="4139952"/>
            <a:ext cx="3348372" cy="2232248"/>
          </a:xfrm>
          <a:prstGeom prst="rect">
            <a:avLst/>
          </a:prstGeom>
          <a:noFill/>
        </p:spPr>
      </p:pic>
      <p:sp>
        <p:nvSpPr>
          <p:cNvPr id="10" name="ZoneTexte 9"/>
          <p:cNvSpPr txBox="1"/>
          <p:nvPr/>
        </p:nvSpPr>
        <p:spPr>
          <a:xfrm>
            <a:off x="1926357" y="1013991"/>
            <a:ext cx="3024336" cy="461665"/>
          </a:xfrm>
          <a:prstGeom prst="rect">
            <a:avLst/>
          </a:prstGeom>
          <a:noFill/>
        </p:spPr>
        <p:txBody>
          <a:bodyPr wrap="square" rtlCol="0">
            <a:spAutoFit/>
          </a:bodyPr>
          <a:lstStyle/>
          <a:p>
            <a:r>
              <a:rPr lang="fr-FR" sz="2400" dirty="0" smtClean="0">
                <a:solidFill>
                  <a:schemeClr val="accent6">
                    <a:lumMod val="50000"/>
                  </a:schemeClr>
                </a:solidFill>
                <a:latin typeface="Aharoni" pitchFamily="2" charset="-79"/>
                <a:cs typeface="Aharoni" pitchFamily="2" charset="-79"/>
              </a:rPr>
              <a:t>SOCIETE CASALIGG</a:t>
            </a:r>
            <a:r>
              <a:rPr lang="fr-FR" sz="2400" dirty="0" smtClean="0">
                <a:solidFill>
                  <a:srgbClr val="0070C0"/>
                </a:solidFill>
                <a:latin typeface="Aharoni" pitchFamily="2" charset="-79"/>
                <a:cs typeface="Aharoni" pitchFamily="2" charset="-79"/>
              </a:rPr>
              <a:t>I</a:t>
            </a:r>
            <a:endParaRPr lang="fr-FR"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990253" y="467544"/>
            <a:ext cx="4896544" cy="7704856"/>
          </a:xfrm>
          <a:solidFill>
            <a:schemeClr val="accent1"/>
          </a:solidFill>
        </p:spPr>
        <p:txBody>
          <a:bodyPr numCol="1">
            <a:normAutofit/>
          </a:bodyPr>
          <a:lstStyle/>
          <a:p>
            <a:pPr>
              <a:buNone/>
            </a:pPr>
            <a:endParaRPr lang="it-IT" sz="800" b="1" dirty="0" smtClean="0">
              <a:solidFill>
                <a:srgbClr val="002060"/>
              </a:solidFill>
            </a:endParaRPr>
          </a:p>
          <a:p>
            <a:pPr>
              <a:buNone/>
            </a:pPr>
            <a:r>
              <a:rPr lang="it-IT" sz="1200" b="1" dirty="0" smtClean="0">
                <a:solidFill>
                  <a:srgbClr val="002060"/>
                </a:solidFill>
              </a:rPr>
              <a:t>		e. Volets roulants</a:t>
            </a:r>
          </a:p>
          <a:p>
            <a:pPr>
              <a:buNone/>
            </a:pPr>
            <a:endParaRPr lang="it-IT" sz="1200" b="1" dirty="0" smtClean="0">
              <a:solidFill>
                <a:srgbClr val="002060"/>
              </a:solidFill>
            </a:endParaRPr>
          </a:p>
        </p:txBody>
      </p:sp>
      <p:sp>
        <p:nvSpPr>
          <p:cNvPr id="7" name="Espace réservé du numéro de diapositive 6"/>
          <p:cNvSpPr>
            <a:spLocks noGrp="1"/>
          </p:cNvSpPr>
          <p:nvPr>
            <p:ph type="sldNum" sz="quarter" idx="12"/>
          </p:nvPr>
        </p:nvSpPr>
        <p:spPr>
          <a:xfrm>
            <a:off x="6182430" y="8543927"/>
            <a:ext cx="596121" cy="486833"/>
          </a:xfrm>
        </p:spPr>
        <p:txBody>
          <a:bodyPr/>
          <a:lstStyle/>
          <a:p>
            <a:fld id="{48A34D62-89CF-46BB-8399-8124B845FF94}" type="slidenum">
              <a:rPr lang="fr-FR" smtClean="0"/>
              <a:pPr/>
              <a:t>10</a:t>
            </a:fld>
            <a:endParaRPr lang="fr-FR" dirty="0"/>
          </a:p>
        </p:txBody>
      </p:sp>
      <p:sp>
        <p:nvSpPr>
          <p:cNvPr id="8" name="ZoneTexte 7"/>
          <p:cNvSpPr txBox="1"/>
          <p:nvPr/>
        </p:nvSpPr>
        <p:spPr>
          <a:xfrm>
            <a:off x="3366517" y="3851920"/>
            <a:ext cx="2304256" cy="600164"/>
          </a:xfrm>
          <a:prstGeom prst="rect">
            <a:avLst/>
          </a:prstGeom>
          <a:noFill/>
        </p:spPr>
        <p:txBody>
          <a:bodyPr wrap="square" rtlCol="0">
            <a:spAutoFit/>
          </a:bodyPr>
          <a:lstStyle/>
          <a:p>
            <a:r>
              <a:rPr lang="fr-FR" sz="1100" dirty="0" smtClean="0">
                <a:latin typeface="Calibri" pitchFamily="34" charset="0"/>
                <a:cs typeface="Calibri" pitchFamily="34" charset="0"/>
              </a:rPr>
              <a:t>J'ai mis en place </a:t>
            </a:r>
            <a:r>
              <a:rPr lang="fr-FR" sz="1100" u="sng" dirty="0" smtClean="0">
                <a:latin typeface="Calibri" pitchFamily="34" charset="0"/>
                <a:cs typeface="Calibri" pitchFamily="34" charset="0"/>
              </a:rPr>
              <a:t>des chevrons </a:t>
            </a:r>
          </a:p>
          <a:p>
            <a:r>
              <a:rPr lang="fr-FR" sz="1100" dirty="0" smtClean="0">
                <a:latin typeface="Calibri" pitchFamily="34" charset="0"/>
                <a:cs typeface="Calibri" pitchFamily="34" charset="0"/>
              </a:rPr>
              <a:t>permettant  la fixation des </a:t>
            </a:r>
          </a:p>
          <a:p>
            <a:r>
              <a:rPr lang="fr-FR" sz="1100" dirty="0" smtClean="0">
                <a:latin typeface="Calibri" pitchFamily="34" charset="0"/>
                <a:cs typeface="Calibri" pitchFamily="34" charset="0"/>
              </a:rPr>
              <a:t>glissières et de la menuiserie.</a:t>
            </a:r>
          </a:p>
        </p:txBody>
      </p:sp>
      <p:pic>
        <p:nvPicPr>
          <p:cNvPr id="10" name="Image 9" descr="IMG_0429.jpg"/>
          <p:cNvPicPr>
            <a:picLocks noChangeAspect="1"/>
          </p:cNvPicPr>
          <p:nvPr/>
        </p:nvPicPr>
        <p:blipFill>
          <a:blip r:embed="rId2" cstate="print"/>
          <a:stretch>
            <a:fillRect/>
          </a:stretch>
        </p:blipFill>
        <p:spPr>
          <a:xfrm>
            <a:off x="1422301" y="3779912"/>
            <a:ext cx="1728192" cy="2313778"/>
          </a:xfrm>
          <a:prstGeom prst="rect">
            <a:avLst/>
          </a:prstGeom>
        </p:spPr>
      </p:pic>
      <p:pic>
        <p:nvPicPr>
          <p:cNvPr id="11" name="Image 10" descr="IMG_0447.jpg"/>
          <p:cNvPicPr>
            <a:picLocks noChangeAspect="1"/>
          </p:cNvPicPr>
          <p:nvPr/>
        </p:nvPicPr>
        <p:blipFill>
          <a:blip r:embed="rId3" cstate="print">
            <a:lum bright="25000" contrast="27000"/>
          </a:blip>
          <a:stretch>
            <a:fillRect/>
          </a:stretch>
        </p:blipFill>
        <p:spPr>
          <a:xfrm>
            <a:off x="3366517" y="5004048"/>
            <a:ext cx="2506593" cy="1872208"/>
          </a:xfrm>
          <a:prstGeom prst="rect">
            <a:avLst/>
          </a:prstGeom>
        </p:spPr>
      </p:pic>
      <p:pic>
        <p:nvPicPr>
          <p:cNvPr id="13" name="Image 12" descr="IMG_0469.jpg"/>
          <p:cNvPicPr>
            <a:picLocks noChangeAspect="1"/>
          </p:cNvPicPr>
          <p:nvPr/>
        </p:nvPicPr>
        <p:blipFill>
          <a:blip r:embed="rId4" cstate="print"/>
          <a:stretch>
            <a:fillRect/>
          </a:stretch>
        </p:blipFill>
        <p:spPr>
          <a:xfrm>
            <a:off x="1422301" y="1187624"/>
            <a:ext cx="2232248" cy="1667296"/>
          </a:xfrm>
          <a:prstGeom prst="rect">
            <a:avLst/>
          </a:prstGeom>
        </p:spPr>
      </p:pic>
      <p:sp>
        <p:nvSpPr>
          <p:cNvPr id="14" name="ZoneTexte 13"/>
          <p:cNvSpPr txBox="1"/>
          <p:nvPr/>
        </p:nvSpPr>
        <p:spPr>
          <a:xfrm>
            <a:off x="3726557" y="1259632"/>
            <a:ext cx="2088232" cy="1277273"/>
          </a:xfrm>
          <a:prstGeom prst="rect">
            <a:avLst/>
          </a:prstGeom>
          <a:noFill/>
        </p:spPr>
        <p:txBody>
          <a:bodyPr wrap="square" rtlCol="0">
            <a:spAutoFit/>
          </a:bodyPr>
          <a:lstStyle/>
          <a:p>
            <a:pPr algn="just"/>
            <a:r>
              <a:rPr lang="fr-FR" sz="1100" dirty="0" smtClean="0">
                <a:latin typeface="Calibri" pitchFamily="34" charset="0"/>
                <a:cs typeface="Calibri" pitchFamily="34" charset="0"/>
              </a:rPr>
              <a:t>J'ai d'abord fait des trous dans le linteau pour y fixer une </a:t>
            </a:r>
            <a:r>
              <a:rPr lang="fr-FR" sz="1100" u="sng" dirty="0" smtClean="0">
                <a:latin typeface="Calibri" pitchFamily="34" charset="0"/>
                <a:cs typeface="Calibri" pitchFamily="34" charset="0"/>
              </a:rPr>
              <a:t>patte métallique</a:t>
            </a:r>
            <a:r>
              <a:rPr lang="fr-FR" sz="1100" dirty="0" smtClean="0">
                <a:latin typeface="Calibri" pitchFamily="34" charset="0"/>
                <a:cs typeface="Calibri" pitchFamily="34" charset="0"/>
              </a:rPr>
              <a:t> grâce à des chevilles à taper. </a:t>
            </a:r>
          </a:p>
          <a:p>
            <a:pPr algn="just"/>
            <a:r>
              <a:rPr lang="fr-FR" sz="1100" dirty="0" smtClean="0">
                <a:latin typeface="Calibri" pitchFamily="34" charset="0"/>
                <a:cs typeface="Calibri" pitchFamily="34" charset="0"/>
              </a:rPr>
              <a:t>J'ai ensuite attaché à la patte métallique une </a:t>
            </a:r>
            <a:r>
              <a:rPr lang="fr-FR" sz="1100" u="sng" dirty="0" smtClean="0">
                <a:latin typeface="Calibri" pitchFamily="34" charset="0"/>
                <a:cs typeface="Calibri" pitchFamily="34" charset="0"/>
              </a:rPr>
              <a:t>jambe de force </a:t>
            </a:r>
            <a:r>
              <a:rPr lang="fr-FR" sz="1100" dirty="0" smtClean="0">
                <a:latin typeface="Calibri" pitchFamily="34" charset="0"/>
                <a:cs typeface="Calibri" pitchFamily="34" charset="0"/>
              </a:rPr>
              <a:t>destinée à soutenir le volet.</a:t>
            </a:r>
          </a:p>
        </p:txBody>
      </p:sp>
      <p:cxnSp>
        <p:nvCxnSpPr>
          <p:cNvPr id="15" name="Connecteur droit avec flèche 14"/>
          <p:cNvCxnSpPr/>
          <p:nvPr/>
        </p:nvCxnSpPr>
        <p:spPr>
          <a:xfrm flipH="1" flipV="1">
            <a:off x="1926357" y="1547664"/>
            <a:ext cx="1800200" cy="21602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flipH="1" flipV="1">
            <a:off x="2502421" y="1979713"/>
            <a:ext cx="1296144" cy="36003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flipH="1">
            <a:off x="2358405" y="4067944"/>
            <a:ext cx="1008112" cy="864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a:off x="5094709" y="4067944"/>
            <a:ext cx="288032" cy="1800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990253" y="467544"/>
            <a:ext cx="4896544" cy="7704856"/>
          </a:xfrm>
          <a:solidFill>
            <a:schemeClr val="accent1"/>
          </a:solidFill>
        </p:spPr>
        <p:txBody>
          <a:bodyPr numCol="1">
            <a:normAutofit/>
          </a:bodyPr>
          <a:lstStyle/>
          <a:p>
            <a:pPr>
              <a:buNone/>
            </a:pPr>
            <a:endParaRPr lang="it-IT" sz="800" b="1" dirty="0" smtClean="0">
              <a:solidFill>
                <a:srgbClr val="002060"/>
              </a:solidFill>
            </a:endParaRPr>
          </a:p>
          <a:p>
            <a:pPr>
              <a:buNone/>
            </a:pPr>
            <a:r>
              <a:rPr lang="it-IT" sz="1200" b="1" dirty="0" smtClean="0">
                <a:solidFill>
                  <a:srgbClr val="002060"/>
                </a:solidFill>
              </a:rPr>
              <a:t>		f. Enduits et placo-plâtre</a:t>
            </a:r>
          </a:p>
          <a:p>
            <a:pPr>
              <a:buNone/>
            </a:pPr>
            <a:endParaRPr lang="it-IT" sz="1200" b="1" dirty="0" smtClean="0">
              <a:solidFill>
                <a:srgbClr val="002060"/>
              </a:solidFill>
            </a:endParaRPr>
          </a:p>
        </p:txBody>
      </p:sp>
      <p:sp>
        <p:nvSpPr>
          <p:cNvPr id="7" name="Espace réservé du numéro de diapositive 6"/>
          <p:cNvSpPr>
            <a:spLocks noGrp="1"/>
          </p:cNvSpPr>
          <p:nvPr>
            <p:ph type="sldNum" sz="quarter" idx="12"/>
          </p:nvPr>
        </p:nvSpPr>
        <p:spPr>
          <a:xfrm>
            <a:off x="6182430" y="8543927"/>
            <a:ext cx="596121" cy="486833"/>
          </a:xfrm>
        </p:spPr>
        <p:txBody>
          <a:bodyPr/>
          <a:lstStyle/>
          <a:p>
            <a:fld id="{48A34D62-89CF-46BB-8399-8124B845FF94}" type="slidenum">
              <a:rPr lang="fr-FR" smtClean="0"/>
              <a:pPr/>
              <a:t>11</a:t>
            </a:fld>
            <a:endParaRPr lang="fr-FR" dirty="0"/>
          </a:p>
        </p:txBody>
      </p:sp>
      <p:pic>
        <p:nvPicPr>
          <p:cNvPr id="8" name="Image 7" descr="Iphone 4 038.jpg"/>
          <p:cNvPicPr>
            <a:picLocks noChangeAspect="1"/>
          </p:cNvPicPr>
          <p:nvPr/>
        </p:nvPicPr>
        <p:blipFill>
          <a:blip r:embed="rId2" cstate="print">
            <a:lum bright="9000"/>
          </a:blip>
          <a:stretch>
            <a:fillRect/>
          </a:stretch>
        </p:blipFill>
        <p:spPr>
          <a:xfrm rot="5400000">
            <a:off x="1088963" y="1486291"/>
            <a:ext cx="2360196" cy="1762863"/>
          </a:xfrm>
          <a:prstGeom prst="rect">
            <a:avLst/>
          </a:prstGeom>
        </p:spPr>
      </p:pic>
      <p:sp>
        <p:nvSpPr>
          <p:cNvPr id="6" name="ZoneTexte 5"/>
          <p:cNvSpPr txBox="1"/>
          <p:nvPr/>
        </p:nvSpPr>
        <p:spPr>
          <a:xfrm>
            <a:off x="3150493" y="1187624"/>
            <a:ext cx="2088232" cy="430887"/>
          </a:xfrm>
          <a:prstGeom prst="rect">
            <a:avLst/>
          </a:prstGeom>
          <a:noFill/>
        </p:spPr>
        <p:txBody>
          <a:bodyPr wrap="square" rtlCol="0">
            <a:spAutoFit/>
          </a:bodyPr>
          <a:lstStyle/>
          <a:p>
            <a:r>
              <a:rPr lang="fr-FR" sz="1100" dirty="0" smtClean="0">
                <a:latin typeface="Calibri" pitchFamily="34" charset="0"/>
                <a:cs typeface="Calibri" pitchFamily="34" charset="0"/>
              </a:rPr>
              <a:t>J'ai préparé la colle pour la pose du BA13</a:t>
            </a:r>
            <a:endParaRPr lang="fr-FR" sz="1100" dirty="0">
              <a:latin typeface="Calibri" pitchFamily="34" charset="0"/>
              <a:cs typeface="Calibri" pitchFamily="34" charset="0"/>
            </a:endParaRPr>
          </a:p>
        </p:txBody>
      </p:sp>
      <p:pic>
        <p:nvPicPr>
          <p:cNvPr id="9" name="Image 8" descr="IMG_0409.jpg"/>
          <p:cNvPicPr>
            <a:picLocks noChangeAspect="1"/>
          </p:cNvPicPr>
          <p:nvPr/>
        </p:nvPicPr>
        <p:blipFill>
          <a:blip r:embed="rId3" cstate="print">
            <a:lum bright="11000"/>
          </a:blip>
          <a:stretch>
            <a:fillRect/>
          </a:stretch>
        </p:blipFill>
        <p:spPr>
          <a:xfrm>
            <a:off x="1854349" y="4644008"/>
            <a:ext cx="1882431" cy="2520280"/>
          </a:xfrm>
          <a:prstGeom prst="rect">
            <a:avLst/>
          </a:prstGeom>
        </p:spPr>
      </p:pic>
      <p:sp>
        <p:nvSpPr>
          <p:cNvPr id="10" name="ZoneTexte 9"/>
          <p:cNvSpPr txBox="1"/>
          <p:nvPr/>
        </p:nvSpPr>
        <p:spPr>
          <a:xfrm>
            <a:off x="3726557" y="4644008"/>
            <a:ext cx="1944216" cy="1446550"/>
          </a:xfrm>
          <a:prstGeom prst="rect">
            <a:avLst/>
          </a:prstGeom>
          <a:noFill/>
        </p:spPr>
        <p:txBody>
          <a:bodyPr wrap="square" rtlCol="0">
            <a:spAutoFit/>
          </a:bodyPr>
          <a:lstStyle/>
          <a:p>
            <a:endParaRPr lang="fr-FR" sz="1100" dirty="0" smtClean="0">
              <a:latin typeface="Calibri" pitchFamily="34" charset="0"/>
              <a:cs typeface="Calibri" pitchFamily="34" charset="0"/>
            </a:endParaRPr>
          </a:p>
          <a:p>
            <a:r>
              <a:rPr lang="fr-FR" sz="1100" dirty="0" smtClean="0">
                <a:latin typeface="Calibri" pitchFamily="34" charset="0"/>
                <a:cs typeface="Calibri" pitchFamily="34" charset="0"/>
              </a:rPr>
              <a:t>J'ai découpé les plaques de BA13 à la bonne taille,</a:t>
            </a:r>
          </a:p>
          <a:p>
            <a:r>
              <a:rPr lang="fr-FR" sz="1100" dirty="0" smtClean="0">
                <a:latin typeface="Calibri" pitchFamily="34" charset="0"/>
                <a:cs typeface="Calibri" pitchFamily="34" charset="0"/>
              </a:rPr>
              <a:t>puis collé celles-ci à l'aide d'une </a:t>
            </a:r>
            <a:r>
              <a:rPr lang="fr-FR" sz="1100" u="sng" dirty="0" smtClean="0">
                <a:latin typeface="Calibri" pitchFamily="34" charset="0"/>
                <a:cs typeface="Calibri" pitchFamily="34" charset="0"/>
              </a:rPr>
              <a:t>règle métallique </a:t>
            </a:r>
          </a:p>
          <a:p>
            <a:r>
              <a:rPr lang="fr-FR" sz="1100" dirty="0" smtClean="0">
                <a:latin typeface="Calibri" pitchFamily="34" charset="0"/>
                <a:cs typeface="Calibri" pitchFamily="34" charset="0"/>
              </a:rPr>
              <a:t>pour que l'ensemble des plaques forment une surface la plus plane possible.</a:t>
            </a:r>
            <a:endParaRPr lang="fr-FR" sz="1100" dirty="0">
              <a:latin typeface="Calibri" pitchFamily="34" charset="0"/>
              <a:cs typeface="Calibri" pitchFamily="34" charset="0"/>
            </a:endParaRPr>
          </a:p>
        </p:txBody>
      </p:sp>
      <p:pic>
        <p:nvPicPr>
          <p:cNvPr id="6146" name="Picture 2" descr="C:\Users\evelyne\Documents\perso\FLAVIEN\Recherche Stage\Rapport de stage Flavien 2011\regle-alu-rectangulaire-3m.jpg"/>
          <p:cNvPicPr>
            <a:picLocks noChangeAspect="1" noChangeArrowheads="1"/>
          </p:cNvPicPr>
          <p:nvPr/>
        </p:nvPicPr>
        <p:blipFill>
          <a:blip r:embed="rId4" cstate="print"/>
          <a:srcRect/>
          <a:stretch>
            <a:fillRect/>
          </a:stretch>
        </p:blipFill>
        <p:spPr bwMode="auto">
          <a:xfrm>
            <a:off x="4086597" y="5893048"/>
            <a:ext cx="1440160" cy="1440160"/>
          </a:xfrm>
          <a:prstGeom prst="rect">
            <a:avLst/>
          </a:prstGeom>
          <a:noFill/>
        </p:spPr>
      </p:pic>
      <p:pic>
        <p:nvPicPr>
          <p:cNvPr id="13" name="Picture 2" descr="C:\Users\evelyne\Documents\perso\FLAVIEN\Recherche Stage\Rapport de stage Flavien 2011\photo triées\Iphone 4 094.jpg"/>
          <p:cNvPicPr>
            <a:picLocks noChangeAspect="1" noChangeArrowheads="1"/>
          </p:cNvPicPr>
          <p:nvPr/>
        </p:nvPicPr>
        <p:blipFill>
          <a:blip r:embed="rId5" cstate="print">
            <a:lum bright="12000"/>
          </a:blip>
          <a:stretch>
            <a:fillRect/>
          </a:stretch>
        </p:blipFill>
        <p:spPr bwMode="auto">
          <a:xfrm>
            <a:off x="3510533" y="1979712"/>
            <a:ext cx="1870364" cy="2506287"/>
          </a:xfrm>
          <a:prstGeom prst="rect">
            <a:avLst/>
          </a:prstGeom>
          <a:noFill/>
          <a:ln>
            <a:noFill/>
          </a:ln>
        </p:spPr>
      </p:pic>
      <p:sp>
        <p:nvSpPr>
          <p:cNvPr id="14" name="ZoneTexte 13"/>
          <p:cNvSpPr txBox="1"/>
          <p:nvPr/>
        </p:nvSpPr>
        <p:spPr>
          <a:xfrm>
            <a:off x="2718445" y="4166374"/>
            <a:ext cx="720080" cy="261610"/>
          </a:xfrm>
          <a:prstGeom prst="rect">
            <a:avLst/>
          </a:prstGeom>
          <a:noFill/>
        </p:spPr>
        <p:txBody>
          <a:bodyPr wrap="square" rtlCol="0">
            <a:spAutoFit/>
          </a:bodyPr>
          <a:lstStyle/>
          <a:p>
            <a:pPr algn="r"/>
            <a:r>
              <a:rPr lang="fr-FR" sz="1100" dirty="0" smtClean="0">
                <a:latin typeface="Calibri" pitchFamily="34" charset="0"/>
                <a:cs typeface="Calibri" pitchFamily="34" charset="0"/>
              </a:rPr>
              <a:t>AVANT</a:t>
            </a:r>
            <a:endParaRPr lang="fr-FR" sz="1100" dirty="0">
              <a:latin typeface="Calibri" pitchFamily="34" charset="0"/>
              <a:cs typeface="Calibri" pitchFamily="34" charset="0"/>
            </a:endParaRPr>
          </a:p>
        </p:txBody>
      </p:sp>
      <p:sp>
        <p:nvSpPr>
          <p:cNvPr id="15" name="ZoneTexte 14"/>
          <p:cNvSpPr txBox="1"/>
          <p:nvPr/>
        </p:nvSpPr>
        <p:spPr>
          <a:xfrm>
            <a:off x="1062261" y="6876256"/>
            <a:ext cx="720080" cy="261610"/>
          </a:xfrm>
          <a:prstGeom prst="rect">
            <a:avLst/>
          </a:prstGeom>
          <a:noFill/>
        </p:spPr>
        <p:txBody>
          <a:bodyPr wrap="square" rtlCol="0">
            <a:spAutoFit/>
          </a:bodyPr>
          <a:lstStyle/>
          <a:p>
            <a:pPr algn="r"/>
            <a:r>
              <a:rPr lang="fr-FR" sz="1100" dirty="0" smtClean="0">
                <a:latin typeface="Calibri" pitchFamily="34" charset="0"/>
                <a:cs typeface="Calibri" pitchFamily="34" charset="0"/>
              </a:rPr>
              <a:t>APRES</a:t>
            </a:r>
            <a:endParaRPr lang="fr-FR" sz="11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990253" y="467544"/>
            <a:ext cx="4896544" cy="7704856"/>
          </a:xfrm>
          <a:solidFill>
            <a:schemeClr val="accent1"/>
          </a:solidFill>
        </p:spPr>
        <p:txBody>
          <a:bodyPr numCol="1">
            <a:normAutofit/>
          </a:bodyPr>
          <a:lstStyle/>
          <a:p>
            <a:pPr>
              <a:buNone/>
            </a:pPr>
            <a:endParaRPr lang="it-IT" sz="800" b="1" dirty="0" smtClean="0">
              <a:solidFill>
                <a:srgbClr val="002060"/>
              </a:solidFill>
            </a:endParaRPr>
          </a:p>
          <a:p>
            <a:pPr>
              <a:buNone/>
            </a:pPr>
            <a:r>
              <a:rPr lang="it-IT" sz="1200" b="1" dirty="0" smtClean="0">
                <a:solidFill>
                  <a:srgbClr val="002060"/>
                </a:solidFill>
              </a:rPr>
              <a:t>		f. Enduits et placo-plâtre</a:t>
            </a:r>
          </a:p>
          <a:p>
            <a:pPr>
              <a:buNone/>
            </a:pPr>
            <a:endParaRPr lang="it-IT" sz="1200" b="1" dirty="0" smtClean="0">
              <a:solidFill>
                <a:srgbClr val="002060"/>
              </a:solidFill>
            </a:endParaRPr>
          </a:p>
        </p:txBody>
      </p:sp>
      <p:sp>
        <p:nvSpPr>
          <p:cNvPr id="7" name="Espace réservé du numéro de diapositive 6"/>
          <p:cNvSpPr>
            <a:spLocks noGrp="1"/>
          </p:cNvSpPr>
          <p:nvPr>
            <p:ph type="sldNum" sz="quarter" idx="12"/>
          </p:nvPr>
        </p:nvSpPr>
        <p:spPr>
          <a:xfrm>
            <a:off x="6182430" y="8543927"/>
            <a:ext cx="596121" cy="486833"/>
          </a:xfrm>
        </p:spPr>
        <p:txBody>
          <a:bodyPr/>
          <a:lstStyle/>
          <a:p>
            <a:fld id="{48A34D62-89CF-46BB-8399-8124B845FF94}" type="slidenum">
              <a:rPr lang="fr-FR" smtClean="0"/>
              <a:pPr/>
              <a:t>12</a:t>
            </a:fld>
            <a:endParaRPr lang="fr-FR" dirty="0"/>
          </a:p>
        </p:txBody>
      </p:sp>
      <p:pic>
        <p:nvPicPr>
          <p:cNvPr id="6" name="Image 5" descr="IMG_0444.jpg"/>
          <p:cNvPicPr>
            <a:picLocks noChangeAspect="1"/>
          </p:cNvPicPr>
          <p:nvPr/>
        </p:nvPicPr>
        <p:blipFill>
          <a:blip r:embed="rId2" cstate="print"/>
          <a:stretch>
            <a:fillRect/>
          </a:stretch>
        </p:blipFill>
        <p:spPr>
          <a:xfrm>
            <a:off x="1244363" y="1259632"/>
            <a:ext cx="2410186" cy="1800200"/>
          </a:xfrm>
          <a:prstGeom prst="rect">
            <a:avLst/>
          </a:prstGeom>
        </p:spPr>
      </p:pic>
      <p:pic>
        <p:nvPicPr>
          <p:cNvPr id="10" name="Image 9" descr="Iphone 4 039.jpg"/>
          <p:cNvPicPr>
            <a:picLocks noChangeAspect="1"/>
          </p:cNvPicPr>
          <p:nvPr/>
        </p:nvPicPr>
        <p:blipFill>
          <a:blip r:embed="rId3" cstate="print"/>
          <a:stretch>
            <a:fillRect/>
          </a:stretch>
        </p:blipFill>
        <p:spPr>
          <a:xfrm>
            <a:off x="1278285" y="3539788"/>
            <a:ext cx="2024555" cy="1512168"/>
          </a:xfrm>
          <a:prstGeom prst="rect">
            <a:avLst/>
          </a:prstGeom>
        </p:spPr>
      </p:pic>
      <p:pic>
        <p:nvPicPr>
          <p:cNvPr id="12" name="Image 11" descr="Iphone 4 029.jpg"/>
          <p:cNvPicPr>
            <a:picLocks noChangeAspect="1"/>
          </p:cNvPicPr>
          <p:nvPr/>
        </p:nvPicPr>
        <p:blipFill>
          <a:blip r:embed="rId4" cstate="print"/>
          <a:stretch>
            <a:fillRect/>
          </a:stretch>
        </p:blipFill>
        <p:spPr>
          <a:xfrm>
            <a:off x="3510533" y="3539788"/>
            <a:ext cx="2088232" cy="1559729"/>
          </a:xfrm>
          <a:prstGeom prst="rect">
            <a:avLst/>
          </a:prstGeom>
        </p:spPr>
      </p:pic>
      <p:sp>
        <p:nvSpPr>
          <p:cNvPr id="8" name="ZoneTexte 7"/>
          <p:cNvSpPr txBox="1"/>
          <p:nvPr/>
        </p:nvSpPr>
        <p:spPr>
          <a:xfrm>
            <a:off x="3654549" y="1259632"/>
            <a:ext cx="1798890" cy="261610"/>
          </a:xfrm>
          <a:prstGeom prst="rect">
            <a:avLst/>
          </a:prstGeom>
          <a:noFill/>
        </p:spPr>
        <p:txBody>
          <a:bodyPr wrap="none" rtlCol="0">
            <a:spAutoFit/>
          </a:bodyPr>
          <a:lstStyle/>
          <a:p>
            <a:r>
              <a:rPr lang="fr-FR" sz="1100" dirty="0" smtClean="0">
                <a:latin typeface="Calibri" pitchFamily="34" charset="0"/>
                <a:cs typeface="Calibri" pitchFamily="34" charset="0"/>
              </a:rPr>
              <a:t>- Enduit de lissage intérieurs</a:t>
            </a:r>
          </a:p>
        </p:txBody>
      </p:sp>
      <p:pic>
        <p:nvPicPr>
          <p:cNvPr id="9" name="Image 8" descr="Iphone 4 041.jpg"/>
          <p:cNvPicPr>
            <a:picLocks noChangeAspect="1"/>
          </p:cNvPicPr>
          <p:nvPr/>
        </p:nvPicPr>
        <p:blipFill>
          <a:blip r:embed="rId5" cstate="print">
            <a:lum bright="15000"/>
          </a:blip>
          <a:stretch>
            <a:fillRect/>
          </a:stretch>
        </p:blipFill>
        <p:spPr>
          <a:xfrm>
            <a:off x="2430413" y="5556012"/>
            <a:ext cx="1831741" cy="1368152"/>
          </a:xfrm>
          <a:prstGeom prst="rect">
            <a:avLst/>
          </a:prstGeom>
        </p:spPr>
      </p:pic>
      <p:sp>
        <p:nvSpPr>
          <p:cNvPr id="13" name="ZoneTexte 12"/>
          <p:cNvSpPr txBox="1"/>
          <p:nvPr/>
        </p:nvSpPr>
        <p:spPr>
          <a:xfrm>
            <a:off x="2333005" y="6948264"/>
            <a:ext cx="2160240" cy="600164"/>
          </a:xfrm>
          <a:prstGeom prst="rect">
            <a:avLst/>
          </a:prstGeom>
          <a:noFill/>
        </p:spPr>
        <p:txBody>
          <a:bodyPr wrap="square" rtlCol="0">
            <a:spAutoFit/>
          </a:bodyPr>
          <a:lstStyle/>
          <a:p>
            <a:r>
              <a:rPr lang="fr-FR" sz="1100" dirty="0" smtClean="0">
                <a:latin typeface="Calibri" pitchFamily="34" charset="0"/>
                <a:cs typeface="Calibri" pitchFamily="34" charset="0"/>
              </a:rPr>
              <a:t>Couteaux permettant l'application </a:t>
            </a:r>
          </a:p>
          <a:p>
            <a:r>
              <a:rPr lang="fr-FR" sz="1100" dirty="0" smtClean="0">
                <a:latin typeface="Calibri" pitchFamily="34" charset="0"/>
                <a:cs typeface="Calibri" pitchFamily="34" charset="0"/>
              </a:rPr>
              <a:t>et le lissage de l'enduit intérieur entre les plaque de BA13.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990253" y="467544"/>
            <a:ext cx="4896544" cy="7704856"/>
          </a:xfrm>
          <a:solidFill>
            <a:schemeClr val="accent1"/>
          </a:solidFill>
        </p:spPr>
        <p:txBody>
          <a:bodyPr numCol="1">
            <a:normAutofit/>
          </a:bodyPr>
          <a:lstStyle/>
          <a:p>
            <a:pPr>
              <a:buNone/>
            </a:pPr>
            <a:endParaRPr lang="it-IT" sz="800" b="1" dirty="0" smtClean="0">
              <a:solidFill>
                <a:srgbClr val="002060"/>
              </a:solidFill>
            </a:endParaRPr>
          </a:p>
          <a:p>
            <a:pPr>
              <a:buNone/>
            </a:pPr>
            <a:r>
              <a:rPr lang="it-IT" sz="1200" b="1" dirty="0" smtClean="0">
                <a:solidFill>
                  <a:srgbClr val="002060"/>
                </a:solidFill>
              </a:rPr>
              <a:t>		g. Démolition cabane de jardin</a:t>
            </a:r>
          </a:p>
          <a:p>
            <a:pPr>
              <a:buNone/>
            </a:pPr>
            <a:endParaRPr lang="it-IT" sz="1200" b="1" dirty="0" smtClean="0">
              <a:solidFill>
                <a:srgbClr val="002060"/>
              </a:solidFill>
            </a:endParaRPr>
          </a:p>
        </p:txBody>
      </p:sp>
      <p:sp>
        <p:nvSpPr>
          <p:cNvPr id="7" name="Espace réservé du numéro de diapositive 6"/>
          <p:cNvSpPr>
            <a:spLocks noGrp="1"/>
          </p:cNvSpPr>
          <p:nvPr>
            <p:ph type="sldNum" sz="quarter" idx="12"/>
          </p:nvPr>
        </p:nvSpPr>
        <p:spPr>
          <a:xfrm>
            <a:off x="6182430" y="8543927"/>
            <a:ext cx="596121" cy="486833"/>
          </a:xfrm>
        </p:spPr>
        <p:txBody>
          <a:bodyPr/>
          <a:lstStyle/>
          <a:p>
            <a:fld id="{48A34D62-89CF-46BB-8399-8124B845FF94}" type="slidenum">
              <a:rPr lang="fr-FR" smtClean="0"/>
              <a:pPr/>
              <a:t>13</a:t>
            </a:fld>
            <a:endParaRPr lang="fr-FR" dirty="0"/>
          </a:p>
        </p:txBody>
      </p:sp>
      <p:pic>
        <p:nvPicPr>
          <p:cNvPr id="6" name="Image 5" descr="Iphone 4 100.jpg"/>
          <p:cNvPicPr>
            <a:picLocks noChangeAspect="1"/>
          </p:cNvPicPr>
          <p:nvPr/>
        </p:nvPicPr>
        <p:blipFill>
          <a:blip r:embed="rId2" cstate="print"/>
          <a:stretch>
            <a:fillRect/>
          </a:stretch>
        </p:blipFill>
        <p:spPr>
          <a:xfrm>
            <a:off x="1638325" y="1187624"/>
            <a:ext cx="3672408" cy="2742971"/>
          </a:xfrm>
          <a:prstGeom prst="rect">
            <a:avLst/>
          </a:prstGeom>
        </p:spPr>
      </p:pic>
      <p:pic>
        <p:nvPicPr>
          <p:cNvPr id="9" name="Image 8" descr="IMG_0473.jpg"/>
          <p:cNvPicPr>
            <a:picLocks noChangeAspect="1"/>
          </p:cNvPicPr>
          <p:nvPr/>
        </p:nvPicPr>
        <p:blipFill>
          <a:blip r:embed="rId3" cstate="print"/>
          <a:stretch>
            <a:fillRect/>
          </a:stretch>
        </p:blipFill>
        <p:spPr>
          <a:xfrm>
            <a:off x="2286397" y="4884430"/>
            <a:ext cx="2376264" cy="3181445"/>
          </a:xfrm>
          <a:prstGeom prst="rect">
            <a:avLst/>
          </a:prstGeom>
        </p:spPr>
      </p:pic>
      <p:sp>
        <p:nvSpPr>
          <p:cNvPr id="10" name="ZoneTexte 9"/>
          <p:cNvSpPr txBox="1"/>
          <p:nvPr/>
        </p:nvSpPr>
        <p:spPr>
          <a:xfrm>
            <a:off x="1638325" y="4211960"/>
            <a:ext cx="3672408" cy="261610"/>
          </a:xfrm>
          <a:prstGeom prst="rect">
            <a:avLst/>
          </a:prstGeom>
          <a:noFill/>
        </p:spPr>
        <p:txBody>
          <a:bodyPr wrap="square" rtlCol="0">
            <a:spAutoFit/>
          </a:bodyPr>
          <a:lstStyle/>
          <a:p>
            <a:pPr algn="ctr"/>
            <a:r>
              <a:rPr lang="fr-FR" sz="1100" dirty="0" smtClean="0">
                <a:latin typeface="Calibri" pitchFamily="34" charset="0"/>
                <a:cs typeface="Calibri" pitchFamily="34" charset="0"/>
              </a:rPr>
              <a:t>L'encombrement a été évacué grâce à un bulldozer</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990253" y="467544"/>
            <a:ext cx="4896544" cy="7776864"/>
          </a:xfrm>
          <a:solidFill>
            <a:schemeClr val="accent1"/>
          </a:solidFill>
        </p:spPr>
        <p:txBody>
          <a:bodyPr numCol="1">
            <a:normAutofit/>
          </a:bodyPr>
          <a:lstStyle/>
          <a:p>
            <a:pPr>
              <a:buNone/>
            </a:pPr>
            <a:endParaRPr lang="it-IT" sz="800" b="1" dirty="0" smtClean="0">
              <a:solidFill>
                <a:srgbClr val="002060"/>
              </a:solidFill>
            </a:endParaRPr>
          </a:p>
          <a:p>
            <a:pPr>
              <a:buNone/>
            </a:pPr>
            <a:r>
              <a:rPr lang="it-IT" sz="1200" b="1" dirty="0" smtClean="0">
                <a:solidFill>
                  <a:srgbClr val="002060"/>
                </a:solidFill>
              </a:rPr>
              <a:t>		h. Menuiseries</a:t>
            </a:r>
          </a:p>
          <a:p>
            <a:pPr>
              <a:buNone/>
            </a:pPr>
            <a:endParaRPr lang="it-IT" sz="1200" b="1" dirty="0" smtClean="0">
              <a:solidFill>
                <a:srgbClr val="002060"/>
              </a:solidFill>
            </a:endParaRPr>
          </a:p>
        </p:txBody>
      </p:sp>
      <p:sp>
        <p:nvSpPr>
          <p:cNvPr id="7" name="Espace réservé du numéro de diapositive 6"/>
          <p:cNvSpPr>
            <a:spLocks noGrp="1"/>
          </p:cNvSpPr>
          <p:nvPr>
            <p:ph type="sldNum" sz="quarter" idx="12"/>
          </p:nvPr>
        </p:nvSpPr>
        <p:spPr>
          <a:xfrm>
            <a:off x="6182430" y="8543927"/>
            <a:ext cx="596121" cy="486833"/>
          </a:xfrm>
        </p:spPr>
        <p:txBody>
          <a:bodyPr/>
          <a:lstStyle/>
          <a:p>
            <a:fld id="{48A34D62-89CF-46BB-8399-8124B845FF94}" type="slidenum">
              <a:rPr lang="fr-FR" smtClean="0"/>
              <a:pPr/>
              <a:t>14</a:t>
            </a:fld>
            <a:endParaRPr lang="fr-FR" dirty="0"/>
          </a:p>
        </p:txBody>
      </p:sp>
      <p:pic>
        <p:nvPicPr>
          <p:cNvPr id="10" name="Image 9" descr="IMG_0476.jpg"/>
          <p:cNvPicPr>
            <a:picLocks noChangeAspect="1"/>
          </p:cNvPicPr>
          <p:nvPr/>
        </p:nvPicPr>
        <p:blipFill>
          <a:blip r:embed="rId2" cstate="print"/>
          <a:stretch>
            <a:fillRect/>
          </a:stretch>
        </p:blipFill>
        <p:spPr>
          <a:xfrm>
            <a:off x="1278285" y="1284968"/>
            <a:ext cx="2376264" cy="1774864"/>
          </a:xfrm>
          <a:prstGeom prst="rect">
            <a:avLst/>
          </a:prstGeom>
        </p:spPr>
      </p:pic>
      <p:pic>
        <p:nvPicPr>
          <p:cNvPr id="11" name="Image 10" descr="IMG_0471.jpg"/>
          <p:cNvPicPr>
            <a:picLocks noChangeAspect="1"/>
          </p:cNvPicPr>
          <p:nvPr/>
        </p:nvPicPr>
        <p:blipFill>
          <a:blip r:embed="rId3" cstate="print"/>
          <a:stretch>
            <a:fillRect/>
          </a:stretch>
        </p:blipFill>
        <p:spPr>
          <a:xfrm>
            <a:off x="1350293" y="3534551"/>
            <a:ext cx="2160240" cy="1613513"/>
          </a:xfrm>
          <a:prstGeom prst="rect">
            <a:avLst/>
          </a:prstGeom>
        </p:spPr>
      </p:pic>
      <p:pic>
        <p:nvPicPr>
          <p:cNvPr id="12" name="Image 11" descr="IMG_0462.jpg"/>
          <p:cNvPicPr>
            <a:picLocks noChangeAspect="1"/>
          </p:cNvPicPr>
          <p:nvPr/>
        </p:nvPicPr>
        <p:blipFill>
          <a:blip r:embed="rId4" cstate="print">
            <a:lum bright="6000"/>
          </a:blip>
          <a:stretch>
            <a:fillRect/>
          </a:stretch>
        </p:blipFill>
        <p:spPr>
          <a:xfrm>
            <a:off x="3438525" y="5724128"/>
            <a:ext cx="2120963" cy="1584176"/>
          </a:xfrm>
          <a:prstGeom prst="rect">
            <a:avLst/>
          </a:prstGeom>
        </p:spPr>
      </p:pic>
      <p:sp>
        <p:nvSpPr>
          <p:cNvPr id="8" name="ZoneTexte 7"/>
          <p:cNvSpPr txBox="1"/>
          <p:nvPr/>
        </p:nvSpPr>
        <p:spPr>
          <a:xfrm>
            <a:off x="3726558" y="1260793"/>
            <a:ext cx="2016224" cy="769441"/>
          </a:xfrm>
          <a:prstGeom prst="rect">
            <a:avLst/>
          </a:prstGeom>
          <a:noFill/>
        </p:spPr>
        <p:txBody>
          <a:bodyPr wrap="square" rtlCol="0">
            <a:spAutoFit/>
          </a:bodyPr>
          <a:lstStyle/>
          <a:p>
            <a:pPr algn="just"/>
            <a:r>
              <a:rPr lang="fr-FR" sz="1100" dirty="0" smtClean="0">
                <a:latin typeface="Calibri" pitchFamily="34" charset="0"/>
                <a:cs typeface="Calibri" pitchFamily="34" charset="0"/>
              </a:rPr>
              <a:t>Fixation des montants en ayant retiré les vitres  pour permettre d'accéder à la visserie des menuiseries.</a:t>
            </a:r>
            <a:endParaRPr lang="fr-FR" sz="1100" dirty="0">
              <a:latin typeface="Calibri" pitchFamily="34" charset="0"/>
              <a:cs typeface="Calibri" pitchFamily="34" charset="0"/>
            </a:endParaRPr>
          </a:p>
        </p:txBody>
      </p:sp>
      <p:sp>
        <p:nvSpPr>
          <p:cNvPr id="9" name="ZoneTexte 8"/>
          <p:cNvSpPr txBox="1"/>
          <p:nvPr/>
        </p:nvSpPr>
        <p:spPr>
          <a:xfrm>
            <a:off x="3510533" y="3467780"/>
            <a:ext cx="2304256" cy="1107996"/>
          </a:xfrm>
          <a:prstGeom prst="rect">
            <a:avLst/>
          </a:prstGeom>
          <a:noFill/>
        </p:spPr>
        <p:txBody>
          <a:bodyPr wrap="square" rtlCol="0">
            <a:spAutoFit/>
          </a:bodyPr>
          <a:lstStyle/>
          <a:p>
            <a:pPr algn="just"/>
            <a:r>
              <a:rPr lang="fr-FR" sz="1100" dirty="0" smtClean="0">
                <a:latin typeface="Calibri" pitchFamily="34" charset="0"/>
                <a:cs typeface="Calibri" pitchFamily="34" charset="0"/>
              </a:rPr>
              <a:t>Lors de la fixation, j'ai procédé au réglage de la hauteur des montants </a:t>
            </a:r>
          </a:p>
          <a:p>
            <a:pPr algn="just"/>
            <a:r>
              <a:rPr lang="fr-FR" sz="1100" dirty="0" smtClean="0">
                <a:latin typeface="Calibri" pitchFamily="34" charset="0"/>
                <a:cs typeface="Calibri" pitchFamily="34" charset="0"/>
              </a:rPr>
              <a:t>grâce à de </a:t>
            </a:r>
            <a:r>
              <a:rPr lang="fr-FR" sz="1100" u="sng" dirty="0" smtClean="0">
                <a:latin typeface="Calibri" pitchFamily="34" charset="0"/>
                <a:cs typeface="Calibri" pitchFamily="34" charset="0"/>
              </a:rPr>
              <a:t>fines calles permanentes</a:t>
            </a:r>
            <a:r>
              <a:rPr lang="fr-FR" sz="1100" dirty="0" smtClean="0">
                <a:latin typeface="Calibri" pitchFamily="34" charset="0"/>
                <a:cs typeface="Calibri" pitchFamily="34" charset="0"/>
              </a:rPr>
              <a:t>.</a:t>
            </a:r>
          </a:p>
          <a:p>
            <a:pPr algn="just"/>
            <a:r>
              <a:rPr lang="fr-FR" sz="1100" dirty="0" smtClean="0">
                <a:latin typeface="Calibri" pitchFamily="34" charset="0"/>
                <a:cs typeface="Calibri" pitchFamily="34" charset="0"/>
              </a:rPr>
              <a:t>Ces dernières sont indispensables à l'ajustement des l'espace prévu pour la pose du carrelage.</a:t>
            </a:r>
            <a:endParaRPr lang="fr-FR" sz="1100" dirty="0">
              <a:latin typeface="Calibri" pitchFamily="34" charset="0"/>
              <a:cs typeface="Calibri" pitchFamily="34" charset="0"/>
            </a:endParaRPr>
          </a:p>
        </p:txBody>
      </p:sp>
      <p:sp>
        <p:nvSpPr>
          <p:cNvPr id="13" name="ZoneTexte 12"/>
          <p:cNvSpPr txBox="1"/>
          <p:nvPr/>
        </p:nvSpPr>
        <p:spPr>
          <a:xfrm>
            <a:off x="1638325" y="5390510"/>
            <a:ext cx="3888432" cy="261610"/>
          </a:xfrm>
          <a:prstGeom prst="rect">
            <a:avLst/>
          </a:prstGeom>
          <a:noFill/>
        </p:spPr>
        <p:txBody>
          <a:bodyPr wrap="square" rtlCol="0">
            <a:spAutoFit/>
          </a:bodyPr>
          <a:lstStyle/>
          <a:p>
            <a:pPr algn="ctr"/>
            <a:r>
              <a:rPr lang="fr-FR" sz="1100" dirty="0" smtClean="0">
                <a:latin typeface="Calibri" pitchFamily="34" charset="0"/>
                <a:cs typeface="Calibri" pitchFamily="34" charset="0"/>
              </a:rPr>
              <a:t>Montage des vitres une fois le cadre vissé et scellé.</a:t>
            </a:r>
            <a:endParaRPr lang="fr-FR" sz="1100" dirty="0">
              <a:latin typeface="Calibri" pitchFamily="34" charset="0"/>
              <a:cs typeface="Calibri" pitchFamily="34" charset="0"/>
            </a:endParaRPr>
          </a:p>
        </p:txBody>
      </p:sp>
      <p:cxnSp>
        <p:nvCxnSpPr>
          <p:cNvPr id="14" name="Connecteur droit avec flèche 13"/>
          <p:cNvCxnSpPr/>
          <p:nvPr/>
        </p:nvCxnSpPr>
        <p:spPr>
          <a:xfrm flipH="1">
            <a:off x="1710333" y="3995936"/>
            <a:ext cx="2088232" cy="36004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196" name="Picture 4" descr="C:\Users\evelyne\Documents\perso\FLAVIEN\Recherche Stage\Rapport de stage Flavien 2011\photo triées\IMG_0430.jpg"/>
          <p:cNvPicPr>
            <a:picLocks noChangeAspect="1" noChangeArrowheads="1"/>
          </p:cNvPicPr>
          <p:nvPr/>
        </p:nvPicPr>
        <p:blipFill>
          <a:blip r:embed="rId5" cstate="print">
            <a:lum bright="9000"/>
          </a:blip>
          <a:srcRect/>
          <a:stretch>
            <a:fillRect/>
          </a:stretch>
        </p:blipFill>
        <p:spPr bwMode="auto">
          <a:xfrm>
            <a:off x="1638325" y="5713974"/>
            <a:ext cx="1656184" cy="2217371"/>
          </a:xfrm>
          <a:prstGeom prst="rect">
            <a:avLst/>
          </a:prstGeom>
          <a:noFill/>
        </p:spPr>
      </p:pic>
      <p:sp>
        <p:nvSpPr>
          <p:cNvPr id="18" name="ZoneTexte 17"/>
          <p:cNvSpPr txBox="1"/>
          <p:nvPr/>
        </p:nvSpPr>
        <p:spPr>
          <a:xfrm>
            <a:off x="4998317" y="7308304"/>
            <a:ext cx="648072" cy="261610"/>
          </a:xfrm>
          <a:prstGeom prst="rect">
            <a:avLst/>
          </a:prstGeom>
          <a:noFill/>
        </p:spPr>
        <p:txBody>
          <a:bodyPr wrap="square" rtlCol="0">
            <a:spAutoFit/>
          </a:bodyPr>
          <a:lstStyle/>
          <a:p>
            <a:pPr algn="r"/>
            <a:r>
              <a:rPr lang="fr-FR" sz="1100" dirty="0" smtClean="0">
                <a:latin typeface="Calibri" pitchFamily="34" charset="0"/>
                <a:cs typeface="Calibri" pitchFamily="34" charset="0"/>
              </a:rPr>
              <a:t>APRES</a:t>
            </a:r>
            <a:endParaRPr lang="fr-FR" sz="1100" dirty="0">
              <a:latin typeface="Calibri" pitchFamily="34" charset="0"/>
              <a:cs typeface="Calibri" pitchFamily="34" charset="0"/>
            </a:endParaRPr>
          </a:p>
        </p:txBody>
      </p:sp>
      <p:sp>
        <p:nvSpPr>
          <p:cNvPr id="19" name="ZoneTexte 18"/>
          <p:cNvSpPr txBox="1"/>
          <p:nvPr/>
        </p:nvSpPr>
        <p:spPr>
          <a:xfrm>
            <a:off x="3281173" y="7766774"/>
            <a:ext cx="648072" cy="261610"/>
          </a:xfrm>
          <a:prstGeom prst="rect">
            <a:avLst/>
          </a:prstGeom>
          <a:noFill/>
        </p:spPr>
        <p:txBody>
          <a:bodyPr wrap="square" rtlCol="0">
            <a:spAutoFit/>
          </a:bodyPr>
          <a:lstStyle/>
          <a:p>
            <a:r>
              <a:rPr lang="fr-FR" sz="1100" dirty="0" smtClean="0">
                <a:latin typeface="Calibri" pitchFamily="34" charset="0"/>
                <a:cs typeface="Calibri" pitchFamily="34" charset="0"/>
              </a:rPr>
              <a:t>AVANT</a:t>
            </a:r>
            <a:endParaRPr lang="fr-FR" sz="11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990253" y="467544"/>
            <a:ext cx="4896544" cy="7704856"/>
          </a:xfrm>
          <a:solidFill>
            <a:schemeClr val="accent1"/>
          </a:solidFill>
        </p:spPr>
        <p:txBody>
          <a:bodyPr numCol="1">
            <a:normAutofit/>
          </a:bodyPr>
          <a:lstStyle/>
          <a:p>
            <a:pPr>
              <a:buNone/>
            </a:pPr>
            <a:endParaRPr lang="it-IT" sz="800" b="1" dirty="0" smtClean="0">
              <a:solidFill>
                <a:srgbClr val="002060"/>
              </a:solidFill>
            </a:endParaRPr>
          </a:p>
          <a:p>
            <a:pPr>
              <a:buNone/>
            </a:pPr>
            <a:r>
              <a:rPr lang="it-IT" sz="1200" b="1" dirty="0" smtClean="0">
                <a:solidFill>
                  <a:srgbClr val="002060"/>
                </a:solidFill>
              </a:rPr>
              <a:t>		j. Ouvertures et marches intérieures</a:t>
            </a:r>
          </a:p>
          <a:p>
            <a:pPr>
              <a:buNone/>
            </a:pPr>
            <a:endParaRPr lang="it-IT" sz="1200" b="1" dirty="0" smtClean="0">
              <a:solidFill>
                <a:srgbClr val="002060"/>
              </a:solidFill>
            </a:endParaRPr>
          </a:p>
          <a:p>
            <a:pPr>
              <a:buNone/>
            </a:pPr>
            <a:r>
              <a:rPr lang="it-IT" sz="1200" b="1" dirty="0" smtClean="0">
                <a:solidFill>
                  <a:srgbClr val="002060"/>
                </a:solidFill>
              </a:rPr>
              <a:t>	</a:t>
            </a:r>
            <a:endParaRPr lang="it-IT" sz="1200" dirty="0" smtClean="0">
              <a:solidFill>
                <a:srgbClr val="002060"/>
              </a:solidFill>
            </a:endParaRPr>
          </a:p>
        </p:txBody>
      </p:sp>
      <p:sp>
        <p:nvSpPr>
          <p:cNvPr id="7" name="Espace réservé du numéro de diapositive 6"/>
          <p:cNvSpPr>
            <a:spLocks noGrp="1"/>
          </p:cNvSpPr>
          <p:nvPr>
            <p:ph type="sldNum" sz="quarter" idx="12"/>
          </p:nvPr>
        </p:nvSpPr>
        <p:spPr>
          <a:xfrm>
            <a:off x="6182430" y="8543927"/>
            <a:ext cx="596121" cy="486833"/>
          </a:xfrm>
        </p:spPr>
        <p:txBody>
          <a:bodyPr/>
          <a:lstStyle/>
          <a:p>
            <a:fld id="{48A34D62-89CF-46BB-8399-8124B845FF94}" type="slidenum">
              <a:rPr lang="fr-FR" smtClean="0"/>
              <a:pPr/>
              <a:t>15</a:t>
            </a:fld>
            <a:endParaRPr lang="fr-FR" dirty="0"/>
          </a:p>
        </p:txBody>
      </p:sp>
      <p:pic>
        <p:nvPicPr>
          <p:cNvPr id="8" name="Image 7" descr="IMG_0475.jpg"/>
          <p:cNvPicPr>
            <a:picLocks noChangeAspect="1"/>
          </p:cNvPicPr>
          <p:nvPr/>
        </p:nvPicPr>
        <p:blipFill>
          <a:blip r:embed="rId2" cstate="print"/>
          <a:stretch>
            <a:fillRect/>
          </a:stretch>
        </p:blipFill>
        <p:spPr>
          <a:xfrm>
            <a:off x="1494309" y="2483767"/>
            <a:ext cx="3744416" cy="2796755"/>
          </a:xfrm>
          <a:prstGeom prst="rect">
            <a:avLst/>
          </a:prstGeom>
        </p:spPr>
      </p:pic>
      <p:pic>
        <p:nvPicPr>
          <p:cNvPr id="9" name="Image 8" descr="IMG_0468.jpg"/>
          <p:cNvPicPr>
            <a:picLocks noChangeAspect="1"/>
          </p:cNvPicPr>
          <p:nvPr/>
        </p:nvPicPr>
        <p:blipFill>
          <a:blip r:embed="rId3" cstate="print"/>
          <a:stretch>
            <a:fillRect/>
          </a:stretch>
        </p:blipFill>
        <p:spPr>
          <a:xfrm>
            <a:off x="3726557" y="5941313"/>
            <a:ext cx="2016224" cy="1505945"/>
          </a:xfrm>
          <a:prstGeom prst="rect">
            <a:avLst/>
          </a:prstGeom>
        </p:spPr>
      </p:pic>
      <p:pic>
        <p:nvPicPr>
          <p:cNvPr id="10" name="Image 9" descr="IMG_0467.jpg"/>
          <p:cNvPicPr>
            <a:picLocks noChangeAspect="1"/>
          </p:cNvPicPr>
          <p:nvPr/>
        </p:nvPicPr>
        <p:blipFill>
          <a:blip r:embed="rId4" cstate="print"/>
          <a:stretch>
            <a:fillRect/>
          </a:stretch>
        </p:blipFill>
        <p:spPr>
          <a:xfrm>
            <a:off x="1350293" y="5941313"/>
            <a:ext cx="2024555" cy="1512168"/>
          </a:xfrm>
          <a:prstGeom prst="rect">
            <a:avLst/>
          </a:prstGeom>
        </p:spPr>
      </p:pic>
      <p:sp>
        <p:nvSpPr>
          <p:cNvPr id="11" name="ZoneTexte 10"/>
          <p:cNvSpPr txBox="1"/>
          <p:nvPr/>
        </p:nvSpPr>
        <p:spPr>
          <a:xfrm>
            <a:off x="1062261" y="7597497"/>
            <a:ext cx="2448272" cy="430887"/>
          </a:xfrm>
          <a:prstGeom prst="rect">
            <a:avLst/>
          </a:prstGeom>
          <a:noFill/>
        </p:spPr>
        <p:txBody>
          <a:bodyPr wrap="square" rtlCol="0">
            <a:spAutoFit/>
          </a:bodyPr>
          <a:lstStyle/>
          <a:p>
            <a:pPr>
              <a:buNone/>
            </a:pPr>
            <a:r>
              <a:rPr lang="it-IT" sz="1100" dirty="0" smtClean="0">
                <a:solidFill>
                  <a:srgbClr val="002060"/>
                </a:solidFill>
                <a:latin typeface="Calibri" pitchFamily="34" charset="0"/>
                <a:cs typeface="Calibri" pitchFamily="34" charset="0"/>
              </a:rPr>
              <a:t>Maçonnerie des marches pour créer le lien entre la maison et l'extension</a:t>
            </a:r>
          </a:p>
        </p:txBody>
      </p:sp>
      <p:sp>
        <p:nvSpPr>
          <p:cNvPr id="12" name="ZoneTexte 11"/>
          <p:cNvSpPr txBox="1"/>
          <p:nvPr/>
        </p:nvSpPr>
        <p:spPr>
          <a:xfrm>
            <a:off x="1422301" y="1259632"/>
            <a:ext cx="3888432" cy="769441"/>
          </a:xfrm>
          <a:prstGeom prst="rect">
            <a:avLst/>
          </a:prstGeom>
          <a:noFill/>
        </p:spPr>
        <p:txBody>
          <a:bodyPr wrap="square" rtlCol="0">
            <a:spAutoFit/>
          </a:bodyPr>
          <a:lstStyle/>
          <a:p>
            <a:pPr algn="just">
              <a:buNone/>
            </a:pPr>
            <a:r>
              <a:rPr lang="it-IT" sz="1100" dirty="0" smtClean="0">
                <a:solidFill>
                  <a:srgbClr val="002060"/>
                </a:solidFill>
                <a:latin typeface="Calibri" pitchFamily="34" charset="0"/>
                <a:cs typeface="Calibri" pitchFamily="34" charset="0"/>
              </a:rPr>
              <a:t>Réalisation d'ouvertures de communication entre la maison existante et l'extension. Pour ce faire, nous avons installé une poutre pour le maintien du mur de l'ancienne façade de la maison.</a:t>
            </a:r>
          </a:p>
        </p:txBody>
      </p:sp>
      <p:cxnSp>
        <p:nvCxnSpPr>
          <p:cNvPr id="13" name="Connecteur droit avec flèche 12"/>
          <p:cNvCxnSpPr/>
          <p:nvPr/>
        </p:nvCxnSpPr>
        <p:spPr>
          <a:xfrm flipV="1">
            <a:off x="4590653" y="4499992"/>
            <a:ext cx="216024" cy="165618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flipV="1">
            <a:off x="1998365" y="5148064"/>
            <a:ext cx="576064" cy="144016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990253" y="467544"/>
            <a:ext cx="4896544" cy="7704856"/>
          </a:xfrm>
          <a:solidFill>
            <a:schemeClr val="accent1"/>
          </a:solidFill>
        </p:spPr>
        <p:txBody>
          <a:bodyPr numCol="1">
            <a:normAutofit/>
          </a:bodyPr>
          <a:lstStyle/>
          <a:p>
            <a:pPr>
              <a:buNone/>
            </a:pPr>
            <a:endParaRPr lang="it-IT" sz="800" b="1" dirty="0" smtClean="0">
              <a:solidFill>
                <a:srgbClr val="002060"/>
              </a:solidFill>
            </a:endParaRPr>
          </a:p>
          <a:p>
            <a:pPr>
              <a:buNone/>
            </a:pPr>
            <a:r>
              <a:rPr lang="it-IT" sz="1200" b="1" dirty="0" smtClean="0">
                <a:solidFill>
                  <a:srgbClr val="002060"/>
                </a:solidFill>
              </a:rPr>
              <a:t>		j. Dalle extérieure</a:t>
            </a:r>
          </a:p>
          <a:p>
            <a:pPr>
              <a:buNone/>
            </a:pPr>
            <a:endParaRPr lang="it-IT" sz="1200" b="1" dirty="0" smtClean="0">
              <a:solidFill>
                <a:srgbClr val="002060"/>
              </a:solidFill>
            </a:endParaRPr>
          </a:p>
        </p:txBody>
      </p:sp>
      <p:sp>
        <p:nvSpPr>
          <p:cNvPr id="7" name="Espace réservé du numéro de diapositive 6"/>
          <p:cNvSpPr>
            <a:spLocks noGrp="1"/>
          </p:cNvSpPr>
          <p:nvPr>
            <p:ph type="sldNum" sz="quarter" idx="12"/>
          </p:nvPr>
        </p:nvSpPr>
        <p:spPr>
          <a:xfrm>
            <a:off x="6182430" y="8543927"/>
            <a:ext cx="596121" cy="486833"/>
          </a:xfrm>
        </p:spPr>
        <p:txBody>
          <a:bodyPr/>
          <a:lstStyle/>
          <a:p>
            <a:fld id="{48A34D62-89CF-46BB-8399-8124B845FF94}" type="slidenum">
              <a:rPr lang="fr-FR" smtClean="0"/>
              <a:pPr/>
              <a:t>16</a:t>
            </a:fld>
            <a:endParaRPr lang="fr-FR" dirty="0"/>
          </a:p>
        </p:txBody>
      </p:sp>
      <p:pic>
        <p:nvPicPr>
          <p:cNvPr id="11" name="Image 10" descr="IMG_0451.jpg"/>
          <p:cNvPicPr>
            <a:picLocks noChangeAspect="1"/>
          </p:cNvPicPr>
          <p:nvPr/>
        </p:nvPicPr>
        <p:blipFill>
          <a:blip r:embed="rId2" cstate="print"/>
          <a:stretch>
            <a:fillRect/>
          </a:stretch>
        </p:blipFill>
        <p:spPr>
          <a:xfrm>
            <a:off x="1944216" y="1498774"/>
            <a:ext cx="2160240" cy="2892222"/>
          </a:xfrm>
          <a:prstGeom prst="rect">
            <a:avLst/>
          </a:prstGeom>
        </p:spPr>
      </p:pic>
      <p:pic>
        <p:nvPicPr>
          <p:cNvPr id="12" name="Image 11" descr="IMG_0472.jpg"/>
          <p:cNvPicPr>
            <a:picLocks noChangeAspect="1"/>
          </p:cNvPicPr>
          <p:nvPr/>
        </p:nvPicPr>
        <p:blipFill>
          <a:blip r:embed="rId3" cstate="print"/>
          <a:stretch>
            <a:fillRect/>
          </a:stretch>
        </p:blipFill>
        <p:spPr>
          <a:xfrm>
            <a:off x="1944216" y="5027166"/>
            <a:ext cx="3150493" cy="2353146"/>
          </a:xfrm>
          <a:prstGeom prst="rect">
            <a:avLst/>
          </a:prstGeom>
        </p:spPr>
      </p:pic>
      <p:sp>
        <p:nvSpPr>
          <p:cNvPr id="13" name="ZoneTexte 12"/>
          <p:cNvSpPr txBox="1"/>
          <p:nvPr/>
        </p:nvSpPr>
        <p:spPr>
          <a:xfrm>
            <a:off x="2214389" y="4523110"/>
            <a:ext cx="2520280" cy="430887"/>
          </a:xfrm>
          <a:prstGeom prst="rect">
            <a:avLst/>
          </a:prstGeom>
          <a:noFill/>
        </p:spPr>
        <p:txBody>
          <a:bodyPr wrap="square" rtlCol="0">
            <a:spAutoFit/>
          </a:bodyPr>
          <a:lstStyle/>
          <a:p>
            <a:r>
              <a:rPr lang="fr-FR" sz="1100" dirty="0" smtClean="0">
                <a:latin typeface="Calibri" pitchFamily="34" charset="0"/>
                <a:cs typeface="Calibri" pitchFamily="34" charset="0"/>
              </a:rPr>
              <a:t>Coulage de la dalle du pas de porte de l'entrée  principale</a:t>
            </a:r>
            <a:endParaRPr lang="fr-FR" sz="11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90253" y="467544"/>
            <a:ext cx="4896543" cy="864096"/>
          </a:xfrm>
          <a:solidFill>
            <a:schemeClr val="accent1"/>
          </a:solidFill>
        </p:spPr>
        <p:txBody>
          <a:bodyPr>
            <a:normAutofit fontScale="90000"/>
          </a:bodyPr>
          <a:lstStyle/>
          <a:p>
            <a:pPr algn="l"/>
            <a:r>
              <a:rPr lang="it-IT" sz="1300" b="1" dirty="0" smtClean="0">
                <a:solidFill>
                  <a:srgbClr val="002060"/>
                </a:solidFill>
                <a:latin typeface="Calibri" pitchFamily="34" charset="0"/>
                <a:cs typeface="Calibri" pitchFamily="34" charset="0"/>
              </a:rPr>
              <a:t>IV – CHANTIER DE VILLIERS-SUR-MARNE</a:t>
            </a:r>
            <a:r>
              <a:rPr lang="fr-FR" dirty="0" smtClean="0">
                <a:solidFill>
                  <a:srgbClr val="0070C0"/>
                </a:solidFill>
              </a:rPr>
              <a:t/>
            </a:r>
            <a:br>
              <a:rPr lang="fr-FR" dirty="0" smtClean="0">
                <a:solidFill>
                  <a:srgbClr val="0070C0"/>
                </a:solidFill>
              </a:rPr>
            </a:br>
            <a:endParaRPr lang="fr-FR" dirty="0">
              <a:solidFill>
                <a:schemeClr val="tx1">
                  <a:lumMod val="65000"/>
                  <a:lumOff val="35000"/>
                </a:schemeClr>
              </a:solidFill>
            </a:endParaRPr>
          </a:p>
        </p:txBody>
      </p:sp>
      <p:sp>
        <p:nvSpPr>
          <p:cNvPr id="2" name="Espace réservé du contenu 1"/>
          <p:cNvSpPr>
            <a:spLocks noGrp="1"/>
          </p:cNvSpPr>
          <p:nvPr>
            <p:ph idx="1"/>
          </p:nvPr>
        </p:nvSpPr>
        <p:spPr>
          <a:xfrm>
            <a:off x="990253" y="899592"/>
            <a:ext cx="4896544" cy="7272808"/>
          </a:xfrm>
          <a:solidFill>
            <a:schemeClr val="accent1"/>
          </a:solidFill>
        </p:spPr>
        <p:txBody>
          <a:bodyPr numCol="1">
            <a:normAutofit/>
          </a:bodyPr>
          <a:lstStyle/>
          <a:p>
            <a:pPr marL="342900" lvl="1" indent="-342900">
              <a:buNone/>
            </a:pPr>
            <a:r>
              <a:rPr lang="it-IT" sz="1800" b="1" dirty="0" smtClean="0">
                <a:solidFill>
                  <a:schemeClr val="accent6">
                    <a:lumMod val="50000"/>
                  </a:schemeClr>
                </a:solidFill>
              </a:rPr>
              <a:t>	</a:t>
            </a:r>
            <a:r>
              <a:rPr lang="it-IT" sz="1500" b="1" dirty="0" smtClean="0">
                <a:solidFill>
                  <a:srgbClr val="002060"/>
                </a:solidFill>
                <a:latin typeface="Calibri" pitchFamily="34" charset="0"/>
                <a:cs typeface="Calibri" pitchFamily="34" charset="0"/>
              </a:rPr>
              <a:t>1. </a:t>
            </a:r>
            <a:r>
              <a:rPr lang="it-IT" sz="1200" b="1" dirty="0" smtClean="0">
                <a:solidFill>
                  <a:srgbClr val="002060"/>
                </a:solidFill>
                <a:latin typeface="Calibri" pitchFamily="34" charset="0"/>
                <a:cs typeface="Calibri" pitchFamily="34" charset="0"/>
              </a:rPr>
              <a:t>Réalisations, méthodologie et outils </a:t>
            </a:r>
          </a:p>
          <a:p>
            <a:pPr>
              <a:buNone/>
            </a:pPr>
            <a:endParaRPr lang="it-IT" sz="1200" b="1" dirty="0" smtClean="0">
              <a:solidFill>
                <a:srgbClr val="002060"/>
              </a:solidFill>
            </a:endParaRPr>
          </a:p>
          <a:p>
            <a:pPr marL="800100" lvl="3" indent="-342900">
              <a:buFont typeface="+mj-lt"/>
              <a:buAutoNum type="alphaLcPeriod"/>
            </a:pPr>
            <a:r>
              <a:rPr lang="it-IT" sz="1200" b="1" dirty="0" smtClean="0">
                <a:solidFill>
                  <a:srgbClr val="002060"/>
                </a:solidFill>
                <a:latin typeface="Calibri" pitchFamily="34" charset="0"/>
                <a:cs typeface="Calibri" pitchFamily="34" charset="0"/>
              </a:rPr>
              <a:t>Objectif du chantier de Villiers</a:t>
            </a:r>
          </a:p>
          <a:p>
            <a:pPr>
              <a:buNone/>
            </a:pPr>
            <a:endParaRPr lang="it-IT" sz="1200" b="1" dirty="0" smtClean="0">
              <a:solidFill>
                <a:srgbClr val="002060"/>
              </a:solidFill>
            </a:endParaRPr>
          </a:p>
          <a:p>
            <a:pPr algn="just">
              <a:buNone/>
            </a:pPr>
            <a:r>
              <a:rPr lang="it-IT" sz="1200" dirty="0" smtClean="0">
                <a:solidFill>
                  <a:srgbClr val="002060"/>
                </a:solidFill>
              </a:rPr>
              <a:t>	</a:t>
            </a:r>
            <a:r>
              <a:rPr lang="it-IT" sz="1100" dirty="0" smtClean="0">
                <a:solidFill>
                  <a:srgbClr val="002060"/>
                </a:solidFill>
                <a:latin typeface="Calibri" pitchFamily="34" charset="0"/>
                <a:cs typeface="Calibri" pitchFamily="34" charset="0"/>
              </a:rPr>
              <a:t>Ce chantier a eu pour objectif d'agrandir une maison individuelle en </a:t>
            </a:r>
          </a:p>
          <a:p>
            <a:pPr algn="just">
              <a:buNone/>
            </a:pPr>
            <a:r>
              <a:rPr lang="it-IT" sz="1100" dirty="0" smtClean="0">
                <a:solidFill>
                  <a:srgbClr val="002060"/>
                </a:solidFill>
                <a:latin typeface="Calibri" pitchFamily="34" charset="0"/>
                <a:cs typeface="Calibri" pitchFamily="34" charset="0"/>
              </a:rPr>
              <a:t>	créant une avancée au rez-de-chaussée sur le devant de la maison. </a:t>
            </a:r>
          </a:p>
          <a:p>
            <a:pPr algn="just">
              <a:buNone/>
            </a:pPr>
            <a:r>
              <a:rPr lang="it-IT" sz="1100" dirty="0" smtClean="0">
                <a:solidFill>
                  <a:srgbClr val="002060"/>
                </a:solidFill>
                <a:latin typeface="Calibri" pitchFamily="34" charset="0"/>
                <a:cs typeface="Calibri" pitchFamily="34" charset="0"/>
              </a:rPr>
              <a:t>	Pour ce faire, une dalle a été coulée au niveau du rez-de-chaussée </a:t>
            </a:r>
          </a:p>
          <a:p>
            <a:pPr algn="just">
              <a:buNone/>
            </a:pPr>
            <a:r>
              <a:rPr lang="it-IT" sz="1100" dirty="0" smtClean="0">
                <a:solidFill>
                  <a:srgbClr val="002060"/>
                </a:solidFill>
                <a:latin typeface="Calibri" pitchFamily="34" charset="0"/>
                <a:cs typeface="Calibri" pitchFamily="34" charset="0"/>
              </a:rPr>
              <a:t>	pour ensuite bâtir successivement le premier et le deuxième niveau </a:t>
            </a:r>
          </a:p>
          <a:p>
            <a:pPr algn="just">
              <a:buNone/>
            </a:pPr>
            <a:r>
              <a:rPr lang="it-IT" sz="1100" dirty="0" smtClean="0">
                <a:solidFill>
                  <a:srgbClr val="002060"/>
                </a:solidFill>
                <a:latin typeface="Calibri" pitchFamily="34" charset="0"/>
                <a:cs typeface="Calibri" pitchFamily="34" charset="0"/>
              </a:rPr>
              <a:t>	et enfin la toiture.</a:t>
            </a:r>
          </a:p>
          <a:p>
            <a:pPr>
              <a:buNone/>
            </a:pPr>
            <a:endParaRPr lang="it-IT" sz="1200" dirty="0" smtClean="0">
              <a:solidFill>
                <a:schemeClr val="accent6">
                  <a:lumMod val="50000"/>
                </a:schemeClr>
              </a:solidFill>
            </a:endParaRPr>
          </a:p>
          <a:p>
            <a:pPr>
              <a:buNone/>
            </a:pPr>
            <a:endParaRPr lang="it-IT" sz="1600" b="1" dirty="0" smtClean="0">
              <a:solidFill>
                <a:schemeClr val="accent6">
                  <a:lumMod val="50000"/>
                </a:schemeClr>
              </a:solidFill>
            </a:endParaRPr>
          </a:p>
        </p:txBody>
      </p:sp>
      <p:sp>
        <p:nvSpPr>
          <p:cNvPr id="7" name="Espace réservé du numéro de diapositive 6"/>
          <p:cNvSpPr>
            <a:spLocks noGrp="1"/>
          </p:cNvSpPr>
          <p:nvPr>
            <p:ph type="sldNum" sz="quarter" idx="12"/>
          </p:nvPr>
        </p:nvSpPr>
        <p:spPr>
          <a:xfrm>
            <a:off x="6182430" y="8543927"/>
            <a:ext cx="596121" cy="486833"/>
          </a:xfrm>
        </p:spPr>
        <p:txBody>
          <a:bodyPr/>
          <a:lstStyle/>
          <a:p>
            <a:fld id="{48A34D62-89CF-46BB-8399-8124B845FF94}" type="slidenum">
              <a:rPr lang="fr-FR" smtClean="0"/>
              <a:pPr/>
              <a:t>17</a:t>
            </a:fld>
            <a:endParaRPr lang="fr-FR" dirty="0"/>
          </a:p>
        </p:txBody>
      </p:sp>
      <p:pic>
        <p:nvPicPr>
          <p:cNvPr id="9220" name="Picture 4"/>
          <p:cNvPicPr>
            <a:picLocks noChangeAspect="1" noChangeArrowheads="1"/>
          </p:cNvPicPr>
          <p:nvPr/>
        </p:nvPicPr>
        <p:blipFill>
          <a:blip r:embed="rId2" cstate="print"/>
          <a:srcRect/>
          <a:stretch>
            <a:fillRect/>
          </a:stretch>
        </p:blipFill>
        <p:spPr bwMode="auto">
          <a:xfrm>
            <a:off x="1494309" y="2987825"/>
            <a:ext cx="3960440" cy="2802704"/>
          </a:xfrm>
          <a:prstGeom prst="rect">
            <a:avLst/>
          </a:prstGeom>
          <a:noFill/>
          <a:ln w="9525">
            <a:noFill/>
            <a:miter lim="800000"/>
            <a:headEnd/>
            <a:tailEnd/>
          </a:ln>
        </p:spPr>
      </p:pic>
      <p:pic>
        <p:nvPicPr>
          <p:cNvPr id="9222" name="Picture 6"/>
          <p:cNvPicPr>
            <a:picLocks noChangeAspect="1" noChangeArrowheads="1"/>
          </p:cNvPicPr>
          <p:nvPr/>
        </p:nvPicPr>
        <p:blipFill>
          <a:blip r:embed="rId3" cstate="print"/>
          <a:srcRect/>
          <a:stretch>
            <a:fillRect/>
          </a:stretch>
        </p:blipFill>
        <p:spPr bwMode="auto">
          <a:xfrm>
            <a:off x="1998365" y="5868144"/>
            <a:ext cx="3096344" cy="21941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990253" y="467544"/>
            <a:ext cx="4896544" cy="7704856"/>
          </a:xfrm>
          <a:solidFill>
            <a:schemeClr val="accent1"/>
          </a:solidFill>
        </p:spPr>
        <p:txBody>
          <a:bodyPr numCol="1">
            <a:normAutofit/>
          </a:bodyPr>
          <a:lstStyle/>
          <a:p>
            <a:pPr>
              <a:buNone/>
            </a:pPr>
            <a:endParaRPr lang="it-IT" sz="800" b="1" dirty="0" smtClean="0">
              <a:solidFill>
                <a:srgbClr val="002060"/>
              </a:solidFill>
            </a:endParaRPr>
          </a:p>
          <a:p>
            <a:pPr marL="342900" lvl="1" indent="-342900">
              <a:buNone/>
            </a:pPr>
            <a:r>
              <a:rPr lang="it-IT" sz="1200" b="1" dirty="0" smtClean="0">
                <a:solidFill>
                  <a:srgbClr val="002060"/>
                </a:solidFill>
              </a:rPr>
              <a:t>		b. </a:t>
            </a:r>
            <a:r>
              <a:rPr lang="fr-FR" sz="1200" b="1" dirty="0" smtClean="0">
                <a:solidFill>
                  <a:srgbClr val="002060"/>
                </a:solidFill>
              </a:rPr>
              <a:t>Mise en place des aciers avec calles en béton</a:t>
            </a:r>
          </a:p>
          <a:p>
            <a:pPr>
              <a:buNone/>
            </a:pPr>
            <a:endParaRPr lang="it-IT" sz="1200" b="1" dirty="0" smtClean="0">
              <a:solidFill>
                <a:srgbClr val="002060"/>
              </a:solidFill>
            </a:endParaRPr>
          </a:p>
          <a:p>
            <a:pPr>
              <a:buNone/>
            </a:pPr>
            <a:endParaRPr lang="it-IT" sz="1200" b="1" dirty="0" smtClean="0">
              <a:solidFill>
                <a:srgbClr val="002060"/>
              </a:solidFill>
            </a:endParaRPr>
          </a:p>
          <a:p>
            <a:pPr>
              <a:buNone/>
            </a:pPr>
            <a:endParaRPr lang="it-IT" sz="1200" b="1" dirty="0" smtClean="0">
              <a:solidFill>
                <a:srgbClr val="002060"/>
              </a:solidFill>
            </a:endParaRPr>
          </a:p>
          <a:p>
            <a:pPr>
              <a:buNone/>
            </a:pPr>
            <a:endParaRPr lang="it-IT" sz="1200" b="1" dirty="0" smtClean="0">
              <a:solidFill>
                <a:srgbClr val="002060"/>
              </a:solidFill>
            </a:endParaRPr>
          </a:p>
          <a:p>
            <a:pPr>
              <a:buNone/>
            </a:pPr>
            <a:endParaRPr lang="it-IT" sz="1200" b="1" dirty="0" smtClean="0">
              <a:solidFill>
                <a:srgbClr val="002060"/>
              </a:solidFill>
            </a:endParaRPr>
          </a:p>
          <a:p>
            <a:pPr>
              <a:buNone/>
            </a:pPr>
            <a:endParaRPr lang="it-IT" sz="1200" b="1" dirty="0" smtClean="0">
              <a:solidFill>
                <a:srgbClr val="002060"/>
              </a:solidFill>
            </a:endParaRPr>
          </a:p>
          <a:p>
            <a:pPr>
              <a:buNone/>
            </a:pPr>
            <a:endParaRPr lang="it-IT" sz="1200" b="1" dirty="0" smtClean="0">
              <a:solidFill>
                <a:srgbClr val="002060"/>
              </a:solidFill>
            </a:endParaRPr>
          </a:p>
          <a:p>
            <a:pPr>
              <a:buNone/>
            </a:pPr>
            <a:endParaRPr lang="it-IT" sz="1200" b="1" dirty="0" smtClean="0">
              <a:solidFill>
                <a:srgbClr val="002060"/>
              </a:solidFill>
            </a:endParaRPr>
          </a:p>
          <a:p>
            <a:pPr>
              <a:buNone/>
            </a:pPr>
            <a:r>
              <a:rPr lang="fr-FR" sz="1100" dirty="0" smtClean="0"/>
              <a:t>	</a:t>
            </a:r>
          </a:p>
          <a:p>
            <a:pPr lvl="1"/>
            <a:endParaRPr lang="fr-FR" sz="1100" dirty="0" smtClean="0"/>
          </a:p>
          <a:p>
            <a:pPr lvl="1"/>
            <a:endParaRPr lang="fr-FR" sz="1100" dirty="0" smtClean="0"/>
          </a:p>
          <a:p>
            <a:pPr lvl="1"/>
            <a:endParaRPr lang="fr-FR" sz="1100" dirty="0" smtClean="0"/>
          </a:p>
        </p:txBody>
      </p:sp>
      <p:sp>
        <p:nvSpPr>
          <p:cNvPr id="7" name="Espace réservé du numéro de diapositive 6"/>
          <p:cNvSpPr>
            <a:spLocks noGrp="1"/>
          </p:cNvSpPr>
          <p:nvPr>
            <p:ph type="sldNum" sz="quarter" idx="12"/>
          </p:nvPr>
        </p:nvSpPr>
        <p:spPr>
          <a:xfrm>
            <a:off x="6182430" y="8543927"/>
            <a:ext cx="596121" cy="486833"/>
          </a:xfrm>
        </p:spPr>
        <p:txBody>
          <a:bodyPr/>
          <a:lstStyle/>
          <a:p>
            <a:fld id="{48A34D62-89CF-46BB-8399-8124B845FF94}" type="slidenum">
              <a:rPr lang="fr-FR" smtClean="0"/>
              <a:pPr/>
              <a:t>18</a:t>
            </a:fld>
            <a:endParaRPr lang="fr-FR" dirty="0"/>
          </a:p>
        </p:txBody>
      </p:sp>
      <p:pic>
        <p:nvPicPr>
          <p:cNvPr id="20" name="Image 19" descr="IMG_0390.jpg"/>
          <p:cNvPicPr>
            <a:picLocks noChangeAspect="1"/>
          </p:cNvPicPr>
          <p:nvPr/>
        </p:nvPicPr>
        <p:blipFill>
          <a:blip r:embed="rId2" cstate="print"/>
          <a:stretch>
            <a:fillRect/>
          </a:stretch>
        </p:blipFill>
        <p:spPr>
          <a:xfrm>
            <a:off x="3544441" y="5766800"/>
            <a:ext cx="2160240" cy="1613512"/>
          </a:xfrm>
          <a:prstGeom prst="rect">
            <a:avLst/>
          </a:prstGeom>
        </p:spPr>
      </p:pic>
      <p:pic>
        <p:nvPicPr>
          <p:cNvPr id="21" name="Image 20" descr="IMG_0388.jpg"/>
          <p:cNvPicPr>
            <a:picLocks noChangeAspect="1"/>
          </p:cNvPicPr>
          <p:nvPr/>
        </p:nvPicPr>
        <p:blipFill>
          <a:blip r:embed="rId3" cstate="print"/>
          <a:stretch>
            <a:fillRect/>
          </a:stretch>
        </p:blipFill>
        <p:spPr>
          <a:xfrm>
            <a:off x="3556951" y="1259632"/>
            <a:ext cx="2113822" cy="1578842"/>
          </a:xfrm>
          <a:prstGeom prst="rect">
            <a:avLst/>
          </a:prstGeom>
        </p:spPr>
      </p:pic>
      <p:sp>
        <p:nvSpPr>
          <p:cNvPr id="16" name="ZoneTexte 15"/>
          <p:cNvSpPr txBox="1"/>
          <p:nvPr/>
        </p:nvSpPr>
        <p:spPr>
          <a:xfrm>
            <a:off x="3654549" y="3413482"/>
            <a:ext cx="2088232" cy="1446550"/>
          </a:xfrm>
          <a:prstGeom prst="rect">
            <a:avLst/>
          </a:prstGeom>
          <a:noFill/>
        </p:spPr>
        <p:txBody>
          <a:bodyPr wrap="square" rtlCol="0">
            <a:spAutoFit/>
          </a:bodyPr>
          <a:lstStyle/>
          <a:p>
            <a:pPr algn="just"/>
            <a:r>
              <a:rPr lang="fr-FR" sz="1100" dirty="0" smtClean="0">
                <a:latin typeface="Calibri" pitchFamily="34" charset="0"/>
                <a:cs typeface="Calibri" pitchFamily="34" charset="0"/>
              </a:rPr>
              <a:t>Je suis intervenu à cette étape du chantier pour placer les calles en béton sous les aciers pour que ces derniers soient positionnés au centre du futur linteau qui a été coulé en même temps que la dalle du premier étage.</a:t>
            </a:r>
          </a:p>
          <a:p>
            <a:endParaRPr lang="fr-FR" sz="1100" dirty="0">
              <a:latin typeface="Calibri" pitchFamily="34" charset="0"/>
              <a:cs typeface="Calibri" pitchFamily="34" charset="0"/>
            </a:endParaRPr>
          </a:p>
        </p:txBody>
      </p:sp>
      <p:pic>
        <p:nvPicPr>
          <p:cNvPr id="22" name="Image 21" descr="IMG_0403.jpg"/>
          <p:cNvPicPr>
            <a:picLocks noChangeAspect="1"/>
          </p:cNvPicPr>
          <p:nvPr/>
        </p:nvPicPr>
        <p:blipFill>
          <a:blip r:embed="rId4" cstate="print"/>
          <a:stretch>
            <a:fillRect/>
          </a:stretch>
        </p:blipFill>
        <p:spPr>
          <a:xfrm>
            <a:off x="1134269" y="3463432"/>
            <a:ext cx="2448272" cy="1828648"/>
          </a:xfrm>
          <a:prstGeom prst="rect">
            <a:avLst/>
          </a:prstGeom>
        </p:spPr>
      </p:pic>
      <p:pic>
        <p:nvPicPr>
          <p:cNvPr id="23" name="Image 22" descr="IMG_0393.jpg"/>
          <p:cNvPicPr>
            <a:picLocks noChangeAspect="1"/>
          </p:cNvPicPr>
          <p:nvPr/>
        </p:nvPicPr>
        <p:blipFill>
          <a:blip r:embed="rId5" cstate="print"/>
          <a:stretch>
            <a:fillRect/>
          </a:stretch>
        </p:blipFill>
        <p:spPr>
          <a:xfrm>
            <a:off x="4014589" y="4716016"/>
            <a:ext cx="1152128" cy="860540"/>
          </a:xfrm>
          <a:prstGeom prst="rect">
            <a:avLst/>
          </a:prstGeom>
        </p:spPr>
      </p:pic>
      <p:sp>
        <p:nvSpPr>
          <p:cNvPr id="24" name="Arc 23"/>
          <p:cNvSpPr/>
          <p:nvPr/>
        </p:nvSpPr>
        <p:spPr>
          <a:xfrm>
            <a:off x="1998365" y="3923928"/>
            <a:ext cx="792088" cy="720080"/>
          </a:xfrm>
          <a:prstGeom prst="arc">
            <a:avLst>
              <a:gd name="adj1" fmla="val 183217"/>
              <a:gd name="adj2" fmla="val 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25" name="Image 24" descr="Iphone 4 005.jpg"/>
          <p:cNvPicPr>
            <a:picLocks noChangeAspect="1"/>
          </p:cNvPicPr>
          <p:nvPr/>
        </p:nvPicPr>
        <p:blipFill>
          <a:blip r:embed="rId6" cstate="print"/>
          <a:stretch>
            <a:fillRect/>
          </a:stretch>
        </p:blipFill>
        <p:spPr>
          <a:xfrm>
            <a:off x="1191420" y="5752704"/>
            <a:ext cx="2160240" cy="1613512"/>
          </a:xfrm>
          <a:prstGeom prst="rect">
            <a:avLst/>
          </a:prstGeom>
        </p:spPr>
      </p:pic>
      <p:pic>
        <p:nvPicPr>
          <p:cNvPr id="26" name="Image 25" descr="IMG_0404.jpg"/>
          <p:cNvPicPr>
            <a:picLocks noChangeAspect="1"/>
          </p:cNvPicPr>
          <p:nvPr/>
        </p:nvPicPr>
        <p:blipFill>
          <a:blip r:embed="rId7" cstate="print"/>
          <a:stretch>
            <a:fillRect/>
          </a:stretch>
        </p:blipFill>
        <p:spPr>
          <a:xfrm>
            <a:off x="1242637" y="1259632"/>
            <a:ext cx="2123880" cy="1586355"/>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990253" y="467544"/>
            <a:ext cx="4896544" cy="7704856"/>
          </a:xfrm>
          <a:solidFill>
            <a:schemeClr val="accent1"/>
          </a:solidFill>
        </p:spPr>
        <p:txBody>
          <a:bodyPr numCol="1">
            <a:normAutofit/>
          </a:bodyPr>
          <a:lstStyle/>
          <a:p>
            <a:pPr>
              <a:buNone/>
            </a:pPr>
            <a:endParaRPr lang="it-IT" sz="800" b="1" dirty="0" smtClean="0">
              <a:solidFill>
                <a:srgbClr val="002060"/>
              </a:solidFill>
            </a:endParaRPr>
          </a:p>
          <a:p>
            <a:pPr marL="342900" lvl="1" indent="-342900">
              <a:buNone/>
            </a:pPr>
            <a:r>
              <a:rPr lang="it-IT" sz="1200" b="1" dirty="0" smtClean="0">
                <a:solidFill>
                  <a:srgbClr val="002060"/>
                </a:solidFill>
              </a:rPr>
              <a:t>		b. </a:t>
            </a:r>
            <a:r>
              <a:rPr lang="fr-FR" sz="1200" b="1" dirty="0" smtClean="0">
                <a:solidFill>
                  <a:srgbClr val="002060"/>
                </a:solidFill>
              </a:rPr>
              <a:t>Mise en place des aciers</a:t>
            </a:r>
          </a:p>
          <a:p>
            <a:pPr>
              <a:buNone/>
            </a:pPr>
            <a:endParaRPr lang="it-IT" sz="1200" b="1" dirty="0" smtClean="0">
              <a:solidFill>
                <a:srgbClr val="002060"/>
              </a:solidFill>
            </a:endParaRPr>
          </a:p>
          <a:p>
            <a:pPr>
              <a:buNone/>
            </a:pPr>
            <a:endParaRPr lang="it-IT" sz="1200" b="1" dirty="0" smtClean="0">
              <a:solidFill>
                <a:srgbClr val="002060"/>
              </a:solidFill>
            </a:endParaRPr>
          </a:p>
          <a:p>
            <a:pPr>
              <a:buNone/>
            </a:pPr>
            <a:endParaRPr lang="it-IT" sz="1200" b="1" dirty="0" smtClean="0">
              <a:solidFill>
                <a:srgbClr val="002060"/>
              </a:solidFill>
            </a:endParaRPr>
          </a:p>
          <a:p>
            <a:pPr>
              <a:buNone/>
            </a:pPr>
            <a:endParaRPr lang="it-IT" sz="1200" b="1" dirty="0" smtClean="0">
              <a:solidFill>
                <a:srgbClr val="002060"/>
              </a:solidFill>
            </a:endParaRPr>
          </a:p>
          <a:p>
            <a:pPr>
              <a:buNone/>
            </a:pPr>
            <a:endParaRPr lang="it-IT" sz="1200" b="1" dirty="0" smtClean="0">
              <a:solidFill>
                <a:srgbClr val="002060"/>
              </a:solidFill>
            </a:endParaRPr>
          </a:p>
          <a:p>
            <a:pPr>
              <a:buNone/>
            </a:pPr>
            <a:endParaRPr lang="it-IT" sz="1200" b="1" dirty="0" smtClean="0">
              <a:solidFill>
                <a:srgbClr val="002060"/>
              </a:solidFill>
            </a:endParaRPr>
          </a:p>
          <a:p>
            <a:pPr>
              <a:buNone/>
            </a:pPr>
            <a:endParaRPr lang="it-IT" sz="1200" b="1" dirty="0" smtClean="0">
              <a:solidFill>
                <a:srgbClr val="002060"/>
              </a:solidFill>
            </a:endParaRPr>
          </a:p>
          <a:p>
            <a:pPr>
              <a:buNone/>
            </a:pPr>
            <a:endParaRPr lang="it-IT" sz="1200" b="1" dirty="0" smtClean="0">
              <a:solidFill>
                <a:srgbClr val="002060"/>
              </a:solidFill>
            </a:endParaRPr>
          </a:p>
          <a:p>
            <a:pPr>
              <a:buNone/>
            </a:pPr>
            <a:r>
              <a:rPr lang="fr-FR" sz="1100" dirty="0" smtClean="0"/>
              <a:t>	</a:t>
            </a:r>
          </a:p>
          <a:p>
            <a:pPr lvl="1"/>
            <a:endParaRPr lang="fr-FR" sz="1100" dirty="0" smtClean="0"/>
          </a:p>
          <a:p>
            <a:pPr lvl="1"/>
            <a:endParaRPr lang="fr-FR" sz="1100" dirty="0" smtClean="0"/>
          </a:p>
          <a:p>
            <a:pPr lvl="1"/>
            <a:endParaRPr lang="fr-FR" sz="1100" dirty="0" smtClean="0"/>
          </a:p>
        </p:txBody>
      </p:sp>
      <p:sp>
        <p:nvSpPr>
          <p:cNvPr id="7" name="Espace réservé du numéro de diapositive 6"/>
          <p:cNvSpPr>
            <a:spLocks noGrp="1"/>
          </p:cNvSpPr>
          <p:nvPr>
            <p:ph type="sldNum" sz="quarter" idx="12"/>
          </p:nvPr>
        </p:nvSpPr>
        <p:spPr>
          <a:xfrm>
            <a:off x="6182430" y="8543927"/>
            <a:ext cx="596121" cy="486833"/>
          </a:xfrm>
        </p:spPr>
        <p:txBody>
          <a:bodyPr/>
          <a:lstStyle/>
          <a:p>
            <a:fld id="{48A34D62-89CF-46BB-8399-8124B845FF94}" type="slidenum">
              <a:rPr lang="fr-FR" smtClean="0"/>
              <a:pPr/>
              <a:t>19</a:t>
            </a:fld>
            <a:endParaRPr lang="fr-FR" dirty="0"/>
          </a:p>
        </p:txBody>
      </p:sp>
      <p:pic>
        <p:nvPicPr>
          <p:cNvPr id="16" name="Image 15" descr="IMG_0399.jpg"/>
          <p:cNvPicPr>
            <a:picLocks noChangeAspect="1"/>
          </p:cNvPicPr>
          <p:nvPr/>
        </p:nvPicPr>
        <p:blipFill>
          <a:blip r:embed="rId2" cstate="print"/>
          <a:stretch>
            <a:fillRect/>
          </a:stretch>
        </p:blipFill>
        <p:spPr>
          <a:xfrm>
            <a:off x="3510533" y="1259632"/>
            <a:ext cx="1944216" cy="1452161"/>
          </a:xfrm>
          <a:prstGeom prst="rect">
            <a:avLst/>
          </a:prstGeom>
        </p:spPr>
      </p:pic>
      <p:pic>
        <p:nvPicPr>
          <p:cNvPr id="23" name="Image 22" descr="IMG_0400.jpg"/>
          <p:cNvPicPr>
            <a:picLocks noChangeAspect="1"/>
          </p:cNvPicPr>
          <p:nvPr/>
        </p:nvPicPr>
        <p:blipFill>
          <a:blip r:embed="rId3" cstate="print"/>
          <a:stretch>
            <a:fillRect/>
          </a:stretch>
        </p:blipFill>
        <p:spPr>
          <a:xfrm>
            <a:off x="1278285" y="2627784"/>
            <a:ext cx="2024555" cy="1512168"/>
          </a:xfrm>
          <a:prstGeom prst="rect">
            <a:avLst/>
          </a:prstGeom>
        </p:spPr>
      </p:pic>
      <p:pic>
        <p:nvPicPr>
          <p:cNvPr id="8" name="Image 7" descr="Iphone 4 012.jpg"/>
          <p:cNvPicPr>
            <a:picLocks noChangeAspect="1"/>
          </p:cNvPicPr>
          <p:nvPr/>
        </p:nvPicPr>
        <p:blipFill>
          <a:blip r:embed="rId4" cstate="print"/>
          <a:stretch>
            <a:fillRect/>
          </a:stretch>
        </p:blipFill>
        <p:spPr>
          <a:xfrm>
            <a:off x="3654549" y="3419872"/>
            <a:ext cx="1882431" cy="2520280"/>
          </a:xfrm>
          <a:prstGeom prst="rect">
            <a:avLst/>
          </a:prstGeom>
        </p:spPr>
      </p:pic>
      <p:sp>
        <p:nvSpPr>
          <p:cNvPr id="9" name="ZoneTexte 8"/>
          <p:cNvSpPr txBox="1"/>
          <p:nvPr/>
        </p:nvSpPr>
        <p:spPr>
          <a:xfrm>
            <a:off x="1278285" y="1331640"/>
            <a:ext cx="2160240" cy="938719"/>
          </a:xfrm>
          <a:prstGeom prst="rect">
            <a:avLst/>
          </a:prstGeom>
          <a:noFill/>
        </p:spPr>
        <p:txBody>
          <a:bodyPr wrap="square" rtlCol="0">
            <a:spAutoFit/>
          </a:bodyPr>
          <a:lstStyle/>
          <a:p>
            <a:r>
              <a:rPr lang="fr-FR" sz="1100" dirty="0" smtClean="0">
                <a:latin typeface="Calibri" pitchFamily="34" charset="0"/>
                <a:cs typeface="Calibri" pitchFamily="34" charset="0"/>
              </a:rPr>
              <a:t>J'ai fixé les cadres permettant de maintenir les 4 aciers ensemble grâce à un fils de fer serré avec une cisaille russe, visible sur la photo ci-dessous. </a:t>
            </a:r>
            <a:endParaRPr lang="fr-FR" sz="1100" dirty="0">
              <a:latin typeface="Calibri" pitchFamily="34" charset="0"/>
              <a:cs typeface="Calibri" pitchFamily="34" charset="0"/>
            </a:endParaRPr>
          </a:p>
        </p:txBody>
      </p:sp>
      <p:sp>
        <p:nvSpPr>
          <p:cNvPr id="10" name="ZoneTexte 9"/>
          <p:cNvSpPr txBox="1"/>
          <p:nvPr/>
        </p:nvSpPr>
        <p:spPr>
          <a:xfrm>
            <a:off x="1422301" y="4857417"/>
            <a:ext cx="2160240" cy="938719"/>
          </a:xfrm>
          <a:prstGeom prst="rect">
            <a:avLst/>
          </a:prstGeom>
          <a:noFill/>
        </p:spPr>
        <p:txBody>
          <a:bodyPr wrap="square" rtlCol="0">
            <a:spAutoFit/>
          </a:bodyPr>
          <a:lstStyle/>
          <a:p>
            <a:pPr algn="just"/>
            <a:r>
              <a:rPr lang="fr-FR" sz="1100" dirty="0" smtClean="0">
                <a:latin typeface="Calibri" pitchFamily="34" charset="0"/>
                <a:cs typeface="Calibri" pitchFamily="34" charset="0"/>
              </a:rPr>
              <a:t>J'ai découpé des morceaux de liteaux pour maintenir l'écart entre les planches de coffrage afin que le linteau respecte la largeur demandée.</a:t>
            </a:r>
            <a:endParaRPr lang="fr-FR" sz="1100" dirty="0">
              <a:latin typeface="Calibri" pitchFamily="34" charset="0"/>
              <a:cs typeface="Calibri" pitchFamily="34" charset="0"/>
            </a:endParaRPr>
          </a:p>
        </p:txBody>
      </p:sp>
      <p:sp>
        <p:nvSpPr>
          <p:cNvPr id="11" name="Arc 10"/>
          <p:cNvSpPr/>
          <p:nvPr/>
        </p:nvSpPr>
        <p:spPr>
          <a:xfrm>
            <a:off x="4374629" y="4139952"/>
            <a:ext cx="792088" cy="720080"/>
          </a:xfrm>
          <a:prstGeom prst="arc">
            <a:avLst>
              <a:gd name="adj1" fmla="val 183217"/>
              <a:gd name="adj2" fmla="val 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3" name="Arc 12"/>
          <p:cNvSpPr/>
          <p:nvPr/>
        </p:nvSpPr>
        <p:spPr>
          <a:xfrm>
            <a:off x="4086597" y="1619672"/>
            <a:ext cx="792088" cy="720080"/>
          </a:xfrm>
          <a:prstGeom prst="arc">
            <a:avLst>
              <a:gd name="adj1" fmla="val 183217"/>
              <a:gd name="adj2" fmla="val 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2050" name="Picture 2" descr="C:\Users\evelyne\Documents\perso\FLAVIEN\Recherche Stage\Rapport de stage Flavien 2011\photo triées\Gros oeuvre villiers\IMG_0398.jpg"/>
          <p:cNvPicPr>
            <a:picLocks noChangeAspect="1" noChangeArrowheads="1"/>
          </p:cNvPicPr>
          <p:nvPr/>
        </p:nvPicPr>
        <p:blipFill>
          <a:blip r:embed="rId5" cstate="print"/>
          <a:srcRect/>
          <a:stretch>
            <a:fillRect/>
          </a:stretch>
        </p:blipFill>
        <p:spPr bwMode="auto">
          <a:xfrm>
            <a:off x="3582541" y="6876256"/>
            <a:ext cx="1368152" cy="1021891"/>
          </a:xfrm>
          <a:prstGeom prst="rect">
            <a:avLst/>
          </a:prstGeom>
          <a:noFill/>
        </p:spPr>
      </p:pic>
      <p:pic>
        <p:nvPicPr>
          <p:cNvPr id="2051" name="Picture 3" descr="C:\Users\evelyne\Documents\perso\FLAVIEN\Recherche Stage\Rapport de stage Flavien 2011\photo triées\Gros oeuvre villiers\IMG_0397.jpg"/>
          <p:cNvPicPr>
            <a:picLocks noChangeAspect="1" noChangeArrowheads="1"/>
          </p:cNvPicPr>
          <p:nvPr/>
        </p:nvPicPr>
        <p:blipFill>
          <a:blip r:embed="rId6" cstate="print"/>
          <a:srcRect/>
          <a:stretch>
            <a:fillRect/>
          </a:stretch>
        </p:blipFill>
        <p:spPr bwMode="auto">
          <a:xfrm rot="5400000">
            <a:off x="1312066" y="6554443"/>
            <a:ext cx="1440161" cy="1075676"/>
          </a:xfrm>
          <a:prstGeom prst="rect">
            <a:avLst/>
          </a:prstGeom>
          <a:noFill/>
        </p:spPr>
      </p:pic>
      <p:sp>
        <p:nvSpPr>
          <p:cNvPr id="17" name="ZoneTexte 16"/>
          <p:cNvSpPr txBox="1"/>
          <p:nvPr/>
        </p:nvSpPr>
        <p:spPr>
          <a:xfrm>
            <a:off x="2646437" y="6228184"/>
            <a:ext cx="2160240" cy="769441"/>
          </a:xfrm>
          <a:prstGeom prst="rect">
            <a:avLst/>
          </a:prstGeom>
          <a:noFill/>
        </p:spPr>
        <p:txBody>
          <a:bodyPr wrap="square" rtlCol="0">
            <a:spAutoFit/>
          </a:bodyPr>
          <a:lstStyle/>
          <a:p>
            <a:pPr algn="just"/>
            <a:r>
              <a:rPr lang="fr-FR" sz="1100" dirty="0" smtClean="0">
                <a:latin typeface="Calibri" pitchFamily="34" charset="0"/>
                <a:cs typeface="Calibri" pitchFamily="34" charset="0"/>
              </a:rPr>
              <a:t>Je me suis servi de serre-joints qui prennent appui sur un madrier avant de maintenir les  planches de coffrage.</a:t>
            </a:r>
            <a:endParaRPr lang="fr-FR" sz="11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127868" y="539552"/>
            <a:ext cx="5407001" cy="7470171"/>
          </a:xfrm>
          <a:solidFill>
            <a:schemeClr val="accent3"/>
          </a:solidFill>
          <a:ln>
            <a:noFill/>
          </a:ln>
          <a:effectLst>
            <a:outerShdw blurRad="225425" dist="50800" dir="5220000" algn="ctr">
              <a:srgbClr val="000000">
                <a:alpha val="33000"/>
              </a:srgbClr>
            </a:outerShdw>
            <a:softEdge rad="31750"/>
          </a:effectLst>
          <a:scene3d>
            <a:camera prst="perspectiveContrastingRightFacing"/>
            <a:lightRig rig="harsh" dir="t">
              <a:rot lat="0" lon="0" rev="3000000"/>
            </a:lightRig>
          </a:scene3d>
          <a:sp3d extrusionH="254000" contourW="19050">
            <a:bevelT w="82550" h="44450"/>
            <a:bevelB w="82550" h="44450" prst="angle"/>
            <a:contourClr>
              <a:srgbClr val="FFFFFF"/>
            </a:contourClr>
          </a:sp3d>
        </p:spPr>
        <p:txBody>
          <a:bodyPr>
            <a:normAutofit fontScale="77500" lnSpcReduction="20000"/>
          </a:bodyPr>
          <a:lstStyle/>
          <a:p>
            <a:pPr>
              <a:buNone/>
            </a:pPr>
            <a:endParaRPr lang="fr-FR" sz="1600" b="1" dirty="0" smtClean="0">
              <a:solidFill>
                <a:srgbClr val="002060"/>
              </a:solidFill>
              <a:latin typeface="Calibri" pitchFamily="34" charset="0"/>
              <a:cs typeface="Calibri" pitchFamily="34" charset="0"/>
            </a:endParaRPr>
          </a:p>
          <a:p>
            <a:pPr algn="ctr">
              <a:buNone/>
            </a:pPr>
            <a:r>
              <a:rPr lang="fr-FR" sz="2100" b="1" dirty="0" smtClean="0">
                <a:solidFill>
                  <a:schemeClr val="accent6">
                    <a:lumMod val="50000"/>
                  </a:schemeClr>
                </a:solidFill>
                <a:latin typeface="Calibri" pitchFamily="34" charset="0"/>
                <a:cs typeface="Calibri" pitchFamily="34" charset="0"/>
              </a:rPr>
              <a:t>SOMMAIRE</a:t>
            </a:r>
          </a:p>
          <a:p>
            <a:pPr>
              <a:buNone/>
            </a:pPr>
            <a:endParaRPr lang="fr-FR" sz="1600" b="1" dirty="0">
              <a:solidFill>
                <a:srgbClr val="002060"/>
              </a:solidFill>
              <a:latin typeface="Calibri" pitchFamily="34" charset="0"/>
              <a:cs typeface="Calibri" pitchFamily="34" charset="0"/>
            </a:endParaRPr>
          </a:p>
          <a:p>
            <a:pPr>
              <a:buNone/>
            </a:pPr>
            <a:r>
              <a:rPr lang="fr-FR" sz="1800" b="1" dirty="0" smtClean="0">
                <a:solidFill>
                  <a:srgbClr val="002060"/>
                </a:solidFill>
                <a:latin typeface="Calibri" pitchFamily="34" charset="0"/>
                <a:cs typeface="Calibri" pitchFamily="34" charset="0"/>
              </a:rPr>
              <a:t>I </a:t>
            </a:r>
            <a:r>
              <a:rPr lang="fr-FR" sz="1500" b="1" dirty="0" smtClean="0">
                <a:solidFill>
                  <a:srgbClr val="002060"/>
                </a:solidFill>
                <a:latin typeface="Calibri" pitchFamily="34" charset="0"/>
                <a:cs typeface="Calibri" pitchFamily="34" charset="0"/>
              </a:rPr>
              <a:t>- INTRODUCTION</a:t>
            </a:r>
          </a:p>
          <a:p>
            <a:endParaRPr lang="fr-FR" sz="1500" b="1" dirty="0" smtClean="0">
              <a:solidFill>
                <a:srgbClr val="002060"/>
              </a:solidFill>
              <a:latin typeface="Calibri" pitchFamily="34" charset="0"/>
              <a:cs typeface="Calibri" pitchFamily="34" charset="0"/>
            </a:endParaRPr>
          </a:p>
          <a:p>
            <a:pPr lvl="0">
              <a:buNone/>
            </a:pPr>
            <a:r>
              <a:rPr lang="fr-FR" sz="1500" b="1" dirty="0" smtClean="0">
                <a:solidFill>
                  <a:srgbClr val="002060"/>
                </a:solidFill>
                <a:latin typeface="Calibri" pitchFamily="34" charset="0"/>
                <a:cs typeface="Calibri" pitchFamily="34" charset="0"/>
              </a:rPr>
              <a:t>II – PRESENTATION DE LA SOCIETE CASALIGGI</a:t>
            </a:r>
            <a:endParaRPr lang="fr-FR" sz="1500" dirty="0" smtClean="0">
              <a:solidFill>
                <a:srgbClr val="002060"/>
              </a:solidFill>
              <a:latin typeface="Calibri" pitchFamily="34" charset="0"/>
              <a:cs typeface="Calibri" pitchFamily="34" charset="0"/>
            </a:endParaRPr>
          </a:p>
          <a:p>
            <a:pPr lvl="1">
              <a:buNone/>
            </a:pPr>
            <a:r>
              <a:rPr lang="it-IT" sz="1500" b="1" dirty="0" smtClean="0">
                <a:solidFill>
                  <a:srgbClr val="002060"/>
                </a:solidFill>
                <a:latin typeface="Calibri" pitchFamily="34" charset="0"/>
                <a:cs typeface="Calibri" pitchFamily="34" charset="0"/>
              </a:rPr>
              <a:t>1. Son activité principale</a:t>
            </a:r>
          </a:p>
          <a:p>
            <a:pPr lvl="1">
              <a:buNone/>
            </a:pPr>
            <a:r>
              <a:rPr lang="it-IT" sz="1500" b="1" dirty="0" smtClean="0">
                <a:solidFill>
                  <a:srgbClr val="002060"/>
                </a:solidFill>
                <a:latin typeface="Calibri" pitchFamily="34" charset="0"/>
                <a:cs typeface="Calibri" pitchFamily="34" charset="0"/>
              </a:rPr>
              <a:t> </a:t>
            </a:r>
            <a:endParaRPr lang="fr-FR" sz="1500" dirty="0" smtClean="0">
              <a:solidFill>
                <a:srgbClr val="002060"/>
              </a:solidFill>
              <a:latin typeface="Calibri" pitchFamily="34" charset="0"/>
              <a:cs typeface="Calibri" pitchFamily="34" charset="0"/>
            </a:endParaRPr>
          </a:p>
          <a:p>
            <a:pPr lvl="0">
              <a:buNone/>
            </a:pPr>
            <a:r>
              <a:rPr lang="it-IT" sz="1500" b="1" dirty="0" smtClean="0">
                <a:solidFill>
                  <a:srgbClr val="002060"/>
                </a:solidFill>
                <a:latin typeface="Calibri" pitchFamily="34" charset="0"/>
                <a:cs typeface="Calibri" pitchFamily="34" charset="0"/>
              </a:rPr>
              <a:t>III – CHANTIER DE BRY-SUR-MARNE</a:t>
            </a:r>
            <a:endParaRPr lang="fr-FR" sz="1500" dirty="0" smtClean="0">
              <a:solidFill>
                <a:srgbClr val="002060"/>
              </a:solidFill>
              <a:latin typeface="Calibri" pitchFamily="34" charset="0"/>
              <a:cs typeface="Calibri" pitchFamily="34" charset="0"/>
            </a:endParaRPr>
          </a:p>
          <a:p>
            <a:pPr marL="800100" lvl="1" indent="-342900">
              <a:buNone/>
            </a:pPr>
            <a:r>
              <a:rPr lang="it-IT" sz="1500" b="1" dirty="0" smtClean="0">
                <a:solidFill>
                  <a:srgbClr val="002060"/>
                </a:solidFill>
                <a:latin typeface="Calibri" pitchFamily="34" charset="0"/>
                <a:cs typeface="Calibri" pitchFamily="34" charset="0"/>
              </a:rPr>
              <a:t>1. Réalisations, méthodologie et outils</a:t>
            </a:r>
            <a:r>
              <a:rPr lang="it-IT" sz="1800" b="1" dirty="0" smtClean="0">
                <a:solidFill>
                  <a:srgbClr val="002060"/>
                </a:solidFill>
                <a:latin typeface="Calibri" pitchFamily="34" charset="0"/>
                <a:cs typeface="Calibri" pitchFamily="34" charset="0"/>
              </a:rPr>
              <a:t> </a:t>
            </a:r>
          </a:p>
          <a:p>
            <a:pPr marL="1200150" lvl="2" indent="-342900">
              <a:buFont typeface="+mj-lt"/>
              <a:buAutoNum type="alphaLcPeriod"/>
            </a:pPr>
            <a:r>
              <a:rPr lang="it-IT" sz="1500" b="1" dirty="0" smtClean="0">
                <a:solidFill>
                  <a:srgbClr val="002060"/>
                </a:solidFill>
                <a:latin typeface="Calibri" pitchFamily="34" charset="0"/>
                <a:cs typeface="Calibri" pitchFamily="34" charset="0"/>
              </a:rPr>
              <a:t>Objectif du chantier de Bry</a:t>
            </a:r>
          </a:p>
          <a:p>
            <a:pPr marL="1200150" lvl="2" indent="-342900">
              <a:buFont typeface="+mj-lt"/>
              <a:buAutoNum type="alphaLcPeriod"/>
            </a:pPr>
            <a:r>
              <a:rPr lang="it-IT" sz="1500" b="1" dirty="0" smtClean="0">
                <a:solidFill>
                  <a:srgbClr val="002060"/>
                </a:solidFill>
                <a:latin typeface="Calibri" pitchFamily="34" charset="0"/>
                <a:cs typeface="Calibri" pitchFamily="34" charset="0"/>
              </a:rPr>
              <a:t>Fenêtre de toit</a:t>
            </a:r>
          </a:p>
          <a:p>
            <a:pPr marL="1200150" lvl="2" indent="-342900">
              <a:buFont typeface="+mj-lt"/>
              <a:buAutoNum type="alphaLcPeriod"/>
            </a:pPr>
            <a:r>
              <a:rPr lang="it-IT" sz="1500" b="1" dirty="0" smtClean="0">
                <a:solidFill>
                  <a:srgbClr val="002060"/>
                </a:solidFill>
                <a:latin typeface="Calibri" pitchFamily="34" charset="0"/>
                <a:cs typeface="Calibri" pitchFamily="34" charset="0"/>
              </a:rPr>
              <a:t>Rives toiture</a:t>
            </a:r>
          </a:p>
          <a:p>
            <a:pPr marL="1200150" lvl="2" indent="-342900">
              <a:buFont typeface="+mj-lt"/>
              <a:buAutoNum type="alphaLcPeriod"/>
            </a:pPr>
            <a:r>
              <a:rPr lang="it-IT" sz="1500" b="1" dirty="0" smtClean="0">
                <a:solidFill>
                  <a:srgbClr val="002060"/>
                </a:solidFill>
                <a:latin typeface="Calibri" pitchFamily="34" charset="0"/>
                <a:cs typeface="Calibri" pitchFamily="34" charset="0"/>
              </a:rPr>
              <a:t>Gouttières</a:t>
            </a:r>
          </a:p>
          <a:p>
            <a:pPr marL="1200150" lvl="2" indent="-342900">
              <a:buFont typeface="+mj-lt"/>
              <a:buAutoNum type="alphaLcPeriod"/>
            </a:pPr>
            <a:r>
              <a:rPr lang="it-IT" sz="1500" b="1" dirty="0" smtClean="0">
                <a:solidFill>
                  <a:srgbClr val="002060"/>
                </a:solidFill>
                <a:latin typeface="Calibri" pitchFamily="34" charset="0"/>
                <a:cs typeface="Calibri" pitchFamily="34" charset="0"/>
              </a:rPr>
              <a:t>Volets roulants</a:t>
            </a:r>
          </a:p>
          <a:p>
            <a:pPr marL="1200150" lvl="2" indent="-342900">
              <a:buFont typeface="+mj-lt"/>
              <a:buAutoNum type="alphaLcPeriod"/>
            </a:pPr>
            <a:r>
              <a:rPr lang="it-IT" sz="1500" b="1" dirty="0" smtClean="0">
                <a:solidFill>
                  <a:srgbClr val="002060"/>
                </a:solidFill>
                <a:latin typeface="Calibri" pitchFamily="34" charset="0"/>
                <a:cs typeface="Calibri" pitchFamily="34" charset="0"/>
              </a:rPr>
              <a:t>Enduits et placo-plâtre</a:t>
            </a:r>
          </a:p>
          <a:p>
            <a:pPr marL="1200150" lvl="2" indent="-342900">
              <a:buFont typeface="+mj-lt"/>
              <a:buAutoNum type="alphaLcPeriod"/>
            </a:pPr>
            <a:r>
              <a:rPr lang="it-IT" sz="1500" b="1" dirty="0" smtClean="0">
                <a:solidFill>
                  <a:srgbClr val="002060"/>
                </a:solidFill>
                <a:latin typeface="Calibri" pitchFamily="34" charset="0"/>
                <a:cs typeface="Calibri" pitchFamily="34" charset="0"/>
              </a:rPr>
              <a:t>Démolition cabane de jardin</a:t>
            </a:r>
          </a:p>
          <a:p>
            <a:pPr marL="1257300" lvl="2" indent="-400050">
              <a:buFont typeface="+mj-lt"/>
              <a:buAutoNum type="alphaLcPeriod"/>
            </a:pPr>
            <a:r>
              <a:rPr lang="it-IT" sz="1500" b="1" dirty="0" smtClean="0">
                <a:solidFill>
                  <a:srgbClr val="002060"/>
                </a:solidFill>
                <a:latin typeface="Calibri" pitchFamily="34" charset="0"/>
                <a:cs typeface="Calibri" pitchFamily="34" charset="0"/>
              </a:rPr>
              <a:t>Menuiserie</a:t>
            </a:r>
          </a:p>
          <a:p>
            <a:pPr marL="1257300" lvl="2" indent="-400050">
              <a:buFont typeface="+mj-lt"/>
              <a:buAutoNum type="alphaLcPeriod"/>
            </a:pPr>
            <a:r>
              <a:rPr lang="it-IT" sz="1500" b="1" dirty="0" smtClean="0">
                <a:solidFill>
                  <a:srgbClr val="002060"/>
                </a:solidFill>
                <a:latin typeface="Calibri" pitchFamily="34" charset="0"/>
                <a:cs typeface="Calibri" pitchFamily="34" charset="0"/>
              </a:rPr>
              <a:t>Ouvertures et marches intérieures</a:t>
            </a:r>
          </a:p>
          <a:p>
            <a:pPr marL="1257300" lvl="2" indent="-400050">
              <a:buFont typeface="+mj-lt"/>
              <a:buAutoNum type="alphaLcPeriod"/>
            </a:pPr>
            <a:endParaRPr lang="it-IT" sz="1400" b="1" dirty="0" smtClean="0">
              <a:solidFill>
                <a:srgbClr val="002060"/>
              </a:solidFill>
              <a:latin typeface="Calibri" pitchFamily="34" charset="0"/>
              <a:cs typeface="Calibri" pitchFamily="34" charset="0"/>
            </a:endParaRPr>
          </a:p>
          <a:p>
            <a:pPr lvl="0">
              <a:buNone/>
            </a:pPr>
            <a:r>
              <a:rPr lang="it-IT" sz="1500" b="1" dirty="0" smtClean="0">
                <a:solidFill>
                  <a:srgbClr val="002060"/>
                </a:solidFill>
                <a:latin typeface="Calibri" pitchFamily="34" charset="0"/>
                <a:cs typeface="Calibri" pitchFamily="34" charset="0"/>
              </a:rPr>
              <a:t>IV - CHANTIER DE VILLIERS-SUR-MARNE</a:t>
            </a:r>
            <a:endParaRPr lang="fr-FR" sz="1500" dirty="0" smtClean="0">
              <a:solidFill>
                <a:srgbClr val="002060"/>
              </a:solidFill>
              <a:latin typeface="Calibri" pitchFamily="34" charset="0"/>
              <a:cs typeface="Calibri" pitchFamily="34" charset="0"/>
            </a:endParaRPr>
          </a:p>
          <a:p>
            <a:pPr marL="800100" lvl="1" indent="-342900">
              <a:buNone/>
            </a:pPr>
            <a:r>
              <a:rPr lang="it-IT" sz="1500" b="1" dirty="0" smtClean="0">
                <a:solidFill>
                  <a:srgbClr val="002060"/>
                </a:solidFill>
                <a:latin typeface="Calibri" pitchFamily="34" charset="0"/>
                <a:cs typeface="Calibri" pitchFamily="34" charset="0"/>
              </a:rPr>
              <a:t>1. Réalisations, méthodologie et outils </a:t>
            </a:r>
          </a:p>
          <a:p>
            <a:pPr marL="1200150" lvl="2" indent="-342900">
              <a:buFont typeface="+mj-lt"/>
              <a:buAutoNum type="alphaLcPeriod"/>
            </a:pPr>
            <a:r>
              <a:rPr lang="it-IT" sz="1500" b="1" dirty="0" smtClean="0">
                <a:solidFill>
                  <a:srgbClr val="002060"/>
                </a:solidFill>
                <a:latin typeface="Calibri" pitchFamily="34" charset="0"/>
                <a:cs typeface="Calibri" pitchFamily="34" charset="0"/>
              </a:rPr>
              <a:t>Objectif du chantier de Villiers</a:t>
            </a:r>
          </a:p>
          <a:p>
            <a:pPr marL="1200150" lvl="2" indent="-342900">
              <a:buFont typeface="+mj-lt"/>
              <a:buAutoNum type="alphaLcPeriod"/>
            </a:pPr>
            <a:r>
              <a:rPr lang="it-IT" sz="1500" b="1" dirty="0" smtClean="0">
                <a:solidFill>
                  <a:srgbClr val="002060"/>
                </a:solidFill>
                <a:latin typeface="Calibri" pitchFamily="34" charset="0"/>
                <a:cs typeface="Calibri" pitchFamily="34" charset="0"/>
              </a:rPr>
              <a:t> Mise en place des aciers</a:t>
            </a:r>
          </a:p>
          <a:p>
            <a:pPr marL="1200150" lvl="2" indent="-342900">
              <a:buFont typeface="+mj-lt"/>
              <a:buAutoNum type="alphaLcPeriod"/>
            </a:pPr>
            <a:r>
              <a:rPr lang="it-IT" sz="1500" b="1" dirty="0" smtClean="0">
                <a:solidFill>
                  <a:srgbClr val="002060"/>
                </a:solidFill>
                <a:latin typeface="Calibri" pitchFamily="34" charset="0"/>
                <a:cs typeface="Calibri" pitchFamily="34" charset="0"/>
              </a:rPr>
              <a:t>Préparation du béton</a:t>
            </a:r>
          </a:p>
          <a:p>
            <a:pPr marL="1200150" lvl="2" indent="-342900">
              <a:buFont typeface="+mj-lt"/>
              <a:buAutoNum type="alphaLcPeriod"/>
            </a:pPr>
            <a:r>
              <a:rPr lang="it-IT" sz="1500" b="1" dirty="0" smtClean="0">
                <a:solidFill>
                  <a:srgbClr val="002060"/>
                </a:solidFill>
                <a:latin typeface="Calibri" pitchFamily="34" charset="0"/>
                <a:cs typeface="Calibri" pitchFamily="34" charset="0"/>
              </a:rPr>
              <a:t>Mise en place des poutrelles et des hourdies</a:t>
            </a:r>
          </a:p>
          <a:p>
            <a:pPr marL="1200150" lvl="2" indent="-342900">
              <a:buFont typeface="+mj-lt"/>
              <a:buAutoNum type="alphaLcPeriod"/>
            </a:pPr>
            <a:r>
              <a:rPr lang="it-IT" sz="1500" b="1" dirty="0" smtClean="0">
                <a:solidFill>
                  <a:srgbClr val="002060"/>
                </a:solidFill>
                <a:latin typeface="Calibri" pitchFamily="34" charset="0"/>
                <a:cs typeface="Calibri" pitchFamily="34" charset="0"/>
              </a:rPr>
              <a:t>Sécurisation du chantier</a:t>
            </a:r>
          </a:p>
          <a:p>
            <a:pPr>
              <a:buNone/>
            </a:pPr>
            <a:endParaRPr lang="fr-FR" sz="1500" dirty="0" smtClean="0">
              <a:solidFill>
                <a:srgbClr val="002060"/>
              </a:solidFill>
              <a:latin typeface="Calibri" pitchFamily="34" charset="0"/>
              <a:cs typeface="Calibri" pitchFamily="34" charset="0"/>
            </a:endParaRPr>
          </a:p>
          <a:p>
            <a:pPr>
              <a:buNone/>
            </a:pPr>
            <a:r>
              <a:rPr lang="it-IT" sz="1500" b="1" dirty="0" smtClean="0">
                <a:solidFill>
                  <a:srgbClr val="002060"/>
                </a:solidFill>
                <a:latin typeface="Calibri" pitchFamily="34" charset="0"/>
                <a:cs typeface="Calibri" pitchFamily="34" charset="0"/>
              </a:rPr>
              <a:t>V – MA MISSION ET COMPETENCES METIERS</a:t>
            </a:r>
          </a:p>
          <a:p>
            <a:pPr lvl="1">
              <a:buAutoNum type="arabicPeriod"/>
            </a:pPr>
            <a:r>
              <a:rPr lang="it-IT" sz="1500" b="1" dirty="0" smtClean="0">
                <a:solidFill>
                  <a:srgbClr val="002060"/>
                </a:solidFill>
                <a:latin typeface="Calibri" pitchFamily="34" charset="0"/>
                <a:cs typeface="Calibri" pitchFamily="34" charset="0"/>
              </a:rPr>
              <a:t>Plaquiste</a:t>
            </a:r>
          </a:p>
          <a:p>
            <a:pPr lvl="1">
              <a:buAutoNum type="arabicPeriod"/>
            </a:pPr>
            <a:r>
              <a:rPr lang="it-IT" sz="1500" b="1" dirty="0" smtClean="0">
                <a:solidFill>
                  <a:srgbClr val="002060"/>
                </a:solidFill>
                <a:latin typeface="Calibri" pitchFamily="34" charset="0"/>
                <a:cs typeface="Calibri" pitchFamily="34" charset="0"/>
              </a:rPr>
              <a:t>Couvreur</a:t>
            </a:r>
          </a:p>
          <a:p>
            <a:pPr lvl="1">
              <a:buAutoNum type="arabicPeriod"/>
            </a:pPr>
            <a:r>
              <a:rPr lang="it-IT" sz="1500" b="1" dirty="0" smtClean="0">
                <a:solidFill>
                  <a:srgbClr val="002060"/>
                </a:solidFill>
                <a:latin typeface="Calibri" pitchFamily="34" charset="0"/>
                <a:cs typeface="Calibri" pitchFamily="34" charset="0"/>
              </a:rPr>
              <a:t>Menuisier</a:t>
            </a:r>
          </a:p>
          <a:p>
            <a:pPr lvl="1">
              <a:buAutoNum type="arabicPeriod"/>
            </a:pPr>
            <a:r>
              <a:rPr lang="it-IT" sz="1500" b="1" dirty="0" smtClean="0">
                <a:solidFill>
                  <a:srgbClr val="002060"/>
                </a:solidFill>
                <a:latin typeface="Calibri" pitchFamily="34" charset="0"/>
                <a:cs typeface="Calibri" pitchFamily="34" charset="0"/>
              </a:rPr>
              <a:t>Maçon - coffreur</a:t>
            </a:r>
            <a:endParaRPr lang="fr-FR" sz="1500" dirty="0" smtClean="0">
              <a:solidFill>
                <a:srgbClr val="002060"/>
              </a:solidFill>
              <a:latin typeface="Calibri" pitchFamily="34" charset="0"/>
              <a:cs typeface="Calibri" pitchFamily="34" charset="0"/>
            </a:endParaRPr>
          </a:p>
          <a:p>
            <a:pPr>
              <a:buNone/>
            </a:pPr>
            <a:endParaRPr lang="fr-FR" sz="1500" dirty="0" smtClean="0">
              <a:solidFill>
                <a:srgbClr val="002060"/>
              </a:solidFill>
              <a:latin typeface="Calibri" pitchFamily="34" charset="0"/>
              <a:cs typeface="Calibri" pitchFamily="34" charset="0"/>
            </a:endParaRPr>
          </a:p>
          <a:p>
            <a:pPr>
              <a:buNone/>
            </a:pPr>
            <a:r>
              <a:rPr lang="it-IT" sz="1500" b="1" dirty="0" smtClean="0">
                <a:solidFill>
                  <a:srgbClr val="002060"/>
                </a:solidFill>
                <a:latin typeface="Calibri" pitchFamily="34" charset="0"/>
                <a:cs typeface="Calibri" pitchFamily="34" charset="0"/>
              </a:rPr>
              <a:t>VI – CONCLUSION</a:t>
            </a:r>
          </a:p>
          <a:p>
            <a:pPr>
              <a:buNone/>
            </a:pPr>
            <a:endParaRPr lang="it-IT" sz="1500" b="1" dirty="0" smtClean="0">
              <a:solidFill>
                <a:srgbClr val="002060"/>
              </a:solidFill>
              <a:latin typeface="Calibri" pitchFamily="34" charset="0"/>
              <a:cs typeface="Calibri" pitchFamily="34" charset="0"/>
            </a:endParaRPr>
          </a:p>
          <a:p>
            <a:pPr>
              <a:buNone/>
            </a:pPr>
            <a:r>
              <a:rPr lang="it-IT" sz="1500" b="1" dirty="0" smtClean="0">
                <a:solidFill>
                  <a:srgbClr val="002060"/>
                </a:solidFill>
                <a:latin typeface="Calibri" pitchFamily="34" charset="0"/>
                <a:cs typeface="Calibri" pitchFamily="34" charset="0"/>
              </a:rPr>
              <a:t>VII – ANNEXES</a:t>
            </a:r>
            <a:endParaRPr lang="fr-FR" sz="1500" b="1" dirty="0" smtClean="0">
              <a:solidFill>
                <a:srgbClr val="002060"/>
              </a:solidFill>
              <a:latin typeface="Calibri" pitchFamily="34" charset="0"/>
              <a:cs typeface="Calibri" pitchFamily="34" charset="0"/>
            </a:endParaRPr>
          </a:p>
          <a:p>
            <a:endParaRPr lang="fr-FR" dirty="0"/>
          </a:p>
        </p:txBody>
      </p:sp>
      <p:sp>
        <p:nvSpPr>
          <p:cNvPr id="6" name="Espace réservé du numéro de diapositive 5"/>
          <p:cNvSpPr>
            <a:spLocks noGrp="1"/>
          </p:cNvSpPr>
          <p:nvPr>
            <p:ph type="sldNum" sz="quarter" idx="12"/>
          </p:nvPr>
        </p:nvSpPr>
        <p:spPr>
          <a:xfrm>
            <a:off x="6182430" y="8543927"/>
            <a:ext cx="596121" cy="486833"/>
          </a:xfrm>
        </p:spPr>
        <p:txBody>
          <a:bodyPr/>
          <a:lstStyle/>
          <a:p>
            <a:fld id="{48A34D62-89CF-46BB-8399-8124B845FF94}" type="slidenum">
              <a:rPr lang="fr-FR" smtClean="0"/>
              <a:pPr/>
              <a:t>2</a:t>
            </a:fld>
            <a:endParaRPr lang="fr-F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990253" y="467544"/>
            <a:ext cx="4896544" cy="7704856"/>
          </a:xfrm>
          <a:solidFill>
            <a:schemeClr val="accent1"/>
          </a:solidFill>
        </p:spPr>
        <p:txBody>
          <a:bodyPr numCol="1">
            <a:normAutofit/>
          </a:bodyPr>
          <a:lstStyle/>
          <a:p>
            <a:pPr>
              <a:buNone/>
            </a:pPr>
            <a:endParaRPr lang="it-IT" sz="800" b="1" dirty="0" smtClean="0">
              <a:solidFill>
                <a:srgbClr val="002060"/>
              </a:solidFill>
            </a:endParaRPr>
          </a:p>
          <a:p>
            <a:pPr marL="342900" lvl="1" indent="-342900">
              <a:buNone/>
            </a:pPr>
            <a:r>
              <a:rPr lang="it-IT" sz="1200" b="1" dirty="0" smtClean="0">
                <a:solidFill>
                  <a:srgbClr val="002060"/>
                </a:solidFill>
              </a:rPr>
              <a:t>		c. </a:t>
            </a:r>
            <a:r>
              <a:rPr lang="fr-FR" sz="1200" b="1" dirty="0" smtClean="0">
                <a:solidFill>
                  <a:srgbClr val="002060"/>
                </a:solidFill>
              </a:rPr>
              <a:t>Préparation du béton</a:t>
            </a:r>
          </a:p>
          <a:p>
            <a:pPr>
              <a:buNone/>
            </a:pPr>
            <a:endParaRPr lang="it-IT" sz="1200" b="1" dirty="0" smtClean="0">
              <a:solidFill>
                <a:srgbClr val="002060"/>
              </a:solidFill>
            </a:endParaRPr>
          </a:p>
          <a:p>
            <a:pPr>
              <a:buNone/>
            </a:pPr>
            <a:endParaRPr lang="it-IT" sz="1200" b="1" dirty="0" smtClean="0">
              <a:solidFill>
                <a:srgbClr val="002060"/>
              </a:solidFill>
            </a:endParaRPr>
          </a:p>
          <a:p>
            <a:pPr>
              <a:buNone/>
            </a:pPr>
            <a:endParaRPr lang="it-IT" sz="1200" b="1" dirty="0" smtClean="0">
              <a:solidFill>
                <a:srgbClr val="002060"/>
              </a:solidFill>
            </a:endParaRPr>
          </a:p>
          <a:p>
            <a:pPr>
              <a:buNone/>
            </a:pPr>
            <a:endParaRPr lang="it-IT" sz="1200" b="1" dirty="0" smtClean="0">
              <a:solidFill>
                <a:srgbClr val="002060"/>
              </a:solidFill>
            </a:endParaRPr>
          </a:p>
          <a:p>
            <a:pPr>
              <a:buNone/>
            </a:pPr>
            <a:endParaRPr lang="it-IT" sz="1200" b="1" dirty="0" smtClean="0">
              <a:solidFill>
                <a:srgbClr val="002060"/>
              </a:solidFill>
            </a:endParaRPr>
          </a:p>
          <a:p>
            <a:pPr>
              <a:buNone/>
            </a:pPr>
            <a:endParaRPr lang="it-IT" sz="1200" b="1" dirty="0" smtClean="0">
              <a:solidFill>
                <a:srgbClr val="002060"/>
              </a:solidFill>
            </a:endParaRPr>
          </a:p>
          <a:p>
            <a:pPr>
              <a:buNone/>
            </a:pPr>
            <a:endParaRPr lang="it-IT" sz="1200" b="1" dirty="0" smtClean="0">
              <a:solidFill>
                <a:srgbClr val="002060"/>
              </a:solidFill>
            </a:endParaRPr>
          </a:p>
          <a:p>
            <a:pPr>
              <a:buNone/>
            </a:pPr>
            <a:endParaRPr lang="it-IT" sz="1200" b="1" dirty="0" smtClean="0">
              <a:solidFill>
                <a:srgbClr val="002060"/>
              </a:solidFill>
            </a:endParaRPr>
          </a:p>
          <a:p>
            <a:pPr>
              <a:buNone/>
            </a:pPr>
            <a:r>
              <a:rPr lang="fr-FR" sz="1100" dirty="0" smtClean="0"/>
              <a:t>	</a:t>
            </a:r>
          </a:p>
          <a:p>
            <a:pPr lvl="1"/>
            <a:endParaRPr lang="fr-FR" sz="1100" dirty="0" smtClean="0"/>
          </a:p>
          <a:p>
            <a:pPr lvl="1"/>
            <a:endParaRPr lang="fr-FR" sz="1100" dirty="0" smtClean="0"/>
          </a:p>
          <a:p>
            <a:pPr lvl="1"/>
            <a:endParaRPr lang="fr-FR" sz="1100" dirty="0" smtClean="0"/>
          </a:p>
        </p:txBody>
      </p:sp>
      <p:sp>
        <p:nvSpPr>
          <p:cNvPr id="7" name="Espace réservé du numéro de diapositive 6"/>
          <p:cNvSpPr>
            <a:spLocks noGrp="1"/>
          </p:cNvSpPr>
          <p:nvPr>
            <p:ph type="sldNum" sz="quarter" idx="12"/>
          </p:nvPr>
        </p:nvSpPr>
        <p:spPr>
          <a:xfrm>
            <a:off x="6182430" y="8543927"/>
            <a:ext cx="596121" cy="486833"/>
          </a:xfrm>
        </p:spPr>
        <p:txBody>
          <a:bodyPr/>
          <a:lstStyle/>
          <a:p>
            <a:fld id="{48A34D62-89CF-46BB-8399-8124B845FF94}" type="slidenum">
              <a:rPr lang="fr-FR" smtClean="0"/>
              <a:pPr/>
              <a:t>20</a:t>
            </a:fld>
            <a:endParaRPr lang="fr-FR" dirty="0"/>
          </a:p>
        </p:txBody>
      </p:sp>
      <p:pic>
        <p:nvPicPr>
          <p:cNvPr id="8" name="Image 7" descr="Iphone 4 023.jpg"/>
          <p:cNvPicPr>
            <a:picLocks noChangeAspect="1"/>
          </p:cNvPicPr>
          <p:nvPr/>
        </p:nvPicPr>
        <p:blipFill>
          <a:blip r:embed="rId2" cstate="print"/>
          <a:stretch>
            <a:fillRect/>
          </a:stretch>
        </p:blipFill>
        <p:spPr>
          <a:xfrm>
            <a:off x="3366517" y="4861193"/>
            <a:ext cx="2232248" cy="1667296"/>
          </a:xfrm>
          <a:prstGeom prst="rect">
            <a:avLst/>
          </a:prstGeom>
        </p:spPr>
      </p:pic>
      <p:sp>
        <p:nvSpPr>
          <p:cNvPr id="10" name="ZoneTexte 9"/>
          <p:cNvSpPr txBox="1"/>
          <p:nvPr/>
        </p:nvSpPr>
        <p:spPr>
          <a:xfrm>
            <a:off x="3294509" y="1620833"/>
            <a:ext cx="2232248" cy="1277273"/>
          </a:xfrm>
          <a:prstGeom prst="rect">
            <a:avLst/>
          </a:prstGeom>
          <a:noFill/>
        </p:spPr>
        <p:txBody>
          <a:bodyPr wrap="square" rtlCol="0">
            <a:spAutoFit/>
          </a:bodyPr>
          <a:lstStyle/>
          <a:p>
            <a:pPr algn="just"/>
            <a:r>
              <a:rPr lang="fr-FR" sz="1100" dirty="0" smtClean="0">
                <a:latin typeface="Calibri" pitchFamily="34" charset="0"/>
                <a:cs typeface="Calibri" pitchFamily="34" charset="0"/>
              </a:rPr>
              <a:t>J'ai commencé par mettre de l'eau dans la bétonnière. Ensuite, j'ai mélangé la première moitié d'un sac de ciment.</a:t>
            </a:r>
          </a:p>
          <a:p>
            <a:pPr algn="just"/>
            <a:r>
              <a:rPr lang="fr-FR" sz="1100" dirty="0" smtClean="0">
                <a:latin typeface="Calibri" pitchFamily="34" charset="0"/>
                <a:cs typeface="Calibri" pitchFamily="34" charset="0"/>
              </a:rPr>
              <a:t>Puis j'ai ajouté le sable avec les gravillons.</a:t>
            </a:r>
          </a:p>
          <a:p>
            <a:pPr algn="just"/>
            <a:endParaRPr lang="fr-FR" sz="1100" dirty="0">
              <a:latin typeface="Calibri" pitchFamily="34" charset="0"/>
              <a:cs typeface="Calibri" pitchFamily="34" charset="0"/>
            </a:endParaRPr>
          </a:p>
        </p:txBody>
      </p:sp>
      <p:pic>
        <p:nvPicPr>
          <p:cNvPr id="1028" name="Picture 4" descr="C:\Users\evelyne\Documents\perso\FLAVIEN\Recherche Stage\Rapport de stage Flavien 2011\photo triées\Gros oeuvre villiers\IMG_0405.jpg"/>
          <p:cNvPicPr>
            <a:picLocks noChangeAspect="1" noChangeArrowheads="1"/>
          </p:cNvPicPr>
          <p:nvPr/>
        </p:nvPicPr>
        <p:blipFill>
          <a:blip r:embed="rId3" cstate="print"/>
          <a:srcRect/>
          <a:stretch>
            <a:fillRect/>
          </a:stretch>
        </p:blipFill>
        <p:spPr bwMode="auto">
          <a:xfrm>
            <a:off x="1566317" y="1548825"/>
            <a:ext cx="1656184" cy="2361316"/>
          </a:xfrm>
          <a:prstGeom prst="rect">
            <a:avLst/>
          </a:prstGeom>
          <a:noFill/>
        </p:spPr>
      </p:pic>
      <p:sp>
        <p:nvSpPr>
          <p:cNvPr id="11" name="ZoneTexte 10"/>
          <p:cNvSpPr txBox="1"/>
          <p:nvPr/>
        </p:nvSpPr>
        <p:spPr>
          <a:xfrm>
            <a:off x="1278285" y="4788024"/>
            <a:ext cx="1944216" cy="1446550"/>
          </a:xfrm>
          <a:prstGeom prst="rect">
            <a:avLst/>
          </a:prstGeom>
          <a:noFill/>
        </p:spPr>
        <p:txBody>
          <a:bodyPr wrap="square" rtlCol="0">
            <a:spAutoFit/>
          </a:bodyPr>
          <a:lstStyle/>
          <a:p>
            <a:pPr algn="just"/>
            <a:r>
              <a:rPr lang="fr-FR" sz="1100" dirty="0" smtClean="0">
                <a:latin typeface="Calibri" pitchFamily="34" charset="0"/>
                <a:cs typeface="Calibri" pitchFamily="34" charset="0"/>
              </a:rPr>
              <a:t>Selon l'aspect du béton je rajouté au fur-et-à-mesure du sable, de l'eau et du ciment jusqu'à obtenir un mélange homogène et suffisamment mou et pâteux pour un bon béton.</a:t>
            </a:r>
          </a:p>
          <a:p>
            <a:pPr algn="just"/>
            <a:endParaRPr lang="fr-FR" sz="11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990253" y="467544"/>
            <a:ext cx="4896544" cy="7704856"/>
          </a:xfrm>
          <a:solidFill>
            <a:schemeClr val="accent1"/>
          </a:solidFill>
        </p:spPr>
        <p:txBody>
          <a:bodyPr numCol="1">
            <a:normAutofit/>
          </a:bodyPr>
          <a:lstStyle/>
          <a:p>
            <a:pPr>
              <a:buNone/>
            </a:pPr>
            <a:endParaRPr lang="it-IT" sz="800" b="1" dirty="0" smtClean="0">
              <a:solidFill>
                <a:srgbClr val="002060"/>
              </a:solidFill>
            </a:endParaRPr>
          </a:p>
          <a:p>
            <a:pPr marL="342900" lvl="1" indent="-342900">
              <a:buNone/>
            </a:pPr>
            <a:r>
              <a:rPr lang="it-IT" sz="1200" b="1" dirty="0" smtClean="0">
                <a:solidFill>
                  <a:srgbClr val="002060"/>
                </a:solidFill>
              </a:rPr>
              <a:t>		d. </a:t>
            </a:r>
            <a:r>
              <a:rPr lang="fr-FR" sz="1200" b="1" dirty="0" smtClean="0">
                <a:solidFill>
                  <a:srgbClr val="002060"/>
                </a:solidFill>
              </a:rPr>
              <a:t>Mise en place des poutrelles et des hourdies</a:t>
            </a:r>
          </a:p>
          <a:p>
            <a:pPr>
              <a:buNone/>
            </a:pPr>
            <a:endParaRPr lang="it-IT" sz="1200" b="1" dirty="0" smtClean="0">
              <a:solidFill>
                <a:srgbClr val="002060"/>
              </a:solidFill>
            </a:endParaRPr>
          </a:p>
          <a:p>
            <a:pPr>
              <a:buNone/>
            </a:pPr>
            <a:endParaRPr lang="it-IT" sz="1200" b="1" dirty="0" smtClean="0">
              <a:solidFill>
                <a:srgbClr val="002060"/>
              </a:solidFill>
            </a:endParaRPr>
          </a:p>
          <a:p>
            <a:pPr>
              <a:buNone/>
            </a:pPr>
            <a:endParaRPr lang="it-IT" sz="1200" b="1" dirty="0" smtClean="0">
              <a:solidFill>
                <a:srgbClr val="002060"/>
              </a:solidFill>
            </a:endParaRPr>
          </a:p>
          <a:p>
            <a:pPr>
              <a:buNone/>
            </a:pPr>
            <a:endParaRPr lang="it-IT" sz="1200" b="1" dirty="0" smtClean="0">
              <a:solidFill>
                <a:srgbClr val="002060"/>
              </a:solidFill>
            </a:endParaRPr>
          </a:p>
          <a:p>
            <a:pPr>
              <a:buNone/>
            </a:pPr>
            <a:endParaRPr lang="it-IT" sz="1200" b="1" dirty="0" smtClean="0">
              <a:solidFill>
                <a:srgbClr val="002060"/>
              </a:solidFill>
            </a:endParaRPr>
          </a:p>
          <a:p>
            <a:pPr>
              <a:buNone/>
            </a:pPr>
            <a:endParaRPr lang="it-IT" sz="1200" b="1" dirty="0" smtClean="0">
              <a:solidFill>
                <a:srgbClr val="002060"/>
              </a:solidFill>
            </a:endParaRPr>
          </a:p>
          <a:p>
            <a:pPr>
              <a:buNone/>
            </a:pPr>
            <a:endParaRPr lang="it-IT" sz="1200" b="1" dirty="0" smtClean="0">
              <a:solidFill>
                <a:srgbClr val="002060"/>
              </a:solidFill>
            </a:endParaRPr>
          </a:p>
          <a:p>
            <a:pPr>
              <a:buNone/>
            </a:pPr>
            <a:endParaRPr lang="it-IT" sz="1200" b="1" dirty="0" smtClean="0">
              <a:solidFill>
                <a:srgbClr val="002060"/>
              </a:solidFill>
            </a:endParaRPr>
          </a:p>
          <a:p>
            <a:pPr>
              <a:buNone/>
            </a:pPr>
            <a:r>
              <a:rPr lang="fr-FR" sz="1100" dirty="0" smtClean="0"/>
              <a:t>	</a:t>
            </a:r>
          </a:p>
          <a:p>
            <a:pPr lvl="1"/>
            <a:endParaRPr lang="fr-FR" sz="1100" dirty="0" smtClean="0"/>
          </a:p>
          <a:p>
            <a:pPr lvl="1"/>
            <a:endParaRPr lang="fr-FR" sz="1100" dirty="0" smtClean="0"/>
          </a:p>
          <a:p>
            <a:pPr lvl="1"/>
            <a:endParaRPr lang="fr-FR" sz="1100" dirty="0" smtClean="0"/>
          </a:p>
        </p:txBody>
      </p:sp>
      <p:sp>
        <p:nvSpPr>
          <p:cNvPr id="7" name="Espace réservé du numéro de diapositive 6"/>
          <p:cNvSpPr>
            <a:spLocks noGrp="1"/>
          </p:cNvSpPr>
          <p:nvPr>
            <p:ph type="sldNum" sz="quarter" idx="12"/>
          </p:nvPr>
        </p:nvSpPr>
        <p:spPr>
          <a:xfrm>
            <a:off x="6182430" y="8543927"/>
            <a:ext cx="596121" cy="486833"/>
          </a:xfrm>
        </p:spPr>
        <p:txBody>
          <a:bodyPr/>
          <a:lstStyle/>
          <a:p>
            <a:fld id="{48A34D62-89CF-46BB-8399-8124B845FF94}" type="slidenum">
              <a:rPr lang="fr-FR" smtClean="0"/>
              <a:pPr/>
              <a:t>21</a:t>
            </a:fld>
            <a:endParaRPr lang="fr-FR" dirty="0"/>
          </a:p>
        </p:txBody>
      </p:sp>
      <p:pic>
        <p:nvPicPr>
          <p:cNvPr id="6" name="Image 5" descr="Iphone 4 035.jpg"/>
          <p:cNvPicPr>
            <a:picLocks noChangeAspect="1"/>
          </p:cNvPicPr>
          <p:nvPr/>
        </p:nvPicPr>
        <p:blipFill>
          <a:blip r:embed="rId2" cstate="print"/>
          <a:stretch>
            <a:fillRect/>
          </a:stretch>
        </p:blipFill>
        <p:spPr>
          <a:xfrm>
            <a:off x="3366517" y="2123728"/>
            <a:ext cx="2145362" cy="1602400"/>
          </a:xfrm>
          <a:prstGeom prst="rect">
            <a:avLst/>
          </a:prstGeom>
        </p:spPr>
      </p:pic>
      <p:pic>
        <p:nvPicPr>
          <p:cNvPr id="10" name="Image 9" descr="Iphone 4 036.jpg"/>
          <p:cNvPicPr>
            <a:picLocks noChangeAspect="1"/>
          </p:cNvPicPr>
          <p:nvPr/>
        </p:nvPicPr>
        <p:blipFill>
          <a:blip r:embed="rId3" cstate="print"/>
          <a:stretch>
            <a:fillRect/>
          </a:stretch>
        </p:blipFill>
        <p:spPr>
          <a:xfrm>
            <a:off x="3582541" y="4932040"/>
            <a:ext cx="1928147" cy="1440160"/>
          </a:xfrm>
          <a:prstGeom prst="rect">
            <a:avLst/>
          </a:prstGeom>
        </p:spPr>
      </p:pic>
      <p:pic>
        <p:nvPicPr>
          <p:cNvPr id="11" name="Image 10" descr="Iphone 4 034.jpg"/>
          <p:cNvPicPr>
            <a:picLocks noChangeAspect="1"/>
          </p:cNvPicPr>
          <p:nvPr/>
        </p:nvPicPr>
        <p:blipFill>
          <a:blip r:embed="rId4" cstate="print"/>
          <a:stretch>
            <a:fillRect/>
          </a:stretch>
        </p:blipFill>
        <p:spPr>
          <a:xfrm>
            <a:off x="1422301" y="5004048"/>
            <a:ext cx="1936215" cy="2592288"/>
          </a:xfrm>
          <a:prstGeom prst="rect">
            <a:avLst/>
          </a:prstGeom>
        </p:spPr>
      </p:pic>
      <p:pic>
        <p:nvPicPr>
          <p:cNvPr id="12" name="Image 11" descr="IMG_0457.jpg"/>
          <p:cNvPicPr>
            <a:picLocks noChangeAspect="1"/>
          </p:cNvPicPr>
          <p:nvPr/>
        </p:nvPicPr>
        <p:blipFill>
          <a:blip r:embed="rId5" cstate="print"/>
          <a:stretch>
            <a:fillRect/>
          </a:stretch>
        </p:blipFill>
        <p:spPr>
          <a:xfrm>
            <a:off x="1350293" y="1259632"/>
            <a:ext cx="1656184" cy="2217370"/>
          </a:xfrm>
          <a:prstGeom prst="rect">
            <a:avLst/>
          </a:prstGeom>
        </p:spPr>
      </p:pic>
      <p:sp>
        <p:nvSpPr>
          <p:cNvPr id="8" name="ZoneTexte 7"/>
          <p:cNvSpPr txBox="1"/>
          <p:nvPr/>
        </p:nvSpPr>
        <p:spPr>
          <a:xfrm>
            <a:off x="3222501" y="1115616"/>
            <a:ext cx="2448272" cy="938719"/>
          </a:xfrm>
          <a:prstGeom prst="rect">
            <a:avLst/>
          </a:prstGeom>
          <a:noFill/>
        </p:spPr>
        <p:txBody>
          <a:bodyPr wrap="square" rtlCol="0">
            <a:spAutoFit/>
          </a:bodyPr>
          <a:lstStyle/>
          <a:p>
            <a:pPr algn="just"/>
            <a:r>
              <a:rPr lang="fr-FR" sz="1100" dirty="0" smtClean="0">
                <a:latin typeface="Calibri" pitchFamily="34" charset="0"/>
                <a:cs typeface="Calibri" pitchFamily="34" charset="0"/>
              </a:rPr>
              <a:t>Les poutrelles sont placées à 60 cm d'intervalle et s'appuient d'un côté sur la future poutre et de l'autre sur le mur en parpaing.</a:t>
            </a:r>
          </a:p>
          <a:p>
            <a:pPr algn="just"/>
            <a:endParaRPr lang="fr-FR" sz="1100" dirty="0">
              <a:latin typeface="Calibri" pitchFamily="34" charset="0"/>
              <a:cs typeface="Calibri" pitchFamily="34" charset="0"/>
            </a:endParaRPr>
          </a:p>
        </p:txBody>
      </p:sp>
      <p:sp>
        <p:nvSpPr>
          <p:cNvPr id="9" name="ZoneTexte 8"/>
          <p:cNvSpPr txBox="1"/>
          <p:nvPr/>
        </p:nvSpPr>
        <p:spPr>
          <a:xfrm>
            <a:off x="1422301" y="4355976"/>
            <a:ext cx="3888432" cy="430887"/>
          </a:xfrm>
          <a:prstGeom prst="rect">
            <a:avLst/>
          </a:prstGeom>
          <a:noFill/>
        </p:spPr>
        <p:txBody>
          <a:bodyPr wrap="square" rtlCol="0">
            <a:spAutoFit/>
          </a:bodyPr>
          <a:lstStyle/>
          <a:p>
            <a:pPr algn="just"/>
            <a:r>
              <a:rPr lang="fr-FR" sz="1100" dirty="0" smtClean="0">
                <a:latin typeface="Calibri" pitchFamily="34" charset="0"/>
                <a:cs typeface="Calibri" pitchFamily="34" charset="0"/>
              </a:rPr>
              <a:t>Les hourdies reposent sur les poutrelles grâce à leur forme spécifiques crantées qui leur permet de rester en place.</a:t>
            </a:r>
          </a:p>
        </p:txBody>
      </p:sp>
      <p:sp>
        <p:nvSpPr>
          <p:cNvPr id="13" name="Arc 12"/>
          <p:cNvSpPr/>
          <p:nvPr/>
        </p:nvSpPr>
        <p:spPr>
          <a:xfrm>
            <a:off x="1134269" y="1475656"/>
            <a:ext cx="2088232" cy="504056"/>
          </a:xfrm>
          <a:prstGeom prst="arc">
            <a:avLst>
              <a:gd name="adj1" fmla="val 183217"/>
              <a:gd name="adj2" fmla="val 67677"/>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4" name="Arc 13"/>
          <p:cNvSpPr/>
          <p:nvPr/>
        </p:nvSpPr>
        <p:spPr>
          <a:xfrm>
            <a:off x="3711679" y="2483768"/>
            <a:ext cx="1872208" cy="648072"/>
          </a:xfrm>
          <a:prstGeom prst="arc">
            <a:avLst>
              <a:gd name="adj1" fmla="val 183217"/>
              <a:gd name="adj2" fmla="val 67677"/>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 name="Arc 14"/>
          <p:cNvSpPr/>
          <p:nvPr/>
        </p:nvSpPr>
        <p:spPr>
          <a:xfrm>
            <a:off x="4014589" y="5580112"/>
            <a:ext cx="792088" cy="504056"/>
          </a:xfrm>
          <a:prstGeom prst="arc">
            <a:avLst>
              <a:gd name="adj1" fmla="val 183217"/>
              <a:gd name="adj2" fmla="val 67677"/>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6" name="Arc 15"/>
          <p:cNvSpPr/>
          <p:nvPr/>
        </p:nvSpPr>
        <p:spPr>
          <a:xfrm>
            <a:off x="2582813" y="7092280"/>
            <a:ext cx="639688" cy="432048"/>
          </a:xfrm>
          <a:prstGeom prst="arc">
            <a:avLst>
              <a:gd name="adj1" fmla="val 183217"/>
              <a:gd name="adj2" fmla="val 67677"/>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7" name="ZoneTexte 16"/>
          <p:cNvSpPr txBox="1"/>
          <p:nvPr/>
        </p:nvSpPr>
        <p:spPr>
          <a:xfrm>
            <a:off x="3582541" y="6538863"/>
            <a:ext cx="1944216" cy="769441"/>
          </a:xfrm>
          <a:prstGeom prst="rect">
            <a:avLst/>
          </a:prstGeom>
          <a:noFill/>
        </p:spPr>
        <p:txBody>
          <a:bodyPr wrap="square" rtlCol="0">
            <a:spAutoFit/>
          </a:bodyPr>
          <a:lstStyle/>
          <a:p>
            <a:pPr algn="just"/>
            <a:r>
              <a:rPr lang="fr-FR" sz="1100" dirty="0" smtClean="0">
                <a:latin typeface="Calibri" pitchFamily="34" charset="0"/>
                <a:cs typeface="Calibri" pitchFamily="34" charset="0"/>
              </a:rPr>
              <a:t>Les hourdies vont servir à porter la table de compression (béton coulé sur les poutrelles et les hourdies).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990253" y="467544"/>
            <a:ext cx="4896544" cy="7704856"/>
          </a:xfrm>
          <a:solidFill>
            <a:schemeClr val="accent1"/>
          </a:solidFill>
        </p:spPr>
        <p:txBody>
          <a:bodyPr numCol="1">
            <a:normAutofit/>
          </a:bodyPr>
          <a:lstStyle/>
          <a:p>
            <a:pPr>
              <a:buNone/>
            </a:pPr>
            <a:endParaRPr lang="it-IT" sz="800" b="1" dirty="0" smtClean="0">
              <a:solidFill>
                <a:srgbClr val="002060"/>
              </a:solidFill>
            </a:endParaRPr>
          </a:p>
          <a:p>
            <a:pPr marL="342900" lvl="1" indent="-342900">
              <a:buNone/>
            </a:pPr>
            <a:r>
              <a:rPr lang="it-IT" sz="1200" b="1" dirty="0" smtClean="0">
                <a:solidFill>
                  <a:srgbClr val="002060"/>
                </a:solidFill>
              </a:rPr>
              <a:t>		e. </a:t>
            </a:r>
            <a:r>
              <a:rPr lang="fr-FR" sz="1200" b="1" dirty="0" smtClean="0">
                <a:solidFill>
                  <a:srgbClr val="002060"/>
                </a:solidFill>
              </a:rPr>
              <a:t>Sécurisation du chantier</a:t>
            </a:r>
          </a:p>
          <a:p>
            <a:pPr>
              <a:buNone/>
            </a:pPr>
            <a:endParaRPr lang="it-IT" sz="1200" b="1" dirty="0" smtClean="0">
              <a:solidFill>
                <a:srgbClr val="002060"/>
              </a:solidFill>
            </a:endParaRPr>
          </a:p>
          <a:p>
            <a:pPr>
              <a:buNone/>
            </a:pPr>
            <a:endParaRPr lang="it-IT" sz="1200" b="1" dirty="0" smtClean="0">
              <a:solidFill>
                <a:srgbClr val="002060"/>
              </a:solidFill>
            </a:endParaRPr>
          </a:p>
          <a:p>
            <a:pPr>
              <a:buNone/>
            </a:pPr>
            <a:endParaRPr lang="it-IT" sz="1200" b="1" dirty="0" smtClean="0">
              <a:solidFill>
                <a:srgbClr val="002060"/>
              </a:solidFill>
            </a:endParaRPr>
          </a:p>
          <a:p>
            <a:pPr>
              <a:buNone/>
            </a:pPr>
            <a:endParaRPr lang="it-IT" sz="1200" b="1" dirty="0" smtClean="0">
              <a:solidFill>
                <a:srgbClr val="002060"/>
              </a:solidFill>
            </a:endParaRPr>
          </a:p>
          <a:p>
            <a:pPr>
              <a:buNone/>
            </a:pPr>
            <a:endParaRPr lang="it-IT" sz="1200" b="1" dirty="0" smtClean="0">
              <a:solidFill>
                <a:srgbClr val="002060"/>
              </a:solidFill>
            </a:endParaRPr>
          </a:p>
          <a:p>
            <a:pPr>
              <a:buNone/>
            </a:pPr>
            <a:endParaRPr lang="it-IT" sz="1200" b="1" dirty="0" smtClean="0">
              <a:solidFill>
                <a:srgbClr val="002060"/>
              </a:solidFill>
            </a:endParaRPr>
          </a:p>
          <a:p>
            <a:pPr>
              <a:buNone/>
            </a:pPr>
            <a:endParaRPr lang="it-IT" sz="1200" b="1" dirty="0" smtClean="0">
              <a:solidFill>
                <a:srgbClr val="002060"/>
              </a:solidFill>
            </a:endParaRPr>
          </a:p>
          <a:p>
            <a:pPr>
              <a:buNone/>
            </a:pPr>
            <a:endParaRPr lang="it-IT" sz="1200" b="1" dirty="0" smtClean="0">
              <a:solidFill>
                <a:srgbClr val="002060"/>
              </a:solidFill>
            </a:endParaRPr>
          </a:p>
          <a:p>
            <a:pPr>
              <a:buNone/>
            </a:pPr>
            <a:r>
              <a:rPr lang="fr-FR" sz="1100" dirty="0" smtClean="0"/>
              <a:t>	</a:t>
            </a:r>
          </a:p>
          <a:p>
            <a:pPr lvl="1"/>
            <a:endParaRPr lang="fr-FR" sz="1100" dirty="0" smtClean="0"/>
          </a:p>
          <a:p>
            <a:pPr lvl="1"/>
            <a:endParaRPr lang="fr-FR" sz="1100" dirty="0" smtClean="0"/>
          </a:p>
          <a:p>
            <a:pPr lvl="1"/>
            <a:endParaRPr lang="fr-FR" sz="1100" dirty="0" smtClean="0"/>
          </a:p>
        </p:txBody>
      </p:sp>
      <p:sp>
        <p:nvSpPr>
          <p:cNvPr id="7" name="Espace réservé du numéro de diapositive 6"/>
          <p:cNvSpPr>
            <a:spLocks noGrp="1"/>
          </p:cNvSpPr>
          <p:nvPr>
            <p:ph type="sldNum" sz="quarter" idx="12"/>
          </p:nvPr>
        </p:nvSpPr>
        <p:spPr>
          <a:xfrm>
            <a:off x="6182430" y="8543927"/>
            <a:ext cx="596121" cy="486833"/>
          </a:xfrm>
        </p:spPr>
        <p:txBody>
          <a:bodyPr/>
          <a:lstStyle/>
          <a:p>
            <a:fld id="{48A34D62-89CF-46BB-8399-8124B845FF94}" type="slidenum">
              <a:rPr lang="fr-FR" smtClean="0"/>
              <a:pPr/>
              <a:t>22</a:t>
            </a:fld>
            <a:endParaRPr lang="fr-FR" dirty="0"/>
          </a:p>
        </p:txBody>
      </p:sp>
      <p:pic>
        <p:nvPicPr>
          <p:cNvPr id="8" name="Image 7" descr="IMG_0427.jpg"/>
          <p:cNvPicPr>
            <a:picLocks noChangeAspect="1"/>
          </p:cNvPicPr>
          <p:nvPr/>
        </p:nvPicPr>
        <p:blipFill>
          <a:blip r:embed="rId2" cstate="print"/>
          <a:stretch>
            <a:fillRect/>
          </a:stretch>
        </p:blipFill>
        <p:spPr>
          <a:xfrm>
            <a:off x="1947851" y="1440160"/>
            <a:ext cx="2471096" cy="3923928"/>
          </a:xfrm>
          <a:prstGeom prst="rect">
            <a:avLst/>
          </a:prstGeom>
        </p:spPr>
      </p:pic>
      <p:sp>
        <p:nvSpPr>
          <p:cNvPr id="9" name="ZoneTexte 8"/>
          <p:cNvSpPr txBox="1"/>
          <p:nvPr/>
        </p:nvSpPr>
        <p:spPr>
          <a:xfrm>
            <a:off x="1854349" y="5436096"/>
            <a:ext cx="2880320" cy="430887"/>
          </a:xfrm>
          <a:prstGeom prst="rect">
            <a:avLst/>
          </a:prstGeom>
          <a:noFill/>
        </p:spPr>
        <p:txBody>
          <a:bodyPr wrap="square" rtlCol="0">
            <a:spAutoFit/>
          </a:bodyPr>
          <a:lstStyle/>
          <a:p>
            <a:pPr marL="0" lvl="1"/>
            <a:r>
              <a:rPr lang="fr-FR" sz="1100" dirty="0" smtClean="0">
                <a:latin typeface="Calibri" pitchFamily="34" charset="0"/>
                <a:cs typeface="Calibri" pitchFamily="34" charset="0"/>
              </a:rPr>
              <a:t>Je bloque la circulation pendant  que la toupie coule la dalle en béton du premier étage.</a:t>
            </a:r>
            <a:endParaRPr lang="it-IT" sz="1100" b="1" dirty="0" smtClean="0">
              <a:solidFill>
                <a:srgbClr val="002060"/>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90253" y="467544"/>
            <a:ext cx="4896543" cy="864096"/>
          </a:xfrm>
          <a:solidFill>
            <a:schemeClr val="accent1"/>
          </a:solidFill>
        </p:spPr>
        <p:txBody>
          <a:bodyPr>
            <a:normAutofit fontScale="90000"/>
          </a:bodyPr>
          <a:lstStyle/>
          <a:p>
            <a:pPr algn="l"/>
            <a:r>
              <a:rPr lang="it-IT" sz="1300" b="1" dirty="0" smtClean="0">
                <a:solidFill>
                  <a:srgbClr val="002060"/>
                </a:solidFill>
                <a:latin typeface="Calibri" pitchFamily="34" charset="0"/>
                <a:cs typeface="Calibri" pitchFamily="34" charset="0"/>
              </a:rPr>
              <a:t>V – MA MISSION ET MES COMPETENCES METIERS MISES EN OEUVRE</a:t>
            </a:r>
            <a:r>
              <a:rPr lang="fr-FR" dirty="0" smtClean="0">
                <a:solidFill>
                  <a:srgbClr val="0070C0"/>
                </a:solidFill>
              </a:rPr>
              <a:t/>
            </a:r>
            <a:br>
              <a:rPr lang="fr-FR" dirty="0" smtClean="0">
                <a:solidFill>
                  <a:srgbClr val="0070C0"/>
                </a:solidFill>
              </a:rPr>
            </a:br>
            <a:endParaRPr lang="fr-FR" dirty="0">
              <a:solidFill>
                <a:schemeClr val="tx1">
                  <a:lumMod val="65000"/>
                  <a:lumOff val="35000"/>
                </a:schemeClr>
              </a:solidFill>
            </a:endParaRPr>
          </a:p>
        </p:txBody>
      </p:sp>
      <p:sp>
        <p:nvSpPr>
          <p:cNvPr id="2" name="Espace réservé du contenu 1"/>
          <p:cNvSpPr>
            <a:spLocks noGrp="1"/>
          </p:cNvSpPr>
          <p:nvPr>
            <p:ph idx="1"/>
          </p:nvPr>
        </p:nvSpPr>
        <p:spPr>
          <a:xfrm>
            <a:off x="990253" y="899592"/>
            <a:ext cx="4896544" cy="7272808"/>
          </a:xfrm>
          <a:solidFill>
            <a:schemeClr val="accent1"/>
          </a:solidFill>
        </p:spPr>
        <p:txBody>
          <a:bodyPr numCol="1">
            <a:normAutofit/>
          </a:bodyPr>
          <a:lstStyle/>
          <a:p>
            <a:pPr marL="742950" lvl="2" indent="-342900">
              <a:lnSpc>
                <a:spcPct val="110000"/>
              </a:lnSpc>
              <a:buNone/>
            </a:pPr>
            <a:r>
              <a:rPr lang="it-IT" sz="1200" dirty="0" smtClean="0">
                <a:solidFill>
                  <a:srgbClr val="002060"/>
                </a:solidFill>
                <a:latin typeface="Calibri" pitchFamily="34" charset="0"/>
                <a:cs typeface="Calibri" pitchFamily="34" charset="0"/>
              </a:rPr>
              <a:t>Au cours de cette expérience j'ai appris à connaître plusieurs métiers</a:t>
            </a:r>
          </a:p>
          <a:p>
            <a:pPr marL="742950" lvl="2" indent="-342900">
              <a:lnSpc>
                <a:spcPct val="110000"/>
              </a:lnSpc>
              <a:buNone/>
            </a:pPr>
            <a:r>
              <a:rPr lang="it-IT" sz="1200" dirty="0" smtClean="0">
                <a:solidFill>
                  <a:srgbClr val="002060"/>
                </a:solidFill>
                <a:latin typeface="Calibri" pitchFamily="34" charset="0"/>
                <a:cs typeface="Calibri" pitchFamily="34" charset="0"/>
              </a:rPr>
              <a:t>dont j'appréhende  beaucoup mieux les compétences pour les avoir</a:t>
            </a:r>
          </a:p>
          <a:p>
            <a:pPr marL="742950" lvl="2" indent="-342900">
              <a:lnSpc>
                <a:spcPct val="110000"/>
              </a:lnSpc>
              <a:buNone/>
            </a:pPr>
            <a:r>
              <a:rPr lang="it-IT" sz="1200" dirty="0" smtClean="0">
                <a:solidFill>
                  <a:srgbClr val="002060"/>
                </a:solidFill>
                <a:latin typeface="Calibri" pitchFamily="34" charset="0"/>
                <a:cs typeface="Calibri" pitchFamily="34" charset="0"/>
              </a:rPr>
              <a:t>moi-même mises en oeuvre.  Il s'agit successivement des métiers de</a:t>
            </a:r>
          </a:p>
          <a:p>
            <a:pPr marL="742950" lvl="2" indent="-342900">
              <a:lnSpc>
                <a:spcPct val="110000"/>
              </a:lnSpc>
              <a:buNone/>
            </a:pPr>
            <a:r>
              <a:rPr lang="it-IT" sz="1200" dirty="0" smtClean="0">
                <a:solidFill>
                  <a:srgbClr val="002060"/>
                </a:solidFill>
                <a:latin typeface="Calibri" pitchFamily="34" charset="0"/>
                <a:cs typeface="Calibri" pitchFamily="34" charset="0"/>
              </a:rPr>
              <a:t>plaquiste, couvreur, menuisier, maçon-coffreur.</a:t>
            </a:r>
          </a:p>
          <a:p>
            <a:pPr marL="742950" lvl="2" indent="-342900">
              <a:buNone/>
            </a:pPr>
            <a:endParaRPr lang="it-IT" sz="1200" dirty="0" smtClean="0">
              <a:solidFill>
                <a:srgbClr val="002060"/>
              </a:solidFill>
              <a:latin typeface="Calibri" pitchFamily="34" charset="0"/>
              <a:cs typeface="Calibri" pitchFamily="34" charset="0"/>
            </a:endParaRPr>
          </a:p>
          <a:p>
            <a:pPr marL="742950" lvl="2" indent="-342900">
              <a:buNone/>
            </a:pPr>
            <a:r>
              <a:rPr lang="it-IT" sz="1200" b="1" dirty="0" smtClean="0">
                <a:solidFill>
                  <a:srgbClr val="002060"/>
                </a:solidFill>
                <a:latin typeface="Calibri" pitchFamily="34" charset="0"/>
                <a:cs typeface="Calibri" pitchFamily="34" charset="0"/>
              </a:rPr>
              <a:t>1. Plaquiste</a:t>
            </a:r>
          </a:p>
          <a:p>
            <a:pPr algn="just">
              <a:buNone/>
            </a:pPr>
            <a:r>
              <a:rPr lang="fr-FR" sz="1200" dirty="0" smtClean="0">
                <a:latin typeface="Calibri" pitchFamily="34" charset="0"/>
                <a:cs typeface="Calibri" pitchFamily="34" charset="0"/>
              </a:rPr>
              <a:t>	Ce métier procède à l'assemblage de panneaux préfabriqués (agglomérés, stratifiés, </a:t>
            </a:r>
            <a:r>
              <a:rPr lang="fr-FR" sz="1200" dirty="0" err="1" smtClean="0">
                <a:latin typeface="Calibri" pitchFamily="34" charset="0"/>
                <a:cs typeface="Calibri" pitchFamily="34" charset="0"/>
              </a:rPr>
              <a:t>placo</a:t>
            </a:r>
            <a:r>
              <a:rPr lang="fr-FR" sz="1200" dirty="0" smtClean="0">
                <a:latin typeface="Calibri" pitchFamily="34" charset="0"/>
                <a:cs typeface="Calibri" pitchFamily="34" charset="0"/>
              </a:rPr>
              <a:t>-plâtre). Effectue le montage et la pose de cloisons, de doublages, de sols ou de faux-plafonds pour corriger les caractéristiques géométriques ou acoustiques d'une pièce, isoler un bâtiment ou agencer un intérieur à des fins diverses (magasins, ...). </a:t>
            </a:r>
          </a:p>
          <a:p>
            <a:pPr>
              <a:buNone/>
            </a:pPr>
            <a:r>
              <a:rPr lang="fr-FR" sz="1200" b="1" dirty="0" smtClean="0">
                <a:latin typeface="Calibri" pitchFamily="34" charset="0"/>
                <a:cs typeface="Calibri" pitchFamily="34" charset="0"/>
              </a:rPr>
              <a:t>	Compétences : </a:t>
            </a:r>
            <a:r>
              <a:rPr lang="fr-FR" sz="1200" dirty="0" smtClean="0">
                <a:latin typeface="Calibri" pitchFamily="34" charset="0"/>
                <a:cs typeface="Calibri" pitchFamily="34" charset="0"/>
              </a:rPr>
              <a:t>j'ai vu comment implanter et sécuriser le chantier par l'installation d'échafaudages, de gardes de corps anti-chutes, de lignes de vie, et des stocks de matériaux, </a:t>
            </a:r>
          </a:p>
          <a:p>
            <a:r>
              <a:rPr lang="fr-FR" sz="1200" dirty="0" smtClean="0">
                <a:latin typeface="Calibri" pitchFamily="34" charset="0"/>
                <a:cs typeface="Calibri" pitchFamily="34" charset="0"/>
              </a:rPr>
              <a:t>J'ai réalisé et fixé des huisseries, encadrements et montants en fonction des réservations ou des ouvertures, </a:t>
            </a:r>
          </a:p>
          <a:p>
            <a:r>
              <a:rPr lang="fr-FR" sz="1200" dirty="0" smtClean="0">
                <a:latin typeface="Calibri" pitchFamily="34" charset="0"/>
                <a:cs typeface="Calibri" pitchFamily="34" charset="0"/>
              </a:rPr>
              <a:t>J'ai monté des cloisons et des doublages en panneaux, </a:t>
            </a:r>
          </a:p>
          <a:p>
            <a:r>
              <a:rPr lang="fr-FR" sz="1200" dirty="0" smtClean="0">
                <a:latin typeface="Calibri" pitchFamily="34" charset="0"/>
                <a:cs typeface="Calibri" pitchFamily="34" charset="0"/>
              </a:rPr>
              <a:t>J'ai jointoyé et renforcé la structure des panneaux.</a:t>
            </a:r>
          </a:p>
          <a:p>
            <a:pPr marL="742950" lvl="2" indent="-342900">
              <a:buNone/>
            </a:pPr>
            <a:endParaRPr lang="it-IT" sz="1200" b="1" dirty="0" smtClean="0">
              <a:solidFill>
                <a:srgbClr val="002060"/>
              </a:solidFill>
              <a:latin typeface="Calibri" pitchFamily="34" charset="0"/>
              <a:cs typeface="Calibri" pitchFamily="34" charset="0"/>
            </a:endParaRPr>
          </a:p>
          <a:p>
            <a:pPr marL="742950" lvl="2" indent="-342900">
              <a:buNone/>
            </a:pPr>
            <a:r>
              <a:rPr lang="it-IT" sz="1200" b="1" dirty="0" smtClean="0">
                <a:solidFill>
                  <a:srgbClr val="002060"/>
                </a:solidFill>
                <a:latin typeface="Calibri" pitchFamily="34" charset="0"/>
                <a:cs typeface="Calibri" pitchFamily="34" charset="0"/>
              </a:rPr>
              <a:t>2. Couvreur</a:t>
            </a:r>
          </a:p>
          <a:p>
            <a:pPr marL="742950" lvl="2" indent="-342900" algn="just">
              <a:buNone/>
            </a:pPr>
            <a:r>
              <a:rPr lang="fr-FR" sz="1100" dirty="0" smtClean="0">
                <a:latin typeface="Calibri" pitchFamily="34" charset="0"/>
                <a:cs typeface="Calibri" pitchFamily="34" charset="0"/>
              </a:rPr>
              <a:t>Le couvreur effectue la préparation et la pose des éléments de</a:t>
            </a:r>
          </a:p>
          <a:p>
            <a:pPr marL="742950" lvl="2" indent="-342900" algn="just">
              <a:buNone/>
            </a:pPr>
            <a:r>
              <a:rPr lang="fr-FR" sz="1100" dirty="0" smtClean="0">
                <a:latin typeface="Calibri" pitchFamily="34" charset="0"/>
                <a:cs typeface="Calibri" pitchFamily="34" charset="0"/>
              </a:rPr>
              <a:t>Couverture (ardoises, tuiles, tôles, ...) pour la mise hors d'eau de tous</a:t>
            </a:r>
          </a:p>
          <a:p>
            <a:pPr marL="742950" lvl="2" indent="-342900" algn="just">
              <a:buNone/>
            </a:pPr>
            <a:r>
              <a:rPr lang="fr-FR" sz="1100" dirty="0" smtClean="0">
                <a:latin typeface="Calibri" pitchFamily="34" charset="0"/>
                <a:cs typeface="Calibri" pitchFamily="34" charset="0"/>
              </a:rPr>
              <a:t>types de bâtiments, dans le cadre de travaux neufs ou de rénovation.</a:t>
            </a:r>
          </a:p>
          <a:p>
            <a:pPr marL="742950" lvl="2" indent="-342900" algn="just">
              <a:buNone/>
            </a:pPr>
            <a:r>
              <a:rPr lang="fr-FR" sz="1100" dirty="0" smtClean="0">
                <a:latin typeface="Calibri" pitchFamily="34" charset="0"/>
                <a:cs typeface="Calibri" pitchFamily="34" charset="0"/>
              </a:rPr>
              <a:t>Dans ce cadre j'ai réalisé la protection des parties en saillie et pose</a:t>
            </a:r>
          </a:p>
          <a:p>
            <a:pPr marL="742950" lvl="2" indent="-342900" algn="just">
              <a:buNone/>
            </a:pPr>
            <a:r>
              <a:rPr lang="fr-FR" sz="1100" dirty="0" smtClean="0">
                <a:latin typeface="Calibri" pitchFamily="34" charset="0"/>
                <a:cs typeface="Calibri" pitchFamily="34" charset="0"/>
              </a:rPr>
              <a:t>des systèmes d'évacuation d'eaux pluviales (gouttières notamment). </a:t>
            </a:r>
          </a:p>
          <a:p>
            <a:pPr algn="just"/>
            <a:r>
              <a:rPr lang="fr-FR" sz="1100" dirty="0" smtClean="0">
                <a:latin typeface="Calibri" pitchFamily="34" charset="0"/>
                <a:cs typeface="Calibri" pitchFamily="34" charset="0"/>
              </a:rPr>
              <a:t>J'ai déposé une partie de la toiture, découpé et remplacé des tuiles de rive, </a:t>
            </a:r>
          </a:p>
          <a:p>
            <a:pPr algn="just"/>
            <a:r>
              <a:rPr lang="fr-FR" sz="1100" dirty="0" smtClean="0">
                <a:latin typeface="Calibri" pitchFamily="34" charset="0"/>
                <a:cs typeface="Calibri" pitchFamily="34" charset="0"/>
              </a:rPr>
              <a:t>J'ai participé à l'installation des supports (liteaux, tasseaux, voliges),</a:t>
            </a:r>
          </a:p>
          <a:p>
            <a:pPr algn="just"/>
            <a:r>
              <a:rPr lang="fr-FR" sz="1100" dirty="0" smtClean="0">
                <a:latin typeface="Calibri" pitchFamily="34" charset="0"/>
                <a:cs typeface="Calibri" pitchFamily="34" charset="0"/>
              </a:rPr>
              <a:t>J'ai façonné et posé les gouttières, les chéneaux et tuyaux de descente, </a:t>
            </a:r>
          </a:p>
          <a:p>
            <a:pPr algn="just"/>
            <a:r>
              <a:rPr lang="fr-FR" sz="1100" dirty="0" smtClean="0">
                <a:latin typeface="Calibri" pitchFamily="34" charset="0"/>
                <a:cs typeface="Calibri" pitchFamily="34" charset="0"/>
              </a:rPr>
              <a:t>J'ai posé les fermetures menuisées en toiture (fenêtre de toit) et réaliser</a:t>
            </a:r>
          </a:p>
          <a:p>
            <a:pPr algn="just">
              <a:buNone/>
            </a:pPr>
            <a:r>
              <a:rPr lang="fr-FR" sz="1100" dirty="0" smtClean="0">
                <a:latin typeface="Calibri" pitchFamily="34" charset="0"/>
                <a:cs typeface="Calibri" pitchFamily="34" charset="0"/>
              </a:rPr>
              <a:t>	les raccordements d'étanchéité .</a:t>
            </a:r>
            <a:endParaRPr lang="it-IT" sz="1100" dirty="0" smtClean="0">
              <a:solidFill>
                <a:schemeClr val="accent6">
                  <a:lumMod val="50000"/>
                </a:schemeClr>
              </a:solidFill>
              <a:latin typeface="Calibri" pitchFamily="34" charset="0"/>
              <a:cs typeface="Calibri" pitchFamily="34" charset="0"/>
            </a:endParaRPr>
          </a:p>
          <a:p>
            <a:pPr>
              <a:buNone/>
            </a:pPr>
            <a:endParaRPr lang="it-IT" sz="1600" b="1" dirty="0" smtClean="0">
              <a:solidFill>
                <a:schemeClr val="accent6">
                  <a:lumMod val="50000"/>
                </a:schemeClr>
              </a:solidFill>
            </a:endParaRPr>
          </a:p>
        </p:txBody>
      </p:sp>
      <p:sp>
        <p:nvSpPr>
          <p:cNvPr id="7" name="Espace réservé du numéro de diapositive 6"/>
          <p:cNvSpPr>
            <a:spLocks noGrp="1"/>
          </p:cNvSpPr>
          <p:nvPr>
            <p:ph type="sldNum" sz="quarter" idx="12"/>
          </p:nvPr>
        </p:nvSpPr>
        <p:spPr>
          <a:xfrm>
            <a:off x="6182430" y="8543927"/>
            <a:ext cx="596121" cy="486833"/>
          </a:xfrm>
        </p:spPr>
        <p:txBody>
          <a:bodyPr/>
          <a:lstStyle/>
          <a:p>
            <a:fld id="{48A34D62-89CF-46BB-8399-8124B845FF94}" type="slidenum">
              <a:rPr lang="fr-FR" smtClean="0"/>
              <a:pPr/>
              <a:t>23</a:t>
            </a:fld>
            <a:endParaRPr lang="fr-FR"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90253" y="467544"/>
            <a:ext cx="4896543" cy="864096"/>
          </a:xfrm>
          <a:solidFill>
            <a:schemeClr val="accent1"/>
          </a:solidFill>
        </p:spPr>
        <p:txBody>
          <a:bodyPr>
            <a:normAutofit fontScale="90000"/>
          </a:bodyPr>
          <a:lstStyle/>
          <a:p>
            <a:pPr algn="l"/>
            <a:r>
              <a:rPr lang="it-IT" sz="1300" b="1" dirty="0" smtClean="0">
                <a:solidFill>
                  <a:srgbClr val="002060"/>
                </a:solidFill>
                <a:latin typeface="Calibri" pitchFamily="34" charset="0"/>
                <a:cs typeface="Calibri" pitchFamily="34" charset="0"/>
              </a:rPr>
              <a:t>V – MA MISSION ET COMPETENCES METIERS</a:t>
            </a:r>
            <a:r>
              <a:rPr lang="fr-FR" dirty="0" smtClean="0">
                <a:solidFill>
                  <a:srgbClr val="0070C0"/>
                </a:solidFill>
              </a:rPr>
              <a:t/>
            </a:r>
            <a:br>
              <a:rPr lang="fr-FR" dirty="0" smtClean="0">
                <a:solidFill>
                  <a:srgbClr val="0070C0"/>
                </a:solidFill>
              </a:rPr>
            </a:br>
            <a:endParaRPr lang="fr-FR" dirty="0">
              <a:solidFill>
                <a:schemeClr val="tx1">
                  <a:lumMod val="65000"/>
                  <a:lumOff val="35000"/>
                </a:schemeClr>
              </a:solidFill>
            </a:endParaRPr>
          </a:p>
        </p:txBody>
      </p:sp>
      <p:sp>
        <p:nvSpPr>
          <p:cNvPr id="2" name="Espace réservé du contenu 1"/>
          <p:cNvSpPr>
            <a:spLocks noGrp="1"/>
          </p:cNvSpPr>
          <p:nvPr>
            <p:ph idx="1"/>
          </p:nvPr>
        </p:nvSpPr>
        <p:spPr>
          <a:xfrm>
            <a:off x="990253" y="899592"/>
            <a:ext cx="4896544" cy="7272808"/>
          </a:xfrm>
          <a:solidFill>
            <a:schemeClr val="accent1"/>
          </a:solidFill>
        </p:spPr>
        <p:txBody>
          <a:bodyPr numCol="1">
            <a:normAutofit lnSpcReduction="10000"/>
          </a:bodyPr>
          <a:lstStyle/>
          <a:p>
            <a:pPr>
              <a:buNone/>
            </a:pPr>
            <a:endParaRPr lang="it-IT" sz="1200" b="1" dirty="0" smtClean="0">
              <a:solidFill>
                <a:srgbClr val="002060"/>
              </a:solidFill>
              <a:latin typeface="Calibri" pitchFamily="34" charset="0"/>
              <a:cs typeface="Calibri" pitchFamily="34" charset="0"/>
            </a:endParaRPr>
          </a:p>
          <a:p>
            <a:pPr marL="742950" lvl="2" indent="-342900">
              <a:buNone/>
            </a:pPr>
            <a:r>
              <a:rPr lang="it-IT" sz="1200" b="1" dirty="0" smtClean="0">
                <a:solidFill>
                  <a:srgbClr val="002060"/>
                </a:solidFill>
                <a:latin typeface="Calibri" pitchFamily="34" charset="0"/>
                <a:cs typeface="Calibri" pitchFamily="34" charset="0"/>
              </a:rPr>
              <a:t>3. 	Menuisier</a:t>
            </a:r>
          </a:p>
          <a:p>
            <a:pPr>
              <a:buNone/>
            </a:pPr>
            <a:r>
              <a:rPr lang="fr-FR" sz="1200" dirty="0" smtClean="0">
                <a:latin typeface="Calibri" pitchFamily="34" charset="0"/>
                <a:cs typeface="Calibri" pitchFamily="34" charset="0"/>
              </a:rPr>
              <a:t>	Il prépare et pose toutes fermetures intérieures et extérieures en bois, métal, aluminium, PVC (portes, fenêtres, battants, volets roulants, grilles, murs, stores, clôtures, portes de garages,...). </a:t>
            </a:r>
          </a:p>
          <a:p>
            <a:pPr>
              <a:buNone/>
            </a:pPr>
            <a:r>
              <a:rPr lang="fr-FR" sz="1200" b="1" dirty="0" smtClean="0">
                <a:solidFill>
                  <a:srgbClr val="002060"/>
                </a:solidFill>
                <a:latin typeface="Calibri" pitchFamily="34" charset="0"/>
                <a:cs typeface="Calibri" pitchFamily="34" charset="0"/>
              </a:rPr>
              <a:t>	Compétences : </a:t>
            </a:r>
          </a:p>
          <a:p>
            <a:pPr>
              <a:buNone/>
            </a:pPr>
            <a:r>
              <a:rPr lang="fr-FR" sz="1200" b="1" dirty="0" smtClean="0">
                <a:solidFill>
                  <a:srgbClr val="002060"/>
                </a:solidFill>
                <a:latin typeface="Calibri" pitchFamily="34" charset="0"/>
                <a:cs typeface="Calibri" pitchFamily="34" charset="0"/>
              </a:rPr>
              <a:t>	J'ai participé :</a:t>
            </a:r>
          </a:p>
          <a:p>
            <a:r>
              <a:rPr lang="fr-FR" sz="1200" dirty="0" smtClean="0">
                <a:latin typeface="Calibri" pitchFamily="34" charset="0"/>
                <a:cs typeface="Calibri" pitchFamily="34" charset="0"/>
              </a:rPr>
              <a:t>A la découpe des éléments de fermetures menuisées selon les plans ou les mesures sur site, </a:t>
            </a:r>
          </a:p>
          <a:p>
            <a:r>
              <a:rPr lang="fr-FR" sz="1200" dirty="0" smtClean="0">
                <a:latin typeface="Calibri" pitchFamily="34" charset="0"/>
                <a:cs typeface="Calibri" pitchFamily="34" charset="0"/>
              </a:rPr>
              <a:t>J'ai positionné et fixé les éléments menuisés avec des pattes, coulisses, ou équerres, </a:t>
            </a:r>
          </a:p>
          <a:p>
            <a:r>
              <a:rPr lang="fr-FR" sz="1200" dirty="0" smtClean="0">
                <a:latin typeface="Calibri" pitchFamily="34" charset="0"/>
                <a:cs typeface="Calibri" pitchFamily="34" charset="0"/>
              </a:rPr>
              <a:t>J'ai vu comment réaliser l'étanchéité de l'ensemble support/châssis et poser les mousses de polyuréthane, joints, bandes adhésives, cornières,</a:t>
            </a:r>
          </a:p>
          <a:p>
            <a:r>
              <a:rPr lang="fr-FR" sz="1200" dirty="0" smtClean="0">
                <a:latin typeface="Calibri" pitchFamily="34" charset="0"/>
                <a:cs typeface="Calibri" pitchFamily="34" charset="0"/>
              </a:rPr>
              <a:t>J'ai posé et calé le vitrage sur un porteur (</a:t>
            </a:r>
            <a:r>
              <a:rPr lang="fr-FR" sz="1200" dirty="0" err="1" smtClean="0">
                <a:latin typeface="Calibri" pitchFamily="34" charset="0"/>
                <a:cs typeface="Calibri" pitchFamily="34" charset="0"/>
              </a:rPr>
              <a:t>pareclose</a:t>
            </a:r>
            <a:r>
              <a:rPr lang="fr-FR" sz="1200" dirty="0" smtClean="0">
                <a:latin typeface="Calibri" pitchFamily="34" charset="0"/>
                <a:cs typeface="Calibri" pitchFamily="34" charset="0"/>
              </a:rPr>
              <a:t>, joints néoprènes, mastic, cales, ...).</a:t>
            </a:r>
          </a:p>
          <a:p>
            <a:endParaRPr lang="fr-FR" sz="1200" dirty="0" smtClean="0">
              <a:latin typeface="Calibri" pitchFamily="34" charset="0"/>
              <a:cs typeface="Calibri" pitchFamily="34" charset="0"/>
            </a:endParaRPr>
          </a:p>
          <a:p>
            <a:pPr marL="742950" lvl="2" indent="-342900">
              <a:buNone/>
            </a:pPr>
            <a:r>
              <a:rPr lang="it-IT" sz="1200" b="1" dirty="0" smtClean="0">
                <a:solidFill>
                  <a:srgbClr val="002060"/>
                </a:solidFill>
                <a:latin typeface="Calibri" pitchFamily="34" charset="0"/>
                <a:cs typeface="Calibri" pitchFamily="34" charset="0"/>
              </a:rPr>
              <a:t>4. 	</a:t>
            </a:r>
            <a:r>
              <a:rPr lang="it-IT" sz="1200" b="1" smtClean="0">
                <a:solidFill>
                  <a:srgbClr val="002060"/>
                </a:solidFill>
                <a:latin typeface="Calibri" pitchFamily="34" charset="0"/>
                <a:cs typeface="Calibri" pitchFamily="34" charset="0"/>
              </a:rPr>
              <a:t>Maçon - coffreur</a:t>
            </a:r>
            <a:endParaRPr lang="it-IT" sz="1200" b="1" dirty="0" smtClean="0">
              <a:solidFill>
                <a:srgbClr val="002060"/>
              </a:solidFill>
              <a:latin typeface="Calibri" pitchFamily="34" charset="0"/>
              <a:cs typeface="Calibri" pitchFamily="34" charset="0"/>
            </a:endParaRPr>
          </a:p>
          <a:p>
            <a:pPr>
              <a:buNone/>
            </a:pPr>
            <a:r>
              <a:rPr lang="fr-FR" sz="1200" dirty="0" smtClean="0">
                <a:latin typeface="Calibri" pitchFamily="34" charset="0"/>
                <a:cs typeface="Calibri" pitchFamily="34" charset="0"/>
              </a:rPr>
              <a:t>	Le maçon procède à la construction des ouvrages en réalisant au moyen d'un moule et d'armatures métalliques noyées dans une masse de béton, selon les impératifs de mise en œuvre et les règles de sécurité. Il  réalise les coffrages et procède à l'assemblage des éléments préfabriqués de constructions en béton, béton armé ou béton précontraint. </a:t>
            </a:r>
          </a:p>
          <a:p>
            <a:pPr>
              <a:buNone/>
            </a:pPr>
            <a:r>
              <a:rPr lang="fr-FR" sz="1200" b="1" dirty="0" smtClean="0">
                <a:solidFill>
                  <a:srgbClr val="002060"/>
                </a:solidFill>
                <a:latin typeface="Calibri" pitchFamily="34" charset="0"/>
                <a:cs typeface="Calibri" pitchFamily="34" charset="0"/>
              </a:rPr>
              <a:t>	Compétences :</a:t>
            </a:r>
          </a:p>
          <a:p>
            <a:r>
              <a:rPr lang="fr-FR" sz="1200" dirty="0" smtClean="0">
                <a:latin typeface="Calibri" pitchFamily="34" charset="0"/>
                <a:cs typeface="Calibri" pitchFamily="34" charset="0"/>
              </a:rPr>
              <a:t>Niveler et préparer le fond de fouilles, la tranchée, le radier selon la pente, </a:t>
            </a:r>
          </a:p>
          <a:p>
            <a:r>
              <a:rPr lang="fr-FR" sz="1200" dirty="0" smtClean="0">
                <a:latin typeface="Calibri" pitchFamily="34" charset="0"/>
                <a:cs typeface="Calibri" pitchFamily="34" charset="0"/>
              </a:rPr>
              <a:t>Réaliser la pose de réseaux de canalisations, fourreaux d'évacuation, branchements, </a:t>
            </a:r>
          </a:p>
          <a:p>
            <a:r>
              <a:rPr lang="fr-FR" sz="1200" dirty="0" smtClean="0">
                <a:latin typeface="Calibri" pitchFamily="34" charset="0"/>
                <a:cs typeface="Calibri" pitchFamily="34" charset="0"/>
              </a:rPr>
              <a:t>Elinguer ou réceptionner les matériels et matériaux déplacés à la grue et les positionner, </a:t>
            </a:r>
          </a:p>
          <a:p>
            <a:r>
              <a:rPr lang="fr-FR" sz="1200" dirty="0" smtClean="0">
                <a:latin typeface="Calibri" pitchFamily="34" charset="0"/>
                <a:cs typeface="Calibri" pitchFamily="34" charset="0"/>
              </a:rPr>
              <a:t>Pour ma part, j'ai participé au coffrage, </a:t>
            </a:r>
          </a:p>
          <a:p>
            <a:r>
              <a:rPr lang="fr-FR" sz="1200" dirty="0" smtClean="0">
                <a:latin typeface="Calibri" pitchFamily="34" charset="0"/>
                <a:cs typeface="Calibri" pitchFamily="34" charset="0"/>
              </a:rPr>
              <a:t>J'ai participé au montage des structures porteuses (échafaudage, étaiement, plate-forme, ...) </a:t>
            </a:r>
          </a:p>
          <a:p>
            <a:r>
              <a:rPr lang="fr-FR" sz="1200" dirty="0" smtClean="0">
                <a:latin typeface="Calibri" pitchFamily="34" charset="0"/>
                <a:cs typeface="Calibri" pitchFamily="34" charset="0"/>
              </a:rPr>
              <a:t>J'ai installé le ferraillage dans un ouvrage en béton armé en fonction des réservations (dalles, voiles, poteaux, planchers, ...) </a:t>
            </a:r>
          </a:p>
          <a:p>
            <a:r>
              <a:rPr lang="fr-FR" sz="1200" dirty="0" smtClean="0">
                <a:latin typeface="Calibri" pitchFamily="34" charset="0"/>
                <a:cs typeface="Calibri" pitchFamily="34" charset="0"/>
              </a:rPr>
              <a:t>J'ai pu voir comment on assemble et  on fixe les éléments préfabriqués en béton.</a:t>
            </a:r>
          </a:p>
          <a:p>
            <a:endParaRPr lang="it-IT" sz="1200" b="1" dirty="0" smtClean="0">
              <a:solidFill>
                <a:srgbClr val="002060"/>
              </a:solidFill>
              <a:latin typeface="Calibri" pitchFamily="34" charset="0"/>
              <a:cs typeface="Calibri" pitchFamily="34" charset="0"/>
            </a:endParaRPr>
          </a:p>
          <a:p>
            <a:pPr>
              <a:buNone/>
            </a:pPr>
            <a:endParaRPr lang="it-IT" sz="1200" dirty="0" smtClean="0">
              <a:solidFill>
                <a:schemeClr val="accent6">
                  <a:lumMod val="50000"/>
                </a:schemeClr>
              </a:solidFill>
            </a:endParaRPr>
          </a:p>
          <a:p>
            <a:pPr>
              <a:buNone/>
            </a:pPr>
            <a:endParaRPr lang="it-IT" sz="1600" b="1" dirty="0" smtClean="0">
              <a:solidFill>
                <a:schemeClr val="accent6">
                  <a:lumMod val="50000"/>
                </a:schemeClr>
              </a:solidFill>
            </a:endParaRPr>
          </a:p>
        </p:txBody>
      </p:sp>
      <p:sp>
        <p:nvSpPr>
          <p:cNvPr id="7" name="Espace réservé du numéro de diapositive 6"/>
          <p:cNvSpPr>
            <a:spLocks noGrp="1"/>
          </p:cNvSpPr>
          <p:nvPr>
            <p:ph type="sldNum" sz="quarter" idx="12"/>
          </p:nvPr>
        </p:nvSpPr>
        <p:spPr>
          <a:xfrm>
            <a:off x="6182430" y="8543927"/>
            <a:ext cx="596121" cy="486833"/>
          </a:xfrm>
        </p:spPr>
        <p:txBody>
          <a:bodyPr/>
          <a:lstStyle/>
          <a:p>
            <a:fld id="{48A34D62-89CF-46BB-8399-8124B845FF94}" type="slidenum">
              <a:rPr lang="fr-FR" smtClean="0"/>
              <a:pPr/>
              <a:t>24</a:t>
            </a:fld>
            <a:endParaRPr lang="fr-F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1088866" y="609600"/>
            <a:ext cx="4699318" cy="650032"/>
          </a:xfrm>
        </p:spPr>
        <p:txBody>
          <a:bodyPr/>
          <a:lstStyle/>
          <a:p>
            <a:r>
              <a:rPr lang="fr-FR" sz="2800" b="1" dirty="0" smtClean="0">
                <a:solidFill>
                  <a:srgbClr val="002060"/>
                </a:solidFill>
                <a:latin typeface="Calibri" pitchFamily="34" charset="0"/>
                <a:cs typeface="Calibri" pitchFamily="34" charset="0"/>
              </a:rPr>
              <a:t>VI - Conclusion</a:t>
            </a:r>
            <a:endParaRPr lang="fr-FR" sz="2800" b="1" dirty="0">
              <a:solidFill>
                <a:srgbClr val="002060"/>
              </a:solidFill>
              <a:latin typeface="Calibri" pitchFamily="34" charset="0"/>
              <a:cs typeface="Calibri" pitchFamily="34" charset="0"/>
            </a:endParaRPr>
          </a:p>
        </p:txBody>
      </p:sp>
      <p:sp>
        <p:nvSpPr>
          <p:cNvPr id="2" name="Espace réservé du contenu 1"/>
          <p:cNvSpPr>
            <a:spLocks noGrp="1"/>
          </p:cNvSpPr>
          <p:nvPr>
            <p:ph idx="1"/>
          </p:nvPr>
        </p:nvSpPr>
        <p:spPr>
          <a:xfrm>
            <a:off x="1278285" y="1691680"/>
            <a:ext cx="4464496" cy="6480720"/>
          </a:xfrm>
        </p:spPr>
        <p:txBody>
          <a:bodyPr numCol="1">
            <a:noAutofit/>
          </a:bodyPr>
          <a:lstStyle/>
          <a:p>
            <a:pPr algn="just"/>
            <a:r>
              <a:rPr lang="fr-FR" sz="1200" dirty="0" smtClean="0"/>
              <a:t>Cette période d'immersion professionnelle a été bénéfique pour me rendre compte comment fonctionne un chantier.</a:t>
            </a:r>
          </a:p>
          <a:p>
            <a:pPr algn="just">
              <a:buNone/>
            </a:pPr>
            <a:r>
              <a:rPr lang="fr-FR" sz="1200" dirty="0" smtClean="0"/>
              <a:t>	Cela m'a permis de côtoyer les différents corps de métier du gros œuvre et du second œuvre.</a:t>
            </a:r>
          </a:p>
          <a:p>
            <a:pPr algn="just">
              <a:buNone/>
            </a:pPr>
            <a:r>
              <a:rPr lang="fr-FR" sz="1200" dirty="0" smtClean="0"/>
              <a:t>	J'ai ainsi pris la mesure de ce que représente la coordination d'un chantier avec toute la succession d'opérations à planifier pour que chacun des ouvriers ne perde pas de temps.</a:t>
            </a:r>
          </a:p>
          <a:p>
            <a:pPr algn="just">
              <a:buNone/>
            </a:pPr>
            <a:endParaRPr lang="fr-FR" sz="1200" dirty="0" smtClean="0"/>
          </a:p>
          <a:p>
            <a:pPr algn="just">
              <a:buNone/>
            </a:pPr>
            <a:r>
              <a:rPr lang="fr-FR" sz="1200" dirty="0" smtClean="0"/>
              <a:t>	Ce contrat m'a permis d'avoir une première expérience de terrain que je pourrai renouveler. Cela me donne aussi envie de poursuivre dans la voie de la conduite de travaux.</a:t>
            </a:r>
          </a:p>
          <a:p>
            <a:pPr algn="just">
              <a:buNone/>
            </a:pPr>
            <a:endParaRPr lang="fr-FR" sz="1200" dirty="0" smtClean="0"/>
          </a:p>
          <a:p>
            <a:pPr algn="just">
              <a:buNone/>
            </a:pPr>
            <a:r>
              <a:rPr lang="fr-FR" sz="1200" dirty="0" smtClean="0"/>
              <a:t>	Je remercie Michel Casaliggi et toute son équipe pour son accueil et la qualité de l'apprentissage qu'ils m'ont apportée.</a:t>
            </a:r>
          </a:p>
          <a:p>
            <a:pPr algn="just">
              <a:buNone/>
            </a:pPr>
            <a:endParaRPr lang="fr-FR" sz="1200" dirty="0" smtClean="0"/>
          </a:p>
          <a:p>
            <a:pPr algn="just">
              <a:buNone/>
            </a:pPr>
            <a:r>
              <a:rPr lang="fr-FR" sz="1200" dirty="0" smtClean="0"/>
              <a:t>	Flavien Revellat</a:t>
            </a:r>
            <a:endParaRPr lang="fr-FR" sz="1200" dirty="0"/>
          </a:p>
        </p:txBody>
      </p:sp>
      <p:sp>
        <p:nvSpPr>
          <p:cNvPr id="6" name="Espace réservé du numéro de diapositive 5"/>
          <p:cNvSpPr>
            <a:spLocks noGrp="1"/>
          </p:cNvSpPr>
          <p:nvPr>
            <p:ph type="sldNum" sz="quarter" idx="12"/>
          </p:nvPr>
        </p:nvSpPr>
        <p:spPr>
          <a:xfrm>
            <a:off x="6038014" y="8543927"/>
            <a:ext cx="740537" cy="486833"/>
          </a:xfrm>
        </p:spPr>
        <p:txBody>
          <a:bodyPr/>
          <a:lstStyle/>
          <a:p>
            <a:fld id="{48A34D62-89CF-46BB-8399-8124B845FF94}" type="slidenum">
              <a:rPr lang="fr-FR" smtClean="0"/>
              <a:pPr/>
              <a:t>25</a:t>
            </a:fld>
            <a:endParaRPr lang="fr-F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pPr algn="ctr"/>
            <a:r>
              <a:rPr lang="fr-FR" sz="2800" b="1" dirty="0" smtClean="0">
                <a:solidFill>
                  <a:srgbClr val="002060"/>
                </a:solidFill>
                <a:latin typeface="Calibri" pitchFamily="34" charset="0"/>
                <a:cs typeface="Calibri" pitchFamily="34" charset="0"/>
              </a:rPr>
              <a:t>Annexes</a:t>
            </a:r>
            <a:endParaRPr lang="fr-FR" sz="2800" b="1" dirty="0">
              <a:solidFill>
                <a:srgbClr val="002060"/>
              </a:solidFill>
              <a:latin typeface="Calibri" pitchFamily="34" charset="0"/>
              <a:cs typeface="Calibri" pitchFamily="34" charset="0"/>
            </a:endParaRPr>
          </a:p>
        </p:txBody>
      </p:sp>
      <p:sp>
        <p:nvSpPr>
          <p:cNvPr id="2" name="Espace réservé du contenu 1"/>
          <p:cNvSpPr>
            <a:spLocks noGrp="1"/>
          </p:cNvSpPr>
          <p:nvPr>
            <p:ph idx="1"/>
          </p:nvPr>
        </p:nvSpPr>
        <p:spPr>
          <a:xfrm>
            <a:off x="1278285" y="1975106"/>
            <a:ext cx="5265185" cy="6034617"/>
          </a:xfrm>
        </p:spPr>
        <p:txBody>
          <a:bodyPr/>
          <a:lstStyle/>
          <a:p>
            <a:pPr lvl="1">
              <a:buNone/>
            </a:pPr>
            <a:r>
              <a:rPr lang="it-IT" sz="1200" b="1" dirty="0" smtClean="0">
                <a:solidFill>
                  <a:srgbClr val="002060"/>
                </a:solidFill>
                <a:latin typeface="Calibri" pitchFamily="34" charset="0"/>
                <a:cs typeface="Calibri" pitchFamily="34" charset="0"/>
              </a:rPr>
              <a:t>Annexe 1 </a:t>
            </a:r>
            <a:r>
              <a:rPr lang="it-IT" sz="1200" b="1" dirty="0" smtClean="0">
                <a:solidFill>
                  <a:srgbClr val="002060"/>
                </a:solidFill>
                <a:latin typeface="Calibri" pitchFamily="34" charset="0"/>
                <a:cs typeface="Calibri" pitchFamily="34" charset="0"/>
              </a:rPr>
              <a:t>:</a:t>
            </a:r>
            <a:endParaRPr lang="it-IT" sz="1200" b="1" dirty="0" smtClean="0">
              <a:solidFill>
                <a:srgbClr val="002060"/>
              </a:solidFill>
              <a:latin typeface="Calibri" pitchFamily="34" charset="0"/>
              <a:cs typeface="Calibri" pitchFamily="34" charset="0"/>
            </a:endParaRPr>
          </a:p>
          <a:p>
            <a:pPr lvl="1">
              <a:buNone/>
            </a:pPr>
            <a:r>
              <a:rPr lang="it-IT" sz="1200" b="1" dirty="0" smtClean="0">
                <a:solidFill>
                  <a:srgbClr val="002060"/>
                </a:solidFill>
                <a:latin typeface="Calibri" pitchFamily="34" charset="0"/>
                <a:cs typeface="Calibri" pitchFamily="34" charset="0"/>
              </a:rPr>
              <a:t>-	Plan chantier Villiers-sur-Marne </a:t>
            </a:r>
            <a:r>
              <a:rPr lang="it-IT" sz="1200" b="1" dirty="0" smtClean="0">
                <a:solidFill>
                  <a:srgbClr val="002060"/>
                </a:solidFill>
                <a:latin typeface="Calibri" pitchFamily="34" charset="0"/>
                <a:cs typeface="Calibri" pitchFamily="34" charset="0"/>
              </a:rPr>
              <a:t>: </a:t>
            </a:r>
          </a:p>
          <a:p>
            <a:pPr lvl="1">
              <a:buNone/>
            </a:pPr>
            <a:r>
              <a:rPr lang="it-IT" sz="1200" b="1" dirty="0" smtClean="0">
                <a:solidFill>
                  <a:srgbClr val="002060"/>
                </a:solidFill>
                <a:latin typeface="Calibri" pitchFamily="34" charset="0"/>
                <a:cs typeface="Calibri" pitchFamily="34" charset="0"/>
              </a:rPr>
              <a:t>-</a:t>
            </a:r>
            <a:r>
              <a:rPr lang="it-IT" sz="1200" b="1" dirty="0" smtClean="0">
                <a:solidFill>
                  <a:srgbClr val="002060"/>
                </a:solidFill>
                <a:latin typeface="Calibri" pitchFamily="34" charset="0"/>
                <a:cs typeface="Calibri" pitchFamily="34" charset="0"/>
              </a:rPr>
              <a:t>	</a:t>
            </a:r>
            <a:r>
              <a:rPr lang="it-IT" sz="1200" b="1" dirty="0" smtClean="0">
                <a:solidFill>
                  <a:srgbClr val="002060"/>
                </a:solidFill>
                <a:latin typeface="Calibri" pitchFamily="34" charset="0"/>
                <a:cs typeface="Calibri" pitchFamily="34" charset="0"/>
              </a:rPr>
              <a:t>Maison </a:t>
            </a:r>
            <a:r>
              <a:rPr lang="it-IT" sz="1200" b="1" dirty="0" smtClean="0">
                <a:solidFill>
                  <a:srgbClr val="002060"/>
                </a:solidFill>
                <a:latin typeface="Calibri" pitchFamily="34" charset="0"/>
                <a:cs typeface="Calibri" pitchFamily="34" charset="0"/>
              </a:rPr>
              <a:t>existante et </a:t>
            </a:r>
            <a:r>
              <a:rPr lang="it-IT" sz="1200" b="1" dirty="0" smtClean="0">
                <a:solidFill>
                  <a:srgbClr val="002060"/>
                </a:solidFill>
                <a:latin typeface="Calibri" pitchFamily="34" charset="0"/>
                <a:cs typeface="Calibri" pitchFamily="34" charset="0"/>
              </a:rPr>
              <a:t>projet</a:t>
            </a:r>
          </a:p>
          <a:p>
            <a:pPr lvl="1">
              <a:buNone/>
            </a:pPr>
            <a:r>
              <a:rPr lang="it-IT" sz="1200" b="1" dirty="0" smtClean="0">
                <a:solidFill>
                  <a:srgbClr val="002060"/>
                </a:solidFill>
                <a:latin typeface="Calibri" pitchFamily="34" charset="0"/>
                <a:cs typeface="Calibri" pitchFamily="34" charset="0"/>
              </a:rPr>
              <a:t>Annexe 2 :</a:t>
            </a:r>
          </a:p>
          <a:p>
            <a:pPr lvl="1">
              <a:buNone/>
            </a:pPr>
            <a:r>
              <a:rPr lang="it-IT" sz="1200" b="1" dirty="0" smtClean="0">
                <a:solidFill>
                  <a:srgbClr val="002060"/>
                </a:solidFill>
                <a:latin typeface="Calibri" pitchFamily="34" charset="0"/>
                <a:cs typeface="Calibri" pitchFamily="34" charset="0"/>
              </a:rPr>
              <a:t>- 	Plan chantier Bry-sur-Marne</a:t>
            </a:r>
            <a:endParaRPr lang="it-IT" sz="1200" b="1" dirty="0" smtClean="0">
              <a:solidFill>
                <a:srgbClr val="002060"/>
              </a:solidFill>
              <a:latin typeface="Calibri" pitchFamily="34" charset="0"/>
              <a:cs typeface="Calibri" pitchFamily="34" charset="0"/>
            </a:endParaRPr>
          </a:p>
        </p:txBody>
      </p:sp>
      <p:sp>
        <p:nvSpPr>
          <p:cNvPr id="7" name="Espace réservé du numéro de diapositive 6"/>
          <p:cNvSpPr>
            <a:spLocks noGrp="1"/>
          </p:cNvSpPr>
          <p:nvPr>
            <p:ph type="sldNum" sz="quarter" idx="12"/>
          </p:nvPr>
        </p:nvSpPr>
        <p:spPr>
          <a:xfrm>
            <a:off x="6110222" y="8543927"/>
            <a:ext cx="668329" cy="486833"/>
          </a:xfrm>
        </p:spPr>
        <p:txBody>
          <a:bodyPr/>
          <a:lstStyle/>
          <a:p>
            <a:fld id="{48A34D62-89CF-46BB-8399-8124B845FF94}" type="slidenum">
              <a:rPr lang="fr-FR" smtClean="0"/>
              <a:pPr/>
              <a:t>26</a:t>
            </a:fld>
            <a:endParaRPr lang="fr-F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pPr algn="ctr"/>
            <a:r>
              <a:rPr lang="fr-FR" sz="2800" b="1" dirty="0" smtClean="0">
                <a:solidFill>
                  <a:srgbClr val="002060"/>
                </a:solidFill>
                <a:latin typeface="Calibri" pitchFamily="34" charset="0"/>
                <a:cs typeface="Calibri" pitchFamily="34" charset="0"/>
              </a:rPr>
              <a:t>Annexes</a:t>
            </a:r>
            <a:endParaRPr lang="fr-FR" sz="2800" b="1" dirty="0">
              <a:solidFill>
                <a:srgbClr val="002060"/>
              </a:solidFill>
              <a:latin typeface="Calibri" pitchFamily="34" charset="0"/>
              <a:cs typeface="Calibri" pitchFamily="34" charset="0"/>
            </a:endParaRPr>
          </a:p>
        </p:txBody>
      </p:sp>
      <p:sp>
        <p:nvSpPr>
          <p:cNvPr id="2" name="Espace réservé du contenu 1"/>
          <p:cNvSpPr>
            <a:spLocks noGrp="1"/>
          </p:cNvSpPr>
          <p:nvPr>
            <p:ph idx="1"/>
          </p:nvPr>
        </p:nvSpPr>
        <p:spPr>
          <a:xfrm>
            <a:off x="1278285" y="1975106"/>
            <a:ext cx="5265185" cy="6034617"/>
          </a:xfrm>
        </p:spPr>
        <p:txBody>
          <a:bodyPr/>
          <a:lstStyle/>
          <a:p>
            <a:pPr lvl="1">
              <a:buNone/>
            </a:pPr>
            <a:r>
              <a:rPr lang="it-IT" sz="1200" b="1" dirty="0" smtClean="0">
                <a:solidFill>
                  <a:srgbClr val="002060"/>
                </a:solidFill>
                <a:latin typeface="Calibri" pitchFamily="34" charset="0"/>
                <a:cs typeface="Calibri" pitchFamily="34" charset="0"/>
              </a:rPr>
              <a:t>Annexe 1 </a:t>
            </a:r>
            <a:r>
              <a:rPr lang="it-IT" sz="1200" b="1" dirty="0" smtClean="0">
                <a:solidFill>
                  <a:srgbClr val="002060"/>
                </a:solidFill>
                <a:latin typeface="Calibri" pitchFamily="34" charset="0"/>
                <a:cs typeface="Calibri" pitchFamily="34" charset="0"/>
              </a:rPr>
              <a:t>:</a:t>
            </a:r>
            <a:endParaRPr lang="it-IT" sz="1200" b="1" dirty="0" smtClean="0">
              <a:solidFill>
                <a:srgbClr val="002060"/>
              </a:solidFill>
              <a:latin typeface="Calibri" pitchFamily="34" charset="0"/>
              <a:cs typeface="Calibri" pitchFamily="34" charset="0"/>
            </a:endParaRPr>
          </a:p>
          <a:p>
            <a:pPr lvl="1">
              <a:buNone/>
            </a:pPr>
            <a:r>
              <a:rPr lang="it-IT" sz="1200" b="1" dirty="0" smtClean="0">
                <a:solidFill>
                  <a:srgbClr val="002060"/>
                </a:solidFill>
                <a:latin typeface="Calibri" pitchFamily="34" charset="0"/>
                <a:cs typeface="Calibri" pitchFamily="34" charset="0"/>
              </a:rPr>
              <a:t>-	Plan chantier Villiers-sur-Marne </a:t>
            </a:r>
            <a:r>
              <a:rPr lang="it-IT" sz="1200" b="1" dirty="0" smtClean="0">
                <a:solidFill>
                  <a:srgbClr val="002060"/>
                </a:solidFill>
                <a:latin typeface="Calibri" pitchFamily="34" charset="0"/>
                <a:cs typeface="Calibri" pitchFamily="34" charset="0"/>
              </a:rPr>
              <a:t>: </a:t>
            </a:r>
          </a:p>
          <a:p>
            <a:pPr lvl="1">
              <a:buNone/>
            </a:pPr>
            <a:r>
              <a:rPr lang="it-IT" sz="1200" b="1" dirty="0" smtClean="0">
                <a:solidFill>
                  <a:srgbClr val="002060"/>
                </a:solidFill>
                <a:latin typeface="Calibri" pitchFamily="34" charset="0"/>
                <a:cs typeface="Calibri" pitchFamily="34" charset="0"/>
              </a:rPr>
              <a:t>-</a:t>
            </a:r>
            <a:r>
              <a:rPr lang="it-IT" sz="1200" b="1" dirty="0" smtClean="0">
                <a:solidFill>
                  <a:srgbClr val="002060"/>
                </a:solidFill>
                <a:latin typeface="Calibri" pitchFamily="34" charset="0"/>
                <a:cs typeface="Calibri" pitchFamily="34" charset="0"/>
              </a:rPr>
              <a:t>	</a:t>
            </a:r>
            <a:r>
              <a:rPr lang="it-IT" sz="1200" b="1" dirty="0" smtClean="0">
                <a:solidFill>
                  <a:srgbClr val="002060"/>
                </a:solidFill>
                <a:latin typeface="Calibri" pitchFamily="34" charset="0"/>
                <a:cs typeface="Calibri" pitchFamily="34" charset="0"/>
              </a:rPr>
              <a:t>Maison </a:t>
            </a:r>
            <a:r>
              <a:rPr lang="it-IT" sz="1200" b="1" dirty="0" smtClean="0">
                <a:solidFill>
                  <a:srgbClr val="002060"/>
                </a:solidFill>
                <a:latin typeface="Calibri" pitchFamily="34" charset="0"/>
                <a:cs typeface="Calibri" pitchFamily="34" charset="0"/>
              </a:rPr>
              <a:t>existante et </a:t>
            </a:r>
            <a:r>
              <a:rPr lang="it-IT" sz="1200" b="1" dirty="0" smtClean="0">
                <a:solidFill>
                  <a:srgbClr val="002060"/>
                </a:solidFill>
                <a:latin typeface="Calibri" pitchFamily="34" charset="0"/>
                <a:cs typeface="Calibri" pitchFamily="34" charset="0"/>
              </a:rPr>
              <a:t>projet</a:t>
            </a:r>
          </a:p>
        </p:txBody>
      </p:sp>
      <p:sp>
        <p:nvSpPr>
          <p:cNvPr id="7" name="Espace réservé du numéro de diapositive 6"/>
          <p:cNvSpPr>
            <a:spLocks noGrp="1"/>
          </p:cNvSpPr>
          <p:nvPr>
            <p:ph type="sldNum" sz="quarter" idx="12"/>
          </p:nvPr>
        </p:nvSpPr>
        <p:spPr>
          <a:xfrm>
            <a:off x="6110222" y="8543927"/>
            <a:ext cx="668329" cy="486833"/>
          </a:xfrm>
        </p:spPr>
        <p:txBody>
          <a:bodyPr/>
          <a:lstStyle/>
          <a:p>
            <a:fld id="{48A34D62-89CF-46BB-8399-8124B845FF94}" type="slidenum">
              <a:rPr lang="fr-FR" smtClean="0"/>
              <a:pPr/>
              <a:t>27</a:t>
            </a:fld>
            <a:endParaRPr lang="fr-F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8A34D62-89CF-46BB-8399-8124B845FF94}" type="slidenum">
              <a:rPr lang="fr-FR" smtClean="0"/>
              <a:pPr/>
              <a:t>28</a:t>
            </a:fld>
            <a:endParaRPr lang="fr-FR"/>
          </a:p>
        </p:txBody>
      </p:sp>
      <p:pic>
        <p:nvPicPr>
          <p:cNvPr id="10242" name="Picture 2"/>
          <p:cNvPicPr>
            <a:picLocks noChangeAspect="1" noChangeArrowheads="1"/>
          </p:cNvPicPr>
          <p:nvPr/>
        </p:nvPicPr>
        <p:blipFill>
          <a:blip r:embed="rId2" cstate="print"/>
          <a:srcRect/>
          <a:stretch>
            <a:fillRect/>
          </a:stretch>
        </p:blipFill>
        <p:spPr bwMode="auto">
          <a:xfrm rot="16200000">
            <a:off x="-471974" y="1840383"/>
            <a:ext cx="7776861" cy="488717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8A34D62-89CF-46BB-8399-8124B845FF94}" type="slidenum">
              <a:rPr lang="fr-FR" smtClean="0"/>
              <a:pPr/>
              <a:t>29</a:t>
            </a:fld>
            <a:endParaRPr lang="fr-FR"/>
          </a:p>
        </p:txBody>
      </p:sp>
      <p:pic>
        <p:nvPicPr>
          <p:cNvPr id="11266" name="Picture 2"/>
          <p:cNvPicPr>
            <a:picLocks noChangeAspect="1" noChangeArrowheads="1"/>
          </p:cNvPicPr>
          <p:nvPr/>
        </p:nvPicPr>
        <p:blipFill>
          <a:blip r:embed="rId2" cstate="print"/>
          <a:srcRect/>
          <a:stretch>
            <a:fillRect/>
          </a:stretch>
        </p:blipFill>
        <p:spPr bwMode="auto">
          <a:xfrm rot="16200000">
            <a:off x="-546296" y="1932084"/>
            <a:ext cx="7969643" cy="4896543"/>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1062261" y="467544"/>
            <a:ext cx="4752529" cy="1800200"/>
          </a:xfrm>
          <a:solidFill>
            <a:schemeClr val="accent2">
              <a:lumMod val="40000"/>
              <a:lumOff val="60000"/>
              <a:alpha val="20000"/>
            </a:schemeClr>
          </a:solidFill>
        </p:spPr>
        <p:txBody>
          <a:bodyPr>
            <a:normAutofit/>
          </a:bodyPr>
          <a:lstStyle/>
          <a:p>
            <a:r>
              <a:rPr lang="fr-FR" sz="2800" b="1" dirty="0" smtClean="0">
                <a:solidFill>
                  <a:srgbClr val="002060"/>
                </a:solidFill>
                <a:latin typeface="Calibri" pitchFamily="34" charset="0"/>
                <a:cs typeface="Calibri" pitchFamily="34" charset="0"/>
              </a:rPr>
              <a:t>I - Introduction</a:t>
            </a:r>
            <a:endParaRPr lang="fr-FR" sz="2800" b="1" dirty="0">
              <a:solidFill>
                <a:srgbClr val="002060"/>
              </a:solidFill>
              <a:latin typeface="Calibri" pitchFamily="34" charset="0"/>
              <a:cs typeface="Calibri" pitchFamily="34" charset="0"/>
            </a:endParaRPr>
          </a:p>
        </p:txBody>
      </p:sp>
      <p:sp>
        <p:nvSpPr>
          <p:cNvPr id="2" name="Espace réservé du contenu 1"/>
          <p:cNvSpPr>
            <a:spLocks noGrp="1"/>
          </p:cNvSpPr>
          <p:nvPr>
            <p:ph idx="1"/>
          </p:nvPr>
        </p:nvSpPr>
        <p:spPr>
          <a:xfrm>
            <a:off x="1062261" y="2339752"/>
            <a:ext cx="4752528" cy="5828466"/>
          </a:xfrm>
          <a:solidFill>
            <a:schemeClr val="accent2">
              <a:lumMod val="40000"/>
              <a:lumOff val="60000"/>
              <a:alpha val="80000"/>
            </a:schemeClr>
          </a:solidFill>
        </p:spPr>
        <p:txBody>
          <a:bodyPr>
            <a:normAutofit/>
          </a:bodyPr>
          <a:lstStyle/>
          <a:p>
            <a:r>
              <a:rPr lang="fr-FR" sz="1600" b="1" dirty="0" smtClean="0">
                <a:solidFill>
                  <a:srgbClr val="002060"/>
                </a:solidFill>
                <a:latin typeface="Calibri" pitchFamily="34" charset="0"/>
                <a:cs typeface="Calibri" pitchFamily="34" charset="0"/>
              </a:rPr>
              <a:t>Un CDD, mieux qu'un stage...</a:t>
            </a:r>
          </a:p>
          <a:p>
            <a:endParaRPr lang="fr-FR" sz="2400" b="1" dirty="0" smtClean="0">
              <a:solidFill>
                <a:srgbClr val="002060"/>
              </a:solidFill>
            </a:endParaRPr>
          </a:p>
          <a:p>
            <a:pPr lvl="1" algn="just">
              <a:buNone/>
            </a:pPr>
            <a:r>
              <a:rPr lang="fr-FR" sz="1200" dirty="0" smtClean="0">
                <a:solidFill>
                  <a:srgbClr val="002060"/>
                </a:solidFill>
                <a:latin typeface="Calibri" pitchFamily="34" charset="0"/>
                <a:cs typeface="Calibri" pitchFamily="34" charset="0"/>
              </a:rPr>
              <a:t>J'ai cherché une entreprise pouvant me recruter pour un </a:t>
            </a:r>
          </a:p>
          <a:p>
            <a:pPr lvl="1" algn="just">
              <a:buNone/>
            </a:pPr>
            <a:r>
              <a:rPr lang="fr-FR" sz="1200" dirty="0" smtClean="0">
                <a:solidFill>
                  <a:srgbClr val="002060"/>
                </a:solidFill>
                <a:latin typeface="Calibri" pitchFamily="34" charset="0"/>
                <a:cs typeface="Calibri" pitchFamily="34" charset="0"/>
              </a:rPr>
              <a:t>contrat de travail de deux mois pour me sentir productif </a:t>
            </a:r>
          </a:p>
          <a:p>
            <a:pPr lvl="1" algn="just">
              <a:buNone/>
            </a:pPr>
            <a:r>
              <a:rPr lang="fr-FR" sz="1200" dirty="0" smtClean="0">
                <a:solidFill>
                  <a:srgbClr val="002060"/>
                </a:solidFill>
                <a:latin typeface="Calibri" pitchFamily="34" charset="0"/>
                <a:cs typeface="Calibri" pitchFamily="34" charset="0"/>
              </a:rPr>
              <a:t>et me confronter à de vraies responsabilités.</a:t>
            </a:r>
          </a:p>
          <a:p>
            <a:pPr lvl="1" algn="just">
              <a:buNone/>
            </a:pPr>
            <a:r>
              <a:rPr lang="fr-FR" sz="1200" dirty="0" smtClean="0">
                <a:solidFill>
                  <a:srgbClr val="002060"/>
                </a:solidFill>
                <a:latin typeface="Calibri" pitchFamily="34" charset="0"/>
                <a:cs typeface="Calibri" pitchFamily="34" charset="0"/>
              </a:rPr>
              <a:t>Le contexte de cette mission était très motivant, car cette</a:t>
            </a:r>
          </a:p>
          <a:p>
            <a:pPr lvl="1" algn="just">
              <a:buNone/>
            </a:pPr>
            <a:r>
              <a:rPr lang="fr-FR" sz="1200" dirty="0" smtClean="0">
                <a:solidFill>
                  <a:srgbClr val="002060"/>
                </a:solidFill>
                <a:latin typeface="Calibri" pitchFamily="34" charset="0"/>
                <a:cs typeface="Calibri" pitchFamily="34" charset="0"/>
              </a:rPr>
              <a:t>période professionnelle m'a permis de voir plusieurs corps </a:t>
            </a:r>
          </a:p>
          <a:p>
            <a:pPr lvl="1" algn="just">
              <a:buNone/>
            </a:pPr>
            <a:r>
              <a:rPr lang="fr-FR" sz="1200" dirty="0" smtClean="0">
                <a:solidFill>
                  <a:srgbClr val="002060"/>
                </a:solidFill>
                <a:latin typeface="Calibri" pitchFamily="34" charset="0"/>
                <a:cs typeface="Calibri" pitchFamily="34" charset="0"/>
              </a:rPr>
              <a:t>de métier. </a:t>
            </a:r>
          </a:p>
          <a:p>
            <a:pPr lvl="1" algn="just">
              <a:buNone/>
            </a:pPr>
            <a:r>
              <a:rPr lang="fr-FR" sz="1200" dirty="0" smtClean="0">
                <a:solidFill>
                  <a:srgbClr val="002060"/>
                </a:solidFill>
                <a:latin typeface="Calibri" pitchFamily="34" charset="0"/>
                <a:cs typeface="Calibri" pitchFamily="34" charset="0"/>
              </a:rPr>
              <a:t>Le deuxième mois, j'ai même été amené à prendre en </a:t>
            </a:r>
          </a:p>
          <a:p>
            <a:pPr lvl="1" algn="just">
              <a:buNone/>
            </a:pPr>
            <a:r>
              <a:rPr lang="fr-FR" sz="1200" dirty="0" smtClean="0">
                <a:solidFill>
                  <a:srgbClr val="002060"/>
                </a:solidFill>
                <a:latin typeface="Calibri" pitchFamily="34" charset="0"/>
                <a:cs typeface="Calibri" pitchFamily="34" charset="0"/>
              </a:rPr>
              <a:t>charge l'initiation d'un jeune ouvrier arrivé après moi </a:t>
            </a:r>
          </a:p>
          <a:p>
            <a:pPr lvl="1" algn="just">
              <a:buNone/>
            </a:pPr>
            <a:r>
              <a:rPr lang="fr-FR" sz="1200" dirty="0" smtClean="0">
                <a:solidFill>
                  <a:srgbClr val="002060"/>
                </a:solidFill>
                <a:latin typeface="Calibri" pitchFamily="34" charset="0"/>
                <a:cs typeface="Calibri" pitchFamily="34" charset="0"/>
              </a:rPr>
              <a:t>sur le chantier. </a:t>
            </a:r>
          </a:p>
          <a:p>
            <a:pPr lvl="1" algn="just">
              <a:buNone/>
            </a:pPr>
            <a:endParaRPr lang="fr-FR" sz="1200" dirty="0" smtClean="0">
              <a:solidFill>
                <a:srgbClr val="002060"/>
              </a:solidFill>
              <a:latin typeface="Calibri" pitchFamily="34" charset="0"/>
              <a:cs typeface="Calibri" pitchFamily="34" charset="0"/>
            </a:endParaRPr>
          </a:p>
          <a:p>
            <a:pPr lvl="1" algn="just">
              <a:buNone/>
            </a:pPr>
            <a:r>
              <a:rPr lang="fr-FR" sz="1200" dirty="0" smtClean="0">
                <a:solidFill>
                  <a:srgbClr val="002060"/>
                </a:solidFill>
                <a:latin typeface="Calibri" pitchFamily="34" charset="0"/>
                <a:cs typeface="Calibri" pitchFamily="34" charset="0"/>
              </a:rPr>
              <a:t>J'ai donc travaillé au sein de la société CASALIGGI :</a:t>
            </a:r>
          </a:p>
          <a:p>
            <a:pPr lvl="1" algn="just">
              <a:buNone/>
            </a:pPr>
            <a:endParaRPr lang="fr-FR" sz="1200" dirty="0" smtClean="0">
              <a:solidFill>
                <a:srgbClr val="005392"/>
              </a:solidFill>
            </a:endParaRPr>
          </a:p>
          <a:p>
            <a:pPr lvl="1">
              <a:buNone/>
            </a:pPr>
            <a:endParaRPr lang="fr-FR" sz="1200" dirty="0" smtClean="0">
              <a:solidFill>
                <a:srgbClr val="005392"/>
              </a:solidFill>
            </a:endParaRPr>
          </a:p>
        </p:txBody>
      </p:sp>
      <p:sp>
        <p:nvSpPr>
          <p:cNvPr id="6" name="Espace réservé du numéro de diapositive 5"/>
          <p:cNvSpPr>
            <a:spLocks noGrp="1"/>
          </p:cNvSpPr>
          <p:nvPr>
            <p:ph type="sldNum" sz="quarter" idx="12"/>
          </p:nvPr>
        </p:nvSpPr>
        <p:spPr>
          <a:xfrm>
            <a:off x="6110222" y="8543927"/>
            <a:ext cx="668329" cy="486833"/>
          </a:xfrm>
        </p:spPr>
        <p:txBody>
          <a:bodyPr/>
          <a:lstStyle/>
          <a:p>
            <a:fld id="{48A34D62-89CF-46BB-8399-8124B845FF94}" type="slidenum">
              <a:rPr lang="fr-FR" smtClean="0"/>
              <a:pPr/>
              <a:t>3</a:t>
            </a:fld>
            <a:endParaRPr lang="fr-FR" dirty="0"/>
          </a:p>
        </p:txBody>
      </p:sp>
      <p:pic>
        <p:nvPicPr>
          <p:cNvPr id="7" name="Picture 2"/>
          <p:cNvPicPr>
            <a:picLocks noChangeAspect="1" noChangeArrowheads="1"/>
          </p:cNvPicPr>
          <p:nvPr/>
        </p:nvPicPr>
        <p:blipFill>
          <a:blip r:embed="rId2" cstate="print"/>
          <a:srcRect/>
          <a:stretch>
            <a:fillRect/>
          </a:stretch>
        </p:blipFill>
        <p:spPr bwMode="auto">
          <a:xfrm>
            <a:off x="1926357" y="5868144"/>
            <a:ext cx="3024336" cy="18156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8A34D62-89CF-46BB-8399-8124B845FF94}" type="slidenum">
              <a:rPr lang="fr-FR" smtClean="0"/>
              <a:pPr/>
              <a:t>30</a:t>
            </a:fld>
            <a:endParaRPr lang="fr-FR"/>
          </a:p>
        </p:txBody>
      </p:sp>
      <p:pic>
        <p:nvPicPr>
          <p:cNvPr id="12290" name="Picture 2"/>
          <p:cNvPicPr>
            <a:picLocks noChangeAspect="1" noChangeArrowheads="1"/>
          </p:cNvPicPr>
          <p:nvPr/>
        </p:nvPicPr>
        <p:blipFill>
          <a:blip r:embed="rId2" cstate="print"/>
          <a:srcRect/>
          <a:stretch>
            <a:fillRect/>
          </a:stretch>
        </p:blipFill>
        <p:spPr bwMode="auto">
          <a:xfrm rot="16200000">
            <a:off x="-485909" y="1871701"/>
            <a:ext cx="7848874" cy="4896543"/>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8A34D62-89CF-46BB-8399-8124B845FF94}" type="slidenum">
              <a:rPr lang="fr-FR" smtClean="0"/>
              <a:pPr/>
              <a:t>31</a:t>
            </a:fld>
            <a:endParaRPr lang="fr-FR"/>
          </a:p>
        </p:txBody>
      </p:sp>
      <p:pic>
        <p:nvPicPr>
          <p:cNvPr id="3074" name="Picture 2"/>
          <p:cNvPicPr>
            <a:picLocks noChangeAspect="1" noChangeArrowheads="1"/>
          </p:cNvPicPr>
          <p:nvPr/>
        </p:nvPicPr>
        <p:blipFill>
          <a:blip r:embed="rId2" cstate="print"/>
          <a:srcRect/>
          <a:stretch>
            <a:fillRect/>
          </a:stretch>
        </p:blipFill>
        <p:spPr bwMode="auto">
          <a:xfrm rot="10800000">
            <a:off x="990253" y="467544"/>
            <a:ext cx="4871912" cy="7776864"/>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xfrm>
            <a:off x="6182430" y="8543927"/>
            <a:ext cx="596121" cy="486833"/>
          </a:xfrm>
        </p:spPr>
        <p:txBody>
          <a:bodyPr/>
          <a:lstStyle/>
          <a:p>
            <a:fld id="{48A34D62-89CF-46BB-8399-8124B845FF94}" type="slidenum">
              <a:rPr lang="fr-FR" smtClean="0"/>
              <a:pPr/>
              <a:t>32</a:t>
            </a:fld>
            <a:endParaRPr lang="fr-FR" dirty="0"/>
          </a:p>
        </p:txBody>
      </p:sp>
      <p:pic>
        <p:nvPicPr>
          <p:cNvPr id="4098" name="Picture 2"/>
          <p:cNvPicPr>
            <a:picLocks noChangeAspect="1" noChangeArrowheads="1"/>
          </p:cNvPicPr>
          <p:nvPr/>
        </p:nvPicPr>
        <p:blipFill>
          <a:blip r:embed="rId2" cstate="print"/>
          <a:srcRect/>
          <a:stretch>
            <a:fillRect/>
          </a:stretch>
        </p:blipFill>
        <p:spPr bwMode="auto">
          <a:xfrm rot="10800000">
            <a:off x="990251" y="467544"/>
            <a:ext cx="4879045" cy="77768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8A34D62-89CF-46BB-8399-8124B845FF94}" type="slidenum">
              <a:rPr lang="fr-FR" smtClean="0"/>
              <a:pPr/>
              <a:t>33</a:t>
            </a:fld>
            <a:endParaRPr lang="fr-FR"/>
          </a:p>
        </p:txBody>
      </p:sp>
      <p:pic>
        <p:nvPicPr>
          <p:cNvPr id="5122" name="Picture 2"/>
          <p:cNvPicPr>
            <a:picLocks noChangeAspect="1" noChangeArrowheads="1"/>
          </p:cNvPicPr>
          <p:nvPr/>
        </p:nvPicPr>
        <p:blipFill>
          <a:blip r:embed="rId2" cstate="print"/>
          <a:srcRect/>
          <a:stretch>
            <a:fillRect/>
          </a:stretch>
        </p:blipFill>
        <p:spPr bwMode="auto">
          <a:xfrm rot="10800000">
            <a:off x="990253" y="395536"/>
            <a:ext cx="4927138" cy="7848872"/>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pPr algn="ctr"/>
            <a:r>
              <a:rPr lang="fr-FR" sz="2800" b="1" dirty="0" smtClean="0">
                <a:solidFill>
                  <a:srgbClr val="002060"/>
                </a:solidFill>
                <a:latin typeface="Calibri" pitchFamily="34" charset="0"/>
                <a:cs typeface="Calibri" pitchFamily="34" charset="0"/>
              </a:rPr>
              <a:t>Annexes</a:t>
            </a:r>
            <a:endParaRPr lang="fr-FR" sz="2800" b="1" dirty="0">
              <a:solidFill>
                <a:srgbClr val="002060"/>
              </a:solidFill>
              <a:latin typeface="Calibri" pitchFamily="34" charset="0"/>
              <a:cs typeface="Calibri" pitchFamily="34" charset="0"/>
            </a:endParaRPr>
          </a:p>
        </p:txBody>
      </p:sp>
      <p:sp>
        <p:nvSpPr>
          <p:cNvPr id="2" name="Espace réservé du contenu 1"/>
          <p:cNvSpPr>
            <a:spLocks noGrp="1"/>
          </p:cNvSpPr>
          <p:nvPr>
            <p:ph idx="1"/>
          </p:nvPr>
        </p:nvSpPr>
        <p:spPr>
          <a:xfrm>
            <a:off x="1278285" y="1975106"/>
            <a:ext cx="5265185" cy="6034617"/>
          </a:xfrm>
        </p:spPr>
        <p:txBody>
          <a:bodyPr/>
          <a:lstStyle/>
          <a:p>
            <a:pPr lvl="1">
              <a:buNone/>
            </a:pPr>
            <a:r>
              <a:rPr lang="it-IT" sz="1200" b="1" dirty="0" smtClean="0">
                <a:solidFill>
                  <a:srgbClr val="002060"/>
                </a:solidFill>
                <a:latin typeface="Calibri" pitchFamily="34" charset="0"/>
                <a:cs typeface="Calibri" pitchFamily="34" charset="0"/>
              </a:rPr>
              <a:t>Annexe 2 :</a:t>
            </a:r>
          </a:p>
          <a:p>
            <a:pPr lvl="1">
              <a:buNone/>
            </a:pPr>
            <a:r>
              <a:rPr lang="it-IT" sz="1200" b="1" dirty="0" smtClean="0">
                <a:solidFill>
                  <a:srgbClr val="002060"/>
                </a:solidFill>
                <a:latin typeface="Calibri" pitchFamily="34" charset="0"/>
                <a:cs typeface="Calibri" pitchFamily="34" charset="0"/>
              </a:rPr>
              <a:t>- 	Plan chantier Bry-sur-Marne</a:t>
            </a:r>
            <a:endParaRPr lang="it-IT" sz="1200" b="1" dirty="0" smtClean="0">
              <a:solidFill>
                <a:srgbClr val="002060"/>
              </a:solidFill>
              <a:latin typeface="Calibri" pitchFamily="34" charset="0"/>
              <a:cs typeface="Calibri" pitchFamily="34" charset="0"/>
            </a:endParaRPr>
          </a:p>
        </p:txBody>
      </p:sp>
      <p:sp>
        <p:nvSpPr>
          <p:cNvPr id="7" name="Espace réservé du numéro de diapositive 6"/>
          <p:cNvSpPr>
            <a:spLocks noGrp="1"/>
          </p:cNvSpPr>
          <p:nvPr>
            <p:ph type="sldNum" sz="quarter" idx="12"/>
          </p:nvPr>
        </p:nvSpPr>
        <p:spPr>
          <a:xfrm>
            <a:off x="6110222" y="8543927"/>
            <a:ext cx="668329" cy="486833"/>
          </a:xfrm>
        </p:spPr>
        <p:txBody>
          <a:bodyPr/>
          <a:lstStyle/>
          <a:p>
            <a:fld id="{48A34D62-89CF-46BB-8399-8124B845FF94}" type="slidenum">
              <a:rPr lang="fr-FR" smtClean="0"/>
              <a:pPr/>
              <a:t>34</a:t>
            </a:fld>
            <a:endParaRPr lang="fr-F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1088866" y="609600"/>
            <a:ext cx="4699318" cy="1370112"/>
          </a:xfrm>
          <a:solidFill>
            <a:schemeClr val="accent2">
              <a:lumMod val="40000"/>
              <a:lumOff val="60000"/>
              <a:alpha val="80000"/>
            </a:schemeClr>
          </a:solidFill>
          <a:ln>
            <a:noFill/>
          </a:ln>
        </p:spPr>
        <p:txBody>
          <a:bodyPr>
            <a:normAutofit/>
          </a:bodyPr>
          <a:lstStyle/>
          <a:p>
            <a:pPr lvl="0"/>
            <a:r>
              <a:rPr lang="fr-FR" sz="2800" b="1" dirty="0" smtClean="0">
                <a:solidFill>
                  <a:srgbClr val="002060"/>
                </a:solidFill>
                <a:latin typeface="Calibri" pitchFamily="34" charset="0"/>
                <a:cs typeface="Calibri" pitchFamily="34" charset="0"/>
              </a:rPr>
              <a:t>Présentation de CASALIGGI</a:t>
            </a:r>
            <a:endParaRPr lang="fr-FR" sz="2800" b="1" dirty="0">
              <a:solidFill>
                <a:srgbClr val="002060"/>
              </a:solidFill>
              <a:latin typeface="Calibri" pitchFamily="34" charset="0"/>
              <a:cs typeface="Calibri" pitchFamily="34" charset="0"/>
            </a:endParaRPr>
          </a:p>
        </p:txBody>
      </p:sp>
      <p:sp>
        <p:nvSpPr>
          <p:cNvPr id="2" name="Espace réservé du contenu 1"/>
          <p:cNvSpPr>
            <a:spLocks noGrp="1"/>
          </p:cNvSpPr>
          <p:nvPr>
            <p:ph idx="1"/>
          </p:nvPr>
        </p:nvSpPr>
        <p:spPr>
          <a:xfrm>
            <a:off x="1024161" y="2411760"/>
            <a:ext cx="4824536" cy="1368152"/>
          </a:xfrm>
          <a:solidFill>
            <a:schemeClr val="accent2">
              <a:lumMod val="40000"/>
              <a:lumOff val="60000"/>
              <a:alpha val="80000"/>
            </a:schemeClr>
          </a:solidFill>
        </p:spPr>
        <p:txBody>
          <a:bodyPr/>
          <a:lstStyle/>
          <a:p>
            <a:pPr algn="just"/>
            <a:r>
              <a:rPr lang="fr-FR" sz="1200" dirty="0" smtClean="0">
                <a:solidFill>
                  <a:srgbClr val="002060"/>
                </a:solidFill>
                <a:latin typeface="Calibri" pitchFamily="34" charset="0"/>
                <a:cs typeface="Calibri" pitchFamily="34" charset="0"/>
              </a:rPr>
              <a:t>CASALIGGI est une SARL au capital de 10 000 € créée en août 1996 par son fondateur Michel Casaliggi qui était mon employeur. Cette société de quatre salariés est spécialisée dans la rénovation et l'extension de pavillons. Ses principaux clients sont à Bry-sur-Marne et ses environs. La spécialisation de la société Casaliggi est d'intervenir sur le gros œuvre, la menuiserie et la couverture selon les besoins du client.</a:t>
            </a:r>
          </a:p>
          <a:p>
            <a:pPr lvl="1"/>
            <a:endParaRPr lang="fr-FR" dirty="0" smtClean="0"/>
          </a:p>
        </p:txBody>
      </p:sp>
      <p:sp>
        <p:nvSpPr>
          <p:cNvPr id="10" name="Espace réservé du numéro de diapositive 9"/>
          <p:cNvSpPr>
            <a:spLocks noGrp="1"/>
          </p:cNvSpPr>
          <p:nvPr>
            <p:ph type="sldNum" sz="quarter" idx="12"/>
          </p:nvPr>
        </p:nvSpPr>
        <p:spPr/>
        <p:txBody>
          <a:bodyPr/>
          <a:lstStyle/>
          <a:p>
            <a:fld id="{48A34D62-89CF-46BB-8399-8124B845FF94}" type="slidenum">
              <a:rPr lang="fr-FR" smtClean="0"/>
              <a:pPr/>
              <a:t>4</a:t>
            </a:fld>
            <a:endParaRPr lang="fr-FR"/>
          </a:p>
        </p:txBody>
      </p:sp>
      <p:pic>
        <p:nvPicPr>
          <p:cNvPr id="3074" name="Picture 2" descr="C:\Users\evelyne\Documents\perso\FLAVIEN\Recherche Stage\Rapport de stage Flavien 2011\Photos\montage-surelevation.jpg"/>
          <p:cNvPicPr>
            <a:picLocks noChangeAspect="1" noChangeArrowheads="1"/>
          </p:cNvPicPr>
          <p:nvPr/>
        </p:nvPicPr>
        <p:blipFill>
          <a:blip r:embed="rId2" cstate="print"/>
          <a:srcRect/>
          <a:stretch>
            <a:fillRect/>
          </a:stretch>
        </p:blipFill>
        <p:spPr bwMode="auto">
          <a:xfrm>
            <a:off x="1134269" y="4283968"/>
            <a:ext cx="4656517" cy="3492388"/>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90253" y="467544"/>
            <a:ext cx="4896543" cy="864096"/>
          </a:xfrm>
          <a:solidFill>
            <a:schemeClr val="accent1"/>
          </a:solidFill>
        </p:spPr>
        <p:txBody>
          <a:bodyPr>
            <a:normAutofit fontScale="90000"/>
          </a:bodyPr>
          <a:lstStyle/>
          <a:p>
            <a:pPr algn="l"/>
            <a:r>
              <a:rPr lang="it-IT" sz="1300" b="1" dirty="0" smtClean="0">
                <a:solidFill>
                  <a:srgbClr val="002060"/>
                </a:solidFill>
                <a:latin typeface="Calibri" pitchFamily="34" charset="0"/>
                <a:cs typeface="Calibri" pitchFamily="34" charset="0"/>
              </a:rPr>
              <a:t>III – CHANTIER DE BRY-SUR-MARNE</a:t>
            </a:r>
            <a:r>
              <a:rPr lang="fr-FR" dirty="0" smtClean="0">
                <a:solidFill>
                  <a:srgbClr val="0070C0"/>
                </a:solidFill>
              </a:rPr>
              <a:t/>
            </a:r>
            <a:br>
              <a:rPr lang="fr-FR" dirty="0" smtClean="0">
                <a:solidFill>
                  <a:srgbClr val="0070C0"/>
                </a:solidFill>
              </a:rPr>
            </a:br>
            <a:endParaRPr lang="fr-FR" dirty="0">
              <a:solidFill>
                <a:schemeClr val="tx1">
                  <a:lumMod val="65000"/>
                  <a:lumOff val="35000"/>
                </a:schemeClr>
              </a:solidFill>
            </a:endParaRPr>
          </a:p>
        </p:txBody>
      </p:sp>
      <p:sp>
        <p:nvSpPr>
          <p:cNvPr id="2" name="Espace réservé du contenu 1"/>
          <p:cNvSpPr>
            <a:spLocks noGrp="1"/>
          </p:cNvSpPr>
          <p:nvPr>
            <p:ph idx="1"/>
          </p:nvPr>
        </p:nvSpPr>
        <p:spPr>
          <a:xfrm>
            <a:off x="990253" y="899592"/>
            <a:ext cx="4896544" cy="7272808"/>
          </a:xfrm>
          <a:solidFill>
            <a:schemeClr val="accent1"/>
          </a:solidFill>
        </p:spPr>
        <p:txBody>
          <a:bodyPr numCol="1">
            <a:normAutofit/>
          </a:bodyPr>
          <a:lstStyle/>
          <a:p>
            <a:pPr marL="342900" lvl="1" indent="-342900">
              <a:buNone/>
            </a:pPr>
            <a:r>
              <a:rPr lang="it-IT" sz="1800" b="1" dirty="0" smtClean="0">
                <a:solidFill>
                  <a:schemeClr val="accent6">
                    <a:lumMod val="50000"/>
                  </a:schemeClr>
                </a:solidFill>
              </a:rPr>
              <a:t>	</a:t>
            </a:r>
            <a:r>
              <a:rPr lang="it-IT" sz="1500" b="1" dirty="0" smtClean="0">
                <a:solidFill>
                  <a:srgbClr val="002060"/>
                </a:solidFill>
                <a:latin typeface="Calibri" pitchFamily="34" charset="0"/>
                <a:cs typeface="Calibri" pitchFamily="34" charset="0"/>
              </a:rPr>
              <a:t>1. </a:t>
            </a:r>
            <a:r>
              <a:rPr lang="it-IT" sz="1200" b="1" dirty="0" smtClean="0">
                <a:solidFill>
                  <a:srgbClr val="002060"/>
                </a:solidFill>
                <a:latin typeface="Calibri" pitchFamily="34" charset="0"/>
                <a:cs typeface="Calibri" pitchFamily="34" charset="0"/>
              </a:rPr>
              <a:t>Réalisations, méthodologie et outils </a:t>
            </a:r>
          </a:p>
          <a:p>
            <a:pPr>
              <a:buNone/>
            </a:pPr>
            <a:endParaRPr lang="it-IT" sz="1200" b="1" dirty="0" smtClean="0">
              <a:solidFill>
                <a:srgbClr val="002060"/>
              </a:solidFill>
            </a:endParaRPr>
          </a:p>
          <a:p>
            <a:pPr marL="800100" lvl="3" indent="-342900">
              <a:buFont typeface="+mj-lt"/>
              <a:buAutoNum type="alphaLcPeriod"/>
            </a:pPr>
            <a:r>
              <a:rPr lang="it-IT" sz="1200" b="1" dirty="0" smtClean="0">
                <a:solidFill>
                  <a:srgbClr val="002060"/>
                </a:solidFill>
                <a:latin typeface="Calibri" pitchFamily="34" charset="0"/>
                <a:cs typeface="Calibri" pitchFamily="34" charset="0"/>
              </a:rPr>
              <a:t>Objectif du chantier de Bry</a:t>
            </a:r>
          </a:p>
          <a:p>
            <a:pPr>
              <a:buNone/>
            </a:pPr>
            <a:endParaRPr lang="it-IT" sz="1200" b="1" dirty="0" smtClean="0">
              <a:solidFill>
                <a:srgbClr val="002060"/>
              </a:solidFill>
            </a:endParaRPr>
          </a:p>
          <a:p>
            <a:pPr algn="just">
              <a:buNone/>
            </a:pPr>
            <a:r>
              <a:rPr lang="it-IT" sz="1200" dirty="0" smtClean="0">
                <a:solidFill>
                  <a:srgbClr val="002060"/>
                </a:solidFill>
              </a:rPr>
              <a:t>	</a:t>
            </a:r>
            <a:r>
              <a:rPr lang="it-IT" sz="1100" dirty="0" smtClean="0">
                <a:solidFill>
                  <a:srgbClr val="002060"/>
                </a:solidFill>
                <a:latin typeface="Calibri" pitchFamily="34" charset="0"/>
                <a:cs typeface="Calibri" pitchFamily="34" charset="0"/>
              </a:rPr>
              <a:t>Ce chantier a eu pour objectif d'agrandir une maison individuelle en élevant une extension sur 2 niveaux, d'une part sur une des parties latérales de la bâtisse, et d'autre part en façade  de celle-ci.</a:t>
            </a:r>
          </a:p>
          <a:p>
            <a:pPr>
              <a:buNone/>
            </a:pPr>
            <a:endParaRPr lang="it-IT" sz="1200" dirty="0" smtClean="0">
              <a:solidFill>
                <a:schemeClr val="accent6">
                  <a:lumMod val="50000"/>
                </a:schemeClr>
              </a:solidFill>
            </a:endParaRPr>
          </a:p>
          <a:p>
            <a:pPr>
              <a:buNone/>
            </a:pPr>
            <a:endParaRPr lang="it-IT" sz="1600" b="1" dirty="0" smtClean="0">
              <a:solidFill>
                <a:schemeClr val="accent6">
                  <a:lumMod val="50000"/>
                </a:schemeClr>
              </a:solidFill>
            </a:endParaRPr>
          </a:p>
        </p:txBody>
      </p:sp>
      <p:sp>
        <p:nvSpPr>
          <p:cNvPr id="7" name="Espace réservé du numéro de diapositive 6"/>
          <p:cNvSpPr>
            <a:spLocks noGrp="1"/>
          </p:cNvSpPr>
          <p:nvPr>
            <p:ph type="sldNum" sz="quarter" idx="12"/>
          </p:nvPr>
        </p:nvSpPr>
        <p:spPr>
          <a:xfrm>
            <a:off x="6182430" y="8543927"/>
            <a:ext cx="596121" cy="486833"/>
          </a:xfrm>
        </p:spPr>
        <p:txBody>
          <a:bodyPr/>
          <a:lstStyle/>
          <a:p>
            <a:fld id="{48A34D62-89CF-46BB-8399-8124B845FF94}" type="slidenum">
              <a:rPr lang="fr-FR" smtClean="0"/>
              <a:pPr/>
              <a:t>5</a:t>
            </a:fld>
            <a:endParaRPr lang="fr-FR" dirty="0"/>
          </a:p>
        </p:txBody>
      </p:sp>
      <p:pic>
        <p:nvPicPr>
          <p:cNvPr id="7172" name="Picture 4"/>
          <p:cNvPicPr>
            <a:picLocks noChangeAspect="1" noChangeArrowheads="1"/>
          </p:cNvPicPr>
          <p:nvPr/>
        </p:nvPicPr>
        <p:blipFill>
          <a:blip r:embed="rId2" cstate="print">
            <a:lum bright="28000" contrast="45000"/>
          </a:blip>
          <a:srcRect/>
          <a:stretch>
            <a:fillRect/>
          </a:stretch>
        </p:blipFill>
        <p:spPr bwMode="auto">
          <a:xfrm>
            <a:off x="1480974" y="2915816"/>
            <a:ext cx="4045783" cy="2952328"/>
          </a:xfrm>
          <a:prstGeom prst="rect">
            <a:avLst/>
          </a:prstGeom>
          <a:noFill/>
          <a:ln w="9525">
            <a:noFill/>
            <a:miter lim="800000"/>
            <a:headEnd/>
            <a:tailEnd/>
          </a:ln>
        </p:spPr>
      </p:pic>
      <p:cxnSp>
        <p:nvCxnSpPr>
          <p:cNvPr id="20" name="Connecteur droit avec flèche 19"/>
          <p:cNvCxnSpPr/>
          <p:nvPr/>
        </p:nvCxnSpPr>
        <p:spPr>
          <a:xfrm flipH="1" flipV="1">
            <a:off x="3510533" y="4355976"/>
            <a:ext cx="288032" cy="172819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3078485" y="6084168"/>
            <a:ext cx="1440160" cy="261610"/>
          </a:xfrm>
          <a:prstGeom prst="rect">
            <a:avLst/>
          </a:prstGeom>
          <a:noFill/>
        </p:spPr>
        <p:txBody>
          <a:bodyPr wrap="square" rtlCol="0">
            <a:spAutoFit/>
          </a:bodyPr>
          <a:lstStyle/>
          <a:p>
            <a:pPr algn="ctr"/>
            <a:r>
              <a:rPr lang="fr-FR" sz="1100" dirty="0" smtClean="0">
                <a:latin typeface="Calibri" pitchFamily="34" charset="0"/>
                <a:cs typeface="Calibri" pitchFamily="34" charset="0"/>
              </a:rPr>
              <a:t>Extension en façade</a:t>
            </a:r>
            <a:endParaRPr lang="fr-FR" sz="11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990253" y="467544"/>
            <a:ext cx="4896544" cy="8064896"/>
          </a:xfrm>
          <a:solidFill>
            <a:schemeClr val="accent1"/>
          </a:solidFill>
        </p:spPr>
        <p:txBody>
          <a:bodyPr numCol="1">
            <a:normAutofit/>
          </a:bodyPr>
          <a:lstStyle/>
          <a:p>
            <a:pPr>
              <a:buNone/>
            </a:pPr>
            <a:endParaRPr lang="it-IT" sz="800" b="1" dirty="0" smtClean="0">
              <a:solidFill>
                <a:srgbClr val="002060"/>
              </a:solidFill>
            </a:endParaRPr>
          </a:p>
          <a:p>
            <a:pPr>
              <a:buNone/>
            </a:pPr>
            <a:r>
              <a:rPr lang="it-IT" sz="1200" b="1" dirty="0" smtClean="0">
                <a:solidFill>
                  <a:srgbClr val="002060"/>
                </a:solidFill>
              </a:rPr>
              <a:t>		b. Fenêtre de toit</a:t>
            </a:r>
          </a:p>
          <a:p>
            <a:pPr>
              <a:buNone/>
            </a:pPr>
            <a:endParaRPr lang="it-IT" sz="1200" b="1" dirty="0" smtClean="0">
              <a:solidFill>
                <a:srgbClr val="002060"/>
              </a:solidFill>
            </a:endParaRPr>
          </a:p>
          <a:p>
            <a:pPr>
              <a:buNone/>
            </a:pPr>
            <a:endParaRPr lang="it-IT" sz="1200" b="1" dirty="0" smtClean="0">
              <a:solidFill>
                <a:srgbClr val="002060"/>
              </a:solidFill>
            </a:endParaRPr>
          </a:p>
          <a:p>
            <a:pPr>
              <a:buNone/>
            </a:pPr>
            <a:endParaRPr lang="it-IT" sz="1200" b="1" dirty="0" smtClean="0">
              <a:solidFill>
                <a:srgbClr val="002060"/>
              </a:solidFill>
            </a:endParaRPr>
          </a:p>
          <a:p>
            <a:pPr>
              <a:buNone/>
            </a:pPr>
            <a:endParaRPr lang="it-IT" sz="1200" b="1" dirty="0" smtClean="0">
              <a:solidFill>
                <a:srgbClr val="002060"/>
              </a:solidFill>
            </a:endParaRPr>
          </a:p>
          <a:p>
            <a:pPr>
              <a:buNone/>
            </a:pPr>
            <a:endParaRPr lang="it-IT" sz="1200" b="1" dirty="0" smtClean="0">
              <a:solidFill>
                <a:srgbClr val="002060"/>
              </a:solidFill>
            </a:endParaRPr>
          </a:p>
          <a:p>
            <a:pPr>
              <a:buNone/>
            </a:pPr>
            <a:endParaRPr lang="it-IT" sz="1200" b="1" dirty="0" smtClean="0">
              <a:solidFill>
                <a:srgbClr val="002060"/>
              </a:solidFill>
            </a:endParaRPr>
          </a:p>
          <a:p>
            <a:pPr>
              <a:buNone/>
            </a:pPr>
            <a:endParaRPr lang="it-IT" sz="1200" b="1" dirty="0" smtClean="0">
              <a:solidFill>
                <a:srgbClr val="002060"/>
              </a:solidFill>
            </a:endParaRPr>
          </a:p>
          <a:p>
            <a:pPr>
              <a:buNone/>
            </a:pPr>
            <a:r>
              <a:rPr lang="fr-FR" sz="1100" dirty="0" smtClean="0"/>
              <a:t>	</a:t>
            </a:r>
          </a:p>
          <a:p>
            <a:pPr lvl="1"/>
            <a:endParaRPr lang="fr-FR" sz="1100" dirty="0" smtClean="0"/>
          </a:p>
          <a:p>
            <a:pPr lvl="1"/>
            <a:endParaRPr lang="fr-FR" sz="1100" dirty="0" smtClean="0"/>
          </a:p>
          <a:p>
            <a:pPr lvl="1"/>
            <a:endParaRPr lang="fr-FR" sz="1100" dirty="0" smtClean="0"/>
          </a:p>
        </p:txBody>
      </p:sp>
      <p:sp>
        <p:nvSpPr>
          <p:cNvPr id="7" name="Espace réservé du numéro de diapositive 6"/>
          <p:cNvSpPr>
            <a:spLocks noGrp="1"/>
          </p:cNvSpPr>
          <p:nvPr>
            <p:ph type="sldNum" sz="quarter" idx="12"/>
          </p:nvPr>
        </p:nvSpPr>
        <p:spPr>
          <a:xfrm>
            <a:off x="6182430" y="8543927"/>
            <a:ext cx="596121" cy="486833"/>
          </a:xfrm>
        </p:spPr>
        <p:txBody>
          <a:bodyPr/>
          <a:lstStyle/>
          <a:p>
            <a:fld id="{48A34D62-89CF-46BB-8399-8124B845FF94}" type="slidenum">
              <a:rPr lang="fr-FR" smtClean="0"/>
              <a:pPr/>
              <a:t>6</a:t>
            </a:fld>
            <a:endParaRPr lang="fr-FR" dirty="0"/>
          </a:p>
        </p:txBody>
      </p:sp>
      <p:pic>
        <p:nvPicPr>
          <p:cNvPr id="8" name="Image 7" descr="Iphone 4 088.jpg"/>
          <p:cNvPicPr>
            <a:picLocks noChangeAspect="1"/>
          </p:cNvPicPr>
          <p:nvPr/>
        </p:nvPicPr>
        <p:blipFill>
          <a:blip r:embed="rId2" cstate="print"/>
          <a:stretch>
            <a:fillRect/>
          </a:stretch>
        </p:blipFill>
        <p:spPr>
          <a:xfrm>
            <a:off x="1222345" y="1331640"/>
            <a:ext cx="1928148" cy="1440160"/>
          </a:xfrm>
          <a:prstGeom prst="rect">
            <a:avLst/>
          </a:prstGeom>
        </p:spPr>
      </p:pic>
      <p:pic>
        <p:nvPicPr>
          <p:cNvPr id="10" name="Image 9" descr="Iphone 4 001.jpg"/>
          <p:cNvPicPr>
            <a:picLocks noChangeAspect="1"/>
          </p:cNvPicPr>
          <p:nvPr/>
        </p:nvPicPr>
        <p:blipFill>
          <a:blip r:embed="rId3" cstate="print"/>
          <a:stretch>
            <a:fillRect/>
          </a:stretch>
        </p:blipFill>
        <p:spPr>
          <a:xfrm>
            <a:off x="3510533" y="1010789"/>
            <a:ext cx="1902721" cy="1766831"/>
          </a:xfrm>
          <a:prstGeom prst="rect">
            <a:avLst/>
          </a:prstGeom>
        </p:spPr>
      </p:pic>
      <p:sp>
        <p:nvSpPr>
          <p:cNvPr id="13" name="ZoneTexte 12"/>
          <p:cNvSpPr txBox="1"/>
          <p:nvPr/>
        </p:nvSpPr>
        <p:spPr>
          <a:xfrm>
            <a:off x="1844006" y="5606534"/>
            <a:ext cx="2980303" cy="261610"/>
          </a:xfrm>
          <a:prstGeom prst="rect">
            <a:avLst/>
          </a:prstGeom>
          <a:noFill/>
        </p:spPr>
        <p:txBody>
          <a:bodyPr wrap="none" rtlCol="0">
            <a:spAutoFit/>
          </a:bodyPr>
          <a:lstStyle/>
          <a:p>
            <a:pPr marL="0" lvl="1"/>
            <a:r>
              <a:rPr lang="fr-FR" sz="1100" dirty="0" smtClean="0"/>
              <a:t>Mise en place du cadre et montage du velux</a:t>
            </a:r>
          </a:p>
        </p:txBody>
      </p:sp>
      <p:sp>
        <p:nvSpPr>
          <p:cNvPr id="14" name="ZoneTexte 13"/>
          <p:cNvSpPr txBox="1"/>
          <p:nvPr/>
        </p:nvSpPr>
        <p:spPr>
          <a:xfrm>
            <a:off x="1294353" y="2843808"/>
            <a:ext cx="1590500" cy="261610"/>
          </a:xfrm>
          <a:prstGeom prst="rect">
            <a:avLst/>
          </a:prstGeom>
          <a:noFill/>
        </p:spPr>
        <p:txBody>
          <a:bodyPr wrap="none" rtlCol="0">
            <a:spAutoFit/>
          </a:bodyPr>
          <a:lstStyle/>
          <a:p>
            <a:pPr marL="0" lvl="1"/>
            <a:r>
              <a:rPr lang="fr-FR" sz="1100" dirty="0" smtClean="0"/>
              <a:t>Découpage du plafond</a:t>
            </a:r>
          </a:p>
        </p:txBody>
      </p:sp>
      <p:sp>
        <p:nvSpPr>
          <p:cNvPr id="15" name="ZoneTexte 14"/>
          <p:cNvSpPr txBox="1"/>
          <p:nvPr/>
        </p:nvSpPr>
        <p:spPr>
          <a:xfrm>
            <a:off x="3222501" y="2831041"/>
            <a:ext cx="2659702" cy="261610"/>
          </a:xfrm>
          <a:prstGeom prst="rect">
            <a:avLst/>
          </a:prstGeom>
          <a:noFill/>
        </p:spPr>
        <p:txBody>
          <a:bodyPr wrap="none" rtlCol="0">
            <a:spAutoFit/>
          </a:bodyPr>
          <a:lstStyle/>
          <a:p>
            <a:pPr marL="0" lvl="1"/>
            <a:r>
              <a:rPr lang="fr-FR" sz="1100" dirty="0" smtClean="0"/>
              <a:t>Mise en place </a:t>
            </a:r>
            <a:r>
              <a:rPr lang="fr-FR" sz="1100" dirty="0" smtClean="0">
                <a:latin typeface="Calibri" pitchFamily="34" charset="0"/>
                <a:cs typeface="Calibri" pitchFamily="34" charset="0"/>
              </a:rPr>
              <a:t>du cadre en bois de soutien</a:t>
            </a:r>
            <a:endParaRPr lang="fr-FR" sz="1100" dirty="0" smtClean="0"/>
          </a:p>
        </p:txBody>
      </p:sp>
      <p:pic>
        <p:nvPicPr>
          <p:cNvPr id="16" name="Image 15" descr="Iphone 4 085.jpg"/>
          <p:cNvPicPr>
            <a:picLocks noChangeAspect="1"/>
          </p:cNvPicPr>
          <p:nvPr/>
        </p:nvPicPr>
        <p:blipFill>
          <a:blip r:embed="rId4" cstate="print"/>
          <a:stretch>
            <a:fillRect/>
          </a:stretch>
        </p:blipFill>
        <p:spPr>
          <a:xfrm>
            <a:off x="1998365" y="3518302"/>
            <a:ext cx="2646437" cy="1976660"/>
          </a:xfrm>
          <a:prstGeom prst="rect">
            <a:avLst/>
          </a:prstGeom>
        </p:spPr>
      </p:pic>
      <p:sp>
        <p:nvSpPr>
          <p:cNvPr id="18" name="ZoneTexte 17"/>
          <p:cNvSpPr txBox="1"/>
          <p:nvPr/>
        </p:nvSpPr>
        <p:spPr>
          <a:xfrm>
            <a:off x="1206277" y="6412557"/>
            <a:ext cx="4360489" cy="1615827"/>
          </a:xfrm>
          <a:prstGeom prst="rect">
            <a:avLst/>
          </a:prstGeom>
          <a:noFill/>
        </p:spPr>
        <p:txBody>
          <a:bodyPr wrap="none" rtlCol="0">
            <a:spAutoFit/>
          </a:bodyPr>
          <a:lstStyle/>
          <a:p>
            <a:r>
              <a:rPr lang="fr-FR" sz="1100" b="1" dirty="0" smtClean="0">
                <a:latin typeface="Calibri" pitchFamily="34" charset="0"/>
                <a:cs typeface="Calibri" pitchFamily="34" charset="0"/>
              </a:rPr>
              <a:t>Pour la pose du velux , nous j'ai procédé selon les étapes suivantes :</a:t>
            </a:r>
          </a:p>
          <a:p>
            <a:pPr>
              <a:buFontTx/>
              <a:buChar char="-"/>
            </a:pPr>
            <a:r>
              <a:rPr lang="fr-FR" sz="1100" dirty="0" smtClean="0">
                <a:latin typeface="Calibri" pitchFamily="34" charset="0"/>
                <a:cs typeface="Calibri" pitchFamily="34" charset="0"/>
              </a:rPr>
              <a:t> Retrait des tuiles,</a:t>
            </a:r>
          </a:p>
          <a:p>
            <a:pPr>
              <a:buFontTx/>
              <a:buChar char="-"/>
            </a:pPr>
            <a:r>
              <a:rPr lang="fr-FR" sz="1100" dirty="0" smtClean="0">
                <a:latin typeface="Calibri" pitchFamily="34" charset="0"/>
                <a:cs typeface="Calibri" pitchFamily="34" charset="0"/>
              </a:rPr>
              <a:t> Découpage de liteaux et de l'isolant,</a:t>
            </a:r>
          </a:p>
          <a:p>
            <a:pPr>
              <a:buFontTx/>
              <a:buChar char="-"/>
            </a:pPr>
            <a:r>
              <a:rPr lang="fr-FR" sz="1100" dirty="0" smtClean="0">
                <a:latin typeface="Calibri" pitchFamily="34" charset="0"/>
                <a:cs typeface="Calibri" pitchFamily="34" charset="0"/>
              </a:rPr>
              <a:t> Fixation du cadre en bois de soutien,</a:t>
            </a:r>
          </a:p>
          <a:p>
            <a:pPr>
              <a:buFontTx/>
              <a:buChar char="-"/>
            </a:pPr>
            <a:r>
              <a:rPr lang="fr-FR" sz="1100" dirty="0" smtClean="0">
                <a:latin typeface="Calibri" pitchFamily="34" charset="0"/>
                <a:cs typeface="Calibri" pitchFamily="34" charset="0"/>
              </a:rPr>
              <a:t> Fixation du dormant , cadre fixe du Velux à fixer sur la charpente,</a:t>
            </a:r>
            <a:br>
              <a:rPr lang="fr-FR" sz="1100" dirty="0" smtClean="0">
                <a:latin typeface="Calibri" pitchFamily="34" charset="0"/>
                <a:cs typeface="Calibri" pitchFamily="34" charset="0"/>
              </a:rPr>
            </a:br>
            <a:r>
              <a:rPr lang="fr-FR" sz="1100" dirty="0" smtClean="0">
                <a:latin typeface="Calibri" pitchFamily="34" charset="0"/>
                <a:cs typeface="Calibri" pitchFamily="34" charset="0"/>
              </a:rPr>
              <a:t>- Pose de l'ouvrant </a:t>
            </a:r>
            <a:r>
              <a:rPr lang="fr-FR" sz="1100" b="1" dirty="0" smtClean="0">
                <a:latin typeface="Calibri" pitchFamily="34" charset="0"/>
                <a:cs typeface="Calibri" pitchFamily="34" charset="0"/>
              </a:rPr>
              <a:t>, </a:t>
            </a:r>
            <a:r>
              <a:rPr lang="fr-FR" sz="1100" dirty="0" smtClean="0">
                <a:latin typeface="Calibri" pitchFamily="34" charset="0"/>
                <a:cs typeface="Calibri" pitchFamily="34" charset="0"/>
              </a:rPr>
              <a:t>la partie mobile qu'on ouvre, qui bouge par rotation,</a:t>
            </a:r>
          </a:p>
          <a:p>
            <a:r>
              <a:rPr lang="fr-FR" sz="1100" dirty="0" smtClean="0">
                <a:latin typeface="Calibri" pitchFamily="34" charset="0"/>
                <a:cs typeface="Calibri" pitchFamily="34" charset="0"/>
              </a:rPr>
              <a:t>et qui contient le vitrage,</a:t>
            </a:r>
          </a:p>
          <a:p>
            <a:r>
              <a:rPr lang="fr-FR" sz="1100" dirty="0" smtClean="0">
                <a:latin typeface="Calibri" pitchFamily="34" charset="0"/>
                <a:cs typeface="Calibri" pitchFamily="34" charset="0"/>
              </a:rPr>
              <a:t>- Montage des parties de raccord métalliques du velux.</a:t>
            </a:r>
          </a:p>
          <a:p>
            <a:endParaRPr lang="fr-FR" sz="1100" dirty="0">
              <a:latin typeface="Calibri" pitchFamily="34" charset="0"/>
              <a:cs typeface="Calibri" pitchFamily="34" charset="0"/>
            </a:endParaRPr>
          </a:p>
        </p:txBody>
      </p:sp>
      <p:cxnSp>
        <p:nvCxnSpPr>
          <p:cNvPr id="19" name="Connecteur droit avec flèche 18"/>
          <p:cNvCxnSpPr/>
          <p:nvPr/>
        </p:nvCxnSpPr>
        <p:spPr>
          <a:xfrm flipV="1">
            <a:off x="4552352" y="2064488"/>
            <a:ext cx="254325" cy="85132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990253" y="467544"/>
            <a:ext cx="4896544" cy="7704856"/>
          </a:xfrm>
          <a:solidFill>
            <a:schemeClr val="accent1"/>
          </a:solidFill>
        </p:spPr>
        <p:txBody>
          <a:bodyPr numCol="1">
            <a:normAutofit/>
          </a:bodyPr>
          <a:lstStyle/>
          <a:p>
            <a:pPr>
              <a:buNone/>
            </a:pPr>
            <a:endParaRPr lang="it-IT" sz="800" b="1" dirty="0" smtClean="0">
              <a:solidFill>
                <a:srgbClr val="002060"/>
              </a:solidFill>
            </a:endParaRPr>
          </a:p>
          <a:p>
            <a:pPr>
              <a:buNone/>
            </a:pPr>
            <a:r>
              <a:rPr lang="it-IT" sz="1200" b="1" dirty="0" smtClean="0">
                <a:solidFill>
                  <a:srgbClr val="002060"/>
                </a:solidFill>
              </a:rPr>
              <a:t>		</a:t>
            </a:r>
            <a:r>
              <a:rPr lang="it-IT" sz="1200" b="1" dirty="0" smtClean="0">
                <a:solidFill>
                  <a:srgbClr val="002060"/>
                </a:solidFill>
                <a:latin typeface="Calibri" pitchFamily="34" charset="0"/>
                <a:cs typeface="Calibri" pitchFamily="34" charset="0"/>
              </a:rPr>
              <a:t>c. Rives de toiture</a:t>
            </a:r>
          </a:p>
          <a:p>
            <a:pPr>
              <a:buNone/>
            </a:pPr>
            <a:endParaRPr lang="it-IT" sz="1200" b="1" dirty="0" smtClean="0">
              <a:solidFill>
                <a:srgbClr val="002060"/>
              </a:solidFill>
            </a:endParaRPr>
          </a:p>
          <a:p>
            <a:pPr>
              <a:buNone/>
            </a:pPr>
            <a:endParaRPr lang="fr-FR" sz="1200" dirty="0" smtClean="0"/>
          </a:p>
        </p:txBody>
      </p:sp>
      <p:sp>
        <p:nvSpPr>
          <p:cNvPr id="7" name="Espace réservé du numéro de diapositive 6"/>
          <p:cNvSpPr>
            <a:spLocks noGrp="1"/>
          </p:cNvSpPr>
          <p:nvPr>
            <p:ph type="sldNum" sz="quarter" idx="12"/>
          </p:nvPr>
        </p:nvSpPr>
        <p:spPr>
          <a:xfrm>
            <a:off x="6182430" y="8543927"/>
            <a:ext cx="596121" cy="486833"/>
          </a:xfrm>
        </p:spPr>
        <p:txBody>
          <a:bodyPr/>
          <a:lstStyle/>
          <a:p>
            <a:fld id="{48A34D62-89CF-46BB-8399-8124B845FF94}" type="slidenum">
              <a:rPr lang="fr-FR" smtClean="0"/>
              <a:pPr/>
              <a:t>7</a:t>
            </a:fld>
            <a:endParaRPr lang="fr-FR" dirty="0"/>
          </a:p>
        </p:txBody>
      </p:sp>
      <p:pic>
        <p:nvPicPr>
          <p:cNvPr id="10" name="Image 9" descr="Iphone 4 098.jpg"/>
          <p:cNvPicPr>
            <a:picLocks noChangeAspect="1"/>
          </p:cNvPicPr>
          <p:nvPr/>
        </p:nvPicPr>
        <p:blipFill>
          <a:blip r:embed="rId2" cstate="print"/>
          <a:stretch>
            <a:fillRect/>
          </a:stretch>
        </p:blipFill>
        <p:spPr>
          <a:xfrm>
            <a:off x="1422302" y="1081695"/>
            <a:ext cx="1800200" cy="2410185"/>
          </a:xfrm>
          <a:prstGeom prst="rect">
            <a:avLst/>
          </a:prstGeom>
        </p:spPr>
      </p:pic>
      <p:sp>
        <p:nvSpPr>
          <p:cNvPr id="11" name="ZoneTexte 10"/>
          <p:cNvSpPr txBox="1"/>
          <p:nvPr/>
        </p:nvSpPr>
        <p:spPr>
          <a:xfrm>
            <a:off x="1350293" y="3518302"/>
            <a:ext cx="1944216" cy="261610"/>
          </a:xfrm>
          <a:prstGeom prst="rect">
            <a:avLst/>
          </a:prstGeom>
          <a:noFill/>
        </p:spPr>
        <p:txBody>
          <a:bodyPr wrap="square" rtlCol="0">
            <a:spAutoFit/>
          </a:bodyPr>
          <a:lstStyle/>
          <a:p>
            <a:r>
              <a:rPr lang="fr-FR" sz="1100" dirty="0" smtClean="0">
                <a:latin typeface="Calibri" pitchFamily="34" charset="0"/>
                <a:cs typeface="Calibri" pitchFamily="34" charset="0"/>
              </a:rPr>
              <a:t>Démolition anciennes rives</a:t>
            </a:r>
          </a:p>
        </p:txBody>
      </p:sp>
      <p:pic>
        <p:nvPicPr>
          <p:cNvPr id="12" name="Image 11" descr="Iphone 4 086.jpg"/>
          <p:cNvPicPr>
            <a:picLocks noChangeAspect="1"/>
          </p:cNvPicPr>
          <p:nvPr/>
        </p:nvPicPr>
        <p:blipFill>
          <a:blip r:embed="rId3" cstate="print"/>
          <a:stretch>
            <a:fillRect/>
          </a:stretch>
        </p:blipFill>
        <p:spPr>
          <a:xfrm rot="5400000">
            <a:off x="3421564" y="1386687"/>
            <a:ext cx="2410185" cy="1800200"/>
          </a:xfrm>
          <a:prstGeom prst="rect">
            <a:avLst/>
          </a:prstGeom>
        </p:spPr>
      </p:pic>
      <p:sp>
        <p:nvSpPr>
          <p:cNvPr id="13" name="ZoneTexte 12"/>
          <p:cNvSpPr txBox="1"/>
          <p:nvPr/>
        </p:nvSpPr>
        <p:spPr>
          <a:xfrm>
            <a:off x="3582541" y="3534271"/>
            <a:ext cx="2088232" cy="430887"/>
          </a:xfrm>
          <a:prstGeom prst="rect">
            <a:avLst/>
          </a:prstGeom>
          <a:noFill/>
        </p:spPr>
        <p:txBody>
          <a:bodyPr wrap="square" rtlCol="0">
            <a:spAutoFit/>
          </a:bodyPr>
          <a:lstStyle/>
          <a:p>
            <a:r>
              <a:rPr lang="fr-FR" sz="1100" dirty="0" smtClean="0">
                <a:latin typeface="Calibri" pitchFamily="34" charset="0"/>
                <a:cs typeface="Calibri" pitchFamily="34" charset="0"/>
              </a:rPr>
              <a:t>Planches de support vissées pour un bon maintien</a:t>
            </a:r>
          </a:p>
        </p:txBody>
      </p:sp>
      <p:pic>
        <p:nvPicPr>
          <p:cNvPr id="14" name="Image 13" descr="Iphone 4 102.jpg"/>
          <p:cNvPicPr>
            <a:picLocks noChangeAspect="1"/>
          </p:cNvPicPr>
          <p:nvPr/>
        </p:nvPicPr>
        <p:blipFill>
          <a:blip r:embed="rId4" cstate="print"/>
          <a:stretch>
            <a:fillRect/>
          </a:stretch>
        </p:blipFill>
        <p:spPr>
          <a:xfrm>
            <a:off x="1278285" y="4499992"/>
            <a:ext cx="2016223" cy="2699406"/>
          </a:xfrm>
          <a:prstGeom prst="rect">
            <a:avLst/>
          </a:prstGeom>
        </p:spPr>
      </p:pic>
      <p:sp>
        <p:nvSpPr>
          <p:cNvPr id="15" name="ZoneTexte 14"/>
          <p:cNvSpPr txBox="1"/>
          <p:nvPr/>
        </p:nvSpPr>
        <p:spPr>
          <a:xfrm>
            <a:off x="1206278" y="7236296"/>
            <a:ext cx="2088232" cy="430887"/>
          </a:xfrm>
          <a:prstGeom prst="rect">
            <a:avLst/>
          </a:prstGeom>
          <a:noFill/>
        </p:spPr>
        <p:txBody>
          <a:bodyPr wrap="square" rtlCol="0">
            <a:spAutoFit/>
          </a:bodyPr>
          <a:lstStyle/>
          <a:p>
            <a:r>
              <a:rPr lang="fr-FR" sz="1100" dirty="0" smtClean="0">
                <a:latin typeface="Calibri" pitchFamily="34" charset="0"/>
                <a:cs typeface="Calibri" pitchFamily="34" charset="0"/>
              </a:rPr>
              <a:t>Fixation de la feuille de zinc grâce à des clous en cuivre</a:t>
            </a:r>
          </a:p>
        </p:txBody>
      </p:sp>
      <p:pic>
        <p:nvPicPr>
          <p:cNvPr id="16" name="Image 15" descr="Iphone 4 103.jpg"/>
          <p:cNvPicPr>
            <a:picLocks noChangeAspect="1"/>
          </p:cNvPicPr>
          <p:nvPr/>
        </p:nvPicPr>
        <p:blipFill>
          <a:blip r:embed="rId5" cstate="print"/>
          <a:stretch>
            <a:fillRect/>
          </a:stretch>
        </p:blipFill>
        <p:spPr>
          <a:xfrm>
            <a:off x="3662550" y="4499991"/>
            <a:ext cx="2008223" cy="2688695"/>
          </a:xfrm>
          <a:prstGeom prst="rect">
            <a:avLst/>
          </a:prstGeom>
        </p:spPr>
      </p:pic>
      <p:sp>
        <p:nvSpPr>
          <p:cNvPr id="17" name="ZoneTexte 16"/>
          <p:cNvSpPr txBox="1"/>
          <p:nvPr/>
        </p:nvSpPr>
        <p:spPr>
          <a:xfrm>
            <a:off x="3582542" y="7236296"/>
            <a:ext cx="2088232" cy="600164"/>
          </a:xfrm>
          <a:prstGeom prst="rect">
            <a:avLst/>
          </a:prstGeom>
          <a:noFill/>
        </p:spPr>
        <p:txBody>
          <a:bodyPr wrap="square" rtlCol="0">
            <a:spAutoFit/>
          </a:bodyPr>
          <a:lstStyle/>
          <a:p>
            <a:r>
              <a:rPr lang="fr-FR" sz="1100" dirty="0" smtClean="0">
                <a:latin typeface="Calibri" pitchFamily="34" charset="0"/>
                <a:cs typeface="Calibri" pitchFamily="34" charset="0"/>
              </a:rPr>
              <a:t>Positionnement puis fixation</a:t>
            </a:r>
          </a:p>
          <a:p>
            <a:r>
              <a:rPr lang="fr-FR" sz="1100" dirty="0" smtClean="0">
                <a:latin typeface="Calibri" pitchFamily="34" charset="0"/>
                <a:cs typeface="Calibri" pitchFamily="34" charset="0"/>
              </a:rPr>
              <a:t>de la feuille de plomb grâce à des clous en cuivre</a:t>
            </a:r>
          </a:p>
        </p:txBody>
      </p:sp>
      <p:cxnSp>
        <p:nvCxnSpPr>
          <p:cNvPr id="18" name="Connecteur droit avec flèche 17"/>
          <p:cNvCxnSpPr/>
          <p:nvPr/>
        </p:nvCxnSpPr>
        <p:spPr>
          <a:xfrm flipH="1" flipV="1">
            <a:off x="4158605" y="2729409"/>
            <a:ext cx="468052" cy="83447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flipH="1" flipV="1">
            <a:off x="2286397" y="1331640"/>
            <a:ext cx="252028" cy="227464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p:nvPr/>
        </p:nvCxnSpPr>
        <p:spPr>
          <a:xfrm flipV="1">
            <a:off x="2250393" y="6588224"/>
            <a:ext cx="540060" cy="69046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flipH="1" flipV="1">
            <a:off x="4878685" y="6516216"/>
            <a:ext cx="504056" cy="93610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990253" y="467544"/>
            <a:ext cx="4896544" cy="7704856"/>
          </a:xfrm>
          <a:solidFill>
            <a:schemeClr val="accent1"/>
          </a:solidFill>
        </p:spPr>
        <p:txBody>
          <a:bodyPr numCol="1">
            <a:normAutofit/>
          </a:bodyPr>
          <a:lstStyle/>
          <a:p>
            <a:pPr>
              <a:buNone/>
            </a:pPr>
            <a:endParaRPr lang="it-IT" sz="800" b="1" dirty="0" smtClean="0">
              <a:solidFill>
                <a:srgbClr val="002060"/>
              </a:solidFill>
            </a:endParaRPr>
          </a:p>
          <a:p>
            <a:pPr>
              <a:buNone/>
            </a:pPr>
            <a:r>
              <a:rPr lang="it-IT" sz="1200" b="1" dirty="0" smtClean="0">
                <a:solidFill>
                  <a:srgbClr val="002060"/>
                </a:solidFill>
              </a:rPr>
              <a:t>		</a:t>
            </a:r>
            <a:r>
              <a:rPr lang="it-IT" sz="1200" b="1" dirty="0" smtClean="0">
                <a:solidFill>
                  <a:srgbClr val="002060"/>
                </a:solidFill>
                <a:latin typeface="Calibri" pitchFamily="34" charset="0"/>
                <a:cs typeface="Calibri" pitchFamily="34" charset="0"/>
              </a:rPr>
              <a:t>b. Rives de toiture</a:t>
            </a:r>
          </a:p>
          <a:p>
            <a:pPr>
              <a:buNone/>
            </a:pPr>
            <a:endParaRPr lang="it-IT" sz="1200" b="1" dirty="0" smtClean="0">
              <a:solidFill>
                <a:srgbClr val="002060"/>
              </a:solidFill>
            </a:endParaRPr>
          </a:p>
          <a:p>
            <a:pPr>
              <a:buNone/>
            </a:pPr>
            <a:endParaRPr lang="fr-FR" sz="1200" dirty="0" smtClean="0"/>
          </a:p>
        </p:txBody>
      </p:sp>
      <p:sp>
        <p:nvSpPr>
          <p:cNvPr id="7" name="Espace réservé du numéro de diapositive 6"/>
          <p:cNvSpPr>
            <a:spLocks noGrp="1"/>
          </p:cNvSpPr>
          <p:nvPr>
            <p:ph type="sldNum" sz="quarter" idx="12"/>
          </p:nvPr>
        </p:nvSpPr>
        <p:spPr>
          <a:xfrm>
            <a:off x="6182430" y="8543927"/>
            <a:ext cx="596121" cy="486833"/>
          </a:xfrm>
        </p:spPr>
        <p:txBody>
          <a:bodyPr/>
          <a:lstStyle/>
          <a:p>
            <a:fld id="{48A34D62-89CF-46BB-8399-8124B845FF94}" type="slidenum">
              <a:rPr lang="fr-FR" smtClean="0"/>
              <a:pPr/>
              <a:t>8</a:t>
            </a:fld>
            <a:endParaRPr lang="fr-FR" dirty="0"/>
          </a:p>
        </p:txBody>
      </p:sp>
      <p:sp>
        <p:nvSpPr>
          <p:cNvPr id="11" name="ZoneTexte 10"/>
          <p:cNvSpPr txBox="1"/>
          <p:nvPr/>
        </p:nvSpPr>
        <p:spPr>
          <a:xfrm>
            <a:off x="1494309" y="2771800"/>
            <a:ext cx="2196179" cy="276999"/>
          </a:xfrm>
          <a:prstGeom prst="rect">
            <a:avLst/>
          </a:prstGeom>
          <a:noFill/>
        </p:spPr>
        <p:txBody>
          <a:bodyPr wrap="none" rtlCol="0">
            <a:spAutoFit/>
          </a:bodyPr>
          <a:lstStyle/>
          <a:p>
            <a:r>
              <a:rPr lang="fr-FR" sz="1200" dirty="0" smtClean="0">
                <a:latin typeface="Calibri" pitchFamily="34" charset="0"/>
                <a:cs typeface="Calibri" pitchFamily="34" charset="0"/>
              </a:rPr>
              <a:t>Réalisation du joint d'étanchéité</a:t>
            </a:r>
            <a:endParaRPr lang="fr-FR" sz="1200" dirty="0">
              <a:latin typeface="Calibri" pitchFamily="34" charset="0"/>
              <a:cs typeface="Calibri" pitchFamily="34" charset="0"/>
            </a:endParaRPr>
          </a:p>
        </p:txBody>
      </p:sp>
      <p:sp>
        <p:nvSpPr>
          <p:cNvPr id="13" name="ZoneTexte 12"/>
          <p:cNvSpPr txBox="1"/>
          <p:nvPr/>
        </p:nvSpPr>
        <p:spPr>
          <a:xfrm>
            <a:off x="1904568" y="7494711"/>
            <a:ext cx="3032058" cy="430887"/>
          </a:xfrm>
          <a:prstGeom prst="rect">
            <a:avLst/>
          </a:prstGeom>
          <a:noFill/>
        </p:spPr>
        <p:txBody>
          <a:bodyPr wrap="square" rtlCol="0">
            <a:spAutoFit/>
          </a:bodyPr>
          <a:lstStyle/>
          <a:p>
            <a:r>
              <a:rPr lang="fr-FR" sz="1100" dirty="0" smtClean="0">
                <a:latin typeface="Calibri" pitchFamily="34" charset="0"/>
                <a:cs typeface="Calibri" pitchFamily="34" charset="0"/>
              </a:rPr>
              <a:t>Mise en place des tuiles de rive puis fixation par clous  vrillés et frappés</a:t>
            </a:r>
          </a:p>
        </p:txBody>
      </p:sp>
      <p:pic>
        <p:nvPicPr>
          <p:cNvPr id="18" name="Image 17" descr="Iphone 4 101.jpg"/>
          <p:cNvPicPr>
            <a:picLocks noChangeAspect="1"/>
          </p:cNvPicPr>
          <p:nvPr/>
        </p:nvPicPr>
        <p:blipFill>
          <a:blip r:embed="rId2" cstate="print"/>
          <a:stretch>
            <a:fillRect/>
          </a:stretch>
        </p:blipFill>
        <p:spPr>
          <a:xfrm>
            <a:off x="1520435" y="971600"/>
            <a:ext cx="2393384" cy="1787651"/>
          </a:xfrm>
          <a:prstGeom prst="rect">
            <a:avLst/>
          </a:prstGeom>
        </p:spPr>
      </p:pic>
      <p:pic>
        <p:nvPicPr>
          <p:cNvPr id="19" name="Image 18" descr="Iphone 4 104.jpg"/>
          <p:cNvPicPr>
            <a:picLocks noChangeAspect="1"/>
          </p:cNvPicPr>
          <p:nvPr/>
        </p:nvPicPr>
        <p:blipFill>
          <a:blip r:embed="rId3" cstate="print"/>
          <a:stretch>
            <a:fillRect/>
          </a:stretch>
        </p:blipFill>
        <p:spPr>
          <a:xfrm>
            <a:off x="1912290" y="3390255"/>
            <a:ext cx="3038403" cy="4067944"/>
          </a:xfrm>
          <a:prstGeom prst="rect">
            <a:avLst/>
          </a:prstGeom>
        </p:spPr>
      </p:pic>
      <p:sp>
        <p:nvSpPr>
          <p:cNvPr id="8" name="Arc 7"/>
          <p:cNvSpPr/>
          <p:nvPr/>
        </p:nvSpPr>
        <p:spPr>
          <a:xfrm>
            <a:off x="2646437" y="5796136"/>
            <a:ext cx="432048" cy="360040"/>
          </a:xfrm>
          <a:prstGeom prst="arc">
            <a:avLst>
              <a:gd name="adj1" fmla="val 183217"/>
              <a:gd name="adj2" fmla="val 67677"/>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Arc 8"/>
          <p:cNvSpPr/>
          <p:nvPr/>
        </p:nvSpPr>
        <p:spPr>
          <a:xfrm>
            <a:off x="3222501" y="5508104"/>
            <a:ext cx="432048" cy="360040"/>
          </a:xfrm>
          <a:prstGeom prst="arc">
            <a:avLst>
              <a:gd name="adj1" fmla="val 183217"/>
              <a:gd name="adj2" fmla="val 67677"/>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10" name="Connecteur droit avec flèche 9"/>
          <p:cNvCxnSpPr/>
          <p:nvPr/>
        </p:nvCxnSpPr>
        <p:spPr>
          <a:xfrm flipH="1" flipV="1">
            <a:off x="2790453" y="1835697"/>
            <a:ext cx="432048" cy="100811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990253" y="467544"/>
            <a:ext cx="4896544" cy="7704856"/>
          </a:xfrm>
          <a:solidFill>
            <a:schemeClr val="accent1"/>
          </a:solidFill>
        </p:spPr>
        <p:txBody>
          <a:bodyPr numCol="1">
            <a:normAutofit/>
          </a:bodyPr>
          <a:lstStyle/>
          <a:p>
            <a:pPr>
              <a:buNone/>
            </a:pPr>
            <a:endParaRPr lang="it-IT" sz="800" b="1" dirty="0" smtClean="0">
              <a:solidFill>
                <a:srgbClr val="002060"/>
              </a:solidFill>
            </a:endParaRPr>
          </a:p>
          <a:p>
            <a:pPr>
              <a:buNone/>
            </a:pPr>
            <a:r>
              <a:rPr lang="it-IT" sz="1200" b="1" dirty="0" smtClean="0">
                <a:solidFill>
                  <a:srgbClr val="002060"/>
                </a:solidFill>
              </a:rPr>
              <a:t>		d. Gouttières</a:t>
            </a:r>
          </a:p>
          <a:p>
            <a:pPr>
              <a:buNone/>
            </a:pPr>
            <a:endParaRPr lang="it-IT" sz="1200" b="1" dirty="0" smtClean="0">
              <a:solidFill>
                <a:srgbClr val="002060"/>
              </a:solidFill>
            </a:endParaRPr>
          </a:p>
        </p:txBody>
      </p:sp>
      <p:sp>
        <p:nvSpPr>
          <p:cNvPr id="7" name="Espace réservé du numéro de diapositive 6"/>
          <p:cNvSpPr>
            <a:spLocks noGrp="1"/>
          </p:cNvSpPr>
          <p:nvPr>
            <p:ph type="sldNum" sz="quarter" idx="12"/>
          </p:nvPr>
        </p:nvSpPr>
        <p:spPr>
          <a:xfrm>
            <a:off x="6182430" y="8543927"/>
            <a:ext cx="596121" cy="486833"/>
          </a:xfrm>
        </p:spPr>
        <p:txBody>
          <a:bodyPr/>
          <a:lstStyle/>
          <a:p>
            <a:fld id="{48A34D62-89CF-46BB-8399-8124B845FF94}" type="slidenum">
              <a:rPr lang="fr-FR" smtClean="0"/>
              <a:pPr/>
              <a:t>9</a:t>
            </a:fld>
            <a:endParaRPr lang="fr-FR" dirty="0"/>
          </a:p>
        </p:txBody>
      </p:sp>
      <p:sp>
        <p:nvSpPr>
          <p:cNvPr id="9" name="ZoneTexte 8"/>
          <p:cNvSpPr txBox="1"/>
          <p:nvPr/>
        </p:nvSpPr>
        <p:spPr>
          <a:xfrm>
            <a:off x="1250895" y="7668344"/>
            <a:ext cx="3555782" cy="430887"/>
          </a:xfrm>
          <a:prstGeom prst="rect">
            <a:avLst/>
          </a:prstGeom>
          <a:noFill/>
        </p:spPr>
        <p:txBody>
          <a:bodyPr wrap="none" rtlCol="0">
            <a:spAutoFit/>
          </a:bodyPr>
          <a:lstStyle/>
          <a:p>
            <a:r>
              <a:rPr lang="fr-FR" sz="1100" dirty="0" smtClean="0">
                <a:latin typeface="Calibri" pitchFamily="34" charset="0"/>
                <a:cs typeface="Calibri" pitchFamily="34" charset="0"/>
              </a:rPr>
              <a:t>Mise en place de la gouttière en respectant la pente</a:t>
            </a:r>
          </a:p>
          <a:p>
            <a:r>
              <a:rPr lang="fr-FR" sz="1100" dirty="0" smtClean="0">
                <a:latin typeface="Calibri" pitchFamily="34" charset="0"/>
                <a:cs typeface="Calibri" pitchFamily="34" charset="0"/>
              </a:rPr>
              <a:t>d'écoulement qui doit être de 1cm par mètre au minimum.</a:t>
            </a:r>
            <a:endParaRPr lang="it-IT" sz="1100" b="1" dirty="0" smtClean="0">
              <a:solidFill>
                <a:srgbClr val="002060"/>
              </a:solidFill>
              <a:latin typeface="Calibri" pitchFamily="34" charset="0"/>
              <a:cs typeface="Calibri" pitchFamily="34" charset="0"/>
            </a:endParaRPr>
          </a:p>
        </p:txBody>
      </p:sp>
      <p:pic>
        <p:nvPicPr>
          <p:cNvPr id="10" name="Image 9" descr="Iphone 4 089.jpg"/>
          <p:cNvPicPr>
            <a:picLocks noChangeAspect="1"/>
          </p:cNvPicPr>
          <p:nvPr/>
        </p:nvPicPr>
        <p:blipFill>
          <a:blip r:embed="rId2" cstate="print"/>
          <a:stretch>
            <a:fillRect/>
          </a:stretch>
        </p:blipFill>
        <p:spPr>
          <a:xfrm>
            <a:off x="1278286" y="1115616"/>
            <a:ext cx="2592288" cy="1936215"/>
          </a:xfrm>
          <a:prstGeom prst="rect">
            <a:avLst/>
          </a:prstGeom>
        </p:spPr>
      </p:pic>
      <p:pic>
        <p:nvPicPr>
          <p:cNvPr id="11" name="Image 10" descr="Iphone 4 091.jpg"/>
          <p:cNvPicPr>
            <a:picLocks noChangeAspect="1"/>
          </p:cNvPicPr>
          <p:nvPr/>
        </p:nvPicPr>
        <p:blipFill>
          <a:blip r:embed="rId3" cstate="print"/>
          <a:stretch>
            <a:fillRect/>
          </a:stretch>
        </p:blipFill>
        <p:spPr>
          <a:xfrm>
            <a:off x="2934469" y="3203848"/>
            <a:ext cx="2736304" cy="2043782"/>
          </a:xfrm>
          <a:prstGeom prst="rect">
            <a:avLst/>
          </a:prstGeom>
        </p:spPr>
      </p:pic>
      <p:pic>
        <p:nvPicPr>
          <p:cNvPr id="12" name="Image 11" descr="Iphone 4 092.jpg"/>
          <p:cNvPicPr>
            <a:picLocks noChangeAspect="1"/>
          </p:cNvPicPr>
          <p:nvPr/>
        </p:nvPicPr>
        <p:blipFill>
          <a:blip r:embed="rId4" cstate="print"/>
          <a:stretch>
            <a:fillRect/>
          </a:stretch>
        </p:blipFill>
        <p:spPr>
          <a:xfrm>
            <a:off x="1350293" y="5436096"/>
            <a:ext cx="2892222" cy="2160240"/>
          </a:xfrm>
          <a:prstGeom prst="rect">
            <a:avLst/>
          </a:prstGeom>
        </p:spPr>
      </p:pic>
      <p:sp>
        <p:nvSpPr>
          <p:cNvPr id="14" name="ZoneTexte 13"/>
          <p:cNvSpPr txBox="1"/>
          <p:nvPr/>
        </p:nvSpPr>
        <p:spPr>
          <a:xfrm>
            <a:off x="1422301" y="3635896"/>
            <a:ext cx="1296144" cy="430887"/>
          </a:xfrm>
          <a:prstGeom prst="rect">
            <a:avLst/>
          </a:prstGeom>
          <a:noFill/>
        </p:spPr>
        <p:txBody>
          <a:bodyPr wrap="square" rtlCol="0">
            <a:spAutoFit/>
          </a:bodyPr>
          <a:lstStyle/>
          <a:p>
            <a:r>
              <a:rPr lang="fr-FR" sz="1100" dirty="0" smtClean="0">
                <a:latin typeface="Calibri" pitchFamily="34" charset="0"/>
                <a:cs typeface="Calibri" pitchFamily="34" charset="0"/>
              </a:rPr>
              <a:t>Soudure au fer </a:t>
            </a:r>
          </a:p>
          <a:p>
            <a:r>
              <a:rPr lang="fr-FR" sz="1100" dirty="0" smtClean="0">
                <a:latin typeface="Calibri" pitchFamily="34" charset="0"/>
                <a:cs typeface="Calibri" pitchFamily="34" charset="0"/>
              </a:rPr>
              <a:t>à souder à gaz</a:t>
            </a:r>
          </a:p>
        </p:txBody>
      </p:sp>
      <p:sp>
        <p:nvSpPr>
          <p:cNvPr id="13" name="ZoneTexte 12"/>
          <p:cNvSpPr txBox="1"/>
          <p:nvPr/>
        </p:nvSpPr>
        <p:spPr>
          <a:xfrm>
            <a:off x="3942581" y="1115616"/>
            <a:ext cx="1728192" cy="1954381"/>
          </a:xfrm>
          <a:prstGeom prst="rect">
            <a:avLst/>
          </a:prstGeom>
          <a:noFill/>
        </p:spPr>
        <p:txBody>
          <a:bodyPr wrap="square" rtlCol="0">
            <a:spAutoFit/>
          </a:bodyPr>
          <a:lstStyle/>
          <a:p>
            <a:r>
              <a:rPr lang="fr-FR" sz="1100" dirty="0" smtClean="0">
                <a:latin typeface="Calibri" pitchFamily="34" charset="0"/>
                <a:cs typeface="Calibri" pitchFamily="34" charset="0"/>
              </a:rPr>
              <a:t>Avec M. Casaliggi, j'ai :</a:t>
            </a:r>
          </a:p>
          <a:p>
            <a:r>
              <a:rPr lang="fr-FR" sz="1100" dirty="0" smtClean="0">
                <a:latin typeface="Calibri" pitchFamily="34" charset="0"/>
                <a:cs typeface="Calibri" pitchFamily="34" charset="0"/>
              </a:rPr>
              <a:t>-d'abord enduit d'acide sulfurique la partie métallique à souder,</a:t>
            </a:r>
          </a:p>
          <a:p>
            <a:pPr>
              <a:buFontTx/>
              <a:buChar char="-"/>
            </a:pPr>
            <a:r>
              <a:rPr lang="fr-FR" sz="1100" dirty="0" smtClean="0">
                <a:latin typeface="Calibri" pitchFamily="34" charset="0"/>
                <a:cs typeface="Calibri" pitchFamily="34" charset="0"/>
              </a:rPr>
              <a:t>fait fondre de l'étain en le façonnant pour une meilleure consolidation de la zone d'étanchéité, </a:t>
            </a:r>
          </a:p>
          <a:p>
            <a:pPr>
              <a:buFontTx/>
              <a:buChar char="-"/>
            </a:pPr>
            <a:r>
              <a:rPr lang="fr-FR" sz="1100" dirty="0" smtClean="0">
                <a:latin typeface="Calibri" pitchFamily="34" charset="0"/>
                <a:cs typeface="Calibri" pitchFamily="34" charset="0"/>
              </a:rPr>
              <a:t> puis procédé au rinçage pour éviter l'oxydation du zinc.</a:t>
            </a:r>
          </a:p>
        </p:txBody>
      </p:sp>
      <p:cxnSp>
        <p:nvCxnSpPr>
          <p:cNvPr id="16" name="Connecteur droit avec flèche 15"/>
          <p:cNvCxnSpPr>
            <a:stCxn id="13" idx="1"/>
          </p:cNvCxnSpPr>
          <p:nvPr/>
        </p:nvCxnSpPr>
        <p:spPr>
          <a:xfrm flipH="1" flipV="1">
            <a:off x="2790453" y="1835698"/>
            <a:ext cx="1152128" cy="25710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Mirrored buildings design template">
  <a:themeElements>
    <a:clrScheme name="Thème Offic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Thème Offic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hème Offi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ème Offic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ème Offic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ème Offic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ème Offic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ème Offic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ème Offic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ème Offic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ème Offic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Mirrored buildings design template</Template>
  <TotalTime>9555</TotalTime>
  <Words>1077</Words>
  <Application>Microsoft Office PowerPoint</Application>
  <PresentationFormat>Personnalisé</PresentationFormat>
  <Paragraphs>341</Paragraphs>
  <Slides>34</Slides>
  <Notes>4</Notes>
  <HiddenSlides>0</HiddenSlides>
  <MMClips>0</MMClips>
  <ScaleCrop>false</ScaleCrop>
  <HeadingPairs>
    <vt:vector size="4" baseType="variant">
      <vt:variant>
        <vt:lpstr>Thème</vt:lpstr>
      </vt:variant>
      <vt:variant>
        <vt:i4>1</vt:i4>
      </vt:variant>
      <vt:variant>
        <vt:lpstr>Titres des diapositives</vt:lpstr>
      </vt:variant>
      <vt:variant>
        <vt:i4>34</vt:i4>
      </vt:variant>
    </vt:vector>
  </HeadingPairs>
  <TitlesOfParts>
    <vt:vector size="35" baseType="lpstr">
      <vt:lpstr>Mirrored buildings design template</vt:lpstr>
      <vt:lpstr>Rapport de Stage  2011 </vt:lpstr>
      <vt:lpstr>Diapositive 2</vt:lpstr>
      <vt:lpstr>I - Introduction</vt:lpstr>
      <vt:lpstr>Présentation de CASALIGGI</vt:lpstr>
      <vt:lpstr>III – CHANTIER DE BRY-SUR-MARNE </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IV – CHANTIER DE VILLIERS-SUR-MARNE </vt:lpstr>
      <vt:lpstr>Diapositive 18</vt:lpstr>
      <vt:lpstr>Diapositive 19</vt:lpstr>
      <vt:lpstr>Diapositive 20</vt:lpstr>
      <vt:lpstr>Diapositive 21</vt:lpstr>
      <vt:lpstr>Diapositive 22</vt:lpstr>
      <vt:lpstr>V – MA MISSION ET MES COMPETENCES METIERS MISES EN OEUVRE </vt:lpstr>
      <vt:lpstr>V – MA MISSION ET COMPETENCES METIERS </vt:lpstr>
      <vt:lpstr>VI - Conclusion</vt:lpstr>
      <vt:lpstr>Annexes</vt:lpstr>
      <vt:lpstr>Annexes</vt:lpstr>
      <vt:lpstr>Diapositive 28</vt:lpstr>
      <vt:lpstr>Diapositive 29</vt:lpstr>
      <vt:lpstr>Diapositive 30</vt:lpstr>
      <vt:lpstr>Diapositive 31</vt:lpstr>
      <vt:lpstr>Diapositive 32</vt:lpstr>
      <vt:lpstr>Diapositive 33</vt:lpstr>
      <vt:lpstr>Annexes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Rapport de Stage Bac Professionnel Architecture et economie de la construction à l’E.B.T.P</dc:title>
  <dc:creator>evelyne</dc:creator>
  <cp:lastModifiedBy>evelyne</cp:lastModifiedBy>
  <cp:revision>155</cp:revision>
  <dcterms:created xsi:type="dcterms:W3CDTF">2011-02-26T16:46:32Z</dcterms:created>
  <dcterms:modified xsi:type="dcterms:W3CDTF">2012-06-04T09:25:13Z</dcterms:modified>
</cp:coreProperties>
</file>