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6"/>
  </p:notesMasterIdLst>
  <p:handoutMasterIdLst>
    <p:handoutMasterId r:id="rId27"/>
  </p:handoutMasterIdLst>
  <p:sldIdLst>
    <p:sldId id="256" r:id="rId2"/>
    <p:sldId id="257" r:id="rId3"/>
    <p:sldId id="258" r:id="rId4"/>
    <p:sldId id="259" r:id="rId5"/>
    <p:sldId id="262" r:id="rId6"/>
    <p:sldId id="260" r:id="rId7"/>
    <p:sldId id="261" r:id="rId8"/>
    <p:sldId id="263" r:id="rId9"/>
    <p:sldId id="264" r:id="rId10"/>
    <p:sldId id="265" r:id="rId11"/>
    <p:sldId id="269" r:id="rId12"/>
    <p:sldId id="270" r:id="rId13"/>
    <p:sldId id="271" r:id="rId14"/>
    <p:sldId id="268" r:id="rId15"/>
    <p:sldId id="273" r:id="rId16"/>
    <p:sldId id="272" r:id="rId17"/>
    <p:sldId id="266" r:id="rId18"/>
    <p:sldId id="267" r:id="rId19"/>
    <p:sldId id="274" r:id="rId20"/>
    <p:sldId id="275" r:id="rId21"/>
    <p:sldId id="276" r:id="rId22"/>
    <p:sldId id="277" r:id="rId23"/>
    <p:sldId id="278" r:id="rId24"/>
    <p:sldId id="279" r:id="rId25"/>
  </p:sldIdLst>
  <p:sldSz cx="6877050" cy="9144000"/>
  <p:notesSz cx="6784975"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88" autoAdjust="0"/>
    <p:restoredTop sz="94640" autoAdjust="0"/>
  </p:normalViewPr>
  <p:slideViewPr>
    <p:cSldViewPr>
      <p:cViewPr>
        <p:scale>
          <a:sx n="75" d="100"/>
          <a:sy n="75" d="100"/>
        </p:scale>
        <p:origin x="-1710" y="570"/>
      </p:cViewPr>
      <p:guideLst>
        <p:guide orient="horz" pos="2880"/>
        <p:guide pos="21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0156"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3249" y="1"/>
            <a:ext cx="2940156" cy="496491"/>
          </a:xfrm>
          <a:prstGeom prst="rect">
            <a:avLst/>
          </a:prstGeom>
        </p:spPr>
        <p:txBody>
          <a:bodyPr vert="horz" lIns="91440" tIns="45720" rIns="91440" bIns="45720" rtlCol="0"/>
          <a:lstStyle>
            <a:lvl1pPr algn="r">
              <a:defRPr sz="1200"/>
            </a:lvl1pPr>
          </a:lstStyle>
          <a:p>
            <a:fld id="{272FD41F-C338-4C12-8E89-0EEC924FB708}" type="datetime1">
              <a:rPr lang="fr-FR" smtClean="0"/>
              <a:pPr/>
              <a:t>26/10/2011</a:t>
            </a:fld>
            <a:endParaRPr lang="fr-FR"/>
          </a:p>
        </p:txBody>
      </p:sp>
      <p:sp>
        <p:nvSpPr>
          <p:cNvPr id="4" name="Espace réservé du pied de page 3"/>
          <p:cNvSpPr>
            <a:spLocks noGrp="1"/>
          </p:cNvSpPr>
          <p:nvPr>
            <p:ph type="ftr" sz="quarter" idx="2"/>
          </p:nvPr>
        </p:nvSpPr>
        <p:spPr>
          <a:xfrm>
            <a:off x="0" y="9431599"/>
            <a:ext cx="2940156" cy="496491"/>
          </a:xfrm>
          <a:prstGeom prst="rect">
            <a:avLst/>
          </a:prstGeom>
        </p:spPr>
        <p:txBody>
          <a:bodyPr vert="horz" lIns="91440" tIns="45720" rIns="91440" bIns="45720" rtlCol="0" anchor="b"/>
          <a:lstStyle>
            <a:lvl1pPr algn="l">
              <a:defRPr sz="1200"/>
            </a:lvl1pPr>
          </a:lstStyle>
          <a:p>
            <a:r>
              <a:rPr lang="en-US" smtClean="0"/>
              <a:t>Stage Bac Pro2009-2010 F. Revellat</a:t>
            </a:r>
            <a:endParaRPr lang="fr-FR"/>
          </a:p>
        </p:txBody>
      </p:sp>
      <p:sp>
        <p:nvSpPr>
          <p:cNvPr id="5" name="Espace réservé du numéro de diapositive 4"/>
          <p:cNvSpPr>
            <a:spLocks noGrp="1"/>
          </p:cNvSpPr>
          <p:nvPr>
            <p:ph type="sldNum" sz="quarter" idx="3"/>
          </p:nvPr>
        </p:nvSpPr>
        <p:spPr>
          <a:xfrm>
            <a:off x="3843249" y="9431599"/>
            <a:ext cx="2940156" cy="496491"/>
          </a:xfrm>
          <a:prstGeom prst="rect">
            <a:avLst/>
          </a:prstGeom>
        </p:spPr>
        <p:txBody>
          <a:bodyPr vert="horz" lIns="91440" tIns="45720" rIns="91440" bIns="45720" rtlCol="0" anchor="b"/>
          <a:lstStyle>
            <a:lvl1pPr algn="r">
              <a:defRPr sz="1200"/>
            </a:lvl1pPr>
          </a:lstStyle>
          <a:p>
            <a:fld id="{5BEAE855-ED74-47AA-B609-339081BA6E92}" type="slidenum">
              <a:rPr lang="fr-FR" smtClean="0"/>
              <a:pPr/>
              <a:t>‹N°›</a:t>
            </a:fld>
            <a:endParaRPr lang="fr-FR"/>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0156"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3249" y="1"/>
            <a:ext cx="2940156" cy="496491"/>
          </a:xfrm>
          <a:prstGeom prst="rect">
            <a:avLst/>
          </a:prstGeom>
        </p:spPr>
        <p:txBody>
          <a:bodyPr vert="horz" lIns="91440" tIns="45720" rIns="91440" bIns="45720" rtlCol="0"/>
          <a:lstStyle>
            <a:lvl1pPr algn="r">
              <a:defRPr sz="1200"/>
            </a:lvl1pPr>
          </a:lstStyle>
          <a:p>
            <a:fld id="{15039E58-4D60-4A53-AD6C-D786F2FA0F4D}" type="datetime1">
              <a:rPr lang="fr-FR" smtClean="0"/>
              <a:pPr/>
              <a:t>26/10/2011</a:t>
            </a:fld>
            <a:endParaRPr lang="fr-FR"/>
          </a:p>
        </p:txBody>
      </p:sp>
      <p:sp>
        <p:nvSpPr>
          <p:cNvPr id="4" name="Espace réservé de l'image des diapositives 3"/>
          <p:cNvSpPr>
            <a:spLocks noGrp="1" noRot="1" noChangeAspect="1"/>
          </p:cNvSpPr>
          <p:nvPr>
            <p:ph type="sldImg" idx="2"/>
          </p:nvPr>
        </p:nvSpPr>
        <p:spPr>
          <a:xfrm>
            <a:off x="1992313" y="744538"/>
            <a:ext cx="2800350"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8498" y="4716661"/>
            <a:ext cx="5427980" cy="4468416"/>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599"/>
            <a:ext cx="2940156" cy="496491"/>
          </a:xfrm>
          <a:prstGeom prst="rect">
            <a:avLst/>
          </a:prstGeom>
        </p:spPr>
        <p:txBody>
          <a:bodyPr vert="horz" lIns="91440" tIns="45720" rIns="91440" bIns="45720" rtlCol="0" anchor="b"/>
          <a:lstStyle>
            <a:lvl1pPr algn="l">
              <a:defRPr sz="1200"/>
            </a:lvl1pPr>
          </a:lstStyle>
          <a:p>
            <a:r>
              <a:rPr lang="en-US" smtClean="0"/>
              <a:t>Stage Bac Pro2009-2010 F. Revellat</a:t>
            </a:r>
            <a:endParaRPr lang="fr-FR"/>
          </a:p>
        </p:txBody>
      </p:sp>
      <p:sp>
        <p:nvSpPr>
          <p:cNvPr id="7" name="Espace réservé du numéro de diapositive 6"/>
          <p:cNvSpPr>
            <a:spLocks noGrp="1"/>
          </p:cNvSpPr>
          <p:nvPr>
            <p:ph type="sldNum" sz="quarter" idx="5"/>
          </p:nvPr>
        </p:nvSpPr>
        <p:spPr>
          <a:xfrm>
            <a:off x="3843249" y="9431599"/>
            <a:ext cx="2940156" cy="496491"/>
          </a:xfrm>
          <a:prstGeom prst="rect">
            <a:avLst/>
          </a:prstGeom>
        </p:spPr>
        <p:txBody>
          <a:bodyPr vert="horz" lIns="91440" tIns="45720" rIns="91440" bIns="45720" rtlCol="0" anchor="b"/>
          <a:lstStyle>
            <a:lvl1pPr algn="r">
              <a:defRPr sz="1200"/>
            </a:lvl1pPr>
          </a:lstStyle>
          <a:p>
            <a:fld id="{88AC1CB4-3249-48C3-ACF9-34147ADCAF13}" type="slidenum">
              <a:rPr lang="fr-FR" smtClean="0"/>
              <a:pPr/>
              <a:t>‹N°›</a:t>
            </a:fld>
            <a:endParaRPr lang="fr-FR"/>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92313" y="744538"/>
            <a:ext cx="2800350" cy="3724275"/>
          </a:xfrm>
        </p:spPr>
      </p:sp>
      <p:sp>
        <p:nvSpPr>
          <p:cNvPr id="3" name="Espace réservé des commentaires 2"/>
          <p:cNvSpPr>
            <a:spLocks noGrp="1"/>
          </p:cNvSpPr>
          <p:nvPr>
            <p:ph type="body" idx="1"/>
          </p:nvPr>
        </p:nvSpPr>
        <p:spPr/>
        <p:txBody>
          <a:bodyPr>
            <a:normAutofit/>
          </a:bodyPr>
          <a:lstStyle/>
          <a:p>
            <a:endParaRPr lang="fr-FR"/>
          </a:p>
        </p:txBody>
      </p:sp>
      <p:sp>
        <p:nvSpPr>
          <p:cNvPr id="5" name="Espace réservé du pied de page 4"/>
          <p:cNvSpPr>
            <a:spLocks noGrp="1"/>
          </p:cNvSpPr>
          <p:nvPr>
            <p:ph type="ftr" sz="quarter" idx="11"/>
          </p:nvPr>
        </p:nvSpPr>
        <p:spPr/>
        <p:txBody>
          <a:bodyPr/>
          <a:lstStyle/>
          <a:p>
            <a:r>
              <a:rPr lang="en-US" smtClean="0"/>
              <a:t>Stage Bac Pro2009-2010 F. Revellat</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92313" y="744538"/>
            <a:ext cx="2800350" cy="3724275"/>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r>
              <a:rPr lang="en-US" smtClean="0"/>
              <a:t>Stage Bac Pro2009-2010 F. Revellat</a:t>
            </a:r>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92313" y="744538"/>
            <a:ext cx="2800350" cy="3724275"/>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r>
              <a:rPr lang="en-US" smtClean="0"/>
              <a:t>Stage Bac Pro2009-2010 F. Revellat</a:t>
            </a:r>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1" y="6218863"/>
            <a:ext cx="688238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515779" y="2336803"/>
            <a:ext cx="5845493" cy="243968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15779" y="4815477"/>
            <a:ext cx="5845493" cy="1599605"/>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2832" y="6604001"/>
            <a:ext cx="6879882" cy="2549451"/>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BC06D1D2-699E-477F-A95B-CEC93A9F468A}" type="datetime1">
              <a:rPr lang="fr-FR" smtClean="0"/>
              <a:pPr/>
              <a:t>26/10/2011</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48A34D62-89CF-46BB-8399-8124B845FF9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343853" y="1975107"/>
            <a:ext cx="6189345" cy="584809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453B78DC-F78E-4F2D-8960-C1F87E20D8FF}" type="datetime1">
              <a:rPr lang="fr-FR" smtClean="0"/>
              <a:pPr/>
              <a:t>26/10/2011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8A34D62-89CF-46BB-8399-8124B845FF9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147269" y="366188"/>
            <a:ext cx="1336806" cy="745701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343853" y="366189"/>
            <a:ext cx="4756626" cy="7457013"/>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7926A61-0034-4594-8D9C-EB85546D2E1C}" type="datetime1">
              <a:rPr lang="fr-FR" smtClean="0"/>
              <a:pPr/>
              <a:t>26/10/2011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8A34D62-89CF-46BB-8399-8124B845FF9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2301" y="1975106"/>
            <a:ext cx="5110897" cy="6034617"/>
          </a:xfrm>
        </p:spPr>
        <p:txBody>
          <a:bodyPr/>
          <a:lstStyle>
            <a:lvl1pPr>
              <a:defRPr sz="2400"/>
            </a:lvl1pPr>
            <a:extLst/>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4" name="Espace réservé de la date 3"/>
          <p:cNvSpPr>
            <a:spLocks noGrp="1"/>
          </p:cNvSpPr>
          <p:nvPr>
            <p:ph type="dt" sz="half" idx="10"/>
          </p:nvPr>
        </p:nvSpPr>
        <p:spPr/>
        <p:txBody>
          <a:bodyPr/>
          <a:lstStyle>
            <a:extLst/>
          </a:lstStyle>
          <a:p>
            <a:fld id="{5DF6FE81-DE33-4C4F-B91C-5EB27488CB63}" type="datetime1">
              <a:rPr lang="fr-FR" smtClean="0"/>
              <a:pPr/>
              <a:t>26/10/2011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8A34D62-89CF-46BB-8399-8124B845FF94}" type="slidenum">
              <a:rPr lang="fr-FR" smtClean="0"/>
              <a:pPr/>
              <a:t>‹N°›</a:t>
            </a:fld>
            <a:endParaRPr lang="fr-FR"/>
          </a:p>
        </p:txBody>
      </p:sp>
      <p:sp>
        <p:nvSpPr>
          <p:cNvPr id="7" name="Titre 6"/>
          <p:cNvSpPr>
            <a:spLocks noGrp="1"/>
          </p:cNvSpPr>
          <p:nvPr>
            <p:ph type="title"/>
          </p:nvPr>
        </p:nvSpPr>
        <p:spPr>
          <a:xfrm>
            <a:off x="918245" y="366184"/>
            <a:ext cx="5614953" cy="1524000"/>
          </a:xfrm>
        </p:spPr>
        <p:txBody>
          <a:bodyPr rtlCol="0">
            <a:normAutofit/>
          </a:bodyPr>
          <a:lstStyle>
            <a:lvl1pPr>
              <a:defRPr sz="3600"/>
            </a:lvl1pPr>
            <a:extLst/>
          </a:lstStyle>
          <a:p>
            <a:r>
              <a:rPr kumimoji="0" lang="fr-FR" dirty="0" smtClean="0"/>
              <a:t>Cliquez pour modifier le style du titre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3287" y="1412949"/>
            <a:ext cx="5845493" cy="24384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950207" y="3908950"/>
            <a:ext cx="3438525" cy="1939851"/>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0601E04-E830-44AA-AA16-8BC1BD606AB2}" type="datetime1">
              <a:rPr lang="fr-FR" smtClean="0"/>
              <a:pPr/>
              <a:t>26/10/2011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8A34D62-89CF-46BB-8399-8124B845FF94}" type="slidenum">
              <a:rPr lang="fr-FR" smtClean="0"/>
              <a:pPr/>
              <a:t>‹N°›</a:t>
            </a:fld>
            <a:endParaRPr lang="fr-FR"/>
          </a:p>
        </p:txBody>
      </p:sp>
      <p:sp>
        <p:nvSpPr>
          <p:cNvPr id="7" name="Chevron 6"/>
          <p:cNvSpPr/>
          <p:nvPr/>
        </p:nvSpPr>
        <p:spPr>
          <a:xfrm>
            <a:off x="2735086" y="4007296"/>
            <a:ext cx="137541"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2594886" y="4007296"/>
            <a:ext cx="137541"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43852" y="1975106"/>
            <a:ext cx="3037364"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3495834" y="1975106"/>
            <a:ext cx="3037364"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15A2F55-7B5E-4C75-AE9B-6953812FF3BF}" type="datetime1">
              <a:rPr lang="fr-FR" smtClean="0"/>
              <a:pPr/>
              <a:t>26/10/2011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48A34D62-89CF-46BB-8399-8124B845FF94}" type="slidenum">
              <a:rPr lang="fr-FR" smtClean="0"/>
              <a:pPr/>
              <a:t>‹N°›</a:t>
            </a:fld>
            <a:endParaRPr lang="fr-FR"/>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3853" y="364067"/>
            <a:ext cx="6189345" cy="1524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43853" y="7213600"/>
            <a:ext cx="3038558"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3493448" y="7213600"/>
            <a:ext cx="303975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43853" y="1925726"/>
            <a:ext cx="3038558" cy="5255684"/>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3493447" y="1925726"/>
            <a:ext cx="3039751" cy="5255684"/>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99FB076D-6C73-42E1-BAAA-186DB8D9E338}" type="datetime1">
              <a:rPr lang="fr-FR" smtClean="0"/>
              <a:pPr/>
              <a:t>26/10/2011</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48A34D62-89CF-46BB-8399-8124B845FF9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50F49D70-C03C-4BB8-A717-46E17D2C9F56}" type="datetime1">
              <a:rPr lang="fr-FR" smtClean="0"/>
              <a:pPr/>
              <a:t>26/10/2011</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48A34D62-89CF-46BB-8399-8124B845FF94}" type="slidenum">
              <a:rPr lang="fr-FR" smtClean="0"/>
              <a:pPr/>
              <a:t>‹N°›</a:t>
            </a:fld>
            <a:endParaRPr lang="fr-FR"/>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3FFB01D5-5848-4E3F-A0F0-BEBEC2023796}" type="datetime1">
              <a:rPr lang="fr-FR" smtClean="0"/>
              <a:pPr/>
              <a:t>26/10/2011</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48A34D62-89CF-46BB-8399-8124B845FF9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7705" y="6502400"/>
            <a:ext cx="5626919" cy="6096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323908" y="7140136"/>
            <a:ext cx="2989224" cy="12192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687705" y="365760"/>
            <a:ext cx="5625427" cy="6096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5059288" y="8543925"/>
            <a:ext cx="1444181" cy="487680"/>
          </a:xfrm>
        </p:spPr>
        <p:txBody>
          <a:bodyPr/>
          <a:lstStyle>
            <a:extLst/>
          </a:lstStyle>
          <a:p>
            <a:fld id="{5D7D49BD-EFE7-4800-B987-24D74E2CFE87}" type="datetime1">
              <a:rPr lang="fr-FR" smtClean="0"/>
              <a:pPr/>
              <a:t>26/10/2011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48A34D62-89CF-46BB-8399-8124B845FF9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858301" y="7257871"/>
            <a:ext cx="5387023" cy="864309"/>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171926" y="253291"/>
            <a:ext cx="6533198" cy="585216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6694CA5D-4148-4054-ACCE-4313F7F1FAE9}" type="datetime1">
              <a:rPr lang="fr-FR" smtClean="0"/>
              <a:pPr/>
              <a:t>26/10/2011</a:t>
            </a:fld>
            <a:endParaRPr lang="fr-FR"/>
          </a:p>
        </p:txBody>
      </p:sp>
      <p:sp>
        <p:nvSpPr>
          <p:cNvPr id="6" name="Espace réservé du pied de page 5"/>
          <p:cNvSpPr>
            <a:spLocks noGrp="1"/>
          </p:cNvSpPr>
          <p:nvPr>
            <p:ph type="ftr" sz="quarter" idx="11"/>
          </p:nvPr>
        </p:nvSpPr>
        <p:spPr>
          <a:xfrm>
            <a:off x="3294180" y="8543927"/>
            <a:ext cx="1767908" cy="486833"/>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48A34D62-89CF-46BB-8399-8124B845FF94}" type="slidenum">
              <a:rPr lang="fr-FR" smtClean="0"/>
              <a:pPr/>
              <a:t>‹N°›</a:t>
            </a:fld>
            <a:endParaRPr lang="fr-FR"/>
          </a:p>
        </p:txBody>
      </p:sp>
      <p:sp>
        <p:nvSpPr>
          <p:cNvPr id="2" name="Titre 1"/>
          <p:cNvSpPr>
            <a:spLocks noGrp="1"/>
          </p:cNvSpPr>
          <p:nvPr>
            <p:ph type="title"/>
          </p:nvPr>
        </p:nvSpPr>
        <p:spPr>
          <a:xfrm>
            <a:off x="171926" y="6486831"/>
            <a:ext cx="6073398" cy="750229"/>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375495" y="7926583"/>
            <a:ext cx="3715761" cy="122810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365300" y="7918681"/>
            <a:ext cx="2775526" cy="1244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4545" y="7721672"/>
            <a:ext cx="2558824" cy="1441157"/>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6947" y="7716985"/>
            <a:ext cx="2561227"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6516134" y="6651253"/>
            <a:ext cx="137541"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6375934" y="6651253"/>
            <a:ext cx="137541"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Forme libre 12"/>
          <p:cNvSpPr>
            <a:spLocks/>
          </p:cNvSpPr>
          <p:nvPr/>
        </p:nvSpPr>
        <p:spPr bwMode="auto">
          <a:xfrm>
            <a:off x="375495" y="7926583"/>
            <a:ext cx="3715761" cy="122810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365300" y="7918681"/>
            <a:ext cx="2775526" cy="1244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4545" y="7721672"/>
            <a:ext cx="2558824" cy="1441157"/>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6947" y="7716985"/>
            <a:ext cx="2561227"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343853" y="366184"/>
            <a:ext cx="6189345" cy="1524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343853" y="1975106"/>
            <a:ext cx="6189345" cy="6034617"/>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5059288" y="8543925"/>
            <a:ext cx="1444181" cy="487680"/>
          </a:xfrm>
          <a:prstGeom prst="rect">
            <a:avLst/>
          </a:prstGeom>
        </p:spPr>
        <p:txBody>
          <a:bodyPr vert="horz" anchor="b"/>
          <a:lstStyle>
            <a:lvl1pPr algn="l" eaLnBrk="1" latinLnBrk="0" hangingPunct="1">
              <a:defRPr kumimoji="0" sz="1000">
                <a:solidFill>
                  <a:schemeClr val="tx1"/>
                </a:solidFill>
              </a:defRPr>
            </a:lvl1pPr>
            <a:extLst/>
          </a:lstStyle>
          <a:p>
            <a:fld id="{0833E053-8D18-4D81-BA66-48B3648D87DF}" type="datetime1">
              <a:rPr lang="fr-FR" smtClean="0"/>
              <a:pPr/>
              <a:t>26/10/2011</a:t>
            </a:fld>
            <a:endParaRPr lang="fr-FR"/>
          </a:p>
        </p:txBody>
      </p:sp>
      <p:sp>
        <p:nvSpPr>
          <p:cNvPr id="22" name="Espace réservé du pied de page 21"/>
          <p:cNvSpPr>
            <a:spLocks noGrp="1"/>
          </p:cNvSpPr>
          <p:nvPr>
            <p:ph type="ftr" sz="quarter" idx="3"/>
          </p:nvPr>
        </p:nvSpPr>
        <p:spPr>
          <a:xfrm>
            <a:off x="3294180" y="8543927"/>
            <a:ext cx="1767908" cy="486833"/>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6503469" y="8543927"/>
            <a:ext cx="275082" cy="486833"/>
          </a:xfrm>
          <a:prstGeom prst="rect">
            <a:avLst/>
          </a:prstGeom>
        </p:spPr>
        <p:txBody>
          <a:bodyPr vert="horz" anchor="b"/>
          <a:lstStyle>
            <a:lvl1pPr algn="r" eaLnBrk="1" latinLnBrk="0" hangingPunct="1">
              <a:defRPr kumimoji="0" sz="1000" b="0">
                <a:solidFill>
                  <a:schemeClr val="tx1"/>
                </a:solidFill>
              </a:defRPr>
            </a:lvl1pPr>
            <a:extLst/>
          </a:lstStyle>
          <a:p>
            <a:fld id="{48A34D62-89CF-46BB-8399-8124B845FF9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6828" y="2699792"/>
            <a:ext cx="5054562" cy="2088232"/>
          </a:xfrm>
          <a:noFill/>
        </p:spPr>
        <p:txBody>
          <a:bodyPr>
            <a:normAutofit/>
          </a:bodyPr>
          <a:lstStyle/>
          <a:p>
            <a:r>
              <a:rPr lang="fr-FR" sz="4000" dirty="0" smtClean="0">
                <a:solidFill>
                  <a:schemeClr val="tx1">
                    <a:lumMod val="50000"/>
                    <a:lumOff val="50000"/>
                  </a:schemeClr>
                </a:solidFill>
              </a:rPr>
              <a:t>Rapport de Stage</a:t>
            </a:r>
            <a:r>
              <a:rPr lang="fr-FR" dirty="0" smtClean="0"/>
              <a:t/>
            </a:r>
            <a:br>
              <a:rPr lang="fr-FR" dirty="0" smtClean="0"/>
            </a:br>
            <a:r>
              <a:rPr lang="fr-FR" sz="1400" dirty="0" smtClean="0"/>
              <a:t>Bac Professionnel Architecture</a:t>
            </a:r>
            <a:br>
              <a:rPr lang="fr-FR" sz="1400" dirty="0" smtClean="0"/>
            </a:br>
            <a:r>
              <a:rPr lang="fr-FR" sz="1400" dirty="0" smtClean="0"/>
              <a:t>et économie de la construction à l’E.B.T.P</a:t>
            </a:r>
            <a:r>
              <a:rPr lang="fr-FR" dirty="0" smtClean="0"/>
              <a:t/>
            </a:r>
            <a:br>
              <a:rPr lang="fr-FR" dirty="0" smtClean="0"/>
            </a:br>
            <a:endParaRPr lang="fr-FR" dirty="0"/>
          </a:p>
        </p:txBody>
      </p:sp>
      <p:sp>
        <p:nvSpPr>
          <p:cNvPr id="3" name="Sous-titre 2"/>
          <p:cNvSpPr>
            <a:spLocks noGrp="1"/>
          </p:cNvSpPr>
          <p:nvPr>
            <p:ph type="subTitle" idx="1"/>
          </p:nvPr>
        </p:nvSpPr>
        <p:spPr>
          <a:xfrm>
            <a:off x="766828" y="7596337"/>
            <a:ext cx="3538193" cy="1339025"/>
          </a:xfrm>
        </p:spPr>
        <p:txBody>
          <a:bodyPr>
            <a:normAutofit/>
          </a:bodyPr>
          <a:lstStyle/>
          <a:p>
            <a:pPr algn="l"/>
            <a:r>
              <a:rPr lang="fr-FR" sz="1200" b="1" dirty="0" smtClean="0">
                <a:solidFill>
                  <a:schemeClr val="bg1">
                    <a:lumMod val="95000"/>
                  </a:schemeClr>
                </a:solidFill>
              </a:rPr>
              <a:t>Flavien REVELLAT</a:t>
            </a:r>
          </a:p>
          <a:p>
            <a:pPr algn="l"/>
            <a:r>
              <a:rPr lang="fr-FR" sz="1200" b="1" dirty="0" smtClean="0">
                <a:solidFill>
                  <a:schemeClr val="bg1">
                    <a:lumMod val="95000"/>
                  </a:schemeClr>
                </a:solidFill>
              </a:rPr>
              <a:t>129 Bd Pasteur </a:t>
            </a:r>
          </a:p>
          <a:p>
            <a:pPr algn="l"/>
            <a:r>
              <a:rPr lang="fr-FR" sz="1200" b="1" dirty="0" smtClean="0">
                <a:solidFill>
                  <a:schemeClr val="bg1">
                    <a:lumMod val="95000"/>
                  </a:schemeClr>
                </a:solidFill>
              </a:rPr>
              <a:t>94360 Bry-sur-Marne</a:t>
            </a:r>
          </a:p>
          <a:p>
            <a:pPr algn="l"/>
            <a:r>
              <a:rPr lang="fr-FR" sz="1200" b="1" dirty="0" smtClean="0">
                <a:solidFill>
                  <a:schemeClr val="bg1">
                    <a:lumMod val="95000"/>
                  </a:schemeClr>
                </a:solidFill>
              </a:rPr>
              <a:t>Tél : 06 607 06 607</a:t>
            </a:r>
          </a:p>
          <a:p>
            <a:pPr algn="l"/>
            <a:r>
              <a:rPr lang="it-IT" sz="1200" b="1" dirty="0" smtClean="0">
                <a:solidFill>
                  <a:schemeClr val="bg1">
                    <a:lumMod val="95000"/>
                  </a:schemeClr>
                </a:solidFill>
              </a:rPr>
              <a:t>E-Mail : flavien@revellat.com</a:t>
            </a:r>
            <a:endParaRPr lang="fr-FR" sz="1200" b="1" dirty="0">
              <a:solidFill>
                <a:schemeClr val="bg1">
                  <a:lumMod val="95000"/>
                </a:schemeClr>
              </a:solidFill>
            </a:endParaRPr>
          </a:p>
        </p:txBody>
      </p:sp>
      <p:sp>
        <p:nvSpPr>
          <p:cNvPr id="4" name="ZoneTexte 3"/>
          <p:cNvSpPr txBox="1"/>
          <p:nvPr/>
        </p:nvSpPr>
        <p:spPr>
          <a:xfrm>
            <a:off x="1329335" y="971600"/>
            <a:ext cx="4086475" cy="1754326"/>
          </a:xfrm>
          <a:prstGeom prst="rect">
            <a:avLst/>
          </a:prstGeom>
          <a:noFill/>
        </p:spPr>
        <p:txBody>
          <a:bodyPr wrap="none" rtlCol="0">
            <a:spAutoFit/>
          </a:bodyPr>
          <a:lstStyle/>
          <a:p>
            <a:r>
              <a:rPr lang="it-IT" b="1" dirty="0">
                <a:solidFill>
                  <a:schemeClr val="tx1">
                    <a:lumMod val="50000"/>
                    <a:lumOff val="50000"/>
                  </a:schemeClr>
                </a:solidFill>
              </a:rPr>
              <a:t>ETDS - Economistes </a:t>
            </a:r>
            <a:endParaRPr lang="fr-FR" b="1" dirty="0">
              <a:solidFill>
                <a:schemeClr val="tx1">
                  <a:lumMod val="50000"/>
                  <a:lumOff val="50000"/>
                </a:schemeClr>
              </a:solidFill>
            </a:endParaRPr>
          </a:p>
          <a:p>
            <a:r>
              <a:rPr lang="it-IT" b="1" dirty="0" smtClean="0">
                <a:solidFill>
                  <a:schemeClr val="tx1">
                    <a:lumMod val="50000"/>
                    <a:lumOff val="50000"/>
                  </a:schemeClr>
                </a:solidFill>
              </a:rPr>
              <a:t>ECONOMIE </a:t>
            </a:r>
            <a:r>
              <a:rPr lang="it-IT" b="1" dirty="0">
                <a:solidFill>
                  <a:schemeClr val="tx1">
                    <a:lumMod val="50000"/>
                    <a:lumOff val="50000"/>
                  </a:schemeClr>
                </a:solidFill>
              </a:rPr>
              <a:t>DE LA CONSTRUCTION </a:t>
            </a:r>
            <a:endParaRPr lang="fr-FR" b="1" dirty="0">
              <a:solidFill>
                <a:schemeClr val="tx1">
                  <a:lumMod val="50000"/>
                  <a:lumOff val="50000"/>
                </a:schemeClr>
              </a:solidFill>
            </a:endParaRPr>
          </a:p>
          <a:p>
            <a:r>
              <a:rPr lang="it-IT" dirty="0"/>
              <a:t> </a:t>
            </a:r>
            <a:endParaRPr lang="fr-FR" dirty="0"/>
          </a:p>
          <a:p>
            <a:r>
              <a:rPr lang="it-IT" sz="1100" dirty="0" smtClean="0">
                <a:solidFill>
                  <a:schemeClr val="tx1">
                    <a:lumMod val="50000"/>
                    <a:lumOff val="50000"/>
                  </a:schemeClr>
                </a:solidFill>
              </a:rPr>
              <a:t>15,  Avenue Marc Sangnier </a:t>
            </a:r>
            <a:endParaRPr lang="fr-FR" sz="1100" dirty="0">
              <a:solidFill>
                <a:schemeClr val="tx1">
                  <a:lumMod val="50000"/>
                  <a:lumOff val="50000"/>
                </a:schemeClr>
              </a:solidFill>
            </a:endParaRPr>
          </a:p>
          <a:p>
            <a:r>
              <a:rPr lang="it-IT" sz="1100" dirty="0">
                <a:solidFill>
                  <a:schemeClr val="tx1">
                    <a:lumMod val="50000"/>
                    <a:lumOff val="50000"/>
                  </a:schemeClr>
                </a:solidFill>
              </a:rPr>
              <a:t>92390 </a:t>
            </a:r>
            <a:r>
              <a:rPr lang="it-IT" sz="1100" dirty="0" smtClean="0">
                <a:solidFill>
                  <a:schemeClr val="tx1">
                    <a:lumMod val="50000"/>
                    <a:lumOff val="50000"/>
                  </a:schemeClr>
                </a:solidFill>
              </a:rPr>
              <a:t>Villeneuve-La-Garenne</a:t>
            </a:r>
            <a:endParaRPr lang="fr-FR" sz="1100" dirty="0">
              <a:solidFill>
                <a:schemeClr val="tx1">
                  <a:lumMod val="50000"/>
                  <a:lumOff val="50000"/>
                </a:schemeClr>
              </a:solidFill>
            </a:endParaRPr>
          </a:p>
          <a:p>
            <a:r>
              <a:rPr lang="it-IT" sz="1100" dirty="0">
                <a:solidFill>
                  <a:schemeClr val="tx1">
                    <a:lumMod val="50000"/>
                    <a:lumOff val="50000"/>
                  </a:schemeClr>
                </a:solidFill>
              </a:rPr>
              <a:t> 01 41 21 37 72</a:t>
            </a:r>
            <a:endParaRPr lang="fr-FR" sz="1100" dirty="0">
              <a:solidFill>
                <a:schemeClr val="tx1">
                  <a:lumMod val="50000"/>
                  <a:lumOff val="50000"/>
                </a:schemeClr>
              </a:solidFill>
            </a:endParaRPr>
          </a:p>
          <a:p>
            <a:endParaRPr lang="fr-FR" dirty="0"/>
          </a:p>
        </p:txBody>
      </p:sp>
      <p:sp>
        <p:nvSpPr>
          <p:cNvPr id="7" name="ZoneTexte 6"/>
          <p:cNvSpPr txBox="1"/>
          <p:nvPr/>
        </p:nvSpPr>
        <p:spPr>
          <a:xfrm>
            <a:off x="694620" y="7124218"/>
            <a:ext cx="1805201" cy="400110"/>
          </a:xfrm>
          <a:prstGeom prst="rect">
            <a:avLst/>
          </a:prstGeom>
          <a:noFill/>
        </p:spPr>
        <p:txBody>
          <a:bodyPr wrap="square" rtlCol="0">
            <a:spAutoFit/>
          </a:bodyPr>
          <a:lstStyle/>
          <a:p>
            <a:r>
              <a:rPr lang="fr-FR" sz="2000" b="1" dirty="0" smtClean="0">
                <a:solidFill>
                  <a:schemeClr val="bg1">
                    <a:lumMod val="85000"/>
                  </a:schemeClr>
                </a:solidFill>
              </a:rPr>
              <a:t>2010</a:t>
            </a:r>
            <a:endParaRPr lang="fr-FR" sz="2000" b="1" dirty="0">
              <a:solidFill>
                <a:schemeClr val="bg1">
                  <a:lumMod val="85000"/>
                </a:schemeClr>
              </a:solidFill>
            </a:endParaRPr>
          </a:p>
        </p:txBody>
      </p:sp>
      <p:pic>
        <p:nvPicPr>
          <p:cNvPr id="3074" name="Picture 2" descr="C:\Users\evelyne\Documents\perso\FLAVIEN\Recherche Stage\Images\bureau_d_etude.jpg"/>
          <p:cNvPicPr>
            <a:picLocks noChangeAspect="1" noChangeArrowheads="1"/>
          </p:cNvPicPr>
          <p:nvPr/>
        </p:nvPicPr>
        <p:blipFill>
          <a:blip r:embed="rId2" cstate="print"/>
          <a:srcRect/>
          <a:stretch>
            <a:fillRect/>
          </a:stretch>
        </p:blipFill>
        <p:spPr bwMode="auto">
          <a:xfrm>
            <a:off x="2210989" y="4449722"/>
            <a:ext cx="2888321" cy="1922478"/>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b="1" dirty="0" smtClean="0">
                <a:solidFill>
                  <a:schemeClr val="bg2">
                    <a:lumMod val="50000"/>
                  </a:schemeClr>
                </a:solidFill>
              </a:rPr>
              <a:t>M</a:t>
            </a:r>
            <a:r>
              <a:rPr lang="fr-FR" sz="2000" b="1" dirty="0" smtClean="0">
                <a:solidFill>
                  <a:schemeClr val="bg2">
                    <a:lumMod val="50000"/>
                  </a:schemeClr>
                </a:solidFill>
              </a:rPr>
              <a:t>es travaux</a:t>
            </a:r>
          </a:p>
          <a:p>
            <a:endParaRPr lang="fr-FR" sz="1200" b="1" dirty="0" smtClean="0">
              <a:solidFill>
                <a:schemeClr val="bg2">
                  <a:lumMod val="50000"/>
                </a:schemeClr>
              </a:solidFill>
            </a:endParaRPr>
          </a:p>
          <a:p>
            <a:pPr lvl="1"/>
            <a:r>
              <a:rPr lang="fr-FR" sz="1200" dirty="0" smtClean="0"/>
              <a:t>J'intervenais sur les plans au même titre que les autres dessinateurs.</a:t>
            </a:r>
          </a:p>
          <a:p>
            <a:pPr lvl="1">
              <a:buNone/>
            </a:pPr>
            <a:r>
              <a:rPr lang="fr-FR" sz="1200" dirty="0" smtClean="0"/>
              <a:t>	Dans ce cadre, j'ai réalisé sur </a:t>
            </a:r>
            <a:r>
              <a:rPr lang="fr-FR" sz="1200" dirty="0" err="1" smtClean="0"/>
              <a:t>AutoCad</a:t>
            </a:r>
            <a:r>
              <a:rPr lang="fr-FR" sz="1200" dirty="0" smtClean="0"/>
              <a:t> les plans d’exécution pour des logements collectifs dans les lots suivants :</a:t>
            </a:r>
          </a:p>
          <a:p>
            <a:pPr lvl="1">
              <a:buNone/>
            </a:pPr>
            <a:endParaRPr lang="fr-FR" sz="1600" b="1" dirty="0" smtClean="0">
              <a:solidFill>
                <a:schemeClr val="bg2">
                  <a:lumMod val="50000"/>
                </a:schemeClr>
              </a:solidFill>
            </a:endParaRPr>
          </a:p>
          <a:p>
            <a:pPr lvl="2"/>
            <a:r>
              <a:rPr lang="fr-FR" sz="2000" b="1" dirty="0" smtClean="0">
                <a:solidFill>
                  <a:schemeClr val="bg2">
                    <a:lumMod val="50000"/>
                  </a:schemeClr>
                </a:solidFill>
              </a:rPr>
              <a:t>Plomberie sanitaire :</a:t>
            </a:r>
          </a:p>
          <a:p>
            <a:pPr lvl="3"/>
            <a:r>
              <a:rPr lang="fr-FR" sz="1200" dirty="0" smtClean="0"/>
              <a:t>Implantation des chutes EU/EV et descentes EP</a:t>
            </a:r>
          </a:p>
          <a:p>
            <a:pPr lvl="3">
              <a:buNone/>
            </a:pPr>
            <a:r>
              <a:rPr lang="fr-FR" sz="1200" dirty="0" smtClean="0"/>
              <a:t>    (annexe 1).</a:t>
            </a:r>
          </a:p>
          <a:p>
            <a:pPr lvl="3"/>
            <a:endParaRPr lang="fr-FR" sz="1600" dirty="0" smtClean="0"/>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Ma mission au sein de la société</a:t>
            </a:r>
            <a:endParaRPr lang="fr-FR" dirty="0">
              <a:solidFill>
                <a:schemeClr val="tx1">
                  <a:lumMod val="65000"/>
                  <a:lumOff val="35000"/>
                </a:schemeClr>
              </a:solidFill>
            </a:endParaRPr>
          </a:p>
        </p:txBody>
      </p:sp>
      <p:pic>
        <p:nvPicPr>
          <p:cNvPr id="5123" name="Picture 3" descr="C:\Users\evelyne\Documents\perso\FLAVIEN\Recherche Stage\Images\Plomberie EU EV.PNG"/>
          <p:cNvPicPr>
            <a:picLocks noChangeAspect="1" noChangeArrowheads="1"/>
          </p:cNvPicPr>
          <p:nvPr/>
        </p:nvPicPr>
        <p:blipFill>
          <a:blip r:embed="rId3" cstate="print"/>
          <a:srcRect/>
          <a:stretch>
            <a:fillRect/>
          </a:stretch>
        </p:blipFill>
        <p:spPr bwMode="auto">
          <a:xfrm>
            <a:off x="477997" y="5148064"/>
            <a:ext cx="5976157" cy="1656184"/>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18" name="Espace réservé du numéro de diapositive 17"/>
          <p:cNvSpPr>
            <a:spLocks noGrp="1"/>
          </p:cNvSpPr>
          <p:nvPr>
            <p:ph type="sldNum" sz="quarter" idx="12"/>
          </p:nvPr>
        </p:nvSpPr>
        <p:spPr>
          <a:xfrm>
            <a:off x="6182430" y="8543927"/>
            <a:ext cx="596121" cy="486833"/>
          </a:xfrm>
        </p:spPr>
        <p:txBody>
          <a:bodyPr/>
          <a:lstStyle/>
          <a:p>
            <a:fld id="{48A34D62-89CF-46BB-8399-8124B845FF94}" type="slidenum">
              <a:rPr lang="fr-FR" smtClean="0"/>
              <a:pPr/>
              <a:t>10</a:t>
            </a:fld>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2"/>
            <a:r>
              <a:rPr lang="fr-FR" sz="1200" dirty="0" smtClean="0"/>
              <a:t>Tracé des incorporés dans les dalles EF/ECS et ballons ECS (annexe 4).</a:t>
            </a:r>
          </a:p>
          <a:p>
            <a:pPr lvl="2"/>
            <a:endParaRPr lang="fr-FR" dirty="0" smtClean="0"/>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Ma mission au sein de la société</a:t>
            </a:r>
            <a:endParaRPr lang="fr-FR" dirty="0"/>
          </a:p>
        </p:txBody>
      </p:sp>
      <p:pic>
        <p:nvPicPr>
          <p:cNvPr id="6148" name="Picture 4" descr="C:\Users\evelyne\Documents\perso\FLAVIEN\Recherche Stage\Images\Plomberie incorporés01.PNG"/>
          <p:cNvPicPr>
            <a:picLocks noChangeAspect="1" noChangeArrowheads="1"/>
          </p:cNvPicPr>
          <p:nvPr/>
        </p:nvPicPr>
        <p:blipFill>
          <a:blip r:embed="rId2" cstate="print"/>
          <a:srcRect/>
          <a:stretch>
            <a:fillRect/>
          </a:stretch>
        </p:blipFill>
        <p:spPr bwMode="auto">
          <a:xfrm>
            <a:off x="766828" y="2771800"/>
            <a:ext cx="3393777" cy="2343030"/>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pic>
        <p:nvPicPr>
          <p:cNvPr id="16" name="Picture 6" descr="C:\Users\evelyne\Documents\perso\FLAVIEN\Recherche Stage\Images\Incorporés.JPG"/>
          <p:cNvPicPr>
            <a:picLocks noChangeAspect="1" noChangeArrowheads="1"/>
          </p:cNvPicPr>
          <p:nvPr/>
        </p:nvPicPr>
        <p:blipFill>
          <a:blip r:embed="rId3" cstate="print"/>
          <a:srcRect/>
          <a:stretch>
            <a:fillRect/>
          </a:stretch>
        </p:blipFill>
        <p:spPr bwMode="auto">
          <a:xfrm>
            <a:off x="3077485" y="5508104"/>
            <a:ext cx="3321569" cy="2484276"/>
          </a:xfrm>
          <a:prstGeom prst="rect">
            <a:avLst/>
          </a:prstGeom>
          <a:noFill/>
          <a:ln>
            <a:noFill/>
          </a:ln>
          <a:effectLst>
            <a:outerShdw blurRad="50800" dist="38100" dir="2700000" algn="tl" rotWithShape="0">
              <a:prstClr val="black">
                <a:alpha val="40000"/>
              </a:prstClr>
            </a:outerShdw>
          </a:effectLst>
        </p:spPr>
      </p:pic>
      <p:sp>
        <p:nvSpPr>
          <p:cNvPr id="17" name="Espace réservé du numéro de diapositive 16"/>
          <p:cNvSpPr>
            <a:spLocks noGrp="1"/>
          </p:cNvSpPr>
          <p:nvPr>
            <p:ph type="sldNum" sz="quarter" idx="12"/>
          </p:nvPr>
        </p:nvSpPr>
        <p:spPr>
          <a:xfrm>
            <a:off x="6038014" y="8543927"/>
            <a:ext cx="740537" cy="486833"/>
          </a:xfrm>
        </p:spPr>
        <p:txBody>
          <a:bodyPr/>
          <a:lstStyle/>
          <a:p>
            <a:fld id="{48A34D62-89CF-46BB-8399-8124B845FF94}" type="slidenum">
              <a:rPr lang="fr-FR" smtClean="0"/>
              <a:pPr/>
              <a:t>11</a:t>
            </a:fld>
            <a:endParaRPr lang="fr-FR"/>
          </a:p>
        </p:txBody>
      </p:sp>
      <p:pic>
        <p:nvPicPr>
          <p:cNvPr id="18" name="Picture 5" descr="C:\Users\evelyne\Documents\perso\FLAVIEN\Recherche Stage\Images\clarinettes per.jpg"/>
          <p:cNvPicPr>
            <a:picLocks noChangeAspect="1" noChangeArrowheads="1"/>
          </p:cNvPicPr>
          <p:nvPr/>
        </p:nvPicPr>
        <p:blipFill>
          <a:blip r:embed="rId4" cstate="print"/>
          <a:srcRect/>
          <a:stretch>
            <a:fillRect/>
          </a:stretch>
        </p:blipFill>
        <p:spPr bwMode="auto">
          <a:xfrm>
            <a:off x="405788" y="6084168"/>
            <a:ext cx="2094033" cy="1566174"/>
          </a:xfrm>
          <a:prstGeom prst="rect">
            <a:avLst/>
          </a:prstGeom>
          <a:noFill/>
          <a:ln>
            <a:noFill/>
          </a:ln>
          <a:effectLst>
            <a:outerShdw blurRad="50800" dist="38100" dir="2700000" algn="tl" rotWithShape="0">
              <a:prstClr val="black">
                <a:alpha val="40000"/>
              </a:prstClr>
            </a:outerShdw>
          </a:effectLst>
        </p:spPr>
      </p:pic>
      <p:sp>
        <p:nvSpPr>
          <p:cNvPr id="20" name="ZoneTexte 19"/>
          <p:cNvSpPr txBox="1"/>
          <p:nvPr/>
        </p:nvSpPr>
        <p:spPr>
          <a:xfrm>
            <a:off x="694621" y="5652120"/>
            <a:ext cx="1306768" cy="276999"/>
          </a:xfrm>
          <a:prstGeom prst="rect">
            <a:avLst/>
          </a:prstGeom>
          <a:noFill/>
        </p:spPr>
        <p:txBody>
          <a:bodyPr wrap="none" rtlCol="0">
            <a:spAutoFit/>
          </a:bodyPr>
          <a:lstStyle/>
          <a:p>
            <a:r>
              <a:rPr lang="fr-FR" sz="1200" dirty="0" smtClean="0"/>
              <a:t>Sur le chantier:</a:t>
            </a:r>
            <a:endParaRPr lang="fr-FR" sz="1200" dirty="0"/>
          </a:p>
        </p:txBody>
      </p:sp>
      <p:sp>
        <p:nvSpPr>
          <p:cNvPr id="21" name="ZoneTexte 20"/>
          <p:cNvSpPr txBox="1"/>
          <p:nvPr/>
        </p:nvSpPr>
        <p:spPr>
          <a:xfrm>
            <a:off x="3438525" y="8172401"/>
            <a:ext cx="1994457" cy="461665"/>
          </a:xfrm>
          <a:prstGeom prst="rect">
            <a:avLst/>
          </a:prstGeom>
          <a:noFill/>
        </p:spPr>
        <p:txBody>
          <a:bodyPr wrap="none" rtlCol="0">
            <a:spAutoFit/>
          </a:bodyPr>
          <a:lstStyle/>
          <a:p>
            <a:r>
              <a:rPr lang="fr-FR" sz="1200" dirty="0" smtClean="0"/>
              <a:t>Incorporés placés avant </a:t>
            </a:r>
          </a:p>
          <a:p>
            <a:r>
              <a:rPr lang="fr-FR" sz="1200" dirty="0" smtClean="0"/>
              <a:t>la coulée de la dalle.</a:t>
            </a:r>
            <a:endParaRPr lang="fr-FR"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it-IT" dirty="0" smtClean="0">
                <a:solidFill>
                  <a:schemeClr val="tx1">
                    <a:lumMod val="65000"/>
                    <a:lumOff val="35000"/>
                  </a:schemeClr>
                </a:solidFill>
              </a:rPr>
              <a:t>Ma mission au sein de la société</a:t>
            </a:r>
            <a:endParaRPr lang="fr-FR" dirty="0"/>
          </a:p>
        </p:txBody>
      </p:sp>
      <p:pic>
        <p:nvPicPr>
          <p:cNvPr id="6" name="Picture 3" descr="C:\Users\evelyne\Documents\perso\FLAVIEN\Recherche Stage\Images\plomberie incorporés fins.PNG"/>
          <p:cNvPicPr>
            <a:picLocks noChangeAspect="1" noChangeArrowheads="1"/>
          </p:cNvPicPr>
          <p:nvPr/>
        </p:nvPicPr>
        <p:blipFill>
          <a:blip r:embed="rId2" cstate="print"/>
          <a:srcRect/>
          <a:stretch>
            <a:fillRect/>
          </a:stretch>
        </p:blipFill>
        <p:spPr bwMode="auto">
          <a:xfrm>
            <a:off x="550203" y="2051720"/>
            <a:ext cx="5655343" cy="2088232"/>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pic>
        <p:nvPicPr>
          <p:cNvPr id="9" name="Picture 9" descr="C:\Users\evelyne\Documents\perso\FLAVIEN\Recherche Stage\Images\Plomberie Ballon ECS.jpg"/>
          <p:cNvPicPr>
            <a:picLocks noChangeAspect="1" noChangeArrowheads="1"/>
          </p:cNvPicPr>
          <p:nvPr/>
        </p:nvPicPr>
        <p:blipFill>
          <a:blip r:embed="rId3" cstate="print"/>
          <a:srcRect/>
          <a:stretch>
            <a:fillRect/>
          </a:stretch>
        </p:blipFill>
        <p:spPr bwMode="auto">
          <a:xfrm>
            <a:off x="3727357" y="5508104"/>
            <a:ext cx="2112085" cy="2808312"/>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pic>
        <p:nvPicPr>
          <p:cNvPr id="10" name="Picture 10" descr="C:\Users\evelyne\Documents\perso\FLAVIEN\Recherche Stage\Images\Plomberie Ballon.jpg"/>
          <p:cNvPicPr>
            <a:picLocks noChangeAspect="1" noChangeArrowheads="1"/>
          </p:cNvPicPr>
          <p:nvPr/>
        </p:nvPicPr>
        <p:blipFill>
          <a:blip r:embed="rId4" cstate="print"/>
          <a:srcRect/>
          <a:stretch>
            <a:fillRect/>
          </a:stretch>
        </p:blipFill>
        <p:spPr bwMode="auto">
          <a:xfrm>
            <a:off x="1127869" y="5508105"/>
            <a:ext cx="1547315" cy="2160240"/>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12" name="Espace réservé du numéro de diapositive 11"/>
          <p:cNvSpPr>
            <a:spLocks noGrp="1"/>
          </p:cNvSpPr>
          <p:nvPr>
            <p:ph type="sldNum" sz="quarter" idx="12"/>
          </p:nvPr>
        </p:nvSpPr>
        <p:spPr>
          <a:xfrm>
            <a:off x="5965806" y="8543927"/>
            <a:ext cx="812745" cy="486833"/>
          </a:xfrm>
        </p:spPr>
        <p:txBody>
          <a:bodyPr/>
          <a:lstStyle/>
          <a:p>
            <a:fld id="{48A34D62-89CF-46BB-8399-8124B845FF94}" type="slidenum">
              <a:rPr lang="fr-FR" smtClean="0"/>
              <a:pPr/>
              <a:t>12</a:t>
            </a:fld>
            <a:endParaRPr lang="fr-FR" dirty="0"/>
          </a:p>
        </p:txBody>
      </p:sp>
      <p:sp>
        <p:nvSpPr>
          <p:cNvPr id="13" name="ZoneTexte 12"/>
          <p:cNvSpPr txBox="1"/>
          <p:nvPr/>
        </p:nvSpPr>
        <p:spPr>
          <a:xfrm>
            <a:off x="1422301" y="4283968"/>
            <a:ext cx="3831498" cy="276999"/>
          </a:xfrm>
          <a:prstGeom prst="rect">
            <a:avLst/>
          </a:prstGeom>
          <a:noFill/>
        </p:spPr>
        <p:txBody>
          <a:bodyPr wrap="none" rtlCol="0">
            <a:spAutoFit/>
          </a:bodyPr>
          <a:lstStyle/>
          <a:p>
            <a:r>
              <a:rPr lang="fr-FR" sz="1200" dirty="0" smtClean="0"/>
              <a:t>Gaine palière, départ des incorporés d’eau froide</a:t>
            </a:r>
            <a:endParaRPr lang="fr-FR" sz="1200" dirty="0"/>
          </a:p>
        </p:txBody>
      </p:sp>
      <p:sp>
        <p:nvSpPr>
          <p:cNvPr id="14" name="ZoneTexte 13"/>
          <p:cNvSpPr txBox="1"/>
          <p:nvPr/>
        </p:nvSpPr>
        <p:spPr>
          <a:xfrm>
            <a:off x="981945" y="5087089"/>
            <a:ext cx="1808508" cy="276999"/>
          </a:xfrm>
          <a:prstGeom prst="rect">
            <a:avLst/>
          </a:prstGeom>
          <a:noFill/>
        </p:spPr>
        <p:txBody>
          <a:bodyPr wrap="none" rtlCol="0">
            <a:spAutoFit/>
          </a:bodyPr>
          <a:lstStyle/>
          <a:p>
            <a:r>
              <a:rPr lang="fr-FR" sz="1200" dirty="0" smtClean="0"/>
              <a:t>Ballons d’eau chaude</a:t>
            </a:r>
            <a:endParaRPr lang="fr-FR" sz="1200" dirty="0"/>
          </a:p>
        </p:txBody>
      </p:sp>
      <p:sp>
        <p:nvSpPr>
          <p:cNvPr id="15" name="ZoneTexte 14"/>
          <p:cNvSpPr txBox="1"/>
          <p:nvPr/>
        </p:nvSpPr>
        <p:spPr>
          <a:xfrm>
            <a:off x="1272284" y="7812360"/>
            <a:ext cx="974947" cy="276999"/>
          </a:xfrm>
          <a:prstGeom prst="rect">
            <a:avLst/>
          </a:prstGeom>
          <a:noFill/>
        </p:spPr>
        <p:txBody>
          <a:bodyPr wrap="none" rtlCol="0">
            <a:spAutoFit/>
          </a:bodyPr>
          <a:lstStyle/>
          <a:p>
            <a:r>
              <a:rPr lang="fr-FR" sz="1200" dirty="0" smtClean="0"/>
              <a:t>Sur le plan</a:t>
            </a:r>
            <a:endParaRPr lang="fr-FR" sz="1200" dirty="0"/>
          </a:p>
        </p:txBody>
      </p:sp>
      <p:sp>
        <p:nvSpPr>
          <p:cNvPr id="16" name="ZoneTexte 15"/>
          <p:cNvSpPr txBox="1"/>
          <p:nvPr/>
        </p:nvSpPr>
        <p:spPr>
          <a:xfrm>
            <a:off x="3943981" y="8460432"/>
            <a:ext cx="1258678" cy="276999"/>
          </a:xfrm>
          <a:prstGeom prst="rect">
            <a:avLst/>
          </a:prstGeom>
          <a:noFill/>
        </p:spPr>
        <p:txBody>
          <a:bodyPr wrap="none" rtlCol="0">
            <a:spAutoFit/>
          </a:bodyPr>
          <a:lstStyle/>
          <a:p>
            <a:r>
              <a:rPr lang="fr-FR" sz="1200" dirty="0" smtClean="0"/>
              <a:t>Sur le chantier</a:t>
            </a:r>
            <a:endParaRPr lang="fr-FR"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2"/>
            <a:r>
              <a:rPr lang="fr-FR" sz="1400" dirty="0" smtClean="0"/>
              <a:t>Emplacements des trappes sur les gaines</a:t>
            </a:r>
          </a:p>
          <a:p>
            <a:pPr lvl="2"/>
            <a:endParaRPr lang="fr-FR" sz="1600" dirty="0" smtClean="0"/>
          </a:p>
          <a:p>
            <a:pPr lvl="2"/>
            <a:endParaRPr lang="fr-FR" sz="1600" dirty="0" smtClean="0"/>
          </a:p>
          <a:p>
            <a:pPr lvl="2"/>
            <a:endParaRPr lang="fr-FR" sz="1600" dirty="0" smtClean="0"/>
          </a:p>
          <a:p>
            <a:pPr lvl="2"/>
            <a:endParaRPr lang="fr-FR" sz="1600" dirty="0" smtClean="0"/>
          </a:p>
          <a:p>
            <a:pPr lvl="2"/>
            <a:endParaRPr lang="fr-FR" sz="1600" dirty="0" smtClean="0"/>
          </a:p>
          <a:p>
            <a:pPr lvl="2"/>
            <a:endParaRPr lang="fr-FR" sz="1600" dirty="0" smtClean="0"/>
          </a:p>
          <a:p>
            <a:pPr lvl="2"/>
            <a:endParaRPr lang="fr-FR" sz="1600" dirty="0" smtClean="0"/>
          </a:p>
          <a:p>
            <a:pPr lvl="2"/>
            <a:endParaRPr lang="fr-FR" sz="1600" dirty="0" smtClean="0"/>
          </a:p>
          <a:p>
            <a:pPr lvl="2"/>
            <a:endParaRPr lang="fr-FR" sz="1600" dirty="0" smtClean="0"/>
          </a:p>
          <a:p>
            <a:pPr lvl="3"/>
            <a:r>
              <a:rPr lang="fr-FR" sz="1400" dirty="0" smtClean="0"/>
              <a:t>Mise au propre des schémas : </a:t>
            </a:r>
          </a:p>
          <a:p>
            <a:pPr lvl="4"/>
            <a:r>
              <a:rPr lang="fr-FR" sz="1200" dirty="0" smtClean="0"/>
              <a:t>chutes EU/EV</a:t>
            </a:r>
          </a:p>
          <a:p>
            <a:pPr lvl="4"/>
            <a:r>
              <a:rPr lang="fr-FR" sz="1200" dirty="0" smtClean="0"/>
              <a:t>descentes EP</a:t>
            </a:r>
          </a:p>
          <a:p>
            <a:pPr lvl="4"/>
            <a:r>
              <a:rPr lang="fr-FR" sz="1200" dirty="0" smtClean="0"/>
              <a:t>Colonnes palières EF</a:t>
            </a:r>
          </a:p>
          <a:p>
            <a:pPr lvl="3"/>
            <a:endParaRPr lang="fr-FR" sz="1600" dirty="0" smtClean="0"/>
          </a:p>
          <a:p>
            <a:pPr lvl="3"/>
            <a:r>
              <a:rPr lang="fr-FR" sz="1400" dirty="0" smtClean="0"/>
              <a:t>Détermination des diamètres EF/ECS à l’intérieur des logements (annexe 2).</a:t>
            </a:r>
            <a:r>
              <a:rPr lang="fr-FR" dirty="0" smtClean="0"/>
              <a:t> </a:t>
            </a:r>
            <a:endParaRPr lang="fr-FR" sz="1600" b="1" dirty="0" smtClean="0">
              <a:solidFill>
                <a:schemeClr val="bg2">
                  <a:lumMod val="50000"/>
                </a:schemeClr>
              </a:solidFill>
            </a:endParaRPr>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Ma mission au sein de la société</a:t>
            </a:r>
            <a:endParaRPr lang="fr-FR" dirty="0"/>
          </a:p>
        </p:txBody>
      </p:sp>
      <p:pic>
        <p:nvPicPr>
          <p:cNvPr id="7170" name="Picture 2" descr="C:\Users\evelyne\Documents\perso\FLAVIEN\Recherche Stage\Images\plomberie Trappe.PNG"/>
          <p:cNvPicPr>
            <a:picLocks noChangeAspect="1" noChangeArrowheads="1"/>
          </p:cNvPicPr>
          <p:nvPr/>
        </p:nvPicPr>
        <p:blipFill>
          <a:blip r:embed="rId2" cstate="print"/>
          <a:srcRect/>
          <a:stretch>
            <a:fillRect/>
          </a:stretch>
        </p:blipFill>
        <p:spPr bwMode="auto">
          <a:xfrm>
            <a:off x="1849949" y="2411760"/>
            <a:ext cx="3249361" cy="2254342"/>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pic>
        <p:nvPicPr>
          <p:cNvPr id="7171" name="Picture 3" descr="C:\Users\evelyne\Documents\perso\FLAVIEN\Recherche Stage\Images\Diametres plan détail.PNG"/>
          <p:cNvPicPr>
            <a:picLocks noChangeAspect="1" noChangeArrowheads="1"/>
          </p:cNvPicPr>
          <p:nvPr/>
        </p:nvPicPr>
        <p:blipFill>
          <a:blip r:embed="rId3" cstate="print"/>
          <a:srcRect/>
          <a:stretch>
            <a:fillRect/>
          </a:stretch>
        </p:blipFill>
        <p:spPr bwMode="auto">
          <a:xfrm>
            <a:off x="2709844" y="6804248"/>
            <a:ext cx="3104945" cy="1350454"/>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8" name="Espace réservé du numéro de diapositive 7"/>
          <p:cNvSpPr>
            <a:spLocks noGrp="1"/>
          </p:cNvSpPr>
          <p:nvPr>
            <p:ph type="sldNum" sz="quarter" idx="12"/>
          </p:nvPr>
        </p:nvSpPr>
        <p:spPr>
          <a:xfrm>
            <a:off x="5893598" y="8543927"/>
            <a:ext cx="884953" cy="486833"/>
          </a:xfrm>
        </p:spPr>
        <p:txBody>
          <a:bodyPr/>
          <a:lstStyle/>
          <a:p>
            <a:fld id="{48A34D62-89CF-46BB-8399-8124B845FF94}"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33580" y="1979713"/>
            <a:ext cx="6189345" cy="6034617"/>
          </a:xfrm>
        </p:spPr>
        <p:txBody>
          <a:bodyPr/>
          <a:lstStyle/>
          <a:p>
            <a:pPr lvl="2"/>
            <a:r>
              <a:rPr lang="fr-FR" sz="2000" b="1" dirty="0" smtClean="0">
                <a:solidFill>
                  <a:schemeClr val="bg2">
                    <a:lumMod val="50000"/>
                  </a:schemeClr>
                </a:solidFill>
              </a:rPr>
              <a:t>Chauffage central individuel</a:t>
            </a:r>
          </a:p>
          <a:p>
            <a:pPr lvl="3"/>
            <a:r>
              <a:rPr lang="fr-FR" sz="1400" dirty="0" smtClean="0"/>
              <a:t>Implantation des radiateurs et nourrices (départ / retour)</a:t>
            </a:r>
          </a:p>
          <a:p>
            <a:pPr lvl="4">
              <a:buNone/>
            </a:pPr>
            <a:endParaRPr lang="fr-FR" dirty="0" smtClean="0"/>
          </a:p>
          <a:p>
            <a:pPr lvl="2"/>
            <a:r>
              <a:rPr lang="fr-FR" sz="2000" b="1" dirty="0" smtClean="0">
                <a:solidFill>
                  <a:schemeClr val="bg2">
                    <a:lumMod val="50000"/>
                  </a:schemeClr>
                </a:solidFill>
              </a:rPr>
              <a:t>VMC (Ventilation Mécanique contrôlée)</a:t>
            </a:r>
          </a:p>
          <a:p>
            <a:pPr lvl="3"/>
            <a:r>
              <a:rPr lang="fr-FR" sz="1400" dirty="0" smtClean="0"/>
              <a:t>Tracé des réseaux de VMC (Colonnes et réseaux terrasse) (annexe 8).</a:t>
            </a:r>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Ma mission au sein de la société</a:t>
            </a:r>
            <a:endParaRPr lang="fr-FR" dirty="0"/>
          </a:p>
        </p:txBody>
      </p:sp>
      <p:pic>
        <p:nvPicPr>
          <p:cNvPr id="8200" name="Picture 8" descr="C:\Users\evelyne\Documents\perso\FLAVIEN\Recherche Stage\Images\VMC toitutre plan.PNG"/>
          <p:cNvPicPr>
            <a:picLocks noChangeAspect="1" noChangeArrowheads="1"/>
          </p:cNvPicPr>
          <p:nvPr/>
        </p:nvPicPr>
        <p:blipFill>
          <a:blip r:embed="rId2" cstate="print"/>
          <a:srcRect/>
          <a:stretch>
            <a:fillRect/>
          </a:stretch>
        </p:blipFill>
        <p:spPr bwMode="auto">
          <a:xfrm>
            <a:off x="911244" y="4039388"/>
            <a:ext cx="5418191" cy="3772972"/>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13" name="Espace réservé du numéro de diapositive 12"/>
          <p:cNvSpPr>
            <a:spLocks noGrp="1"/>
          </p:cNvSpPr>
          <p:nvPr>
            <p:ph type="sldNum" sz="quarter" idx="12"/>
          </p:nvPr>
        </p:nvSpPr>
        <p:spPr>
          <a:xfrm>
            <a:off x="5893598" y="8543927"/>
            <a:ext cx="884953" cy="486833"/>
          </a:xfrm>
        </p:spPr>
        <p:txBody>
          <a:bodyPr/>
          <a:lstStyle/>
          <a:p>
            <a:fld id="{48A34D62-89CF-46BB-8399-8124B845FF94}" type="slidenum">
              <a:rPr lang="fr-FR" smtClean="0"/>
              <a:pPr/>
              <a:t>14</a:t>
            </a:fld>
            <a:endParaRPr lang="fr-FR" dirty="0"/>
          </a:p>
        </p:txBody>
      </p:sp>
      <p:sp>
        <p:nvSpPr>
          <p:cNvPr id="14" name="ZoneTexte 13"/>
          <p:cNvSpPr txBox="1"/>
          <p:nvPr/>
        </p:nvSpPr>
        <p:spPr>
          <a:xfrm>
            <a:off x="2644237" y="7956376"/>
            <a:ext cx="1430200" cy="276999"/>
          </a:xfrm>
          <a:prstGeom prst="rect">
            <a:avLst/>
          </a:prstGeom>
          <a:noFill/>
        </p:spPr>
        <p:txBody>
          <a:bodyPr wrap="none" rtlCol="0">
            <a:spAutoFit/>
          </a:bodyPr>
          <a:lstStyle/>
          <a:p>
            <a:r>
              <a:rPr lang="fr-FR" sz="1200" dirty="0" smtClean="0"/>
              <a:t>Plan toiture VMC</a:t>
            </a:r>
            <a:endParaRPr lang="fr-FR"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it-IT" dirty="0" smtClean="0">
                <a:solidFill>
                  <a:schemeClr val="tx1">
                    <a:lumMod val="65000"/>
                    <a:lumOff val="35000"/>
                  </a:schemeClr>
                </a:solidFill>
              </a:rPr>
              <a:t>Ma mission au sein de la société</a:t>
            </a:r>
            <a:endParaRPr lang="fr-FR" dirty="0"/>
          </a:p>
        </p:txBody>
      </p:sp>
      <p:pic>
        <p:nvPicPr>
          <p:cNvPr id="8" name="Picture 6" descr="C:\Users\evelyne\Documents\perso\FLAVIEN\Recherche Stage\Images\vmc01.jpg"/>
          <p:cNvPicPr>
            <a:picLocks noChangeAspect="1" noChangeArrowheads="1"/>
          </p:cNvPicPr>
          <p:nvPr/>
        </p:nvPicPr>
        <p:blipFill>
          <a:blip r:embed="rId2" cstate="print"/>
          <a:srcRect/>
          <a:stretch>
            <a:fillRect/>
          </a:stretch>
        </p:blipFill>
        <p:spPr bwMode="auto">
          <a:xfrm>
            <a:off x="694621" y="1979712"/>
            <a:ext cx="3658537" cy="2736304"/>
          </a:xfrm>
          <a:prstGeom prst="rect">
            <a:avLst/>
          </a:prstGeom>
          <a:noFill/>
          <a:effectLst>
            <a:outerShdw blurRad="50800" dist="38100" dir="2700000" algn="tl" rotWithShape="0">
              <a:prstClr val="black">
                <a:alpha val="40000"/>
              </a:prstClr>
            </a:outerShdw>
          </a:effectLst>
        </p:spPr>
      </p:pic>
      <p:pic>
        <p:nvPicPr>
          <p:cNvPr id="9" name="Picture 7" descr="C:\Users\evelyne\Documents\perso\FLAVIEN\Recherche Stage\Images\vmc02.jpg"/>
          <p:cNvPicPr>
            <a:picLocks noChangeAspect="1" noChangeArrowheads="1"/>
          </p:cNvPicPr>
          <p:nvPr/>
        </p:nvPicPr>
        <p:blipFill>
          <a:blip r:embed="rId3" cstate="print"/>
          <a:srcRect/>
          <a:stretch>
            <a:fillRect/>
          </a:stretch>
        </p:blipFill>
        <p:spPr bwMode="auto">
          <a:xfrm>
            <a:off x="4016189" y="5148064"/>
            <a:ext cx="2238449" cy="2970280"/>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10" name="Espace réservé du numéro de diapositive 9"/>
          <p:cNvSpPr>
            <a:spLocks noGrp="1"/>
          </p:cNvSpPr>
          <p:nvPr>
            <p:ph type="sldNum" sz="quarter" idx="12"/>
          </p:nvPr>
        </p:nvSpPr>
        <p:spPr>
          <a:xfrm>
            <a:off x="6110222" y="8543927"/>
            <a:ext cx="668329" cy="486833"/>
          </a:xfrm>
        </p:spPr>
        <p:txBody>
          <a:bodyPr/>
          <a:lstStyle/>
          <a:p>
            <a:fld id="{48A34D62-89CF-46BB-8399-8124B845FF94}" type="slidenum">
              <a:rPr lang="fr-FR" smtClean="0"/>
              <a:pPr/>
              <a:t>15</a:t>
            </a:fld>
            <a:endParaRPr lang="fr-FR" dirty="0"/>
          </a:p>
        </p:txBody>
      </p:sp>
      <p:sp>
        <p:nvSpPr>
          <p:cNvPr id="11" name="ZoneTexte 10"/>
          <p:cNvSpPr txBox="1"/>
          <p:nvPr/>
        </p:nvSpPr>
        <p:spPr>
          <a:xfrm>
            <a:off x="4521645" y="8316416"/>
            <a:ext cx="1072730" cy="276999"/>
          </a:xfrm>
          <a:prstGeom prst="rect">
            <a:avLst/>
          </a:prstGeom>
          <a:noFill/>
        </p:spPr>
        <p:txBody>
          <a:bodyPr wrap="none" rtlCol="0">
            <a:spAutoFit/>
          </a:bodyPr>
          <a:lstStyle/>
          <a:p>
            <a:r>
              <a:rPr lang="fr-FR" sz="1200" dirty="0" smtClean="0"/>
              <a:t>Gaines VMC</a:t>
            </a:r>
            <a:endParaRPr lang="fr-FR" sz="1200" dirty="0"/>
          </a:p>
        </p:txBody>
      </p:sp>
      <p:sp>
        <p:nvSpPr>
          <p:cNvPr id="12" name="ZoneTexte 11"/>
          <p:cNvSpPr txBox="1"/>
          <p:nvPr/>
        </p:nvSpPr>
        <p:spPr>
          <a:xfrm>
            <a:off x="1849949" y="4860032"/>
            <a:ext cx="1099981" cy="276999"/>
          </a:xfrm>
          <a:prstGeom prst="rect">
            <a:avLst/>
          </a:prstGeom>
          <a:noFill/>
        </p:spPr>
        <p:txBody>
          <a:bodyPr wrap="none" rtlCol="0">
            <a:spAutoFit/>
          </a:bodyPr>
          <a:lstStyle/>
          <a:p>
            <a:r>
              <a:rPr lang="fr-FR" sz="1200" dirty="0" smtClean="0"/>
              <a:t>Réseau VMC</a:t>
            </a:r>
            <a:endParaRPr lang="fr-FR"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43853" y="1691680"/>
            <a:ext cx="6189345" cy="6318043"/>
          </a:xfrm>
        </p:spPr>
        <p:txBody>
          <a:bodyPr>
            <a:normAutofit fontScale="92500" lnSpcReduction="10000"/>
          </a:bodyPr>
          <a:lstStyle/>
          <a:p>
            <a:pPr lvl="3">
              <a:buNone/>
            </a:pPr>
            <a:endParaRPr lang="fr-FR" sz="2000" dirty="0" smtClean="0"/>
          </a:p>
          <a:p>
            <a:pPr lvl="3"/>
            <a:r>
              <a:rPr lang="fr-FR" sz="1500" dirty="0" smtClean="0"/>
              <a:t>Tracé sur les plans le matériel de VMC (annexe 4)</a:t>
            </a:r>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buNone/>
            </a:pPr>
            <a:endParaRPr lang="fr-FR" sz="1600" dirty="0" smtClean="0"/>
          </a:p>
          <a:p>
            <a:pPr lvl="3"/>
            <a:endParaRPr lang="fr-FR" sz="1600" dirty="0" smtClean="0"/>
          </a:p>
          <a:p>
            <a:pPr lvl="3"/>
            <a:endParaRPr lang="fr-FR" sz="1600" dirty="0" smtClean="0"/>
          </a:p>
          <a:p>
            <a:pPr lvl="3"/>
            <a:r>
              <a:rPr lang="fr-FR" sz="1500" dirty="0" smtClean="0"/>
              <a:t>Détermination des entrées d’air (annexe 3). </a:t>
            </a:r>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r>
              <a:rPr lang="fr-FR" sz="1500" dirty="0" smtClean="0"/>
              <a:t>Mise au propre des schémas de colonnes VMC.</a:t>
            </a:r>
          </a:p>
          <a:p>
            <a:pPr lvl="3"/>
            <a:endParaRPr lang="fr-FR" dirty="0"/>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Ma mission au sein de la société</a:t>
            </a:r>
            <a:endParaRPr lang="fr-FR" dirty="0"/>
          </a:p>
        </p:txBody>
      </p:sp>
      <p:pic>
        <p:nvPicPr>
          <p:cNvPr id="6" name="Picture 4" descr="C:\Users\evelyne\Documents\perso\FLAVIEN\Recherche Stage\Images\Vmc détail plan.PNG"/>
          <p:cNvPicPr>
            <a:picLocks noChangeAspect="1" noChangeArrowheads="1"/>
          </p:cNvPicPr>
          <p:nvPr/>
        </p:nvPicPr>
        <p:blipFill>
          <a:blip r:embed="rId2" cstate="print"/>
          <a:srcRect/>
          <a:stretch>
            <a:fillRect/>
          </a:stretch>
        </p:blipFill>
        <p:spPr bwMode="auto">
          <a:xfrm rot="5400000">
            <a:off x="2097310" y="3752975"/>
            <a:ext cx="1212487" cy="2130457"/>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pic>
        <p:nvPicPr>
          <p:cNvPr id="7" name="Picture 5" descr="C:\Users\evelyne\Documents\perso\FLAVIEN\Recherche Stage\Images\vmc plan.PNG"/>
          <p:cNvPicPr>
            <a:picLocks noChangeAspect="1" noChangeArrowheads="1"/>
          </p:cNvPicPr>
          <p:nvPr/>
        </p:nvPicPr>
        <p:blipFill>
          <a:blip r:embed="rId3" cstate="print"/>
          <a:srcRect/>
          <a:stretch>
            <a:fillRect/>
          </a:stretch>
        </p:blipFill>
        <p:spPr bwMode="auto">
          <a:xfrm>
            <a:off x="1646997" y="2555777"/>
            <a:ext cx="3307898" cy="1123212"/>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pic>
        <p:nvPicPr>
          <p:cNvPr id="9217" name="Picture 1" descr="C:\Users\evelyne\Documents\perso\FLAVIEN\Recherche Stage\Images\bouche vmc.PNG"/>
          <p:cNvPicPr>
            <a:picLocks noChangeAspect="1" noChangeArrowheads="1"/>
          </p:cNvPicPr>
          <p:nvPr/>
        </p:nvPicPr>
        <p:blipFill>
          <a:blip r:embed="rId4" cstate="print"/>
          <a:srcRect/>
          <a:stretch>
            <a:fillRect/>
          </a:stretch>
        </p:blipFill>
        <p:spPr bwMode="auto">
          <a:xfrm>
            <a:off x="4302621" y="4145090"/>
            <a:ext cx="1326993" cy="1277686"/>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13" name="Espace réservé du numéro de diapositive 12"/>
          <p:cNvSpPr>
            <a:spLocks noGrp="1"/>
          </p:cNvSpPr>
          <p:nvPr>
            <p:ph type="sldNum" sz="quarter" idx="12"/>
          </p:nvPr>
        </p:nvSpPr>
        <p:spPr>
          <a:xfrm>
            <a:off x="6038014" y="8543927"/>
            <a:ext cx="740537" cy="486833"/>
          </a:xfrm>
        </p:spPr>
        <p:txBody>
          <a:bodyPr/>
          <a:lstStyle/>
          <a:p>
            <a:fld id="{48A34D62-89CF-46BB-8399-8124B845FF94}" type="slidenum">
              <a:rPr lang="fr-FR" smtClean="0"/>
              <a:pPr/>
              <a:t>16</a:t>
            </a:fld>
            <a:endParaRPr lang="fr-FR"/>
          </a:p>
        </p:txBody>
      </p:sp>
      <p:sp>
        <p:nvSpPr>
          <p:cNvPr id="14" name="ZoneTexte 13"/>
          <p:cNvSpPr txBox="1"/>
          <p:nvPr/>
        </p:nvSpPr>
        <p:spPr>
          <a:xfrm>
            <a:off x="4377229" y="5580112"/>
            <a:ext cx="1111202" cy="276999"/>
          </a:xfrm>
          <a:prstGeom prst="rect">
            <a:avLst/>
          </a:prstGeom>
          <a:noFill/>
        </p:spPr>
        <p:txBody>
          <a:bodyPr wrap="none" rtlCol="0">
            <a:spAutoFit/>
          </a:bodyPr>
          <a:lstStyle/>
          <a:p>
            <a:r>
              <a:rPr lang="fr-FR" sz="1200" dirty="0" smtClean="0"/>
              <a:t>Bouche VMC</a:t>
            </a:r>
            <a:endParaRPr lang="fr-FR" sz="1200" dirty="0"/>
          </a:p>
        </p:txBody>
      </p:sp>
      <p:pic>
        <p:nvPicPr>
          <p:cNvPr id="9218" name="Picture 2" descr="C:\Users\evelyne\Documents\perso\FLAVIEN\Recherche Stage\Images\aérations.PNG"/>
          <p:cNvPicPr>
            <a:picLocks noChangeAspect="1" noChangeArrowheads="1"/>
          </p:cNvPicPr>
          <p:nvPr/>
        </p:nvPicPr>
        <p:blipFill>
          <a:blip r:embed="rId5" cstate="print"/>
          <a:srcRect/>
          <a:stretch>
            <a:fillRect/>
          </a:stretch>
        </p:blipFill>
        <p:spPr bwMode="auto">
          <a:xfrm>
            <a:off x="3077485" y="6444208"/>
            <a:ext cx="1031366" cy="936104"/>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lvl="3">
              <a:buNone/>
            </a:pPr>
            <a:endParaRPr lang="fr-FR" sz="2000" dirty="0" smtClean="0"/>
          </a:p>
          <a:p>
            <a:pPr lvl="2"/>
            <a:r>
              <a:rPr lang="fr-FR" sz="2000" b="1" dirty="0" smtClean="0">
                <a:solidFill>
                  <a:schemeClr val="bg2">
                    <a:lumMod val="50000"/>
                  </a:schemeClr>
                </a:solidFill>
              </a:rPr>
              <a:t>Autres compétences appliquées sur </a:t>
            </a:r>
            <a:r>
              <a:rPr lang="fr-FR" sz="2000" b="1" dirty="0" err="1" smtClean="0">
                <a:solidFill>
                  <a:schemeClr val="bg2">
                    <a:lumMod val="50000"/>
                  </a:schemeClr>
                </a:solidFill>
              </a:rPr>
              <a:t>AutoCad</a:t>
            </a:r>
            <a:r>
              <a:rPr lang="fr-FR" sz="2000" b="1" dirty="0" smtClean="0">
                <a:solidFill>
                  <a:schemeClr val="bg2">
                    <a:lumMod val="50000"/>
                  </a:schemeClr>
                </a:solidFill>
              </a:rPr>
              <a:t> :</a:t>
            </a:r>
          </a:p>
          <a:p>
            <a:pPr lvl="2">
              <a:buNone/>
            </a:pPr>
            <a:endParaRPr lang="fr-FR" sz="2000" b="1" dirty="0" smtClean="0">
              <a:solidFill>
                <a:schemeClr val="bg2">
                  <a:lumMod val="50000"/>
                </a:schemeClr>
              </a:solidFill>
            </a:endParaRPr>
          </a:p>
          <a:p>
            <a:pPr lvl="3"/>
            <a:r>
              <a:rPr lang="fr-FR" sz="1400" dirty="0" smtClean="0"/>
              <a:t>Impressions des plans ou schémas,</a:t>
            </a:r>
          </a:p>
          <a:p>
            <a:pPr lvl="3"/>
            <a:r>
              <a:rPr lang="fr-FR" sz="1400" dirty="0" smtClean="0"/>
              <a:t>Mises a l’échelle,</a:t>
            </a:r>
          </a:p>
          <a:p>
            <a:pPr lvl="3"/>
            <a:r>
              <a:rPr lang="fr-FR" sz="1400" dirty="0" smtClean="0"/>
              <a:t>Présentations des plans sous forme de </a:t>
            </a:r>
            <a:r>
              <a:rPr lang="fr-FR" sz="1400" dirty="0" err="1" smtClean="0"/>
              <a:t>tremies</a:t>
            </a:r>
            <a:r>
              <a:rPr lang="fr-FR" sz="1400" dirty="0" smtClean="0"/>
              <a:t>,</a:t>
            </a:r>
          </a:p>
          <a:p>
            <a:pPr lvl="3"/>
            <a:r>
              <a:rPr lang="fr-FR" sz="1400" dirty="0" smtClean="0"/>
              <a:t> Conversion des fichiers </a:t>
            </a:r>
            <a:r>
              <a:rPr lang="fr-FR" sz="1400" dirty="0" err="1" smtClean="0"/>
              <a:t>AutoCad</a:t>
            </a:r>
            <a:r>
              <a:rPr lang="fr-FR" sz="1400" dirty="0" smtClean="0"/>
              <a:t> (.</a:t>
            </a:r>
            <a:r>
              <a:rPr lang="fr-FR" sz="1400" dirty="0" err="1" smtClean="0"/>
              <a:t>dwg</a:t>
            </a:r>
            <a:r>
              <a:rPr lang="fr-FR" sz="1400" dirty="0" smtClean="0"/>
              <a:t>) en format  Adobe Acrobat (.pdf)</a:t>
            </a:r>
            <a:endParaRPr lang="fr-FR" sz="1400" b="1" dirty="0" smtClean="0">
              <a:solidFill>
                <a:schemeClr val="bg2">
                  <a:lumMod val="50000"/>
                </a:schemeClr>
              </a:solidFill>
            </a:endParaRPr>
          </a:p>
          <a:p>
            <a:pPr lvl="2"/>
            <a:endParaRPr lang="fr-FR" dirty="0"/>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Ma mission au sein de la société</a:t>
            </a:r>
            <a:endParaRPr lang="fr-FR" dirty="0"/>
          </a:p>
        </p:txBody>
      </p:sp>
      <p:pic>
        <p:nvPicPr>
          <p:cNvPr id="12290" name="Picture 2" descr="http://www.bookstore.washington.edu/tech_center/images/buttons/tech/pdf-icon.png"/>
          <p:cNvPicPr>
            <a:picLocks noChangeAspect="1" noChangeArrowheads="1"/>
          </p:cNvPicPr>
          <p:nvPr/>
        </p:nvPicPr>
        <p:blipFill>
          <a:blip r:embed="rId2" cstate="print"/>
          <a:srcRect/>
          <a:stretch>
            <a:fillRect/>
          </a:stretch>
        </p:blipFill>
        <p:spPr bwMode="auto">
          <a:xfrm>
            <a:off x="4305022" y="6228183"/>
            <a:ext cx="1581775" cy="1577395"/>
          </a:xfrm>
          <a:prstGeom prst="rect">
            <a:avLst/>
          </a:prstGeom>
          <a:noFill/>
        </p:spPr>
      </p:pic>
      <p:pic>
        <p:nvPicPr>
          <p:cNvPr id="12292" name="Picture 4" descr="http://www.softicons.com/download/system-icons/lozengue-filetype-icons-by-gurato/png/512/DWG.png"/>
          <p:cNvPicPr>
            <a:picLocks noChangeAspect="1" noChangeArrowheads="1"/>
          </p:cNvPicPr>
          <p:nvPr/>
        </p:nvPicPr>
        <p:blipFill>
          <a:blip r:embed="rId3" cstate="print"/>
          <a:srcRect/>
          <a:stretch>
            <a:fillRect/>
          </a:stretch>
        </p:blipFill>
        <p:spPr bwMode="auto">
          <a:xfrm>
            <a:off x="2138182" y="5220072"/>
            <a:ext cx="1516367" cy="1512168"/>
          </a:xfrm>
          <a:prstGeom prst="rect">
            <a:avLst/>
          </a:prstGeom>
          <a:noFill/>
        </p:spPr>
      </p:pic>
      <p:sp>
        <p:nvSpPr>
          <p:cNvPr id="8" name="Espace réservé du numéro de diapositive 7"/>
          <p:cNvSpPr>
            <a:spLocks noGrp="1"/>
          </p:cNvSpPr>
          <p:nvPr>
            <p:ph type="sldNum" sz="quarter" idx="12"/>
          </p:nvPr>
        </p:nvSpPr>
        <p:spPr>
          <a:xfrm>
            <a:off x="6038014" y="8543927"/>
            <a:ext cx="740537" cy="486833"/>
          </a:xfrm>
        </p:spPr>
        <p:txBody>
          <a:bodyPr/>
          <a:lstStyle/>
          <a:p>
            <a:fld id="{48A34D62-89CF-46BB-8399-8124B845FF94}" type="slidenum">
              <a:rPr lang="fr-FR" smtClean="0"/>
              <a:pPr/>
              <a:t>17</a:t>
            </a:fld>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30213" y="1691680"/>
            <a:ext cx="5902985" cy="6408712"/>
          </a:xfrm>
        </p:spPr>
        <p:txBody>
          <a:bodyPr numCol="2">
            <a:noAutofit/>
          </a:bodyPr>
          <a:lstStyle/>
          <a:p>
            <a:pPr algn="just"/>
            <a:r>
              <a:rPr lang="fr-FR" sz="1200" dirty="0" smtClean="0"/>
              <a:t>Cette période d'immersion professionnelle a été bénéfique pour me rendre compte comment fonctionne une entreprise. Ce stage m'a beaucoup intéressé car j'ai tenu un poste de production à part entière. Dans la mesure où j'ai eu du travail tout le temps, mes responsabilités furent nombreuses. </a:t>
            </a:r>
          </a:p>
          <a:p>
            <a:pPr algn="just"/>
            <a:r>
              <a:rPr lang="fr-FR" sz="1200" dirty="0" smtClean="0"/>
              <a:t>Au début, mon responsable de stage vérifiait tout ce que je faisais puis, j’ai pu travailler en totale autonomie et produire des plans et schémas de passage de fluide.</a:t>
            </a:r>
          </a:p>
          <a:p>
            <a:pPr algn="just"/>
            <a:r>
              <a:rPr lang="fr-FR" sz="1200" dirty="0" smtClean="0"/>
              <a:t>J'ai apprécié la confiance que m'a fait l'équipe, car cela m'a permis de me rendre compte que mon rôle était aussi important que celui des autres employés. En effet, de la qualité de mon travail accompli a dépendu la qualité de la réalisation du donneur d’ordre sur le chantier. A ce titre j’ai eu vraiment le sentiment de participer pleinement à la production de l’entreprise.</a:t>
            </a:r>
            <a:br>
              <a:rPr lang="fr-FR" sz="1200" dirty="0" smtClean="0"/>
            </a:br>
            <a:endParaRPr lang="fr-FR" sz="1200" dirty="0" smtClean="0"/>
          </a:p>
          <a:p>
            <a:pPr algn="just"/>
            <a:r>
              <a:rPr lang="fr-FR" sz="1200" dirty="0" smtClean="0"/>
              <a:t>Sur le plan du métier lui-même, j’ai pu me rendre compte de ce que fait un bureau d’étude en passage de fluides ; métier dont je ne soupçonnais même pas l’existence. J’ai pu aussi voir la différence d’utilisation d’AUTOCAD  en phase d'apprentissage et en phase de production.</a:t>
            </a:r>
          </a:p>
          <a:p>
            <a:pPr algn="just">
              <a:buNone/>
            </a:pPr>
            <a:r>
              <a:rPr lang="fr-FR" sz="1200" dirty="0" smtClean="0"/>
              <a:t> </a:t>
            </a:r>
          </a:p>
          <a:p>
            <a:pPr algn="just"/>
            <a:r>
              <a:rPr lang="fr-FR" sz="1200" dirty="0" smtClean="0"/>
              <a:t>L'autre aspect difficile à gérer est celui des délais : des dossiers peuvent rester quelques jours sans avancer (en général parce que le client ne donne pas de nouvelles ou de contenu), alors qu'à l'inverse il peut arriver que les dessinateurs aient trop peu de temps pour finir un travail qui en mériterait davantage. C'est un problème très courant difficilement évitable dans cette profession. La seule solution est d'essayer d'informer le client au mieux de l’avancement de son dossier afin de faciliter la réalisation.</a:t>
            </a:r>
          </a:p>
          <a:p>
            <a:pPr algn="just">
              <a:buNone/>
            </a:pPr>
            <a:r>
              <a:rPr lang="fr-FR" sz="1200" dirty="0" smtClean="0"/>
              <a:t> </a:t>
            </a:r>
          </a:p>
          <a:p>
            <a:pPr algn="just"/>
            <a:r>
              <a:rPr lang="fr-FR" sz="1200" dirty="0" smtClean="0"/>
              <a:t>Je tiens à remercier toute l'équipe d'ETDS pour son accueil chaleureux, son </a:t>
            </a:r>
            <a:r>
              <a:rPr lang="fr-FR" sz="1200" dirty="0" err="1" smtClean="0"/>
              <a:t>profession-nalisme</a:t>
            </a:r>
            <a:r>
              <a:rPr lang="fr-FR" sz="1200" dirty="0" smtClean="0"/>
              <a:t> pour mon intégration.  Je remercie tout particulièrement </a:t>
            </a:r>
            <a:r>
              <a:rPr lang="fr-FR" sz="1200" dirty="0" err="1" smtClean="0"/>
              <a:t>Chafika</a:t>
            </a:r>
            <a:r>
              <a:rPr lang="fr-FR" sz="1200" dirty="0" smtClean="0"/>
              <a:t> qui m'a beaucoup appris par sa pédagogie.</a:t>
            </a:r>
            <a:endParaRPr lang="fr-FR" sz="1200" dirty="0"/>
          </a:p>
        </p:txBody>
      </p:sp>
      <p:sp>
        <p:nvSpPr>
          <p:cNvPr id="5" name="Titre 4"/>
          <p:cNvSpPr>
            <a:spLocks noGrp="1"/>
          </p:cNvSpPr>
          <p:nvPr>
            <p:ph type="title"/>
          </p:nvPr>
        </p:nvSpPr>
        <p:spPr/>
        <p:txBody>
          <a:bodyPr/>
          <a:lstStyle/>
          <a:p>
            <a:pPr algn="ctr"/>
            <a:r>
              <a:rPr lang="fr-FR" dirty="0" smtClean="0">
                <a:solidFill>
                  <a:schemeClr val="tx1">
                    <a:lumMod val="65000"/>
                    <a:lumOff val="35000"/>
                  </a:schemeClr>
                </a:solidFill>
              </a:rPr>
              <a:t>Conclusion</a:t>
            </a:r>
            <a:endParaRPr lang="fr-FR" dirty="0">
              <a:solidFill>
                <a:schemeClr val="tx1">
                  <a:lumMod val="65000"/>
                  <a:lumOff val="35000"/>
                </a:schemeClr>
              </a:solidFill>
            </a:endParaRPr>
          </a:p>
        </p:txBody>
      </p:sp>
      <p:sp>
        <p:nvSpPr>
          <p:cNvPr id="6" name="Espace réservé du numéro de diapositive 5"/>
          <p:cNvSpPr>
            <a:spLocks noGrp="1"/>
          </p:cNvSpPr>
          <p:nvPr>
            <p:ph type="sldNum" sz="quarter" idx="12"/>
          </p:nvPr>
        </p:nvSpPr>
        <p:spPr>
          <a:xfrm>
            <a:off x="6038014" y="8543927"/>
            <a:ext cx="740537" cy="486833"/>
          </a:xfrm>
        </p:spPr>
        <p:txBody>
          <a:bodyPr/>
          <a:lstStyle/>
          <a:p>
            <a:fld id="{48A34D62-89CF-46BB-8399-8124B845FF94}" type="slidenum">
              <a:rPr lang="fr-FR" smtClean="0"/>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278285" y="1975106"/>
            <a:ext cx="5265185" cy="6034617"/>
          </a:xfrm>
        </p:spPr>
        <p:txBody>
          <a:bodyPr/>
          <a:lstStyle/>
          <a:p>
            <a:pPr lvl="1"/>
            <a:r>
              <a:rPr lang="it-IT" sz="1600" b="1" dirty="0" smtClean="0">
                <a:solidFill>
                  <a:schemeClr val="tx1">
                    <a:lumMod val="65000"/>
                    <a:lumOff val="35000"/>
                  </a:schemeClr>
                </a:solidFill>
              </a:rPr>
              <a:t>Annexe 1 : Plan EU/EV</a:t>
            </a:r>
          </a:p>
          <a:p>
            <a:pPr lvl="1"/>
            <a:r>
              <a:rPr lang="it-IT" sz="1600" b="1" dirty="0" smtClean="0">
                <a:solidFill>
                  <a:schemeClr val="tx1">
                    <a:lumMod val="65000"/>
                    <a:lumOff val="35000"/>
                  </a:schemeClr>
                </a:solidFill>
              </a:rPr>
              <a:t>Annexe 2 : D.T.U. Diamètres EF/ECS</a:t>
            </a:r>
          </a:p>
          <a:p>
            <a:pPr lvl="1"/>
            <a:r>
              <a:rPr lang="it-IT" sz="1600" b="1" dirty="0" smtClean="0">
                <a:solidFill>
                  <a:schemeClr val="tx1">
                    <a:lumMod val="65000"/>
                    <a:lumOff val="35000"/>
                  </a:schemeClr>
                </a:solidFill>
              </a:rPr>
              <a:t>Annexe 3 : D.T.U. VMC Entrées d’air</a:t>
            </a:r>
          </a:p>
          <a:p>
            <a:pPr lvl="1"/>
            <a:r>
              <a:rPr lang="it-IT" sz="1600" b="1" dirty="0" smtClean="0">
                <a:solidFill>
                  <a:schemeClr val="tx1">
                    <a:lumMod val="65000"/>
                    <a:lumOff val="35000"/>
                  </a:schemeClr>
                </a:solidFill>
              </a:rPr>
              <a:t>Annexe 4 : </a:t>
            </a:r>
            <a:r>
              <a:rPr lang="fr-FR" sz="1600" b="1" dirty="0" smtClean="0">
                <a:solidFill>
                  <a:schemeClr val="tx1">
                    <a:lumMod val="65000"/>
                    <a:lumOff val="35000"/>
                  </a:schemeClr>
                </a:solidFill>
              </a:rPr>
              <a:t>Plan complet</a:t>
            </a:r>
            <a:endParaRPr lang="it-IT" sz="1600" b="1" dirty="0" smtClean="0">
              <a:solidFill>
                <a:schemeClr val="tx1">
                  <a:lumMod val="65000"/>
                  <a:lumOff val="35000"/>
                </a:schemeClr>
              </a:solidFill>
            </a:endParaRPr>
          </a:p>
          <a:p>
            <a:pPr lvl="1"/>
            <a:r>
              <a:rPr lang="it-IT" sz="1600" b="1" dirty="0" smtClean="0">
                <a:solidFill>
                  <a:schemeClr val="tx1">
                    <a:lumMod val="65000"/>
                    <a:lumOff val="35000"/>
                  </a:schemeClr>
                </a:solidFill>
              </a:rPr>
              <a:t>Annexe 5 : D.T.U. Diamètres EF/ECS</a:t>
            </a:r>
          </a:p>
          <a:p>
            <a:pPr lvl="1"/>
            <a:r>
              <a:rPr lang="it-IT" sz="1600" b="1" dirty="0" smtClean="0">
                <a:solidFill>
                  <a:schemeClr val="tx1">
                    <a:lumMod val="65000"/>
                    <a:lumOff val="35000"/>
                  </a:schemeClr>
                </a:solidFill>
              </a:rPr>
              <a:t>Annexe 6 : Plan brut</a:t>
            </a:r>
          </a:p>
          <a:p>
            <a:pPr lvl="1"/>
            <a:r>
              <a:rPr lang="it-IT" sz="1600" b="1" dirty="0" smtClean="0">
                <a:solidFill>
                  <a:schemeClr val="tx1">
                    <a:lumMod val="65000"/>
                    <a:lumOff val="35000"/>
                  </a:schemeClr>
                </a:solidFill>
              </a:rPr>
              <a:t>Annexe 7 : Plan incorporés EF/ECS et Ballons </a:t>
            </a:r>
          </a:p>
          <a:p>
            <a:pPr lvl="1"/>
            <a:r>
              <a:rPr lang="it-IT" sz="1600" b="1" dirty="0" smtClean="0">
                <a:solidFill>
                  <a:schemeClr val="tx1">
                    <a:lumMod val="65000"/>
                    <a:lumOff val="35000"/>
                  </a:schemeClr>
                </a:solidFill>
              </a:rPr>
              <a:t>Annexe 8 : Plan VMC </a:t>
            </a:r>
          </a:p>
          <a:p>
            <a:pPr lvl="1"/>
            <a:r>
              <a:rPr lang="it-IT" sz="1600" b="1" dirty="0" smtClean="0">
                <a:solidFill>
                  <a:schemeClr val="tx1">
                    <a:lumMod val="65000"/>
                    <a:lumOff val="35000"/>
                  </a:schemeClr>
                </a:solidFill>
              </a:rPr>
              <a:t>Annexe 9 : Plan complet </a:t>
            </a:r>
          </a:p>
          <a:p>
            <a:pPr lvl="1"/>
            <a:endParaRPr lang="fr-FR" dirty="0"/>
          </a:p>
        </p:txBody>
      </p:sp>
      <p:sp>
        <p:nvSpPr>
          <p:cNvPr id="5" name="Titre 4"/>
          <p:cNvSpPr>
            <a:spLocks noGrp="1"/>
          </p:cNvSpPr>
          <p:nvPr>
            <p:ph type="title"/>
          </p:nvPr>
        </p:nvSpPr>
        <p:spPr/>
        <p:txBody>
          <a:bodyPr/>
          <a:lstStyle/>
          <a:p>
            <a:pPr algn="ctr"/>
            <a:r>
              <a:rPr lang="fr-FR" dirty="0" smtClean="0">
                <a:solidFill>
                  <a:schemeClr val="tx1">
                    <a:lumMod val="65000"/>
                    <a:lumOff val="35000"/>
                  </a:schemeClr>
                </a:solidFill>
              </a:rPr>
              <a:t>Annexes</a:t>
            </a:r>
            <a:endParaRPr lang="fr-FR" dirty="0"/>
          </a:p>
        </p:txBody>
      </p:sp>
      <p:sp>
        <p:nvSpPr>
          <p:cNvPr id="7" name="Espace réservé du numéro de diapositive 6"/>
          <p:cNvSpPr>
            <a:spLocks noGrp="1"/>
          </p:cNvSpPr>
          <p:nvPr>
            <p:ph type="sldNum" sz="quarter" idx="12"/>
          </p:nvPr>
        </p:nvSpPr>
        <p:spPr>
          <a:xfrm>
            <a:off x="6110222" y="8543927"/>
            <a:ext cx="668329" cy="486833"/>
          </a:xfrm>
        </p:spPr>
        <p:txBody>
          <a:bodyPr/>
          <a:lstStyle/>
          <a:p>
            <a:fld id="{48A34D62-89CF-46BB-8399-8124B845FF94}" type="slidenum">
              <a:rPr lang="fr-FR" smtClean="0"/>
              <a:pPr/>
              <a:t>19</a:t>
            </a:fld>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27868" y="1975106"/>
            <a:ext cx="5405329" cy="6034617"/>
          </a:xfrm>
        </p:spPr>
        <p:txBody>
          <a:bodyPr>
            <a:normAutofit/>
          </a:bodyPr>
          <a:lstStyle/>
          <a:p>
            <a:r>
              <a:rPr lang="fr-FR" sz="1600" b="1" dirty="0" smtClean="0">
                <a:solidFill>
                  <a:schemeClr val="tx1">
                    <a:lumMod val="65000"/>
                    <a:lumOff val="35000"/>
                  </a:schemeClr>
                </a:solidFill>
              </a:rPr>
              <a:t>Introduction</a:t>
            </a:r>
          </a:p>
          <a:p>
            <a:endParaRPr lang="fr-FR" sz="1600" b="1" dirty="0" smtClean="0">
              <a:solidFill>
                <a:schemeClr val="tx1">
                  <a:lumMod val="65000"/>
                  <a:lumOff val="35000"/>
                </a:schemeClr>
              </a:solidFill>
            </a:endParaRPr>
          </a:p>
          <a:p>
            <a:pPr lvl="0"/>
            <a:r>
              <a:rPr lang="fr-FR" sz="1600" b="1" dirty="0" smtClean="0">
                <a:solidFill>
                  <a:schemeClr val="tx1">
                    <a:lumMod val="65000"/>
                    <a:lumOff val="35000"/>
                  </a:schemeClr>
                </a:solidFill>
              </a:rPr>
              <a:t>Présentation de la société ETDS</a:t>
            </a:r>
            <a:endParaRPr lang="fr-FR" sz="1600" dirty="0" smtClean="0">
              <a:solidFill>
                <a:schemeClr val="tx1">
                  <a:lumMod val="65000"/>
                  <a:lumOff val="35000"/>
                </a:schemeClr>
              </a:solidFill>
            </a:endParaRPr>
          </a:p>
          <a:p>
            <a:pPr lvl="1"/>
            <a:r>
              <a:rPr lang="it-IT" sz="1600" b="1" dirty="0" smtClean="0">
                <a:solidFill>
                  <a:schemeClr val="tx1">
                    <a:lumMod val="65000"/>
                    <a:lumOff val="35000"/>
                  </a:schemeClr>
                </a:solidFill>
              </a:rPr>
              <a:t>Personnel</a:t>
            </a:r>
          </a:p>
          <a:p>
            <a:pPr lvl="1"/>
            <a:r>
              <a:rPr lang="it-IT" sz="1600" b="1" dirty="0" smtClean="0">
                <a:solidFill>
                  <a:schemeClr val="tx1">
                    <a:lumMod val="65000"/>
                    <a:lumOff val="35000"/>
                  </a:schemeClr>
                </a:solidFill>
              </a:rPr>
              <a:t>Locaux</a:t>
            </a:r>
            <a:endParaRPr lang="fr-FR" sz="1600" dirty="0" smtClean="0">
              <a:solidFill>
                <a:schemeClr val="tx1">
                  <a:lumMod val="65000"/>
                  <a:lumOff val="35000"/>
                </a:schemeClr>
              </a:solidFill>
            </a:endParaRPr>
          </a:p>
          <a:p>
            <a:pPr lvl="1"/>
            <a:r>
              <a:rPr lang="it-IT" sz="1600" b="1" dirty="0" smtClean="0">
                <a:solidFill>
                  <a:schemeClr val="tx1">
                    <a:lumMod val="65000"/>
                    <a:lumOff val="35000"/>
                  </a:schemeClr>
                </a:solidFill>
              </a:rPr>
              <a:t>Matériel</a:t>
            </a:r>
            <a:endParaRPr lang="fr-FR" sz="1600" dirty="0" smtClean="0">
              <a:solidFill>
                <a:schemeClr val="tx1">
                  <a:lumMod val="65000"/>
                  <a:lumOff val="35000"/>
                </a:schemeClr>
              </a:solidFill>
            </a:endParaRPr>
          </a:p>
          <a:p>
            <a:pPr lvl="1"/>
            <a:r>
              <a:rPr lang="it-IT" sz="1600" b="1" dirty="0" smtClean="0">
                <a:solidFill>
                  <a:schemeClr val="tx1">
                    <a:lumMod val="65000"/>
                    <a:lumOff val="35000"/>
                  </a:schemeClr>
                </a:solidFill>
              </a:rPr>
              <a:t>Logiciels</a:t>
            </a:r>
            <a:endParaRPr lang="fr-FR" sz="1600" dirty="0" smtClean="0">
              <a:solidFill>
                <a:schemeClr val="tx1">
                  <a:lumMod val="65000"/>
                  <a:lumOff val="35000"/>
                </a:schemeClr>
              </a:solidFill>
            </a:endParaRPr>
          </a:p>
          <a:p>
            <a:pPr lvl="1">
              <a:buNone/>
            </a:pPr>
            <a:r>
              <a:rPr lang="it-IT" sz="1600" b="1" dirty="0" smtClean="0">
                <a:solidFill>
                  <a:schemeClr val="tx1">
                    <a:lumMod val="65000"/>
                    <a:lumOff val="35000"/>
                  </a:schemeClr>
                </a:solidFill>
              </a:rPr>
              <a:t> </a:t>
            </a:r>
            <a:endParaRPr lang="fr-FR" sz="1600" dirty="0" smtClean="0">
              <a:solidFill>
                <a:schemeClr val="tx1">
                  <a:lumMod val="65000"/>
                  <a:lumOff val="35000"/>
                </a:schemeClr>
              </a:solidFill>
            </a:endParaRPr>
          </a:p>
          <a:p>
            <a:pPr lvl="0"/>
            <a:r>
              <a:rPr lang="it-IT" sz="1600" b="1" dirty="0" smtClean="0">
                <a:solidFill>
                  <a:schemeClr val="tx1">
                    <a:lumMod val="65000"/>
                    <a:lumOff val="35000"/>
                  </a:schemeClr>
                </a:solidFill>
              </a:rPr>
              <a:t>Déroulement d'une affaire</a:t>
            </a:r>
            <a:endParaRPr lang="fr-FR" sz="1600" dirty="0" smtClean="0">
              <a:solidFill>
                <a:schemeClr val="tx1">
                  <a:lumMod val="65000"/>
                  <a:lumOff val="35000"/>
                </a:schemeClr>
              </a:solidFill>
            </a:endParaRPr>
          </a:p>
          <a:p>
            <a:pPr lvl="1"/>
            <a:r>
              <a:rPr lang="it-IT" sz="1600" b="1" dirty="0" smtClean="0">
                <a:solidFill>
                  <a:schemeClr val="tx1">
                    <a:lumMod val="65000"/>
                    <a:lumOff val="35000"/>
                  </a:schemeClr>
                </a:solidFill>
              </a:rPr>
              <a:t>Compétences</a:t>
            </a:r>
            <a:endParaRPr lang="fr-FR" sz="1600" dirty="0" smtClean="0">
              <a:solidFill>
                <a:schemeClr val="tx1">
                  <a:lumMod val="65000"/>
                  <a:lumOff val="35000"/>
                </a:schemeClr>
              </a:solidFill>
            </a:endParaRPr>
          </a:p>
          <a:p>
            <a:pPr lvl="1"/>
            <a:r>
              <a:rPr lang="it-IT" sz="1600" b="1" dirty="0" smtClean="0">
                <a:solidFill>
                  <a:schemeClr val="tx1">
                    <a:lumMod val="65000"/>
                    <a:lumOff val="35000"/>
                  </a:schemeClr>
                </a:solidFill>
              </a:rPr>
              <a:t>Méthodologie</a:t>
            </a:r>
            <a:endParaRPr lang="fr-FR" sz="1600" dirty="0" smtClean="0">
              <a:solidFill>
                <a:schemeClr val="tx1">
                  <a:lumMod val="65000"/>
                  <a:lumOff val="35000"/>
                </a:schemeClr>
              </a:solidFill>
            </a:endParaRPr>
          </a:p>
          <a:p>
            <a:pPr lvl="1"/>
            <a:r>
              <a:rPr lang="it-IT" sz="1600" b="1" dirty="0" smtClean="0">
                <a:solidFill>
                  <a:schemeClr val="tx1">
                    <a:lumMod val="65000"/>
                    <a:lumOff val="35000"/>
                  </a:schemeClr>
                </a:solidFill>
              </a:rPr>
              <a:t>Réalisation</a:t>
            </a:r>
            <a:endParaRPr lang="fr-FR" sz="1600" dirty="0" smtClean="0">
              <a:solidFill>
                <a:schemeClr val="tx1">
                  <a:lumMod val="65000"/>
                  <a:lumOff val="35000"/>
                </a:schemeClr>
              </a:solidFill>
            </a:endParaRPr>
          </a:p>
          <a:p>
            <a:pPr lvl="1"/>
            <a:r>
              <a:rPr lang="it-IT" sz="1600" b="1" dirty="0" smtClean="0">
                <a:solidFill>
                  <a:schemeClr val="tx1">
                    <a:lumMod val="65000"/>
                    <a:lumOff val="35000"/>
                  </a:schemeClr>
                </a:solidFill>
              </a:rPr>
              <a:t>Archivage</a:t>
            </a:r>
            <a:endParaRPr lang="fr-FR" sz="1600" dirty="0" smtClean="0">
              <a:solidFill>
                <a:schemeClr val="tx1">
                  <a:lumMod val="65000"/>
                  <a:lumOff val="35000"/>
                </a:schemeClr>
              </a:solidFill>
            </a:endParaRPr>
          </a:p>
          <a:p>
            <a:endParaRPr lang="fr-FR" sz="1600" dirty="0" smtClean="0">
              <a:solidFill>
                <a:schemeClr val="tx1">
                  <a:lumMod val="65000"/>
                  <a:lumOff val="35000"/>
                </a:schemeClr>
              </a:solidFill>
            </a:endParaRPr>
          </a:p>
          <a:p>
            <a:pPr lvl="0"/>
            <a:r>
              <a:rPr lang="it-IT" sz="1600" b="1" dirty="0" smtClean="0">
                <a:solidFill>
                  <a:schemeClr val="tx1">
                    <a:lumMod val="65000"/>
                    <a:lumOff val="35000"/>
                  </a:schemeClr>
                </a:solidFill>
              </a:rPr>
              <a:t>Ma mission au sein de la société</a:t>
            </a:r>
            <a:endParaRPr lang="fr-FR" sz="1600" dirty="0" smtClean="0">
              <a:solidFill>
                <a:schemeClr val="tx1">
                  <a:lumMod val="65000"/>
                  <a:lumOff val="35000"/>
                </a:schemeClr>
              </a:solidFill>
            </a:endParaRPr>
          </a:p>
          <a:p>
            <a:pPr lvl="1"/>
            <a:r>
              <a:rPr lang="it-IT" sz="1600" b="1" dirty="0" smtClean="0">
                <a:solidFill>
                  <a:schemeClr val="tx1">
                    <a:lumMod val="65000"/>
                    <a:lumOff val="35000"/>
                  </a:schemeClr>
                </a:solidFill>
              </a:rPr>
              <a:t>Mes travaux</a:t>
            </a:r>
            <a:endParaRPr lang="fr-FR" sz="1600" dirty="0" smtClean="0">
              <a:solidFill>
                <a:schemeClr val="tx1">
                  <a:lumMod val="65000"/>
                  <a:lumOff val="35000"/>
                </a:schemeClr>
              </a:solidFill>
            </a:endParaRPr>
          </a:p>
          <a:p>
            <a:pPr>
              <a:buNone/>
            </a:pPr>
            <a:endParaRPr lang="fr-FR" sz="1600" dirty="0" smtClean="0">
              <a:solidFill>
                <a:schemeClr val="tx1">
                  <a:lumMod val="65000"/>
                  <a:lumOff val="35000"/>
                </a:schemeClr>
              </a:solidFill>
            </a:endParaRPr>
          </a:p>
          <a:p>
            <a:r>
              <a:rPr lang="it-IT" sz="1600" b="1" dirty="0" smtClean="0">
                <a:solidFill>
                  <a:schemeClr val="tx1">
                    <a:lumMod val="65000"/>
                    <a:lumOff val="35000"/>
                  </a:schemeClr>
                </a:solidFill>
              </a:rPr>
              <a:t>Conclusion</a:t>
            </a:r>
          </a:p>
          <a:p>
            <a:r>
              <a:rPr lang="it-IT" sz="1600" b="1" dirty="0" smtClean="0">
                <a:solidFill>
                  <a:schemeClr val="tx1">
                    <a:lumMod val="65000"/>
                    <a:lumOff val="35000"/>
                  </a:schemeClr>
                </a:solidFill>
              </a:rPr>
              <a:t>Annexes</a:t>
            </a:r>
            <a:endParaRPr lang="fr-FR" sz="1600" b="1" dirty="0" smtClean="0">
              <a:solidFill>
                <a:schemeClr val="tx1">
                  <a:lumMod val="65000"/>
                  <a:lumOff val="35000"/>
                </a:schemeClr>
              </a:solidFill>
            </a:endParaRPr>
          </a:p>
          <a:p>
            <a:endParaRPr lang="fr-FR" dirty="0"/>
          </a:p>
        </p:txBody>
      </p:sp>
      <p:sp>
        <p:nvSpPr>
          <p:cNvPr id="2" name="Titre 1"/>
          <p:cNvSpPr>
            <a:spLocks noGrp="1"/>
          </p:cNvSpPr>
          <p:nvPr>
            <p:ph type="title"/>
          </p:nvPr>
        </p:nvSpPr>
        <p:spPr/>
        <p:txBody>
          <a:bodyPr>
            <a:normAutofit/>
          </a:bodyPr>
          <a:lstStyle/>
          <a:p>
            <a:pPr algn="ctr"/>
            <a:r>
              <a:rPr lang="fr-FR" sz="3600" b="1" dirty="0" smtClean="0">
                <a:solidFill>
                  <a:schemeClr val="tx1">
                    <a:lumMod val="50000"/>
                    <a:lumOff val="50000"/>
                  </a:schemeClr>
                </a:solidFill>
              </a:rPr>
              <a:t>SOMMAIRE</a:t>
            </a:r>
            <a:endParaRPr lang="fr-FR" sz="3600" b="1" dirty="0">
              <a:solidFill>
                <a:schemeClr val="tx1">
                  <a:lumMod val="50000"/>
                  <a:lumOff val="50000"/>
                </a:schemeClr>
              </a:solidFill>
            </a:endParaRPr>
          </a:p>
        </p:txBody>
      </p:sp>
      <p:sp>
        <p:nvSpPr>
          <p:cNvPr id="6" name="Espace réservé du numéro de diapositive 5"/>
          <p:cNvSpPr>
            <a:spLocks noGrp="1"/>
          </p:cNvSpPr>
          <p:nvPr>
            <p:ph type="sldNum" sz="quarter" idx="12"/>
          </p:nvPr>
        </p:nvSpPr>
        <p:spPr>
          <a:xfrm>
            <a:off x="6182430" y="8543927"/>
            <a:ext cx="596121" cy="486833"/>
          </a:xfrm>
        </p:spPr>
        <p:txBody>
          <a:bodyPr/>
          <a:lstStyle/>
          <a:p>
            <a:fld id="{48A34D62-89CF-46BB-8399-8124B845FF94}"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200" dirty="0" smtClean="0">
                <a:solidFill>
                  <a:schemeClr val="tx1">
                    <a:lumMod val="65000"/>
                    <a:lumOff val="35000"/>
                  </a:schemeClr>
                </a:solidFill>
              </a:rPr>
              <a:t>Annexe 1 : </a:t>
            </a:r>
            <a:r>
              <a:rPr lang="it-IT" sz="2400" dirty="0" smtClean="0">
                <a:solidFill>
                  <a:schemeClr val="tx1">
                    <a:lumMod val="65000"/>
                    <a:lumOff val="35000"/>
                  </a:schemeClr>
                </a:solidFill>
              </a:rPr>
              <a:t>Plan EU/EV</a:t>
            </a:r>
            <a:endParaRPr lang="fr-FR" sz="2400" dirty="0"/>
          </a:p>
        </p:txBody>
      </p:sp>
      <p:pic>
        <p:nvPicPr>
          <p:cNvPr id="6" name="Picture 2" descr="C:\Users\evelyne\Documents\perso\FLAVIEN\Recherche Stage\Images\plomberie EU EV EF ensemble.PNG"/>
          <p:cNvPicPr>
            <a:picLocks noChangeAspect="1" noChangeArrowheads="1"/>
          </p:cNvPicPr>
          <p:nvPr/>
        </p:nvPicPr>
        <p:blipFill>
          <a:blip r:embed="rId2" cstate="print"/>
          <a:srcRect/>
          <a:stretch>
            <a:fillRect/>
          </a:stretch>
        </p:blipFill>
        <p:spPr bwMode="auto">
          <a:xfrm>
            <a:off x="1238543" y="1763688"/>
            <a:ext cx="5080302" cy="6264696"/>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7" name="Espace réservé du numéro de diapositive 6"/>
          <p:cNvSpPr>
            <a:spLocks noGrp="1"/>
          </p:cNvSpPr>
          <p:nvPr>
            <p:ph type="sldNum" sz="quarter" idx="12"/>
          </p:nvPr>
        </p:nvSpPr>
        <p:spPr>
          <a:xfrm>
            <a:off x="5821390" y="8543927"/>
            <a:ext cx="957161" cy="486833"/>
          </a:xfrm>
        </p:spPr>
        <p:txBody>
          <a:bodyPr/>
          <a:lstStyle/>
          <a:p>
            <a:fld id="{48A34D62-89CF-46BB-8399-8124B845FF94}" type="slidenum">
              <a:rPr lang="fr-FR" smtClean="0"/>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200" dirty="0" smtClean="0">
                <a:solidFill>
                  <a:schemeClr val="tx1">
                    <a:lumMod val="65000"/>
                    <a:lumOff val="35000"/>
                  </a:schemeClr>
                </a:solidFill>
              </a:rPr>
              <a:t>Annexe 2 : </a:t>
            </a:r>
            <a:r>
              <a:rPr lang="it-IT" sz="1800" dirty="0" smtClean="0">
                <a:solidFill>
                  <a:schemeClr val="tx1">
                    <a:lumMod val="65000"/>
                    <a:lumOff val="35000"/>
                  </a:schemeClr>
                </a:solidFill>
              </a:rPr>
              <a:t>D.T.U. Diamètres EF/ECS</a:t>
            </a:r>
            <a:endParaRPr lang="fr-FR" sz="1800" dirty="0"/>
          </a:p>
        </p:txBody>
      </p:sp>
      <p:pic>
        <p:nvPicPr>
          <p:cNvPr id="34818" name="Picture 2" descr="C:\Users\evelyne\Documents\perso\FLAVIEN\Recherche Stage\Images\diametres 02.bmp"/>
          <p:cNvPicPr>
            <a:picLocks noChangeAspect="1" noChangeArrowheads="1"/>
          </p:cNvPicPr>
          <p:nvPr/>
        </p:nvPicPr>
        <p:blipFill>
          <a:blip r:embed="rId2" cstate="print"/>
          <a:srcRect/>
          <a:stretch>
            <a:fillRect/>
          </a:stretch>
        </p:blipFill>
        <p:spPr bwMode="auto">
          <a:xfrm>
            <a:off x="974851" y="1403648"/>
            <a:ext cx="5560018" cy="6624736"/>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7" name="Espace réservé du numéro de diapositive 6"/>
          <p:cNvSpPr>
            <a:spLocks noGrp="1"/>
          </p:cNvSpPr>
          <p:nvPr>
            <p:ph type="sldNum" sz="quarter" idx="12"/>
          </p:nvPr>
        </p:nvSpPr>
        <p:spPr>
          <a:xfrm>
            <a:off x="6110222" y="8543927"/>
            <a:ext cx="668329" cy="486833"/>
          </a:xfrm>
        </p:spPr>
        <p:txBody>
          <a:bodyPr/>
          <a:lstStyle/>
          <a:p>
            <a:fld id="{48A34D62-89CF-46BB-8399-8124B845FF94}" type="slidenum">
              <a:rPr lang="fr-FR" smtClean="0"/>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200" dirty="0" smtClean="0">
                <a:solidFill>
                  <a:schemeClr val="tx1">
                    <a:lumMod val="65000"/>
                    <a:lumOff val="35000"/>
                  </a:schemeClr>
                </a:solidFill>
              </a:rPr>
              <a:t>Annexe 3 : </a:t>
            </a:r>
            <a:r>
              <a:rPr lang="it-IT" sz="2000" dirty="0" smtClean="0">
                <a:solidFill>
                  <a:schemeClr val="tx1">
                    <a:lumMod val="65000"/>
                    <a:lumOff val="35000"/>
                  </a:schemeClr>
                </a:solidFill>
              </a:rPr>
              <a:t>D.T.U. VMC Entrées d’air</a:t>
            </a:r>
            <a:r>
              <a:rPr lang="fr-FR" sz="2000" dirty="0" smtClean="0">
                <a:solidFill>
                  <a:schemeClr val="tx1">
                    <a:lumMod val="65000"/>
                    <a:lumOff val="35000"/>
                  </a:schemeClr>
                </a:solidFill>
              </a:rPr>
              <a:t> </a:t>
            </a:r>
            <a:endParaRPr lang="fr-FR" dirty="0"/>
          </a:p>
        </p:txBody>
      </p:sp>
      <p:pic>
        <p:nvPicPr>
          <p:cNvPr id="35843" name="Picture 3" descr="C:\Users\evelyne\Documents\perso\FLAVIEN\Recherche Stage\Images\diametres 03.bmp"/>
          <p:cNvPicPr>
            <a:picLocks noChangeAspect="1" noChangeArrowheads="1"/>
          </p:cNvPicPr>
          <p:nvPr/>
        </p:nvPicPr>
        <p:blipFill>
          <a:blip r:embed="rId2" cstate="print"/>
          <a:srcRect/>
          <a:stretch>
            <a:fillRect/>
          </a:stretch>
        </p:blipFill>
        <p:spPr bwMode="auto">
          <a:xfrm>
            <a:off x="1133695" y="1619672"/>
            <a:ext cx="5185150" cy="6480720"/>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8" name="Espace réservé du numéro de diapositive 7"/>
          <p:cNvSpPr>
            <a:spLocks noGrp="1"/>
          </p:cNvSpPr>
          <p:nvPr>
            <p:ph type="sldNum" sz="quarter" idx="12"/>
          </p:nvPr>
        </p:nvSpPr>
        <p:spPr>
          <a:xfrm>
            <a:off x="5893598" y="8543927"/>
            <a:ext cx="884953" cy="486833"/>
          </a:xfrm>
        </p:spPr>
        <p:txBody>
          <a:bodyPr/>
          <a:lstStyle/>
          <a:p>
            <a:fld id="{48A34D62-89CF-46BB-8399-8124B845FF94}" type="slidenum">
              <a:rPr lang="fr-FR" smtClean="0"/>
              <a:pPr/>
              <a:t>22</a:t>
            </a:fld>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200" dirty="0" smtClean="0"/>
              <a:t>Annexe 4 : </a:t>
            </a:r>
            <a:r>
              <a:rPr lang="fr-FR" sz="2000" dirty="0" smtClean="0">
                <a:solidFill>
                  <a:schemeClr val="tx1">
                    <a:lumMod val="65000"/>
                    <a:lumOff val="35000"/>
                  </a:schemeClr>
                </a:solidFill>
              </a:rPr>
              <a:t>Plan complet</a:t>
            </a:r>
            <a:endParaRPr lang="fr-FR" sz="2000" dirty="0"/>
          </a:p>
        </p:txBody>
      </p:sp>
      <p:pic>
        <p:nvPicPr>
          <p:cNvPr id="36866" name="Picture 2" descr="C:\Users\evelyne\Documents\perso\FLAVIEN\Recherche Stage\Images\Plomberienincorporés plan.PNG"/>
          <p:cNvPicPr>
            <a:picLocks noChangeAspect="1" noChangeArrowheads="1"/>
          </p:cNvPicPr>
          <p:nvPr/>
        </p:nvPicPr>
        <p:blipFill>
          <a:blip r:embed="rId2" cstate="print"/>
          <a:srcRect/>
          <a:stretch>
            <a:fillRect/>
          </a:stretch>
        </p:blipFill>
        <p:spPr bwMode="auto">
          <a:xfrm rot="5400000">
            <a:off x="767301" y="2718860"/>
            <a:ext cx="6290691" cy="4524365"/>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7" name="Espace réservé du numéro de diapositive 6"/>
          <p:cNvSpPr>
            <a:spLocks noGrp="1"/>
          </p:cNvSpPr>
          <p:nvPr>
            <p:ph type="sldNum" sz="quarter" idx="12"/>
          </p:nvPr>
        </p:nvSpPr>
        <p:spPr>
          <a:xfrm>
            <a:off x="5965806" y="8543927"/>
            <a:ext cx="812745" cy="486833"/>
          </a:xfrm>
        </p:spPr>
        <p:txBody>
          <a:bodyPr/>
          <a:lstStyle/>
          <a:p>
            <a:fld id="{48A34D62-89CF-46BB-8399-8124B845FF94}" type="slidenum">
              <a:rPr lang="fr-FR" smtClean="0"/>
              <a:pPr/>
              <a:t>23</a:t>
            </a:fld>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200" dirty="0" smtClean="0"/>
              <a:t>Annexe 5 : </a:t>
            </a:r>
            <a:r>
              <a:rPr lang="fr-FR" sz="2000" dirty="0" smtClean="0"/>
              <a:t>Diamètre</a:t>
            </a:r>
            <a:endParaRPr lang="fr-FR" sz="2000" dirty="0"/>
          </a:p>
        </p:txBody>
      </p:sp>
      <p:pic>
        <p:nvPicPr>
          <p:cNvPr id="37890" name="Picture 2" descr="C:\Users\evelyne\Documents\perso\FLAVIEN\Recherche Stage\Images\Diametres01.bmp"/>
          <p:cNvPicPr>
            <a:picLocks noChangeAspect="1" noChangeArrowheads="1"/>
          </p:cNvPicPr>
          <p:nvPr/>
        </p:nvPicPr>
        <p:blipFill>
          <a:blip r:embed="rId2" cstate="print"/>
          <a:srcRect/>
          <a:stretch>
            <a:fillRect/>
          </a:stretch>
        </p:blipFill>
        <p:spPr bwMode="auto">
          <a:xfrm>
            <a:off x="1422301" y="1547664"/>
            <a:ext cx="4666061" cy="6564245"/>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7" name="Espace réservé du numéro de diapositive 6"/>
          <p:cNvSpPr>
            <a:spLocks noGrp="1"/>
          </p:cNvSpPr>
          <p:nvPr>
            <p:ph type="sldNum" sz="quarter" idx="12"/>
          </p:nvPr>
        </p:nvSpPr>
        <p:spPr>
          <a:xfrm>
            <a:off x="6038014" y="8543927"/>
            <a:ext cx="740537" cy="486833"/>
          </a:xfrm>
        </p:spPr>
        <p:txBody>
          <a:bodyPr/>
          <a:lstStyle/>
          <a:p>
            <a:fld id="{48A34D62-89CF-46BB-8399-8124B845FF94}" type="slidenum">
              <a:rPr lang="fr-FR" smtClean="0"/>
              <a:pPr/>
              <a:t>24</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000" b="1" dirty="0" smtClean="0">
                <a:solidFill>
                  <a:schemeClr val="bg2">
                    <a:lumMod val="50000"/>
                  </a:schemeClr>
                </a:solidFill>
              </a:rPr>
              <a:t>Comment ai-je trouvé mon stage ?</a:t>
            </a:r>
          </a:p>
          <a:p>
            <a:endParaRPr lang="fr-FR" sz="2400" b="1" dirty="0" smtClean="0">
              <a:solidFill>
                <a:schemeClr val="bg2">
                  <a:lumMod val="50000"/>
                </a:schemeClr>
              </a:solidFill>
            </a:endParaRPr>
          </a:p>
          <a:p>
            <a:pPr lvl="1"/>
            <a:r>
              <a:rPr lang="fr-FR" sz="1200" dirty="0" smtClean="0"/>
              <a:t>Un de mes voisins possède une société de Plomberie d’une quarantaine de personnes.</a:t>
            </a:r>
            <a:br>
              <a:rPr lang="fr-FR" sz="1200" dirty="0" smtClean="0"/>
            </a:br>
            <a:r>
              <a:rPr lang="fr-FR" sz="1200" dirty="0" smtClean="0"/>
              <a:t>Il sous-traite le chiffrage et les plans techniques à la société ETDS, son fournisseur.</a:t>
            </a:r>
            <a:br>
              <a:rPr lang="fr-FR" sz="1200" dirty="0" smtClean="0"/>
            </a:br>
            <a:endParaRPr lang="fr-FR" sz="1200" dirty="0" smtClean="0"/>
          </a:p>
          <a:p>
            <a:pPr lvl="1"/>
            <a:r>
              <a:rPr lang="fr-FR" sz="1200" dirty="0" smtClean="0"/>
              <a:t>C’est par son appui et après entretien avec</a:t>
            </a:r>
            <a:br>
              <a:rPr lang="fr-FR" sz="1200" dirty="0" smtClean="0"/>
            </a:br>
            <a:r>
              <a:rPr lang="fr-FR" sz="1200" dirty="0" smtClean="0"/>
              <a:t>Mr </a:t>
            </a:r>
            <a:r>
              <a:rPr lang="fr-FR" sz="1200" dirty="0" err="1" smtClean="0"/>
              <a:t>Dasilva</a:t>
            </a:r>
            <a:r>
              <a:rPr lang="fr-FR" sz="1200" dirty="0" smtClean="0"/>
              <a:t>, dirigeant d’ETDS, que j’ai pu obtenir mon stage.</a:t>
            </a:r>
            <a:endParaRPr lang="fr-FR" sz="1200" dirty="0">
              <a:solidFill>
                <a:schemeClr val="bg2">
                  <a:lumMod val="50000"/>
                </a:schemeClr>
              </a:solidFill>
            </a:endParaRPr>
          </a:p>
        </p:txBody>
      </p:sp>
      <p:sp>
        <p:nvSpPr>
          <p:cNvPr id="5" name="Titre 4"/>
          <p:cNvSpPr>
            <a:spLocks noGrp="1"/>
          </p:cNvSpPr>
          <p:nvPr>
            <p:ph type="title"/>
          </p:nvPr>
        </p:nvSpPr>
        <p:spPr/>
        <p:txBody>
          <a:bodyPr>
            <a:normAutofit/>
          </a:bodyPr>
          <a:lstStyle/>
          <a:p>
            <a:pPr algn="ctr"/>
            <a:r>
              <a:rPr lang="fr-FR" sz="3600" dirty="0" smtClean="0">
                <a:solidFill>
                  <a:schemeClr val="tx1">
                    <a:lumMod val="65000"/>
                    <a:lumOff val="35000"/>
                  </a:schemeClr>
                </a:solidFill>
              </a:rPr>
              <a:t>Introduction</a:t>
            </a:r>
            <a:endParaRPr lang="fr-FR" sz="3600" dirty="0"/>
          </a:p>
        </p:txBody>
      </p:sp>
      <p:sp>
        <p:nvSpPr>
          <p:cNvPr id="6" name="Espace réservé du numéro de diapositive 5"/>
          <p:cNvSpPr>
            <a:spLocks noGrp="1"/>
          </p:cNvSpPr>
          <p:nvPr>
            <p:ph type="sldNum" sz="quarter" idx="12"/>
          </p:nvPr>
        </p:nvSpPr>
        <p:spPr>
          <a:xfrm>
            <a:off x="6110222" y="8543927"/>
            <a:ext cx="668329" cy="486833"/>
          </a:xfrm>
        </p:spPr>
        <p:txBody>
          <a:bodyPr/>
          <a:lstStyle/>
          <a:p>
            <a:fld id="{48A34D62-89CF-46BB-8399-8124B845FF94}" type="slidenum">
              <a:rPr lang="fr-FR" smtClean="0"/>
              <a:pPr/>
              <a:t>3</a:t>
            </a:fld>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918245" y="4499992"/>
            <a:ext cx="5336393" cy="3509730"/>
          </a:xfrm>
        </p:spPr>
        <p:txBody>
          <a:bodyPr/>
          <a:lstStyle/>
          <a:p>
            <a:pPr algn="just"/>
            <a:r>
              <a:rPr lang="fr-FR" sz="1200" dirty="0" smtClean="0"/>
              <a:t>ETDS est une SARL au capital de 10 000 € créée en août 1996, employant 6 salariés, spécialisée en Ingénierie, et études techniques dans le bâtiment. Ses principaux clients sont des architectes, des entreprises de chauffage, Grandes entreprises de plomberie, d’aménagement pavillonnaires, d’appartements et locaux commerciaux.</a:t>
            </a:r>
          </a:p>
          <a:p>
            <a:pPr lvl="1"/>
            <a:endParaRPr lang="fr-FR" dirty="0" smtClean="0"/>
          </a:p>
        </p:txBody>
      </p:sp>
      <p:sp>
        <p:nvSpPr>
          <p:cNvPr id="5" name="Titre 4"/>
          <p:cNvSpPr>
            <a:spLocks noGrp="1"/>
          </p:cNvSpPr>
          <p:nvPr>
            <p:ph type="title"/>
          </p:nvPr>
        </p:nvSpPr>
        <p:spPr>
          <a:ln>
            <a:noFill/>
          </a:ln>
        </p:spPr>
        <p:txBody>
          <a:bodyPr>
            <a:normAutofit/>
          </a:bodyPr>
          <a:lstStyle/>
          <a:p>
            <a:pPr lvl="0"/>
            <a:r>
              <a:rPr lang="fr-FR" dirty="0" smtClean="0">
                <a:solidFill>
                  <a:schemeClr val="tx1">
                    <a:lumMod val="65000"/>
                    <a:lumOff val="35000"/>
                  </a:schemeClr>
                </a:solidFill>
              </a:rPr>
              <a:t>Présentation de ETDS</a:t>
            </a:r>
            <a:endParaRPr lang="fr-FR" dirty="0">
              <a:solidFill>
                <a:schemeClr val="tx1">
                  <a:lumMod val="65000"/>
                  <a:lumOff val="35000"/>
                </a:schemeClr>
              </a:solidFill>
            </a:endParaRPr>
          </a:p>
        </p:txBody>
      </p:sp>
      <p:pic>
        <p:nvPicPr>
          <p:cNvPr id="2051" name="Picture 3" descr="C:\Users\evelyne\Documents\perso\FLAVIEN\Recherche Stage\Images\bureau-d-etude-bois-etude-charpente-23-1.jpg"/>
          <p:cNvPicPr>
            <a:picLocks noChangeAspect="1" noChangeArrowheads="1"/>
          </p:cNvPicPr>
          <p:nvPr/>
        </p:nvPicPr>
        <p:blipFill>
          <a:blip r:embed="rId2" cstate="print"/>
          <a:srcRect/>
          <a:stretch>
            <a:fillRect/>
          </a:stretch>
        </p:blipFill>
        <p:spPr bwMode="auto">
          <a:xfrm>
            <a:off x="1488908" y="2195736"/>
            <a:ext cx="2499508" cy="1872208"/>
          </a:xfrm>
          <a:prstGeom prst="rect">
            <a:avLst/>
          </a:prstGeom>
          <a:noFill/>
          <a:effectLst>
            <a:outerShdw blurRad="50800" dist="38100" dir="2700000" algn="tl" rotWithShape="0">
              <a:prstClr val="black">
                <a:alpha val="40000"/>
              </a:prstClr>
            </a:outerShdw>
          </a:effectLst>
        </p:spPr>
      </p:pic>
      <p:pic>
        <p:nvPicPr>
          <p:cNvPr id="2052" name="Picture 4" descr="C:\Users\evelyne\Documents\perso\FLAVIEN\Recherche Stage\Images\Chantier.jpg"/>
          <p:cNvPicPr>
            <a:picLocks noChangeAspect="1" noChangeArrowheads="1"/>
          </p:cNvPicPr>
          <p:nvPr/>
        </p:nvPicPr>
        <p:blipFill>
          <a:blip r:embed="rId3" cstate="print"/>
          <a:srcRect/>
          <a:stretch>
            <a:fillRect/>
          </a:stretch>
        </p:blipFill>
        <p:spPr bwMode="auto">
          <a:xfrm>
            <a:off x="2586878" y="5965825"/>
            <a:ext cx="3667760" cy="2438400"/>
          </a:xfrm>
          <a:prstGeom prst="rect">
            <a:avLst/>
          </a:prstGeom>
          <a:noFill/>
          <a:effectLst>
            <a:outerShdw blurRad="50800" dist="38100" dir="2700000" algn="tl" rotWithShape="0">
              <a:prstClr val="black">
                <a:alpha val="40000"/>
              </a:prstClr>
            </a:outerShdw>
          </a:effectLst>
        </p:spPr>
      </p:pic>
      <p:sp>
        <p:nvSpPr>
          <p:cNvPr id="10" name="Espace réservé du numéro de diapositive 9"/>
          <p:cNvSpPr>
            <a:spLocks noGrp="1"/>
          </p:cNvSpPr>
          <p:nvPr>
            <p:ph type="sldNum" sz="quarter" idx="12"/>
          </p:nvPr>
        </p:nvSpPr>
        <p:spPr/>
        <p:txBody>
          <a:bodyPr/>
          <a:lstStyle/>
          <a:p>
            <a:fld id="{48A34D62-89CF-46BB-8399-8124B845FF94}" type="slidenum">
              <a:rPr lang="fr-FR" smtClean="0"/>
              <a:pPr/>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918245" y="1975106"/>
            <a:ext cx="5614953" cy="6034617"/>
          </a:xfrm>
        </p:spPr>
        <p:txBody>
          <a:bodyPr numCol="2">
            <a:normAutofit/>
          </a:bodyPr>
          <a:lstStyle/>
          <a:p>
            <a:r>
              <a:rPr lang="it-IT" sz="2000" b="1" dirty="0" smtClean="0">
                <a:solidFill>
                  <a:schemeClr val="bg2">
                    <a:lumMod val="50000"/>
                  </a:schemeClr>
                </a:solidFill>
              </a:rPr>
              <a:t>Personnel</a:t>
            </a:r>
          </a:p>
          <a:p>
            <a:pPr lvl="1"/>
            <a:r>
              <a:rPr lang="fr-FR" sz="1400" b="1" dirty="0" smtClean="0">
                <a:solidFill>
                  <a:schemeClr val="bg2">
                    <a:lumMod val="50000"/>
                  </a:schemeClr>
                </a:solidFill>
              </a:rPr>
              <a:t>Carlos </a:t>
            </a:r>
            <a:r>
              <a:rPr lang="fr-FR" sz="1400" b="1" dirty="0" err="1" smtClean="0">
                <a:solidFill>
                  <a:schemeClr val="bg2">
                    <a:lumMod val="50000"/>
                  </a:schemeClr>
                </a:solidFill>
              </a:rPr>
              <a:t>Dasilva</a:t>
            </a:r>
            <a:r>
              <a:rPr lang="fr-FR" sz="1400" b="1" dirty="0" smtClean="0">
                <a:solidFill>
                  <a:schemeClr val="bg2">
                    <a:lumMod val="50000"/>
                  </a:schemeClr>
                </a:solidFill>
              </a:rPr>
              <a:t> :</a:t>
            </a:r>
            <a:br>
              <a:rPr lang="fr-FR" sz="1400" b="1" dirty="0" smtClean="0">
                <a:solidFill>
                  <a:schemeClr val="bg2">
                    <a:lumMod val="50000"/>
                  </a:schemeClr>
                </a:solidFill>
              </a:rPr>
            </a:br>
            <a:r>
              <a:rPr lang="fr-FR" sz="1400" b="1" dirty="0" smtClean="0">
                <a:solidFill>
                  <a:schemeClr val="bg2">
                    <a:lumMod val="50000"/>
                  </a:schemeClr>
                </a:solidFill>
              </a:rPr>
              <a:t>Le Dirigeant</a:t>
            </a:r>
          </a:p>
          <a:p>
            <a:pPr lvl="2" algn="just"/>
            <a:r>
              <a:rPr lang="fr-FR" sz="1200" dirty="0" smtClean="0"/>
              <a:t>Egalement commercial, Carlos s'occupe de la gestion générale du Bureau d'Etude : devis, relations avec les clients, gestion des dossiers, gestion du matériel, sous-traitance…</a:t>
            </a:r>
          </a:p>
          <a:p>
            <a:pPr lvl="2"/>
            <a:endParaRPr lang="fr-FR" sz="1400" b="1" dirty="0" smtClean="0">
              <a:solidFill>
                <a:schemeClr val="tx1">
                  <a:lumMod val="50000"/>
                  <a:lumOff val="50000"/>
                </a:schemeClr>
              </a:solidFill>
            </a:endParaRPr>
          </a:p>
          <a:p>
            <a:pPr lvl="2"/>
            <a:endParaRPr lang="fr-FR" sz="1400" b="1" dirty="0" smtClean="0">
              <a:solidFill>
                <a:schemeClr val="tx1">
                  <a:lumMod val="50000"/>
                  <a:lumOff val="50000"/>
                </a:schemeClr>
              </a:solidFill>
            </a:endParaRPr>
          </a:p>
          <a:p>
            <a:pPr lvl="1"/>
            <a:r>
              <a:rPr lang="fr-FR" sz="1400" b="1" dirty="0" smtClean="0">
                <a:solidFill>
                  <a:schemeClr val="bg2">
                    <a:lumMod val="50000"/>
                  </a:schemeClr>
                </a:solidFill>
              </a:rPr>
              <a:t>Manuela </a:t>
            </a:r>
            <a:r>
              <a:rPr lang="fr-FR" sz="1400" b="1" dirty="0" err="1" smtClean="0">
                <a:solidFill>
                  <a:schemeClr val="bg2">
                    <a:lumMod val="50000"/>
                  </a:schemeClr>
                </a:solidFill>
              </a:rPr>
              <a:t>Dasilva</a:t>
            </a:r>
            <a:r>
              <a:rPr lang="fr-FR" sz="1400" b="1" dirty="0" smtClean="0">
                <a:solidFill>
                  <a:schemeClr val="bg2">
                    <a:lumMod val="50000"/>
                  </a:schemeClr>
                </a:solidFill>
              </a:rPr>
              <a:t>,</a:t>
            </a:r>
            <a:br>
              <a:rPr lang="fr-FR" sz="1400" b="1" dirty="0" smtClean="0">
                <a:solidFill>
                  <a:schemeClr val="bg2">
                    <a:lumMod val="50000"/>
                  </a:schemeClr>
                </a:solidFill>
              </a:rPr>
            </a:br>
            <a:r>
              <a:rPr lang="fr-FR" sz="1400" b="1" dirty="0" smtClean="0">
                <a:solidFill>
                  <a:schemeClr val="bg2">
                    <a:lumMod val="50000"/>
                  </a:schemeClr>
                </a:solidFill>
              </a:rPr>
              <a:t>sa femme : Comptable</a:t>
            </a:r>
          </a:p>
          <a:p>
            <a:pPr lvl="2" algn="just"/>
            <a:r>
              <a:rPr lang="fr-FR" sz="1200" dirty="0" err="1" smtClean="0"/>
              <a:t>Manuella</a:t>
            </a:r>
            <a:r>
              <a:rPr lang="fr-FR" sz="1200" dirty="0" smtClean="0"/>
              <a:t> fait le relais entre les clients et les employés, aussi bien pour les appels ou la gestion des dossiers. Elle seconde Carlos pour le suivi de la production, les devis, la gestion générale…</a:t>
            </a:r>
          </a:p>
          <a:p>
            <a:pPr lvl="2"/>
            <a:endParaRPr lang="fr-FR" sz="1400" b="1" dirty="0" smtClean="0">
              <a:solidFill>
                <a:schemeClr val="tx1">
                  <a:lumMod val="50000"/>
                  <a:lumOff val="50000"/>
                </a:schemeClr>
              </a:solidFill>
            </a:endParaRPr>
          </a:p>
          <a:p>
            <a:pPr lvl="1"/>
            <a:endParaRPr lang="fr-FR" sz="1600" b="1" dirty="0" smtClean="0">
              <a:solidFill>
                <a:schemeClr val="bg2">
                  <a:lumMod val="50000"/>
                </a:schemeClr>
              </a:solidFill>
            </a:endParaRPr>
          </a:p>
          <a:p>
            <a:pPr lvl="1"/>
            <a:endParaRPr lang="fr-FR" sz="1600" b="1" dirty="0" smtClean="0">
              <a:solidFill>
                <a:schemeClr val="bg2">
                  <a:lumMod val="50000"/>
                </a:schemeClr>
              </a:solidFill>
            </a:endParaRPr>
          </a:p>
          <a:p>
            <a:pPr lvl="1"/>
            <a:r>
              <a:rPr lang="fr-FR" sz="1400" b="1" dirty="0" err="1" smtClean="0">
                <a:solidFill>
                  <a:schemeClr val="bg2">
                    <a:lumMod val="50000"/>
                  </a:schemeClr>
                </a:solidFill>
              </a:rPr>
              <a:t>Chafika</a:t>
            </a:r>
            <a:r>
              <a:rPr lang="fr-FR" sz="1400" b="1" dirty="0" smtClean="0">
                <a:solidFill>
                  <a:schemeClr val="bg2">
                    <a:lumMod val="50000"/>
                  </a:schemeClr>
                </a:solidFill>
              </a:rPr>
              <a:t> SEGGAR :</a:t>
            </a:r>
            <a:br>
              <a:rPr lang="fr-FR" sz="1400" b="1" dirty="0" smtClean="0">
                <a:solidFill>
                  <a:schemeClr val="bg2">
                    <a:lumMod val="50000"/>
                  </a:schemeClr>
                </a:solidFill>
              </a:rPr>
            </a:br>
            <a:r>
              <a:rPr lang="fr-FR" sz="1400" b="1" dirty="0" smtClean="0">
                <a:solidFill>
                  <a:schemeClr val="bg2">
                    <a:lumMod val="50000"/>
                  </a:schemeClr>
                </a:solidFill>
              </a:rPr>
              <a:t>Mon tuteur</a:t>
            </a:r>
          </a:p>
          <a:p>
            <a:pPr lvl="2" algn="just"/>
            <a:r>
              <a:rPr lang="fr-FR" sz="1200" dirty="0" err="1" smtClean="0"/>
              <a:t>Chafika</a:t>
            </a:r>
            <a:r>
              <a:rPr lang="fr-FR" sz="1200" dirty="0" smtClean="0"/>
              <a:t>, comme les trois autres dessinateurs industriels, est en charge de compléter les plans d'architecte pour le passage des flux de plomberie sanitaires, de chauffage central ou individuel et de VMC.</a:t>
            </a:r>
            <a:endParaRPr lang="fr-FR" sz="1200" b="1" dirty="0" smtClean="0">
              <a:solidFill>
                <a:schemeClr val="tx1">
                  <a:lumMod val="50000"/>
                  <a:lumOff val="50000"/>
                </a:schemeClr>
              </a:solidFill>
            </a:endParaRPr>
          </a:p>
          <a:p>
            <a:endParaRPr lang="fr-FR" dirty="0"/>
          </a:p>
        </p:txBody>
      </p:sp>
      <p:sp>
        <p:nvSpPr>
          <p:cNvPr id="5" name="Titre 4"/>
          <p:cNvSpPr>
            <a:spLocks noGrp="1"/>
          </p:cNvSpPr>
          <p:nvPr>
            <p:ph type="title"/>
          </p:nvPr>
        </p:nvSpPr>
        <p:spPr/>
        <p:txBody>
          <a:bodyPr>
            <a:normAutofit/>
          </a:bodyPr>
          <a:lstStyle/>
          <a:p>
            <a:r>
              <a:rPr lang="fr-FR" dirty="0" smtClean="0">
                <a:solidFill>
                  <a:schemeClr val="tx1">
                    <a:lumMod val="65000"/>
                    <a:lumOff val="35000"/>
                  </a:schemeClr>
                </a:solidFill>
              </a:rPr>
              <a:t>Présentation de ETDS</a:t>
            </a:r>
            <a:endParaRPr lang="fr-FR" dirty="0">
              <a:solidFill>
                <a:schemeClr val="tx1">
                  <a:lumMod val="65000"/>
                  <a:lumOff val="35000"/>
                </a:schemeClr>
              </a:solidFill>
            </a:endParaRPr>
          </a:p>
        </p:txBody>
      </p:sp>
      <p:pic>
        <p:nvPicPr>
          <p:cNvPr id="4098" name="Picture 2" descr="C:\Users\evelyne\Documents\perso\FLAVIEN\Recherche Stage\Images\bureau_etudes_grande.jpg"/>
          <p:cNvPicPr>
            <a:picLocks noChangeAspect="1" noChangeArrowheads="1"/>
          </p:cNvPicPr>
          <p:nvPr/>
        </p:nvPicPr>
        <p:blipFill>
          <a:blip r:embed="rId2" cstate="print"/>
          <a:srcRect/>
          <a:stretch>
            <a:fillRect/>
          </a:stretch>
        </p:blipFill>
        <p:spPr bwMode="auto">
          <a:xfrm>
            <a:off x="4014589" y="5220072"/>
            <a:ext cx="2599489" cy="1944216"/>
          </a:xfrm>
          <a:prstGeom prst="rect">
            <a:avLst/>
          </a:prstGeom>
          <a:noFill/>
          <a:ln>
            <a:noFill/>
          </a:ln>
          <a:effectLst>
            <a:outerShdw blurRad="50800" dist="38100" dir="2700000" algn="tl" rotWithShape="0">
              <a:prstClr val="black">
                <a:alpha val="40000"/>
              </a:prstClr>
            </a:outerShdw>
          </a:effectLst>
        </p:spPr>
      </p:pic>
      <p:sp>
        <p:nvSpPr>
          <p:cNvPr id="7" name="Espace réservé du numéro de diapositive 6"/>
          <p:cNvSpPr>
            <a:spLocks noGrp="1"/>
          </p:cNvSpPr>
          <p:nvPr>
            <p:ph type="sldNum" sz="quarter" idx="12"/>
          </p:nvPr>
        </p:nvSpPr>
        <p:spPr>
          <a:xfrm>
            <a:off x="6182430" y="8543927"/>
            <a:ext cx="596121" cy="486833"/>
          </a:xfrm>
        </p:spPr>
        <p:txBody>
          <a:bodyPr/>
          <a:lstStyle/>
          <a:p>
            <a:fld id="{48A34D62-89CF-46BB-8399-8124B845FF94}" type="slidenum">
              <a:rPr lang="fr-FR" smtClean="0"/>
              <a:pPr/>
              <a:t>5</a:t>
            </a:fld>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50204" y="1907704"/>
            <a:ext cx="5982993" cy="1804805"/>
          </a:xfrm>
        </p:spPr>
        <p:txBody>
          <a:bodyPr numCol="1">
            <a:normAutofit/>
          </a:bodyPr>
          <a:lstStyle/>
          <a:p>
            <a:pPr marL="365760" lvl="1" indent="-256032">
              <a:spcBef>
                <a:spcPts val="400"/>
              </a:spcBef>
              <a:buSzPct val="68000"/>
              <a:buFont typeface="Wingdings 3"/>
              <a:buChar char=""/>
            </a:pPr>
            <a:r>
              <a:rPr lang="it-IT" sz="2000" b="1" dirty="0" smtClean="0">
                <a:solidFill>
                  <a:schemeClr val="bg2">
                    <a:lumMod val="50000"/>
                  </a:schemeClr>
                </a:solidFill>
              </a:rPr>
              <a:t>Locaux</a:t>
            </a:r>
          </a:p>
          <a:p>
            <a:pPr marL="365760" lvl="1" indent="-256032">
              <a:spcBef>
                <a:spcPts val="400"/>
              </a:spcBef>
              <a:buSzPct val="68000"/>
              <a:buNone/>
            </a:pPr>
            <a:r>
              <a:rPr lang="fr-FR" sz="1700" dirty="0" smtClean="0"/>
              <a:t>	</a:t>
            </a:r>
            <a:r>
              <a:rPr lang="fr-FR" sz="1200" dirty="0" smtClean="0"/>
              <a:t>La société ETDS est située dans la zone industrielle de Villeneuve-la-Garenne dans des locaux de bureaux type multi-entreprises.</a:t>
            </a:r>
            <a:endParaRPr lang="it-IT" sz="2800" b="1" dirty="0" smtClean="0">
              <a:solidFill>
                <a:schemeClr val="bg2">
                  <a:lumMod val="50000"/>
                </a:schemeClr>
              </a:solidFill>
            </a:endParaRPr>
          </a:p>
          <a:p>
            <a:pPr marL="603504" lvl="2" indent="-256032">
              <a:spcBef>
                <a:spcPts val="400"/>
              </a:spcBef>
              <a:buSzPct val="68000"/>
              <a:buNone/>
            </a:pPr>
            <a:endParaRPr lang="it-IT" sz="2800" b="1" dirty="0" smtClean="0">
              <a:solidFill>
                <a:schemeClr val="bg2">
                  <a:lumMod val="50000"/>
                </a:schemeClr>
              </a:solidFill>
            </a:endParaRPr>
          </a:p>
          <a:p>
            <a:pPr marL="603504" lvl="2" indent="-256032">
              <a:spcBef>
                <a:spcPts val="400"/>
              </a:spcBef>
              <a:buSzPct val="68000"/>
              <a:buNone/>
            </a:pPr>
            <a:endParaRPr lang="it-IT" sz="2800" b="1" dirty="0" smtClean="0">
              <a:solidFill>
                <a:schemeClr val="bg2">
                  <a:lumMod val="50000"/>
                </a:schemeClr>
              </a:solidFill>
            </a:endParaRPr>
          </a:p>
          <a:p>
            <a:pPr marL="603504" lvl="2" indent="-256032">
              <a:spcBef>
                <a:spcPts val="400"/>
              </a:spcBef>
              <a:buSzPct val="68000"/>
              <a:buNone/>
            </a:pPr>
            <a:endParaRPr lang="it-IT" sz="2800" b="1" dirty="0" smtClean="0">
              <a:solidFill>
                <a:schemeClr val="bg2">
                  <a:lumMod val="50000"/>
                </a:schemeClr>
              </a:solidFill>
            </a:endParaRPr>
          </a:p>
          <a:p>
            <a:pPr marL="603504" lvl="2" indent="-256032">
              <a:spcBef>
                <a:spcPts val="400"/>
              </a:spcBef>
              <a:buSzPct val="68000"/>
              <a:buNone/>
            </a:pPr>
            <a:endParaRPr lang="it-IT" sz="2800" b="1" dirty="0" smtClean="0">
              <a:solidFill>
                <a:schemeClr val="bg2">
                  <a:lumMod val="50000"/>
                </a:schemeClr>
              </a:solidFill>
            </a:endParaRPr>
          </a:p>
          <a:p>
            <a:pPr marL="603504" lvl="2" indent="-256032">
              <a:spcBef>
                <a:spcPts val="400"/>
              </a:spcBef>
              <a:buSzPct val="68000"/>
              <a:buNone/>
            </a:pPr>
            <a:endParaRPr lang="it-IT" sz="2800" b="1" dirty="0" smtClean="0">
              <a:solidFill>
                <a:schemeClr val="bg2">
                  <a:lumMod val="50000"/>
                </a:schemeClr>
              </a:solidFill>
            </a:endParaRPr>
          </a:p>
          <a:p>
            <a:pPr marL="603504" lvl="2" indent="-256032">
              <a:spcBef>
                <a:spcPts val="400"/>
              </a:spcBef>
              <a:buSzPct val="68000"/>
              <a:buNone/>
            </a:pPr>
            <a:endParaRPr lang="it-IT" sz="2800" b="1" dirty="0" smtClean="0">
              <a:solidFill>
                <a:schemeClr val="bg2">
                  <a:lumMod val="50000"/>
                </a:schemeClr>
              </a:solidFill>
            </a:endParaRPr>
          </a:p>
          <a:p>
            <a:pPr marL="603504" lvl="2" indent="-256032">
              <a:spcBef>
                <a:spcPts val="400"/>
              </a:spcBef>
              <a:buSzPct val="68000"/>
              <a:buNone/>
            </a:pPr>
            <a:endParaRPr lang="it-IT" sz="2800" b="1" dirty="0" smtClean="0">
              <a:solidFill>
                <a:schemeClr val="bg2">
                  <a:lumMod val="50000"/>
                </a:schemeClr>
              </a:solidFill>
            </a:endParaRPr>
          </a:p>
          <a:p>
            <a:pPr marL="603504" lvl="2" indent="-256032">
              <a:spcBef>
                <a:spcPts val="400"/>
              </a:spcBef>
              <a:buSzPct val="68000"/>
              <a:buNone/>
            </a:pPr>
            <a:endParaRPr lang="it-IT" sz="2800" b="1" dirty="0" smtClean="0">
              <a:solidFill>
                <a:schemeClr val="bg2">
                  <a:lumMod val="50000"/>
                </a:schemeClr>
              </a:solidFill>
            </a:endParaRPr>
          </a:p>
          <a:p>
            <a:pPr marL="365760" lvl="1" indent="-256032">
              <a:spcBef>
                <a:spcPts val="400"/>
              </a:spcBef>
              <a:buSzPct val="68000"/>
              <a:buFont typeface="Wingdings 3"/>
              <a:buChar char=""/>
            </a:pPr>
            <a:endParaRPr lang="fr-FR" sz="1200" dirty="0" smtClean="0"/>
          </a:p>
          <a:p>
            <a:pPr marL="603504" lvl="2" indent="-256032">
              <a:spcBef>
                <a:spcPts val="400"/>
              </a:spcBef>
              <a:buSzPct val="68000"/>
              <a:buFont typeface="Wingdings 3"/>
              <a:buChar char=""/>
            </a:pPr>
            <a:endParaRPr lang="it-IT" sz="2600" b="1" dirty="0" smtClean="0">
              <a:solidFill>
                <a:schemeClr val="bg2">
                  <a:lumMod val="50000"/>
                </a:schemeClr>
              </a:solidFill>
            </a:endParaRPr>
          </a:p>
          <a:p>
            <a:pPr lvl="1"/>
            <a:endParaRPr lang="fr-FR" sz="1600" dirty="0" smtClean="0"/>
          </a:p>
        </p:txBody>
      </p:sp>
      <p:sp>
        <p:nvSpPr>
          <p:cNvPr id="5" name="Titre 4"/>
          <p:cNvSpPr>
            <a:spLocks noGrp="1"/>
          </p:cNvSpPr>
          <p:nvPr>
            <p:ph type="title"/>
          </p:nvPr>
        </p:nvSpPr>
        <p:spPr/>
        <p:txBody>
          <a:bodyPr>
            <a:normAutofit/>
          </a:bodyPr>
          <a:lstStyle/>
          <a:p>
            <a:r>
              <a:rPr lang="fr-FR" dirty="0" smtClean="0">
                <a:solidFill>
                  <a:schemeClr val="tx1">
                    <a:lumMod val="65000"/>
                    <a:lumOff val="35000"/>
                  </a:schemeClr>
                </a:solidFill>
              </a:rPr>
              <a:t>Présentation de ETDS</a:t>
            </a:r>
            <a:endParaRPr lang="fr-FR" dirty="0">
              <a:solidFill>
                <a:schemeClr val="tx1">
                  <a:lumMod val="65000"/>
                  <a:lumOff val="35000"/>
                </a:schemeClr>
              </a:solidFill>
            </a:endParaRPr>
          </a:p>
        </p:txBody>
      </p:sp>
      <p:pic>
        <p:nvPicPr>
          <p:cNvPr id="1026" name="Picture 2" descr="C:\Users\evelyne\Documents\perso\FLAVIEN\Recherche Stage\Images\Locaux E.T.D.S..PNG"/>
          <p:cNvPicPr>
            <a:picLocks noChangeAspect="1" noChangeArrowheads="1"/>
          </p:cNvPicPr>
          <p:nvPr/>
        </p:nvPicPr>
        <p:blipFill>
          <a:blip r:embed="rId2" cstate="print"/>
          <a:srcRect/>
          <a:stretch>
            <a:fillRect/>
          </a:stretch>
        </p:blipFill>
        <p:spPr bwMode="auto">
          <a:xfrm>
            <a:off x="2286397" y="3059832"/>
            <a:ext cx="2829929" cy="2448272"/>
          </a:xfrm>
          <a:prstGeom prst="rect">
            <a:avLst/>
          </a:prstGeom>
          <a:noFill/>
          <a:effectLst>
            <a:outerShdw blurRad="50800" dist="38100" dir="2700000" algn="tl" rotWithShape="0">
              <a:prstClr val="black">
                <a:alpha val="40000"/>
              </a:prstClr>
            </a:outerShdw>
          </a:effectLst>
        </p:spPr>
      </p:pic>
      <p:sp>
        <p:nvSpPr>
          <p:cNvPr id="7" name="Espace réservé du numéro de diapositive 6"/>
          <p:cNvSpPr>
            <a:spLocks noGrp="1"/>
          </p:cNvSpPr>
          <p:nvPr>
            <p:ph type="sldNum" sz="quarter" idx="12"/>
          </p:nvPr>
        </p:nvSpPr>
        <p:spPr>
          <a:xfrm>
            <a:off x="6038014" y="8543927"/>
            <a:ext cx="740537" cy="486833"/>
          </a:xfrm>
        </p:spPr>
        <p:txBody>
          <a:bodyPr/>
          <a:lstStyle/>
          <a:p>
            <a:fld id="{48A34D62-89CF-46BB-8399-8124B845FF94}" type="slidenum">
              <a:rPr lang="fr-FR" smtClean="0"/>
              <a:pPr/>
              <a:t>6</a:t>
            </a:fld>
            <a:endParaRPr lang="fr-FR"/>
          </a:p>
        </p:txBody>
      </p:sp>
      <p:sp>
        <p:nvSpPr>
          <p:cNvPr id="8" name="Espace réservé du contenu 1"/>
          <p:cNvSpPr txBox="1">
            <a:spLocks/>
          </p:cNvSpPr>
          <p:nvPr/>
        </p:nvSpPr>
        <p:spPr>
          <a:xfrm>
            <a:off x="1199948" y="5364088"/>
            <a:ext cx="5982993" cy="3672408"/>
          </a:xfrm>
          <a:prstGeom prst="rect">
            <a:avLst/>
          </a:prstGeom>
        </p:spPr>
        <p:txBody>
          <a:bodyPr vert="horz" numCol="2">
            <a:normAutofit/>
          </a:bodyPr>
          <a:lstStyle/>
          <a:p>
            <a:pPr marL="603504" marR="0" lvl="2" indent="-256032" algn="l" defTabSz="914400" rtl="0" eaLnBrk="1" fontAlgn="auto" latinLnBrk="0" hangingPunct="1">
              <a:lnSpc>
                <a:spcPct val="100000"/>
              </a:lnSpc>
              <a:spcBef>
                <a:spcPts val="400"/>
              </a:spcBef>
              <a:spcAft>
                <a:spcPts val="0"/>
              </a:spcAft>
              <a:buClr>
                <a:schemeClr val="accent2"/>
              </a:buClr>
              <a:buSzPct val="68000"/>
              <a:buFont typeface="Wingdings 2"/>
              <a:buNone/>
              <a:tabLst/>
              <a:defRPr/>
            </a:pPr>
            <a:endParaRPr kumimoji="0" lang="it-IT" sz="2800" b="1"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365760" marR="0" lvl="1"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it-IT" sz="2000" b="1" i="0" u="none" strike="noStrike" kern="1200" cap="none" spc="0" normalizeH="0" baseline="0" noProof="0" dirty="0" smtClean="0">
                <a:ln>
                  <a:noFill/>
                </a:ln>
                <a:solidFill>
                  <a:schemeClr val="bg2">
                    <a:lumMod val="50000"/>
                  </a:schemeClr>
                </a:solidFill>
                <a:effectLst/>
                <a:uLnTx/>
                <a:uFillTx/>
                <a:latin typeface="+mn-lt"/>
                <a:ea typeface="+mn-ea"/>
                <a:cs typeface="+mn-cs"/>
              </a:rPr>
              <a:t>Matériel</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300" b="0" i="0" u="none" strike="noStrike" kern="1200" cap="none" spc="0" normalizeH="0" baseline="0" noProof="0" dirty="0" smtClean="0">
                <a:ln>
                  <a:noFill/>
                </a:ln>
                <a:solidFill>
                  <a:schemeClr val="tx1"/>
                </a:solidFill>
                <a:effectLst/>
                <a:uLnTx/>
                <a:uFillTx/>
                <a:latin typeface="+mn-lt"/>
                <a:ea typeface="+mn-ea"/>
                <a:cs typeface="+mn-cs"/>
              </a:rPr>
              <a:t>6 ordinateurs, </a:t>
            </a:r>
            <a:endParaRPr kumimoji="0" lang="fr-FR" sz="1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300" b="0" i="0" u="none" strike="noStrike" kern="1200" cap="none" spc="0" normalizeH="0" baseline="0" noProof="0" dirty="0" smtClean="0">
                <a:ln>
                  <a:noFill/>
                </a:ln>
                <a:solidFill>
                  <a:schemeClr val="tx1"/>
                </a:solidFill>
                <a:effectLst/>
                <a:uLnTx/>
                <a:uFillTx/>
                <a:latin typeface="+mn-lt"/>
                <a:ea typeface="+mn-ea"/>
                <a:cs typeface="+mn-cs"/>
              </a:rPr>
              <a:t>1 traceur de plans couleur,</a:t>
            </a:r>
            <a:endParaRPr kumimoji="0" lang="fr-FR" sz="1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300" b="0" i="0" u="none" strike="noStrike" kern="1200" cap="none" spc="0" normalizeH="0" baseline="0" noProof="0" dirty="0" smtClean="0">
                <a:ln>
                  <a:noFill/>
                </a:ln>
                <a:solidFill>
                  <a:schemeClr val="tx1"/>
                </a:solidFill>
                <a:effectLst/>
                <a:uLnTx/>
                <a:uFillTx/>
                <a:latin typeface="+mn-lt"/>
                <a:ea typeface="+mn-ea"/>
                <a:cs typeface="+mn-cs"/>
              </a:rPr>
              <a:t>2 imprimantes laser couleur,</a:t>
            </a:r>
            <a:endParaRPr kumimoji="0" lang="fr-FR" sz="1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300" b="0" i="0" u="none" strike="noStrike" kern="1200" cap="none" spc="0" normalizeH="0" baseline="0" noProof="0" dirty="0" smtClean="0">
                <a:ln>
                  <a:noFill/>
                </a:ln>
                <a:solidFill>
                  <a:schemeClr val="tx1"/>
                </a:solidFill>
                <a:effectLst/>
                <a:uLnTx/>
                <a:uFillTx/>
                <a:latin typeface="+mn-lt"/>
                <a:ea typeface="+mn-ea"/>
                <a:cs typeface="+mn-cs"/>
              </a:rPr>
              <a:t>1 scanner,</a:t>
            </a:r>
            <a:endParaRPr kumimoji="0" lang="fr-FR" sz="1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300" b="0" i="0" u="none" strike="noStrike" kern="1200" cap="none" spc="0" normalizeH="0" baseline="0" noProof="0" dirty="0" smtClean="0">
                <a:ln>
                  <a:noFill/>
                </a:ln>
                <a:solidFill>
                  <a:schemeClr val="tx1"/>
                </a:solidFill>
                <a:effectLst/>
                <a:uLnTx/>
                <a:uFillTx/>
                <a:latin typeface="+mn-lt"/>
                <a:ea typeface="+mn-ea"/>
                <a:cs typeface="+mn-cs"/>
              </a:rPr>
              <a:t>3 tables à dessin d'architecte,</a:t>
            </a:r>
            <a:endParaRPr kumimoji="0" lang="fr-FR" sz="1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300" b="0" i="0" u="none" strike="noStrike" kern="1200" cap="none" spc="0" normalizeH="0" baseline="0" noProof="0" dirty="0" smtClean="0">
                <a:ln>
                  <a:noFill/>
                </a:ln>
                <a:solidFill>
                  <a:schemeClr val="tx1"/>
                </a:solidFill>
                <a:effectLst/>
                <a:uLnTx/>
                <a:uFillTx/>
                <a:latin typeface="+mn-lt"/>
                <a:ea typeface="+mn-ea"/>
                <a:cs typeface="+mn-cs"/>
              </a:rPr>
              <a:t>1 massicot,</a:t>
            </a:r>
            <a:endParaRPr kumimoji="0" lang="fr-FR" sz="1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300" b="0" i="0" u="none" strike="noStrike" kern="1200" cap="none" spc="0" normalizeH="0" baseline="0" noProof="0" dirty="0" smtClean="0">
                <a:ln>
                  <a:noFill/>
                </a:ln>
                <a:solidFill>
                  <a:schemeClr val="tx1"/>
                </a:solidFill>
                <a:effectLst/>
                <a:uLnTx/>
                <a:uFillTx/>
                <a:latin typeface="+mn-lt"/>
                <a:ea typeface="+mn-ea"/>
                <a:cs typeface="+mn-cs"/>
              </a:rPr>
              <a:t>1 relieuse.</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it-IT" sz="2200" b="1"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lang="it-IT" sz="2200" b="1" dirty="0" smtClean="0">
              <a:solidFill>
                <a:schemeClr val="bg2">
                  <a:lumMod val="50000"/>
                </a:schemeClr>
              </a:solidFill>
            </a:endParaRPr>
          </a:p>
          <a:p>
            <a:pPr marL="621792" marR="0" lvl="1" indent="-228600" algn="l" defTabSz="914400" rtl="0" eaLnBrk="1" fontAlgn="auto" latinLnBrk="0" hangingPunct="1">
              <a:lnSpc>
                <a:spcPct val="100000"/>
              </a:lnSpc>
              <a:spcBef>
                <a:spcPts val="324"/>
              </a:spcBef>
              <a:spcAft>
                <a:spcPts val="0"/>
              </a:spcAft>
              <a:buClr>
                <a:schemeClr val="accent1"/>
              </a:buClr>
              <a:buSzTx/>
              <a:tabLst/>
              <a:defRPr/>
            </a:pPr>
            <a:endParaRPr kumimoji="0" lang="it-IT" sz="2200" b="1"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365760" marR="0" lvl="1"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it-IT" sz="2000" b="1" i="0" u="none" strike="noStrike" kern="1200" cap="none" spc="0" normalizeH="0" baseline="0" noProof="0" dirty="0" smtClean="0">
                <a:ln>
                  <a:noFill/>
                </a:ln>
                <a:solidFill>
                  <a:schemeClr val="bg2">
                    <a:lumMod val="50000"/>
                  </a:schemeClr>
                </a:solidFill>
                <a:effectLst/>
                <a:uLnTx/>
                <a:uFillTx/>
                <a:latin typeface="+mn-lt"/>
                <a:ea typeface="+mn-ea"/>
                <a:cs typeface="+mn-cs"/>
              </a:rPr>
              <a:t>Logiciels</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Autocad</a:t>
            </a:r>
            <a:endParaRPr kumimoji="0" lang="fr-FR" sz="12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Accrobat Pro</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Excel</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Word</a:t>
            </a:r>
            <a:endParaRPr kumimoji="0" lang="it-IT" sz="1200" b="1"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2" name="Connecteur droit avec flèche 11"/>
          <p:cNvCxnSpPr/>
          <p:nvPr/>
        </p:nvCxnSpPr>
        <p:spPr>
          <a:xfrm>
            <a:off x="1998365" y="2915816"/>
            <a:ext cx="1944216" cy="115212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422301" y="1975107"/>
            <a:ext cx="5110897" cy="5621229"/>
          </a:xfrm>
        </p:spPr>
        <p:txBody>
          <a:bodyPr>
            <a:normAutofit fontScale="92500"/>
          </a:bodyPr>
          <a:lstStyle/>
          <a:p>
            <a:r>
              <a:rPr lang="fr-FR" sz="2200" b="1" dirty="0" smtClean="0">
                <a:solidFill>
                  <a:schemeClr val="bg2">
                    <a:lumMod val="50000"/>
                  </a:schemeClr>
                </a:solidFill>
              </a:rPr>
              <a:t>Devis et Planning</a:t>
            </a:r>
          </a:p>
          <a:p>
            <a:endParaRPr lang="fr-FR" sz="1300" b="1" dirty="0" smtClean="0">
              <a:solidFill>
                <a:schemeClr val="bg2">
                  <a:lumMod val="50000"/>
                </a:schemeClr>
              </a:solidFill>
            </a:endParaRPr>
          </a:p>
          <a:p>
            <a:pPr lvl="1" algn="just"/>
            <a:r>
              <a:rPr lang="fr-FR" sz="1300" dirty="0" smtClean="0"/>
              <a:t>La demande du client est étudiée afin de réaliser le devis le plus juste. Ce devis comporte la prévision du planning et détermine le temps de travail des employés nécessaire pour la réalisation des plans. Ce planning détermine la date de livraison des plans.</a:t>
            </a:r>
          </a:p>
          <a:p>
            <a:pPr lvl="1"/>
            <a:endParaRPr lang="fr-FR" sz="1300" b="1" dirty="0" smtClean="0">
              <a:solidFill>
                <a:schemeClr val="bg2">
                  <a:lumMod val="50000"/>
                </a:schemeClr>
              </a:solidFill>
            </a:endParaRPr>
          </a:p>
          <a:p>
            <a:r>
              <a:rPr lang="fr-FR" sz="2200" b="1" dirty="0" smtClean="0">
                <a:solidFill>
                  <a:schemeClr val="bg2">
                    <a:lumMod val="50000"/>
                  </a:schemeClr>
                </a:solidFill>
              </a:rPr>
              <a:t>Compétences</a:t>
            </a:r>
          </a:p>
          <a:p>
            <a:endParaRPr lang="fr-FR" sz="1300" b="1" dirty="0" smtClean="0">
              <a:solidFill>
                <a:schemeClr val="bg2">
                  <a:lumMod val="50000"/>
                </a:schemeClr>
              </a:solidFill>
            </a:endParaRPr>
          </a:p>
          <a:p>
            <a:pPr lvl="1" algn="just"/>
            <a:r>
              <a:rPr lang="it-IT" sz="1300" dirty="0" smtClean="0"/>
              <a:t>Une fois ce devis effectué et l'accord du client obtenu, un dossier peut être ouvert. Il est alors temps d'étudier en détail les plans du client en effectuant une ou plusieurs étapes de travail et définir une méthodologie.</a:t>
            </a:r>
            <a:endParaRPr lang="fr-FR" sz="1300" dirty="0" smtClean="0"/>
          </a:p>
          <a:p>
            <a:pPr algn="just">
              <a:buNone/>
            </a:pPr>
            <a:r>
              <a:rPr lang="fr-FR" sz="1300" dirty="0" smtClean="0"/>
              <a:t> </a:t>
            </a:r>
          </a:p>
          <a:p>
            <a:pPr lvl="1"/>
            <a:r>
              <a:rPr lang="fr-FR" sz="1300" dirty="0" smtClean="0"/>
              <a:t>ETDS  complète les plans de ses clients. Il s'agit de plans d'immeubles, d'appartements, de maisons ou de collectivités pour y faire apparaître les éléments suivants :</a:t>
            </a:r>
            <a:br>
              <a:rPr lang="fr-FR" sz="1300" dirty="0" smtClean="0"/>
            </a:br>
            <a:r>
              <a:rPr lang="fr-FR" sz="1300" dirty="0" smtClean="0"/>
              <a:t>	- Plomberie (tuyaux et éléments)</a:t>
            </a:r>
            <a:br>
              <a:rPr lang="fr-FR" sz="1300" dirty="0" smtClean="0"/>
            </a:br>
            <a:r>
              <a:rPr lang="fr-FR" sz="1300" dirty="0" smtClean="0"/>
              <a:t>	- Chauffage central (radiateurs, tuyaux , chaudières 	   et gaines de fumée)</a:t>
            </a:r>
            <a:br>
              <a:rPr lang="fr-FR" sz="1300" dirty="0" smtClean="0"/>
            </a:br>
            <a:r>
              <a:rPr lang="fr-FR" sz="1300" dirty="0" smtClean="0"/>
              <a:t>	- Conduits d’air et pompe (VMC).</a:t>
            </a:r>
            <a:br>
              <a:rPr lang="fr-FR" sz="1300" dirty="0" smtClean="0"/>
            </a:br>
            <a:endParaRPr lang="fr-FR" sz="1300" dirty="0" smtClean="0"/>
          </a:p>
          <a:p>
            <a:pPr lvl="1" algn="just"/>
            <a:r>
              <a:rPr lang="fr-FR" sz="1300" dirty="0" smtClean="0"/>
              <a:t>Ces plans sont accompagnés du chiffrage de ces installations et sont ensuite redonnés à la société qui a demandé l’étude.</a:t>
            </a:r>
            <a:endParaRPr lang="fr-FR" sz="1300" b="1" dirty="0" smtClean="0">
              <a:solidFill>
                <a:schemeClr val="bg2">
                  <a:lumMod val="50000"/>
                </a:schemeClr>
              </a:solidFill>
            </a:endParaRPr>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Déroulement d'une affaire</a:t>
            </a:r>
            <a:endParaRPr lang="fr-FR" dirty="0">
              <a:solidFill>
                <a:schemeClr val="tx1">
                  <a:lumMod val="65000"/>
                  <a:lumOff val="35000"/>
                </a:schemeClr>
              </a:solidFill>
            </a:endParaRPr>
          </a:p>
        </p:txBody>
      </p:sp>
      <p:sp>
        <p:nvSpPr>
          <p:cNvPr id="6" name="Espace réservé du numéro de diapositive 5"/>
          <p:cNvSpPr>
            <a:spLocks noGrp="1"/>
          </p:cNvSpPr>
          <p:nvPr>
            <p:ph type="sldNum" sz="quarter" idx="12"/>
          </p:nvPr>
        </p:nvSpPr>
        <p:spPr>
          <a:xfrm>
            <a:off x="6038014" y="8543927"/>
            <a:ext cx="740537" cy="486833"/>
          </a:xfrm>
        </p:spPr>
        <p:txBody>
          <a:bodyPr/>
          <a:lstStyle/>
          <a:p>
            <a:fld id="{48A34D62-89CF-46BB-8399-8124B845FF94}" type="slidenum">
              <a:rPr lang="fr-FR" smtClean="0"/>
              <a:pPr/>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206277" y="1835697"/>
            <a:ext cx="5326921" cy="2880320"/>
          </a:xfrm>
        </p:spPr>
        <p:txBody>
          <a:bodyPr>
            <a:normAutofit/>
          </a:bodyPr>
          <a:lstStyle/>
          <a:p>
            <a:r>
              <a:rPr lang="fr-FR" sz="2000" b="1" dirty="0" smtClean="0">
                <a:solidFill>
                  <a:schemeClr val="bg2">
                    <a:lumMod val="50000"/>
                  </a:schemeClr>
                </a:solidFill>
              </a:rPr>
              <a:t>Méthodologie</a:t>
            </a:r>
          </a:p>
          <a:p>
            <a:endParaRPr lang="fr-FR" sz="1200" b="1" dirty="0" smtClean="0">
              <a:solidFill>
                <a:schemeClr val="bg2">
                  <a:lumMod val="50000"/>
                </a:schemeClr>
              </a:solidFill>
            </a:endParaRPr>
          </a:p>
          <a:p>
            <a:pPr lvl="1" algn="just"/>
            <a:r>
              <a:rPr lang="it-IT" sz="1200" dirty="0" smtClean="0"/>
              <a:t>Pour une meilleure productivité, chaque dessinateur intervient à l'aide d'Autocad sur une partie des plans et prévoit le chiffrage des installations d'une catégorie spécifique (VMC, plomberie, chauffage). Il transmet le dossier à un autre collaborateur qui complète à son tour les plans. Chaque étape est ainsi réalisée successivement par chacun des employés. Le travail est ainsi réalisé en équipe,  chacun intervenant simultanément sur plusieurs affaires validant au fur-et-à-mesure la cohérence des plans d'installations. Les dossiers bénéfient d'une bonne polyvalence des collaborateurs.</a:t>
            </a:r>
          </a:p>
          <a:p>
            <a:pPr lvl="1"/>
            <a:endParaRPr lang="fr-FR" sz="1500" b="1" dirty="0" smtClean="0">
              <a:solidFill>
                <a:schemeClr val="bg2">
                  <a:lumMod val="50000"/>
                </a:schemeClr>
              </a:solidFill>
            </a:endParaRPr>
          </a:p>
          <a:p>
            <a:endParaRPr lang="fr-FR" dirty="0"/>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Déroulement d'une affaire</a:t>
            </a:r>
            <a:endParaRPr lang="fr-FR" dirty="0">
              <a:solidFill>
                <a:schemeClr val="tx1">
                  <a:lumMod val="65000"/>
                  <a:lumOff val="35000"/>
                </a:schemeClr>
              </a:solidFill>
            </a:endParaRPr>
          </a:p>
        </p:txBody>
      </p:sp>
      <p:sp>
        <p:nvSpPr>
          <p:cNvPr id="6" name="Espace réservé du numéro de diapositive 5"/>
          <p:cNvSpPr>
            <a:spLocks noGrp="1"/>
          </p:cNvSpPr>
          <p:nvPr>
            <p:ph type="sldNum" sz="quarter" idx="12"/>
          </p:nvPr>
        </p:nvSpPr>
        <p:spPr>
          <a:xfrm>
            <a:off x="6110222" y="8543927"/>
            <a:ext cx="668329" cy="486833"/>
          </a:xfrm>
        </p:spPr>
        <p:txBody>
          <a:bodyPr/>
          <a:lstStyle/>
          <a:p>
            <a:fld id="{48A34D62-89CF-46BB-8399-8124B845FF94}" type="slidenum">
              <a:rPr lang="fr-FR" smtClean="0"/>
              <a:pPr/>
              <a:t>8</a:t>
            </a:fld>
            <a:endParaRPr lang="fr-FR" dirty="0"/>
          </a:p>
        </p:txBody>
      </p:sp>
      <p:sp>
        <p:nvSpPr>
          <p:cNvPr id="7" name="Rectangle à coins arrondis 6"/>
          <p:cNvSpPr/>
          <p:nvPr/>
        </p:nvSpPr>
        <p:spPr>
          <a:xfrm>
            <a:off x="1987765" y="4644008"/>
            <a:ext cx="1516368" cy="72008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Sté de plomberie</a:t>
            </a:r>
            <a:r>
              <a:rPr lang="fr-FR" sz="1400" dirty="0" smtClean="0">
                <a:solidFill>
                  <a:schemeClr val="tx1">
                    <a:lumMod val="75000"/>
                    <a:lumOff val="25000"/>
                  </a:schemeClr>
                </a:solidFill>
              </a:rPr>
              <a:t> </a:t>
            </a:r>
            <a:endParaRPr lang="fr-FR" sz="1400" dirty="0">
              <a:solidFill>
                <a:schemeClr val="tx1">
                  <a:lumMod val="75000"/>
                  <a:lumOff val="25000"/>
                </a:schemeClr>
              </a:solidFill>
            </a:endParaRPr>
          </a:p>
        </p:txBody>
      </p:sp>
      <p:sp>
        <p:nvSpPr>
          <p:cNvPr id="12" name="Rectangle à coins arrondis 11"/>
          <p:cNvSpPr/>
          <p:nvPr/>
        </p:nvSpPr>
        <p:spPr>
          <a:xfrm>
            <a:off x="1987765" y="5940152"/>
            <a:ext cx="1516368" cy="72008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lumMod val="75000"/>
                    <a:lumOff val="25000"/>
                  </a:schemeClr>
                </a:solidFill>
              </a:rPr>
              <a:t>ETDS</a:t>
            </a:r>
            <a:endParaRPr lang="fr-FR" b="1" dirty="0">
              <a:solidFill>
                <a:schemeClr val="tx1">
                  <a:lumMod val="75000"/>
                  <a:lumOff val="25000"/>
                </a:schemeClr>
              </a:solidFill>
            </a:endParaRPr>
          </a:p>
        </p:txBody>
      </p:sp>
      <p:sp>
        <p:nvSpPr>
          <p:cNvPr id="13" name="Rectangle à coins arrondis 12"/>
          <p:cNvSpPr/>
          <p:nvPr/>
        </p:nvSpPr>
        <p:spPr>
          <a:xfrm>
            <a:off x="4226213" y="5940152"/>
            <a:ext cx="1516368" cy="72008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lumMod val="75000"/>
                    <a:lumOff val="25000"/>
                  </a:schemeClr>
                </a:solidFill>
              </a:rPr>
              <a:t>Plans des flux et chiffrages</a:t>
            </a:r>
            <a:endParaRPr lang="fr-FR" sz="1400" dirty="0">
              <a:solidFill>
                <a:schemeClr val="tx1">
                  <a:lumMod val="75000"/>
                  <a:lumOff val="25000"/>
                </a:schemeClr>
              </a:solidFill>
            </a:endParaRPr>
          </a:p>
        </p:txBody>
      </p:sp>
      <p:sp>
        <p:nvSpPr>
          <p:cNvPr id="14" name="Rectangle à coins arrondis 13"/>
          <p:cNvSpPr/>
          <p:nvPr/>
        </p:nvSpPr>
        <p:spPr>
          <a:xfrm>
            <a:off x="4298421" y="7308304"/>
            <a:ext cx="1516368" cy="72008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lumMod val="75000"/>
                  <a:lumOff val="25000"/>
                </a:schemeClr>
              </a:solidFill>
            </a:endParaRPr>
          </a:p>
          <a:p>
            <a:pPr algn="ctr"/>
            <a:r>
              <a:rPr lang="fr-FR" sz="1400" dirty="0" smtClean="0">
                <a:solidFill>
                  <a:schemeClr val="tx1">
                    <a:lumMod val="75000"/>
                    <a:lumOff val="25000"/>
                  </a:schemeClr>
                </a:solidFill>
              </a:rPr>
              <a:t>Retour à la Sté de plomberie </a:t>
            </a:r>
          </a:p>
          <a:p>
            <a:pPr algn="ctr"/>
            <a:endParaRPr lang="fr-FR" dirty="0"/>
          </a:p>
        </p:txBody>
      </p:sp>
      <p:sp>
        <p:nvSpPr>
          <p:cNvPr id="15" name="Flèche vers le bas 14"/>
          <p:cNvSpPr/>
          <p:nvPr/>
        </p:nvSpPr>
        <p:spPr>
          <a:xfrm>
            <a:off x="2637637" y="5436096"/>
            <a:ext cx="2206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5"/>
          <p:cNvSpPr/>
          <p:nvPr/>
        </p:nvSpPr>
        <p:spPr>
          <a:xfrm>
            <a:off x="4876085" y="6732240"/>
            <a:ext cx="2166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4298421" y="8100392"/>
            <a:ext cx="1516368" cy="72008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Chantier</a:t>
            </a:r>
          </a:p>
        </p:txBody>
      </p:sp>
      <p:sp>
        <p:nvSpPr>
          <p:cNvPr id="19" name="Flèche droite 18"/>
          <p:cNvSpPr/>
          <p:nvPr/>
        </p:nvSpPr>
        <p:spPr>
          <a:xfrm>
            <a:off x="3576341" y="6156176"/>
            <a:ext cx="5776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courbée vers la droite 21"/>
          <p:cNvSpPr/>
          <p:nvPr/>
        </p:nvSpPr>
        <p:spPr>
          <a:xfrm>
            <a:off x="3431925" y="7524328"/>
            <a:ext cx="794288" cy="11521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422301" y="1975107"/>
            <a:ext cx="5110897" cy="4901150"/>
          </a:xfrm>
        </p:spPr>
        <p:txBody>
          <a:bodyPr/>
          <a:lstStyle/>
          <a:p>
            <a:r>
              <a:rPr lang="fr-FR" sz="2000" b="1" dirty="0" smtClean="0">
                <a:solidFill>
                  <a:schemeClr val="bg2">
                    <a:lumMod val="50000"/>
                  </a:schemeClr>
                </a:solidFill>
              </a:rPr>
              <a:t>Réalisation</a:t>
            </a:r>
          </a:p>
          <a:p>
            <a:endParaRPr lang="fr-FR" sz="1200" b="1" dirty="0" smtClean="0">
              <a:solidFill>
                <a:schemeClr val="bg2">
                  <a:lumMod val="50000"/>
                </a:schemeClr>
              </a:solidFill>
            </a:endParaRPr>
          </a:p>
          <a:p>
            <a:pPr lvl="1"/>
            <a:r>
              <a:rPr lang="it-IT" sz="1200" dirty="0" smtClean="0"/>
              <a:t>Une fois ces étapes effectuées, les plans sont vérifiés,</a:t>
            </a:r>
          </a:p>
          <a:p>
            <a:pPr lvl="1"/>
            <a:r>
              <a:rPr lang="it-IT" sz="1200" dirty="0" smtClean="0"/>
              <a:t>les fichiers natifs d'Autocad sont convertis en fichiers PDF puis envoyés au client,</a:t>
            </a:r>
          </a:p>
          <a:p>
            <a:pPr lvl="1"/>
            <a:r>
              <a:rPr lang="it-IT" sz="1200" dirty="0" smtClean="0"/>
              <a:t>Ce dernier valide les schémas ou peut demander des modifications de plans,</a:t>
            </a:r>
          </a:p>
          <a:p>
            <a:pPr lvl="1"/>
            <a:r>
              <a:rPr lang="it-IT" sz="1200" dirty="0" smtClean="0"/>
              <a:t>Réalisation des modifications demandées par le client,</a:t>
            </a:r>
          </a:p>
          <a:p>
            <a:pPr lvl="1"/>
            <a:r>
              <a:rPr lang="it-IT" sz="1200" dirty="0" smtClean="0"/>
              <a:t>Envoi d'un nouveau PDF,</a:t>
            </a:r>
          </a:p>
          <a:p>
            <a:pPr lvl="1"/>
            <a:r>
              <a:rPr lang="it-IT" sz="1200" dirty="0" smtClean="0"/>
              <a:t>Attente de l'acceptation finale des plans définitifs.</a:t>
            </a:r>
            <a:endParaRPr lang="fr-FR" sz="1200" b="1" dirty="0" smtClean="0">
              <a:solidFill>
                <a:schemeClr val="bg2">
                  <a:lumMod val="50000"/>
                </a:schemeClr>
              </a:solidFill>
            </a:endParaRPr>
          </a:p>
          <a:p>
            <a:pPr lvl="2"/>
            <a:endParaRPr lang="it-IT" sz="1200" dirty="0" smtClean="0"/>
          </a:p>
          <a:p>
            <a:pPr lvl="2" algn="ctr">
              <a:buNone/>
            </a:pPr>
            <a:r>
              <a:rPr lang="it-IT" sz="1200" dirty="0" smtClean="0"/>
              <a:t>Selon la taille des affaires, le délai de réalisation peut </a:t>
            </a:r>
            <a:br>
              <a:rPr lang="it-IT" sz="1200" dirty="0" smtClean="0"/>
            </a:br>
            <a:r>
              <a:rPr lang="it-IT" sz="1200" dirty="0" smtClean="0"/>
              <a:t>être d'un mois ou deux.</a:t>
            </a:r>
            <a:endParaRPr lang="fr-FR" sz="1200" dirty="0" smtClean="0"/>
          </a:p>
          <a:p>
            <a:endParaRPr lang="fr-FR" sz="1200" b="1" dirty="0" smtClean="0">
              <a:solidFill>
                <a:schemeClr val="bg2">
                  <a:lumMod val="50000"/>
                </a:schemeClr>
              </a:solidFill>
            </a:endParaRPr>
          </a:p>
          <a:p>
            <a:r>
              <a:rPr lang="fr-FR" sz="2000" b="1" dirty="0" smtClean="0">
                <a:solidFill>
                  <a:schemeClr val="bg2">
                    <a:lumMod val="50000"/>
                  </a:schemeClr>
                </a:solidFill>
              </a:rPr>
              <a:t>Archivage</a:t>
            </a:r>
          </a:p>
          <a:p>
            <a:endParaRPr lang="fr-FR" sz="1200" b="1" dirty="0" smtClean="0">
              <a:solidFill>
                <a:schemeClr val="bg2">
                  <a:lumMod val="50000"/>
                </a:schemeClr>
              </a:solidFill>
            </a:endParaRPr>
          </a:p>
          <a:p>
            <a:pPr lvl="1"/>
            <a:r>
              <a:rPr lang="it-IT" sz="1200" dirty="0" smtClean="0"/>
              <a:t>Quand l'affaire est achevée, le dossier est archivé sur un serveur.</a:t>
            </a:r>
            <a:endParaRPr lang="fr-FR" sz="1200" b="1" dirty="0" smtClean="0">
              <a:solidFill>
                <a:schemeClr val="bg2">
                  <a:lumMod val="50000"/>
                </a:schemeClr>
              </a:solidFill>
            </a:endParaRPr>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Déroulement d'une affaire</a:t>
            </a:r>
            <a:endParaRPr lang="fr-FR" dirty="0">
              <a:solidFill>
                <a:schemeClr val="tx1">
                  <a:lumMod val="65000"/>
                  <a:lumOff val="35000"/>
                </a:schemeClr>
              </a:solidFill>
            </a:endParaRPr>
          </a:p>
        </p:txBody>
      </p:sp>
      <p:sp>
        <p:nvSpPr>
          <p:cNvPr id="6" name="Espace réservé du numéro de diapositive 5"/>
          <p:cNvSpPr>
            <a:spLocks noGrp="1"/>
          </p:cNvSpPr>
          <p:nvPr>
            <p:ph type="sldNum" sz="quarter" idx="12"/>
          </p:nvPr>
        </p:nvSpPr>
        <p:spPr>
          <a:xfrm>
            <a:off x="6038014" y="8543927"/>
            <a:ext cx="740537" cy="486833"/>
          </a:xfrm>
        </p:spPr>
        <p:txBody>
          <a:bodyPr/>
          <a:lstStyle/>
          <a:p>
            <a:fld id="{48A34D62-89CF-46BB-8399-8124B845FF94}" type="slidenum">
              <a:rPr lang="fr-FR" smtClean="0"/>
              <a:pPr/>
              <a:t>9</a:t>
            </a:fld>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3292</TotalTime>
  <Words>926</Words>
  <Application>Microsoft Office PowerPoint</Application>
  <PresentationFormat>Personnalisé</PresentationFormat>
  <Paragraphs>252</Paragraphs>
  <Slides>24</Slides>
  <Notes>3</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Rotonde</vt:lpstr>
      <vt:lpstr>Rapport de Stage Bac Professionnel Architecture et économie de la construction à l’E.B.T.P </vt:lpstr>
      <vt:lpstr>SOMMAIRE</vt:lpstr>
      <vt:lpstr>Introduction</vt:lpstr>
      <vt:lpstr>Présentation de ETDS</vt:lpstr>
      <vt:lpstr>Présentation de ETDS</vt:lpstr>
      <vt:lpstr>Présentation de ETDS</vt:lpstr>
      <vt:lpstr>Déroulement d'une affaire</vt:lpstr>
      <vt:lpstr>Déroulement d'une affaire</vt:lpstr>
      <vt:lpstr>Déroulement d'une affaire</vt:lpstr>
      <vt:lpstr>Ma mission au sein de la société</vt:lpstr>
      <vt:lpstr>Ma mission au sein de la société</vt:lpstr>
      <vt:lpstr>Ma mission au sein de la société</vt:lpstr>
      <vt:lpstr>Ma mission au sein de la société</vt:lpstr>
      <vt:lpstr>Ma mission au sein de la société</vt:lpstr>
      <vt:lpstr>Ma mission au sein de la société</vt:lpstr>
      <vt:lpstr>Ma mission au sein de la société</vt:lpstr>
      <vt:lpstr>Ma mission au sein de la société</vt:lpstr>
      <vt:lpstr>Conclusion</vt:lpstr>
      <vt:lpstr>Annexes</vt:lpstr>
      <vt:lpstr>Annexe 1 : Plan EU/EV</vt:lpstr>
      <vt:lpstr>Annexe 2 : D.T.U. Diamètres EF/ECS</vt:lpstr>
      <vt:lpstr>Annexe 3 : D.T.U. VMC Entrées d’air </vt:lpstr>
      <vt:lpstr>Annexe 4 : Plan complet</vt:lpstr>
      <vt:lpstr>Annexe 5 : Diamètre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de Stage Bac Professionnel Architecture et economie de la construction à l’E.B.T.P</dc:title>
  <dc:creator>evelyne</dc:creator>
  <cp:lastModifiedBy>evelyne</cp:lastModifiedBy>
  <cp:revision>45</cp:revision>
  <dcterms:created xsi:type="dcterms:W3CDTF">2011-02-26T16:46:32Z</dcterms:created>
  <dcterms:modified xsi:type="dcterms:W3CDTF">2011-10-26T20:18:18Z</dcterms:modified>
</cp:coreProperties>
</file>