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9" r:id="rId3"/>
    <p:sldId id="270" r:id="rId4"/>
    <p:sldId id="267" r:id="rId5"/>
    <p:sldId id="274" r:id="rId6"/>
    <p:sldId id="257" r:id="rId7"/>
    <p:sldId id="272" r:id="rId8"/>
    <p:sldId id="273" r:id="rId9"/>
    <p:sldId id="268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B83B1-967A-4B7E-AB40-15B053931D63}" type="datetimeFigureOut">
              <a:rPr lang="fr-FR" smtClean="0"/>
              <a:pPr/>
              <a:t>08/11/2012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4F2D9-9167-49E3-99A0-738C7D9A0F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038F6-BE1F-4FA5-902C-1CBEA43F0CB7}" type="datetimeFigureOut">
              <a:rPr lang="fr-FR" smtClean="0"/>
              <a:pPr/>
              <a:t>08/11/2012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2E573-1FE1-43F0-BBA4-92FEB742D3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2E573-1FE1-43F0-BBA4-92FEB742D376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15D1E60-3307-46EC-9196-89D2A92E205E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6928089-0B2E-47D5-BDD7-B61C713307BF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E573-1FE1-43F0-BBA4-92FEB742D376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1076CF-0766-484D-A5F5-8F025FDC1BAD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F576-E1B4-4368-99BD-3371936AF575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C62A-0378-4C68-8C6A-9116A63C1585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F95942-50D1-4BDA-8FCF-F30BC351A8E0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B58AA0-8CA1-4B7D-A960-AA22B8849B20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7BE8-52B4-40E8-82ED-81204F9C1011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C0A5-EA0A-4195-AEFB-0181A602493D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6C5B54-728F-4909-8B9C-896568E6B4CD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45A4-FE1E-4D47-8FD5-265497EA84C4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664E7B-6F9D-4D5A-B4B7-426B54D5CC5A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CAFFF4-B3EE-4F2D-930D-56BF948C53D9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B6EB76-6543-486F-89D0-015E99059C94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Dossier Pédagogique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Cohésion d'Equipe BETEN France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Articulation et protocole des 10 séances  de sophrologie</a:t>
            </a:r>
          </a:p>
          <a:p>
            <a:endParaRPr lang="fr-FR" dirty="0"/>
          </a:p>
        </p:txBody>
      </p:sp>
      <p:pic>
        <p:nvPicPr>
          <p:cNvPr id="1026" name="Picture 2" descr="logov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79400"/>
            <a:ext cx="1743075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93814" y="836712"/>
            <a:ext cx="18309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i="1" u="sng" dirty="0">
                <a:solidFill>
                  <a:schemeClr val="bg1">
                    <a:lumMod val="50000"/>
                  </a:schemeClr>
                </a:solidFill>
              </a:rPr>
              <a:t>D E V E L O P P E M E N T</a:t>
            </a:r>
            <a:endParaRPr lang="fr-FR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Jour 4: 20 décembre</a:t>
            </a:r>
            <a:br>
              <a:rPr lang="fr-FR" dirty="0" smtClean="0"/>
            </a:br>
            <a:r>
              <a:rPr lang="fr-FR" dirty="0" smtClean="0"/>
              <a:t>Connaissance de soi et connaissance de l'autre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Comprendre ce que nous sommes : notre corps, nos sensations, nos émotions. Reconnaître ce que chacun montre à voir, Comprendre ce que les autres voient de nous, (partie visible, partie cachée, partie inconnue de nous-mêmes... (360°)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Accueil : Echanges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Accueil, partage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35 : Apport théorique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Rappel sur la suspension du jugement, mise entre parenthèse des connaissances, revenir à la sensation elle-même.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40 : Jeu : 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Portrait chinois.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Présentation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croisée des membres de l'équipe ; A quoi vous fait penser la personne que vous présentez ?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Conscience corporelle, sensations, images, émotions et idées, respiration plaisir. Qui observe ? Image qui correspond au calme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 enracinement.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	(Sophro Perception des 5 sens)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  <a:p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85447F-2DB6-4FE7-805A-B6F41F0DD812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Jour 5: 17 janvier 2013</a:t>
            </a:r>
            <a:br>
              <a:rPr lang="fr-FR" dirty="0" smtClean="0"/>
            </a:br>
            <a:r>
              <a:rPr lang="fr-FR" dirty="0" smtClean="0"/>
              <a:t>FO </a:t>
            </a:r>
            <a:r>
              <a:rPr lang="fr-FR" dirty="0" err="1" smtClean="0"/>
              <a:t>Groupéité</a:t>
            </a:r>
            <a:r>
              <a:rPr lang="fr-FR" dirty="0" smtClean="0"/>
              <a:t>, interfaces, Enracinement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Comprendre ce que nous sommes : notre corps, nos sensations, nos émotions. Reconnaître ce que chacun montre à voir, Comprendre ce que les autres voient de nous, (partie visible, partie cachée, partie inconnue de nous-mêmes... (360°)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Balle de ping-pong.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35 : </a:t>
            </a:r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</a:rPr>
              <a:t>Enracinement posture 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debout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Préparation pour un bon souvenir, le corps plaisir, </a:t>
            </a:r>
            <a:r>
              <a:rPr lang="fr-FR" sz="1400" dirty="0" err="1" smtClean="0">
                <a:solidFill>
                  <a:schemeClr val="accent2">
                    <a:lumMod val="50000"/>
                  </a:schemeClr>
                </a:solidFill>
              </a:rPr>
              <a:t>groupéité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, énergie circulante dans le cercle entre les personnes, ancrage de la sérénité.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Cultiver la sérénité, Développer sentiment de sécurité, communion avec lieu et souvenir positifs (Sophro Présence Immédiate)</a:t>
            </a: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 (Dialogue post-sophronique)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Lire le cours "Reformulations et compliments", pour la fois suivante.. 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94EC28-664C-4C04-BF5F-747BE4B1AB8C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6: 24 janvier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Langage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des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photos, que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m'évoquent-elles en lien avec l'équipe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Le groupe idéal.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Exprimer et recevoir un compliment. Imaginez la réponse que vous feriez à la personne.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Stimulation Projective)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Projection des Capacités personnelles et de l'équipe).</a:t>
            </a: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Lire le cours sur "Une demande ou un refus" pour la fois suivante). 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B412D7-7D0A-4589-83B8-9059D08362B4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7: 31 janvier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Promenade "Aveugle et chien guide d'aveugle"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séance, réponses aux questions sur le cours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Exprimer une demande ou un refus. Imaginez la réponse que vous feriez à la personne. 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Acceptation Progressive)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Projection des Capacités personnelles et de l'équipe).</a:t>
            </a: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Lire le cours sur "Gestion des critiques" pour la fois suivante). 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437561-AA64-477D-8A30-B2F9E9FC087C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8: 7 février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: Baguettes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séance, réponses aux questions sur le cours : Expression d'une critique, réception d'une critique vraie, réponse à une critique fausse, gestion d'une critique floue.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Gestion des critiques. Imaginez la réponse que vous feriez à la personne. Imaginez la réponse que vous feriez à la personne.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Acceptation Progressive)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Projection des Capacités personnelles et de l'équipe).</a:t>
            </a: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Choisir 3 cartes postales (ramène aux valeurs de l'équipe)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D378D3-5951-4C7F-8967-8C04DBDFEF68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9: 13 février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: Interfaces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Cultiver la confiance. SPI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Lire cours sur les pensées alternatives et cultiver les émotions positives pour la fois suivante. 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60885D1-A234-4090-BE1E-D4120183B515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10 : 21 février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Les Interfaces, pour renforcer la cohésion et la compréhension des compétences de chacun.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Les pensées alternatives.et les émotions positives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Lire cours sur les pensées alternatives et cultiver les émotions positives pour la fois suivante. 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B6D3F8-FB0F-411D-9200-0CC8AA200B6D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11 : 28 février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Jeu : Balle de ping-pong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Les pensées alternatives.et les émotions positives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C84A52-C308-473D-945F-2CBCC517172F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Jour 12 : 21 ou 28 mars</a:t>
            </a:r>
            <a:br>
              <a:rPr lang="fr-FR" dirty="0" smtClean="0"/>
            </a:br>
            <a:r>
              <a:rPr lang="fr-FR" dirty="0" smtClean="0"/>
              <a:t>Clôture du cercle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Plaisir relationnel, sérénité et efficacité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</a:rPr>
              <a:t>Paille et trombones (créativité d'équipe)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Clôture du cercle !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151C96-41AC-4F3C-AB64-4E27D2D4F15C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Programme global sur 12 semaines et portée pédagogique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Calendrier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Maquette des 12 jours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Dérouler des 12 jours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Protocole détaillé de chaque séance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Description des jeux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Supports de cours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Liste des exercices pratiques pour la vie quotidienne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Liste des enregistrements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global des 12 semaines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 fontScale="62500" lnSpcReduction="20000"/>
          </a:bodyPr>
          <a:lstStyle/>
          <a:p>
            <a:r>
              <a:rPr lang="fr-FR" sz="2200" b="1" dirty="0" smtClean="0">
                <a:solidFill>
                  <a:schemeClr val="accent2">
                    <a:lumMod val="50000"/>
                  </a:schemeClr>
                </a:solidFill>
              </a:rPr>
              <a:t>Objectif :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Renforcer le désir et le plaisir de travailler ensemble en éliminant les tensions psychiques et physiques.</a:t>
            </a:r>
          </a:p>
          <a:p>
            <a:pPr lvl="1"/>
            <a:endParaRPr lang="fr-FR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2200" b="1" dirty="0" smtClean="0">
                <a:solidFill>
                  <a:schemeClr val="accent2">
                    <a:lumMod val="50000"/>
                  </a:schemeClr>
                </a:solidFill>
              </a:rPr>
              <a:t>Programme :</a:t>
            </a:r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fr-FR" sz="2200" dirty="0" err="1" smtClean="0">
                <a:solidFill>
                  <a:schemeClr val="accent2">
                    <a:lumMod val="50000"/>
                  </a:schemeClr>
                </a:solidFill>
              </a:rPr>
              <a:t>Anti-stress</a:t>
            </a:r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 et relaxation,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Qui suis-je ? Et qu'observe-t-on de Soi : Mon corps, mes sensations, mes émotions, mes pensées, mes désirs.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Je communique positivement : </a:t>
            </a:r>
          </a:p>
          <a:p>
            <a:pPr lvl="2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Reformuler et accueillir un compliment,</a:t>
            </a:r>
          </a:p>
          <a:p>
            <a:pPr lvl="2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Exprimer une demande ou un refus,</a:t>
            </a:r>
          </a:p>
          <a:p>
            <a:pPr lvl="2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Gérer une critique,</a:t>
            </a:r>
          </a:p>
          <a:p>
            <a:pPr lvl="2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Développer la pensée alternative,</a:t>
            </a:r>
          </a:p>
          <a:p>
            <a:pPr lvl="2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Entretenir les émotions positives.</a:t>
            </a:r>
          </a:p>
          <a:p>
            <a:pPr lvl="1"/>
            <a:endParaRPr lang="fr-FR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2200" b="1" dirty="0" smtClean="0">
                <a:solidFill>
                  <a:schemeClr val="accent2">
                    <a:lumMod val="50000"/>
                  </a:schemeClr>
                </a:solidFill>
              </a:rPr>
              <a:t>Portée pédagogique :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Renforcer les liens,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Se connaître soi-même pour mieux connaître l'autre,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Mise en lumière des capacités de chacun,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Apprendre à écouter,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Communiquer aisément,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Cultiver la confiance et la sérénité.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Calendrier Formation</a:t>
            </a:r>
            <a:br>
              <a:rPr lang="fr-FR" b="1" dirty="0" smtClean="0"/>
            </a:br>
            <a:r>
              <a:rPr lang="fr-FR" b="1" dirty="0" smtClean="0"/>
              <a:t>Décembre – Janvier – Février - Mars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r>
              <a:rPr lang="fr-F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Jeudi   3-12-2012 - 12 h 30/15 h 30 (FO Ouverture Emergence 3h)</a:t>
            </a:r>
          </a:p>
          <a:p>
            <a:r>
              <a:rPr lang="fr-F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Jeudi   6-12-2012 - 12 h 30/15 h 30 (FO Convergence 3 h)</a:t>
            </a:r>
            <a:r>
              <a:rPr lang="fr-FR" sz="1800" dirty="0" smtClean="0"/>
              <a:t> 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13-12-2012 - 13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20-12-2012 - 13 h 30/15 h 30 (Atelier sophrologie 2 h)</a:t>
            </a:r>
          </a:p>
          <a:p>
            <a:r>
              <a:rPr lang="fr-F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Jeudi 17-01-2012 - 12 h 30/15 h 30 (FO Plan d'actions 3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24-01-2013 - 13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31-01-2013 - 13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 7-02-2013 - 13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Mercredi 13-02-2013 - 13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21-02-2013 - 13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28-02-2013 - 13 h 30/15 h 30 (Atelier sophrologie 2 h)</a:t>
            </a:r>
          </a:p>
          <a:p>
            <a:r>
              <a:rPr lang="fr-F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21 ou 28 mars - 12 h 30/15 h 30 (Suivi plan d'actions et clôture 3 h)</a:t>
            </a:r>
          </a:p>
          <a:p>
            <a:endParaRPr lang="fr-FR" sz="1800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Maquette des 12 jours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51520" y="1628800"/>
            <a:ext cx="1872208" cy="1440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1 : 3-12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FO Emergence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Relaxation</a:t>
            </a:r>
          </a:p>
          <a:p>
            <a:pPr algn="ctr"/>
            <a:endParaRPr lang="fr-FR" sz="1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67744" y="1628800"/>
            <a:ext cx="1872208" cy="1440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2 : 6-12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FO Convergence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Plan d'actions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Sophro de Base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Choix photos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296000" y="1628800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3 : 13-12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Découverte </a:t>
            </a:r>
            <a:r>
              <a:rPr lang="fr-FR" sz="1400" dirty="0" err="1" smtClean="0">
                <a:solidFill>
                  <a:schemeClr val="accent2">
                    <a:lumMod val="50000"/>
                  </a:schemeClr>
                </a:solidFill>
              </a:rPr>
              <a:t>sophro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Je respire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!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 Plume</a:t>
            </a:r>
            <a:r>
              <a:rPr lang="fr-FR" sz="1400" smtClean="0">
                <a:solidFill>
                  <a:schemeClr val="accent2">
                    <a:lumMod val="50000"/>
                  </a:schemeClr>
                </a:solidFill>
              </a:rPr>
              <a:t>, bougie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51520" y="3284984"/>
            <a:ext cx="1872208" cy="1440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5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17-01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FO Plan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d'actions</a:t>
            </a:r>
          </a:p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(Attribution des points)</a:t>
            </a:r>
            <a:endParaRPr lang="fr-FR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Enracinement</a:t>
            </a:r>
          </a:p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Posture orthostatique)</a:t>
            </a:r>
            <a:endParaRPr lang="fr-FR" sz="12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300192" y="1628800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4 : 20-12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Connaissance de soi et de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l'autre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Portrait chinois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267744" y="3284984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6 : 24-01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Reformulation et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compliment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Langage photos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(Le groupe idéal)</a:t>
            </a:r>
          </a:p>
          <a:p>
            <a:pPr algn="ctr"/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4296000" y="3284984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7 : 31-01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Demande et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Refus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Promenade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veugle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6300192" y="3284984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8 : 7-02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Gestion des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critiques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Baguettes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251520" y="4941168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9 : 13-02</a:t>
            </a:r>
          </a:p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Cultiver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la </a:t>
            </a:r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confiance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Interfaces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2267744" y="4941168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10 : 21-02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Pensées alternatives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Emotions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positives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Interfaces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4296000" y="4941168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11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: 28-02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Pensées alternatives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Emotions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positives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+ Ping </a:t>
            </a:r>
            <a:r>
              <a:rPr lang="fr-FR" sz="1400" dirty="0" err="1" smtClean="0">
                <a:solidFill>
                  <a:schemeClr val="accent2">
                    <a:lumMod val="50000"/>
                  </a:schemeClr>
                </a:solidFill>
              </a:rPr>
              <a:t>Pong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FR" sz="14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6300192" y="4941168"/>
            <a:ext cx="1872208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Jour 12:21 ou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28-3 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Projection future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Clôture</a:t>
            </a:r>
          </a:p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Créativité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+ Paille et trombones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5292080" y="836712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32240" y="836712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Dérouler des 12 semaines</a:t>
            </a:r>
            <a:br>
              <a:rPr lang="fr-FR" dirty="0" smtClean="0"/>
            </a:br>
            <a:r>
              <a:rPr lang="fr-FR" dirty="0" smtClean="0"/>
              <a:t>Les 3 et 6 décembre et 17 janvier 2013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302B-201B-487A-B585-956AEDDFD330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3657600" cy="2448272"/>
          </a:xfrm>
        </p:spPr>
        <p:txBody>
          <a:bodyPr>
            <a:normAutofit fontScale="92500" lnSpcReduction="10000"/>
          </a:bodyPr>
          <a:lstStyle/>
          <a:p>
            <a:r>
              <a:rPr lang="fr-CA" sz="1200" b="1" dirty="0" smtClean="0"/>
              <a:t>Jour 1  : 3-12 </a:t>
            </a:r>
            <a:r>
              <a:rPr lang="fr-CA" sz="1200" b="1" dirty="0" err="1" smtClean="0"/>
              <a:t>Emergence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12h30 Accueil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12h40 Ouverture du Forum Ouvert par l’hôte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12h45 Ouverture de la démarche par l’animateur et création de l’ordre du jour</a:t>
            </a:r>
            <a:endParaRPr lang="fr-FR" sz="1200" dirty="0" smtClean="0"/>
          </a:p>
          <a:p>
            <a:pPr hangingPunct="0"/>
            <a:r>
              <a:rPr lang="fr-CA" sz="1200" dirty="0" smtClean="0"/>
              <a:t>13h45 Discussions</a:t>
            </a:r>
          </a:p>
          <a:p>
            <a:pPr hangingPunct="0"/>
            <a:r>
              <a:rPr lang="fr-CA" sz="1200" dirty="0" smtClean="0"/>
              <a:t>14h15 Discussions</a:t>
            </a:r>
          </a:p>
          <a:p>
            <a:pPr hangingPunct="0"/>
            <a:r>
              <a:rPr lang="fr-CA" sz="1200" dirty="0" smtClean="0"/>
              <a:t>14h45 Discussions et synthèse</a:t>
            </a:r>
          </a:p>
          <a:p>
            <a:pPr hangingPunct="0"/>
            <a:r>
              <a:rPr lang="fr-CA" sz="1200" dirty="0" smtClean="0"/>
              <a:t>15h00 Relaxation (</a:t>
            </a:r>
            <a:r>
              <a:rPr lang="fr-CA" sz="1200" dirty="0" err="1" smtClean="0"/>
              <a:t>Schultz</a:t>
            </a:r>
            <a:r>
              <a:rPr lang="fr-CA" sz="1200" dirty="0" smtClean="0"/>
              <a:t>)</a:t>
            </a:r>
          </a:p>
          <a:p>
            <a:pPr hangingPunct="0"/>
            <a:r>
              <a:rPr lang="fr-CA" sz="1200" dirty="0" smtClean="0"/>
              <a:t>15h30 Home </a:t>
            </a:r>
            <a:r>
              <a:rPr lang="fr-CA" sz="1200" dirty="0" err="1" smtClean="0"/>
              <a:t>work</a:t>
            </a:r>
            <a:r>
              <a:rPr lang="fr-CA" sz="1200" dirty="0" smtClean="0"/>
              <a:t> : finir les rapports et</a:t>
            </a:r>
          </a:p>
          <a:p>
            <a:pPr hangingPunct="0"/>
            <a:r>
              <a:rPr lang="fr-CA" sz="1200" dirty="0" smtClean="0"/>
              <a:t>A la prochaine fois !</a:t>
            </a:r>
          </a:p>
          <a:p>
            <a:pPr hangingPunct="0"/>
            <a:endParaRPr lang="fr-CA" sz="1500" dirty="0" smtClean="0"/>
          </a:p>
          <a:p>
            <a:pPr hangingPunct="0"/>
            <a:endParaRPr lang="fr-CA" sz="1500" dirty="0" smtClean="0"/>
          </a:p>
          <a:p>
            <a:pPr hangingPunct="0"/>
            <a:endParaRPr lang="fr-FR" sz="1500" dirty="0" smtClean="0"/>
          </a:p>
          <a:p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2"/>
          </p:nvPr>
        </p:nvSpPr>
        <p:spPr>
          <a:xfrm>
            <a:off x="4270248" y="1412776"/>
            <a:ext cx="3902152" cy="2664296"/>
          </a:xfrm>
        </p:spPr>
        <p:txBody>
          <a:bodyPr>
            <a:normAutofit fontScale="92500" lnSpcReduction="10000"/>
          </a:bodyPr>
          <a:lstStyle/>
          <a:p>
            <a:r>
              <a:rPr lang="fr-CA" sz="1200" b="1" dirty="0" smtClean="0"/>
              <a:t>Jour 2  : 6-12 Convergence et plans d'actions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12h30 Accueil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12h40 Nouvelles du jour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12h45 Lecture des rapports de discussions, identification des priorités individuelles</a:t>
            </a:r>
            <a:endParaRPr lang="fr-FR" sz="1200" dirty="0" smtClean="0"/>
          </a:p>
          <a:p>
            <a:pPr hangingPunct="0"/>
            <a:r>
              <a:rPr lang="fr-CA" sz="1200" dirty="0" smtClean="0"/>
              <a:t>13h15  Sondage sur les priorités</a:t>
            </a:r>
          </a:p>
          <a:p>
            <a:pPr hangingPunct="0"/>
            <a:r>
              <a:rPr lang="fr-CA" sz="1200" dirty="0" smtClean="0"/>
              <a:t>13h30  Identification de sujets connexes</a:t>
            </a:r>
          </a:p>
          <a:p>
            <a:pPr hangingPunct="0"/>
            <a:r>
              <a:rPr lang="fr-CA" sz="1200" dirty="0" smtClean="0"/>
              <a:t>13h45 Plans d'actions</a:t>
            </a:r>
          </a:p>
          <a:p>
            <a:pPr hangingPunct="0"/>
            <a:r>
              <a:rPr lang="fr-CA" sz="1200" dirty="0" smtClean="0"/>
              <a:t>14h45 Préparation des présentations – café</a:t>
            </a:r>
          </a:p>
          <a:p>
            <a:pPr hangingPunct="0"/>
            <a:r>
              <a:rPr lang="fr-CA" sz="1200" dirty="0" smtClean="0"/>
              <a:t>15h00 Relaxation –  (Secret des gens pressés)</a:t>
            </a:r>
          </a:p>
          <a:p>
            <a:pPr hangingPunct="0"/>
            <a:r>
              <a:rPr lang="fr-CA" sz="1200" dirty="0" smtClean="0"/>
              <a:t>15h30 Home </a:t>
            </a:r>
            <a:r>
              <a:rPr lang="fr-CA" sz="1200" dirty="0" err="1" smtClean="0"/>
              <a:t>work</a:t>
            </a:r>
            <a:r>
              <a:rPr lang="fr-CA" sz="1200" dirty="0" smtClean="0"/>
              <a:t> : Finir les présentations et </a:t>
            </a:r>
          </a:p>
          <a:p>
            <a:pPr hangingPunct="0"/>
            <a:r>
              <a:rPr lang="fr-CA" sz="1200" dirty="0" smtClean="0"/>
              <a:t>A  la prochaine fois !</a:t>
            </a:r>
          </a:p>
        </p:txBody>
      </p:sp>
      <p:sp>
        <p:nvSpPr>
          <p:cNvPr id="10" name="Espace réservé du contenu 7"/>
          <p:cNvSpPr txBox="1">
            <a:spLocks/>
          </p:cNvSpPr>
          <p:nvPr/>
        </p:nvSpPr>
        <p:spPr>
          <a:xfrm>
            <a:off x="611560" y="4005064"/>
            <a:ext cx="3657600" cy="2448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Jour 1  : 17-01 Plan d'actions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12h30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Accueil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12h40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Nouvelles du jour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12h45 </a:t>
            </a:r>
            <a:r>
              <a:rPr lang="fr-CA" sz="1200" dirty="0" smtClean="0"/>
              <a:t>Présentations des plans d'actions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13h15 : Jeu 3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Balle Ping-pong</a:t>
            </a:r>
            <a:endParaRPr kumimoji="0" lang="fr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13h45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L'enracinement</a:t>
            </a:r>
            <a:endParaRPr kumimoji="0" lang="fr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14h30 :Sophro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(debout)</a:t>
            </a:r>
            <a:endParaRPr kumimoji="0" lang="fr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14h50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Observations cahier de route, échanges</a:t>
            </a:r>
            <a:endParaRPr kumimoji="0" lang="fr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15h30 A la prochaine fois !</a:t>
            </a: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CA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CA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contenu 7"/>
          <p:cNvSpPr txBox="1">
            <a:spLocks/>
          </p:cNvSpPr>
          <p:nvPr/>
        </p:nvSpPr>
        <p:spPr>
          <a:xfrm>
            <a:off x="4499992" y="4149080"/>
            <a:ext cx="3657600" cy="2448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CA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CA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contenu 7"/>
          <p:cNvSpPr txBox="1">
            <a:spLocks/>
          </p:cNvSpPr>
          <p:nvPr/>
        </p:nvSpPr>
        <p:spPr>
          <a:xfrm>
            <a:off x="4572000" y="4509120"/>
            <a:ext cx="3600400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fr-CA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C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Penser à son carnet de route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C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le 3</a:t>
            </a:r>
            <a:r>
              <a:rPr kumimoji="0" lang="fr-CA" sz="16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décembre</a:t>
            </a:r>
            <a:r>
              <a:rPr lang="fr-CA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fr-CA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!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2800" b="1" dirty="0" smtClean="0"/>
              <a:t>Jour 1  : FO </a:t>
            </a:r>
            <a:r>
              <a:rPr lang="fr-CA" sz="1100" i="1" dirty="0" smtClean="0"/>
              <a:t>(anamnèse)  </a:t>
            </a:r>
            <a:r>
              <a:rPr lang="fr-CA" sz="2800" b="1" dirty="0" smtClean="0"/>
              <a:t>3-12 </a:t>
            </a:r>
            <a:r>
              <a:rPr lang="fr-CA" sz="2800" b="1" dirty="0" err="1" smtClean="0"/>
              <a:t>Emergence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12h30 Accueil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12h40 Ouverture du Forum Ouvert par l’hôte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12h45 Ouverture de la démarche par l’animateur et création de l’ordre du jour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13h45 Discussions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14h15 Discussions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14h45 Discussions et synthèse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15h00 Relaxation (</a:t>
            </a:r>
            <a:r>
              <a:rPr lang="fr-CA" dirty="0" err="1" smtClean="0">
                <a:solidFill>
                  <a:schemeClr val="accent2">
                    <a:lumMod val="50000"/>
                  </a:schemeClr>
                </a:solidFill>
              </a:rPr>
              <a:t>Schultz</a:t>
            </a:r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15h30 Dialogue post-sophronique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A la prochaine fois !</a:t>
            </a:r>
          </a:p>
          <a:p>
            <a:pPr algn="ctr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Home </a:t>
            </a:r>
            <a:r>
              <a:rPr lang="fr-CA" dirty="0" err="1" smtClean="0">
                <a:solidFill>
                  <a:schemeClr val="accent2">
                    <a:lumMod val="50000"/>
                  </a:schemeClr>
                </a:solidFill>
              </a:rPr>
              <a:t>work</a:t>
            </a:r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 : finir les rapports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b="1" dirty="0" smtClean="0"/>
              <a:t>Jour 2  : FO 6-12 Convergence et plan d'actions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12h30 Accueil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12h40 Nouvelles du jour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12h45 Lecture des rapports de discussions, identification des priorités individuelles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13h15  Sondage sur les priorités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13h30  Identification de sujets connexes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13h45 Plans d'actions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14h45 Préparation des présentations – café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15h00 Relaxation –  </a:t>
            </a:r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(Sophro : SDBV)</a:t>
            </a:r>
            <a:endParaRPr lang="fr-CA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15h30 A la prochaine fois ! </a:t>
            </a:r>
          </a:p>
          <a:p>
            <a:pPr algn="ctr"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Home </a:t>
            </a:r>
            <a:r>
              <a:rPr lang="fr-CA" dirty="0" err="1" smtClean="0">
                <a:solidFill>
                  <a:schemeClr val="accent2">
                    <a:lumMod val="50000"/>
                  </a:schemeClr>
                </a:solidFill>
              </a:rPr>
              <a:t>work</a:t>
            </a:r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 : Finir les présentations 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Jour 3 : 13 décembre</a:t>
            </a:r>
            <a:br>
              <a:rPr lang="fr-FR" dirty="0" smtClean="0"/>
            </a:br>
            <a:r>
              <a:rPr lang="fr-FR" dirty="0" smtClean="0"/>
              <a:t>Découverte de la sophrologie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Comprendre et vivre la sophrologie, Maîtriser sa respiration</a:t>
            </a:r>
          </a:p>
          <a:p>
            <a:pPr lvl="1"/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Accueil : Echanges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Accueil, partage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40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Jouer avec le souffle  (plume, bougie, paille, petit poids)</a:t>
            </a:r>
            <a:endParaRPr lang="fr-FR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10 : Apport théorique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La </a:t>
            </a:r>
            <a:r>
              <a:rPr lang="fr-FR" sz="1400" dirty="0" err="1" smtClean="0">
                <a:solidFill>
                  <a:schemeClr val="accent2">
                    <a:lumMod val="50000"/>
                  </a:schemeClr>
                </a:solidFill>
              </a:rPr>
              <a:t>sophro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 c'est quoi ? Comment ça fonctionne ? </a:t>
            </a:r>
          </a:p>
          <a:p>
            <a:pPr lvl="1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Les fondamentaux : Schéma corporel, Réalité objective, Action positive,</a:t>
            </a:r>
          </a:p>
          <a:p>
            <a:pPr lvl="1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Une méthode psycho-énergétique-corporelle,</a:t>
            </a:r>
          </a:p>
          <a:p>
            <a:pPr lvl="1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Une philosophie : ses racines,</a:t>
            </a:r>
          </a:p>
          <a:p>
            <a:pPr lvl="1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Une démarche scientifique : les états de conscience,</a:t>
            </a:r>
          </a:p>
          <a:p>
            <a:pPr lvl="1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Les bénéfices.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Respiration abdominale et thoracique, respiration en vague, respiration de tout le corps. Sophrologie de Base, Déplacement du Négatif, Sophro Activation Vitale. SDBV-Jacobson-SPI</a:t>
            </a: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Et mise en pratique dans sa vie quotidienne grâce à de petits exercices rapides.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5331</TotalTime>
  <Words>1867</Words>
  <Application>Microsoft Office PowerPoint</Application>
  <PresentationFormat>Affichage à l'écran (4:3)</PresentationFormat>
  <Paragraphs>319</Paragraphs>
  <Slides>18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Oriel</vt:lpstr>
      <vt:lpstr>Dossier Pédagogique  Cohésion d'Equipe BETEN France </vt:lpstr>
      <vt:lpstr>SOMMAIRE</vt:lpstr>
      <vt:lpstr>Programme global des 12 semaines</vt:lpstr>
      <vt:lpstr>Calendrier Formation Décembre – Janvier – Février - Mars</vt:lpstr>
      <vt:lpstr>Maquette des 12 jours</vt:lpstr>
      <vt:lpstr>Dérouler des 12 semaines Les 3 et 6 décembre et 17 janvier 2013</vt:lpstr>
      <vt:lpstr>Jour 1  : FO (anamnèse)  3-12 Emergence</vt:lpstr>
      <vt:lpstr>Jour 2  : FO 6-12 Convergence et plan d'actions</vt:lpstr>
      <vt:lpstr>Jour 3 : 13 décembre Découverte de la sophrologie</vt:lpstr>
      <vt:lpstr>Jour 4: 20 décembre Connaissance de soi et connaissance de l'autre</vt:lpstr>
      <vt:lpstr>Jour 5: 17 janvier 2013 FO Groupéité, interfaces, Enracinement</vt:lpstr>
      <vt:lpstr>Jour 6: 24 janvier</vt:lpstr>
      <vt:lpstr>Jour 7: 31 janvier</vt:lpstr>
      <vt:lpstr>Jour 8: 7 février</vt:lpstr>
      <vt:lpstr>Jour 9: 13 février</vt:lpstr>
      <vt:lpstr>Jour 10 : 21 février</vt:lpstr>
      <vt:lpstr>Jour 11 : 28 février</vt:lpstr>
      <vt:lpstr>Jour 12 : 21 ou 28 mars Clôture du cercle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Pédagogique  Cohésion d'Equipe BETEN France </dc:title>
  <dc:creator>evelyne</dc:creator>
  <cp:lastModifiedBy>evelyne</cp:lastModifiedBy>
  <cp:revision>40</cp:revision>
  <dcterms:created xsi:type="dcterms:W3CDTF">2012-11-01T21:16:47Z</dcterms:created>
  <dcterms:modified xsi:type="dcterms:W3CDTF">2012-11-08T00:07:29Z</dcterms:modified>
</cp:coreProperties>
</file>