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69" r:id="rId7"/>
    <p:sldId id="260" r:id="rId8"/>
    <p:sldId id="262" r:id="rId9"/>
    <p:sldId id="266" r:id="rId10"/>
    <p:sldId id="261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4583-BFB7-4B91-B4B9-2CF1CEFACB80}" type="datetimeFigureOut">
              <a:rPr lang="fr-FR" smtClean="0"/>
              <a:pPr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3D81-3F98-47E0-86EF-B61A14FD15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8000" b="1" dirty="0" smtClean="0">
                <a:solidFill>
                  <a:srgbClr val="C00000"/>
                </a:solidFill>
              </a:rPr>
              <a:t>CHINE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b="1" dirty="0"/>
              <a:t>C</a:t>
            </a:r>
            <a:r>
              <a:rPr lang="fr-FR" sz="2400" b="1" dirty="0" smtClean="0"/>
              <a:t>omment entrer en contact avec les sociétés Chinoises, </a:t>
            </a:r>
            <a:br>
              <a:rPr lang="fr-FR" sz="2400" b="1" dirty="0" smtClean="0"/>
            </a:br>
            <a:r>
              <a:rPr lang="fr-FR" sz="2400" b="1" dirty="0" smtClean="0"/>
              <a:t>leur présenter son portfolio et entamer des négociations pour obtenir un contrat de collaboration</a:t>
            </a:r>
            <a:r>
              <a:rPr lang="fr-FR" sz="2400" dirty="0" smtClean="0"/>
              <a:t>.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2000" dirty="0" smtClean="0"/>
              <a:t>Le Rôle de CG Conseil</a:t>
            </a:r>
          </a:p>
          <a:p>
            <a:pPr algn="l">
              <a:buFont typeface="Wingdings" pitchFamily="2" charset="2"/>
              <a:buChar char="Ø"/>
            </a:pPr>
            <a:r>
              <a:rPr lang="fr-FR" sz="2000" dirty="0" smtClean="0"/>
              <a:t>L’Accompagnement dans les démarches</a:t>
            </a:r>
          </a:p>
          <a:p>
            <a:pPr algn="l">
              <a:buFont typeface="Wingdings" pitchFamily="2" charset="2"/>
              <a:buChar char="Ø"/>
            </a:pPr>
            <a:r>
              <a:rPr lang="fr-FR" sz="2000" dirty="0" smtClean="0"/>
              <a:t>Les étapes de la préparation</a:t>
            </a:r>
          </a:p>
          <a:p>
            <a:pPr algn="l">
              <a:buFont typeface="Wingdings" pitchFamily="2" charset="2"/>
              <a:buChar char="Ø"/>
            </a:pPr>
            <a:r>
              <a:rPr lang="fr-FR" sz="2000" dirty="0" smtClean="0"/>
              <a:t> Le suivi des opérations</a:t>
            </a:r>
            <a:endParaRPr lang="fr-FR" sz="2000" dirty="0"/>
          </a:p>
        </p:txBody>
      </p:sp>
      <p:pic>
        <p:nvPicPr>
          <p:cNvPr id="1026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04664"/>
            <a:ext cx="972245" cy="95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492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 les  DESIGNERS     Stylistes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bg1"/>
                </a:solidFill>
              </a:rPr>
              <a:t> Le suivi des opérations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7920880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Votre  candidature intéresse un prospect chinois !   </a:t>
            </a:r>
          </a:p>
          <a:p>
            <a:r>
              <a:rPr lang="fr-FR" b="1" u="sng" dirty="0" smtClean="0"/>
              <a:t>les étapes :</a:t>
            </a:r>
          </a:p>
          <a:p>
            <a:endParaRPr lang="fr-FR" dirty="0"/>
          </a:p>
          <a:p>
            <a:pPr marL="342900" indent="-342900" algn="just">
              <a:buFont typeface="+mj-lt"/>
              <a:buAutoNum type="arabicPeriod"/>
            </a:pPr>
            <a:r>
              <a:rPr lang="fr-FR" sz="1600" dirty="0" smtClean="0"/>
              <a:t>Carole  Glasman vous informe par mail  </a:t>
            </a:r>
            <a:r>
              <a:rPr lang="fr-FR" sz="1600" dirty="0"/>
              <a:t>&amp;</a:t>
            </a:r>
            <a:r>
              <a:rPr lang="fr-FR" sz="1600" dirty="0" smtClean="0"/>
              <a:t> appel téléphonique , et vous adresse un briefe sur la mission  ; vous définissez un budget et un timing possible , en fonction de la mission proposée : réalisation, durée  de mission et dates de déplacement pour présenter vos </a:t>
            </a:r>
            <a:r>
              <a:rPr lang="fr-FR" sz="1600" dirty="0" err="1" smtClean="0"/>
              <a:t>Mood</a:t>
            </a:r>
            <a:r>
              <a:rPr lang="fr-FR" sz="1600" dirty="0" smtClean="0"/>
              <a:t>  </a:t>
            </a:r>
            <a:r>
              <a:rPr lang="fr-FR" sz="1600" dirty="0" err="1" smtClean="0"/>
              <a:t>Boards</a:t>
            </a:r>
            <a:r>
              <a:rPr lang="fr-FR" sz="1600" dirty="0" smtClean="0"/>
              <a:t> !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/>
          </a:p>
          <a:p>
            <a:pPr marL="342900" indent="-342900" algn="just">
              <a:buFont typeface="+mj-lt"/>
              <a:buAutoNum type="arabicPeriod"/>
            </a:pPr>
            <a:r>
              <a:rPr lang="fr-FR" sz="1600" dirty="0" smtClean="0"/>
              <a:t>Vous  préparez dans un délais convenu ( souvent très court!) un dossier actualisé complémentaire proche de la cible, à partir de documents reformatés de prestations  passées, éventuellement 1 ou 2 planches spécifiques pour intéresser le client (à votre convenance).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fr-FR" sz="1600" dirty="0" smtClean="0"/>
              <a:t>Si celui-ci valide votre candidature, nous signons un contrat joint pour valider votre mission et les modalités du contrat de collaboration.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fr-FR" sz="1600" dirty="0" smtClean="0"/>
              <a:t>Carole </a:t>
            </a:r>
            <a:r>
              <a:rPr lang="fr-FR" sz="1600" dirty="0" err="1" smtClean="0"/>
              <a:t>Glasman</a:t>
            </a:r>
            <a:r>
              <a:rPr lang="fr-FR" sz="1600" dirty="0" smtClean="0"/>
              <a:t> et ses partenaires chinois assurent l’interface de la mission et des retours clients pour une communication précise et efficace.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/>
          </a:p>
          <a:p>
            <a:pPr algn="just"/>
            <a:r>
              <a:rPr lang="fr-FR" b="1" dirty="0" smtClean="0"/>
              <a:t>Nous sommes régulièrement en compétition avec d’autres cabinets de styles européens ou coréens ;  par leur parfaite connaissance du marché textile chinois, , nos partenaires  </a:t>
            </a:r>
            <a:r>
              <a:rPr lang="fr-FR" b="1" dirty="0"/>
              <a:t>n</a:t>
            </a:r>
            <a:r>
              <a:rPr lang="fr-FR" b="1" dirty="0" smtClean="0"/>
              <a:t>ous permettent  de relever  les défis  et de signer des contrats  avec  les marques leadeurs du PAP.</a:t>
            </a:r>
            <a:endParaRPr lang="fr-F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bg1"/>
                </a:solidFill>
              </a:rPr>
              <a:t> Le suivi des opérations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005064"/>
            <a:ext cx="84404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Pendant la durée du contrat de collaboration, Carole Glasma</a:t>
            </a:r>
            <a:r>
              <a:rPr lang="fr-FR" dirty="0"/>
              <a:t>n</a:t>
            </a:r>
            <a:r>
              <a:rPr lang="fr-FR" dirty="0" smtClean="0"/>
              <a:t>  assure la coordination et</a:t>
            </a:r>
          </a:p>
          <a:p>
            <a:pPr algn="just"/>
            <a:r>
              <a:rPr lang="fr-FR" dirty="0" smtClean="0"/>
              <a:t>l’interface avec les différents interlocuteurs afin que la communication soit fluide et que</a:t>
            </a:r>
          </a:p>
          <a:p>
            <a:pPr algn="just"/>
            <a:r>
              <a:rPr lang="fr-FR" dirty="0"/>
              <a:t>c</a:t>
            </a:r>
            <a:r>
              <a:rPr lang="fr-FR" dirty="0" smtClean="0"/>
              <a:t>hacun comprenne les attentes des Acheteurs  : le Consultant s’adapte à la demande des Marques chinoises en répondant aux attentes spécifiques  de la clientèle asiatique.</a:t>
            </a:r>
          </a:p>
          <a:p>
            <a:pPr algn="just"/>
            <a:r>
              <a:rPr lang="fr-FR" dirty="0" smtClean="0"/>
              <a:t>Carole Glasman accompagne les Designers en Chine, à l’occasion leur première visite de présentation des Trends </a:t>
            </a:r>
            <a:r>
              <a:rPr lang="fr-FR" dirty="0" err="1" smtClean="0"/>
              <a:t>Boards</a:t>
            </a:r>
            <a:r>
              <a:rPr lang="fr-FR" dirty="0" smtClean="0"/>
              <a:t>  auprès des équipes  Marketing Produit Style.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756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Carole Glasman </a:t>
            </a:r>
            <a:r>
              <a:rPr lang="fr-FR" dirty="0" smtClean="0"/>
              <a:t>visite les prospects en Chine afin de mieux définir les besoins :</a:t>
            </a:r>
            <a:endParaRPr lang="fr-FR" dirty="0"/>
          </a:p>
        </p:txBody>
      </p:sp>
      <p:pic>
        <p:nvPicPr>
          <p:cNvPr id="6146" name="Picture 2" descr="O:\Marketing CHINE\MORELINE\Moreline presentation 12 -10\DSC02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814601" cy="1871968"/>
          </a:xfrm>
          <a:prstGeom prst="rect">
            <a:avLst/>
          </a:prstGeom>
          <a:noFill/>
        </p:spPr>
      </p:pic>
      <p:pic>
        <p:nvPicPr>
          <p:cNvPr id="6147" name="Picture 3" descr="O:\Marketing CHINE\5+ Orchilly\Orchilly Meeting\P1230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84700" y="-4706938"/>
            <a:ext cx="2880000" cy="2160000"/>
          </a:xfrm>
          <a:prstGeom prst="rect">
            <a:avLst/>
          </a:prstGeom>
          <a:noFill/>
        </p:spPr>
      </p:pic>
      <p:pic>
        <p:nvPicPr>
          <p:cNvPr id="6148" name="Picture 4" descr="O:\Marketing CHINE\5+ Orchilly\Orchilly Meeting\P1230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772816"/>
            <a:ext cx="2495957" cy="1871968"/>
          </a:xfrm>
          <a:prstGeom prst="rect">
            <a:avLst/>
          </a:prstGeom>
          <a:noFill/>
        </p:spPr>
      </p:pic>
      <p:pic>
        <p:nvPicPr>
          <p:cNvPr id="6149" name="Picture 5" descr="O:\Marketing CHINE\Defile RODOLPHE\P1240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0206" y="1772816"/>
            <a:ext cx="249627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bg1"/>
                </a:solidFill>
              </a:rPr>
              <a:t> Pourquoi choisir par CG Conseil ?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124744"/>
            <a:ext cx="8789586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Chinois veulent être rassurés par leurs partenaires :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Par une expertise RH Métiers de la Mode et des Acteurs talentueux Européens  reconnus.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Par une antériorité et une présence depuis 5 ans en Chine 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Par des exemples de collaborations réussies et références actives  prestigieuses en Chine. 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Par une relation d’amitié et de partage, de confiance qui s’est forgée au </a:t>
            </a:r>
            <a:r>
              <a:rPr lang="fr-FR" smtClean="0"/>
              <a:t>fil du temps </a:t>
            </a:r>
            <a:r>
              <a:rPr lang="fr-FR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/>
              <a:t> P</a:t>
            </a:r>
            <a:r>
              <a:rPr lang="fr-FR" dirty="0" smtClean="0"/>
              <a:t>ar des réseaux  de relations communes.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Par la validation des Accords  signés avec  les différents organismes officiels 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Nous assurons un interface nécessaire car peu de chinois savent communiquer en anglais ,</a:t>
            </a:r>
          </a:p>
          <a:p>
            <a:pPr algn="just"/>
            <a:r>
              <a:rPr lang="fr-FR" dirty="0" smtClean="0"/>
              <a:t> la traduction par notre agent chinois est indispensable.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Les demandes de nos partenaires  sont souvent incomplètes,  ne sachant  pas comment</a:t>
            </a:r>
          </a:p>
          <a:p>
            <a:pPr algn="just"/>
            <a:r>
              <a:rPr lang="fr-FR" dirty="0" smtClean="0"/>
              <a:t>formuler les demandes , ni ce que nous pouvons leur apporter ! </a:t>
            </a:r>
            <a:endParaRPr lang="fr-FR" dirty="0"/>
          </a:p>
          <a:p>
            <a:pPr algn="just"/>
            <a:r>
              <a:rPr lang="fr-FR" dirty="0" smtClean="0"/>
              <a:t>Nous les aidons  dans cette formulation.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Dans le suivi de la relation, une fois le contrat signé, nous assurons une optimisation </a:t>
            </a:r>
          </a:p>
          <a:p>
            <a:pPr algn="just"/>
            <a:r>
              <a:rPr lang="fr-FR" dirty="0" smtClean="0"/>
              <a:t>de compréhension ce qui limite les différends qui peuvent se présenter en cours de projet!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bg1"/>
                </a:solidFill>
              </a:rPr>
              <a:t>Pourquoi  choisir CG Conseil ?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980728"/>
            <a:ext cx="792115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Démarrez cette aventure !</a:t>
            </a:r>
          </a:p>
          <a:p>
            <a:endParaRPr lang="fr-FR" sz="3600" dirty="0"/>
          </a:p>
          <a:p>
            <a:r>
              <a:rPr lang="fr-FR" sz="2400" u="sng" dirty="0"/>
              <a:t>Dernière étape :</a:t>
            </a:r>
          </a:p>
          <a:p>
            <a:pPr algn="just"/>
            <a:r>
              <a:rPr lang="fr-FR" sz="2400" dirty="0" smtClean="0"/>
              <a:t>Adressez nous votre </a:t>
            </a:r>
            <a:r>
              <a:rPr lang="fr-FR" sz="2400" dirty="0"/>
              <a:t>book</a:t>
            </a:r>
            <a:r>
              <a:rPr lang="fr-FR" sz="2400" dirty="0" smtClean="0"/>
              <a:t>/portfolio </a:t>
            </a:r>
            <a:r>
              <a:rPr lang="fr-FR" sz="2400" dirty="0"/>
              <a:t>(</a:t>
            </a:r>
            <a:r>
              <a:rPr lang="fr-FR" sz="2400" dirty="0" err="1"/>
              <a:t>pdf</a:t>
            </a:r>
            <a:r>
              <a:rPr lang="fr-FR" sz="2400" dirty="0"/>
              <a:t> light)</a:t>
            </a:r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Ces démarches vous permettent d’augmenter votre visibilité en Chine, </a:t>
            </a:r>
          </a:p>
          <a:p>
            <a:pPr algn="just"/>
            <a:r>
              <a:rPr lang="fr-FR" sz="2000" dirty="0" smtClean="0"/>
              <a:t>de signer des contrats sur un marché à la </a:t>
            </a:r>
            <a:r>
              <a:rPr lang="fr-FR" sz="2000" dirty="0"/>
              <a:t>fois difficile </a:t>
            </a:r>
            <a:r>
              <a:rPr lang="fr-FR" sz="2000" dirty="0" smtClean="0"/>
              <a:t>et porteur .</a:t>
            </a:r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Pour toutes questions complémentaires , nous restons à votre disposition.</a:t>
            </a:r>
          </a:p>
          <a:p>
            <a:pPr algn="just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Carole GLASMAN  Conseil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Tél : 09 53 33 48 25   // cg@cg-conseil.com</a:t>
            </a:r>
          </a:p>
          <a:p>
            <a:endParaRPr lang="fr-FR" sz="2000" dirty="0"/>
          </a:p>
          <a:p>
            <a:pPr algn="ctr"/>
            <a:r>
              <a:rPr lang="fr-FR" sz="2000" dirty="0" err="1" smtClean="0"/>
              <a:t>www.cg-conseil.com</a:t>
            </a:r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Le rôle de CG Conseil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698" y="2708920"/>
            <a:ext cx="8879354" cy="372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 Une activité reconnue depuis 25 ans sur le recrutement de  </a:t>
            </a:r>
            <a:r>
              <a:rPr lang="fr-FR" sz="2000" dirty="0" err="1" smtClean="0"/>
              <a:t>Fashion</a:t>
            </a:r>
            <a:r>
              <a:rPr lang="fr-FR" sz="2000" dirty="0" smtClean="0"/>
              <a:t> Designers et </a:t>
            </a:r>
          </a:p>
          <a:p>
            <a:r>
              <a:rPr lang="fr-FR" sz="2000" dirty="0" smtClean="0"/>
              <a:t>de Marketing Chef de produits  en France et en Europe,</a:t>
            </a:r>
          </a:p>
          <a:p>
            <a:endParaRPr lang="fr-FR" sz="2000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Une présence régulière depuis 5 ans en Chine,</a:t>
            </a:r>
          </a:p>
          <a:p>
            <a:pPr>
              <a:buFont typeface="Wingdings" pitchFamily="2" charset="2"/>
              <a:buChar char="§"/>
            </a:pPr>
            <a:endParaRPr lang="fr-FR" sz="2000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 </a:t>
            </a:r>
            <a:r>
              <a:rPr lang="fr-FR" sz="2000" dirty="0" smtClean="0"/>
              <a:t>Des contrats de Designers Français négociés avec les sociétés Chinoises</a:t>
            </a:r>
          </a:p>
          <a:p>
            <a:r>
              <a:rPr lang="fr-FR" sz="2000" dirty="0" smtClean="0"/>
              <a:t> les plus importantes,</a:t>
            </a:r>
          </a:p>
          <a:p>
            <a:pPr>
              <a:buFont typeface="Wingdings" pitchFamily="2" charset="2"/>
              <a:buChar char="§"/>
            </a:pPr>
            <a:endParaRPr lang="fr-FR" sz="2000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Un réseau construit de correspondants chinois sur les villes de </a:t>
            </a:r>
            <a:r>
              <a:rPr lang="fr-FR" sz="2000" dirty="0" err="1" smtClean="0"/>
              <a:t>Canton,Guangzhou</a:t>
            </a:r>
            <a:r>
              <a:rPr lang="fr-FR" sz="2000" dirty="0"/>
              <a:t>,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  Shanghai &amp; Shenzhen.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8448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Carole  GLASMAN</a:t>
            </a:r>
            <a:endParaRPr lang="fr-FR" dirty="0"/>
          </a:p>
        </p:txBody>
      </p:sp>
      <p:pic>
        <p:nvPicPr>
          <p:cNvPr id="7" name="Picture 6" descr="carole-vis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1281562" cy="1591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Le rôle de CG Conseil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sb\Bureau\com JMG CV\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3072341" cy="2304256"/>
          </a:xfrm>
          <a:prstGeom prst="rect">
            <a:avLst/>
          </a:prstGeom>
          <a:noFill/>
        </p:spPr>
      </p:pic>
      <p:pic>
        <p:nvPicPr>
          <p:cNvPr id="3078" name="Picture 6" descr="O:\Marketing CHINE\SHENZHEN SZIC ma Chen\Salon SCHENZEN\P123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7"/>
            <a:ext cx="3096344" cy="219009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2731" y="908720"/>
            <a:ext cx="846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Présenter les Dossiers de Candidatures auprès des clients chinois ,</a:t>
            </a:r>
          </a:p>
          <a:p>
            <a:r>
              <a:rPr lang="fr-FR" dirty="0" smtClean="0"/>
              <a:t> Participer à des salons  et tables rondes afin de promouvoir les Designers et Consultants</a:t>
            </a:r>
          </a:p>
          <a:p>
            <a:r>
              <a:rPr lang="fr-FR" dirty="0" smtClean="0"/>
              <a:t> Européens.</a:t>
            </a:r>
          </a:p>
        </p:txBody>
      </p:sp>
      <p:pic>
        <p:nvPicPr>
          <p:cNvPr id="3082" name="Picture 10" descr="O:\Pour CHINE SOMETHING\images Docs diverses pour PWP\Photo- PPT jmg chine+\Photo presse jmg chine light\images\p1230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80928"/>
            <a:ext cx="2976331" cy="2232248"/>
          </a:xfrm>
          <a:prstGeom prst="rect">
            <a:avLst/>
          </a:prstGeom>
          <a:noFill/>
        </p:spPr>
      </p:pic>
      <p:pic>
        <p:nvPicPr>
          <p:cNvPr id="3083" name="Picture 11" descr="O:\Pour CHINE SOMETHING\images Docs diverses pour PWP\Photo- PPT jmg chine+\Photo presse jmg chine light\images\designers_pourquoi_sss_cop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149080"/>
            <a:ext cx="2090571" cy="2507432"/>
          </a:xfrm>
          <a:prstGeom prst="rect">
            <a:avLst/>
          </a:prstGeom>
          <a:noFill/>
        </p:spPr>
      </p:pic>
      <p:pic>
        <p:nvPicPr>
          <p:cNvPr id="3084" name="Picture 12" descr="O:\BB BLUE\blue blue photo octobre13\P1000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97152"/>
            <a:ext cx="2303936" cy="1727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Le rôle de CG Conseil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908720"/>
            <a:ext cx="739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Réalisation de panneaux de présentation de Designers Français  &amp; Européens</a:t>
            </a:r>
          </a:p>
          <a:p>
            <a:r>
              <a:rPr lang="fr-FR" dirty="0" smtClean="0"/>
              <a:t>À Shanghai auprès du </a:t>
            </a:r>
            <a:r>
              <a:rPr lang="fr-FR" b="1" dirty="0" smtClean="0"/>
              <a:t>CCCT.</a:t>
            </a:r>
            <a:endParaRPr lang="fr-FR" b="1" dirty="0"/>
          </a:p>
        </p:txBody>
      </p:sp>
      <p:pic>
        <p:nvPicPr>
          <p:cNvPr id="4098" name="Picture 2" descr="O:\A charger sour nvx ordi\CCCT\mise en place expo\DSC03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3430350" cy="1929572"/>
          </a:xfrm>
          <a:prstGeom prst="rect">
            <a:avLst/>
          </a:prstGeom>
          <a:noFill/>
        </p:spPr>
      </p:pic>
      <p:pic>
        <p:nvPicPr>
          <p:cNvPr id="4099" name="Picture 3" descr="O:\A charger sour nvx ordi\CCCT\mise en place expo\DSC03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3554871" cy="1999615"/>
          </a:xfrm>
          <a:prstGeom prst="rect">
            <a:avLst/>
          </a:prstGeom>
          <a:noFill/>
        </p:spPr>
      </p:pic>
      <p:pic>
        <p:nvPicPr>
          <p:cNvPr id="4100" name="Picture 4" descr="O:\A charger sour nvx ordi\CCCT\mise en place expo\DSC03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3670376" cy="2064587"/>
          </a:xfrm>
          <a:prstGeom prst="rect">
            <a:avLst/>
          </a:prstGeom>
          <a:noFill/>
        </p:spPr>
      </p:pic>
      <p:pic>
        <p:nvPicPr>
          <p:cNvPr id="4101" name="Picture 5" descr="O:\A charger sour nvx ordi\CCCT\CCCT light photos\images\dsc02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628800"/>
            <a:ext cx="2090737" cy="139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Le rôle de CG Conseil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O:\Marketing CHINE\sign memo chine 5-10\signature meemorand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2624808" cy="1968606"/>
          </a:xfrm>
          <a:prstGeom prst="rect">
            <a:avLst/>
          </a:prstGeom>
          <a:noFill/>
        </p:spPr>
      </p:pic>
      <p:pic>
        <p:nvPicPr>
          <p:cNvPr id="3081" name="Picture 9" descr="O:\Marketing CHINE\sign memo chine 5-10\memo-collabo-chine-5-1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2222043" cy="30585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836712"/>
            <a:ext cx="83792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Signatures d’Accords de coopération avec les autorités officielles Chinoises: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CCCT </a:t>
            </a:r>
            <a:r>
              <a:rPr lang="fr-FR" dirty="0" smtClean="0"/>
              <a:t>– Chambre de Commerce  Chinoise Textile –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12.000 membres qui représentent </a:t>
            </a:r>
          </a:p>
          <a:p>
            <a:r>
              <a:rPr lang="fr-FR" dirty="0" smtClean="0"/>
              <a:t>     65% du commerce textile chinois.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b="1" dirty="0" smtClean="0"/>
              <a:t>SZIC</a:t>
            </a:r>
            <a:r>
              <a:rPr lang="fr-FR" dirty="0" smtClean="0"/>
              <a:t>: Association des fabricants Mode Textile de Shenzhen : 600 Compagnies actives.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la ville de </a:t>
            </a:r>
            <a:r>
              <a:rPr lang="fr-FR" b="1" dirty="0" smtClean="0"/>
              <a:t>HAINING </a:t>
            </a:r>
            <a:r>
              <a:rPr lang="fr-FR" dirty="0" smtClean="0"/>
              <a:t>: cité du leader du cuir .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b="1" dirty="0" smtClean="0"/>
              <a:t>BIBMC </a:t>
            </a:r>
            <a:r>
              <a:rPr lang="fr-FR" dirty="0" smtClean="0"/>
              <a:t>: Association de Shanghai pour le promotion du design.</a:t>
            </a:r>
            <a:endParaRPr lang="fr-FR" dirty="0"/>
          </a:p>
        </p:txBody>
      </p:sp>
      <p:pic>
        <p:nvPicPr>
          <p:cNvPr id="7170" name="Picture 2" descr="O:\Marketing CHINE\Chine Dec 10\shanghai\HTIP\DSC02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924944"/>
            <a:ext cx="3247672" cy="2160000"/>
          </a:xfrm>
          <a:prstGeom prst="rect">
            <a:avLst/>
          </a:prstGeom>
          <a:noFill/>
        </p:spPr>
      </p:pic>
      <p:pic>
        <p:nvPicPr>
          <p:cNvPr id="13" name="Picture 3" descr="C:\Documents and Settings\sb\Bureau\com JMG CV\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653136"/>
            <a:ext cx="2160240" cy="1620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Le rôle de CG Conseil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980728"/>
            <a:ext cx="804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Rencontres régulières de  délégations Chinoises , avec présentations de Designers: </a:t>
            </a:r>
          </a:p>
        </p:txBody>
      </p:sp>
      <p:pic>
        <p:nvPicPr>
          <p:cNvPr id="5122" name="Picture 2" descr="C:\Documents and Settings\sb\Bureau\derniere photos 13\chine octobre\agent et five plus\P1000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2879908" cy="216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4005064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Formation de nos équipes chinoises pour présenter les books des Designers Français</a:t>
            </a:r>
            <a:endParaRPr lang="fr-FR" dirty="0"/>
          </a:p>
        </p:txBody>
      </p:sp>
      <p:pic>
        <p:nvPicPr>
          <p:cNvPr id="5123" name="Picture 3" descr="C:\Documents and Settings\sb\Bureau\derniere photos 13\chine octobre\agent et five plus\P100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879908" cy="2160000"/>
          </a:xfrm>
          <a:prstGeom prst="rect">
            <a:avLst/>
          </a:prstGeom>
          <a:noFill/>
        </p:spPr>
      </p:pic>
      <p:pic>
        <p:nvPicPr>
          <p:cNvPr id="5124" name="Picture 4" descr="O:\Marketing CHINE\HAINING Cuir\photos cours paris 4-11\images\dsc03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2674937" cy="1779588"/>
          </a:xfrm>
          <a:prstGeom prst="rect">
            <a:avLst/>
          </a:prstGeom>
          <a:noFill/>
        </p:spPr>
      </p:pic>
      <p:pic>
        <p:nvPicPr>
          <p:cNvPr id="5125" name="Picture 5" descr="O:\Marketing CHINE\Centre styliste Shangai HTIP\Equipe +HTIP-salon light\images\dsc004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988840"/>
            <a:ext cx="2090737" cy="1390650"/>
          </a:xfrm>
          <a:prstGeom prst="rect">
            <a:avLst/>
          </a:prstGeom>
          <a:noFill/>
        </p:spPr>
      </p:pic>
      <p:pic>
        <p:nvPicPr>
          <p:cNvPr id="5126" name="Picture 6" descr="O:\Marketing CHINE\COMM  PUB  DOCS  Chinois SSS\Fashionmag-30-08-2010-délégation-d industriels-chino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556792"/>
            <a:ext cx="2286021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5832648" cy="388639"/>
          </a:xfrm>
          <a:solidFill>
            <a:srgbClr val="009AD0"/>
          </a:solidFill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5100" b="1" dirty="0" smtClean="0">
                <a:solidFill>
                  <a:schemeClr val="bg1"/>
                </a:solidFill>
              </a:rPr>
              <a:t>L’accompagnement dans les démarches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052736"/>
            <a:ext cx="89690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Comment préparer un Book dédié </a:t>
            </a:r>
            <a:r>
              <a:rPr lang="fr-FR" b="1" u="sng" dirty="0"/>
              <a:t>à</a:t>
            </a:r>
            <a:r>
              <a:rPr lang="fr-FR" b="1" u="sng" dirty="0" smtClean="0"/>
              <a:t> la Chine</a:t>
            </a:r>
            <a:endParaRPr lang="fr-FR" dirty="0"/>
          </a:p>
          <a:p>
            <a:r>
              <a:rPr lang="fr-FR" dirty="0" smtClean="0"/>
              <a:t>Un exemple  proposé par CG Conseil en Power Point ou en PDF à compléter, permet une</a:t>
            </a:r>
          </a:p>
          <a:p>
            <a:r>
              <a:rPr lang="fr-FR" dirty="0" smtClean="0"/>
              <a:t>lecture commune pour  tous les dossiers de Designers où la personnalité et le talent  s’affichent.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309320"/>
            <a:ext cx="801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Carole </a:t>
            </a:r>
            <a:r>
              <a:rPr lang="fr-FR" dirty="0" err="1" smtClean="0"/>
              <a:t>Glasman</a:t>
            </a:r>
            <a:r>
              <a:rPr lang="fr-FR" dirty="0" smtClean="0"/>
              <a:t> vous accompagne de ses conseils pour optimiser votre présentation</a:t>
            </a:r>
            <a:endParaRPr lang="fr-F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528" y="2420888"/>
          <a:ext cx="2160240" cy="1526536"/>
        </p:xfrm>
        <a:graphic>
          <a:graphicData uri="http://schemas.openxmlformats.org/presentationml/2006/ole">
            <p:oleObj spid="_x0000_s2070" name="Acrobat Document" r:id="rId4" imgW="5773680" imgH="4079880" progId="AcroExch.Document.7">
              <p:embed/>
            </p:oleObj>
          </a:graphicData>
        </a:graphic>
      </p:graphicFrame>
      <p:pic>
        <p:nvPicPr>
          <p:cNvPr id="2051" name="Picture 3" descr="O:\CCCT\Book 10 Stylistes\Catherine C\CCorcier Book 07 2013_Page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420888"/>
            <a:ext cx="2214729" cy="1565811"/>
          </a:xfrm>
          <a:prstGeom prst="rect">
            <a:avLst/>
          </a:prstGeom>
          <a:noFill/>
        </p:spPr>
      </p:pic>
      <p:pic>
        <p:nvPicPr>
          <p:cNvPr id="2052" name="Picture 4" descr="O:\CCCT\Book 10 Stylistes\Catherine C\CCorcier Book 07 2013_Page_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420888"/>
            <a:ext cx="2240706" cy="1584176"/>
          </a:xfrm>
          <a:prstGeom prst="rect">
            <a:avLst/>
          </a:prstGeom>
          <a:noFill/>
        </p:spPr>
      </p:pic>
      <p:pic>
        <p:nvPicPr>
          <p:cNvPr id="2053" name="Picture 5" descr="O:\CCCT\Book 10 Stylistes\Catherine C\CCorcier Book 07 2013_Page_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93095"/>
            <a:ext cx="2200251" cy="1555575"/>
          </a:xfrm>
          <a:prstGeom prst="rect">
            <a:avLst/>
          </a:prstGeom>
          <a:noFill/>
        </p:spPr>
      </p:pic>
      <p:pic>
        <p:nvPicPr>
          <p:cNvPr id="2054" name="Picture 6" descr="O:\CCCT\Book 10 Stylistes\Catherine C\CCorcier Book 07 2013_Page_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221088"/>
            <a:ext cx="2261722" cy="15990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420888"/>
            <a:ext cx="223224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15816" y="2348880"/>
            <a:ext cx="223224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56176" y="2420888"/>
            <a:ext cx="223224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331640" y="4293096"/>
            <a:ext cx="223224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99992" y="4221088"/>
            <a:ext cx="223224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bg1"/>
                </a:solidFill>
              </a:rPr>
              <a:t>Les étapes de la préparation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628800"/>
            <a:ext cx="89434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C.G. Conseil  valide votre book initial et conforte votre motivation pour  travailler </a:t>
            </a:r>
          </a:p>
          <a:p>
            <a:pPr marL="342900" indent="-342900"/>
            <a:r>
              <a:rPr lang="fr-FR" dirty="0"/>
              <a:t> </a:t>
            </a:r>
            <a:r>
              <a:rPr lang="fr-FR" dirty="0" smtClean="0"/>
              <a:t>      avec le marché chinois .</a:t>
            </a:r>
          </a:p>
          <a:p>
            <a:pPr marL="342900" indent="-342900"/>
            <a:endParaRPr lang="fr-FR" dirty="0"/>
          </a:p>
          <a:p>
            <a:pPr marL="342900" indent="-342900">
              <a:buAutoNum type="arabicPeriod" startAt="2"/>
            </a:pPr>
            <a:r>
              <a:rPr lang="fr-FR" dirty="0" smtClean="0"/>
              <a:t>C.G. </a:t>
            </a:r>
            <a:r>
              <a:rPr lang="fr-FR" dirty="0"/>
              <a:t>Conseil prépare</a:t>
            </a:r>
            <a:r>
              <a:rPr lang="fr-FR" dirty="0" smtClean="0"/>
              <a:t>, réalise  et adresse votre book formaté selon notre exemple.</a:t>
            </a:r>
          </a:p>
          <a:p>
            <a:pPr marL="342900" indent="-342900">
              <a:buAutoNum type="arabicPeriod" startAt="2"/>
            </a:pPr>
            <a:endParaRPr lang="fr-FR" dirty="0" smtClean="0"/>
          </a:p>
          <a:p>
            <a:pPr marL="342900" indent="-342900">
              <a:buAutoNum type="arabicPeriod" startAt="2"/>
            </a:pPr>
            <a:r>
              <a:rPr lang="fr-FR" dirty="0" smtClean="0"/>
              <a:t>C.G. Conseil  modifie et assure la coordination afin de valider votre </a:t>
            </a:r>
            <a:r>
              <a:rPr lang="fr-FR" dirty="0" err="1" smtClean="0"/>
              <a:t>creation</a:t>
            </a:r>
            <a:r>
              <a:rPr lang="fr-FR" dirty="0" smtClean="0"/>
              <a:t> (</a:t>
            </a:r>
            <a:r>
              <a:rPr lang="fr-FR" dirty="0" err="1" smtClean="0"/>
              <a:t>pdf</a:t>
            </a:r>
            <a:r>
              <a:rPr lang="fr-FR" dirty="0" smtClean="0"/>
              <a:t>)</a:t>
            </a:r>
          </a:p>
          <a:p>
            <a:pPr marL="342900" indent="-342900">
              <a:buAutoNum type="arabicPeriod" startAt="2"/>
            </a:pPr>
            <a:endParaRPr lang="fr-FR" dirty="0" smtClean="0"/>
          </a:p>
          <a:p>
            <a:pPr marL="342900" indent="-342900">
              <a:buAutoNum type="arabicPeriod" startAt="2"/>
            </a:pPr>
            <a:r>
              <a:rPr lang="fr-FR" dirty="0" smtClean="0"/>
              <a:t> </a:t>
            </a:r>
            <a:r>
              <a:rPr lang="fr-FR" dirty="0"/>
              <a:t>C.G Conseil </a:t>
            </a:r>
            <a:r>
              <a:rPr lang="fr-FR" dirty="0" smtClean="0"/>
              <a:t> signe un mandat  de  représentation nous désignant comme </a:t>
            </a:r>
            <a:r>
              <a:rPr lang="fr-FR" dirty="0"/>
              <a:t>A</a:t>
            </a:r>
            <a:r>
              <a:rPr lang="fr-FR" dirty="0" smtClean="0"/>
              <a:t>gent Artistique</a:t>
            </a:r>
          </a:p>
          <a:p>
            <a:r>
              <a:rPr lang="fr-FR" dirty="0"/>
              <a:t> </a:t>
            </a:r>
            <a:r>
              <a:rPr lang="fr-FR" dirty="0" smtClean="0"/>
              <a:t>      non exclusif pour négocier un contrat dans un cadre défini.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CG Conseil présente à votre book avec notre Network.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4690864" cy="388639"/>
          </a:xfrm>
          <a:solidFill>
            <a:srgbClr val="009AD0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bg1"/>
                </a:solidFill>
              </a:rPr>
              <a:t> Présentation des Dossiers</a:t>
            </a:r>
          </a:p>
          <a:p>
            <a:endParaRPr lang="fr-FR" dirty="0"/>
          </a:p>
        </p:txBody>
      </p:sp>
      <p:pic>
        <p:nvPicPr>
          <p:cNvPr id="4" name="Picture 2" descr="LOGO 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5910" y="764704"/>
            <a:ext cx="9098264" cy="5878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1/ </a:t>
            </a:r>
            <a:r>
              <a:rPr lang="fr-FR" sz="1600" dirty="0" smtClean="0"/>
              <a:t>Nous adressons vos dossiers  à nos correspondants principalement sur 3 sites : Shanghai , Guangzhou ,</a:t>
            </a:r>
          </a:p>
          <a:p>
            <a:r>
              <a:rPr lang="fr-FR" sz="1600" dirty="0" smtClean="0"/>
              <a:t> Shenzhen.</a:t>
            </a:r>
          </a:p>
          <a:p>
            <a:endParaRPr lang="fr-FR" sz="1600" dirty="0" smtClean="0"/>
          </a:p>
          <a:p>
            <a:r>
              <a:rPr lang="fr-FR" sz="1600" dirty="0" smtClean="0"/>
              <a:t>Nos partenaires  analysent les besoins clients (ADN, cible, marques concurrentes, objectifs) , </a:t>
            </a:r>
          </a:p>
          <a:p>
            <a:r>
              <a:rPr lang="fr-FR" sz="1600" dirty="0" smtClean="0"/>
              <a:t>et nous retournent  un compte rendu rédigé  en anglais, </a:t>
            </a:r>
          </a:p>
          <a:p>
            <a:endParaRPr lang="fr-FR" sz="1600" dirty="0" smtClean="0"/>
          </a:p>
          <a:p>
            <a:r>
              <a:rPr lang="fr-FR" sz="1600" dirty="0" smtClean="0"/>
              <a:t>Nous vous proposons la Mission avec un budget à déterminer.</a:t>
            </a:r>
          </a:p>
          <a:p>
            <a:r>
              <a:rPr lang="fr-FR" sz="1600" dirty="0" smtClean="0"/>
              <a:t>Une fois ce briefe réceptionné par mail, en fonction des critères de sélection, </a:t>
            </a:r>
          </a:p>
          <a:p>
            <a:r>
              <a:rPr lang="fr-FR" sz="1600" dirty="0" smtClean="0"/>
              <a:t>Votre dossier personnalisé est transmis à  la société cliente,  en précisant vos talents, </a:t>
            </a:r>
          </a:p>
          <a:p>
            <a:r>
              <a:rPr lang="fr-FR" sz="1600" dirty="0" smtClean="0"/>
              <a:t>nos correspondants assurant la promotion de votre candidature,  en présentant votre portfolio.</a:t>
            </a:r>
          </a:p>
          <a:p>
            <a:endParaRPr lang="fr-FR" sz="1600" dirty="0" smtClean="0"/>
          </a:p>
          <a:p>
            <a:r>
              <a:rPr lang="fr-FR" sz="1600" b="1" dirty="0" smtClean="0"/>
              <a:t>2/ Nous avons signé</a:t>
            </a:r>
            <a:r>
              <a:rPr lang="fr-FR" sz="1600" dirty="0" smtClean="0"/>
              <a:t> des  accords de collaboration exclusive, avec le  CCCT.</a:t>
            </a:r>
          </a:p>
          <a:p>
            <a:r>
              <a:rPr lang="fr-FR" sz="1600" dirty="0" smtClean="0"/>
              <a:t> Chambre de Commerce Chinois Textile, comportant 12.000 Adhérents, qui peuvent  consulter </a:t>
            </a:r>
          </a:p>
          <a:p>
            <a:r>
              <a:rPr lang="fr-FR" sz="1600" dirty="0"/>
              <a:t>v</a:t>
            </a:r>
            <a:r>
              <a:rPr lang="fr-FR" sz="1600" dirty="0" smtClean="0"/>
              <a:t>otre </a:t>
            </a:r>
            <a:r>
              <a:rPr lang="fr-FR" sz="1600" dirty="0" err="1" smtClean="0"/>
              <a:t>profololio</a:t>
            </a:r>
            <a:r>
              <a:rPr lang="fr-FR" sz="1600" dirty="0" smtClean="0"/>
              <a:t> en ligne.</a:t>
            </a:r>
            <a:r>
              <a:rPr lang="fr-FR" sz="1600" dirty="0"/>
              <a:t> </a:t>
            </a:r>
            <a:r>
              <a:rPr lang="fr-FR" sz="1600" dirty="0" smtClean="0"/>
              <a:t>Site qui renvoie sur  CG conseil ou vers le Responsable de CCCT </a:t>
            </a:r>
          </a:p>
          <a:p>
            <a:r>
              <a:rPr lang="fr-FR" sz="1600" dirty="0" smtClean="0"/>
              <a:t>en charge de la coordination</a:t>
            </a:r>
          </a:p>
          <a:p>
            <a:r>
              <a:rPr lang="fr-FR" sz="1600" dirty="0" smtClean="0"/>
              <a:t>Mailing et lettre d’information à leurs Membres rappelant nos services de présentation </a:t>
            </a:r>
          </a:p>
          <a:p>
            <a:r>
              <a:rPr lang="fr-FR" sz="1600" dirty="0" smtClean="0"/>
              <a:t>de Designers Français Européens et Consultants Marketing Produit Merchandising.</a:t>
            </a:r>
          </a:p>
          <a:p>
            <a:pPr lvl="1"/>
            <a:endParaRPr lang="fr-FR" sz="1600" dirty="0" smtClean="0"/>
          </a:p>
          <a:p>
            <a:r>
              <a:rPr lang="fr-FR" sz="1600" dirty="0" smtClean="0"/>
              <a:t>3/ Nous présentons vos dossiers en Chine  lors  des rendez-vous fixés  avec les sociétés textiles.</a:t>
            </a:r>
          </a:p>
          <a:p>
            <a:pPr algn="ctr"/>
            <a:r>
              <a:rPr lang="fr-FR" sz="5400" dirty="0" smtClean="0"/>
              <a:t> </a:t>
            </a:r>
            <a:r>
              <a:rPr lang="fr-FR" sz="4800" dirty="0" smtClean="0"/>
              <a:t>=</a:t>
            </a:r>
            <a:r>
              <a:rPr lang="fr-FR" sz="5400" dirty="0" smtClean="0"/>
              <a:t> </a:t>
            </a:r>
            <a:r>
              <a:rPr lang="fr-FR" sz="2400" dirty="0" smtClean="0"/>
              <a:t>Une visibilité de votre Book Portfolio en Chine !</a:t>
            </a:r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1166</Words>
  <Application>Microsoft Office PowerPoint</Application>
  <PresentationFormat>Affichage à l'écran (4:3)</PresentationFormat>
  <Paragraphs>125</Paragraphs>
  <Slides>13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CHINE Comment entrer en contact avec les sociétés Chinoises,  leur présenter son portfolio et entamer des négociations pour obtenir un contrat de collaboration.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 comment entrer en contact avec les sociétés Chinoises,  leur monter son portofolio et entamer des négociations pour obtenir un contrat de collaboration.</dc:title>
  <dc:creator>evelyne</dc:creator>
  <cp:lastModifiedBy>evelyne</cp:lastModifiedBy>
  <cp:revision>55</cp:revision>
  <dcterms:created xsi:type="dcterms:W3CDTF">2013-11-22T08:41:11Z</dcterms:created>
  <dcterms:modified xsi:type="dcterms:W3CDTF">2014-04-18T17:04:02Z</dcterms:modified>
</cp:coreProperties>
</file>