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0"/>
  </p:notesMasterIdLst>
  <p:handoutMasterIdLst>
    <p:handoutMasterId r:id="rId11"/>
  </p:handoutMasterIdLst>
  <p:sldIdLst>
    <p:sldId id="290" r:id="rId3"/>
    <p:sldId id="289" r:id="rId4"/>
    <p:sldId id="291" r:id="rId5"/>
    <p:sldId id="292" r:id="rId6"/>
    <p:sldId id="293" r:id="rId7"/>
    <p:sldId id="294" r:id="rId8"/>
    <p:sldId id="295" r:id="rId9"/>
  </p:sldIdLst>
  <p:sldSz cx="9144000" cy="6858000" type="screen4x3"/>
  <p:notesSz cx="6805613" cy="9939338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8" autoAdjust="0"/>
    <p:restoredTop sz="94600" autoAdjust="0"/>
  </p:normalViewPr>
  <p:slideViewPr>
    <p:cSldViewPr>
      <p:cViewPr varScale="1">
        <p:scale>
          <a:sx n="96" d="100"/>
          <a:sy n="96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DC3739-7D56-4EAB-907F-8DE37054E7BB}" type="slidenum">
              <a:rPr lang="fr-FR" altLang="fr-FR"/>
              <a:pPr eaLnBrk="1" hangingPunct="1"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398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AA54A8-77A0-49A6-AEC2-E0504B5D7A06}" type="slidenum">
              <a:rPr lang="fr-FR" altLang="fr-FR"/>
              <a:pPr eaLnBrk="1" hangingPunct="1">
                <a:spcBef>
                  <a:spcPct val="0"/>
                </a:spcBef>
              </a:pPr>
              <a:t>4</a:t>
            </a:fld>
            <a:endParaRPr lang="fr-FR" altLang="fr-FR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509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2B534A-1273-46B0-8C64-7110D9DFA09F}" type="slidenum">
              <a:rPr lang="fr-FR" altLang="fr-FR"/>
              <a:pPr eaLnBrk="1" hangingPunct="1">
                <a:spcBef>
                  <a:spcPct val="0"/>
                </a:spcBef>
              </a:pPr>
              <a:t>5</a:t>
            </a:fld>
            <a:endParaRPr lang="fr-FR" altLang="fr-FR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1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4128BD4-B8FB-485C-BA98-5B8B78B5EDD7}" type="slidenum">
              <a:rPr lang="fr-FR" altLang="fr-FR"/>
              <a:pPr eaLnBrk="1" hangingPunct="1">
                <a:spcBef>
                  <a:spcPct val="0"/>
                </a:spcBef>
              </a:pPr>
              <a:t>6</a:t>
            </a:fld>
            <a:endParaRPr lang="fr-FR" altLang="fr-FR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349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A0D147-D94F-42AD-8C07-2ED32D176ED0}" type="slidenum">
              <a:rPr lang="fr-FR" altLang="fr-FR"/>
              <a:pPr eaLnBrk="1" hangingPunct="1">
                <a:spcBef>
                  <a:spcPct val="0"/>
                </a:spcBef>
              </a:pPr>
              <a:t>7</a:t>
            </a:fld>
            <a:endParaRPr lang="fr-FR" altLang="fr-FR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601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91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915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grpSp>
          <p:nvGrpSpPr>
            <p:cNvPr id="4915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915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5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916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916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917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91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491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A717A0-112A-4458-86ED-B9D4BCA818D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99321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943CDD-A6B4-4B09-8FB2-BB3C5931F43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60912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254110E-BAF7-436C-BC95-6219A52A0F6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30211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43BBB0C-3B56-4A9C-9EBA-229C62CE1EF1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96434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5AC735-5290-4BE8-9C9D-B98D9394A37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93100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07504" y="6297086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948264" y="630932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/>
              <a:t>Page </a:t>
            </a:r>
            <a:fld id="{97B5623A-F374-474F-B53D-C2D626558A64}" type="slidenum">
              <a:rPr lang="fr-FR" altLang="fr-FR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400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3124200" y="6284168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423210807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283A2C-37A5-451E-8950-711EECEEA81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80252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007B3D-4D6D-4094-B825-8CFC6C8DC81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19889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BC21DC-7467-406C-BC42-FA391E23FFF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0096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941695-DE6F-4CAF-AC10-4F92691B06A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7015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49098E-FF83-42E3-A010-3CCAECF1E515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72999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23B8CC-5D49-47FB-8C13-212844C0C32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34189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FB8E3F-4455-4C76-8D9C-22C9F1C9C836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0218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fr-F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47B8D0ED-3C37-455B-8603-FC29B23377D8}" type="slidenum">
              <a:rPr lang="fr-FR"/>
              <a:pPr/>
              <a:t>‹N°›</a:t>
            </a:fld>
            <a:endParaRPr lang="fr-FR"/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</p:grpSp>
      <p:sp>
        <p:nvSpPr>
          <p:cNvPr id="481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81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371600"/>
          </a:xfrm>
        </p:spPr>
        <p:txBody>
          <a:bodyPr/>
          <a:lstStyle/>
          <a:p>
            <a:pPr eaLnBrk="1" hangingPunct="1"/>
            <a:r>
              <a:rPr lang="fr-FR" altLang="fr-FR" sz="3600" b="1" dirty="0" smtClean="0"/>
              <a:t>7. Business Plan</a:t>
            </a:r>
            <a:endParaRPr lang="fr-FR" altLang="fr-FR" sz="3600" dirty="0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16113"/>
            <a:ext cx="8775700" cy="4216400"/>
          </a:xfrm>
        </p:spPr>
        <p:txBody>
          <a:bodyPr/>
          <a:lstStyle/>
          <a:p>
            <a:pPr marL="381000" indent="-381000" eaLnBrk="1" hangingPunct="1"/>
            <a:endParaRPr lang="fr-FR" altLang="fr-FR" dirty="0" smtClean="0"/>
          </a:p>
          <a:p>
            <a:pPr lvl="4" eaLnBrk="1" hangingPunct="1">
              <a:buSzTx/>
            </a:pPr>
            <a:r>
              <a:rPr lang="fr-FR" altLang="fr-FR" sz="3200" dirty="0" smtClean="0"/>
              <a:t>Opération </a:t>
            </a:r>
            <a:r>
              <a:rPr lang="fr-FR" altLang="fr-FR" sz="3200" dirty="0" err="1" smtClean="0"/>
              <a:t>Crowfunding</a:t>
            </a:r>
            <a:endParaRPr lang="fr-FR" altLang="fr-FR" sz="3200" dirty="0" smtClean="0"/>
          </a:p>
          <a:p>
            <a:pPr lvl="4" eaLnBrk="1" hangingPunct="1">
              <a:buSzTx/>
            </a:pPr>
            <a:r>
              <a:rPr lang="fr-FR" altLang="fr-FR" sz="3200" dirty="0" smtClean="0"/>
              <a:t>Comptes d’exploitation </a:t>
            </a:r>
            <a:endParaRPr lang="fr-FR" altLang="fr-FR" sz="3200" dirty="0" smtClean="0"/>
          </a:p>
          <a:p>
            <a:pPr lvl="4" eaLnBrk="1" hangingPunct="1">
              <a:buSzTx/>
            </a:pPr>
            <a:r>
              <a:rPr lang="fr-FR" altLang="fr-FR" sz="3200" dirty="0" smtClean="0"/>
              <a:t>Plan de financement</a:t>
            </a:r>
          </a:p>
          <a:p>
            <a:pPr lvl="4" eaLnBrk="1" hangingPunct="1">
              <a:buSzTx/>
            </a:pPr>
            <a:r>
              <a:rPr lang="fr-FR" altLang="fr-FR" sz="3200" dirty="0" smtClean="0"/>
              <a:t>Bilans</a:t>
            </a:r>
          </a:p>
          <a:p>
            <a:pPr lvl="4" eaLnBrk="1" hangingPunct="1">
              <a:buSzTx/>
            </a:pPr>
            <a:r>
              <a:rPr lang="fr-FR" altLang="fr-FR" sz="3200" dirty="0" smtClean="0"/>
              <a:t>BFR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1</a:t>
            </a:fld>
            <a:endParaRPr lang="fr-FR" altLang="fr-FR" sz="1400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32616968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71600"/>
          </a:xfrm>
        </p:spPr>
        <p:txBody>
          <a:bodyPr/>
          <a:lstStyle/>
          <a:p>
            <a:r>
              <a:rPr lang="fr-FR" altLang="fr-FR" sz="3600" b="1" dirty="0"/>
              <a:t>7</a:t>
            </a:r>
            <a:r>
              <a:rPr lang="fr-FR" altLang="fr-FR" sz="3600" b="1" dirty="0" smtClean="0"/>
              <a:t>. </a:t>
            </a:r>
            <a:r>
              <a:rPr lang="fr-FR" altLang="fr-FR" sz="3600" b="1" dirty="0" smtClean="0"/>
              <a:t>Levée </a:t>
            </a:r>
            <a:r>
              <a:rPr lang="fr-FR" altLang="fr-FR" sz="3600" b="1" dirty="0" err="1" smtClean="0"/>
              <a:t>Crowd</a:t>
            </a:r>
            <a:r>
              <a:rPr lang="fr-FR" altLang="fr-FR" sz="3600" b="1" dirty="0" err="1"/>
              <a:t>f</a:t>
            </a:r>
            <a:r>
              <a:rPr lang="fr-FR" altLang="fr-FR" sz="3600" b="1" dirty="0" err="1" smtClean="0"/>
              <a:t>unding</a:t>
            </a:r>
            <a:endParaRPr lang="fr-FR" altLang="fr-FR" sz="3600" b="1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3000"/>
            <a:ext cx="8229600" cy="4534272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fr-FR" sz="1800" b="1" dirty="0" smtClean="0"/>
              <a:t>Proposer à des investisseurs de devenir </a:t>
            </a:r>
            <a:r>
              <a:rPr lang="fr-FR" sz="1800" b="1" dirty="0"/>
              <a:t>associé – actionnaire </a:t>
            </a:r>
            <a:r>
              <a:rPr lang="fr-FR" sz="1800" b="1" dirty="0" err="1" smtClean="0"/>
              <a:t>SophroKhepri</a:t>
            </a:r>
            <a:r>
              <a:rPr lang="fr-FR" sz="1800" b="1" dirty="0"/>
              <a:t> </a:t>
            </a:r>
            <a:r>
              <a:rPr lang="fr-FR" sz="1800" b="1" dirty="0" smtClean="0"/>
              <a:t>SAS:</a:t>
            </a:r>
          </a:p>
          <a:p>
            <a:pPr lvl="1">
              <a:lnSpc>
                <a:spcPct val="150000"/>
              </a:lnSpc>
              <a:defRPr/>
            </a:pPr>
            <a:r>
              <a:rPr lang="fr-FR" sz="1800" dirty="0"/>
              <a:t>500 parts sociales / actions à 70 €</a:t>
            </a:r>
          </a:p>
          <a:p>
            <a:pPr lvl="1">
              <a:lnSpc>
                <a:spcPct val="150000"/>
              </a:lnSpc>
              <a:defRPr/>
            </a:pPr>
            <a:r>
              <a:rPr lang="fr-FR" sz="1800" dirty="0" smtClean="0"/>
              <a:t>Achat </a:t>
            </a:r>
            <a:r>
              <a:rPr lang="fr-FR" sz="1800" dirty="0"/>
              <a:t>minimum : 1 part sociale par </a:t>
            </a:r>
            <a:r>
              <a:rPr lang="fr-FR" sz="1800" dirty="0" smtClean="0"/>
              <a:t>personne</a:t>
            </a:r>
          </a:p>
          <a:p>
            <a:pPr lvl="1">
              <a:lnSpc>
                <a:spcPct val="150000"/>
              </a:lnSpc>
              <a:defRPr/>
            </a:pPr>
            <a:r>
              <a:rPr lang="fr-FR" sz="1800" dirty="0" smtClean="0"/>
              <a:t>Achat </a:t>
            </a:r>
            <a:r>
              <a:rPr lang="fr-FR" sz="1800" dirty="0"/>
              <a:t>maximum : non </a:t>
            </a:r>
            <a:r>
              <a:rPr lang="fr-FR" sz="1800" dirty="0" smtClean="0"/>
              <a:t>limité</a:t>
            </a:r>
          </a:p>
          <a:p>
            <a:pPr lvl="1">
              <a:lnSpc>
                <a:spcPct val="150000"/>
              </a:lnSpc>
              <a:defRPr/>
            </a:pPr>
            <a:r>
              <a:rPr lang="fr-FR" sz="1800" dirty="0" smtClean="0"/>
              <a:t>Opération </a:t>
            </a:r>
            <a:r>
              <a:rPr lang="fr-FR" sz="1800" dirty="0"/>
              <a:t>gérée par </a:t>
            </a:r>
            <a:r>
              <a:rPr lang="fr-FR" sz="1800" dirty="0" smtClean="0"/>
              <a:t>SPARKUP, plateforme de financement participatif</a:t>
            </a:r>
            <a:endParaRPr lang="fr-FR" dirty="0" smtClean="0"/>
          </a:p>
          <a:p>
            <a:pPr>
              <a:lnSpc>
                <a:spcPct val="150000"/>
              </a:lnSpc>
              <a:defRPr/>
            </a:pPr>
            <a:r>
              <a:rPr lang="fr-FR" sz="1800" b="1" dirty="0"/>
              <a:t>Besoin en </a:t>
            </a:r>
            <a:r>
              <a:rPr lang="fr-FR" sz="1800" b="1" dirty="0" smtClean="0"/>
              <a:t>financement couvert par L’opération </a:t>
            </a:r>
            <a:r>
              <a:rPr lang="fr-FR" sz="1800" b="1" dirty="0" err="1" smtClean="0"/>
              <a:t>SparkUp</a:t>
            </a:r>
            <a:r>
              <a:rPr lang="fr-FR" sz="1800" b="1" dirty="0" smtClean="0"/>
              <a:t> :</a:t>
            </a:r>
            <a:endParaRPr lang="fr-FR" sz="1800" dirty="0"/>
          </a:p>
          <a:p>
            <a:pPr lvl="1">
              <a:lnSpc>
                <a:spcPct val="150000"/>
              </a:lnSpc>
              <a:defRPr/>
            </a:pPr>
            <a:r>
              <a:rPr lang="fr-FR" sz="1800" dirty="0"/>
              <a:t>Besoin de 35 000 € supplémentaires pour mettre au point l’interface patients et praticiens, gestion efficiente des rendez-vous en ligne, tenue des agendas interactifs, promotion du concept novateur. </a:t>
            </a:r>
          </a:p>
        </p:txBody>
      </p:sp>
    </p:spTree>
    <p:extLst>
      <p:ext uri="{BB962C8B-B14F-4D97-AF65-F5344CB8AC3E}">
        <p14:creationId xmlns:p14="http://schemas.microsoft.com/office/powerpoint/2010/main" val="27209266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71600"/>
          </a:xfrm>
        </p:spPr>
        <p:txBody>
          <a:bodyPr/>
          <a:lstStyle/>
          <a:p>
            <a:r>
              <a:rPr lang="fr-FR" altLang="fr-FR" sz="3600" b="1" dirty="0" smtClean="0"/>
              <a:t>7. </a:t>
            </a:r>
            <a:r>
              <a:rPr lang="fr-FR" altLang="fr-FR" sz="3600" b="1" dirty="0" err="1" smtClean="0"/>
              <a:t>Contruction</a:t>
            </a:r>
            <a:r>
              <a:rPr lang="fr-FR" altLang="fr-FR" sz="3600" b="1" dirty="0" smtClean="0"/>
              <a:t> </a:t>
            </a:r>
            <a:r>
              <a:rPr lang="fr-FR" altLang="fr-FR" sz="3600" b="1" dirty="0" smtClean="0"/>
              <a:t>du CA - Ventes</a:t>
            </a:r>
          </a:p>
        </p:txBody>
      </p:sp>
      <p:pic>
        <p:nvPicPr>
          <p:cNvPr id="1026" name="Picture 2" descr="D:\du msi\Mes documents\KHEPRI Developpement\Installation 2013\Cabinet paramédical Khepri\Dossier complet Creation SAS Khepri\Construction B-Plan\CA cab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54696"/>
            <a:ext cx="59055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u msi\Mes documents\KHEPRI Developpement\Installation 2013\Cabinet paramédical Khepri\Dossier complet Creation SAS Khepri\Construction B-Plan\Forfait cab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179812"/>
            <a:ext cx="59055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du msi\Mes documents\KHEPRI Developpement\Installation 2013\Cabinet paramédical Khepri\Dossier complet Creation SAS Khepri\Construction B-Plan\Salles formati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379" y="4607024"/>
            <a:ext cx="48768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3</a:t>
            </a:fld>
            <a:endParaRPr lang="fr-FR" altLang="fr-FR" sz="14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41698653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pPr eaLnBrk="1" hangingPunct="1"/>
            <a:r>
              <a:rPr lang="fr-FR" altLang="fr-FR" sz="3600" b="1" dirty="0" smtClean="0"/>
              <a:t>7. Comptes </a:t>
            </a:r>
            <a:r>
              <a:rPr lang="fr-FR" altLang="fr-FR" sz="3600" b="1" dirty="0" smtClean="0"/>
              <a:t>d’exploitation</a:t>
            </a:r>
          </a:p>
        </p:txBody>
      </p:sp>
      <p:pic>
        <p:nvPicPr>
          <p:cNvPr id="3074" name="Picture 2" descr="D:\du msi\Mes documents\KHEPRI Developpement\Installation 2013\Cabinet paramédical Khepri\Dossier complet Creation SAS Khepri\Construction B-Plan\C-Exploita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011510"/>
            <a:ext cx="7124700" cy="536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4</a:t>
            </a:fld>
            <a:endParaRPr lang="fr-FR" altLang="fr-FR" sz="1400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12114033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3184"/>
            <a:ext cx="8229600" cy="1083568"/>
          </a:xfrm>
        </p:spPr>
        <p:txBody>
          <a:bodyPr/>
          <a:lstStyle/>
          <a:p>
            <a:pPr eaLnBrk="1" hangingPunct="1"/>
            <a:r>
              <a:rPr lang="fr-FR" altLang="fr-FR" sz="3600" b="1" dirty="0" smtClean="0"/>
              <a:t>7. Plan </a:t>
            </a:r>
            <a:r>
              <a:rPr lang="fr-FR" altLang="fr-FR" sz="3600" b="1" dirty="0" smtClean="0"/>
              <a:t>de financement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519363" y="13076238"/>
            <a:ext cx="3876675" cy="371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2471738" y="12523788"/>
            <a:ext cx="3905250" cy="352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D:\du msi\Mes documents\KHEPRI Developpement\Installation 2013\Cabinet paramédical Khepri\Dossier complet Creation SAS Khepri\Construction B-Plan\Répart Kp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2" y="4653136"/>
            <a:ext cx="3028329" cy="213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D:\du msi\Mes documents\KHEPRI Developpement\Installation 2013\Cabinet paramédical Khepri\Dossier complet Creation SAS Khepri\Construction B-Plan\Repartition C-couran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653136"/>
            <a:ext cx="3528392" cy="179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du msi\Mes documents\KHEPRI Developpement\Installation 2013\Cabinet paramédical Khepri\Dossier complet Creation SAS Khepri\Construction B-Plan\C-Financemen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75" y="908720"/>
            <a:ext cx="7776864" cy="3917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5</a:t>
            </a:fld>
            <a:endParaRPr lang="fr-FR" altLang="fr-FR" sz="1400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21500649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5192"/>
            <a:ext cx="8229600" cy="1011560"/>
          </a:xfrm>
        </p:spPr>
        <p:txBody>
          <a:bodyPr/>
          <a:lstStyle/>
          <a:p>
            <a:pPr eaLnBrk="1" hangingPunct="1"/>
            <a:r>
              <a:rPr lang="fr-FR" altLang="fr-FR" sz="3600" b="1" dirty="0" smtClean="0"/>
              <a:t>7. Bilans</a:t>
            </a:r>
            <a:endParaRPr lang="fr-FR" altLang="fr-FR" sz="3600" b="1" dirty="0" smtClean="0"/>
          </a:p>
        </p:txBody>
      </p:sp>
      <p:pic>
        <p:nvPicPr>
          <p:cNvPr id="4098" name="Picture 2" descr="D:\du msi\Mes documents\KHEPRI Developpement\Installation 2013\Cabinet paramédical Khepri\Dossier complet Creation SAS Khepri\Construction B-Plan\Bila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18" y="1268760"/>
            <a:ext cx="81534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6</a:t>
            </a:fld>
            <a:endParaRPr lang="fr-FR" altLang="fr-FR" sz="1400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19291046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5192"/>
            <a:ext cx="8229600" cy="1371600"/>
          </a:xfrm>
        </p:spPr>
        <p:txBody>
          <a:bodyPr/>
          <a:lstStyle/>
          <a:p>
            <a:pPr eaLnBrk="1" hangingPunct="1"/>
            <a:r>
              <a:rPr lang="fr-FR" altLang="fr-FR" sz="3600" b="1" dirty="0" smtClean="0"/>
              <a:t>BFR</a:t>
            </a:r>
          </a:p>
        </p:txBody>
      </p:sp>
      <p:pic>
        <p:nvPicPr>
          <p:cNvPr id="5122" name="Picture 2" descr="D:\du msi\Mes documents\KHEPRI Developpement\Installation 2013\Cabinet paramédical Khepri\Dossier complet Creation SAS Khepri\Construction B-Plan\BF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65" y="1485272"/>
            <a:ext cx="8246199" cy="359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7</a:t>
            </a:fld>
            <a:endParaRPr lang="fr-FR" altLang="fr-FR" sz="1400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4916078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frproposal">
  <a:themeElements>
    <a:clrScheme name="frproposa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fr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rproposa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d'un projet</Template>
  <TotalTime>6054</TotalTime>
  <Words>82</Words>
  <Application>Microsoft Office PowerPoint</Application>
  <PresentationFormat>Affichage à l'écran (4:3)</PresentationFormat>
  <Paragraphs>43</Paragraphs>
  <Slides>7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frproposal</vt:lpstr>
      <vt:lpstr>7. Business Plan</vt:lpstr>
      <vt:lpstr>7. Levée Crowdfunding</vt:lpstr>
      <vt:lpstr>7. Contruction du CA - Ventes</vt:lpstr>
      <vt:lpstr>7. Comptes d’exploitation</vt:lpstr>
      <vt:lpstr>7. Plan de financement</vt:lpstr>
      <vt:lpstr>7. Bilans</vt:lpstr>
      <vt:lpstr>BFR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85</cp:revision>
  <cp:lastPrinted>2015-03-10T15:17:42Z</cp:lastPrinted>
  <dcterms:created xsi:type="dcterms:W3CDTF">2015-02-15T15:45:30Z</dcterms:created>
  <dcterms:modified xsi:type="dcterms:W3CDTF">2015-03-11T10:29:05Z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