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4417" r:id="rId1"/>
  </p:sldMasterIdLst>
  <p:notesMasterIdLst>
    <p:notesMasterId r:id="rId204"/>
  </p:notesMasterIdLst>
  <p:handoutMasterIdLst>
    <p:handoutMasterId r:id="rId205"/>
  </p:handoutMasterIdLst>
  <p:sldIdLst>
    <p:sldId id="667" r:id="rId2"/>
    <p:sldId id="664" r:id="rId3"/>
    <p:sldId id="668" r:id="rId4"/>
    <p:sldId id="605" r:id="rId5"/>
    <p:sldId id="666" r:id="rId6"/>
    <p:sldId id="868" r:id="rId7"/>
    <p:sldId id="822" r:id="rId8"/>
    <p:sldId id="873" r:id="rId9"/>
    <p:sldId id="750" r:id="rId10"/>
    <p:sldId id="751" r:id="rId11"/>
    <p:sldId id="874" r:id="rId12"/>
    <p:sldId id="880" r:id="rId13"/>
    <p:sldId id="823" r:id="rId14"/>
    <p:sldId id="824" r:id="rId15"/>
    <p:sldId id="825" r:id="rId16"/>
    <p:sldId id="826" r:id="rId17"/>
    <p:sldId id="827" r:id="rId18"/>
    <p:sldId id="828" r:id="rId19"/>
    <p:sldId id="829" r:id="rId20"/>
    <p:sldId id="830" r:id="rId21"/>
    <p:sldId id="831" r:id="rId22"/>
    <p:sldId id="832" r:id="rId23"/>
    <p:sldId id="818" r:id="rId24"/>
    <p:sldId id="687" r:id="rId25"/>
    <p:sldId id="688" r:id="rId26"/>
    <p:sldId id="689" r:id="rId27"/>
    <p:sldId id="690" r:id="rId28"/>
    <p:sldId id="691" r:id="rId29"/>
    <p:sldId id="692" r:id="rId30"/>
    <p:sldId id="693" r:id="rId31"/>
    <p:sldId id="896" r:id="rId32"/>
    <p:sldId id="694" r:id="rId33"/>
    <p:sldId id="889" r:id="rId34"/>
    <p:sldId id="890" r:id="rId35"/>
    <p:sldId id="891" r:id="rId36"/>
    <p:sldId id="892" r:id="rId37"/>
    <p:sldId id="897" r:id="rId38"/>
    <p:sldId id="699" r:id="rId39"/>
    <p:sldId id="700" r:id="rId40"/>
    <p:sldId id="701" r:id="rId41"/>
    <p:sldId id="702" r:id="rId42"/>
    <p:sldId id="703" r:id="rId43"/>
    <p:sldId id="704" r:id="rId44"/>
    <p:sldId id="705" r:id="rId45"/>
    <p:sldId id="706" r:id="rId46"/>
    <p:sldId id="707" r:id="rId47"/>
    <p:sldId id="708" r:id="rId48"/>
    <p:sldId id="709" r:id="rId49"/>
    <p:sldId id="710" r:id="rId50"/>
    <p:sldId id="711" r:id="rId51"/>
    <p:sldId id="718" r:id="rId52"/>
    <p:sldId id="719" r:id="rId53"/>
    <p:sldId id="720" r:id="rId54"/>
    <p:sldId id="721" r:id="rId55"/>
    <p:sldId id="722" r:id="rId56"/>
    <p:sldId id="723" r:id="rId57"/>
    <p:sldId id="724" r:id="rId58"/>
    <p:sldId id="725" r:id="rId59"/>
    <p:sldId id="726" r:id="rId60"/>
    <p:sldId id="727" r:id="rId61"/>
    <p:sldId id="729" r:id="rId62"/>
    <p:sldId id="730" r:id="rId63"/>
    <p:sldId id="731" r:id="rId64"/>
    <p:sldId id="732" r:id="rId65"/>
    <p:sldId id="734" r:id="rId66"/>
    <p:sldId id="735" r:id="rId67"/>
    <p:sldId id="736" r:id="rId68"/>
    <p:sldId id="737" r:id="rId69"/>
    <p:sldId id="738" r:id="rId70"/>
    <p:sldId id="739" r:id="rId71"/>
    <p:sldId id="740" r:id="rId72"/>
    <p:sldId id="741" r:id="rId73"/>
    <p:sldId id="742" r:id="rId74"/>
    <p:sldId id="743" r:id="rId75"/>
    <p:sldId id="884" r:id="rId76"/>
    <p:sldId id="744" r:id="rId77"/>
    <p:sldId id="746" r:id="rId78"/>
    <p:sldId id="747" r:id="rId79"/>
    <p:sldId id="748" r:id="rId80"/>
    <p:sldId id="753" r:id="rId81"/>
    <p:sldId id="754" r:id="rId82"/>
    <p:sldId id="755" r:id="rId83"/>
    <p:sldId id="771" r:id="rId84"/>
    <p:sldId id="772" r:id="rId85"/>
    <p:sldId id="773" r:id="rId86"/>
    <p:sldId id="774" r:id="rId87"/>
    <p:sldId id="775" r:id="rId88"/>
    <p:sldId id="776" r:id="rId89"/>
    <p:sldId id="875" r:id="rId90"/>
    <p:sldId id="777" r:id="rId91"/>
    <p:sldId id="778" r:id="rId92"/>
    <p:sldId id="869" r:id="rId93"/>
    <p:sldId id="770" r:id="rId94"/>
    <p:sldId id="870" r:id="rId95"/>
    <p:sldId id="871" r:id="rId96"/>
    <p:sldId id="834" r:id="rId97"/>
    <p:sldId id="835" r:id="rId98"/>
    <p:sldId id="836" r:id="rId99"/>
    <p:sldId id="840" r:id="rId100"/>
    <p:sldId id="841" r:id="rId101"/>
    <p:sldId id="842" r:id="rId102"/>
    <p:sldId id="843" r:id="rId103"/>
    <p:sldId id="844" r:id="rId104"/>
    <p:sldId id="845" r:id="rId105"/>
    <p:sldId id="846" r:id="rId106"/>
    <p:sldId id="847" r:id="rId107"/>
    <p:sldId id="848" r:id="rId108"/>
    <p:sldId id="849" r:id="rId109"/>
    <p:sldId id="850" r:id="rId110"/>
    <p:sldId id="851" r:id="rId111"/>
    <p:sldId id="852" r:id="rId112"/>
    <p:sldId id="853" r:id="rId113"/>
    <p:sldId id="854" r:id="rId114"/>
    <p:sldId id="855" r:id="rId115"/>
    <p:sldId id="856" r:id="rId116"/>
    <p:sldId id="857" r:id="rId117"/>
    <p:sldId id="858" r:id="rId118"/>
    <p:sldId id="859" r:id="rId119"/>
    <p:sldId id="860" r:id="rId120"/>
    <p:sldId id="861" r:id="rId121"/>
    <p:sldId id="862" r:id="rId122"/>
    <p:sldId id="863" r:id="rId123"/>
    <p:sldId id="864" r:id="rId124"/>
    <p:sldId id="882" r:id="rId125"/>
    <p:sldId id="883" r:id="rId126"/>
    <p:sldId id="865" r:id="rId127"/>
    <p:sldId id="866" r:id="rId128"/>
    <p:sldId id="867" r:id="rId129"/>
    <p:sldId id="756" r:id="rId130"/>
    <p:sldId id="757" r:id="rId131"/>
    <p:sldId id="758" r:id="rId132"/>
    <p:sldId id="759" r:id="rId133"/>
    <p:sldId id="760" r:id="rId134"/>
    <p:sldId id="761" r:id="rId135"/>
    <p:sldId id="763" r:id="rId136"/>
    <p:sldId id="876" r:id="rId137"/>
    <p:sldId id="877" r:id="rId138"/>
    <p:sldId id="888" r:id="rId139"/>
    <p:sldId id="762" r:id="rId140"/>
    <p:sldId id="879" r:id="rId141"/>
    <p:sldId id="764" r:id="rId142"/>
    <p:sldId id="765" r:id="rId143"/>
    <p:sldId id="767" r:id="rId144"/>
    <p:sldId id="768" r:id="rId145"/>
    <p:sldId id="769" r:id="rId146"/>
    <p:sldId id="779" r:id="rId147"/>
    <p:sldId id="780" r:id="rId148"/>
    <p:sldId id="781" r:id="rId149"/>
    <p:sldId id="783" r:id="rId150"/>
    <p:sldId id="784" r:id="rId151"/>
    <p:sldId id="785" r:id="rId152"/>
    <p:sldId id="786" r:id="rId153"/>
    <p:sldId id="787" r:id="rId154"/>
    <p:sldId id="788" r:id="rId155"/>
    <p:sldId id="789" r:id="rId156"/>
    <p:sldId id="790" r:id="rId157"/>
    <p:sldId id="791" r:id="rId158"/>
    <p:sldId id="792" r:id="rId159"/>
    <p:sldId id="796" r:id="rId160"/>
    <p:sldId id="797" r:id="rId161"/>
    <p:sldId id="798" r:id="rId162"/>
    <p:sldId id="799" r:id="rId163"/>
    <p:sldId id="800" r:id="rId164"/>
    <p:sldId id="801" r:id="rId165"/>
    <p:sldId id="802" r:id="rId166"/>
    <p:sldId id="803" r:id="rId167"/>
    <p:sldId id="804" r:id="rId168"/>
    <p:sldId id="612" r:id="rId169"/>
    <p:sldId id="656" r:id="rId170"/>
    <p:sldId id="441" r:id="rId171"/>
    <p:sldId id="617" r:id="rId172"/>
    <p:sldId id="618" r:id="rId173"/>
    <p:sldId id="616" r:id="rId174"/>
    <p:sldId id="489" r:id="rId175"/>
    <p:sldId id="490" r:id="rId176"/>
    <p:sldId id="491" r:id="rId177"/>
    <p:sldId id="492" r:id="rId178"/>
    <p:sldId id="493" r:id="rId179"/>
    <p:sldId id="494" r:id="rId180"/>
    <p:sldId id="495" r:id="rId181"/>
    <p:sldId id="496" r:id="rId182"/>
    <p:sldId id="498" r:id="rId183"/>
    <p:sldId id="499" r:id="rId184"/>
    <p:sldId id="500" r:id="rId185"/>
    <p:sldId id="501" r:id="rId186"/>
    <p:sldId id="506" r:id="rId187"/>
    <p:sldId id="507" r:id="rId188"/>
    <p:sldId id="504" r:id="rId189"/>
    <p:sldId id="505" r:id="rId190"/>
    <p:sldId id="885" r:id="rId191"/>
    <p:sldId id="886" r:id="rId192"/>
    <p:sldId id="887" r:id="rId193"/>
    <p:sldId id="893" r:id="rId194"/>
    <p:sldId id="894" r:id="rId195"/>
    <p:sldId id="895" r:id="rId196"/>
    <p:sldId id="663" r:id="rId197"/>
    <p:sldId id="651" r:id="rId198"/>
    <p:sldId id="650" r:id="rId199"/>
    <p:sldId id="806" r:id="rId200"/>
    <p:sldId id="808" r:id="rId201"/>
    <p:sldId id="881" r:id="rId202"/>
    <p:sldId id="810" r:id="rId203"/>
  </p:sldIdLst>
  <p:sldSz cx="9144000" cy="6858000" type="screen4x3"/>
  <p:notesSz cx="6858000" cy="9144000"/>
  <p:defaultTextStyle>
    <a:defPPr>
      <a:defRPr lang="en-US"/>
    </a:defPPr>
    <a:lvl1pPr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i="1"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i="1"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i="1"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i="1"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AD1D19"/>
    <a:srgbClr val="00FFFF"/>
    <a:srgbClr val="FFFF00"/>
    <a:srgbClr val="40606F"/>
    <a:srgbClr val="B2CFD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6" autoAdjust="0"/>
    <p:restoredTop sz="91599" autoAdjust="0"/>
  </p:normalViewPr>
  <p:slideViewPr>
    <p:cSldViewPr>
      <p:cViewPr>
        <p:scale>
          <a:sx n="75" d="100"/>
          <a:sy n="75" d="100"/>
        </p:scale>
        <p:origin x="-1122" y="-66"/>
      </p:cViewPr>
      <p:guideLst>
        <p:guide orient="horz" pos="2160"/>
        <p:guide pos="2880"/>
      </p:guideLst>
    </p:cSldViewPr>
  </p:slideViewPr>
  <p:outlineViewPr>
    <p:cViewPr>
      <p:scale>
        <a:sx n="33" d="100"/>
        <a:sy n="33" d="100"/>
      </p:scale>
      <p:origin x="0" y="8872"/>
    </p:cViewPr>
  </p:outlineViewPr>
  <p:notesTextViewPr>
    <p:cViewPr>
      <p:scale>
        <a:sx n="100" d="100"/>
        <a:sy n="100" d="100"/>
      </p:scale>
      <p:origin x="0" y="0"/>
    </p:cViewPr>
  </p:notesTextViewPr>
  <p:sorterViewPr>
    <p:cViewPr>
      <p:scale>
        <a:sx n="200" d="100"/>
        <a:sy n="200" d="100"/>
      </p:scale>
      <p:origin x="0" y="78552"/>
    </p:cViewPr>
  </p:sorterViewPr>
  <p:notesViewPr>
    <p:cSldViewPr snapToObjects="1">
      <p:cViewPr varScale="1">
        <p:scale>
          <a:sx n="80" d="100"/>
          <a:sy n="80" d="100"/>
        </p:scale>
        <p:origin x="-3072" y="-10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presProps" Target="pres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vl1pPr>
          </a:lstStyle>
          <a:p>
            <a:pPr>
              <a:defRPr/>
            </a:pPr>
            <a:endParaRPr lang="de-DE"/>
          </a:p>
        </p:txBody>
      </p:sp>
      <p:sp>
        <p:nvSpPr>
          <p:cNvPr id="25395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vl1pPr>
          </a:lstStyle>
          <a:p>
            <a:pPr>
              <a:defRPr/>
            </a:pPr>
            <a:endParaRPr lang="de-DE"/>
          </a:p>
        </p:txBody>
      </p:sp>
      <p:sp>
        <p:nvSpPr>
          <p:cNvPr id="25395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vl1pPr>
          </a:lstStyle>
          <a:p>
            <a:pPr>
              <a:defRPr/>
            </a:pPr>
            <a:endParaRPr lang="de-DE"/>
          </a:p>
        </p:txBody>
      </p:sp>
      <p:sp>
        <p:nvSpPr>
          <p:cNvPr id="25395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pPr>
              <a:defRPr/>
            </a:pPr>
            <a:fld id="{ADEB0659-FD09-F54A-A87A-8FD2B050E0D8}" type="slidenum">
              <a:rPr lang="de-DE"/>
              <a:pPr>
                <a:defRPr/>
              </a:pPr>
              <a:t>‹N°›</a:t>
            </a:fld>
            <a:endParaRPr lang="de-DE"/>
          </a:p>
        </p:txBody>
      </p:sp>
    </p:spTree>
    <p:extLst>
      <p:ext uri="{BB962C8B-B14F-4D97-AF65-F5344CB8AC3E}">
        <p14:creationId xmlns:p14="http://schemas.microsoft.com/office/powerpoint/2010/main" xmlns="" val="2300050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vl1pPr>
          </a:lstStyle>
          <a:p>
            <a:pPr>
              <a:defRPr/>
            </a:pPr>
            <a:endParaRPr lang="de-DE"/>
          </a:p>
        </p:txBody>
      </p:sp>
      <p:sp>
        <p:nvSpPr>
          <p:cNvPr id="737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vl1pPr>
          </a:lstStyle>
          <a:p>
            <a:pPr>
              <a:defRPr/>
            </a:pPr>
            <a:endParaRPr lang="de-DE"/>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37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737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vl1pPr>
          </a:lstStyle>
          <a:p>
            <a:pPr>
              <a:defRPr/>
            </a:pPr>
            <a:endParaRPr lang="de-DE"/>
          </a:p>
        </p:txBody>
      </p:sp>
      <p:sp>
        <p:nvSpPr>
          <p:cNvPr id="737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pPr>
              <a:defRPr/>
            </a:pPr>
            <a:fld id="{F2566ECB-7E2C-F44B-A29A-B1ED387767A0}" type="slidenum">
              <a:rPr lang="de-DE"/>
              <a:pPr>
                <a:defRPr/>
              </a:pPr>
              <a:t>‹N°›</a:t>
            </a:fld>
            <a:endParaRPr lang="de-DE"/>
          </a:p>
        </p:txBody>
      </p:sp>
    </p:spTree>
    <p:extLst>
      <p:ext uri="{BB962C8B-B14F-4D97-AF65-F5344CB8AC3E}">
        <p14:creationId xmlns:p14="http://schemas.microsoft.com/office/powerpoint/2010/main" xmlns="" val="312144047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macobserver.com/tmo/article/need-the-lord-of-the-rings-timeline-its-on-your-mac"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 Notes de la réunion (31/10/13 18:13) -----</a:t>
            </a:r>
          </a:p>
          <a:p>
            <a:r>
              <a:rPr lang="de-CH" dirty="0"/>
              <a:t>énergie de vie</a:t>
            </a:r>
          </a:p>
          <a:p>
            <a:endParaRPr lang="de-CH" dirty="0"/>
          </a:p>
          <a:p>
            <a:r>
              <a:rPr lang="de-CH" dirty="0"/>
              <a:t>souvenirs fantasmes croyances</a:t>
            </a:r>
          </a:p>
        </p:txBody>
      </p:sp>
      <p:sp>
        <p:nvSpPr>
          <p:cNvPr id="4" name="Foliennummernplatzhalter 3"/>
          <p:cNvSpPr>
            <a:spLocks noGrp="1"/>
          </p:cNvSpPr>
          <p:nvPr>
            <p:ph type="sldNum" sz="quarter" idx="10"/>
          </p:nvPr>
        </p:nvSpPr>
        <p:spPr>
          <a:xfrm>
            <a:off x="3884613" y="8685213"/>
            <a:ext cx="2971800" cy="457200"/>
          </a:xfrm>
          <a:prstGeom prst="rect">
            <a:avLst/>
          </a:prstGeom>
        </p:spPr>
        <p:txBody>
          <a:bodyPr/>
          <a:lstStyle/>
          <a:p>
            <a:fld id="{E7320700-A4CC-4441-80F9-3D8B8C27057E}" type="slidenum">
              <a:rPr lang="de-DE" smtClean="0"/>
              <a:pPr/>
              <a:t>3</a:t>
            </a:fld>
            <a:endParaRPr lang="de-DE"/>
          </a:p>
        </p:txBody>
      </p:sp>
    </p:spTree>
    <p:extLst>
      <p:ext uri="{BB962C8B-B14F-4D97-AF65-F5344CB8AC3E}">
        <p14:creationId xmlns:p14="http://schemas.microsoft.com/office/powerpoint/2010/main" xmlns="" val="1042034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7590E41-AE0F-1745-82B7-F946C0B52FD4}" type="slidenum">
              <a:rPr lang="de-DE">
                <a:latin typeface="Arial" charset="0"/>
                <a:ea typeface="ＭＳ Ｐゴシック" charset="-128"/>
                <a:cs typeface="ＭＳ Ｐゴシック" charset="-128"/>
              </a:rPr>
              <a:pPr/>
              <a:t>27</a:t>
            </a:fld>
            <a:endParaRPr lang="de-DE">
              <a:latin typeface="Arial" charset="0"/>
              <a:ea typeface="ＭＳ Ｐゴシック" charset="-128"/>
              <a:cs typeface="ＭＳ Ｐゴシック" charset="-128"/>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baseline="0" dirty="0" smtClean="0">
                <a:latin typeface="Arial" charset="0"/>
                <a:ea typeface="ＭＳ Ｐゴシック" charset="-128"/>
                <a:cs typeface="ＭＳ Ｐゴシック" charset="-128"/>
              </a:rPr>
              <a:t>Energiefeld, worin Du Dich bewegst</a:t>
            </a:r>
          </a:p>
          <a:p>
            <a:pPr eaLnBrk="1" hangingPunct="1"/>
            <a:r>
              <a:rPr lang="de-DE" baseline="0" dirty="0" smtClean="0">
                <a:latin typeface="Arial" charset="0"/>
                <a:ea typeface="ＭＳ Ｐゴシック" charset="-128"/>
                <a:cs typeface="ＭＳ Ｐゴシック" charset="-128"/>
              </a:rPr>
              <a:t>Im Raum ist </a:t>
            </a:r>
            <a:r>
              <a:rPr lang="de-DE" dirty="0" smtClean="0">
                <a:latin typeface="Arial" charset="0"/>
                <a:ea typeface="ＭＳ Ｐゴシック" charset="-128"/>
                <a:cs typeface="ＭＳ Ｐゴシック" charset="-128"/>
              </a:rPr>
              <a:t>der Körper,</a:t>
            </a:r>
            <a:r>
              <a:rPr lang="de-DE" baseline="0" dirty="0" smtClean="0">
                <a:latin typeface="Arial" charset="0"/>
                <a:ea typeface="ＭＳ Ｐゴシック" charset="-128"/>
                <a:cs typeface="ＭＳ Ｐゴシック" charset="-128"/>
              </a:rPr>
              <a:t> </a:t>
            </a:r>
            <a:r>
              <a:rPr lang="de-DE" dirty="0" smtClean="0">
                <a:latin typeface="Arial" charset="0"/>
                <a:ea typeface="ＭＳ Ｐゴシック" charset="-128"/>
                <a:cs typeface="ＭＳ Ｐゴシック" charset="-128"/>
              </a:rPr>
              <a:t>ein </a:t>
            </a:r>
            <a:r>
              <a:rPr lang="de-DE" dirty="0">
                <a:latin typeface="Arial" charset="0"/>
                <a:ea typeface="ＭＳ Ｐゴシック" charset="-128"/>
                <a:cs typeface="ＭＳ Ｐゴシック" charset="-128"/>
              </a:rPr>
              <a:t>biologischer Organismus der genährt und gepflegt werden </a:t>
            </a:r>
            <a:r>
              <a:rPr lang="de-DE" dirty="0" smtClean="0">
                <a:latin typeface="Arial" charset="0"/>
                <a:ea typeface="ＭＳ Ｐゴシック" charset="-128"/>
                <a:cs typeface="ＭＳ Ｐゴシック" charset="-128"/>
              </a:rPr>
              <a:t>muss</a:t>
            </a:r>
          </a:p>
          <a:p>
            <a:pPr eaLnBrk="1" hangingPunct="1"/>
            <a:r>
              <a:rPr lang="de-DE" dirty="0" smtClean="0">
                <a:latin typeface="Arial" charset="0"/>
                <a:ea typeface="ＭＳ Ｐゴシック" charset="-128"/>
                <a:cs typeface="ＭＳ Ｐゴシック" charset="-128"/>
              </a:rPr>
              <a:t>Was lernst Du über deinen Raum</a:t>
            </a:r>
            <a:endParaRPr lang="de-DE" dirty="0">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7590E41-AE0F-1745-82B7-F946C0B52FD4}" type="slidenum">
              <a:rPr lang="de-DE">
                <a:latin typeface="Arial" charset="0"/>
                <a:ea typeface="ＭＳ Ｐゴシック" charset="-128"/>
                <a:cs typeface="ＭＳ Ｐゴシック" charset="-128"/>
              </a:rPr>
              <a:pPr/>
              <a:t>28</a:t>
            </a:fld>
            <a:endParaRPr lang="de-DE">
              <a:latin typeface="Arial" charset="0"/>
              <a:ea typeface="ＭＳ Ｐゴシック" charset="-128"/>
              <a:cs typeface="ＭＳ Ｐゴシック" charset="-128"/>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baseline="0" dirty="0" smtClean="0">
                <a:latin typeface="Arial" charset="0"/>
                <a:ea typeface="ＭＳ Ｐゴシック" charset="-128"/>
                <a:cs typeface="ＭＳ Ｐゴシック" charset="-128"/>
              </a:rPr>
              <a:t>Energiefeld, worin Du Dich bewegst</a:t>
            </a:r>
          </a:p>
          <a:p>
            <a:pPr eaLnBrk="1" hangingPunct="1"/>
            <a:r>
              <a:rPr lang="de-DE" baseline="0" dirty="0" smtClean="0">
                <a:latin typeface="Arial" charset="0"/>
                <a:ea typeface="ＭＳ Ｐゴシック" charset="-128"/>
                <a:cs typeface="ＭＳ Ｐゴシック" charset="-128"/>
              </a:rPr>
              <a:t>Im Raum ist </a:t>
            </a:r>
            <a:r>
              <a:rPr lang="de-DE" dirty="0" smtClean="0">
                <a:latin typeface="Arial" charset="0"/>
                <a:ea typeface="ＭＳ Ｐゴシック" charset="-128"/>
                <a:cs typeface="ＭＳ Ｐゴシック" charset="-128"/>
              </a:rPr>
              <a:t>der Körper,</a:t>
            </a:r>
            <a:r>
              <a:rPr lang="de-DE" baseline="0" dirty="0" smtClean="0">
                <a:latin typeface="Arial" charset="0"/>
                <a:ea typeface="ＭＳ Ｐゴシック" charset="-128"/>
                <a:cs typeface="ＭＳ Ｐゴシック" charset="-128"/>
              </a:rPr>
              <a:t> </a:t>
            </a:r>
            <a:r>
              <a:rPr lang="de-DE" dirty="0" smtClean="0">
                <a:latin typeface="Arial" charset="0"/>
                <a:ea typeface="ＭＳ Ｐゴシック" charset="-128"/>
                <a:cs typeface="ＭＳ Ｐゴシック" charset="-128"/>
              </a:rPr>
              <a:t>ein </a:t>
            </a:r>
            <a:r>
              <a:rPr lang="de-DE" dirty="0">
                <a:latin typeface="Arial" charset="0"/>
                <a:ea typeface="ＭＳ Ｐゴシック" charset="-128"/>
                <a:cs typeface="ＭＳ Ｐゴシック" charset="-128"/>
              </a:rPr>
              <a:t>biologischer Organismus der genährt und gepflegt werden </a:t>
            </a:r>
            <a:r>
              <a:rPr lang="de-DE" dirty="0" smtClean="0">
                <a:latin typeface="Arial" charset="0"/>
                <a:ea typeface="ＭＳ Ｐゴシック" charset="-128"/>
                <a:cs typeface="ＭＳ Ｐゴシック" charset="-128"/>
              </a:rPr>
              <a:t>muss</a:t>
            </a:r>
          </a:p>
          <a:p>
            <a:pPr eaLnBrk="1" hangingPunct="1"/>
            <a:r>
              <a:rPr lang="de-DE" dirty="0" smtClean="0">
                <a:latin typeface="Arial" charset="0"/>
                <a:ea typeface="ＭＳ Ｐゴシック" charset="-128"/>
                <a:cs typeface="ＭＳ Ｐゴシック" charset="-128"/>
              </a:rPr>
              <a:t>Was lernst Du über deinen Raum</a:t>
            </a:r>
            <a:endParaRPr lang="de-DE" dirty="0">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7590E41-AE0F-1745-82B7-F946C0B52FD4}" type="slidenum">
              <a:rPr lang="de-DE">
                <a:latin typeface="Arial" charset="0"/>
                <a:ea typeface="ＭＳ Ｐゴシック" charset="-128"/>
                <a:cs typeface="ＭＳ Ｐゴシック" charset="-128"/>
              </a:rPr>
              <a:pPr/>
              <a:t>33</a:t>
            </a:fld>
            <a:endParaRPr lang="de-DE">
              <a:latin typeface="Arial" charset="0"/>
              <a:ea typeface="ＭＳ Ｐゴシック" charset="-128"/>
              <a:cs typeface="ＭＳ Ｐゴシック" charset="-128"/>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baseline="0" dirty="0" smtClean="0">
                <a:latin typeface="Arial" charset="0"/>
                <a:ea typeface="ＭＳ Ｐゴシック" charset="-128"/>
                <a:cs typeface="ＭＳ Ｐゴシック" charset="-128"/>
              </a:rPr>
              <a:t>Energiefeld, worin Du Dich bewegst</a:t>
            </a:r>
          </a:p>
          <a:p>
            <a:pPr eaLnBrk="1" hangingPunct="1"/>
            <a:r>
              <a:rPr lang="de-DE" baseline="0" dirty="0" smtClean="0">
                <a:latin typeface="Arial" charset="0"/>
                <a:ea typeface="ＭＳ Ｐゴシック" charset="-128"/>
                <a:cs typeface="ＭＳ Ｐゴシック" charset="-128"/>
              </a:rPr>
              <a:t>Im Raum ist </a:t>
            </a:r>
            <a:r>
              <a:rPr lang="de-DE" dirty="0" smtClean="0">
                <a:latin typeface="Arial" charset="0"/>
                <a:ea typeface="ＭＳ Ｐゴシック" charset="-128"/>
                <a:cs typeface="ＭＳ Ｐゴシック" charset="-128"/>
              </a:rPr>
              <a:t>der Körper,</a:t>
            </a:r>
            <a:r>
              <a:rPr lang="de-DE" baseline="0" dirty="0" smtClean="0">
                <a:latin typeface="Arial" charset="0"/>
                <a:ea typeface="ＭＳ Ｐゴシック" charset="-128"/>
                <a:cs typeface="ＭＳ Ｐゴシック" charset="-128"/>
              </a:rPr>
              <a:t> </a:t>
            </a:r>
            <a:r>
              <a:rPr lang="de-DE" dirty="0" smtClean="0">
                <a:latin typeface="Arial" charset="0"/>
                <a:ea typeface="ＭＳ Ｐゴシック" charset="-128"/>
                <a:cs typeface="ＭＳ Ｐゴシック" charset="-128"/>
              </a:rPr>
              <a:t>ein </a:t>
            </a:r>
            <a:r>
              <a:rPr lang="de-DE" dirty="0">
                <a:latin typeface="Arial" charset="0"/>
                <a:ea typeface="ＭＳ Ｐゴシック" charset="-128"/>
                <a:cs typeface="ＭＳ Ｐゴシック" charset="-128"/>
              </a:rPr>
              <a:t>biologischer Organismus der genährt und gepflegt werden </a:t>
            </a:r>
            <a:r>
              <a:rPr lang="de-DE" dirty="0" smtClean="0">
                <a:latin typeface="Arial" charset="0"/>
                <a:ea typeface="ＭＳ Ｐゴシック" charset="-128"/>
                <a:cs typeface="ＭＳ Ｐゴシック" charset="-128"/>
              </a:rPr>
              <a:t>muss</a:t>
            </a:r>
          </a:p>
          <a:p>
            <a:pPr eaLnBrk="1" hangingPunct="1"/>
            <a:r>
              <a:rPr lang="de-DE" dirty="0" smtClean="0">
                <a:latin typeface="Arial" charset="0"/>
                <a:ea typeface="ＭＳ Ｐゴシック" charset="-128"/>
                <a:cs typeface="ＭＳ Ｐゴシック" charset="-128"/>
              </a:rPr>
              <a:t>Was lernst Du über deinen Raum</a:t>
            </a:r>
            <a:endParaRPr lang="de-DE" dirty="0">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7590E41-AE0F-1745-82B7-F946C0B52FD4}" type="slidenum">
              <a:rPr lang="de-DE">
                <a:latin typeface="Arial" charset="0"/>
                <a:ea typeface="ＭＳ Ｐゴシック" charset="-128"/>
                <a:cs typeface="ＭＳ Ｐゴシック" charset="-128"/>
              </a:rPr>
              <a:pPr/>
              <a:t>34</a:t>
            </a:fld>
            <a:endParaRPr lang="de-DE">
              <a:latin typeface="Arial" charset="0"/>
              <a:ea typeface="ＭＳ Ｐゴシック" charset="-128"/>
              <a:cs typeface="ＭＳ Ｐゴシック" charset="-128"/>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baseline="0" dirty="0" smtClean="0">
                <a:latin typeface="Arial" charset="0"/>
                <a:ea typeface="ＭＳ Ｐゴシック" charset="-128"/>
                <a:cs typeface="ＭＳ Ｐゴシック" charset="-128"/>
              </a:rPr>
              <a:t>Energiefeld, worin Du Dich bewegst</a:t>
            </a:r>
          </a:p>
          <a:p>
            <a:pPr eaLnBrk="1" hangingPunct="1"/>
            <a:r>
              <a:rPr lang="de-DE" baseline="0" dirty="0" smtClean="0">
                <a:latin typeface="Arial" charset="0"/>
                <a:ea typeface="ＭＳ Ｐゴシック" charset="-128"/>
                <a:cs typeface="ＭＳ Ｐゴシック" charset="-128"/>
              </a:rPr>
              <a:t>Im Raum ist </a:t>
            </a:r>
            <a:r>
              <a:rPr lang="de-DE" dirty="0" smtClean="0">
                <a:latin typeface="Arial" charset="0"/>
                <a:ea typeface="ＭＳ Ｐゴシック" charset="-128"/>
                <a:cs typeface="ＭＳ Ｐゴシック" charset="-128"/>
              </a:rPr>
              <a:t>der Körper,</a:t>
            </a:r>
            <a:r>
              <a:rPr lang="de-DE" baseline="0" dirty="0" smtClean="0">
                <a:latin typeface="Arial" charset="0"/>
                <a:ea typeface="ＭＳ Ｐゴシック" charset="-128"/>
                <a:cs typeface="ＭＳ Ｐゴシック" charset="-128"/>
              </a:rPr>
              <a:t> </a:t>
            </a:r>
            <a:r>
              <a:rPr lang="de-DE" dirty="0" smtClean="0">
                <a:latin typeface="Arial" charset="0"/>
                <a:ea typeface="ＭＳ Ｐゴシック" charset="-128"/>
                <a:cs typeface="ＭＳ Ｐゴシック" charset="-128"/>
              </a:rPr>
              <a:t>ein </a:t>
            </a:r>
            <a:r>
              <a:rPr lang="de-DE" dirty="0">
                <a:latin typeface="Arial" charset="0"/>
                <a:ea typeface="ＭＳ Ｐゴシック" charset="-128"/>
                <a:cs typeface="ＭＳ Ｐゴシック" charset="-128"/>
              </a:rPr>
              <a:t>biologischer Organismus der genährt und gepflegt werden </a:t>
            </a:r>
            <a:r>
              <a:rPr lang="de-DE" dirty="0" smtClean="0">
                <a:latin typeface="Arial" charset="0"/>
                <a:ea typeface="ＭＳ Ｐゴシック" charset="-128"/>
                <a:cs typeface="ＭＳ Ｐゴシック" charset="-128"/>
              </a:rPr>
              <a:t>muss</a:t>
            </a:r>
          </a:p>
          <a:p>
            <a:pPr eaLnBrk="1" hangingPunct="1"/>
            <a:r>
              <a:rPr lang="de-DE" dirty="0" smtClean="0">
                <a:latin typeface="Arial" charset="0"/>
                <a:ea typeface="ＭＳ Ｐゴシック" charset="-128"/>
                <a:cs typeface="ＭＳ Ｐゴシック" charset="-128"/>
              </a:rPr>
              <a:t>Was lernst Du über deinen Raum</a:t>
            </a:r>
            <a:endParaRPr lang="de-DE" dirty="0">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7590E41-AE0F-1745-82B7-F946C0B52FD4}" type="slidenum">
              <a:rPr lang="de-DE">
                <a:latin typeface="Arial" charset="0"/>
                <a:ea typeface="ＭＳ Ｐゴシック" charset="-128"/>
                <a:cs typeface="ＭＳ Ｐゴシック" charset="-128"/>
              </a:rPr>
              <a:pPr/>
              <a:t>35</a:t>
            </a:fld>
            <a:endParaRPr lang="de-DE">
              <a:latin typeface="Arial" charset="0"/>
              <a:ea typeface="ＭＳ Ｐゴシック" charset="-128"/>
              <a:cs typeface="ＭＳ Ｐゴシック" charset="-128"/>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baseline="0" dirty="0" smtClean="0">
                <a:latin typeface="Arial" charset="0"/>
                <a:ea typeface="ＭＳ Ｐゴシック" charset="-128"/>
                <a:cs typeface="ＭＳ Ｐゴシック" charset="-128"/>
              </a:rPr>
              <a:t>Energiefeld, worin Du Dich bewegst</a:t>
            </a:r>
          </a:p>
          <a:p>
            <a:pPr eaLnBrk="1" hangingPunct="1"/>
            <a:r>
              <a:rPr lang="de-DE" baseline="0" dirty="0" smtClean="0">
                <a:latin typeface="Arial" charset="0"/>
                <a:ea typeface="ＭＳ Ｐゴシック" charset="-128"/>
                <a:cs typeface="ＭＳ Ｐゴシック" charset="-128"/>
              </a:rPr>
              <a:t>Im Raum ist </a:t>
            </a:r>
            <a:r>
              <a:rPr lang="de-DE" dirty="0" smtClean="0">
                <a:latin typeface="Arial" charset="0"/>
                <a:ea typeface="ＭＳ Ｐゴシック" charset="-128"/>
                <a:cs typeface="ＭＳ Ｐゴシック" charset="-128"/>
              </a:rPr>
              <a:t>der Körper,</a:t>
            </a:r>
            <a:r>
              <a:rPr lang="de-DE" baseline="0" dirty="0" smtClean="0">
                <a:latin typeface="Arial" charset="0"/>
                <a:ea typeface="ＭＳ Ｐゴシック" charset="-128"/>
                <a:cs typeface="ＭＳ Ｐゴシック" charset="-128"/>
              </a:rPr>
              <a:t> </a:t>
            </a:r>
            <a:r>
              <a:rPr lang="de-DE" dirty="0" smtClean="0">
                <a:latin typeface="Arial" charset="0"/>
                <a:ea typeface="ＭＳ Ｐゴシック" charset="-128"/>
                <a:cs typeface="ＭＳ Ｐゴシック" charset="-128"/>
              </a:rPr>
              <a:t>ein </a:t>
            </a:r>
            <a:r>
              <a:rPr lang="de-DE" dirty="0">
                <a:latin typeface="Arial" charset="0"/>
                <a:ea typeface="ＭＳ Ｐゴシック" charset="-128"/>
                <a:cs typeface="ＭＳ Ｐゴシック" charset="-128"/>
              </a:rPr>
              <a:t>biologischer Organismus der genährt und gepflegt werden </a:t>
            </a:r>
            <a:r>
              <a:rPr lang="de-DE" dirty="0" smtClean="0">
                <a:latin typeface="Arial" charset="0"/>
                <a:ea typeface="ＭＳ Ｐゴシック" charset="-128"/>
                <a:cs typeface="ＭＳ Ｐゴシック" charset="-128"/>
              </a:rPr>
              <a:t>muss</a:t>
            </a:r>
          </a:p>
          <a:p>
            <a:pPr eaLnBrk="1" hangingPunct="1"/>
            <a:r>
              <a:rPr lang="de-DE" dirty="0" smtClean="0">
                <a:latin typeface="Arial" charset="0"/>
                <a:ea typeface="ＭＳ Ｐゴシック" charset="-128"/>
                <a:cs typeface="ＭＳ Ｐゴシック" charset="-128"/>
              </a:rPr>
              <a:t>Was lernst Du über deinen Raum</a:t>
            </a:r>
            <a:endParaRPr lang="de-DE" dirty="0">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7590E41-AE0F-1745-82B7-F946C0B52FD4}" type="slidenum">
              <a:rPr lang="de-DE">
                <a:latin typeface="Arial" charset="0"/>
                <a:ea typeface="ＭＳ Ｐゴシック" charset="-128"/>
                <a:cs typeface="ＭＳ Ｐゴシック" charset="-128"/>
              </a:rPr>
              <a:pPr/>
              <a:t>36</a:t>
            </a:fld>
            <a:endParaRPr lang="de-DE">
              <a:latin typeface="Arial" charset="0"/>
              <a:ea typeface="ＭＳ Ｐゴシック" charset="-128"/>
              <a:cs typeface="ＭＳ Ｐゴシック" charset="-128"/>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baseline="0" dirty="0" smtClean="0">
                <a:latin typeface="Arial" charset="0"/>
                <a:ea typeface="ＭＳ Ｐゴシック" charset="-128"/>
                <a:cs typeface="ＭＳ Ｐゴシック" charset="-128"/>
              </a:rPr>
              <a:t>Energiefeld, worin Du Dich bewegst</a:t>
            </a:r>
          </a:p>
          <a:p>
            <a:pPr eaLnBrk="1" hangingPunct="1"/>
            <a:r>
              <a:rPr lang="de-DE" baseline="0" dirty="0" smtClean="0">
                <a:latin typeface="Arial" charset="0"/>
                <a:ea typeface="ＭＳ Ｐゴシック" charset="-128"/>
                <a:cs typeface="ＭＳ Ｐゴシック" charset="-128"/>
              </a:rPr>
              <a:t>Im Raum ist </a:t>
            </a:r>
            <a:r>
              <a:rPr lang="de-DE" dirty="0" smtClean="0">
                <a:latin typeface="Arial" charset="0"/>
                <a:ea typeface="ＭＳ Ｐゴシック" charset="-128"/>
                <a:cs typeface="ＭＳ Ｐゴシック" charset="-128"/>
              </a:rPr>
              <a:t>der Körper,</a:t>
            </a:r>
            <a:r>
              <a:rPr lang="de-DE" baseline="0" dirty="0" smtClean="0">
                <a:latin typeface="Arial" charset="0"/>
                <a:ea typeface="ＭＳ Ｐゴシック" charset="-128"/>
                <a:cs typeface="ＭＳ Ｐゴシック" charset="-128"/>
              </a:rPr>
              <a:t> </a:t>
            </a:r>
            <a:r>
              <a:rPr lang="de-DE" dirty="0" smtClean="0">
                <a:latin typeface="Arial" charset="0"/>
                <a:ea typeface="ＭＳ Ｐゴシック" charset="-128"/>
                <a:cs typeface="ＭＳ Ｐゴシック" charset="-128"/>
              </a:rPr>
              <a:t>ein </a:t>
            </a:r>
            <a:r>
              <a:rPr lang="de-DE" dirty="0">
                <a:latin typeface="Arial" charset="0"/>
                <a:ea typeface="ＭＳ Ｐゴシック" charset="-128"/>
                <a:cs typeface="ＭＳ Ｐゴシック" charset="-128"/>
              </a:rPr>
              <a:t>biologischer Organismus der genährt und gepflegt werden </a:t>
            </a:r>
            <a:r>
              <a:rPr lang="de-DE" dirty="0" smtClean="0">
                <a:latin typeface="Arial" charset="0"/>
                <a:ea typeface="ＭＳ Ｐゴシック" charset="-128"/>
                <a:cs typeface="ＭＳ Ｐゴシック" charset="-128"/>
              </a:rPr>
              <a:t>muss</a:t>
            </a:r>
          </a:p>
          <a:p>
            <a:pPr eaLnBrk="1" hangingPunct="1"/>
            <a:r>
              <a:rPr lang="de-DE" dirty="0" smtClean="0">
                <a:latin typeface="Arial" charset="0"/>
                <a:ea typeface="ＭＳ Ｐゴシック" charset="-128"/>
                <a:cs typeface="ＭＳ Ｐゴシック" charset="-128"/>
              </a:rPr>
              <a:t>Was lernst Du über deinen Raum</a:t>
            </a:r>
            <a:endParaRPr lang="de-DE" dirty="0">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Notiz machen auf Flipchart, </a:t>
            </a:r>
            <a:r>
              <a:rPr lang="de-CH" dirty="0" err="1" smtClean="0"/>
              <a:t>tesammen</a:t>
            </a:r>
            <a:r>
              <a:rPr lang="de-CH" dirty="0" smtClean="0"/>
              <a:t> zählen</a:t>
            </a:r>
            <a:endParaRPr lang="de-CH" dirty="0"/>
          </a:p>
        </p:txBody>
      </p:sp>
      <p:sp>
        <p:nvSpPr>
          <p:cNvPr id="4" name="Foliennummernplatzhalter 3"/>
          <p:cNvSpPr>
            <a:spLocks noGrp="1"/>
          </p:cNvSpPr>
          <p:nvPr>
            <p:ph type="sldNum" sz="quarter" idx="10"/>
          </p:nvPr>
        </p:nvSpPr>
        <p:spPr/>
        <p:txBody>
          <a:bodyPr/>
          <a:lstStyle/>
          <a:p>
            <a:fld id="{BC9C343F-824A-4BA5-B85F-A8B48124BD5E}" type="slidenum">
              <a:rPr lang="de-CH" smtClean="0"/>
              <a:pPr/>
              <a:t>39</a:t>
            </a:fld>
            <a:endParaRPr lang="de-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Notiz machen auf Flipchart, </a:t>
            </a:r>
            <a:r>
              <a:rPr lang="de-CH" dirty="0" err="1" smtClean="0"/>
              <a:t>tesammen</a:t>
            </a:r>
            <a:r>
              <a:rPr lang="de-CH" dirty="0" smtClean="0"/>
              <a:t> zählen</a:t>
            </a:r>
            <a:endParaRPr lang="de-CH" dirty="0"/>
          </a:p>
        </p:txBody>
      </p:sp>
      <p:sp>
        <p:nvSpPr>
          <p:cNvPr id="4" name="Foliennummernplatzhalter 3"/>
          <p:cNvSpPr>
            <a:spLocks noGrp="1"/>
          </p:cNvSpPr>
          <p:nvPr>
            <p:ph type="sldNum" sz="quarter" idx="10"/>
          </p:nvPr>
        </p:nvSpPr>
        <p:spPr/>
        <p:txBody>
          <a:bodyPr/>
          <a:lstStyle/>
          <a:p>
            <a:fld id="{BC9C343F-824A-4BA5-B85F-A8B48124BD5E}" type="slidenum">
              <a:rPr lang="de-CH" smtClean="0"/>
              <a:pPr/>
              <a:t>40</a:t>
            </a:fld>
            <a:endParaRPr lang="de-C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FAD8E250-B4B9-5942-9840-4E6FD8E72B95}" type="slidenum">
              <a:rPr lang="de-DE"/>
              <a:pPr/>
              <a:t>42</a:t>
            </a:fld>
            <a:endParaRPr lang="de-DE"/>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lnSpc>
                <a:spcPct val="90000"/>
              </a:lnSpc>
            </a:pPr>
            <a:r>
              <a:rPr lang="de-CH" sz="800" dirty="0" smtClean="0"/>
              <a:t>Erlaube, </a:t>
            </a:r>
            <a:r>
              <a:rPr lang="de-CH" sz="800" dirty="0" err="1" smtClean="0"/>
              <a:t>te</a:t>
            </a:r>
            <a:r>
              <a:rPr lang="de-CH" sz="800" dirty="0" smtClean="0"/>
              <a:t> sein was </a:t>
            </a:r>
            <a:r>
              <a:rPr lang="de-CH" sz="800" dirty="0" err="1" smtClean="0"/>
              <a:t>is</a:t>
            </a:r>
            <a:r>
              <a:rPr lang="de-CH" sz="800" dirty="0" smtClean="0"/>
              <a:t>, en was</a:t>
            </a:r>
            <a:r>
              <a:rPr lang="de-CH" sz="800" baseline="0" dirty="0" smtClean="0"/>
              <a:t> kommt, es muss nicht mal was kommen, lass es </a:t>
            </a:r>
            <a:r>
              <a:rPr lang="de-CH" sz="800" baseline="0" dirty="0" err="1" smtClean="0"/>
              <a:t>Wijken</a:t>
            </a:r>
            <a:r>
              <a:rPr lang="de-CH" sz="800" baseline="0" dirty="0" smtClean="0"/>
              <a:t>. Du brauchst nichts </a:t>
            </a:r>
            <a:r>
              <a:rPr lang="de-CH" sz="800" baseline="0" dirty="0" err="1" smtClean="0"/>
              <a:t>te</a:t>
            </a:r>
            <a:r>
              <a:rPr lang="de-CH" sz="800" baseline="0" dirty="0" smtClean="0"/>
              <a:t> verstehen, überlasse es dem Unterbewusstsein </a:t>
            </a:r>
            <a:r>
              <a:rPr lang="de-CH" sz="800" baseline="0" dirty="0" err="1" smtClean="0"/>
              <a:t>te</a:t>
            </a:r>
            <a:r>
              <a:rPr lang="de-CH" sz="800" baseline="0" dirty="0" smtClean="0"/>
              <a:t> </a:t>
            </a:r>
            <a:r>
              <a:rPr lang="de-CH" sz="800" baseline="0" dirty="0" err="1" smtClean="0"/>
              <a:t>Wijken</a:t>
            </a:r>
            <a:endParaRPr lang="de-CH" sz="800" dirty="0" smtClean="0"/>
          </a:p>
          <a:p>
            <a:pPr eaLnBrk="1" hangingPunct="1">
              <a:lnSpc>
                <a:spcPct val="90000"/>
              </a:lnSpc>
            </a:pPr>
            <a:endParaRPr lang="de-CH" sz="800" dirty="0" smtClean="0"/>
          </a:p>
          <a:p>
            <a:pPr eaLnBrk="1" hangingPunct="1">
              <a:lnSpc>
                <a:spcPct val="90000"/>
              </a:lnSpc>
            </a:pPr>
            <a:r>
              <a:rPr lang="de-CH" sz="800" dirty="0" smtClean="0"/>
              <a:t>Muskeltest</a:t>
            </a:r>
            <a:r>
              <a:rPr lang="de-CH" sz="800" dirty="0"/>
              <a:t>:</a:t>
            </a:r>
            <a:endParaRPr lang="de-CH" sz="800" i="1" dirty="0"/>
          </a:p>
          <a:p>
            <a:pPr lvl="1" eaLnBrk="1" hangingPunct="1">
              <a:lnSpc>
                <a:spcPct val="90000"/>
              </a:lnSpc>
            </a:pPr>
            <a:r>
              <a:rPr lang="de-CH" sz="900" i="1" dirty="0"/>
              <a:t>Wenn </a:t>
            </a:r>
            <a:r>
              <a:rPr lang="de-CH" sz="900" i="1" dirty="0" err="1" smtClean="0"/>
              <a:t>mijn</a:t>
            </a:r>
            <a:r>
              <a:rPr lang="de-CH" sz="900" i="1" dirty="0" smtClean="0"/>
              <a:t> </a:t>
            </a:r>
            <a:r>
              <a:rPr lang="de-CH" sz="900" i="1" dirty="0"/>
              <a:t>Finger </a:t>
            </a:r>
            <a:r>
              <a:rPr lang="de-CH" sz="900" i="1" dirty="0" err="1" smtClean="0"/>
              <a:t>siköffnen</a:t>
            </a:r>
            <a:r>
              <a:rPr lang="de-CH" sz="900" i="1" dirty="0"/>
              <a:t>, kann </a:t>
            </a:r>
            <a:r>
              <a:rPr lang="de-CH" sz="900" i="1" dirty="0" err="1" smtClean="0"/>
              <a:t>ikweitermachen</a:t>
            </a:r>
            <a:endParaRPr lang="de-CH" sz="900" i="1" dirty="0"/>
          </a:p>
          <a:p>
            <a:pPr lvl="1" eaLnBrk="1" hangingPunct="1">
              <a:lnSpc>
                <a:spcPct val="90000"/>
              </a:lnSpc>
            </a:pPr>
            <a:r>
              <a:rPr lang="de-CH" sz="900" i="1" dirty="0"/>
              <a:t>Erst in zweiter Instanz auf </a:t>
            </a:r>
            <a:r>
              <a:rPr lang="de-CH" sz="900" i="1" dirty="0" err="1" smtClean="0"/>
              <a:t>Reaktieen</a:t>
            </a:r>
            <a:r>
              <a:rPr lang="de-CH" sz="900" i="1" dirty="0" smtClean="0"/>
              <a:t> </a:t>
            </a:r>
            <a:r>
              <a:rPr lang="de-CH" sz="900" i="1" dirty="0"/>
              <a:t>fokussieren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Notiz machen auf Flipchart, </a:t>
            </a:r>
            <a:r>
              <a:rPr lang="de-CH" dirty="0" err="1" smtClean="0"/>
              <a:t>tesammen</a:t>
            </a:r>
            <a:r>
              <a:rPr lang="de-CH" dirty="0" smtClean="0"/>
              <a:t> zählen</a:t>
            </a:r>
            <a:endParaRPr lang="de-CH" dirty="0"/>
          </a:p>
        </p:txBody>
      </p:sp>
      <p:sp>
        <p:nvSpPr>
          <p:cNvPr id="4" name="Foliennummernplatzhalter 3"/>
          <p:cNvSpPr>
            <a:spLocks noGrp="1"/>
          </p:cNvSpPr>
          <p:nvPr>
            <p:ph type="sldNum" sz="quarter" idx="10"/>
          </p:nvPr>
        </p:nvSpPr>
        <p:spPr/>
        <p:txBody>
          <a:bodyPr/>
          <a:lstStyle/>
          <a:p>
            <a:fld id="{BC9C343F-824A-4BA5-B85F-A8B48124BD5E}" type="slidenum">
              <a:rPr lang="de-CH" smtClean="0"/>
              <a:pPr/>
              <a:t>48</a:t>
            </a:fld>
            <a:endParaRPr lang="de-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08EB264-987C-0149-89E6-5FB10DFE02FB}" type="slidenum">
              <a:rPr lang="de-DE">
                <a:latin typeface="Arial" charset="0"/>
                <a:ea typeface="ＭＳ Ｐゴシック" charset="-128"/>
                <a:cs typeface="ＭＳ Ｐゴシック" charset="-128"/>
              </a:rPr>
              <a:pPr/>
              <a:t>4</a:t>
            </a:fld>
            <a:endParaRPr lang="de-DE">
              <a:latin typeface="Arial" charset="0"/>
              <a:ea typeface="ＭＳ Ｐゴシック" charset="-128"/>
              <a:cs typeface="ＭＳ Ｐゴシック" charset="-128"/>
            </a:endParaRPr>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de-CH" sz="2400">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Notiz machen auf Flipchart, </a:t>
            </a:r>
            <a:r>
              <a:rPr lang="de-CH" dirty="0" err="1" smtClean="0"/>
              <a:t>tesammen</a:t>
            </a:r>
            <a:r>
              <a:rPr lang="de-CH" dirty="0" smtClean="0"/>
              <a:t> zählen</a:t>
            </a:r>
            <a:endParaRPr lang="de-CH" dirty="0"/>
          </a:p>
        </p:txBody>
      </p:sp>
      <p:sp>
        <p:nvSpPr>
          <p:cNvPr id="4" name="Foliennummernplatzhalter 3"/>
          <p:cNvSpPr>
            <a:spLocks noGrp="1"/>
          </p:cNvSpPr>
          <p:nvPr>
            <p:ph type="sldNum" sz="quarter" idx="10"/>
          </p:nvPr>
        </p:nvSpPr>
        <p:spPr/>
        <p:txBody>
          <a:bodyPr/>
          <a:lstStyle/>
          <a:p>
            <a:fld id="{BC9C343F-824A-4BA5-B85F-A8B48124BD5E}" type="slidenum">
              <a:rPr lang="de-CH" smtClean="0"/>
              <a:pPr/>
              <a:t>49</a:t>
            </a:fld>
            <a:endParaRPr lang="de-C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DO YOU LIKE THIS?</a:t>
            </a:r>
            <a:endParaRPr lang="de-CH" dirty="0"/>
          </a:p>
        </p:txBody>
      </p:sp>
      <p:sp>
        <p:nvSpPr>
          <p:cNvPr id="4" name="Foliennummernplatzhalter 3"/>
          <p:cNvSpPr>
            <a:spLocks noGrp="1"/>
          </p:cNvSpPr>
          <p:nvPr>
            <p:ph type="sldNum" sz="quarter" idx="10"/>
          </p:nvPr>
        </p:nvSpPr>
        <p:spPr/>
        <p:txBody>
          <a:bodyPr/>
          <a:lstStyle/>
          <a:p>
            <a:fld id="{CDC75641-8D00-A04A-99DA-5E4B949B9B70}" type="slidenum">
              <a:rPr lang="de-CH" smtClean="0"/>
              <a:pPr/>
              <a:t>50</a:t>
            </a:fld>
            <a:endParaRPr lang="de-CH"/>
          </a:p>
        </p:txBody>
      </p:sp>
    </p:spTree>
    <p:extLst>
      <p:ext uri="{BB962C8B-B14F-4D97-AF65-F5344CB8AC3E}">
        <p14:creationId xmlns:p14="http://schemas.microsoft.com/office/powerpoint/2010/main" xmlns="" val="2248679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Final </a:t>
            </a:r>
            <a:r>
              <a:rPr lang="de-DE" b="1" dirty="0" err="1" smtClean="0"/>
              <a:t>Speculation</a:t>
            </a:r>
            <a:r>
              <a:rPr lang="de-DE" b="1" dirty="0" smtClean="0"/>
              <a:t> on </a:t>
            </a:r>
            <a:r>
              <a:rPr lang="de-DE" b="1" dirty="0" err="1" smtClean="0"/>
              <a:t>the</a:t>
            </a:r>
            <a:r>
              <a:rPr lang="de-DE" b="1" dirty="0" smtClean="0"/>
              <a:t> Origin </a:t>
            </a:r>
            <a:r>
              <a:rPr lang="de-DE" b="1" dirty="0" err="1" smtClean="0"/>
              <a:t>of</a:t>
            </a:r>
            <a:r>
              <a:rPr lang="de-DE" b="1" dirty="0" smtClean="0"/>
              <a:t> </a:t>
            </a:r>
            <a:r>
              <a:rPr lang="de-DE" b="1" dirty="0" err="1" smtClean="0"/>
              <a:t>Consciousness</a:t>
            </a:r>
            <a:r>
              <a:rPr lang="de-DE" b="1" dirty="0" smtClean="0"/>
              <a:t>. </a:t>
            </a:r>
            <a:endParaRPr lang="de-DE" dirty="0" smtClean="0"/>
          </a:p>
          <a:p>
            <a:r>
              <a:rPr lang="de-DE" dirty="0" err="1" smtClean="0"/>
              <a:t>It</a:t>
            </a:r>
            <a:r>
              <a:rPr lang="de-DE" dirty="0" smtClean="0"/>
              <a:t> </a:t>
            </a:r>
            <a:r>
              <a:rPr lang="de-DE" dirty="0" err="1" smtClean="0"/>
              <a:t>is</a:t>
            </a:r>
            <a:r>
              <a:rPr lang="de-DE" dirty="0" smtClean="0"/>
              <a:t> evident </a:t>
            </a:r>
            <a:r>
              <a:rPr lang="de-DE" dirty="0" err="1" smtClean="0"/>
              <a:t>that</a:t>
            </a:r>
            <a:r>
              <a:rPr lang="de-DE" dirty="0" smtClean="0"/>
              <a:t> </a:t>
            </a:r>
            <a:r>
              <a:rPr lang="de-DE" dirty="0" err="1" smtClean="0"/>
              <a:t>the</a:t>
            </a:r>
            <a:r>
              <a:rPr lang="de-DE" dirty="0" smtClean="0"/>
              <a:t> matter </a:t>
            </a:r>
            <a:r>
              <a:rPr lang="de-DE" dirty="0" err="1" smtClean="0"/>
              <a:t>waves</a:t>
            </a:r>
            <a:r>
              <a:rPr lang="de-DE" dirty="0" smtClean="0"/>
              <a:t> </a:t>
            </a:r>
            <a:r>
              <a:rPr lang="de-DE" dirty="0" err="1" smtClean="0"/>
              <a:t>of</a:t>
            </a:r>
            <a:r>
              <a:rPr lang="de-DE" dirty="0" smtClean="0"/>
              <a:t> </a:t>
            </a:r>
            <a:r>
              <a:rPr lang="de-DE" dirty="0" err="1" smtClean="0"/>
              <a:t>the</a:t>
            </a:r>
            <a:r>
              <a:rPr lang="de-DE" dirty="0" smtClean="0"/>
              <a:t> </a:t>
            </a:r>
            <a:r>
              <a:rPr lang="de-DE" dirty="0" err="1" smtClean="0"/>
              <a:t>universe</a:t>
            </a:r>
            <a:r>
              <a:rPr lang="de-DE" dirty="0" smtClean="0"/>
              <a:t> </a:t>
            </a:r>
            <a:r>
              <a:rPr lang="de-DE" dirty="0" err="1" smtClean="0"/>
              <a:t>are</a:t>
            </a:r>
            <a:r>
              <a:rPr lang="de-DE" dirty="0" smtClean="0"/>
              <a:t> </a:t>
            </a:r>
            <a:r>
              <a:rPr lang="de-DE" dirty="0" err="1" smtClean="0"/>
              <a:t>the</a:t>
            </a:r>
            <a:r>
              <a:rPr lang="de-DE" dirty="0" smtClean="0"/>
              <a:t> </a:t>
            </a:r>
            <a:r>
              <a:rPr lang="de-DE" dirty="0" err="1" smtClean="0"/>
              <a:t>underlying</a:t>
            </a:r>
            <a:r>
              <a:rPr lang="de-DE" dirty="0" smtClean="0"/>
              <a:t> </a:t>
            </a:r>
            <a:r>
              <a:rPr lang="de-DE" dirty="0" err="1" smtClean="0"/>
              <a:t>source</a:t>
            </a:r>
            <a:r>
              <a:rPr lang="de-DE" dirty="0" smtClean="0"/>
              <a:t> </a:t>
            </a:r>
            <a:r>
              <a:rPr lang="de-DE" dirty="0" err="1" smtClean="0"/>
              <a:t>of</a:t>
            </a:r>
            <a:r>
              <a:rPr lang="de-DE" dirty="0" smtClean="0"/>
              <a:t> </a:t>
            </a:r>
            <a:r>
              <a:rPr lang="de-DE" dirty="0" err="1" smtClean="0"/>
              <a:t>the</a:t>
            </a:r>
            <a:r>
              <a:rPr lang="de-DE" dirty="0" smtClean="0"/>
              <a:t> </a:t>
            </a:r>
            <a:r>
              <a:rPr lang="de-DE" dirty="0" err="1" smtClean="0"/>
              <a:t>action</a:t>
            </a:r>
            <a:r>
              <a:rPr lang="de-DE" dirty="0" smtClean="0"/>
              <a:t> </a:t>
            </a:r>
            <a:r>
              <a:rPr lang="de-DE" dirty="0" err="1" smtClean="0"/>
              <a:t>we</a:t>
            </a:r>
            <a:r>
              <a:rPr lang="de-DE" dirty="0" smtClean="0"/>
              <a:t> </a:t>
            </a:r>
            <a:r>
              <a:rPr lang="de-DE" dirty="0" err="1" smtClean="0"/>
              <a:t>observe</a:t>
            </a:r>
            <a:r>
              <a:rPr lang="de-DE" dirty="0" smtClean="0"/>
              <a:t> in </a:t>
            </a:r>
            <a:r>
              <a:rPr lang="de-DE" dirty="0" err="1" smtClean="0"/>
              <a:t>our</a:t>
            </a:r>
            <a:r>
              <a:rPr lang="de-DE" dirty="0" smtClean="0"/>
              <a:t> human </a:t>
            </a:r>
            <a:r>
              <a:rPr lang="de-DE" dirty="0" err="1" smtClean="0"/>
              <a:t>energy</a:t>
            </a:r>
            <a:r>
              <a:rPr lang="de-DE" dirty="0" smtClean="0"/>
              <a:t> </a:t>
            </a:r>
            <a:r>
              <a:rPr lang="de-DE" dirty="0" err="1" smtClean="0"/>
              <a:t>world</a:t>
            </a:r>
            <a:r>
              <a:rPr lang="de-DE" dirty="0" smtClean="0"/>
              <a:t>, </a:t>
            </a:r>
            <a:r>
              <a:rPr lang="de-DE" dirty="0" err="1" smtClean="0"/>
              <a:t>even</a:t>
            </a:r>
            <a:r>
              <a:rPr lang="de-DE" dirty="0" smtClean="0"/>
              <a:t> </a:t>
            </a:r>
            <a:r>
              <a:rPr lang="de-DE" dirty="0" err="1" smtClean="0"/>
              <a:t>though</a:t>
            </a:r>
            <a:r>
              <a:rPr lang="de-DE" dirty="0" smtClean="0"/>
              <a:t> </a:t>
            </a:r>
            <a:r>
              <a:rPr lang="de-DE" dirty="0" err="1" smtClean="0"/>
              <a:t>the</a:t>
            </a:r>
            <a:r>
              <a:rPr lang="de-DE" dirty="0" smtClean="0"/>
              <a:t> matter </a:t>
            </a:r>
            <a:r>
              <a:rPr lang="de-DE" dirty="0" err="1" smtClean="0"/>
              <a:t>waves</a:t>
            </a:r>
            <a:r>
              <a:rPr lang="de-DE" dirty="0" smtClean="0"/>
              <a:t> </a:t>
            </a:r>
            <a:r>
              <a:rPr lang="de-DE" dirty="0" err="1" smtClean="0"/>
              <a:t>are</a:t>
            </a:r>
            <a:r>
              <a:rPr lang="de-DE" dirty="0" smtClean="0"/>
              <a:t> </a:t>
            </a:r>
            <a:r>
              <a:rPr lang="de-DE" dirty="0" err="1" smtClean="0"/>
              <a:t>unseen</a:t>
            </a:r>
            <a:r>
              <a:rPr lang="de-DE" dirty="0" smtClean="0"/>
              <a:t> - </a:t>
            </a:r>
            <a:r>
              <a:rPr lang="de-DE" dirty="0" err="1" smtClean="0"/>
              <a:t>like</a:t>
            </a:r>
            <a:r>
              <a:rPr lang="de-DE" dirty="0" smtClean="0"/>
              <a:t> </a:t>
            </a:r>
            <a:r>
              <a:rPr lang="de-DE" dirty="0" err="1" smtClean="0"/>
              <a:t>the</a:t>
            </a:r>
            <a:r>
              <a:rPr lang="de-DE" dirty="0" smtClean="0"/>
              <a:t> </a:t>
            </a:r>
            <a:r>
              <a:rPr lang="de-DE" dirty="0" err="1" smtClean="0"/>
              <a:t>puppeteer</a:t>
            </a:r>
            <a:r>
              <a:rPr lang="de-DE" dirty="0" smtClean="0"/>
              <a:t> </a:t>
            </a:r>
            <a:r>
              <a:rPr lang="de-DE" dirty="0" err="1" smtClean="0"/>
              <a:t>behind</a:t>
            </a:r>
            <a:r>
              <a:rPr lang="de-DE" dirty="0" smtClean="0"/>
              <a:t> </a:t>
            </a:r>
            <a:r>
              <a:rPr lang="de-DE" dirty="0" err="1" smtClean="0"/>
              <a:t>the</a:t>
            </a:r>
            <a:r>
              <a:rPr lang="de-DE" dirty="0" smtClean="0"/>
              <a:t> </a:t>
            </a:r>
            <a:r>
              <a:rPr lang="de-DE" dirty="0" err="1" smtClean="0"/>
              <a:t>curtain</a:t>
            </a:r>
            <a:r>
              <a:rPr lang="de-DE" dirty="0" smtClean="0"/>
              <a:t>.  This </a:t>
            </a:r>
            <a:r>
              <a:rPr lang="de-DE" dirty="0" err="1" smtClean="0"/>
              <a:t>process</a:t>
            </a:r>
            <a:r>
              <a:rPr lang="de-DE" dirty="0" smtClean="0"/>
              <a:t> </a:t>
            </a:r>
            <a:r>
              <a:rPr lang="de-DE" dirty="0" err="1" smtClean="0"/>
              <a:t>is</a:t>
            </a:r>
            <a:r>
              <a:rPr lang="de-DE" dirty="0" smtClean="0"/>
              <a:t> </a:t>
            </a:r>
            <a:r>
              <a:rPr lang="de-DE" dirty="0" err="1" smtClean="0"/>
              <a:t>available</a:t>
            </a:r>
            <a:r>
              <a:rPr lang="de-DE" dirty="0" smtClean="0"/>
              <a:t> </a:t>
            </a:r>
            <a:r>
              <a:rPr lang="de-DE" dirty="0" err="1" smtClean="0"/>
              <a:t>for</a:t>
            </a:r>
            <a:r>
              <a:rPr lang="de-DE" dirty="0" smtClean="0"/>
              <a:t> </a:t>
            </a:r>
            <a:r>
              <a:rPr lang="de-DE" dirty="0" err="1" smtClean="0"/>
              <a:t>use</a:t>
            </a:r>
            <a:r>
              <a:rPr lang="de-DE" dirty="0" smtClean="0"/>
              <a:t> </a:t>
            </a:r>
            <a:r>
              <a:rPr lang="de-DE" dirty="0" err="1" smtClean="0"/>
              <a:t>by</a:t>
            </a:r>
            <a:r>
              <a:rPr lang="de-DE" dirty="0" smtClean="0"/>
              <a:t> </a:t>
            </a:r>
            <a:r>
              <a:rPr lang="de-DE" dirty="0" err="1" smtClean="0"/>
              <a:t>nature</a:t>
            </a:r>
            <a:r>
              <a:rPr lang="de-DE" dirty="0" smtClean="0"/>
              <a:t> in </a:t>
            </a:r>
            <a:r>
              <a:rPr lang="de-DE" dirty="0" err="1" smtClean="0"/>
              <a:t>designing</a:t>
            </a:r>
            <a:r>
              <a:rPr lang="de-DE" dirty="0" smtClean="0"/>
              <a:t> </a:t>
            </a:r>
            <a:r>
              <a:rPr lang="de-DE" dirty="0" err="1" smtClean="0"/>
              <a:t>our</a:t>
            </a:r>
            <a:r>
              <a:rPr lang="de-DE" dirty="0" smtClean="0"/>
              <a:t> </a:t>
            </a:r>
            <a:r>
              <a:rPr lang="de-DE" dirty="0" err="1" smtClean="0"/>
              <a:t>evolutionary</a:t>
            </a:r>
            <a:r>
              <a:rPr lang="de-DE" dirty="0" smtClean="0"/>
              <a:t> </a:t>
            </a:r>
            <a:r>
              <a:rPr lang="de-DE" dirty="0" err="1" smtClean="0"/>
              <a:t>development</a:t>
            </a:r>
            <a:r>
              <a:rPr lang="de-DE" dirty="0" smtClean="0"/>
              <a:t>. </a:t>
            </a:r>
            <a:r>
              <a:rPr lang="de-DE" dirty="0" err="1" smtClean="0"/>
              <a:t>Did</a:t>
            </a:r>
            <a:r>
              <a:rPr lang="de-DE" dirty="0" smtClean="0"/>
              <a:t> </a:t>
            </a:r>
            <a:r>
              <a:rPr lang="de-DE" dirty="0" err="1" smtClean="0"/>
              <a:t>it</a:t>
            </a:r>
            <a:r>
              <a:rPr lang="de-DE" dirty="0" smtClean="0"/>
              <a:t> happen? </a:t>
            </a:r>
            <a:r>
              <a:rPr lang="de-DE" dirty="0" err="1" smtClean="0"/>
              <a:t>If</a:t>
            </a:r>
            <a:r>
              <a:rPr lang="de-DE" dirty="0" smtClean="0"/>
              <a:t> </a:t>
            </a:r>
            <a:r>
              <a:rPr lang="de-DE" dirty="0" err="1" smtClean="0"/>
              <a:t>it</a:t>
            </a:r>
            <a:r>
              <a:rPr lang="de-DE" dirty="0" smtClean="0"/>
              <a:t> </a:t>
            </a:r>
            <a:r>
              <a:rPr lang="de-DE" dirty="0" err="1" smtClean="0"/>
              <a:t>did</a:t>
            </a:r>
            <a:r>
              <a:rPr lang="de-DE" dirty="0" smtClean="0"/>
              <a:t>, </a:t>
            </a:r>
            <a:r>
              <a:rPr lang="de-DE" dirty="0" err="1" smtClean="0"/>
              <a:t>then</a:t>
            </a:r>
            <a:r>
              <a:rPr lang="de-DE" dirty="0" smtClean="0"/>
              <a:t> </a:t>
            </a:r>
            <a:r>
              <a:rPr lang="de-DE" dirty="0" err="1" smtClean="0"/>
              <a:t>it</a:t>
            </a:r>
            <a:r>
              <a:rPr lang="de-DE" dirty="0" smtClean="0"/>
              <a:t> </a:t>
            </a:r>
            <a:r>
              <a:rPr lang="de-DE" dirty="0" err="1" smtClean="0"/>
              <a:t>is</a:t>
            </a:r>
            <a:r>
              <a:rPr lang="de-DE" dirty="0" smtClean="0"/>
              <a:t> not </a:t>
            </a:r>
            <a:r>
              <a:rPr lang="de-DE" dirty="0" err="1" smtClean="0"/>
              <a:t>unreasonable</a:t>
            </a:r>
            <a:r>
              <a:rPr lang="de-DE" dirty="0" smtClean="0"/>
              <a:t> </a:t>
            </a:r>
            <a:r>
              <a:rPr lang="de-DE" dirty="0" err="1" smtClean="0"/>
              <a:t>that</a:t>
            </a:r>
            <a:r>
              <a:rPr lang="de-DE" dirty="0" smtClean="0"/>
              <a:t> </a:t>
            </a:r>
            <a:r>
              <a:rPr lang="de-DE" dirty="0" err="1" smtClean="0"/>
              <a:t>our</a:t>
            </a:r>
            <a:r>
              <a:rPr lang="de-DE" dirty="0" smtClean="0"/>
              <a:t> </a:t>
            </a:r>
            <a:r>
              <a:rPr lang="de-DE" dirty="0" err="1" smtClean="0"/>
              <a:t>brain</a:t>
            </a:r>
            <a:r>
              <a:rPr lang="de-DE" dirty="0" smtClean="0"/>
              <a:t> </a:t>
            </a:r>
            <a:r>
              <a:rPr lang="de-DE" dirty="0" err="1" smtClean="0"/>
              <a:t>and</a:t>
            </a:r>
            <a:r>
              <a:rPr lang="de-DE" dirty="0" smtClean="0"/>
              <a:t> </a:t>
            </a:r>
            <a:r>
              <a:rPr lang="de-DE" dirty="0" err="1" smtClean="0"/>
              <a:t>other</a:t>
            </a:r>
            <a:r>
              <a:rPr lang="de-DE" dirty="0" smtClean="0"/>
              <a:t> </a:t>
            </a:r>
            <a:r>
              <a:rPr lang="de-DE" dirty="0" err="1" smtClean="0"/>
              <a:t>parts</a:t>
            </a:r>
            <a:r>
              <a:rPr lang="de-DE" dirty="0" smtClean="0"/>
              <a:t> </a:t>
            </a:r>
            <a:r>
              <a:rPr lang="de-DE" dirty="0" err="1" smtClean="0"/>
              <a:t>of</a:t>
            </a:r>
            <a:r>
              <a:rPr lang="de-DE" dirty="0" smtClean="0"/>
              <a:t> </a:t>
            </a:r>
            <a:r>
              <a:rPr lang="de-DE" dirty="0" err="1" smtClean="0"/>
              <a:t>our</a:t>
            </a:r>
            <a:r>
              <a:rPr lang="de-DE" dirty="0" smtClean="0"/>
              <a:t> </a:t>
            </a:r>
            <a:r>
              <a:rPr lang="de-DE" dirty="0" err="1" smtClean="0"/>
              <a:t>neural</a:t>
            </a:r>
            <a:r>
              <a:rPr lang="de-DE" dirty="0" smtClean="0"/>
              <a:t> </a:t>
            </a:r>
            <a:r>
              <a:rPr lang="de-DE" dirty="0" err="1" smtClean="0"/>
              <a:t>physiology</a:t>
            </a:r>
            <a:r>
              <a:rPr lang="de-DE" dirty="0" smtClean="0"/>
              <a:t> </a:t>
            </a:r>
            <a:r>
              <a:rPr lang="de-DE" dirty="0" err="1" smtClean="0"/>
              <a:t>are</a:t>
            </a:r>
            <a:r>
              <a:rPr lang="de-DE" dirty="0" smtClean="0"/>
              <a:t> </a:t>
            </a:r>
            <a:r>
              <a:rPr lang="de-DE" dirty="0" err="1" smtClean="0"/>
              <a:t>interconnected</a:t>
            </a:r>
            <a:r>
              <a:rPr lang="de-DE" dirty="0" smtClean="0"/>
              <a:t> </a:t>
            </a:r>
            <a:r>
              <a:rPr lang="de-DE" dirty="0" err="1" smtClean="0"/>
              <a:t>by</a:t>
            </a:r>
            <a:r>
              <a:rPr lang="de-DE" dirty="0" smtClean="0"/>
              <a:t> an </a:t>
            </a:r>
            <a:r>
              <a:rPr lang="de-DE" dirty="0" err="1" smtClean="0"/>
              <a:t>unseen</a:t>
            </a:r>
            <a:r>
              <a:rPr lang="de-DE" dirty="0" smtClean="0"/>
              <a:t> </a:t>
            </a:r>
            <a:r>
              <a:rPr lang="de-DE" dirty="0" err="1" smtClean="0"/>
              <a:t>communication</a:t>
            </a:r>
            <a:r>
              <a:rPr lang="de-DE" dirty="0" smtClean="0"/>
              <a:t> </a:t>
            </a:r>
            <a:r>
              <a:rPr lang="de-DE" dirty="0" err="1" smtClean="0"/>
              <a:t>network</a:t>
            </a:r>
            <a:r>
              <a:rPr lang="de-DE" dirty="0" smtClean="0"/>
              <a:t> </a:t>
            </a:r>
            <a:r>
              <a:rPr lang="de-DE" dirty="0" err="1" smtClean="0"/>
              <a:t>that</a:t>
            </a:r>
            <a:r>
              <a:rPr lang="de-DE" dirty="0" smtClean="0"/>
              <a:t> </a:t>
            </a:r>
            <a:r>
              <a:rPr lang="de-DE" dirty="0" err="1" smtClean="0"/>
              <a:t>coordinates</a:t>
            </a:r>
            <a:r>
              <a:rPr lang="de-DE" dirty="0" smtClean="0"/>
              <a:t> </a:t>
            </a:r>
            <a:r>
              <a:rPr lang="de-DE" dirty="0" err="1" smtClean="0"/>
              <a:t>and</a:t>
            </a:r>
            <a:r>
              <a:rPr lang="de-DE" dirty="0" smtClean="0"/>
              <a:t> </a:t>
            </a:r>
            <a:r>
              <a:rPr lang="de-DE" dirty="0" err="1" smtClean="0"/>
              <a:t>regulates</a:t>
            </a:r>
            <a:r>
              <a:rPr lang="de-DE" dirty="0" smtClean="0"/>
              <a:t> </a:t>
            </a:r>
            <a:r>
              <a:rPr lang="de-DE" dirty="0" err="1" smtClean="0"/>
              <a:t>behavior</a:t>
            </a:r>
            <a:r>
              <a:rPr lang="de-DE" dirty="0" smtClean="0"/>
              <a:t> </a:t>
            </a:r>
            <a:r>
              <a:rPr lang="de-DE" dirty="0" err="1" smtClean="0"/>
              <a:t>of</a:t>
            </a:r>
            <a:r>
              <a:rPr lang="de-DE" dirty="0" smtClean="0"/>
              <a:t> </a:t>
            </a:r>
            <a:r>
              <a:rPr lang="de-DE" dirty="0" err="1" smtClean="0"/>
              <a:t>certain</a:t>
            </a:r>
            <a:r>
              <a:rPr lang="de-DE" dirty="0" smtClean="0"/>
              <a:t> </a:t>
            </a:r>
            <a:r>
              <a:rPr lang="de-DE" dirty="0" err="1" smtClean="0"/>
              <a:t>parts</a:t>
            </a:r>
            <a:r>
              <a:rPr lang="de-DE" dirty="0" smtClean="0"/>
              <a:t> </a:t>
            </a:r>
            <a:r>
              <a:rPr lang="de-DE" dirty="0" err="1" smtClean="0"/>
              <a:t>of</a:t>
            </a:r>
            <a:r>
              <a:rPr lang="de-DE" dirty="0" smtClean="0"/>
              <a:t> </a:t>
            </a:r>
            <a:r>
              <a:rPr lang="de-DE" dirty="0" err="1" smtClean="0"/>
              <a:t>the</a:t>
            </a:r>
            <a:r>
              <a:rPr lang="de-DE" dirty="0" smtClean="0"/>
              <a:t> </a:t>
            </a:r>
            <a:r>
              <a:rPr lang="de-DE" dirty="0" err="1" smtClean="0"/>
              <a:t>body</a:t>
            </a:r>
            <a:r>
              <a:rPr lang="de-DE" dirty="0" smtClean="0"/>
              <a:t>. </a:t>
            </a:r>
            <a:r>
              <a:rPr lang="de-DE" dirty="0" err="1" smtClean="0"/>
              <a:t>Since</a:t>
            </a:r>
            <a:r>
              <a:rPr lang="de-DE" dirty="0" smtClean="0"/>
              <a:t> </a:t>
            </a:r>
            <a:r>
              <a:rPr lang="de-DE" dirty="0" err="1" smtClean="0"/>
              <a:t>energy</a:t>
            </a:r>
            <a:r>
              <a:rPr lang="de-DE" dirty="0" smtClean="0"/>
              <a:t> </a:t>
            </a:r>
            <a:r>
              <a:rPr lang="de-DE" dirty="0" err="1" smtClean="0"/>
              <a:t>exchange</a:t>
            </a:r>
            <a:r>
              <a:rPr lang="de-DE" dirty="0" smtClean="0"/>
              <a:t> </a:t>
            </a:r>
            <a:r>
              <a:rPr lang="de-DE" dirty="0" err="1" smtClean="0"/>
              <a:t>is</a:t>
            </a:r>
            <a:r>
              <a:rPr lang="de-DE" dirty="0" smtClean="0"/>
              <a:t> not </a:t>
            </a:r>
            <a:r>
              <a:rPr lang="de-DE" dirty="0" err="1" smtClean="0"/>
              <a:t>involved</a:t>
            </a:r>
            <a:r>
              <a:rPr lang="de-DE" dirty="0" smtClean="0"/>
              <a:t> </a:t>
            </a:r>
            <a:r>
              <a:rPr lang="de-DE" dirty="0" err="1" smtClean="0"/>
              <a:t>at</a:t>
            </a:r>
            <a:r>
              <a:rPr lang="de-DE" dirty="0" smtClean="0"/>
              <a:t> </a:t>
            </a:r>
            <a:r>
              <a:rPr lang="de-DE" dirty="0" err="1" smtClean="0"/>
              <a:t>this</a:t>
            </a:r>
            <a:r>
              <a:rPr lang="de-DE" dirty="0" smtClean="0"/>
              <a:t> matter </a:t>
            </a:r>
            <a:r>
              <a:rPr lang="de-DE" dirty="0" err="1" smtClean="0"/>
              <a:t>wave</a:t>
            </a:r>
            <a:r>
              <a:rPr lang="de-DE" dirty="0" smtClean="0"/>
              <a:t> </a:t>
            </a:r>
            <a:r>
              <a:rPr lang="de-DE" dirty="0" err="1" smtClean="0"/>
              <a:t>level</a:t>
            </a:r>
            <a:r>
              <a:rPr lang="de-DE" dirty="0" smtClean="0"/>
              <a:t>, </a:t>
            </a:r>
            <a:r>
              <a:rPr lang="de-DE" dirty="0" err="1" smtClean="0"/>
              <a:t>we</a:t>
            </a:r>
            <a:r>
              <a:rPr lang="de-DE" dirty="0" smtClean="0"/>
              <a:t> </a:t>
            </a:r>
            <a:r>
              <a:rPr lang="de-DE" dirty="0" err="1" smtClean="0"/>
              <a:t>would</a:t>
            </a:r>
            <a:r>
              <a:rPr lang="de-DE" dirty="0" smtClean="0"/>
              <a:t> not </a:t>
            </a:r>
            <a:r>
              <a:rPr lang="de-DE" dirty="0" err="1" smtClean="0"/>
              <a:t>have</a:t>
            </a:r>
            <a:r>
              <a:rPr lang="de-DE" dirty="0" smtClean="0"/>
              <a:t> a </a:t>
            </a:r>
            <a:r>
              <a:rPr lang="de-DE" dirty="0" err="1" smtClean="0"/>
              <a:t>sensory</a:t>
            </a:r>
            <a:r>
              <a:rPr lang="de-DE" dirty="0" smtClean="0"/>
              <a:t> </a:t>
            </a:r>
            <a:r>
              <a:rPr lang="de-DE" dirty="0" err="1" smtClean="0"/>
              <a:t>impression</a:t>
            </a:r>
            <a:r>
              <a:rPr lang="de-DE" dirty="0" smtClean="0"/>
              <a:t> </a:t>
            </a:r>
            <a:r>
              <a:rPr lang="de-DE" dirty="0" err="1" smtClean="0"/>
              <a:t>of</a:t>
            </a:r>
            <a:r>
              <a:rPr lang="de-DE" dirty="0" smtClean="0"/>
              <a:t> </a:t>
            </a:r>
            <a:r>
              <a:rPr lang="de-DE" dirty="0" err="1" smtClean="0"/>
              <a:t>logical</a:t>
            </a:r>
            <a:r>
              <a:rPr lang="de-DE" dirty="0" smtClean="0"/>
              <a:t> </a:t>
            </a:r>
            <a:r>
              <a:rPr lang="de-DE" dirty="0" err="1" smtClean="0"/>
              <a:t>thought</a:t>
            </a:r>
            <a:r>
              <a:rPr lang="de-DE" dirty="0" smtClean="0"/>
              <a:t>, </a:t>
            </a:r>
            <a:r>
              <a:rPr lang="de-DE" dirty="0" err="1" smtClean="0"/>
              <a:t>only</a:t>
            </a:r>
            <a:r>
              <a:rPr lang="de-DE" dirty="0" smtClean="0"/>
              <a:t> an </a:t>
            </a:r>
            <a:r>
              <a:rPr lang="de-DE" dirty="0" err="1" smtClean="0"/>
              <a:t>awareness</a:t>
            </a:r>
            <a:r>
              <a:rPr lang="de-DE" dirty="0" smtClean="0"/>
              <a:t> </a:t>
            </a:r>
            <a:r>
              <a:rPr lang="de-DE" dirty="0" err="1" smtClean="0"/>
              <a:t>of</a:t>
            </a:r>
            <a:r>
              <a:rPr lang="de-DE" dirty="0" smtClean="0"/>
              <a:t> </a:t>
            </a:r>
            <a:r>
              <a:rPr lang="de-DE" dirty="0" err="1" smtClean="0"/>
              <a:t>ourselves</a:t>
            </a:r>
            <a:r>
              <a:rPr lang="de-DE" dirty="0" smtClean="0"/>
              <a:t> </a:t>
            </a:r>
            <a:r>
              <a:rPr lang="de-DE" dirty="0" err="1" smtClean="0"/>
              <a:t>and</a:t>
            </a:r>
            <a:r>
              <a:rPr lang="de-DE" dirty="0" smtClean="0"/>
              <a:t> </a:t>
            </a:r>
            <a:r>
              <a:rPr lang="de-DE" dirty="0" err="1" smtClean="0"/>
              <a:t>our</a:t>
            </a:r>
            <a:r>
              <a:rPr lang="de-DE" dirty="0" smtClean="0"/>
              <a:t> </a:t>
            </a:r>
            <a:r>
              <a:rPr lang="de-DE" dirty="0" err="1" smtClean="0"/>
              <a:t>body</a:t>
            </a:r>
            <a:r>
              <a:rPr lang="de-DE" dirty="0" smtClean="0"/>
              <a:t>.  More </a:t>
            </a:r>
            <a:r>
              <a:rPr lang="de-DE" dirty="0" err="1" smtClean="0"/>
              <a:t>research</a:t>
            </a:r>
            <a:r>
              <a:rPr lang="de-DE" dirty="0" smtClean="0"/>
              <a:t> </a:t>
            </a:r>
            <a:r>
              <a:rPr lang="de-DE" dirty="0" err="1" smtClean="0"/>
              <a:t>is</a:t>
            </a:r>
            <a:r>
              <a:rPr lang="de-DE" dirty="0" smtClean="0"/>
              <a:t> </a:t>
            </a:r>
            <a:r>
              <a:rPr lang="de-DE" dirty="0" err="1" smtClean="0"/>
              <a:t>needed</a:t>
            </a:r>
            <a:r>
              <a:rPr lang="de-DE" dirty="0" smtClean="0"/>
              <a:t> </a:t>
            </a:r>
            <a:r>
              <a:rPr lang="de-DE" dirty="0" err="1" smtClean="0"/>
              <a:t>to</a:t>
            </a:r>
            <a:r>
              <a:rPr lang="de-DE" dirty="0" smtClean="0"/>
              <a:t> </a:t>
            </a:r>
            <a:r>
              <a:rPr lang="de-DE" dirty="0" err="1" smtClean="0"/>
              <a:t>know</a:t>
            </a:r>
            <a:r>
              <a:rPr lang="de-DE" dirty="0" smtClean="0"/>
              <a:t>, but in </a:t>
            </a:r>
            <a:r>
              <a:rPr lang="de-DE" dirty="0" err="1" smtClean="0"/>
              <a:t>view</a:t>
            </a:r>
            <a:r>
              <a:rPr lang="de-DE" dirty="0" smtClean="0"/>
              <a:t> </a:t>
            </a:r>
            <a:r>
              <a:rPr lang="de-DE" dirty="0" err="1" smtClean="0"/>
              <a:t>of</a:t>
            </a:r>
            <a:r>
              <a:rPr lang="de-DE" dirty="0" smtClean="0"/>
              <a:t> </a:t>
            </a:r>
            <a:r>
              <a:rPr lang="de-DE" dirty="0" err="1" smtClean="0"/>
              <a:t>the</a:t>
            </a:r>
            <a:r>
              <a:rPr lang="de-DE" dirty="0" smtClean="0"/>
              <a:t> </a:t>
            </a:r>
            <a:r>
              <a:rPr lang="de-DE" dirty="0" err="1" smtClean="0"/>
              <a:t>intricacy</a:t>
            </a:r>
            <a:r>
              <a:rPr lang="de-DE" dirty="0" smtClean="0"/>
              <a:t> </a:t>
            </a:r>
            <a:r>
              <a:rPr lang="de-DE" dirty="0" err="1" smtClean="0"/>
              <a:t>of</a:t>
            </a:r>
            <a:r>
              <a:rPr lang="de-DE" dirty="0" smtClean="0"/>
              <a:t> </a:t>
            </a:r>
            <a:r>
              <a:rPr lang="de-DE" dirty="0" err="1" smtClean="0"/>
              <a:t>our</a:t>
            </a:r>
            <a:r>
              <a:rPr lang="de-DE" dirty="0" smtClean="0"/>
              <a:t> </a:t>
            </a:r>
            <a:r>
              <a:rPr lang="de-DE" dirty="0" err="1" smtClean="0"/>
              <a:t>neural</a:t>
            </a:r>
            <a:r>
              <a:rPr lang="de-DE" dirty="0" smtClean="0"/>
              <a:t> </a:t>
            </a:r>
            <a:r>
              <a:rPr lang="de-DE" dirty="0" err="1" smtClean="0"/>
              <a:t>structures</a:t>
            </a:r>
            <a:r>
              <a:rPr lang="de-DE" dirty="0" smtClean="0"/>
              <a:t>, </a:t>
            </a:r>
            <a:r>
              <a:rPr lang="de-DE" dirty="0" err="1" smtClean="0"/>
              <a:t>the</a:t>
            </a:r>
            <a:r>
              <a:rPr lang="de-DE" dirty="0" smtClean="0"/>
              <a:t> </a:t>
            </a:r>
            <a:r>
              <a:rPr lang="de-DE" dirty="0" err="1" smtClean="0"/>
              <a:t>work</a:t>
            </a:r>
            <a:r>
              <a:rPr lang="de-DE" dirty="0" smtClean="0"/>
              <a:t> will not </a:t>
            </a:r>
            <a:r>
              <a:rPr lang="de-DE" dirty="0" err="1" smtClean="0"/>
              <a:t>be</a:t>
            </a:r>
            <a:r>
              <a:rPr lang="de-DE" dirty="0" smtClean="0"/>
              <a:t> easy.</a:t>
            </a:r>
          </a:p>
          <a:p>
            <a:r>
              <a:rPr lang="de-DE" dirty="0" smtClean="0"/>
              <a:t>The </a:t>
            </a:r>
            <a:r>
              <a:rPr lang="de-DE" dirty="0" err="1" smtClean="0"/>
              <a:t>range</a:t>
            </a:r>
            <a:r>
              <a:rPr lang="de-DE" dirty="0" smtClean="0"/>
              <a:t> </a:t>
            </a:r>
            <a:r>
              <a:rPr lang="de-DE" dirty="0" err="1" smtClean="0"/>
              <a:t>of</a:t>
            </a:r>
            <a:r>
              <a:rPr lang="de-DE" dirty="0" smtClean="0"/>
              <a:t> </a:t>
            </a:r>
            <a:r>
              <a:rPr lang="de-DE" dirty="0" err="1" smtClean="0"/>
              <a:t>experiments</a:t>
            </a:r>
            <a:r>
              <a:rPr lang="de-DE" dirty="0" smtClean="0"/>
              <a:t> </a:t>
            </a:r>
            <a:r>
              <a:rPr lang="de-DE" dirty="0" err="1" smtClean="0"/>
              <a:t>needed</a:t>
            </a:r>
            <a:r>
              <a:rPr lang="de-DE" dirty="0" smtClean="0"/>
              <a:t> </a:t>
            </a:r>
            <a:r>
              <a:rPr lang="de-DE" dirty="0" err="1" smtClean="0"/>
              <a:t>to</a:t>
            </a:r>
            <a:r>
              <a:rPr lang="de-DE" dirty="0" smtClean="0"/>
              <a:t> </a:t>
            </a:r>
            <a:r>
              <a:rPr lang="de-DE" dirty="0" err="1" smtClean="0"/>
              <a:t>verify</a:t>
            </a:r>
            <a:r>
              <a:rPr lang="de-DE" dirty="0" smtClean="0"/>
              <a:t> </a:t>
            </a:r>
            <a:r>
              <a:rPr lang="de-DE" dirty="0" err="1" smtClean="0"/>
              <a:t>consciousness</a:t>
            </a:r>
            <a:r>
              <a:rPr lang="de-DE" dirty="0" smtClean="0"/>
              <a:t> </a:t>
            </a:r>
            <a:r>
              <a:rPr lang="de-DE" dirty="0" err="1" smtClean="0"/>
              <a:t>or</a:t>
            </a:r>
            <a:r>
              <a:rPr lang="de-DE" dirty="0" smtClean="0"/>
              <a:t> extra-</a:t>
            </a:r>
            <a:r>
              <a:rPr lang="de-DE" dirty="0" err="1" smtClean="0"/>
              <a:t>sensory</a:t>
            </a:r>
            <a:r>
              <a:rPr lang="de-DE" dirty="0" smtClean="0"/>
              <a:t> </a:t>
            </a:r>
            <a:r>
              <a:rPr lang="de-DE" dirty="0" err="1" smtClean="0"/>
              <a:t>perception</a:t>
            </a:r>
            <a:r>
              <a:rPr lang="de-DE" dirty="0" smtClean="0"/>
              <a:t> </a:t>
            </a:r>
            <a:r>
              <a:rPr lang="de-DE" dirty="0" err="1" smtClean="0"/>
              <a:t>is</a:t>
            </a:r>
            <a:r>
              <a:rPr lang="de-DE" dirty="0" smtClean="0"/>
              <a:t> </a:t>
            </a:r>
            <a:r>
              <a:rPr lang="de-DE" dirty="0" err="1" smtClean="0"/>
              <a:t>almost</a:t>
            </a:r>
            <a:r>
              <a:rPr lang="de-DE" dirty="0" smtClean="0"/>
              <a:t> </a:t>
            </a:r>
            <a:r>
              <a:rPr lang="de-DE" dirty="0" err="1" smtClean="0"/>
              <a:t>as</a:t>
            </a:r>
            <a:r>
              <a:rPr lang="de-DE" dirty="0" smtClean="0"/>
              <a:t> large </a:t>
            </a:r>
            <a:r>
              <a:rPr lang="de-DE" dirty="0" err="1" smtClean="0"/>
              <a:t>as</a:t>
            </a:r>
            <a:r>
              <a:rPr lang="de-DE" dirty="0" smtClean="0"/>
              <a:t> human </a:t>
            </a:r>
            <a:r>
              <a:rPr lang="de-DE" dirty="0" err="1" smtClean="0"/>
              <a:t>imagination</a:t>
            </a:r>
            <a:r>
              <a:rPr lang="de-DE" dirty="0" smtClean="0"/>
              <a:t>. An </a:t>
            </a:r>
            <a:r>
              <a:rPr lang="de-DE" dirty="0" err="1" smtClean="0"/>
              <a:t>example</a:t>
            </a:r>
            <a:r>
              <a:rPr lang="de-DE" dirty="0" smtClean="0"/>
              <a:t> </a:t>
            </a:r>
            <a:r>
              <a:rPr lang="de-DE" dirty="0" err="1" smtClean="0"/>
              <a:t>is</a:t>
            </a:r>
            <a:r>
              <a:rPr lang="de-DE" dirty="0" smtClean="0"/>
              <a:t> </a:t>
            </a:r>
            <a:r>
              <a:rPr lang="de-DE" dirty="0" err="1" smtClean="0"/>
              <a:t>the</a:t>
            </a:r>
            <a:r>
              <a:rPr lang="de-DE" dirty="0" smtClean="0"/>
              <a:t> </a:t>
            </a:r>
            <a:r>
              <a:rPr lang="de-DE" dirty="0" err="1" smtClean="0"/>
              <a:t>philosophy</a:t>
            </a:r>
            <a:r>
              <a:rPr lang="de-DE" dirty="0" smtClean="0"/>
              <a:t> </a:t>
            </a:r>
            <a:r>
              <a:rPr lang="de-DE" dirty="0" err="1" smtClean="0"/>
              <a:t>of</a:t>
            </a:r>
            <a:r>
              <a:rPr lang="de-DE" dirty="0" smtClean="0"/>
              <a:t> </a:t>
            </a:r>
            <a:r>
              <a:rPr lang="de-DE" dirty="0" err="1" smtClean="0"/>
              <a:t>my</a:t>
            </a:r>
            <a:r>
              <a:rPr lang="de-DE" dirty="0" smtClean="0"/>
              <a:t> </a:t>
            </a:r>
            <a:r>
              <a:rPr lang="de-DE" dirty="0" err="1" smtClean="0"/>
              <a:t>daughter</a:t>
            </a:r>
            <a:r>
              <a:rPr lang="de-DE" dirty="0" smtClean="0"/>
              <a:t> Jennifer, </a:t>
            </a:r>
            <a:r>
              <a:rPr lang="de-DE" dirty="0" err="1" smtClean="0"/>
              <a:t>who</a:t>
            </a:r>
            <a:r>
              <a:rPr lang="de-DE" dirty="0" smtClean="0"/>
              <a:t> was </a:t>
            </a:r>
            <a:r>
              <a:rPr lang="de-DE" dirty="0" err="1" smtClean="0"/>
              <a:t>the</a:t>
            </a:r>
            <a:r>
              <a:rPr lang="de-DE" dirty="0" smtClean="0"/>
              <a:t> </a:t>
            </a:r>
            <a:r>
              <a:rPr lang="de-DE" dirty="0" err="1" smtClean="0"/>
              <a:t>illustrator</a:t>
            </a:r>
            <a:r>
              <a:rPr lang="de-DE" dirty="0" smtClean="0"/>
              <a:t> </a:t>
            </a:r>
            <a:r>
              <a:rPr lang="de-DE" dirty="0" err="1" smtClean="0"/>
              <a:t>and</a:t>
            </a:r>
            <a:r>
              <a:rPr lang="de-DE" dirty="0" smtClean="0"/>
              <a:t> </a:t>
            </a:r>
            <a:r>
              <a:rPr lang="de-DE" dirty="0" err="1" smtClean="0"/>
              <a:t>artist</a:t>
            </a:r>
            <a:r>
              <a:rPr lang="de-DE" dirty="0" smtClean="0"/>
              <a:t> </a:t>
            </a:r>
            <a:r>
              <a:rPr lang="de-DE" dirty="0" err="1" smtClean="0"/>
              <a:t>for</a:t>
            </a:r>
            <a:r>
              <a:rPr lang="de-DE" dirty="0" smtClean="0"/>
              <a:t> </a:t>
            </a:r>
            <a:r>
              <a:rPr lang="de-DE" dirty="0" err="1" smtClean="0"/>
              <a:t>my</a:t>
            </a:r>
            <a:r>
              <a:rPr lang="de-DE" dirty="0" smtClean="0"/>
              <a:t> </a:t>
            </a:r>
            <a:r>
              <a:rPr lang="de-DE" dirty="0" err="1" smtClean="0"/>
              <a:t>book</a:t>
            </a:r>
            <a:r>
              <a:rPr lang="de-DE" dirty="0" smtClean="0"/>
              <a:t> (Wolff, 1990) </a:t>
            </a:r>
            <a:r>
              <a:rPr lang="de-DE" dirty="0" err="1" smtClean="0"/>
              <a:t>which</a:t>
            </a:r>
            <a:r>
              <a:rPr lang="de-DE" dirty="0" smtClean="0"/>
              <a:t> </a:t>
            </a:r>
            <a:r>
              <a:rPr lang="de-DE" dirty="0" err="1" smtClean="0"/>
              <a:t>first</a:t>
            </a:r>
            <a:r>
              <a:rPr lang="de-DE" dirty="0" smtClean="0"/>
              <a:t> </a:t>
            </a:r>
            <a:r>
              <a:rPr lang="de-DE" dirty="0" err="1" smtClean="0"/>
              <a:t>described</a:t>
            </a:r>
            <a:r>
              <a:rPr lang="de-DE" dirty="0" smtClean="0"/>
              <a:t> </a:t>
            </a:r>
            <a:r>
              <a:rPr lang="de-DE" dirty="0" err="1" smtClean="0"/>
              <a:t>the</a:t>
            </a:r>
            <a:r>
              <a:rPr lang="de-DE" dirty="0" smtClean="0"/>
              <a:t> </a:t>
            </a:r>
            <a:r>
              <a:rPr lang="de-DE" dirty="0" err="1" smtClean="0"/>
              <a:t>wave</a:t>
            </a:r>
            <a:r>
              <a:rPr lang="de-DE" dirty="0" smtClean="0"/>
              <a:t> </a:t>
            </a:r>
            <a:r>
              <a:rPr lang="de-DE" dirty="0" err="1" smtClean="0"/>
              <a:t>structure</a:t>
            </a:r>
            <a:r>
              <a:rPr lang="de-DE" dirty="0" smtClean="0"/>
              <a:t> </a:t>
            </a:r>
            <a:r>
              <a:rPr lang="de-DE" dirty="0" err="1" smtClean="0"/>
              <a:t>of</a:t>
            </a:r>
            <a:r>
              <a:rPr lang="de-DE" dirty="0" smtClean="0"/>
              <a:t> matter. After </a:t>
            </a:r>
            <a:r>
              <a:rPr lang="de-DE" dirty="0" err="1" smtClean="0"/>
              <a:t>reading</a:t>
            </a:r>
            <a:r>
              <a:rPr lang="de-DE" dirty="0" smtClean="0"/>
              <a:t> </a:t>
            </a:r>
            <a:r>
              <a:rPr lang="de-DE" dirty="0" err="1" smtClean="0"/>
              <a:t>the</a:t>
            </a:r>
            <a:r>
              <a:rPr lang="de-DE" dirty="0" smtClean="0"/>
              <a:t> </a:t>
            </a:r>
            <a:r>
              <a:rPr lang="de-DE" dirty="0" err="1" smtClean="0"/>
              <a:t>book</a:t>
            </a:r>
            <a:r>
              <a:rPr lang="de-DE" dirty="0" smtClean="0"/>
              <a:t>, </a:t>
            </a:r>
            <a:r>
              <a:rPr lang="de-DE" dirty="0" err="1" smtClean="0"/>
              <a:t>my</a:t>
            </a:r>
            <a:r>
              <a:rPr lang="de-DE" dirty="0" smtClean="0"/>
              <a:t> </a:t>
            </a:r>
            <a:r>
              <a:rPr lang="de-DE" dirty="0" err="1" smtClean="0"/>
              <a:t>daughter</a:t>
            </a:r>
            <a:r>
              <a:rPr lang="de-DE" dirty="0" smtClean="0"/>
              <a:t> </a:t>
            </a:r>
            <a:r>
              <a:rPr lang="de-DE" dirty="0" err="1" smtClean="0"/>
              <a:t>has</a:t>
            </a:r>
            <a:r>
              <a:rPr lang="de-DE" dirty="0" smtClean="0"/>
              <a:t> </a:t>
            </a:r>
            <a:r>
              <a:rPr lang="de-DE" dirty="0" err="1" smtClean="0"/>
              <a:t>acquired</a:t>
            </a:r>
            <a:r>
              <a:rPr lang="de-DE" dirty="0" smtClean="0"/>
              <a:t> </a:t>
            </a:r>
            <a:r>
              <a:rPr lang="de-DE" dirty="0" err="1" smtClean="0"/>
              <a:t>new</a:t>
            </a:r>
            <a:r>
              <a:rPr lang="de-DE" dirty="0" smtClean="0"/>
              <a:t> </a:t>
            </a:r>
            <a:r>
              <a:rPr lang="de-DE" dirty="0" err="1" smtClean="0"/>
              <a:t>beliefs</a:t>
            </a:r>
            <a:r>
              <a:rPr lang="de-DE" dirty="0" smtClean="0"/>
              <a:t> on </a:t>
            </a:r>
            <a:r>
              <a:rPr lang="de-DE" dirty="0" err="1" smtClean="0"/>
              <a:t>consciousness</a:t>
            </a:r>
            <a:r>
              <a:rPr lang="de-DE" dirty="0" smtClean="0"/>
              <a:t>. As a </a:t>
            </a:r>
            <a:r>
              <a:rPr lang="de-DE" dirty="0" err="1" smtClean="0"/>
              <a:t>scientist</a:t>
            </a:r>
            <a:r>
              <a:rPr lang="de-DE" dirty="0" smtClean="0"/>
              <a:t>, I </a:t>
            </a:r>
            <a:r>
              <a:rPr lang="de-DE" dirty="0" err="1" smtClean="0"/>
              <a:t>cannot</a:t>
            </a:r>
            <a:r>
              <a:rPr lang="de-DE" dirty="0" smtClean="0"/>
              <a:t> </a:t>
            </a:r>
            <a:r>
              <a:rPr lang="de-DE" dirty="0" err="1" smtClean="0"/>
              <a:t>propose</a:t>
            </a:r>
            <a:r>
              <a:rPr lang="de-DE" dirty="0" smtClean="0"/>
              <a:t> </a:t>
            </a:r>
            <a:r>
              <a:rPr lang="de-DE" dirty="0" err="1" smtClean="0"/>
              <a:t>beliefs</a:t>
            </a:r>
            <a:r>
              <a:rPr lang="de-DE" dirty="0" smtClean="0"/>
              <a:t> not </a:t>
            </a:r>
            <a:r>
              <a:rPr lang="de-DE" dirty="0" err="1" smtClean="0"/>
              <a:t>based</a:t>
            </a:r>
            <a:r>
              <a:rPr lang="de-DE" dirty="0" smtClean="0"/>
              <a:t> on </a:t>
            </a:r>
            <a:r>
              <a:rPr lang="de-DE" dirty="0" err="1" smtClean="0"/>
              <a:t>laboratory</a:t>
            </a:r>
            <a:r>
              <a:rPr lang="de-DE" dirty="0" smtClean="0"/>
              <a:t> </a:t>
            </a:r>
            <a:r>
              <a:rPr lang="de-DE" dirty="0" err="1" smtClean="0"/>
              <a:t>facts</a:t>
            </a:r>
            <a:r>
              <a:rPr lang="de-DE" dirty="0" smtClean="0"/>
              <a:t>, but </a:t>
            </a:r>
            <a:r>
              <a:rPr lang="de-DE" dirty="0" err="1" smtClean="0"/>
              <a:t>my</a:t>
            </a:r>
            <a:r>
              <a:rPr lang="de-DE" dirty="0" smtClean="0"/>
              <a:t> </a:t>
            </a:r>
            <a:r>
              <a:rPr lang="de-DE" dirty="0" err="1" smtClean="0"/>
              <a:t>daughter</a:t>
            </a:r>
            <a:r>
              <a:rPr lang="de-DE" dirty="0" smtClean="0"/>
              <a:t> </a:t>
            </a:r>
            <a:r>
              <a:rPr lang="de-DE" dirty="0" err="1" smtClean="0"/>
              <a:t>has</a:t>
            </a:r>
            <a:r>
              <a:rPr lang="de-DE" dirty="0" smtClean="0"/>
              <a:t> </a:t>
            </a:r>
            <a:r>
              <a:rPr lang="de-DE" dirty="0" err="1" smtClean="0"/>
              <a:t>no</a:t>
            </a:r>
            <a:r>
              <a:rPr lang="de-DE" dirty="0" smtClean="0"/>
              <a:t> such  </a:t>
            </a:r>
            <a:r>
              <a:rPr lang="de-DE" dirty="0" err="1" smtClean="0"/>
              <a:t>inhibitions</a:t>
            </a:r>
            <a:r>
              <a:rPr lang="de-DE" dirty="0" smtClean="0"/>
              <a:t>. </a:t>
            </a:r>
            <a:r>
              <a:rPr lang="de-DE" dirty="0" err="1" smtClean="0"/>
              <a:t>She</a:t>
            </a:r>
            <a:r>
              <a:rPr lang="de-DE" dirty="0" smtClean="0"/>
              <a:t> </a:t>
            </a:r>
            <a:r>
              <a:rPr lang="de-DE" dirty="0" err="1" smtClean="0"/>
              <a:t>uses</a:t>
            </a:r>
            <a:r>
              <a:rPr lang="de-DE" dirty="0" smtClean="0"/>
              <a:t> </a:t>
            </a:r>
            <a:r>
              <a:rPr lang="de-DE" dirty="0" err="1" smtClean="0"/>
              <a:t>the</a:t>
            </a:r>
            <a:r>
              <a:rPr lang="de-DE" dirty="0" smtClean="0"/>
              <a:t> matter </a:t>
            </a:r>
            <a:r>
              <a:rPr lang="de-DE" dirty="0" err="1" smtClean="0"/>
              <a:t>wave</a:t>
            </a:r>
            <a:r>
              <a:rPr lang="de-DE" dirty="0" smtClean="0"/>
              <a:t> </a:t>
            </a:r>
            <a:r>
              <a:rPr lang="de-DE" dirty="0" err="1" smtClean="0"/>
              <a:t>theory</a:t>
            </a:r>
            <a:r>
              <a:rPr lang="de-DE" dirty="0" smtClean="0"/>
              <a:t> </a:t>
            </a:r>
            <a:r>
              <a:rPr lang="de-DE" dirty="0" err="1" smtClean="0"/>
              <a:t>to</a:t>
            </a:r>
            <a:r>
              <a:rPr lang="de-DE" dirty="0" smtClean="0"/>
              <a:t> </a:t>
            </a:r>
            <a:r>
              <a:rPr lang="de-DE" dirty="0" err="1" smtClean="0"/>
              <a:t>explain</a:t>
            </a:r>
            <a:r>
              <a:rPr lang="de-DE" dirty="0" smtClean="0"/>
              <a:t> </a:t>
            </a:r>
            <a:r>
              <a:rPr lang="de-DE" dirty="0" err="1" smtClean="0"/>
              <a:t>things</a:t>
            </a:r>
            <a:r>
              <a:rPr lang="de-DE" dirty="0" smtClean="0"/>
              <a:t> </a:t>
            </a:r>
            <a:r>
              <a:rPr lang="de-DE" dirty="0" err="1" smtClean="0"/>
              <a:t>that</a:t>
            </a:r>
            <a:r>
              <a:rPr lang="de-DE" dirty="0" smtClean="0"/>
              <a:t> </a:t>
            </a:r>
            <a:r>
              <a:rPr lang="de-DE" dirty="0" err="1" smtClean="0"/>
              <a:t>had</a:t>
            </a:r>
            <a:r>
              <a:rPr lang="de-DE" dirty="0" smtClean="0"/>
              <a:t> </a:t>
            </a:r>
            <a:r>
              <a:rPr lang="de-DE" dirty="0" err="1" smtClean="0"/>
              <a:t>formerly</a:t>
            </a:r>
            <a:r>
              <a:rPr lang="de-DE" dirty="0" smtClean="0"/>
              <a:t> </a:t>
            </a:r>
            <a:r>
              <a:rPr lang="de-DE" dirty="0" err="1" smtClean="0"/>
              <a:t>puzzled</a:t>
            </a:r>
            <a:r>
              <a:rPr lang="de-DE" dirty="0" smtClean="0"/>
              <a:t> her. </a:t>
            </a:r>
            <a:r>
              <a:rPr lang="de-DE" dirty="0" err="1" smtClean="0"/>
              <a:t>She</a:t>
            </a:r>
            <a:r>
              <a:rPr lang="de-DE" dirty="0" smtClean="0"/>
              <a:t> </a:t>
            </a:r>
            <a:r>
              <a:rPr lang="de-DE" dirty="0" err="1" smtClean="0"/>
              <a:t>explains</a:t>
            </a:r>
            <a:r>
              <a:rPr lang="de-DE" dirty="0" smtClean="0"/>
              <a:t>, "</a:t>
            </a:r>
            <a:r>
              <a:rPr lang="de-DE" dirty="0" err="1" smtClean="0"/>
              <a:t>Consciousness</a:t>
            </a:r>
            <a:r>
              <a:rPr lang="de-DE" dirty="0" smtClean="0"/>
              <a:t> </a:t>
            </a:r>
            <a:r>
              <a:rPr lang="de-DE" dirty="0" err="1" smtClean="0"/>
              <a:t>can</a:t>
            </a:r>
            <a:r>
              <a:rPr lang="de-DE" dirty="0" smtClean="0"/>
              <a:t> </a:t>
            </a:r>
            <a:r>
              <a:rPr lang="de-DE" dirty="0" err="1" smtClean="0"/>
              <a:t>be</a:t>
            </a:r>
            <a:r>
              <a:rPr lang="de-DE" dirty="0" smtClean="0"/>
              <a:t> </a:t>
            </a:r>
            <a:r>
              <a:rPr lang="de-DE" dirty="0" err="1" smtClean="0"/>
              <a:t>active</a:t>
            </a:r>
            <a:r>
              <a:rPr lang="de-DE" dirty="0" smtClean="0"/>
              <a:t>. </a:t>
            </a:r>
            <a:r>
              <a:rPr lang="de-DE" dirty="0" err="1" smtClean="0"/>
              <a:t>If</a:t>
            </a:r>
            <a:r>
              <a:rPr lang="de-DE" dirty="0" smtClean="0"/>
              <a:t> I </a:t>
            </a:r>
            <a:r>
              <a:rPr lang="de-DE" dirty="0" err="1" smtClean="0"/>
              <a:t>pray</a:t>
            </a:r>
            <a:r>
              <a:rPr lang="de-DE" dirty="0" smtClean="0"/>
              <a:t> </a:t>
            </a:r>
            <a:r>
              <a:rPr lang="de-DE" dirty="0" err="1" smtClean="0"/>
              <a:t>that</a:t>
            </a:r>
            <a:r>
              <a:rPr lang="de-DE" dirty="0" smtClean="0"/>
              <a:t> a </a:t>
            </a:r>
            <a:r>
              <a:rPr lang="de-DE" dirty="0" err="1" smtClean="0"/>
              <a:t>sickfriend's</a:t>
            </a:r>
            <a:r>
              <a:rPr lang="de-DE" dirty="0" smtClean="0"/>
              <a:t> </a:t>
            </a:r>
            <a:r>
              <a:rPr lang="de-DE" dirty="0" err="1" smtClean="0"/>
              <a:t>cancer</a:t>
            </a:r>
            <a:r>
              <a:rPr lang="de-DE" dirty="0" smtClean="0"/>
              <a:t> will </a:t>
            </a:r>
            <a:r>
              <a:rPr lang="de-DE" dirty="0" err="1" smtClean="0"/>
              <a:t>be</a:t>
            </a:r>
            <a:r>
              <a:rPr lang="de-DE" dirty="0" smtClean="0"/>
              <a:t> </a:t>
            </a:r>
            <a:r>
              <a:rPr lang="de-DE" dirty="0" err="1" smtClean="0"/>
              <a:t>cured</a:t>
            </a:r>
            <a:r>
              <a:rPr lang="de-DE" dirty="0" smtClean="0"/>
              <a:t>, I </a:t>
            </a:r>
            <a:r>
              <a:rPr lang="de-DE" dirty="0" err="1" smtClean="0"/>
              <a:t>visualize</a:t>
            </a:r>
            <a:r>
              <a:rPr lang="de-DE" dirty="0" smtClean="0"/>
              <a:t> </a:t>
            </a:r>
            <a:r>
              <a:rPr lang="de-DE" dirty="0" err="1" smtClean="0"/>
              <a:t>my</a:t>
            </a:r>
            <a:r>
              <a:rPr lang="de-DE" dirty="0" smtClean="0"/>
              <a:t> </a:t>
            </a:r>
            <a:r>
              <a:rPr lang="de-DE" dirty="0" err="1" smtClean="0"/>
              <a:t>thoughts</a:t>
            </a:r>
            <a:r>
              <a:rPr lang="de-DE" dirty="0" smtClean="0"/>
              <a:t> </a:t>
            </a:r>
            <a:r>
              <a:rPr lang="de-DE" dirty="0" err="1" smtClean="0"/>
              <a:t>traveling</a:t>
            </a:r>
            <a:r>
              <a:rPr lang="de-DE" dirty="0" smtClean="0"/>
              <a:t> on </a:t>
            </a:r>
            <a:r>
              <a:rPr lang="de-DE" dirty="0" err="1" smtClean="0"/>
              <a:t>matterwaves</a:t>
            </a:r>
            <a:r>
              <a:rPr lang="de-DE" dirty="0" smtClean="0"/>
              <a:t> </a:t>
            </a:r>
            <a:r>
              <a:rPr lang="de-DE" dirty="0" err="1" smtClean="0"/>
              <a:t>that</a:t>
            </a:r>
            <a:r>
              <a:rPr lang="de-DE" dirty="0" smtClean="0"/>
              <a:t> </a:t>
            </a:r>
            <a:r>
              <a:rPr lang="de-DE" dirty="0" err="1" smtClean="0"/>
              <a:t>connect</a:t>
            </a:r>
            <a:r>
              <a:rPr lang="de-DE" dirty="0" smtClean="0"/>
              <a:t> </a:t>
            </a:r>
            <a:r>
              <a:rPr lang="de-DE" dirty="0" err="1" smtClean="0"/>
              <a:t>my</a:t>
            </a:r>
            <a:r>
              <a:rPr lang="de-DE" dirty="0" smtClean="0"/>
              <a:t> </a:t>
            </a:r>
            <a:r>
              <a:rPr lang="de-DE" dirty="0" err="1" smtClean="0"/>
              <a:t>mind</a:t>
            </a:r>
            <a:r>
              <a:rPr lang="de-DE" dirty="0" smtClean="0"/>
              <a:t> </a:t>
            </a:r>
            <a:r>
              <a:rPr lang="de-DE" dirty="0" err="1" smtClean="0"/>
              <a:t>to</a:t>
            </a:r>
            <a:r>
              <a:rPr lang="de-DE" dirty="0" smtClean="0"/>
              <a:t> </a:t>
            </a:r>
            <a:r>
              <a:rPr lang="de-DE" dirty="0" err="1" smtClean="0"/>
              <a:t>my</a:t>
            </a:r>
            <a:r>
              <a:rPr lang="de-DE" dirty="0" smtClean="0"/>
              <a:t> sick </a:t>
            </a:r>
            <a:r>
              <a:rPr lang="de-DE" dirty="0" err="1" smtClean="0"/>
              <a:t>friend's</a:t>
            </a:r>
            <a:r>
              <a:rPr lang="de-DE" dirty="0" smtClean="0"/>
              <a:t> mind."</a:t>
            </a:r>
          </a:p>
          <a:p>
            <a:r>
              <a:rPr lang="de-DE" dirty="0" smtClean="0"/>
              <a:t>The matter </a:t>
            </a:r>
            <a:r>
              <a:rPr lang="de-DE" dirty="0" err="1" smtClean="0"/>
              <a:t>wave</a:t>
            </a:r>
            <a:r>
              <a:rPr lang="de-DE" dirty="0" smtClean="0"/>
              <a:t> </a:t>
            </a:r>
            <a:r>
              <a:rPr lang="de-DE" dirty="0" err="1" smtClean="0"/>
              <a:t>theory</a:t>
            </a:r>
            <a:r>
              <a:rPr lang="de-DE" dirty="0" smtClean="0"/>
              <a:t> </a:t>
            </a:r>
            <a:r>
              <a:rPr lang="de-DE" dirty="0" err="1" smtClean="0"/>
              <a:t>has</a:t>
            </a:r>
            <a:r>
              <a:rPr lang="de-DE" dirty="0" smtClean="0"/>
              <a:t> </a:t>
            </a:r>
            <a:r>
              <a:rPr lang="de-DE" dirty="0" err="1" smtClean="0"/>
              <a:t>been</a:t>
            </a:r>
            <a:r>
              <a:rPr lang="de-DE" dirty="0" smtClean="0"/>
              <a:t> </a:t>
            </a:r>
            <a:r>
              <a:rPr lang="de-DE" dirty="0" err="1" smtClean="0"/>
              <a:t>happily</a:t>
            </a:r>
            <a:r>
              <a:rPr lang="de-DE" dirty="0" smtClean="0"/>
              <a:t> </a:t>
            </a:r>
            <a:r>
              <a:rPr lang="de-DE" dirty="0" err="1" smtClean="0"/>
              <a:t>integrated</a:t>
            </a:r>
            <a:r>
              <a:rPr lang="de-DE" dirty="0" smtClean="0"/>
              <a:t> </a:t>
            </a:r>
            <a:r>
              <a:rPr lang="de-DE" dirty="0" err="1" smtClean="0"/>
              <a:t>into</a:t>
            </a:r>
            <a:r>
              <a:rPr lang="de-DE" dirty="0" smtClean="0"/>
              <a:t> her </a:t>
            </a:r>
            <a:r>
              <a:rPr lang="de-DE" dirty="0" err="1" smtClean="0"/>
              <a:t>existing</a:t>
            </a:r>
            <a:r>
              <a:rPr lang="de-DE" dirty="0" smtClean="0"/>
              <a:t> </a:t>
            </a:r>
            <a:r>
              <a:rPr lang="de-DE" dirty="0" err="1" smtClean="0"/>
              <a:t>beliefsystem</a:t>
            </a:r>
            <a:r>
              <a:rPr lang="de-DE" dirty="0" smtClean="0"/>
              <a:t>. </a:t>
            </a:r>
            <a:r>
              <a:rPr lang="de-DE" dirty="0" err="1" smtClean="0"/>
              <a:t>She</a:t>
            </a:r>
            <a:r>
              <a:rPr lang="de-DE" dirty="0" smtClean="0"/>
              <a:t> </a:t>
            </a:r>
            <a:r>
              <a:rPr lang="de-DE" dirty="0" err="1" smtClean="0"/>
              <a:t>says</a:t>
            </a:r>
            <a:r>
              <a:rPr lang="de-DE" dirty="0" smtClean="0"/>
              <a:t> "I just </a:t>
            </a:r>
            <a:r>
              <a:rPr lang="de-DE" dirty="0" err="1" smtClean="0"/>
              <a:t>ignored</a:t>
            </a:r>
            <a:r>
              <a:rPr lang="de-DE" dirty="0" smtClean="0"/>
              <a:t> </a:t>
            </a:r>
            <a:r>
              <a:rPr lang="de-DE" dirty="0" err="1" smtClean="0"/>
              <a:t>the</a:t>
            </a:r>
            <a:r>
              <a:rPr lang="de-DE" dirty="0" smtClean="0"/>
              <a:t> </a:t>
            </a:r>
            <a:r>
              <a:rPr lang="de-DE" dirty="0" err="1" smtClean="0"/>
              <a:t>complex</a:t>
            </a:r>
            <a:r>
              <a:rPr lang="de-DE" dirty="0" smtClean="0"/>
              <a:t> </a:t>
            </a:r>
            <a:r>
              <a:rPr lang="de-DE" dirty="0" err="1" smtClean="0"/>
              <a:t>math</a:t>
            </a:r>
            <a:r>
              <a:rPr lang="de-DE" dirty="0" smtClean="0"/>
              <a:t>, I </a:t>
            </a:r>
            <a:r>
              <a:rPr lang="de-DE" dirty="0" err="1" smtClean="0"/>
              <a:t>don't</a:t>
            </a:r>
            <a:r>
              <a:rPr lang="de-DE" dirty="0" smtClean="0"/>
              <a:t> </a:t>
            </a:r>
            <a:r>
              <a:rPr lang="de-DE" dirty="0" err="1" smtClean="0"/>
              <a:t>understand</a:t>
            </a:r>
            <a:r>
              <a:rPr lang="de-DE" dirty="0" smtClean="0"/>
              <a:t> </a:t>
            </a:r>
            <a:r>
              <a:rPr lang="de-DE" dirty="0" err="1" smtClean="0"/>
              <a:t>it.Perhaps</a:t>
            </a:r>
            <a:r>
              <a:rPr lang="de-DE" dirty="0" smtClean="0"/>
              <a:t> </a:t>
            </a:r>
            <a:r>
              <a:rPr lang="de-DE" dirty="0" err="1" smtClean="0"/>
              <a:t>what</a:t>
            </a:r>
            <a:r>
              <a:rPr lang="de-DE" dirty="0" smtClean="0"/>
              <a:t> </a:t>
            </a:r>
            <a:r>
              <a:rPr lang="de-DE" dirty="0" err="1" smtClean="0"/>
              <a:t>we</a:t>
            </a:r>
            <a:r>
              <a:rPr lang="de-DE" dirty="0" smtClean="0"/>
              <a:t> </a:t>
            </a:r>
            <a:r>
              <a:rPr lang="de-DE" dirty="0" err="1" smtClean="0"/>
              <a:t>think</a:t>
            </a:r>
            <a:r>
              <a:rPr lang="de-DE" dirty="0" smtClean="0"/>
              <a:t> </a:t>
            </a:r>
            <a:r>
              <a:rPr lang="de-DE" dirty="0" err="1" smtClean="0"/>
              <a:t>of</a:t>
            </a:r>
            <a:r>
              <a:rPr lang="de-DE" dirty="0" smtClean="0"/>
              <a:t> </a:t>
            </a:r>
            <a:r>
              <a:rPr lang="de-DE" dirty="0" err="1" smtClean="0"/>
              <a:t>as</a:t>
            </a:r>
            <a:r>
              <a:rPr lang="de-DE" dirty="0" smtClean="0"/>
              <a:t> </a:t>
            </a:r>
            <a:r>
              <a:rPr lang="de-DE" dirty="0" err="1" smtClean="0"/>
              <a:t>God</a:t>
            </a:r>
            <a:r>
              <a:rPr lang="de-DE" dirty="0" smtClean="0"/>
              <a:t>, </a:t>
            </a:r>
            <a:r>
              <a:rPr lang="de-DE" dirty="0" err="1" smtClean="0"/>
              <a:t>is</a:t>
            </a:r>
            <a:r>
              <a:rPr lang="de-DE" dirty="0" smtClean="0"/>
              <a:t> </a:t>
            </a:r>
            <a:r>
              <a:rPr lang="de-DE" dirty="0" err="1" smtClean="0"/>
              <a:t>only</a:t>
            </a:r>
            <a:r>
              <a:rPr lang="de-DE" dirty="0" smtClean="0"/>
              <a:t> </a:t>
            </a:r>
            <a:r>
              <a:rPr lang="de-DE" dirty="0" err="1" smtClean="0"/>
              <a:t>the</a:t>
            </a:r>
            <a:r>
              <a:rPr lang="de-DE" dirty="0" smtClean="0"/>
              <a:t> </a:t>
            </a:r>
            <a:r>
              <a:rPr lang="de-DE" dirty="0" err="1" smtClean="0"/>
              <a:t>interconnections</a:t>
            </a:r>
            <a:r>
              <a:rPr lang="de-DE" dirty="0" smtClean="0"/>
              <a:t> </a:t>
            </a:r>
            <a:r>
              <a:rPr lang="de-DE" dirty="0" err="1" smtClean="0"/>
              <a:t>between</a:t>
            </a:r>
            <a:r>
              <a:rPr lang="de-DE" dirty="0" smtClean="0"/>
              <a:t> </a:t>
            </a:r>
            <a:r>
              <a:rPr lang="de-DE" dirty="0" err="1" smtClean="0"/>
              <a:t>us</a:t>
            </a:r>
            <a:r>
              <a:rPr lang="de-DE" dirty="0" smtClean="0"/>
              <a:t> </a:t>
            </a:r>
            <a:r>
              <a:rPr lang="de-DE" dirty="0" err="1" smtClean="0"/>
              <a:t>atthis</a:t>
            </a:r>
            <a:r>
              <a:rPr lang="de-DE" dirty="0" smtClean="0"/>
              <a:t> </a:t>
            </a:r>
            <a:r>
              <a:rPr lang="de-DE" dirty="0" err="1" smtClean="0"/>
              <a:t>wave</a:t>
            </a:r>
            <a:r>
              <a:rPr lang="de-DE" dirty="0" smtClean="0"/>
              <a:t>/</a:t>
            </a:r>
            <a:r>
              <a:rPr lang="de-DE" dirty="0" err="1" smtClean="0"/>
              <a:t>particle</a:t>
            </a:r>
            <a:r>
              <a:rPr lang="de-DE" dirty="0" smtClean="0"/>
              <a:t> </a:t>
            </a:r>
            <a:r>
              <a:rPr lang="de-DE" dirty="0" err="1" smtClean="0"/>
              <a:t>level</a:t>
            </a:r>
            <a:r>
              <a:rPr lang="de-DE" dirty="0" smtClean="0"/>
              <a:t>" </a:t>
            </a:r>
            <a:r>
              <a:rPr lang="de-DE" dirty="0" err="1" smtClean="0"/>
              <a:t>and</a:t>
            </a:r>
            <a:r>
              <a:rPr lang="de-DE" dirty="0" smtClean="0"/>
              <a:t> "I </a:t>
            </a:r>
            <a:r>
              <a:rPr lang="de-DE" dirty="0" err="1" smtClean="0"/>
              <a:t>don't</a:t>
            </a:r>
            <a:r>
              <a:rPr lang="de-DE" dirty="0" smtClean="0"/>
              <a:t> </a:t>
            </a:r>
            <a:r>
              <a:rPr lang="de-DE" dirty="0" err="1" smtClean="0"/>
              <a:t>care</a:t>
            </a:r>
            <a:r>
              <a:rPr lang="de-DE" dirty="0" smtClean="0"/>
              <a:t> </a:t>
            </a:r>
            <a:r>
              <a:rPr lang="de-DE" dirty="0" err="1" smtClean="0"/>
              <a:t>if</a:t>
            </a:r>
            <a:r>
              <a:rPr lang="de-DE" dirty="0" smtClean="0"/>
              <a:t> </a:t>
            </a:r>
            <a:r>
              <a:rPr lang="de-DE" dirty="0" err="1" smtClean="0"/>
              <a:t>it</a:t>
            </a:r>
            <a:r>
              <a:rPr lang="de-DE" dirty="0" smtClean="0"/>
              <a:t> </a:t>
            </a:r>
            <a:r>
              <a:rPr lang="de-DE" dirty="0" err="1" smtClean="0"/>
              <a:t>is</a:t>
            </a:r>
            <a:r>
              <a:rPr lang="de-DE" dirty="0" smtClean="0"/>
              <a:t> </a:t>
            </a:r>
            <a:r>
              <a:rPr lang="de-DE" dirty="0" err="1" smtClean="0"/>
              <a:t>God</a:t>
            </a:r>
            <a:r>
              <a:rPr lang="de-DE" dirty="0" smtClean="0"/>
              <a:t> </a:t>
            </a:r>
            <a:r>
              <a:rPr lang="de-DE" dirty="0" err="1" smtClean="0"/>
              <a:t>or</a:t>
            </a:r>
            <a:r>
              <a:rPr lang="de-DE" dirty="0" smtClean="0"/>
              <a:t> matter </a:t>
            </a:r>
            <a:r>
              <a:rPr lang="de-DE" dirty="0" err="1" smtClean="0"/>
              <a:t>waves</a:t>
            </a:r>
            <a:r>
              <a:rPr lang="de-DE" dirty="0" smtClean="0"/>
              <a:t>, </a:t>
            </a:r>
            <a:r>
              <a:rPr lang="de-DE" dirty="0" err="1" smtClean="0"/>
              <a:t>allI</a:t>
            </a:r>
            <a:r>
              <a:rPr lang="de-DE" dirty="0" smtClean="0"/>
              <a:t> </a:t>
            </a:r>
            <a:r>
              <a:rPr lang="de-DE" dirty="0" err="1" smtClean="0"/>
              <a:t>need</a:t>
            </a:r>
            <a:r>
              <a:rPr lang="de-DE" dirty="0" smtClean="0"/>
              <a:t> </a:t>
            </a:r>
            <a:r>
              <a:rPr lang="de-DE" dirty="0" err="1" smtClean="0"/>
              <a:t>to</a:t>
            </a:r>
            <a:r>
              <a:rPr lang="de-DE" dirty="0" smtClean="0"/>
              <a:t> </a:t>
            </a:r>
            <a:r>
              <a:rPr lang="de-DE" dirty="0" err="1" smtClean="0"/>
              <a:t>know</a:t>
            </a:r>
            <a:r>
              <a:rPr lang="de-DE" dirty="0" smtClean="0"/>
              <a:t> </a:t>
            </a:r>
            <a:r>
              <a:rPr lang="de-DE" dirty="0" err="1" smtClean="0"/>
              <a:t>is</a:t>
            </a:r>
            <a:r>
              <a:rPr lang="de-DE" dirty="0" smtClean="0"/>
              <a:t> </a:t>
            </a:r>
            <a:r>
              <a:rPr lang="de-DE" dirty="0" err="1" smtClean="0"/>
              <a:t>that</a:t>
            </a:r>
            <a:r>
              <a:rPr lang="de-DE" dirty="0" smtClean="0"/>
              <a:t> all human </a:t>
            </a:r>
            <a:r>
              <a:rPr lang="de-DE" dirty="0" err="1" smtClean="0"/>
              <a:t>beings</a:t>
            </a:r>
            <a:r>
              <a:rPr lang="de-DE" dirty="0" smtClean="0"/>
              <a:t> </a:t>
            </a:r>
            <a:r>
              <a:rPr lang="de-DE" dirty="0" err="1" smtClean="0"/>
              <a:t>are</a:t>
            </a:r>
            <a:r>
              <a:rPr lang="de-DE" dirty="0" smtClean="0"/>
              <a:t> </a:t>
            </a:r>
            <a:r>
              <a:rPr lang="de-DE" dirty="0" err="1" smtClean="0"/>
              <a:t>connected</a:t>
            </a:r>
            <a:r>
              <a:rPr lang="de-DE" dirty="0" smtClean="0"/>
              <a:t> </a:t>
            </a:r>
            <a:r>
              <a:rPr lang="de-DE" dirty="0" err="1" smtClean="0"/>
              <a:t>to</a:t>
            </a:r>
            <a:r>
              <a:rPr lang="de-DE" dirty="0" smtClean="0"/>
              <a:t> </a:t>
            </a:r>
            <a:r>
              <a:rPr lang="de-DE" dirty="0" err="1" smtClean="0"/>
              <a:t>each</a:t>
            </a:r>
            <a:r>
              <a:rPr lang="de-DE" dirty="0" smtClean="0"/>
              <a:t> </a:t>
            </a:r>
            <a:r>
              <a:rPr lang="de-DE" dirty="0" err="1" smtClean="0"/>
              <a:t>other</a:t>
            </a:r>
            <a:r>
              <a:rPr lang="de-DE" dirty="0" smtClean="0"/>
              <a:t> </a:t>
            </a:r>
            <a:r>
              <a:rPr lang="de-DE" dirty="0" err="1" smtClean="0"/>
              <a:t>and</a:t>
            </a:r>
            <a:r>
              <a:rPr lang="de-DE" dirty="0" smtClean="0"/>
              <a:t> </a:t>
            </a:r>
            <a:r>
              <a:rPr lang="de-DE" dirty="0" err="1" smtClean="0"/>
              <a:t>thatprayer</a:t>
            </a:r>
            <a:r>
              <a:rPr lang="de-DE" dirty="0" smtClean="0"/>
              <a:t> </a:t>
            </a:r>
            <a:r>
              <a:rPr lang="de-DE" dirty="0" err="1" smtClean="0"/>
              <a:t>and</a:t>
            </a:r>
            <a:r>
              <a:rPr lang="de-DE" dirty="0" smtClean="0"/>
              <a:t> </a:t>
            </a:r>
            <a:r>
              <a:rPr lang="de-DE" dirty="0" err="1" smtClean="0"/>
              <a:t>my</a:t>
            </a:r>
            <a:r>
              <a:rPr lang="de-DE" dirty="0" smtClean="0"/>
              <a:t> human </a:t>
            </a:r>
            <a:r>
              <a:rPr lang="de-DE" dirty="0" err="1" smtClean="0"/>
              <a:t>thoughts</a:t>
            </a:r>
            <a:r>
              <a:rPr lang="de-DE" dirty="0" smtClean="0"/>
              <a:t> </a:t>
            </a:r>
            <a:r>
              <a:rPr lang="de-DE" dirty="0" err="1" smtClean="0"/>
              <a:t>are</a:t>
            </a:r>
            <a:r>
              <a:rPr lang="de-DE" dirty="0" smtClean="0"/>
              <a:t> powerful </a:t>
            </a:r>
            <a:r>
              <a:rPr lang="de-DE" dirty="0" err="1" smtClean="0"/>
              <a:t>and</a:t>
            </a:r>
            <a:r>
              <a:rPr lang="de-DE" dirty="0" smtClean="0"/>
              <a:t> </a:t>
            </a:r>
            <a:r>
              <a:rPr lang="de-DE" dirty="0" err="1" smtClean="0"/>
              <a:t>using</a:t>
            </a:r>
            <a:r>
              <a:rPr lang="de-DE" dirty="0" smtClean="0"/>
              <a:t> </a:t>
            </a:r>
            <a:r>
              <a:rPr lang="de-DE" dirty="0" err="1" smtClean="0"/>
              <a:t>the</a:t>
            </a:r>
            <a:r>
              <a:rPr lang="de-DE" dirty="0" smtClean="0"/>
              <a:t> </a:t>
            </a:r>
            <a:r>
              <a:rPr lang="de-DE" dirty="0" err="1" smtClean="0"/>
              <a:t>consciousness</a:t>
            </a:r>
            <a:r>
              <a:rPr lang="de-DE" dirty="0" smtClean="0"/>
              <a:t> </a:t>
            </a:r>
            <a:r>
              <a:rPr lang="de-DE" dirty="0" err="1" smtClean="0"/>
              <a:t>of</a:t>
            </a:r>
            <a:r>
              <a:rPr lang="de-DE" dirty="0" smtClean="0"/>
              <a:t> </a:t>
            </a:r>
            <a:r>
              <a:rPr lang="de-DE" dirty="0" err="1" smtClean="0"/>
              <a:t>mymind</a:t>
            </a:r>
            <a:r>
              <a:rPr lang="de-DE" dirty="0" smtClean="0"/>
              <a:t> </a:t>
            </a:r>
            <a:r>
              <a:rPr lang="de-DE" dirty="0" err="1" smtClean="0"/>
              <a:t>communicates</a:t>
            </a:r>
            <a:r>
              <a:rPr lang="de-DE" dirty="0" smtClean="0"/>
              <a:t> </a:t>
            </a:r>
            <a:r>
              <a:rPr lang="de-DE" dirty="0" err="1" smtClean="0"/>
              <a:t>them</a:t>
            </a:r>
            <a:r>
              <a:rPr lang="de-DE" dirty="0" smtClean="0"/>
              <a:t> </a:t>
            </a:r>
            <a:r>
              <a:rPr lang="de-DE" dirty="0" err="1" smtClean="0"/>
              <a:t>for</a:t>
            </a:r>
            <a:r>
              <a:rPr lang="de-DE" dirty="0" smtClean="0"/>
              <a:t> </a:t>
            </a:r>
            <a:r>
              <a:rPr lang="de-DE" dirty="0" err="1" smtClean="0"/>
              <a:t>me</a:t>
            </a:r>
            <a:r>
              <a:rPr lang="de-DE" dirty="0" smtClean="0"/>
              <a:t>."</a:t>
            </a:r>
          </a:p>
          <a:p>
            <a:endParaRPr lang="de-CH" dirty="0"/>
          </a:p>
        </p:txBody>
      </p:sp>
      <p:sp>
        <p:nvSpPr>
          <p:cNvPr id="4" name="Foliennummernplatzhalter 3"/>
          <p:cNvSpPr>
            <a:spLocks noGrp="1"/>
          </p:cNvSpPr>
          <p:nvPr>
            <p:ph type="sldNum" sz="quarter" idx="10"/>
          </p:nvPr>
        </p:nvSpPr>
        <p:spPr/>
        <p:txBody>
          <a:bodyPr/>
          <a:lstStyle/>
          <a:p>
            <a:fld id="{CDC75641-8D00-A04A-99DA-5E4B949B9B70}" type="slidenum">
              <a:rPr lang="de-CH" smtClean="0"/>
              <a:pPr/>
              <a:t>57</a:t>
            </a:fld>
            <a:endParaRPr lang="de-CH"/>
          </a:p>
        </p:txBody>
      </p:sp>
    </p:spTree>
    <p:extLst>
      <p:ext uri="{BB962C8B-B14F-4D97-AF65-F5344CB8AC3E}">
        <p14:creationId xmlns:p14="http://schemas.microsoft.com/office/powerpoint/2010/main" xmlns="" val="2493896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
            </a:r>
            <a:br>
              <a:rPr lang="de-DE" sz="1200" kern="1200" dirty="0" smtClean="0">
                <a:solidFill>
                  <a:schemeClr val="tx1"/>
                </a:solidFill>
                <a:effectLst/>
                <a:latin typeface="+mn-lt"/>
                <a:ea typeface="+mn-ea"/>
                <a:cs typeface="+mn-cs"/>
              </a:rPr>
            </a:br>
            <a:r>
              <a:rPr lang="de-DE" sz="1200" u="sng" kern="1200" dirty="0" smtClean="0">
                <a:solidFill>
                  <a:schemeClr val="tx1"/>
                </a:solidFill>
                <a:effectLst/>
                <a:latin typeface="+mn-lt"/>
                <a:ea typeface="+mn-ea"/>
                <a:cs typeface="+mn-cs"/>
                <a:hlinkClick r:id="rId3"/>
              </a:rPr>
              <a:t>http://www.macobserver.com/tmo/article/need-the-lord-of-the-rings-timeline-its-on-your-mac</a:t>
            </a:r>
            <a:r>
              <a:rPr lang="de-DE" smtClean="0"/>
              <a:t> </a:t>
            </a:r>
            <a:endParaRPr lang="de-CH" dirty="0"/>
          </a:p>
        </p:txBody>
      </p:sp>
      <p:sp>
        <p:nvSpPr>
          <p:cNvPr id="4" name="Foliennummernplatzhalter 3"/>
          <p:cNvSpPr>
            <a:spLocks noGrp="1"/>
          </p:cNvSpPr>
          <p:nvPr>
            <p:ph type="sldNum" sz="quarter" idx="10"/>
          </p:nvPr>
        </p:nvSpPr>
        <p:spPr/>
        <p:txBody>
          <a:bodyPr/>
          <a:lstStyle/>
          <a:p>
            <a:fld id="{CDC75641-8D00-A04A-99DA-5E4B949B9B70}" type="slidenum">
              <a:rPr lang="de-CH" smtClean="0"/>
              <a:pPr/>
              <a:t>58</a:t>
            </a:fld>
            <a:endParaRPr lang="de-CH"/>
          </a:p>
        </p:txBody>
      </p:sp>
    </p:spTree>
    <p:extLst>
      <p:ext uri="{BB962C8B-B14F-4D97-AF65-F5344CB8AC3E}">
        <p14:creationId xmlns:p14="http://schemas.microsoft.com/office/powerpoint/2010/main" xmlns="" val="662176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Een</a:t>
            </a:r>
            <a:r>
              <a:rPr lang="de-CH" dirty="0" smtClean="0"/>
              <a:t> </a:t>
            </a:r>
            <a:r>
              <a:rPr lang="de-CH" dirty="0" err="1" smtClean="0"/>
              <a:t>systeem</a:t>
            </a:r>
            <a:r>
              <a:rPr lang="de-CH" dirty="0" smtClean="0"/>
              <a:t> </a:t>
            </a:r>
            <a:r>
              <a:rPr lang="de-CH" dirty="0" err="1" smtClean="0"/>
              <a:t>is</a:t>
            </a:r>
            <a:r>
              <a:rPr lang="de-CH" dirty="0" smtClean="0"/>
              <a:t> </a:t>
            </a:r>
            <a:r>
              <a:rPr lang="de-CH" dirty="0" err="1" smtClean="0"/>
              <a:t>een</a:t>
            </a:r>
            <a:r>
              <a:rPr lang="de-CH" dirty="0" smtClean="0"/>
              <a:t> </a:t>
            </a:r>
            <a:r>
              <a:rPr lang="de-CH" dirty="0" err="1" smtClean="0"/>
              <a:t>activiteit</a:t>
            </a:r>
            <a:r>
              <a:rPr lang="de-CH" dirty="0" smtClean="0"/>
              <a:t> </a:t>
            </a:r>
            <a:r>
              <a:rPr lang="de-CH" dirty="0" err="1" smtClean="0"/>
              <a:t>met</a:t>
            </a:r>
            <a:r>
              <a:rPr lang="de-CH" dirty="0" smtClean="0"/>
              <a:t> </a:t>
            </a:r>
            <a:r>
              <a:rPr lang="de-CH" dirty="0" err="1" smtClean="0"/>
              <a:t>een</a:t>
            </a:r>
            <a:r>
              <a:rPr lang="de-CH" dirty="0" smtClean="0"/>
              <a:t> </a:t>
            </a:r>
            <a:r>
              <a:rPr lang="de-CH" dirty="0" err="1" smtClean="0"/>
              <a:t>grens</a:t>
            </a:r>
            <a:r>
              <a:rPr lang="de-CH" dirty="0" smtClean="0"/>
              <a:t>, </a:t>
            </a:r>
            <a:r>
              <a:rPr lang="de-CH" dirty="0" err="1" smtClean="0"/>
              <a:t>zei</a:t>
            </a:r>
            <a:r>
              <a:rPr lang="de-CH" dirty="0" smtClean="0"/>
              <a:t> Bateson</a:t>
            </a:r>
            <a:endParaRPr lang="de-CH" dirty="0"/>
          </a:p>
        </p:txBody>
      </p:sp>
      <p:sp>
        <p:nvSpPr>
          <p:cNvPr id="4" name="Foliennummernplatzhalter 3"/>
          <p:cNvSpPr>
            <a:spLocks noGrp="1"/>
          </p:cNvSpPr>
          <p:nvPr>
            <p:ph type="sldNum" sz="quarter" idx="10"/>
          </p:nvPr>
        </p:nvSpPr>
        <p:spPr/>
        <p:txBody>
          <a:bodyPr/>
          <a:lstStyle/>
          <a:p>
            <a:fld id="{CDC75641-8D00-A04A-99DA-5E4B949B9B70}" type="slidenum">
              <a:rPr lang="de-CH" smtClean="0"/>
              <a:pPr/>
              <a:t>59</a:t>
            </a:fld>
            <a:endParaRPr lang="de-CH"/>
          </a:p>
        </p:txBody>
      </p:sp>
    </p:spTree>
    <p:extLst>
      <p:ext uri="{BB962C8B-B14F-4D97-AF65-F5344CB8AC3E}">
        <p14:creationId xmlns:p14="http://schemas.microsoft.com/office/powerpoint/2010/main" xmlns="" val="2343584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Exercice de groupe sur le Self :</a:t>
            </a:r>
          </a:p>
          <a:p>
            <a:r>
              <a:rPr lang="fr-FR" dirty="0" smtClean="0"/>
              <a:t>Quel métier avez-vous choisi</a:t>
            </a:r>
          </a:p>
          <a:p>
            <a:r>
              <a:rPr lang="fr-FR" dirty="0" smtClean="0"/>
              <a:t>Est-il en lien avec votre objectif de vie, votre raison d’être?</a:t>
            </a:r>
          </a:p>
          <a:p>
            <a:r>
              <a:rPr lang="fr-FR" dirty="0" smtClean="0"/>
              <a:t>Quelle est votre raison</a:t>
            </a:r>
            <a:r>
              <a:rPr lang="fr-FR" baseline="0" dirty="0" smtClean="0"/>
              <a:t> d’être, votre lien avec votre essence, votre self?</a:t>
            </a:r>
          </a:p>
          <a:p>
            <a:r>
              <a:rPr lang="fr-FR" baseline="0" dirty="0" smtClean="0"/>
              <a:t>Avez-vous déjà expérimenté cette connexion à votre Self, votre essence?</a:t>
            </a:r>
          </a:p>
          <a:p>
            <a:r>
              <a:rPr lang="fr-FR" baseline="0" dirty="0" smtClean="0"/>
              <a:t>Partagez</a:t>
            </a:r>
          </a:p>
          <a:p>
            <a:endParaRPr lang="fr-FR" dirty="0"/>
          </a:p>
        </p:txBody>
      </p:sp>
      <p:sp>
        <p:nvSpPr>
          <p:cNvPr id="4" name="Espace réservé du numéro de diapositive 3"/>
          <p:cNvSpPr>
            <a:spLocks noGrp="1"/>
          </p:cNvSpPr>
          <p:nvPr>
            <p:ph type="sldNum" sz="quarter" idx="10"/>
          </p:nvPr>
        </p:nvSpPr>
        <p:spPr/>
        <p:txBody>
          <a:bodyPr/>
          <a:lstStyle/>
          <a:p>
            <a:pPr>
              <a:defRPr/>
            </a:pPr>
            <a:fld id="{F2566ECB-7E2C-F44B-A29A-B1ED387767A0}" type="slidenum">
              <a:rPr lang="de-DE" smtClean="0"/>
              <a:pPr>
                <a:defRPr/>
              </a:pPr>
              <a:t>60</a:t>
            </a:fld>
            <a:endParaRPr lang="de-DE"/>
          </a:p>
        </p:txBody>
      </p:sp>
    </p:spTree>
    <p:extLst>
      <p:ext uri="{BB962C8B-B14F-4D97-AF65-F5344CB8AC3E}">
        <p14:creationId xmlns:p14="http://schemas.microsoft.com/office/powerpoint/2010/main" xmlns="" val="4193907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Schema!</a:t>
            </a:r>
            <a:endParaRPr lang="de-CH" dirty="0"/>
          </a:p>
        </p:txBody>
      </p:sp>
      <p:sp>
        <p:nvSpPr>
          <p:cNvPr id="4" name="Foliennummernplatzhalter 3"/>
          <p:cNvSpPr>
            <a:spLocks noGrp="1"/>
          </p:cNvSpPr>
          <p:nvPr>
            <p:ph type="sldNum" sz="quarter" idx="10"/>
          </p:nvPr>
        </p:nvSpPr>
        <p:spPr/>
        <p:txBody>
          <a:bodyPr/>
          <a:lstStyle/>
          <a:p>
            <a:fld id="{CDC75641-8D00-A04A-99DA-5E4B949B9B70}" type="slidenum">
              <a:rPr lang="de-CH" smtClean="0"/>
              <a:pPr/>
              <a:t>62</a:t>
            </a:fld>
            <a:endParaRPr lang="de-CH"/>
          </a:p>
        </p:txBody>
      </p:sp>
    </p:spTree>
    <p:extLst>
      <p:ext uri="{BB962C8B-B14F-4D97-AF65-F5344CB8AC3E}">
        <p14:creationId xmlns:p14="http://schemas.microsoft.com/office/powerpoint/2010/main" xmlns="" val="3735314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Schema!</a:t>
            </a:r>
            <a:endParaRPr lang="de-CH" dirty="0"/>
          </a:p>
        </p:txBody>
      </p:sp>
      <p:sp>
        <p:nvSpPr>
          <p:cNvPr id="4" name="Foliennummernplatzhalter 3"/>
          <p:cNvSpPr>
            <a:spLocks noGrp="1"/>
          </p:cNvSpPr>
          <p:nvPr>
            <p:ph type="sldNum" sz="quarter" idx="10"/>
          </p:nvPr>
        </p:nvSpPr>
        <p:spPr/>
        <p:txBody>
          <a:bodyPr/>
          <a:lstStyle/>
          <a:p>
            <a:fld id="{CDC75641-8D00-A04A-99DA-5E4B949B9B70}" type="slidenum">
              <a:rPr lang="de-CH" smtClean="0"/>
              <a:pPr/>
              <a:t>63</a:t>
            </a:fld>
            <a:endParaRPr lang="de-CH"/>
          </a:p>
        </p:txBody>
      </p:sp>
    </p:spTree>
    <p:extLst>
      <p:ext uri="{BB962C8B-B14F-4D97-AF65-F5344CB8AC3E}">
        <p14:creationId xmlns:p14="http://schemas.microsoft.com/office/powerpoint/2010/main" xmlns="" val="3735314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Remember</a:t>
            </a:r>
            <a:r>
              <a:rPr lang="de-CH" dirty="0" smtClean="0"/>
              <a:t>: Energie kann </a:t>
            </a:r>
            <a:r>
              <a:rPr lang="de-CH" dirty="0" err="1" smtClean="0"/>
              <a:t>op</a:t>
            </a:r>
            <a:r>
              <a:rPr lang="de-CH" dirty="0" smtClean="0"/>
              <a:t> de </a:t>
            </a:r>
            <a:r>
              <a:rPr lang="de-CH" dirty="0" err="1" smtClean="0"/>
              <a:t>verkeerde</a:t>
            </a:r>
            <a:r>
              <a:rPr lang="de-CH" dirty="0" smtClean="0"/>
              <a:t> </a:t>
            </a:r>
            <a:r>
              <a:rPr lang="de-CH" dirty="0" err="1" smtClean="0"/>
              <a:t>of</a:t>
            </a:r>
            <a:r>
              <a:rPr lang="de-CH" baseline="0" dirty="0" smtClean="0"/>
              <a:t> de </a:t>
            </a:r>
            <a:r>
              <a:rPr lang="de-CH" baseline="0" dirty="0" err="1" smtClean="0"/>
              <a:t>juiste</a:t>
            </a:r>
            <a:r>
              <a:rPr lang="de-CH" baseline="0" dirty="0" smtClean="0"/>
              <a:t> </a:t>
            </a:r>
            <a:r>
              <a:rPr lang="de-CH" baseline="0" dirty="0" err="1" smtClean="0"/>
              <a:t>plek</a:t>
            </a:r>
            <a:r>
              <a:rPr lang="de-CH" baseline="0" dirty="0" smtClean="0"/>
              <a:t> </a:t>
            </a:r>
            <a:r>
              <a:rPr lang="de-CH" baseline="0" dirty="0" err="1" smtClean="0"/>
              <a:t>zijn</a:t>
            </a:r>
            <a:endParaRPr lang="de-CH" dirty="0"/>
          </a:p>
        </p:txBody>
      </p:sp>
      <p:sp>
        <p:nvSpPr>
          <p:cNvPr id="4" name="Foliennummernplatzhalter 3"/>
          <p:cNvSpPr>
            <a:spLocks noGrp="1"/>
          </p:cNvSpPr>
          <p:nvPr>
            <p:ph type="sldNum" sz="quarter" idx="10"/>
          </p:nvPr>
        </p:nvSpPr>
        <p:spPr/>
        <p:txBody>
          <a:bodyPr/>
          <a:lstStyle/>
          <a:p>
            <a:fld id="{CDC75641-8D00-A04A-99DA-5E4B949B9B70}" type="slidenum">
              <a:rPr lang="de-CH" smtClean="0"/>
              <a:pPr/>
              <a:t>72</a:t>
            </a:fld>
            <a:endParaRPr lang="de-CH"/>
          </a:p>
        </p:txBody>
      </p:sp>
    </p:spTree>
    <p:extLst>
      <p:ext uri="{BB962C8B-B14F-4D97-AF65-F5344CB8AC3E}">
        <p14:creationId xmlns:p14="http://schemas.microsoft.com/office/powerpoint/2010/main" xmlns="" val="2354934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Exercice sur l’Essence:</a:t>
            </a:r>
          </a:p>
          <a:p>
            <a:r>
              <a:rPr lang="fr-FR" dirty="0" smtClean="0"/>
              <a:t>Imaginez-vous dans un endroit, ou à un moment, où vous vous sentez bien.</a:t>
            </a:r>
          </a:p>
          <a:p>
            <a:r>
              <a:rPr lang="fr-FR" dirty="0" smtClean="0"/>
              <a:t>Un sentiment que vous êtes ici sur cette terre et bien,</a:t>
            </a:r>
            <a:r>
              <a:rPr lang="fr-FR" baseline="0" dirty="0" smtClean="0"/>
              <a:t> simplement bien</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F2566ECB-7E2C-F44B-A29A-B1ED387767A0}" type="slidenum">
              <a:rPr lang="de-DE" smtClean="0"/>
              <a:pPr>
                <a:defRPr/>
              </a:pPr>
              <a:t>77</a:t>
            </a:fld>
            <a:endParaRPr lang="de-DE"/>
          </a:p>
        </p:txBody>
      </p:sp>
    </p:spTree>
    <p:extLst>
      <p:ext uri="{BB962C8B-B14F-4D97-AF65-F5344CB8AC3E}">
        <p14:creationId xmlns:p14="http://schemas.microsoft.com/office/powerpoint/2010/main" xmlns="" val="111380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Rot="1" noChangeAspect="1" noChangeArrowheads="1"/>
          </p:cNvSpPr>
          <p:nvPr>
            <p:ph type="sldImg"/>
          </p:nvPr>
        </p:nvSpPr>
        <p:spPr>
          <a:solidFill>
            <a:srgbClr val="FFFFFF"/>
          </a:solidFill>
          <a:ln/>
        </p:spPr>
      </p:sp>
      <p:sp>
        <p:nvSpPr>
          <p:cNvPr id="23555"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de-DE" sz="2400">
                <a:latin typeface="Arial" charset="0"/>
                <a:ea typeface="ＭＳ Ｐゴシック" charset="-128"/>
                <a:cs typeface="ＭＳ Ｐゴシック" charset="-128"/>
              </a:rPr>
              <a:t>TA, Trauma, 1996 EFT, TFT, TAT, BSFF, Fred 2001 1. Konferenz </a:t>
            </a:r>
          </a:p>
          <a:p>
            <a:pPr>
              <a:spcBef>
                <a:spcPct val="0"/>
              </a:spcBef>
            </a:pPr>
            <a:r>
              <a:rPr lang="de-DE" sz="2400">
                <a:latin typeface="Arial" charset="0"/>
                <a:ea typeface="ＭＳ Ｐゴシック" charset="-128"/>
                <a:cs typeface="ＭＳ Ｐゴシック" charset="-128"/>
              </a:rPr>
              <a:t>Viele Leute suchen nach einem neuen Paradigma Verbindung Energie, Information, Bewusstsein, Essenz</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Trouvez un souvenir douloureux</a:t>
            </a:r>
          </a:p>
          <a:p>
            <a:endParaRPr lang="fr-FR" dirty="0" smtClean="0"/>
          </a:p>
          <a:p>
            <a:r>
              <a:rPr lang="fr-FR" dirty="0" smtClean="0"/>
              <a:t>Démo de groupe ou individuelle</a:t>
            </a:r>
            <a:endParaRPr lang="fr-FR" dirty="0"/>
          </a:p>
        </p:txBody>
      </p:sp>
      <p:sp>
        <p:nvSpPr>
          <p:cNvPr id="4" name="Espace réservé du numéro de diapositive 3"/>
          <p:cNvSpPr>
            <a:spLocks noGrp="1"/>
          </p:cNvSpPr>
          <p:nvPr>
            <p:ph type="sldNum" sz="quarter" idx="10"/>
          </p:nvPr>
        </p:nvSpPr>
        <p:spPr/>
        <p:txBody>
          <a:bodyPr/>
          <a:lstStyle/>
          <a:p>
            <a:pPr>
              <a:defRPr/>
            </a:pPr>
            <a:fld id="{F2566ECB-7E2C-F44B-A29A-B1ED387767A0}" type="slidenum">
              <a:rPr lang="de-DE" smtClean="0"/>
              <a:pPr>
                <a:defRPr/>
              </a:pPr>
              <a:t>95</a:t>
            </a:fld>
            <a:endParaRPr lang="de-DE"/>
          </a:p>
        </p:txBody>
      </p:sp>
    </p:spTree>
    <p:extLst>
      <p:ext uri="{BB962C8B-B14F-4D97-AF65-F5344CB8AC3E}">
        <p14:creationId xmlns:p14="http://schemas.microsoft.com/office/powerpoint/2010/main" xmlns="" val="2435501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1CE8526A-8456-3945-9695-8E45B3E5B9C1}" type="slidenum">
              <a:rPr lang="de-DE"/>
              <a:pPr/>
              <a:t>96</a:t>
            </a:fld>
            <a:endParaRPr lang="de-DE"/>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CH"/>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21672323-47A7-0D43-8330-651779CB3E03}" type="slidenum">
              <a:rPr lang="de-DE">
                <a:latin typeface="Arial" charset="0"/>
                <a:ea typeface="ＭＳ Ｐゴシック" charset="-128"/>
                <a:cs typeface="ＭＳ Ｐゴシック" charset="-128"/>
              </a:rPr>
              <a:pPr/>
              <a:t>97</a:t>
            </a:fld>
            <a:endParaRPr lang="de-DE">
              <a:latin typeface="Arial" charset="0"/>
              <a:ea typeface="ＭＳ Ｐゴシック" charset="-128"/>
              <a:cs typeface="ＭＳ Ｐゴシック" charset="-128"/>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de-CH" sz="2400">
                <a:latin typeface="Arial" charset="0"/>
                <a:ea typeface="ＭＳ Ｐゴシック" charset="-128"/>
                <a:cs typeface="ＭＳ Ｐゴシック" charset="-128"/>
              </a:rPr>
              <a:t>Contact, inquire, contract, teaching, focusing, process, going home</a:t>
            </a:r>
          </a:p>
          <a:p>
            <a:pPr eaLnBrk="1" hangingPunct="1">
              <a:spcBef>
                <a:spcPct val="0"/>
              </a:spcBef>
            </a:pPr>
            <a:endParaRPr lang="de-CH" sz="2400">
              <a:latin typeface="Arial" charset="0"/>
              <a:ea typeface="ＭＳ Ｐゴシック" charset="-128"/>
              <a:cs typeface="ＭＳ Ｐゴシック" charset="-128"/>
            </a:endParaRPr>
          </a:p>
          <a:p>
            <a:pPr eaLnBrk="1" hangingPunct="1">
              <a:spcBef>
                <a:spcPct val="0"/>
              </a:spcBef>
            </a:pPr>
            <a:r>
              <a:rPr lang="de-CH" sz="2400">
                <a:latin typeface="Arial" charset="0"/>
                <a:ea typeface="ＭＳ Ｐゴシック" charset="-128"/>
                <a:cs typeface="ＭＳ Ｐゴシック" charset="-128"/>
              </a:rPr>
              <a:t>7 Create a compelling future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93785D67-0AF1-1D4E-9034-BA3B71061B91}" type="slidenum">
              <a:rPr lang="de-DE"/>
              <a:pPr/>
              <a:t>98</a:t>
            </a:fld>
            <a:endParaRPr lang="de-DE"/>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a:t>Logosynthese ist in gängigen Beratungsstrukturen eingebettet</a:t>
            </a:r>
          </a:p>
          <a:p>
            <a:pPr eaLnBrk="1" hangingPunct="1"/>
            <a:endParaRPr lang="de-C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A40404B7-45BF-D24F-AA8B-C30B02B457D8}" type="slidenum">
              <a:rPr lang="de-DE"/>
              <a:pPr/>
              <a:t>99</a:t>
            </a:fld>
            <a:endParaRPr lang="de-DE"/>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dirty="0"/>
              <a:t>Der Belastung durch das Symptom. Oder bis das Symptom verschwindet</a:t>
            </a:r>
          </a:p>
          <a:p>
            <a:pPr eaLnBrk="1" hangingPunct="1"/>
            <a:r>
              <a:rPr lang="de-CH" dirty="0"/>
              <a:t>Manchmal löst das Symptom sich ganz auf…</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30DB09CD-2114-044C-80E0-47207B0FEA82}" type="slidenum">
              <a:rPr lang="de-DE">
                <a:latin typeface="Arial" charset="0"/>
                <a:ea typeface="ＭＳ Ｐゴシック" charset="-128"/>
                <a:cs typeface="ＭＳ Ｐゴシック" charset="-128"/>
              </a:rPr>
              <a:pPr/>
              <a:t>100</a:t>
            </a:fld>
            <a:endParaRPr lang="de-DE">
              <a:latin typeface="Arial" charset="0"/>
              <a:ea typeface="ＭＳ Ｐゴシック" charset="-128"/>
              <a:cs typeface="ＭＳ Ｐゴシック" charset="-128"/>
            </a:endParaRPr>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CH" smtClean="0">
              <a:latin typeface="Arial" charset="0"/>
              <a:ea typeface="ＭＳ Ｐゴシック" charset="-128"/>
              <a:cs typeface="ＭＳ Ｐゴシック" charset="-128"/>
            </a:endParaRPr>
          </a:p>
          <a:p>
            <a:pPr eaLnBrk="1" hangingPunct="1"/>
            <a:endParaRPr lang="de-CH" smtClean="0">
              <a:latin typeface="Arial"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les ressentis de souffrance</a:t>
            </a:r>
          </a:p>
          <a:p>
            <a:r>
              <a:rPr lang="fr-FR" dirty="0" smtClean="0"/>
              <a:t>B les situations précises imagées qui déclenchent</a:t>
            </a:r>
          </a:p>
          <a:p>
            <a:endParaRPr lang="fr-FR" dirty="0"/>
          </a:p>
        </p:txBody>
      </p:sp>
      <p:sp>
        <p:nvSpPr>
          <p:cNvPr id="4" name="Espace réservé du numéro de diapositive 3"/>
          <p:cNvSpPr>
            <a:spLocks noGrp="1"/>
          </p:cNvSpPr>
          <p:nvPr>
            <p:ph type="sldNum" sz="quarter" idx="10"/>
          </p:nvPr>
        </p:nvSpPr>
        <p:spPr/>
        <p:txBody>
          <a:bodyPr/>
          <a:lstStyle/>
          <a:p>
            <a:pPr>
              <a:defRPr/>
            </a:pPr>
            <a:fld id="{F2566ECB-7E2C-F44B-A29A-B1ED387767A0}" type="slidenum">
              <a:rPr lang="de-DE" smtClean="0"/>
              <a:pPr>
                <a:defRPr/>
              </a:pPr>
              <a:t>102</a:t>
            </a:fld>
            <a:endParaRPr lang="de-DE"/>
          </a:p>
        </p:txBody>
      </p:sp>
    </p:spTree>
    <p:extLst>
      <p:ext uri="{BB962C8B-B14F-4D97-AF65-F5344CB8AC3E}">
        <p14:creationId xmlns:p14="http://schemas.microsoft.com/office/powerpoint/2010/main" xmlns="" val="2441083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8178CC0-3D5B-EF4C-B17B-F8EB1FF7A82E}" type="slidenum">
              <a:rPr lang="de-DE">
                <a:latin typeface="Arial" charset="0"/>
                <a:ea typeface="ＭＳ Ｐゴシック" charset="-128"/>
                <a:cs typeface="ＭＳ Ｐゴシック" charset="-128"/>
              </a:rPr>
              <a:pPr/>
              <a:t>105</a:t>
            </a:fld>
            <a:endParaRPr lang="de-DE">
              <a:latin typeface="Arial" charset="0"/>
              <a:ea typeface="ＭＳ Ｐゴシック" charset="-128"/>
              <a:cs typeface="ＭＳ Ｐゴシック" charset="-128"/>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dirty="0">
                <a:latin typeface="Lucida Grande" charset="0"/>
                <a:ea typeface="ＭＳ Ｐゴシック" charset="-128"/>
                <a:cs typeface="ＭＳ Ｐゴシック" charset="-128"/>
              </a:rPr>
              <a:t>Das Vermeiden der ANP führt längerfristig ui grösserem Leiden: Sucht, Isolation</a:t>
            </a:r>
          </a:p>
          <a:p>
            <a:pPr eaLnBrk="1" hangingPunct="1"/>
            <a:r>
              <a:rPr lang="de-CH" dirty="0" err="1">
                <a:latin typeface="Lucida Grande" charset="0"/>
                <a:ea typeface="ＭＳ Ｐゴシック" charset="-128"/>
                <a:cs typeface="ＭＳ Ｐゴシック" charset="-128"/>
              </a:rPr>
              <a:t>ƒ</a:t>
            </a:r>
            <a:r>
              <a:rPr lang="de-CH" dirty="0" err="1">
                <a:latin typeface="Arial" charset="0"/>
                <a:ea typeface="ＭＳ Ｐゴシック" charset="-128"/>
                <a:cs typeface="ＭＳ Ｐゴシック" charset="-128"/>
              </a:rPr>
              <a:t>(VAKO</a:t>
            </a:r>
            <a:r>
              <a:rPr lang="de-CH" dirty="0">
                <a:latin typeface="Arial" charset="0"/>
                <a:ea typeface="ＭＳ Ｐゴシック" charset="-128"/>
                <a:cs typeface="ＭＳ Ｐゴシック" charset="-128"/>
              </a:rPr>
              <a:t>)  </a:t>
            </a:r>
            <a:r>
              <a:rPr lang="de-CH" dirty="0" err="1">
                <a:latin typeface="Arial" charset="0"/>
                <a:ea typeface="ＭＳ Ｐゴシック" charset="-128"/>
                <a:cs typeface="ＭＳ Ｐゴシック" charset="-128"/>
              </a:rPr>
              <a:t>Dissociation</a:t>
            </a:r>
            <a:r>
              <a:rPr lang="de-CH" dirty="0">
                <a:latin typeface="Arial" charset="0"/>
                <a:ea typeface="ＭＳ Ｐゴシック" charset="-128"/>
                <a:cs typeface="ＭＳ Ｐゴシック" charset="-128"/>
              </a:rPr>
              <a:t> /</a:t>
            </a:r>
            <a:r>
              <a:rPr lang="de-CH" dirty="0" smtClean="0">
                <a:latin typeface="Arial" charset="0"/>
                <a:ea typeface="ＭＳ Ｐゴシック" charset="-128"/>
                <a:cs typeface="ＭＳ Ｐゴシック" charset="-128"/>
              </a:rPr>
              <a:t> </a:t>
            </a:r>
            <a:r>
              <a:rPr lang="de-DE" dirty="0" err="1" smtClean="0">
                <a:latin typeface="Arial" charset="0"/>
                <a:ea typeface="ＭＳ Ｐゴシック" charset="-128"/>
                <a:cs typeface="ＭＳ Ｐゴシック" charset="-128"/>
              </a:rPr>
              <a:t>introject</a:t>
            </a:r>
            <a:endParaRPr lang="de-CH" dirty="0" smtClean="0">
              <a:latin typeface="Arial" charset="0"/>
              <a:ea typeface="ＭＳ Ｐゴシック" charset="-128"/>
              <a:cs typeface="ＭＳ Ｐゴシック" charset="-128"/>
            </a:endParaRPr>
          </a:p>
          <a:p>
            <a:pPr eaLnBrk="1" hangingPunct="1"/>
            <a:r>
              <a:rPr lang="de-CH" dirty="0">
                <a:latin typeface="Arial" charset="0"/>
                <a:ea typeface="ＭＳ Ｐゴシック" charset="-128"/>
                <a:cs typeface="ＭＳ Ｐゴシック" charset="-128"/>
              </a:rPr>
              <a:t>Objekte bedeutet sowohl Materiell als </a:t>
            </a:r>
            <a:r>
              <a:rPr lang="de-CH" dirty="0" err="1">
                <a:latin typeface="Arial" charset="0"/>
                <a:ea typeface="ＭＳ Ｐゴシック" charset="-128"/>
                <a:cs typeface="ＭＳ Ｐゴシック" charset="-128"/>
              </a:rPr>
              <a:t>metaforisch</a:t>
            </a:r>
            <a:r>
              <a:rPr lang="de-CH" dirty="0">
                <a:latin typeface="Arial" charset="0"/>
                <a:ea typeface="ＭＳ Ｐゴシック" charset="-128"/>
                <a:cs typeface="ＭＳ Ｐゴシック" charset="-128"/>
              </a:rPr>
              <a:t> Aspekte von Ereignisse, z.B. Glaubenssätze, Gedanken oder Emotionen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defTabSz="914400" eaLnBrk="0" hangingPunct="0"/>
            <a:fld id="{8EE9DD17-A52C-9F40-99EB-FAD2BE817B21}" type="slidenum">
              <a:rPr lang="de-DE" sz="1200">
                <a:latin typeface="Times" charset="0"/>
              </a:rPr>
              <a:pPr algn="r" defTabSz="914400" eaLnBrk="0" hangingPunct="0"/>
              <a:t>106</a:t>
            </a:fld>
            <a:endParaRPr lang="de-DE" sz="1200">
              <a:latin typeface="Times" charset="0"/>
            </a:endParaRPr>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noFill/>
          <a:ln>
            <a:solidFill>
              <a:srgbClr val="000000"/>
            </a:solidFill>
          </a:ln>
        </p:spPr>
        <p:txBody>
          <a:bodyPr/>
          <a:lstStyle/>
          <a:p>
            <a:pPr defTabSz="914400" eaLnBrk="1" hangingPunct="1">
              <a:spcBef>
                <a:spcPct val="0"/>
              </a:spcBef>
            </a:pPr>
            <a:r>
              <a:rPr lang="de-DE" sz="2400">
                <a:latin typeface="Arial" charset="0"/>
                <a:ea typeface="ＭＳ Ｐゴシック" charset="-128"/>
                <a:cs typeface="ＭＳ Ｐゴシック" charset="-128"/>
              </a:rPr>
              <a:t>Man kann mit der 11 aber spielen…</a:t>
            </a:r>
          </a:p>
          <a:p>
            <a:pPr defTabSz="914400" eaLnBrk="1" hangingPunct="1">
              <a:spcBef>
                <a:spcPct val="0"/>
              </a:spcBef>
            </a:pPr>
            <a:endParaRPr lang="de-DE" sz="2400">
              <a:latin typeface="Arial" charset="0"/>
              <a:ea typeface="ＭＳ Ｐゴシック" charset="-128"/>
              <a:cs typeface="ＭＳ Ｐゴシック" charset="-128"/>
            </a:endParaRPr>
          </a:p>
          <a:p>
            <a:pPr defTabSz="914400" eaLnBrk="1" hangingPunct="1">
              <a:spcBef>
                <a:spcPct val="0"/>
              </a:spcBef>
            </a:pPr>
            <a:r>
              <a:rPr lang="de-DE" sz="2400">
                <a:latin typeface="Arial" charset="0"/>
                <a:ea typeface="ＭＳ Ｐゴシック" charset="-128"/>
                <a:cs typeface="ＭＳ Ｐゴシック" charset="-128"/>
              </a:rPr>
              <a:t>Hier ein Beispiel eine Katastrophe oder ein Missgeschick bearbeiten. Mit den neuen Sätzen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defTabSz="914400" eaLnBrk="0" hangingPunct="0"/>
            <a:fld id="{2CAE6109-C80D-A647-8D8A-9B90E415C97F}" type="slidenum">
              <a:rPr lang="de-DE" sz="1200">
                <a:latin typeface="Times" charset="0"/>
              </a:rPr>
              <a:pPr algn="r" defTabSz="914400" eaLnBrk="0" hangingPunct="0"/>
              <a:t>107</a:t>
            </a:fld>
            <a:endParaRPr lang="de-DE" sz="1200">
              <a:latin typeface="Times" charset="0"/>
            </a:endParaRPr>
          </a:p>
        </p:txBody>
      </p:sp>
      <p:sp>
        <p:nvSpPr>
          <p:cNvPr id="124931" name="Rectangle 2"/>
          <p:cNvSpPr>
            <a:spLocks noGrp="1" noRot="1" noChangeAspect="1" noChangeArrowheads="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defTabSz="914400" eaLnBrk="1" hangingPunct="1">
              <a:spcBef>
                <a:spcPct val="0"/>
              </a:spcBef>
            </a:pPr>
            <a:endParaRPr lang="en-GB" sz="240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22837237-B94C-F641-AACD-49E2B22BE4BE}" type="slidenum">
              <a:rPr lang="de-DE">
                <a:latin typeface="Arial" charset="0"/>
                <a:ea typeface="ＭＳ Ｐゴシック" charset="-128"/>
                <a:cs typeface="ＭＳ Ｐゴシック" charset="-128"/>
              </a:rPr>
              <a:pPr/>
              <a:t>11</a:t>
            </a:fld>
            <a:endParaRPr lang="de-DE">
              <a:latin typeface="Arial" charset="0"/>
              <a:ea typeface="ＭＳ Ｐゴシック" charset="-128"/>
              <a:cs typeface="ＭＳ Ｐゴシック" charset="-128"/>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GB" sz="2400">
              <a:latin typeface="Arial"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FF616C9-5735-914C-88A4-F64EC5F4319B}" type="slidenum">
              <a:rPr lang="de-DE">
                <a:latin typeface="Arial" charset="0"/>
                <a:ea typeface="ＭＳ Ｐゴシック" charset="-128"/>
                <a:cs typeface="ＭＳ Ｐゴシック" charset="-128"/>
              </a:rPr>
              <a:pPr/>
              <a:t>109</a:t>
            </a:fld>
            <a:endParaRPr lang="de-DE">
              <a:latin typeface="Arial" charset="0"/>
              <a:ea typeface="ＭＳ Ｐゴシック" charset="-128"/>
              <a:cs typeface="ＭＳ Ｐゴシック"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GB">
              <a:latin typeface="Arial"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E692557C-CCAD-3649-8B2D-AE0FEBFF5D4F}" type="slidenum">
              <a:rPr lang="de-DE"/>
              <a:pPr/>
              <a:t>112</a:t>
            </a:fld>
            <a:endParaRPr lang="de-DE"/>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r>
              <a:rPr lang="de-DE" dirty="0"/>
              <a:t>Kein Hirnrinde oder </a:t>
            </a:r>
            <a:r>
              <a:rPr lang="de-DE" dirty="0" err="1" smtClean="0"/>
              <a:t>FrontalhirneinSentence</a:t>
            </a:r>
            <a:endParaRPr lang="de-DE"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1BF4BFDB-3195-9346-9591-29FA90F10B0A}" type="slidenum">
              <a:rPr lang="de-DE"/>
              <a:pPr/>
              <a:t>113</a:t>
            </a:fld>
            <a:endParaRPr lang="de-DE"/>
          </a:p>
        </p:txBody>
      </p:sp>
      <p:sp>
        <p:nvSpPr>
          <p:cNvPr id="168963" name="Rectangle 2"/>
          <p:cNvSpPr>
            <a:spLocks noGrp="1" noRot="1" noChangeAspect="1" noChangeArrowheads="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dirty="0" err="1">
                <a:latin typeface="Lucida Grande" charset="0"/>
              </a:rPr>
              <a:t>ƒ</a:t>
            </a:r>
            <a:r>
              <a:rPr lang="de-CH" dirty="0" err="1"/>
              <a:t>(VAKO</a:t>
            </a:r>
            <a:r>
              <a:rPr lang="de-CH" dirty="0" smtClean="0"/>
              <a:t>)  Energie</a:t>
            </a:r>
            <a:r>
              <a:rPr lang="de-CH" baseline="0" dirty="0" smtClean="0"/>
              <a:t> immer </a:t>
            </a:r>
            <a:r>
              <a:rPr lang="de-CH" baseline="0" dirty="0" err="1" smtClean="0"/>
              <a:t>singular</a:t>
            </a:r>
            <a:r>
              <a:rPr lang="de-CH" baseline="0" dirty="0" smtClean="0"/>
              <a:t>, nicht </a:t>
            </a:r>
            <a:r>
              <a:rPr lang="de-CH" baseline="0" dirty="0" err="1" smtClean="0"/>
              <a:t>plural</a:t>
            </a:r>
            <a:endParaRPr lang="de-CH"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FAD8E250-B4B9-5942-9840-4E6FD8E72B95}" type="slidenum">
              <a:rPr lang="de-DE"/>
              <a:pPr/>
              <a:t>114</a:t>
            </a:fld>
            <a:endParaRPr lang="de-DE"/>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lnSpc>
                <a:spcPct val="90000"/>
              </a:lnSpc>
            </a:pPr>
            <a:r>
              <a:rPr lang="de-CH" sz="800" dirty="0"/>
              <a:t>Muskeltest:</a:t>
            </a:r>
            <a:endParaRPr lang="de-CH" sz="800" i="1" dirty="0"/>
          </a:p>
          <a:p>
            <a:pPr lvl="1" eaLnBrk="1" hangingPunct="1">
              <a:lnSpc>
                <a:spcPct val="90000"/>
              </a:lnSpc>
            </a:pPr>
            <a:r>
              <a:rPr lang="de-CH" sz="900" i="1" dirty="0"/>
              <a:t>Wenn meine Finger sich öffnen, kann ich weitermachen</a:t>
            </a:r>
          </a:p>
          <a:p>
            <a:pPr lvl="1" eaLnBrk="1" hangingPunct="1">
              <a:lnSpc>
                <a:spcPct val="90000"/>
              </a:lnSpc>
            </a:pPr>
            <a:r>
              <a:rPr lang="de-CH" sz="900" i="1" dirty="0"/>
              <a:t>Erst in zweiter Instanz auf Reaktionen fokussieren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introject</a:t>
            </a:r>
            <a:r>
              <a:rPr lang="de-CH" dirty="0" smtClean="0"/>
              <a:t>, nicht R</a:t>
            </a:r>
            <a:r>
              <a:rPr lang="de-DE" dirty="0" smtClean="0"/>
              <a:t>e</a:t>
            </a:r>
            <a:r>
              <a:rPr lang="de-CH" dirty="0" err="1" smtClean="0"/>
              <a:t>aktion</a:t>
            </a:r>
            <a:endParaRPr lang="de-CH" dirty="0"/>
          </a:p>
        </p:txBody>
      </p:sp>
      <p:sp>
        <p:nvSpPr>
          <p:cNvPr id="4" name="Foliennummernplatzhalter 3"/>
          <p:cNvSpPr>
            <a:spLocks noGrp="1"/>
          </p:cNvSpPr>
          <p:nvPr>
            <p:ph type="sldNum" sz="quarter" idx="10"/>
          </p:nvPr>
        </p:nvSpPr>
        <p:spPr/>
        <p:txBody>
          <a:bodyPr/>
          <a:lstStyle/>
          <a:p>
            <a:pPr>
              <a:defRPr/>
            </a:pPr>
            <a:fld id="{F2566ECB-7E2C-F44B-A29A-B1ED387767A0}" type="slidenum">
              <a:rPr lang="de-DE" smtClean="0"/>
              <a:pPr>
                <a:defRPr/>
              </a:pPr>
              <a:t>115</a:t>
            </a:fld>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D356A2F1-D054-CF41-9D83-FE6364841D45}" type="slidenum">
              <a:rPr lang="de-DE"/>
              <a:pPr/>
              <a:t>116</a:t>
            </a:fld>
            <a:endParaRPr lang="de-DE"/>
          </a:p>
        </p:txBody>
      </p:sp>
      <p:sp>
        <p:nvSpPr>
          <p:cNvPr id="173059" name="Rectangle 2"/>
          <p:cNvSpPr>
            <a:spLocks noGrp="1" noRot="1" noChangeAspect="1" noChangeArrowheads="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a:latin typeface="Lucida Grande" charset="0"/>
              </a:rPr>
              <a:t>ƒ</a:t>
            </a:r>
            <a:r>
              <a:rPr lang="de-CH"/>
              <a:t>(VAKO)</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54EA7CDC-9835-5348-9CB6-B51C31EE957F}" type="slidenum">
              <a:rPr lang="de-DE"/>
              <a:pPr/>
              <a:t>117</a:t>
            </a:fld>
            <a:endParaRPr lang="de-DE"/>
          </a:p>
        </p:txBody>
      </p:sp>
      <p:sp>
        <p:nvSpPr>
          <p:cNvPr id="175107" name="Rectangle 2"/>
          <p:cNvSpPr>
            <a:spLocks noGrp="1" noRot="1" noChangeAspect="1" noChangeArrowheads="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p:spPr>
        <p:txBody>
          <a:bodyPr/>
          <a:lstStyle/>
          <a:p>
            <a:pPr eaLnBrk="1" hangingPunct="1">
              <a:lnSpc>
                <a:spcPct val="90000"/>
              </a:lnSpc>
            </a:pPr>
            <a:r>
              <a:rPr lang="de-CH" sz="800" dirty="0"/>
              <a:t>Muskeltest:</a:t>
            </a:r>
            <a:endParaRPr lang="de-CH" sz="800" i="1" dirty="0"/>
          </a:p>
          <a:p>
            <a:pPr lvl="1" eaLnBrk="1" hangingPunct="1">
              <a:lnSpc>
                <a:spcPct val="90000"/>
              </a:lnSpc>
            </a:pPr>
            <a:r>
              <a:rPr lang="de-CH" sz="900" i="1" dirty="0"/>
              <a:t>Wenn meine Finger sich öffnen, kann ich weitermachen</a:t>
            </a:r>
          </a:p>
          <a:p>
            <a:pPr lvl="1" eaLnBrk="1" hangingPunct="1">
              <a:lnSpc>
                <a:spcPct val="90000"/>
              </a:lnSpc>
            </a:pPr>
            <a:r>
              <a:rPr lang="de-CH" sz="900" i="1" dirty="0"/>
              <a:t>Aus hier in erster Instanz auf die Gedankenform fokussieren, nicht auf das Symptom</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0C68ED15-D61C-E344-A995-57E0A9C3F7FC}" type="slidenum">
              <a:rPr lang="de-DE"/>
              <a:pPr/>
              <a:t>119</a:t>
            </a:fld>
            <a:endParaRPr lang="de-DE"/>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a:latin typeface="Lucida Grande" charset="0"/>
              </a:rPr>
              <a:t>ƒ</a:t>
            </a:r>
            <a:r>
              <a:rPr lang="de-CH"/>
              <a:t>(VAKO)</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B27F91D0-B288-E543-95DB-8A948393F273}" type="slidenum">
              <a:rPr lang="de-DE"/>
              <a:pPr/>
              <a:t>120</a:t>
            </a:fld>
            <a:endParaRPr lang="de-DE"/>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lnSpc>
                <a:spcPct val="90000"/>
              </a:lnSpc>
            </a:pPr>
            <a:r>
              <a:rPr lang="de-CH" sz="800"/>
              <a:t>Muskeltest:</a:t>
            </a:r>
            <a:endParaRPr lang="de-CH" sz="800" i="1"/>
          </a:p>
          <a:p>
            <a:pPr lvl="1" eaLnBrk="1" hangingPunct="1">
              <a:lnSpc>
                <a:spcPct val="90000"/>
              </a:lnSpc>
            </a:pPr>
            <a:r>
              <a:rPr lang="de-CH" sz="900" i="1"/>
              <a:t>Wenn meine Finger sich öffnen, kann ich weitermachen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23B5A9EC-06CD-6F42-B798-BE653117654C}" type="slidenum">
              <a:rPr lang="de-DE"/>
              <a:pPr/>
              <a:t>122</a:t>
            </a:fld>
            <a:endParaRPr lang="de-DE"/>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a:t>Muskeltest? In Level II lernen Sie noch etwas mehr…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ABCAE32-F33A-DB47-8AF2-E82C4C25024D}" type="slidenum">
              <a:rPr lang="de-DE">
                <a:latin typeface="Arial" charset="0"/>
                <a:ea typeface="ＭＳ Ｐゴシック" charset="-128"/>
                <a:cs typeface="ＭＳ Ｐゴシック" charset="-128"/>
              </a:rPr>
              <a:pPr/>
              <a:t>12</a:t>
            </a:fld>
            <a:endParaRPr lang="de-DE">
              <a:latin typeface="Arial" charset="0"/>
              <a:ea typeface="ＭＳ Ｐゴシック" charset="-128"/>
              <a:cs typeface="ＭＳ Ｐゴシック" charset="-128"/>
            </a:endParaRPr>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GB" sz="2400">
              <a:latin typeface="Arial" charset="0"/>
              <a:ea typeface="ＭＳ Ｐゴシック" charset="-128"/>
              <a:cs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Oft ist alles einfach weg…</a:t>
            </a:r>
            <a:endParaRPr lang="de-CH" dirty="0"/>
          </a:p>
        </p:txBody>
      </p:sp>
      <p:sp>
        <p:nvSpPr>
          <p:cNvPr id="4" name="Foliennummernplatzhalter 3"/>
          <p:cNvSpPr>
            <a:spLocks noGrp="1"/>
          </p:cNvSpPr>
          <p:nvPr>
            <p:ph type="sldNum" sz="quarter" idx="10"/>
          </p:nvPr>
        </p:nvSpPr>
        <p:spPr/>
        <p:txBody>
          <a:bodyPr/>
          <a:lstStyle/>
          <a:p>
            <a:pPr>
              <a:defRPr/>
            </a:pPr>
            <a:fld id="{F2566ECB-7E2C-F44B-A29A-B1ED387767A0}" type="slidenum">
              <a:rPr lang="de-DE" smtClean="0"/>
              <a:pPr>
                <a:defRPr/>
              </a:pPr>
              <a:t>124</a:t>
            </a:fld>
            <a:endParaRPr 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 mein</a:t>
            </a:r>
            <a:r>
              <a:rPr lang="de-DE" baseline="0" dirty="0" smtClean="0"/>
              <a:t> jetziges Bewusstsein ab</a:t>
            </a:r>
            <a:endParaRPr lang="de-DE" dirty="0"/>
          </a:p>
        </p:txBody>
      </p:sp>
      <p:sp>
        <p:nvSpPr>
          <p:cNvPr id="4" name="Foliennummernplatzhalter 3"/>
          <p:cNvSpPr>
            <a:spLocks noGrp="1"/>
          </p:cNvSpPr>
          <p:nvPr>
            <p:ph type="sldNum" sz="quarter" idx="10"/>
          </p:nvPr>
        </p:nvSpPr>
        <p:spPr/>
        <p:txBody>
          <a:bodyPr/>
          <a:lstStyle/>
          <a:p>
            <a:pPr>
              <a:defRPr/>
            </a:pPr>
            <a:fld id="{F2566ECB-7E2C-F44B-A29A-B1ED387767A0}" type="slidenum">
              <a:rPr lang="de-DE" smtClean="0"/>
              <a:pPr>
                <a:defRPr/>
              </a:pPr>
              <a:t>125</a:t>
            </a:fld>
            <a:endParaRPr lang="de-DE"/>
          </a:p>
        </p:txBody>
      </p:sp>
    </p:spTree>
    <p:extLst>
      <p:ext uri="{BB962C8B-B14F-4D97-AF65-F5344CB8AC3E}">
        <p14:creationId xmlns:p14="http://schemas.microsoft.com/office/powerpoint/2010/main" xmlns="" val="3064380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DD577C05-E4FA-0047-BCA9-CA94E4E2685F}" type="slidenum">
              <a:rPr lang="de-DE"/>
              <a:pPr/>
              <a:t>126</a:t>
            </a:fld>
            <a:endParaRPr lang="de-DE"/>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CH"/>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7F783EBA-A1D3-EF4B-8BB0-92A2EFF8FFD2}" type="slidenum">
              <a:rPr lang="de-DE"/>
              <a:pPr/>
              <a:t>127</a:t>
            </a:fld>
            <a:endParaRPr lang="de-DE"/>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3618D4B2-4D0C-6745-AD40-D4D025D3117C}" type="slidenum">
              <a:rPr lang="de-DE"/>
              <a:pPr/>
              <a:t>128</a:t>
            </a:fld>
            <a:endParaRPr lang="de-DE"/>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980E007A-0AE9-484B-A726-C43AE01BCD51}" type="slidenum">
              <a:rPr lang="de-DE"/>
              <a:pPr/>
              <a:t>136</a:t>
            </a:fld>
            <a:endParaRPr lang="de-DE"/>
          </a:p>
        </p:txBody>
      </p:sp>
      <p:sp>
        <p:nvSpPr>
          <p:cNvPr id="144387" name="Rectangle 2"/>
          <p:cNvSpPr>
            <a:spLocks noGrp="1" noRot="1" noChangeAspect="1" noChangeArrowheads="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CH"/>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C4AFD98B-373C-E741-811F-18A65CCBB74E}" type="slidenum">
              <a:rPr lang="de-DE"/>
              <a:pPr/>
              <a:t>137</a:t>
            </a:fld>
            <a:endParaRPr lang="de-DE"/>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B4A11EC5-BAF3-724F-8523-9CB1115E81A3}" type="slidenum">
              <a:rPr lang="de-DE">
                <a:latin typeface="Arial" charset="0"/>
                <a:ea typeface="ＭＳ Ｐゴシック" charset="-128"/>
                <a:cs typeface="ＭＳ Ｐゴシック" charset="-128"/>
              </a:rPr>
              <a:pPr/>
              <a:t>138</a:t>
            </a:fld>
            <a:endParaRPr lang="de-DE">
              <a:latin typeface="Arial" charset="0"/>
              <a:ea typeface="ＭＳ Ｐゴシック" charset="-128"/>
              <a:cs typeface="ＭＳ Ｐゴシック" charset="-128"/>
            </a:endParaRPr>
          </a:p>
        </p:txBody>
      </p:sp>
      <p:sp>
        <p:nvSpPr>
          <p:cNvPr id="144387" name="Rectangle 2"/>
          <p:cNvSpPr>
            <a:spLocks noGrp="1" noRot="1" noChangeAspect="1" noChangeArrowheads="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de-DE" sz="2400" i="1">
                <a:latin typeface="Calibri" charset="0"/>
                <a:ea typeface="ＭＳ Ｐゴシック" charset="-128"/>
                <a:cs typeface="ＭＳ Ｐゴシック" charset="-128"/>
              </a:rPr>
              <a:t>For as the heavens are higher than the earth, so are my ways higher than your ways, and my thoughts than your thoughts.  </a:t>
            </a:r>
          </a:p>
          <a:p>
            <a:pPr>
              <a:spcBef>
                <a:spcPct val="0"/>
              </a:spcBef>
            </a:pPr>
            <a:r>
              <a:rPr lang="de-DE" sz="2400" i="1">
                <a:latin typeface="Calibri" charset="0"/>
                <a:ea typeface="ＭＳ Ｐゴシック" charset="-128"/>
                <a:cs typeface="ＭＳ Ｐゴシック" charset="-128"/>
              </a:rPr>
              <a:t>Jesaja 55, 10-11:</a:t>
            </a:r>
          </a:p>
          <a:p>
            <a:pPr>
              <a:spcBef>
                <a:spcPct val="0"/>
              </a:spcBef>
            </a:pPr>
            <a:r>
              <a:rPr lang="de-DE" sz="2400" i="1">
                <a:latin typeface="Calibri" charset="0"/>
                <a:ea typeface="ＭＳ Ｐゴシック" charset="-128"/>
                <a:cs typeface="ＭＳ Ｐゴシック" charset="-128"/>
              </a:rPr>
              <a:t>For as the rain cometh down, and the snow from heaven, and returneth not thither, but watereth the earth, and maketh it bring forth and bud, that it may give seed to the sower, and bread to the eater, so shall my word be that goeth forth out of my mouth: </a:t>
            </a:r>
          </a:p>
          <a:p>
            <a:pPr>
              <a:spcBef>
                <a:spcPct val="0"/>
              </a:spcBef>
            </a:pPr>
            <a:r>
              <a:rPr lang="de-DE" sz="2400" i="1">
                <a:latin typeface="Calibri" charset="0"/>
                <a:ea typeface="ＭＳ Ｐゴシック" charset="-128"/>
                <a:cs typeface="ＭＳ Ｐゴシック" charset="-128"/>
              </a:rPr>
              <a:t>it shall not return unto me void, but it shall accomplish that which I please, and it shall prosper in the thing whereto I sent it.</a:t>
            </a:r>
            <a:r>
              <a:rPr lang="de-CH" sz="2400">
                <a:latin typeface="Arial" charset="0"/>
                <a:ea typeface="ＭＳ Ｐゴシック" charset="-128"/>
                <a:cs typeface="ＭＳ Ｐゴシック" charset="-128"/>
              </a:rPr>
              <a:t> Johannes 1,1 is ook</a:t>
            </a:r>
          </a:p>
          <a:p>
            <a:pPr>
              <a:spcBef>
                <a:spcPct val="0"/>
              </a:spcBef>
            </a:pPr>
            <a:r>
              <a:rPr lang="de-CH" sz="2400">
                <a:latin typeface="Arial" charset="0"/>
                <a:ea typeface="ＭＳ Ｐゴシック" charset="-128"/>
                <a:cs typeface="ＭＳ Ｐゴシック" charset="-128"/>
              </a:rPr>
              <a:t>St. John, 1,1 is also in the Vedas.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EAE44524-A087-2144-B811-B4470E358A3C}" type="slidenum">
              <a:rPr lang="de-DE"/>
              <a:pPr/>
              <a:t>140</a:t>
            </a:fld>
            <a:endParaRPr lang="de-DE"/>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a:t>In der Psychotherapie wird das Wort in diesem Sinne bisher nicht eingesetzt, bei meinem Wissen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CDC75641-8D00-A04A-99DA-5E4B949B9B70}" type="slidenum">
              <a:rPr lang="de-CH" smtClean="0"/>
              <a:pPr/>
              <a:t>160</a:t>
            </a:fld>
            <a:endParaRPr lang="de-CH"/>
          </a:p>
        </p:txBody>
      </p:sp>
    </p:spTree>
    <p:extLst>
      <p:ext uri="{BB962C8B-B14F-4D97-AF65-F5344CB8AC3E}">
        <p14:creationId xmlns:p14="http://schemas.microsoft.com/office/powerpoint/2010/main" xmlns="" val="2240515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CH" dirty="0" smtClean="0"/>
              <a:t>Zeno:</a:t>
            </a:r>
          </a:p>
          <a:p>
            <a:pPr lvl="1"/>
            <a:r>
              <a:rPr lang="de-DE" altLang="de-CH" dirty="0" smtClean="0"/>
              <a:t>The </a:t>
            </a:r>
            <a:r>
              <a:rPr lang="de-DE" altLang="de-CH" dirty="0" err="1" smtClean="0"/>
              <a:t>force</a:t>
            </a:r>
            <a:r>
              <a:rPr lang="de-DE" altLang="de-CH" dirty="0" smtClean="0"/>
              <a:t> </a:t>
            </a:r>
            <a:r>
              <a:rPr lang="de-DE" altLang="de-CH" dirty="0" err="1" smtClean="0"/>
              <a:t>of</a:t>
            </a:r>
            <a:r>
              <a:rPr lang="de-DE" altLang="de-CH" dirty="0" smtClean="0"/>
              <a:t> </a:t>
            </a:r>
            <a:r>
              <a:rPr lang="de-DE" altLang="de-CH" dirty="0" err="1" smtClean="0"/>
              <a:t>nature</a:t>
            </a:r>
            <a:r>
              <a:rPr lang="de-DE" altLang="de-CH" dirty="0" smtClean="0"/>
              <a:t>, </a:t>
            </a:r>
            <a:br>
              <a:rPr lang="de-DE" altLang="de-CH" dirty="0" smtClean="0"/>
            </a:br>
            <a:r>
              <a:rPr lang="de-DE" altLang="de-CH" dirty="0" err="1" smtClean="0"/>
              <a:t>which</a:t>
            </a:r>
            <a:r>
              <a:rPr lang="de-DE" altLang="de-CH" dirty="0" smtClean="0"/>
              <a:t> </a:t>
            </a:r>
            <a:r>
              <a:rPr lang="de-DE" altLang="de-CH" dirty="0" err="1" smtClean="0"/>
              <a:t>eternally</a:t>
            </a:r>
            <a:r>
              <a:rPr lang="de-DE" altLang="de-CH" dirty="0" smtClean="0"/>
              <a:t> </a:t>
            </a:r>
            <a:r>
              <a:rPr lang="de-DE" altLang="de-CH" dirty="0" err="1" smtClean="0"/>
              <a:t>strives</a:t>
            </a:r>
            <a:r>
              <a:rPr lang="de-DE" altLang="de-CH" dirty="0" smtClean="0"/>
              <a:t> </a:t>
            </a:r>
            <a:r>
              <a:rPr lang="de-DE" altLang="de-CH" dirty="0" err="1" smtClean="0"/>
              <a:t>to</a:t>
            </a:r>
            <a:r>
              <a:rPr lang="de-DE" altLang="de-CH" dirty="0" smtClean="0"/>
              <a:t> </a:t>
            </a:r>
            <a:r>
              <a:rPr lang="de-DE" altLang="de-CH" dirty="0" err="1" smtClean="0"/>
              <a:t>make</a:t>
            </a:r>
            <a:r>
              <a:rPr lang="de-DE" altLang="de-CH" dirty="0" smtClean="0"/>
              <a:t> </a:t>
            </a:r>
            <a:r>
              <a:rPr lang="de-DE" altLang="de-CH" dirty="0" err="1" smtClean="0"/>
              <a:t>things</a:t>
            </a:r>
            <a:r>
              <a:rPr lang="de-DE" altLang="de-CH" dirty="0" smtClean="0"/>
              <a:t> </a:t>
            </a:r>
            <a:r>
              <a:rPr lang="de-DE" altLang="de-CH" dirty="0" err="1" smtClean="0"/>
              <a:t>grow</a:t>
            </a:r>
            <a:r>
              <a:rPr lang="de-DE" altLang="de-CH" dirty="0" smtClean="0"/>
              <a:t> </a:t>
            </a:r>
            <a:br>
              <a:rPr lang="de-DE" altLang="de-CH" dirty="0" smtClean="0"/>
            </a:br>
            <a:r>
              <a:rPr lang="de-DE" altLang="de-CH" dirty="0" err="1" smtClean="0"/>
              <a:t>and</a:t>
            </a:r>
            <a:r>
              <a:rPr lang="de-DE" altLang="de-CH" dirty="0" smtClean="0"/>
              <a:t> </a:t>
            </a:r>
            <a:r>
              <a:rPr lang="de-DE" altLang="de-CH" dirty="0" err="1" smtClean="0"/>
              <a:t>to</a:t>
            </a:r>
            <a:r>
              <a:rPr lang="de-DE" altLang="de-CH" dirty="0" smtClean="0"/>
              <a:t> </a:t>
            </a:r>
            <a:r>
              <a:rPr lang="de-DE" altLang="de-CH" dirty="0" err="1" smtClean="0"/>
              <a:t>make</a:t>
            </a:r>
            <a:r>
              <a:rPr lang="de-DE" altLang="de-CH" dirty="0" smtClean="0"/>
              <a:t> </a:t>
            </a:r>
            <a:r>
              <a:rPr lang="de-DE" altLang="de-CH" dirty="0" err="1" smtClean="0"/>
              <a:t>growing</a:t>
            </a:r>
            <a:r>
              <a:rPr lang="de-DE" altLang="de-CH" dirty="0" smtClean="0"/>
              <a:t> </a:t>
            </a:r>
            <a:r>
              <a:rPr lang="de-DE" altLang="de-CH" dirty="0" err="1" smtClean="0"/>
              <a:t>things</a:t>
            </a:r>
            <a:r>
              <a:rPr lang="de-DE" altLang="de-CH" dirty="0" smtClean="0"/>
              <a:t> </a:t>
            </a:r>
            <a:r>
              <a:rPr lang="de-DE" altLang="de-CH" dirty="0" err="1" smtClean="0"/>
              <a:t>more</a:t>
            </a:r>
            <a:r>
              <a:rPr lang="de-DE" altLang="de-CH" dirty="0" smtClean="0"/>
              <a:t> </a:t>
            </a:r>
            <a:r>
              <a:rPr lang="de-DE" altLang="de-CH" dirty="0" err="1" smtClean="0"/>
              <a:t>perfect</a:t>
            </a:r>
            <a:endParaRPr lang="de-DE" dirty="0" smtClean="0"/>
          </a:p>
        </p:txBody>
      </p:sp>
      <p:sp>
        <p:nvSpPr>
          <p:cNvPr id="4" name="Foliennummernplatzhalter 3"/>
          <p:cNvSpPr>
            <a:spLocks noGrp="1"/>
          </p:cNvSpPr>
          <p:nvPr>
            <p:ph type="sldNum" sz="quarter" idx="10"/>
          </p:nvPr>
        </p:nvSpPr>
        <p:spPr/>
        <p:txBody>
          <a:bodyPr/>
          <a:lstStyle/>
          <a:p>
            <a:pPr>
              <a:defRPr/>
            </a:pPr>
            <a:fld id="{F2566ECB-7E2C-F44B-A29A-B1ED387767A0}" type="slidenum">
              <a:rPr lang="de-DE" smtClean="0"/>
              <a:pPr>
                <a:defRPr/>
              </a:pPr>
              <a:t>19</a:t>
            </a:fld>
            <a:endParaRPr lang="de-DE"/>
          </a:p>
        </p:txBody>
      </p:sp>
    </p:spTree>
    <p:extLst>
      <p:ext uri="{BB962C8B-B14F-4D97-AF65-F5344CB8AC3E}">
        <p14:creationId xmlns:p14="http://schemas.microsoft.com/office/powerpoint/2010/main" xmlns="" val="23665686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Travail de groupe</a:t>
            </a:r>
            <a:endParaRPr lang="fr-FR" dirty="0"/>
          </a:p>
        </p:txBody>
      </p:sp>
      <p:sp>
        <p:nvSpPr>
          <p:cNvPr id="4" name="Espace réservé du numéro de diapositive 3"/>
          <p:cNvSpPr>
            <a:spLocks noGrp="1"/>
          </p:cNvSpPr>
          <p:nvPr>
            <p:ph type="sldNum" sz="quarter" idx="10"/>
          </p:nvPr>
        </p:nvSpPr>
        <p:spPr/>
        <p:txBody>
          <a:bodyPr/>
          <a:lstStyle/>
          <a:p>
            <a:pPr>
              <a:defRPr/>
            </a:pPr>
            <a:fld id="{F2566ECB-7E2C-F44B-A29A-B1ED387767A0}" type="slidenum">
              <a:rPr lang="de-DE" smtClean="0"/>
              <a:pPr>
                <a:defRPr/>
              </a:pPr>
              <a:t>161</a:t>
            </a:fld>
            <a:endParaRPr lang="de-DE"/>
          </a:p>
        </p:txBody>
      </p:sp>
    </p:spTree>
    <p:extLst>
      <p:ext uri="{BB962C8B-B14F-4D97-AF65-F5344CB8AC3E}">
        <p14:creationId xmlns:p14="http://schemas.microsoft.com/office/powerpoint/2010/main" xmlns="" val="27992141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Notiz machen auf Flipchart, </a:t>
            </a:r>
            <a:r>
              <a:rPr lang="de-CH" dirty="0" err="1" smtClean="0"/>
              <a:t>tesammen</a:t>
            </a:r>
            <a:r>
              <a:rPr lang="de-CH" dirty="0" smtClean="0"/>
              <a:t> zählen</a:t>
            </a:r>
            <a:endParaRPr lang="de-CH" dirty="0"/>
          </a:p>
        </p:txBody>
      </p:sp>
      <p:sp>
        <p:nvSpPr>
          <p:cNvPr id="4" name="Foliennummernplatzhalter 3"/>
          <p:cNvSpPr>
            <a:spLocks noGrp="1"/>
          </p:cNvSpPr>
          <p:nvPr>
            <p:ph type="sldNum" sz="quarter" idx="10"/>
          </p:nvPr>
        </p:nvSpPr>
        <p:spPr/>
        <p:txBody>
          <a:bodyPr/>
          <a:lstStyle/>
          <a:p>
            <a:fld id="{BC9C343F-824A-4BA5-B85F-A8B48124BD5E}" type="slidenum">
              <a:rPr lang="de-CH" smtClean="0"/>
              <a:pPr/>
              <a:t>165</a:t>
            </a:fld>
            <a:endParaRPr lang="de-CH"/>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t>Notiz machen auf Flipchart, </a:t>
            </a:r>
            <a:r>
              <a:rPr lang="de-CH" dirty="0" err="1" smtClean="0"/>
              <a:t>tesammen</a:t>
            </a:r>
            <a:r>
              <a:rPr lang="de-CH" dirty="0" smtClean="0"/>
              <a:t> zählen</a:t>
            </a:r>
            <a:endParaRPr lang="de-CH" dirty="0"/>
          </a:p>
        </p:txBody>
      </p:sp>
      <p:sp>
        <p:nvSpPr>
          <p:cNvPr id="4" name="Foliennummernplatzhalter 3"/>
          <p:cNvSpPr>
            <a:spLocks noGrp="1"/>
          </p:cNvSpPr>
          <p:nvPr>
            <p:ph type="sldNum" sz="quarter" idx="10"/>
          </p:nvPr>
        </p:nvSpPr>
        <p:spPr/>
        <p:txBody>
          <a:bodyPr/>
          <a:lstStyle/>
          <a:p>
            <a:fld id="{BC9C343F-824A-4BA5-B85F-A8B48124BD5E}" type="slidenum">
              <a:rPr lang="de-CH" smtClean="0"/>
              <a:pPr/>
              <a:t>167</a:t>
            </a:fld>
            <a:endParaRPr lang="de-CH"/>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01394634-DD51-954A-AE05-E0A48112ECDD}" type="slidenum">
              <a:rPr lang="de-DE">
                <a:latin typeface="Arial" charset="0"/>
                <a:ea typeface="ＭＳ Ｐゴシック" charset="-128"/>
                <a:cs typeface="ＭＳ Ｐゴシック" charset="-128"/>
              </a:rPr>
              <a:pPr/>
              <a:t>168</a:t>
            </a:fld>
            <a:endParaRPr lang="de-DE">
              <a:latin typeface="Arial" charset="0"/>
              <a:ea typeface="ＭＳ Ｐゴシック" charset="-128"/>
              <a:cs typeface="ＭＳ Ｐゴシック" charset="-128"/>
            </a:endParaRPr>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GB" sz="2400" dirty="0">
                <a:latin typeface="Arial" charset="0"/>
                <a:ea typeface="ＭＳ Ｐゴシック" charset="-128"/>
                <a:cs typeface="ＭＳ Ｐゴシック" charset="-128"/>
              </a:rPr>
              <a:t>Tale of the seven blind men who went to India to see the elephant. One bumped into the side of the elephant and said that the elephant was like a wall. Another one grabbed its ear and thought the elephant was like a leaf. A third found its tail and thought it was like a rope. By the time all seven had observed the elephant, they had seven different views of what the elephant was!</a:t>
            </a:r>
          </a:p>
          <a:p>
            <a:pPr eaLnBrk="1" hangingPunct="1">
              <a:spcBef>
                <a:spcPct val="0"/>
              </a:spcBef>
            </a:pPr>
            <a:r>
              <a:rPr lang="en-GB" sz="2400" dirty="0">
                <a:latin typeface="Arial" charset="0"/>
                <a:ea typeface="ＭＳ Ｐゴシック" charset="-128"/>
                <a:cs typeface="ＭＳ Ｐゴシック" charset="-128"/>
              </a:rPr>
              <a:t>Some people think that Gestalt therapy is healing, others think of transactional analysis as the way to heal, NLP thinks it does. They’re all right. Other people think healing is based on suggestion, you may be right. If you think healing is a spiritual process, you're spot on.</a:t>
            </a:r>
          </a:p>
          <a:p>
            <a:pPr eaLnBrk="1" hangingPunct="1">
              <a:spcBef>
                <a:spcPct val="0"/>
              </a:spcBef>
            </a:pPr>
            <a:r>
              <a:rPr lang="en-GB" sz="2400" dirty="0" err="1">
                <a:latin typeface="Arial" charset="0"/>
                <a:ea typeface="ＭＳ Ｐゴシック" charset="-128"/>
                <a:cs typeface="ＭＳ Ｐゴシック" charset="-128"/>
              </a:rPr>
              <a:t>Logosynthesis</a:t>
            </a:r>
            <a:r>
              <a:rPr lang="en-GB" sz="2400" dirty="0">
                <a:latin typeface="Arial" charset="0"/>
                <a:ea typeface="ＭＳ Ｐゴシック" charset="-128"/>
                <a:cs typeface="ＭＳ Ｐゴシック" charset="-128"/>
              </a:rPr>
              <a:t> might show you the elephant, be prepared!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97C33BB-2B9C-604C-9C3B-D4FA1DB68DCB}" type="slidenum">
              <a:rPr lang="de-DE"/>
              <a:pPr/>
              <a:t>169</a:t>
            </a:fld>
            <a:endParaRPr lang="de-DE"/>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algn="just" eaLnBrk="1" hangingPunct="1">
              <a:spcAft>
                <a:spcPts val="600"/>
              </a:spcAft>
            </a:pPr>
            <a:r>
              <a:rPr lang="de-CH" dirty="0">
                <a:latin typeface="DIN-Regular" charset="0"/>
              </a:rPr>
              <a:t>Die wichtigste Entdeckung in der Entwicklung der Logosynthese fand in einer psychotherapeutischen Sitzung statt mit einer Klientin, die wir Karla nennen werden. Nach einem Treppensturz war sie traumatisiert, mit einer totalen Amnesie für den Hergang dieses Ereignisses, noch sechs Jahre nach dem Sturz. Nebst einer tiefen Verunsicherung und verschiedenen Körpersymptomen zeigte sie eine merkwürdige räumliche Desorientierung: Wenn sie einen Schlüssel in ein Schloss stecken wollte, suchte ihre Hand das Schlüsselloch etwa 20 Zentimeter rechts vom physikalischen Schlüsselloch. Der Körper, womit sie die Umgebung wahrnahm, war also an einem anderen Ort als ihr physischer Körper. In ihrem Schweizer Dialekt beschrieb Karla diesen Zustand als «neben den Schuhen». Als ich diese Beschreibung wörtlich nahm, und sie bat, den verschobenen Energiekörper zurück in ihren physischen Körper zu führen, reagierte sie zuerst mit heftiger Angst. Als sie sich doch auf die Vorstellung einliess, geriet sie in heftige körperliche und emotionale Aufregung. Dies dauerte etwa eine Viertelstunde. Als sie sich beruhigte, war sie zum ersten Mal fähig zu einer genauen Schilderung der Ereignisse vor sechs Jahren. Sie beschrieb genau, wie sie am frühen Morgen von einem eiligen Passanten eine Bahnhoftreppe hinunter gestossen wurde und minutenlang auf dem Boden liegen blieb, erstarrt vor Kälte und Schrecken.</a:t>
            </a:r>
          </a:p>
          <a:p>
            <a:pPr algn="just" eaLnBrk="1" hangingPunct="1">
              <a:spcAft>
                <a:spcPts val="600"/>
              </a:spcAft>
            </a:pPr>
            <a:r>
              <a:rPr lang="de-CH" dirty="0">
                <a:latin typeface="DIN-Regular" charset="0"/>
              </a:rPr>
              <a:t>Die energetischen Strukturen existieren also im Raum, sowohl die </a:t>
            </a:r>
            <a:r>
              <a:rPr lang="de-CH" dirty="0" err="1">
                <a:latin typeface="DIN-Regular" charset="0"/>
              </a:rPr>
              <a:t>dissoziierten</a:t>
            </a:r>
            <a:r>
              <a:rPr lang="de-CH" dirty="0">
                <a:latin typeface="DIN-Regular" charset="0"/>
              </a:rPr>
              <a:t> Zustände als die </a:t>
            </a:r>
            <a:r>
              <a:rPr lang="de-CH" dirty="0" err="1">
                <a:latin typeface="DIN-Regular" charset="0"/>
              </a:rPr>
              <a:t>Introjekte</a:t>
            </a:r>
            <a:r>
              <a:rPr lang="de-CH" dirty="0">
                <a:latin typeface="DIN-Regular" charset="0"/>
              </a:rPr>
              <a:t>. In einer anderen Sitzung mit Karla beschrieb sie ihre Angst für eine kommende Untersuchung. Es stellte sich schnell heraus, dass die Angst hervorgerufen wurde durch ein </a:t>
            </a:r>
            <a:r>
              <a:rPr lang="de-CH" dirty="0" err="1">
                <a:latin typeface="DIN-Regular" charset="0"/>
              </a:rPr>
              <a:t>Introjekt</a:t>
            </a:r>
            <a:r>
              <a:rPr lang="de-CH" dirty="0">
                <a:latin typeface="DIN-Regular" charset="0"/>
              </a:rPr>
              <a:t> eines Professors, der sie bei einer früheren Untersuchung sehr grob behandelt hatte. Die kommende Untersuchung rief das erstarrte energetische Konstrukt des Professors auf einer kurzen Distanz von ihrem linken Ohr hervor. Als ich sie bat, das Bild des Professors aus ihrem persönlichen Raum zu entfernen, verschwand die Angst vor der neuen Untersuchung sofort, und diese verlief ohne weitere Probleme.</a:t>
            </a:r>
            <a:endParaRPr lang="de-DE"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75A3CB09-3C47-1547-96BD-5AD0865AEEF4}" type="slidenum">
              <a:rPr lang="de-DE"/>
              <a:pPr/>
              <a:t>170</a:t>
            </a:fld>
            <a:endParaRPr lang="de-DE"/>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algn="just" eaLnBrk="1" hangingPunct="1">
              <a:spcAft>
                <a:spcPts val="600"/>
              </a:spcAft>
            </a:pPr>
            <a:r>
              <a:rPr lang="de-DE" dirty="0" err="1"/>
              <a:t>Each</a:t>
            </a:r>
            <a:r>
              <a:rPr lang="de-DE" dirty="0"/>
              <a:t> </a:t>
            </a:r>
            <a:r>
              <a:rPr lang="de-DE" dirty="0" err="1"/>
              <a:t>person</a:t>
            </a:r>
            <a:r>
              <a:rPr lang="de-DE" dirty="0"/>
              <a:t> </a:t>
            </a:r>
            <a:r>
              <a:rPr lang="de-DE" dirty="0" err="1"/>
              <a:t>is</a:t>
            </a:r>
            <a:r>
              <a:rPr lang="de-DE" dirty="0"/>
              <a:t> </a:t>
            </a:r>
            <a:r>
              <a:rPr lang="de-DE" dirty="0" err="1"/>
              <a:t>born</a:t>
            </a:r>
            <a:r>
              <a:rPr lang="de-DE" dirty="0"/>
              <a:t> </a:t>
            </a:r>
            <a:r>
              <a:rPr lang="de-DE" dirty="0" err="1"/>
              <a:t>with</a:t>
            </a:r>
            <a:r>
              <a:rPr lang="de-DE" dirty="0"/>
              <a:t> an infinite power,</a:t>
            </a:r>
          </a:p>
          <a:p>
            <a:pPr algn="just" eaLnBrk="1" hangingPunct="1">
              <a:spcAft>
                <a:spcPts val="600"/>
              </a:spcAft>
            </a:pPr>
            <a:r>
              <a:rPr lang="de-DE" dirty="0" err="1"/>
              <a:t>Agianst</a:t>
            </a:r>
            <a:r>
              <a:rPr lang="de-DE" dirty="0"/>
              <a:t> </a:t>
            </a:r>
            <a:r>
              <a:rPr lang="de-DE" dirty="0" err="1"/>
              <a:t>which</a:t>
            </a:r>
            <a:r>
              <a:rPr lang="de-DE" dirty="0"/>
              <a:t> </a:t>
            </a:r>
            <a:r>
              <a:rPr lang="de-DE" dirty="0" err="1"/>
              <a:t>each</a:t>
            </a:r>
            <a:r>
              <a:rPr lang="de-DE" dirty="0"/>
              <a:t> </a:t>
            </a:r>
            <a:r>
              <a:rPr lang="de-DE" dirty="0" err="1"/>
              <a:t>earthly</a:t>
            </a:r>
            <a:r>
              <a:rPr lang="de-DE" dirty="0"/>
              <a:t> power has no </a:t>
            </a:r>
            <a:r>
              <a:rPr lang="de-DE" dirty="0" err="1"/>
              <a:t>significance</a:t>
            </a:r>
            <a:endParaRPr lang="de-DE" dirty="0"/>
          </a:p>
          <a:p>
            <a:pPr algn="just" eaLnBrk="1" hangingPunct="1">
              <a:spcAft>
                <a:spcPts val="600"/>
              </a:spcAft>
            </a:pPr>
            <a:r>
              <a:rPr lang="de-DE" dirty="0"/>
              <a:t>Neville Goddard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6886399-5063-7C4E-AEC0-60E967C17E31}" type="slidenum">
              <a:rPr lang="de-DE">
                <a:latin typeface="Arial" charset="0"/>
                <a:ea typeface="ＭＳ Ｐゴシック" charset="-128"/>
                <a:cs typeface="ＭＳ Ｐゴシック" charset="-128"/>
              </a:rPr>
              <a:pPr/>
              <a:t>171</a:t>
            </a:fld>
            <a:endParaRPr lang="de-DE">
              <a:latin typeface="Arial" charset="0"/>
              <a:ea typeface="ＭＳ Ｐゴシック" charset="-128"/>
              <a:cs typeface="ＭＳ Ｐゴシック" charset="-128"/>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de-CH" sz="2400">
              <a:latin typeface="Arial" charset="0"/>
              <a:ea typeface="ＭＳ Ｐゴシック" charset="-128"/>
              <a:cs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78AAE8A-0D9E-554F-9CF4-79ADF9D06302}" type="slidenum">
              <a:rPr lang="de-DE">
                <a:latin typeface="Arial" charset="0"/>
                <a:ea typeface="ＭＳ Ｐゴシック" charset="-128"/>
                <a:cs typeface="ＭＳ Ｐゴシック" charset="-128"/>
              </a:rPr>
              <a:pPr/>
              <a:t>172</a:t>
            </a:fld>
            <a:endParaRPr lang="de-DE">
              <a:latin typeface="Arial" charset="0"/>
              <a:ea typeface="ＭＳ Ｐゴシック" charset="-128"/>
              <a:cs typeface="ＭＳ Ｐゴシック" charset="-128"/>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de-DE" sz="2400">
              <a:latin typeface="Arial" charset="0"/>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D1208DEA-890F-9F44-AE45-9B2E4BF23387}" type="slidenum">
              <a:rPr lang="de-DE">
                <a:latin typeface="Arial" charset="0"/>
                <a:ea typeface="ＭＳ Ｐゴシック" charset="-128"/>
                <a:cs typeface="ＭＳ Ｐゴシック" charset="-128"/>
              </a:rPr>
              <a:pPr/>
              <a:t>173</a:t>
            </a:fld>
            <a:endParaRPr lang="de-DE">
              <a:latin typeface="Arial" charset="0"/>
              <a:ea typeface="ＭＳ Ｐゴシック" charset="-128"/>
              <a:cs typeface="ＭＳ Ｐゴシック" charset="-128"/>
            </a:endParaRPr>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de-DE" sz="2800">
                <a:latin typeface="Arial" charset="0"/>
                <a:ea typeface="ＭＳ Ｐゴシック" charset="-128"/>
                <a:cs typeface="ＭＳ Ｐゴシック" charset="-128"/>
              </a:rPr>
              <a:t>This is what we assume, the foundation of our thinking in </a:t>
            </a:r>
            <a:r>
              <a:rPr lang="en-GB" sz="2800">
                <a:latin typeface="Arial" charset="0"/>
                <a:ea typeface="ＭＳ Ｐゴシック" charset="-128"/>
                <a:cs typeface="ＭＳ Ｐゴシック" charset="-128"/>
              </a:rPr>
              <a:t>Logosynthesis</a:t>
            </a:r>
            <a:endParaRPr lang="de-DE" sz="2400">
              <a:latin typeface="Arial" charset="0"/>
              <a:ea typeface="ＭＳ Ｐゴシック" charset="-128"/>
              <a:cs typeface="ＭＳ Ｐゴシック"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EC1357E-02AA-DF47-9E88-F8BB358D61CE}" type="slidenum">
              <a:rPr lang="de-DE">
                <a:latin typeface="Arial" charset="0"/>
                <a:ea typeface="ＭＳ Ｐゴシック" charset="-128"/>
                <a:cs typeface="ＭＳ Ｐゴシック" charset="-128"/>
              </a:rPr>
              <a:pPr/>
              <a:t>174</a:t>
            </a:fld>
            <a:endParaRPr lang="de-DE">
              <a:latin typeface="Arial" charset="0"/>
              <a:ea typeface="ＭＳ Ｐゴシック" charset="-128"/>
              <a:cs typeface="ＭＳ Ｐゴシック"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de-DE">
                <a:latin typeface="Arial" charset="0"/>
                <a:ea typeface="ＭＳ Ｐゴシック" charset="-128"/>
                <a:cs typeface="ＭＳ Ｐゴシック" charset="-128"/>
              </a:rPr>
              <a:t>Angleichung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base" latinLnBrk="0" hangingPunct="0">
              <a:lnSpc>
                <a:spcPts val="3500"/>
              </a:lnSpc>
              <a:spcBef>
                <a:spcPct val="0"/>
              </a:spcBef>
              <a:spcAft>
                <a:spcPct val="0"/>
              </a:spcAft>
              <a:buClrTx/>
              <a:buSzTx/>
              <a:buFontTx/>
              <a:buNone/>
              <a:tabLst/>
              <a:defRPr/>
            </a:pPr>
            <a:r>
              <a:rPr lang="de-DE" sz="2400" dirty="0" smtClean="0"/>
              <a:t>All matter </a:t>
            </a:r>
            <a:r>
              <a:rPr lang="de-DE" sz="2400" dirty="0" err="1" smtClean="0"/>
              <a:t>originates</a:t>
            </a:r>
            <a:r>
              <a:rPr lang="de-DE" sz="2400" dirty="0" smtClean="0"/>
              <a:t> </a:t>
            </a:r>
            <a:r>
              <a:rPr lang="de-DE" sz="2400" dirty="0" err="1" smtClean="0"/>
              <a:t>and</a:t>
            </a:r>
            <a:r>
              <a:rPr lang="de-DE" sz="2400" dirty="0" smtClean="0"/>
              <a:t> </a:t>
            </a:r>
            <a:r>
              <a:rPr lang="de-DE" sz="2400" dirty="0" err="1" smtClean="0"/>
              <a:t>exists</a:t>
            </a:r>
            <a:r>
              <a:rPr lang="de-DE" sz="2400" dirty="0" smtClean="0"/>
              <a:t> </a:t>
            </a:r>
            <a:r>
              <a:rPr lang="de-DE" sz="2400" dirty="0" err="1" smtClean="0"/>
              <a:t>only</a:t>
            </a:r>
            <a:r>
              <a:rPr lang="de-DE" sz="2400" dirty="0" smtClean="0"/>
              <a:t> </a:t>
            </a:r>
            <a:r>
              <a:rPr lang="de-DE" sz="2400" dirty="0" err="1" smtClean="0"/>
              <a:t>by</a:t>
            </a:r>
            <a:r>
              <a:rPr lang="de-DE" sz="2400" dirty="0" smtClean="0"/>
              <a:t> </a:t>
            </a:r>
            <a:r>
              <a:rPr lang="de-DE" sz="2400" dirty="0" err="1" smtClean="0"/>
              <a:t>virtue</a:t>
            </a:r>
            <a:r>
              <a:rPr lang="de-DE" sz="2400" dirty="0" smtClean="0"/>
              <a:t> </a:t>
            </a:r>
            <a:r>
              <a:rPr lang="de-DE" sz="2400" dirty="0" err="1" smtClean="0"/>
              <a:t>of</a:t>
            </a:r>
            <a:r>
              <a:rPr lang="de-DE" sz="2400" dirty="0" smtClean="0"/>
              <a:t> a </a:t>
            </a:r>
            <a:r>
              <a:rPr lang="de-DE" sz="2400" dirty="0" err="1" smtClean="0"/>
              <a:t>force</a:t>
            </a:r>
            <a:r>
              <a:rPr lang="de-DE" sz="2400" dirty="0" smtClean="0"/>
              <a:t> </a:t>
            </a:r>
            <a:r>
              <a:rPr lang="de-DE" sz="2400" dirty="0" err="1" smtClean="0"/>
              <a:t>which</a:t>
            </a:r>
            <a:r>
              <a:rPr lang="de-DE" sz="2400" dirty="0" smtClean="0"/>
              <a:t> </a:t>
            </a:r>
            <a:r>
              <a:rPr lang="de-DE" sz="2400" dirty="0" err="1" smtClean="0"/>
              <a:t>brings</a:t>
            </a:r>
            <a:r>
              <a:rPr lang="de-DE" sz="2400" dirty="0" smtClean="0"/>
              <a:t> </a:t>
            </a:r>
            <a:r>
              <a:rPr lang="de-DE" sz="2400" dirty="0" err="1" smtClean="0"/>
              <a:t>the</a:t>
            </a:r>
            <a:r>
              <a:rPr lang="de-DE" sz="2400" dirty="0" smtClean="0"/>
              <a:t> </a:t>
            </a:r>
            <a:r>
              <a:rPr lang="de-DE" sz="2400" dirty="0" err="1" smtClean="0"/>
              <a:t>particle</a:t>
            </a:r>
            <a:r>
              <a:rPr lang="de-DE" sz="2400" dirty="0" smtClean="0"/>
              <a:t> </a:t>
            </a:r>
            <a:r>
              <a:rPr lang="de-DE" sz="2400" dirty="0" err="1" smtClean="0"/>
              <a:t>of</a:t>
            </a:r>
            <a:r>
              <a:rPr lang="de-DE" sz="2400" dirty="0" smtClean="0"/>
              <a:t> an </a:t>
            </a:r>
            <a:r>
              <a:rPr lang="de-DE" sz="2400" dirty="0" err="1" smtClean="0"/>
              <a:t>atom</a:t>
            </a:r>
            <a:r>
              <a:rPr lang="de-DE" sz="2400" dirty="0" smtClean="0"/>
              <a:t> </a:t>
            </a:r>
            <a:r>
              <a:rPr lang="de-DE" sz="2400" dirty="0" err="1" smtClean="0"/>
              <a:t>to</a:t>
            </a:r>
            <a:r>
              <a:rPr lang="de-DE" sz="2400" dirty="0" smtClean="0"/>
              <a:t> </a:t>
            </a:r>
            <a:r>
              <a:rPr lang="de-DE" sz="2400" dirty="0" err="1" smtClean="0"/>
              <a:t>vibration</a:t>
            </a:r>
            <a:r>
              <a:rPr lang="de-DE" sz="2400" dirty="0" smtClean="0"/>
              <a:t> </a:t>
            </a:r>
            <a:r>
              <a:rPr lang="de-DE" sz="2400" dirty="0" err="1" smtClean="0"/>
              <a:t>and</a:t>
            </a:r>
            <a:r>
              <a:rPr lang="de-DE" sz="2400" dirty="0" smtClean="0"/>
              <a:t> </a:t>
            </a:r>
            <a:r>
              <a:rPr lang="de-DE" sz="2400" dirty="0" err="1" smtClean="0"/>
              <a:t>holds</a:t>
            </a:r>
            <a:r>
              <a:rPr lang="de-DE" sz="2400" dirty="0" smtClean="0"/>
              <a:t> </a:t>
            </a:r>
            <a:r>
              <a:rPr lang="de-DE" sz="2400" dirty="0" err="1" smtClean="0"/>
              <a:t>the</a:t>
            </a:r>
            <a:r>
              <a:rPr lang="de-DE" sz="2400" dirty="0" smtClean="0"/>
              <a:t> </a:t>
            </a:r>
            <a:r>
              <a:rPr lang="de-DE" sz="2400" dirty="0" err="1" smtClean="0"/>
              <a:t>most</a:t>
            </a:r>
            <a:r>
              <a:rPr lang="de-DE" sz="2400" dirty="0" smtClean="0"/>
              <a:t> </a:t>
            </a:r>
            <a:r>
              <a:rPr lang="de-DE" sz="2400" dirty="0" err="1" smtClean="0"/>
              <a:t>minute</a:t>
            </a:r>
            <a:r>
              <a:rPr lang="de-DE" sz="2400" dirty="0" smtClean="0"/>
              <a:t> solar </a:t>
            </a:r>
            <a:r>
              <a:rPr lang="de-DE" sz="2400" dirty="0" err="1" smtClean="0"/>
              <a:t>system</a:t>
            </a:r>
            <a:r>
              <a:rPr lang="de-DE" sz="2400" dirty="0" smtClean="0"/>
              <a:t> </a:t>
            </a:r>
            <a:r>
              <a:rPr lang="de-DE" sz="2400" dirty="0" err="1" smtClean="0"/>
              <a:t>of</a:t>
            </a:r>
            <a:r>
              <a:rPr lang="de-DE" sz="2400" dirty="0" smtClean="0"/>
              <a:t> </a:t>
            </a:r>
            <a:r>
              <a:rPr lang="de-DE" sz="2400" dirty="0" err="1" smtClean="0"/>
              <a:t>the</a:t>
            </a:r>
            <a:r>
              <a:rPr lang="de-DE" sz="2400" dirty="0" smtClean="0"/>
              <a:t> </a:t>
            </a:r>
            <a:r>
              <a:rPr lang="de-DE" sz="2400" dirty="0" err="1" smtClean="0"/>
              <a:t>atom</a:t>
            </a:r>
            <a:r>
              <a:rPr lang="de-DE" sz="2400" dirty="0" smtClean="0"/>
              <a:t> </a:t>
            </a:r>
            <a:r>
              <a:rPr lang="de-DE" sz="2400" dirty="0" err="1" smtClean="0"/>
              <a:t>together</a:t>
            </a:r>
            <a:r>
              <a:rPr lang="de-DE" sz="2400" dirty="0" smtClean="0"/>
              <a:t>. </a:t>
            </a:r>
            <a:r>
              <a:rPr lang="de-DE" sz="2400" dirty="0" err="1" smtClean="0"/>
              <a:t>We</a:t>
            </a:r>
            <a:r>
              <a:rPr lang="de-DE" sz="2400" dirty="0" smtClean="0"/>
              <a:t> must </a:t>
            </a:r>
            <a:r>
              <a:rPr lang="de-DE" sz="2400" dirty="0" err="1" smtClean="0"/>
              <a:t>assume</a:t>
            </a:r>
            <a:r>
              <a:rPr lang="de-DE" sz="2400" dirty="0" smtClean="0"/>
              <a:t> </a:t>
            </a:r>
            <a:r>
              <a:rPr lang="de-DE" sz="2400" dirty="0" err="1" smtClean="0"/>
              <a:t>behind</a:t>
            </a:r>
            <a:r>
              <a:rPr lang="de-DE" sz="2400" dirty="0" smtClean="0"/>
              <a:t> </a:t>
            </a:r>
            <a:r>
              <a:rPr lang="de-DE" sz="2400" dirty="0" err="1" smtClean="0"/>
              <a:t>this</a:t>
            </a:r>
            <a:r>
              <a:rPr lang="de-DE" sz="2400" dirty="0" smtClean="0"/>
              <a:t> </a:t>
            </a:r>
            <a:r>
              <a:rPr lang="de-DE" sz="2400" dirty="0" err="1" smtClean="0"/>
              <a:t>force</a:t>
            </a:r>
            <a:r>
              <a:rPr lang="de-DE" sz="2400" dirty="0" smtClean="0"/>
              <a:t> </a:t>
            </a:r>
            <a:r>
              <a:rPr lang="de-DE" sz="2400" dirty="0" err="1" smtClean="0"/>
              <a:t>the</a:t>
            </a:r>
            <a:r>
              <a:rPr lang="de-DE" sz="2400" dirty="0" smtClean="0"/>
              <a:t> </a:t>
            </a:r>
            <a:r>
              <a:rPr lang="de-DE" sz="2400" dirty="0" err="1" smtClean="0"/>
              <a:t>existence</a:t>
            </a:r>
            <a:r>
              <a:rPr lang="de-DE" sz="2400" dirty="0" smtClean="0"/>
              <a:t> </a:t>
            </a:r>
            <a:r>
              <a:rPr lang="de-DE" sz="2400" dirty="0" err="1" smtClean="0"/>
              <a:t>of</a:t>
            </a:r>
            <a:r>
              <a:rPr lang="de-DE" sz="2400" dirty="0" smtClean="0"/>
              <a:t> a </a:t>
            </a:r>
            <a:r>
              <a:rPr lang="de-DE" sz="2400" dirty="0" err="1" smtClean="0"/>
              <a:t>conscious</a:t>
            </a:r>
            <a:r>
              <a:rPr lang="de-DE" sz="2400" dirty="0" smtClean="0"/>
              <a:t> </a:t>
            </a:r>
            <a:r>
              <a:rPr lang="de-DE" sz="2400" dirty="0" err="1" smtClean="0"/>
              <a:t>and</a:t>
            </a:r>
            <a:r>
              <a:rPr lang="de-DE" sz="2400" dirty="0" smtClean="0"/>
              <a:t> intelligent mind. This </a:t>
            </a:r>
            <a:r>
              <a:rPr lang="de-DE" sz="2400" dirty="0" err="1" smtClean="0"/>
              <a:t>mind</a:t>
            </a:r>
            <a:r>
              <a:rPr lang="de-DE" sz="2400" dirty="0" smtClean="0"/>
              <a:t> </a:t>
            </a:r>
            <a:r>
              <a:rPr lang="de-DE" sz="2400" dirty="0" err="1" smtClean="0"/>
              <a:t>is</a:t>
            </a:r>
            <a:r>
              <a:rPr lang="de-DE" sz="2400" dirty="0" smtClean="0"/>
              <a:t> </a:t>
            </a:r>
            <a:r>
              <a:rPr lang="de-DE" sz="2400" dirty="0" err="1" smtClean="0"/>
              <a:t>the</a:t>
            </a:r>
            <a:r>
              <a:rPr lang="de-DE" sz="2400" dirty="0" smtClean="0"/>
              <a:t> </a:t>
            </a:r>
            <a:r>
              <a:rPr lang="de-DE" sz="2400" dirty="0" err="1" smtClean="0"/>
              <a:t>matrix</a:t>
            </a:r>
            <a:r>
              <a:rPr lang="de-DE" sz="2400" dirty="0" smtClean="0"/>
              <a:t> </a:t>
            </a:r>
            <a:r>
              <a:rPr lang="de-DE" sz="2400" dirty="0" err="1" smtClean="0"/>
              <a:t>of</a:t>
            </a:r>
            <a:r>
              <a:rPr lang="de-DE" sz="2400" dirty="0" smtClean="0"/>
              <a:t> all matter.</a:t>
            </a:r>
            <a:endParaRPr lang="de-CH" sz="2400" dirty="0" smtClean="0"/>
          </a:p>
          <a:p>
            <a:endParaRPr lang="de-CH" dirty="0"/>
          </a:p>
        </p:txBody>
      </p:sp>
    </p:spTree>
    <p:extLst>
      <p:ext uri="{BB962C8B-B14F-4D97-AF65-F5344CB8AC3E}">
        <p14:creationId xmlns:p14="http://schemas.microsoft.com/office/powerpoint/2010/main" xmlns="" val="27123551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7590E41-AE0F-1745-82B7-F946C0B52FD4}" type="slidenum">
              <a:rPr lang="de-DE">
                <a:latin typeface="Arial" charset="0"/>
                <a:ea typeface="ＭＳ Ｐゴシック" charset="-128"/>
                <a:cs typeface="ＭＳ Ｐゴシック" charset="-128"/>
              </a:rPr>
              <a:pPr/>
              <a:t>175</a:t>
            </a:fld>
            <a:endParaRPr lang="de-DE">
              <a:latin typeface="Arial" charset="0"/>
              <a:ea typeface="ＭＳ Ｐゴシック" charset="-128"/>
              <a:cs typeface="ＭＳ Ｐゴシック" charset="-128"/>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dirty="0">
                <a:latin typeface="Arial" charset="0"/>
                <a:ea typeface="ＭＳ Ｐゴシック" charset="-128"/>
                <a:cs typeface="ＭＳ Ｐゴシック" charset="-128"/>
              </a:rPr>
              <a:t>Der persönliche Raum ist leer, und der</a:t>
            </a:r>
            <a:r>
              <a:rPr lang="de-DE" dirty="0" smtClean="0">
                <a:latin typeface="Arial" charset="0"/>
                <a:ea typeface="ＭＳ Ｐゴシック" charset="-128"/>
                <a:cs typeface="ＭＳ Ｐゴシック" charset="-128"/>
              </a:rPr>
              <a:t> </a:t>
            </a:r>
            <a:r>
              <a:rPr lang="de-DE" dirty="0" err="1" smtClean="0">
                <a:latin typeface="Arial" charset="0"/>
                <a:ea typeface="ＭＳ Ｐゴシック" charset="-128"/>
                <a:cs typeface="ＭＳ Ｐゴシック" charset="-128"/>
              </a:rPr>
              <a:t>Self</a:t>
            </a:r>
            <a:r>
              <a:rPr lang="de-DE" dirty="0" smtClean="0">
                <a:latin typeface="Arial" charset="0"/>
                <a:ea typeface="ＭＳ Ｐゴシック" charset="-128"/>
                <a:cs typeface="ＭＳ Ｐゴシック" charset="-128"/>
              </a:rPr>
              <a:t> </a:t>
            </a:r>
            <a:r>
              <a:rPr lang="de-DE" dirty="0">
                <a:latin typeface="Arial" charset="0"/>
                <a:ea typeface="ＭＳ Ｐゴシック" charset="-128"/>
                <a:cs typeface="ＭＳ Ｐゴシック" charset="-128"/>
              </a:rPr>
              <a:t>ist ein biologischer Organismus der genährt und gepflegt werden muss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A123A98-04C5-384A-9DFE-91A53314D414}" type="slidenum">
              <a:rPr lang="de-DE">
                <a:latin typeface="Arial" charset="0"/>
                <a:ea typeface="ＭＳ Ｐゴシック" charset="-128"/>
                <a:cs typeface="ＭＳ Ｐゴシック" charset="-128"/>
              </a:rPr>
              <a:pPr/>
              <a:t>176</a:t>
            </a:fld>
            <a:endParaRPr lang="de-DE">
              <a:latin typeface="Arial" charset="0"/>
              <a:ea typeface="ＭＳ Ｐゴシック" charset="-128"/>
              <a:cs typeface="ＭＳ Ｐゴシック" charset="-128"/>
            </a:endParaRPr>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77C25C8C-E5A7-164D-BCFB-5761313A8C83}" type="slidenum">
              <a:rPr lang="de-DE">
                <a:latin typeface="Arial" charset="0"/>
                <a:ea typeface="ＭＳ Ｐゴシック" charset="-128"/>
                <a:cs typeface="ＭＳ Ｐゴシック" charset="-128"/>
              </a:rPr>
              <a:pPr/>
              <a:t>177</a:t>
            </a:fld>
            <a:endParaRPr lang="de-DE">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2719560-15BC-EF45-ACDE-E35F67BE927B}" type="slidenum">
              <a:rPr lang="de-DE">
                <a:latin typeface="Arial" charset="0"/>
                <a:ea typeface="ＭＳ Ｐゴシック" charset="-128"/>
                <a:cs typeface="ＭＳ Ｐゴシック" charset="-128"/>
              </a:rPr>
              <a:pPr/>
              <a:t>178</a:t>
            </a:fld>
            <a:endParaRPr lang="de-DE">
              <a:latin typeface="Arial" charset="0"/>
              <a:ea typeface="ＭＳ Ｐゴシック" charset="-128"/>
              <a:cs typeface="ＭＳ Ｐゴシック" charset="-128"/>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dirty="0">
                <a:latin typeface="Arial" charset="0"/>
                <a:ea typeface="ＭＳ Ｐゴシック" charset="-128"/>
                <a:cs typeface="ＭＳ Ｐゴシック" charset="-128"/>
              </a:rPr>
              <a:t>Das Objekt wird assimiliert. Es hilft, das Verständnis der Welt zu </a:t>
            </a:r>
            <a:r>
              <a:rPr lang="de-DE" dirty="0" smtClean="0">
                <a:latin typeface="Arial" charset="0"/>
                <a:ea typeface="ＭＳ Ｐゴシック" charset="-128"/>
                <a:cs typeface="ＭＳ Ｐゴシック" charset="-128"/>
              </a:rPr>
              <a:t>vergrößern</a:t>
            </a:r>
            <a:r>
              <a:rPr lang="de-DE" dirty="0">
                <a:latin typeface="Arial" charset="0"/>
                <a:ea typeface="ＭＳ Ｐゴシック" charset="-128"/>
                <a:cs typeface="ＭＳ Ｐゴシック" charset="-128"/>
              </a:rPr>
              <a:t>.</a:t>
            </a:r>
          </a:p>
          <a:p>
            <a:pPr eaLnBrk="1" hangingPunct="1"/>
            <a:r>
              <a:rPr lang="de-DE" dirty="0">
                <a:latin typeface="Arial" charset="0"/>
                <a:ea typeface="ＭＳ Ｐゴシック" charset="-128"/>
                <a:cs typeface="ＭＳ Ｐゴシック" charset="-128"/>
              </a:rPr>
              <a:t>Es ist Teil der Erfahrungswelt und ist nicht archaisch emotional besetzt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15072EF-CB87-DA48-8D8C-EF722B745653}" type="slidenum">
              <a:rPr lang="de-DE">
                <a:latin typeface="Arial" charset="0"/>
                <a:ea typeface="ＭＳ Ｐゴシック" charset="-128"/>
                <a:cs typeface="ＭＳ Ｐゴシック" charset="-128"/>
              </a:rPr>
              <a:pPr/>
              <a:t>179</a:t>
            </a:fld>
            <a:endParaRPr lang="de-DE">
              <a:latin typeface="Arial" charset="0"/>
              <a:ea typeface="ＭＳ Ｐゴシック" charset="-128"/>
              <a:cs typeface="ＭＳ Ｐゴシック" charset="-128"/>
            </a:endParaRPr>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B3C35914-D203-164A-B8DA-2AB98076C35C}" type="slidenum">
              <a:rPr lang="de-DE">
                <a:latin typeface="Arial" charset="0"/>
                <a:ea typeface="ＭＳ Ｐゴシック" charset="-128"/>
                <a:cs typeface="ＭＳ Ｐゴシック" charset="-128"/>
              </a:rPr>
              <a:pPr/>
              <a:t>180</a:t>
            </a:fld>
            <a:endParaRPr lang="de-DE">
              <a:latin typeface="Arial" charset="0"/>
              <a:ea typeface="ＭＳ Ｐゴシック" charset="-128"/>
              <a:cs typeface="ＭＳ Ｐゴシック" charset="-128"/>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1C902DCF-DE81-2947-8C71-98FD7B51DA8F}" type="slidenum">
              <a:rPr lang="de-DE">
                <a:latin typeface="Arial" charset="0"/>
                <a:ea typeface="ＭＳ Ｐゴシック" charset="-128"/>
                <a:cs typeface="ＭＳ Ｐゴシック" charset="-128"/>
              </a:rPr>
              <a:pPr/>
              <a:t>181</a:t>
            </a:fld>
            <a:endParaRPr lang="de-DE">
              <a:latin typeface="Arial" charset="0"/>
              <a:ea typeface="ＭＳ Ｐゴシック" charset="-128"/>
              <a:cs typeface="ＭＳ Ｐゴシック" charset="-128"/>
            </a:endParaRPr>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dirty="0" smtClean="0">
                <a:latin typeface="Arial" charset="0"/>
                <a:ea typeface="ＭＳ Ｐゴシック" charset="-128"/>
                <a:cs typeface="ＭＳ Ｐゴシック" charset="-128"/>
              </a:rPr>
              <a:t>R</a:t>
            </a:r>
            <a:r>
              <a:rPr lang="de-DE" dirty="0" smtClean="0">
                <a:latin typeface="Arial" charset="0"/>
                <a:ea typeface="ＭＳ Ｐゴシック" charset="-128"/>
                <a:cs typeface="ＭＳ Ｐゴシック" charset="-128"/>
              </a:rPr>
              <a:t>e</a:t>
            </a:r>
            <a:r>
              <a:rPr lang="en-GB" dirty="0" err="1" smtClean="0">
                <a:latin typeface="Arial" charset="0"/>
                <a:ea typeface="ＭＳ Ｐゴシック" charset="-128"/>
                <a:cs typeface="ＭＳ Ｐゴシック" charset="-128"/>
              </a:rPr>
              <a:t>aktionen</a:t>
            </a:r>
            <a:r>
              <a:rPr lang="en-GB" dirty="0" smtClean="0">
                <a:latin typeface="Arial" charset="0"/>
                <a:ea typeface="ＭＳ Ｐゴシック" charset="-128"/>
                <a:cs typeface="ＭＳ Ｐゴシック" charset="-128"/>
              </a:rPr>
              <a:t> auf </a:t>
            </a:r>
            <a:r>
              <a:rPr lang="en-GB" dirty="0" err="1" smtClean="0">
                <a:latin typeface="Arial" charset="0"/>
                <a:ea typeface="ＭＳ Ｐゴシック" charset="-128"/>
                <a:cs typeface="ＭＳ Ｐゴシック" charset="-128"/>
              </a:rPr>
              <a:t>diese</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assimilierte</a:t>
            </a:r>
            <a:r>
              <a:rPr lang="en-GB" baseline="0" dirty="0" smtClean="0">
                <a:latin typeface="Arial" charset="0"/>
                <a:ea typeface="ＭＳ Ｐゴシック" charset="-128"/>
                <a:cs typeface="ＭＳ Ｐゴシック" charset="-128"/>
              </a:rPr>
              <a:t> </a:t>
            </a:r>
            <a:r>
              <a:rPr lang="en-GB" baseline="0" dirty="0" err="1" smtClean="0">
                <a:latin typeface="Arial" charset="0"/>
                <a:ea typeface="ＭＳ Ｐゴシック" charset="-128"/>
                <a:cs typeface="ＭＳ Ｐゴシック" charset="-128"/>
              </a:rPr>
              <a:t>Objekte</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sind</a:t>
            </a:r>
            <a:r>
              <a:rPr lang="en-GB" baseline="0" dirty="0" smtClean="0">
                <a:latin typeface="Arial" charset="0"/>
                <a:ea typeface="ＭＳ Ｐゴシック" charset="-128"/>
                <a:cs typeface="ＭＳ Ｐゴシック" charset="-128"/>
              </a:rPr>
              <a:t> neutral</a:t>
            </a:r>
          </a:p>
          <a:p>
            <a:pPr eaLnBrk="1" hangingPunct="1"/>
            <a:r>
              <a:rPr lang="en-GB" dirty="0" smtClean="0">
                <a:latin typeface="Arial" charset="0"/>
                <a:ea typeface="ＭＳ Ｐゴシック" charset="-128"/>
                <a:cs typeface="ＭＳ Ｐゴシック" charset="-128"/>
              </a:rPr>
              <a:t>Das </a:t>
            </a:r>
            <a:r>
              <a:rPr lang="en-GB" dirty="0" err="1" smtClean="0">
                <a:latin typeface="Arial" charset="0"/>
                <a:ea typeface="ＭＳ Ｐゴシック" charset="-128"/>
                <a:cs typeface="ＭＳ Ｐゴシック" charset="-128"/>
              </a:rPr>
              <a:t>Bewusstsein</a:t>
            </a:r>
            <a:r>
              <a:rPr lang="en-GB" dirty="0" smtClean="0">
                <a:latin typeface="Arial" charset="0"/>
                <a:ea typeface="ＭＳ Ｐゴシック" charset="-128"/>
                <a:cs typeface="ＭＳ Ｐゴシック" charset="-128"/>
              </a:rPr>
              <a:t>,</a:t>
            </a:r>
            <a:r>
              <a:rPr lang="en-GB" baseline="0" dirty="0" smtClean="0">
                <a:latin typeface="Arial" charset="0"/>
                <a:ea typeface="ＭＳ Ｐゴシック" charset="-128"/>
                <a:cs typeface="ＭＳ Ｐゴシック" charset="-128"/>
              </a:rPr>
              <a:t> das </a:t>
            </a:r>
            <a:r>
              <a:rPr lang="en-GB" baseline="0" dirty="0" err="1" smtClean="0">
                <a:latin typeface="Arial" charset="0"/>
                <a:ea typeface="ＭＳ Ｐゴシック" charset="-128"/>
                <a:cs typeface="ＭＳ Ｐゴシック" charset="-128"/>
              </a:rPr>
              <a:t>wir</a:t>
            </a:r>
            <a:r>
              <a:rPr lang="en-GB" baseline="0" dirty="0" smtClean="0">
                <a:latin typeface="Arial" charset="0"/>
                <a:ea typeface="ＭＳ Ｐゴシック" charset="-128"/>
                <a:cs typeface="ＭＳ Ｐゴシック" charset="-128"/>
              </a:rPr>
              <a:t> </a:t>
            </a:r>
            <a:r>
              <a:rPr lang="en-GB" baseline="0" dirty="0" err="1" smtClean="0">
                <a:latin typeface="Arial" charset="0"/>
                <a:ea typeface="ＭＳ Ｐゴシック" charset="-128"/>
                <a:cs typeface="ＭＳ Ｐゴシック" charset="-128"/>
              </a:rPr>
              <a:t>mehr</a:t>
            </a:r>
            <a:r>
              <a:rPr lang="en-GB" baseline="0" dirty="0" smtClean="0">
                <a:latin typeface="Arial" charset="0"/>
                <a:ea typeface="ＭＳ Ｐゴシック" charset="-128"/>
                <a:cs typeface="ＭＳ Ｐゴシック" charset="-128"/>
              </a:rPr>
              <a:t> </a:t>
            </a:r>
            <a:r>
              <a:rPr lang="en-GB" baseline="0" dirty="0" err="1" smtClean="0">
                <a:latin typeface="Arial" charset="0"/>
                <a:ea typeface="ＭＳ Ｐゴシック" charset="-128"/>
                <a:cs typeface="ＭＳ Ｐゴシック" charset="-128"/>
              </a:rPr>
              <a:t>sind</a:t>
            </a:r>
            <a:r>
              <a:rPr lang="en-GB" baseline="0" dirty="0" smtClean="0">
                <a:latin typeface="Arial" charset="0"/>
                <a:ea typeface="ＭＳ Ｐゴシック" charset="-128"/>
                <a:cs typeface="ＭＳ Ｐゴシック" charset="-128"/>
              </a:rPr>
              <a:t>, </a:t>
            </a:r>
            <a:r>
              <a:rPr lang="en-GB" baseline="0" dirty="0" err="1" smtClean="0">
                <a:latin typeface="Arial" charset="0"/>
                <a:ea typeface="ＭＳ Ｐゴシック" charset="-128"/>
                <a:cs typeface="ＭＳ Ｐゴシック" charset="-128"/>
              </a:rPr>
              <a:t>bleibt</a:t>
            </a:r>
            <a:r>
              <a:rPr lang="en-GB" baseline="0" dirty="0" smtClean="0">
                <a:latin typeface="Arial" charset="0"/>
                <a:ea typeface="ＭＳ Ｐゴシック" charset="-128"/>
                <a:cs typeface="ＭＳ Ｐゴシック" charset="-128"/>
              </a:rPr>
              <a:t> </a:t>
            </a:r>
            <a:r>
              <a:rPr lang="en-GB" baseline="0" dirty="0" err="1" smtClean="0">
                <a:latin typeface="Arial" charset="0"/>
                <a:ea typeface="ＭＳ Ｐゴシック" charset="-128"/>
                <a:cs typeface="ＭＳ Ｐゴシック" charset="-128"/>
              </a:rPr>
              <a:t>erhalten</a:t>
            </a:r>
            <a:endParaRPr lang="en-GB" dirty="0">
              <a:latin typeface="Arial" charset="0"/>
              <a:ea typeface="ＭＳ Ｐゴシック" charset="-128"/>
              <a:cs typeface="ＭＳ Ｐゴシック"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F8FA64DE-8D6B-6045-9810-A5D039381F6E}" type="slidenum">
              <a:rPr lang="de-DE">
                <a:latin typeface="Arial" charset="0"/>
                <a:ea typeface="ＭＳ Ｐゴシック" charset="-128"/>
                <a:cs typeface="ＭＳ Ｐゴシック" charset="-128"/>
              </a:rPr>
              <a:pPr/>
              <a:t>182</a:t>
            </a:fld>
            <a:endParaRPr lang="de-DE">
              <a:latin typeface="Arial" charset="0"/>
              <a:ea typeface="ＭＳ Ｐゴシック" charset="-128"/>
              <a:cs typeface="ＭＳ Ｐゴシック" charset="-128"/>
            </a:endParaRPr>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a:latin typeface="Arial" charset="0"/>
                <a:ea typeface="ＭＳ Ｐゴシック" charset="-128"/>
                <a:cs typeface="ＭＳ Ｐゴシック" charset="-128"/>
              </a:rPr>
              <a:t>Dieses Objekt ist bedrohlich oder schmerzhaft</a:t>
            </a:r>
          </a:p>
          <a:p>
            <a:pPr eaLnBrk="1" hangingPunct="1"/>
            <a:r>
              <a:rPr lang="de-DE">
                <a:latin typeface="Arial" charset="0"/>
                <a:ea typeface="ＭＳ Ｐゴシック" charset="-128"/>
                <a:cs typeface="ＭＳ Ｐゴシック" charset="-128"/>
              </a:rPr>
              <a:t>Es sprengt die Grenzen von dem, was das Kind bewältigen kann in dem Moment der Entwicklung.</a:t>
            </a:r>
          </a:p>
          <a:p>
            <a:pPr eaLnBrk="1" hangingPunct="1"/>
            <a:r>
              <a:rPr lang="de-DE">
                <a:latin typeface="Arial" charset="0"/>
                <a:ea typeface="ＭＳ Ｐゴシック" charset="-128"/>
                <a:cs typeface="ＭＳ Ｐゴシック" charset="-128"/>
              </a:rPr>
              <a:t>Unterstützung bei der Integration der Erfahrung fehlt…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C9F76AC-9BB3-8840-AB1C-D2056E0C2599}" type="slidenum">
              <a:rPr lang="de-DE">
                <a:latin typeface="Arial" charset="0"/>
                <a:ea typeface="ＭＳ Ｐゴシック" charset="-128"/>
                <a:cs typeface="ＭＳ Ｐゴシック" charset="-128"/>
              </a:rPr>
              <a:pPr/>
              <a:t>183</a:t>
            </a:fld>
            <a:endParaRPr lang="de-DE">
              <a:latin typeface="Arial" charset="0"/>
              <a:ea typeface="ＭＳ Ｐゴシック" charset="-128"/>
              <a:cs typeface="ＭＳ Ｐゴシック" charset="-128"/>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a:latin typeface="Arial" charset="0"/>
                <a:ea typeface="ＭＳ Ｐゴシック" charset="-128"/>
                <a:cs typeface="ＭＳ Ｐゴシック" charset="-128"/>
              </a:rPr>
              <a:t>Es wird auch gespeichert, wie das positiv oder neutral besetzte Objekt. Es kann aber nicht verarbeitet, assimiliert werden.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3AD547F-9FD0-824A-8EAF-FA228B8FAEDE}" type="slidenum">
              <a:rPr lang="de-DE">
                <a:latin typeface="Arial" charset="0"/>
                <a:ea typeface="ＭＳ Ｐゴシック" charset="-128"/>
                <a:cs typeface="ＭＳ Ｐゴシック" charset="-128"/>
              </a:rPr>
              <a:pPr/>
              <a:t>184</a:t>
            </a:fld>
            <a:endParaRPr lang="de-DE">
              <a:latin typeface="Arial" charset="0"/>
              <a:ea typeface="ＭＳ Ｐゴシック" charset="-128"/>
              <a:cs typeface="ＭＳ Ｐゴシック" charset="-128"/>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a:latin typeface="Arial" charset="0"/>
                <a:ea typeface="ＭＳ Ｐゴシック" charset="-128"/>
                <a:cs typeface="ＭＳ Ｐゴシック" charset="-128"/>
              </a:rPr>
              <a:t>Es kann nicht verarbeitet werden, weil Unterstützung und Verständnis fehlt bei der </a:t>
            </a:r>
            <a:r>
              <a:rPr lang="de-DE" altLang="ja-JP">
                <a:latin typeface="Arial" charset="0"/>
                <a:ea typeface="ＭＳ Ｐゴシック" charset="-128"/>
                <a:cs typeface="ＭＳ Ｐゴシック" charset="-128"/>
              </a:rPr>
              <a:t>Übersetzung von der göttlichen Natur ins irdische Lebenssystem</a:t>
            </a:r>
            <a:endParaRPr lang="de-DE">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7590E41-AE0F-1745-82B7-F946C0B52FD4}" type="slidenum">
              <a:rPr lang="de-DE">
                <a:latin typeface="Arial" charset="0"/>
                <a:ea typeface="ＭＳ Ｐゴシック" charset="-128"/>
                <a:cs typeface="ＭＳ Ｐゴシック" charset="-128"/>
              </a:rPr>
              <a:pPr/>
              <a:t>25</a:t>
            </a:fld>
            <a:endParaRPr lang="de-DE">
              <a:latin typeface="Arial" charset="0"/>
              <a:ea typeface="ＭＳ Ｐゴシック" charset="-128"/>
              <a:cs typeface="ＭＳ Ｐゴシック" charset="-128"/>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baseline="0" dirty="0" smtClean="0">
                <a:latin typeface="Arial" charset="0"/>
                <a:ea typeface="ＭＳ Ｐゴシック" charset="-128"/>
                <a:cs typeface="ＭＳ Ｐゴシック" charset="-128"/>
              </a:rPr>
              <a:t>Energiefeld, worin Du Dich bewegst</a:t>
            </a:r>
          </a:p>
          <a:p>
            <a:pPr eaLnBrk="1" hangingPunct="1"/>
            <a:r>
              <a:rPr lang="de-DE" baseline="0" dirty="0" smtClean="0">
                <a:latin typeface="Arial" charset="0"/>
                <a:ea typeface="ＭＳ Ｐゴシック" charset="-128"/>
                <a:cs typeface="ＭＳ Ｐゴシック" charset="-128"/>
              </a:rPr>
              <a:t>Im Raum ist </a:t>
            </a:r>
            <a:r>
              <a:rPr lang="de-DE" dirty="0" smtClean="0">
                <a:latin typeface="Arial" charset="0"/>
                <a:ea typeface="ＭＳ Ｐゴシック" charset="-128"/>
                <a:cs typeface="ＭＳ Ｐゴシック" charset="-128"/>
              </a:rPr>
              <a:t>der Körper,</a:t>
            </a:r>
            <a:r>
              <a:rPr lang="de-DE" baseline="0" dirty="0" smtClean="0">
                <a:latin typeface="Arial" charset="0"/>
                <a:ea typeface="ＭＳ Ｐゴシック" charset="-128"/>
                <a:cs typeface="ＭＳ Ｐゴシック" charset="-128"/>
              </a:rPr>
              <a:t> </a:t>
            </a:r>
            <a:r>
              <a:rPr lang="de-DE" dirty="0" smtClean="0">
                <a:latin typeface="Arial" charset="0"/>
                <a:ea typeface="ＭＳ Ｐゴシック" charset="-128"/>
                <a:cs typeface="ＭＳ Ｐゴシック" charset="-128"/>
              </a:rPr>
              <a:t>ein </a:t>
            </a:r>
            <a:r>
              <a:rPr lang="de-DE" dirty="0">
                <a:latin typeface="Arial" charset="0"/>
                <a:ea typeface="ＭＳ Ｐゴシック" charset="-128"/>
                <a:cs typeface="ＭＳ Ｐゴシック" charset="-128"/>
              </a:rPr>
              <a:t>biologischer Organismus der genährt und gepflegt werden </a:t>
            </a:r>
            <a:r>
              <a:rPr lang="de-DE" dirty="0" smtClean="0">
                <a:latin typeface="Arial" charset="0"/>
                <a:ea typeface="ＭＳ Ｐゴシック" charset="-128"/>
                <a:cs typeface="ＭＳ Ｐゴシック" charset="-128"/>
              </a:rPr>
              <a:t>muss</a:t>
            </a:r>
          </a:p>
          <a:p>
            <a:pPr eaLnBrk="1" hangingPunct="1"/>
            <a:r>
              <a:rPr lang="de-DE" dirty="0" smtClean="0">
                <a:latin typeface="Arial" charset="0"/>
                <a:ea typeface="ＭＳ Ｐゴシック" charset="-128"/>
                <a:cs typeface="ＭＳ Ｐゴシック" charset="-128"/>
              </a:rPr>
              <a:t>Was lernst Du über deinen Raum</a:t>
            </a:r>
            <a:endParaRPr lang="de-DE" dirty="0">
              <a:latin typeface="Arial" charset="0"/>
              <a:ea typeface="ＭＳ Ｐゴシック" charset="-128"/>
              <a:cs typeface="ＭＳ Ｐゴシック"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3827107-79AD-9642-BAE3-67F8F15FED83}" type="slidenum">
              <a:rPr lang="de-DE">
                <a:latin typeface="Arial" charset="0"/>
                <a:ea typeface="ＭＳ Ｐゴシック" charset="-128"/>
                <a:cs typeface="ＭＳ Ｐゴシック" charset="-128"/>
              </a:rPr>
              <a:pPr/>
              <a:t>185</a:t>
            </a:fld>
            <a:endParaRPr lang="de-DE">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dirty="0">
                <a:latin typeface="Arial" charset="0"/>
                <a:ea typeface="ＭＳ Ｐゴシック" charset="-128"/>
                <a:cs typeface="ＭＳ Ｐゴシック" charset="-128"/>
              </a:rPr>
              <a:t>Um den Fremdkörper herum bilden sich abwehrende Reaktionen. </a:t>
            </a:r>
          </a:p>
          <a:p>
            <a:pPr eaLnBrk="1" hangingPunct="1"/>
            <a:r>
              <a:rPr lang="de-DE" dirty="0">
                <a:latin typeface="Arial" charset="0"/>
                <a:ea typeface="ＭＳ Ｐゴシック" charset="-128"/>
                <a:cs typeface="ＭＳ Ｐゴシック" charset="-128"/>
              </a:rPr>
              <a:t>Das Bewusstsein der Essenz geht an der Stelle im persönlichen Raum verloren.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C3D980F-E8FD-2045-93F3-A07837324903}" type="slidenum">
              <a:rPr lang="de-DE">
                <a:latin typeface="Arial" charset="0"/>
                <a:ea typeface="ＭＳ Ｐゴシック" charset="-128"/>
                <a:cs typeface="ＭＳ Ｐゴシック" charset="-128"/>
              </a:rPr>
              <a:pPr/>
              <a:t>186</a:t>
            </a:fld>
            <a:endParaRPr lang="de-DE">
              <a:latin typeface="Arial" charset="0"/>
              <a:ea typeface="ＭＳ Ｐゴシック" charset="-128"/>
              <a:cs typeface="ＭＳ Ｐゴシック" charset="-128"/>
            </a:endParaRPr>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dirty="0">
                <a:latin typeface="Arial" charset="0"/>
                <a:ea typeface="ＭＳ Ｐゴシック" charset="-128"/>
                <a:cs typeface="ＭＳ Ｐゴシック" charset="-128"/>
              </a:rPr>
              <a:t>UM das</a:t>
            </a:r>
            <a:r>
              <a:rPr lang="de-DE" dirty="0" smtClean="0">
                <a:latin typeface="Arial" charset="0"/>
                <a:ea typeface="ＭＳ Ｐゴシック" charset="-128"/>
                <a:cs typeface="ＭＳ Ｐゴシック" charset="-128"/>
              </a:rPr>
              <a:t> </a:t>
            </a:r>
            <a:r>
              <a:rPr lang="de-DE" dirty="0" err="1" smtClean="0">
                <a:latin typeface="Arial" charset="0"/>
                <a:ea typeface="ＭＳ Ｐゴシック" charset="-128"/>
                <a:cs typeface="ＭＳ Ｐゴシック" charset="-128"/>
              </a:rPr>
              <a:t>introject</a:t>
            </a:r>
            <a:r>
              <a:rPr lang="de-DE" dirty="0" smtClean="0">
                <a:latin typeface="Arial" charset="0"/>
                <a:ea typeface="ＭＳ Ｐゴシック" charset="-128"/>
                <a:cs typeface="ＭＳ Ｐゴシック" charset="-128"/>
              </a:rPr>
              <a:t> </a:t>
            </a:r>
            <a:r>
              <a:rPr lang="de-DE" dirty="0">
                <a:latin typeface="Arial" charset="0"/>
                <a:ea typeface="ＭＳ Ｐゴシック" charset="-128"/>
                <a:cs typeface="ＭＳ Ｐゴシック" charset="-128"/>
              </a:rPr>
              <a:t>herum bildet sich ein Narbengewebe</a:t>
            </a:r>
          </a:p>
          <a:p>
            <a:pPr eaLnBrk="1" hangingPunct="1"/>
            <a:r>
              <a:rPr lang="de-DE" dirty="0">
                <a:latin typeface="Arial" charset="0"/>
                <a:ea typeface="ＭＳ Ｐゴシック" charset="-128"/>
                <a:cs typeface="ＭＳ Ｐゴシック" charset="-128"/>
              </a:rPr>
              <a:t>Die </a:t>
            </a:r>
            <a:r>
              <a:rPr lang="de-DE" dirty="0" err="1">
                <a:latin typeface="Arial" charset="0"/>
                <a:ea typeface="ＭＳ Ｐゴシック" charset="-128"/>
                <a:cs typeface="ＭＳ Ｐゴシック" charset="-128"/>
              </a:rPr>
              <a:t>dissoziierte</a:t>
            </a:r>
            <a:r>
              <a:rPr lang="de-DE" dirty="0">
                <a:latin typeface="Arial" charset="0"/>
                <a:ea typeface="ＭＳ Ｐゴシック" charset="-128"/>
                <a:cs typeface="ＭＳ Ｐゴシック" charset="-128"/>
              </a:rPr>
              <a:t> Reaktion ist nicht auszuhalten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CB9837D-6D54-2649-939D-D045FF2E91FF}" type="slidenum">
              <a:rPr lang="de-DE">
                <a:latin typeface="Arial" charset="0"/>
                <a:ea typeface="ＭＳ Ｐゴシック" charset="-128"/>
                <a:cs typeface="ＭＳ Ｐゴシック" charset="-128"/>
              </a:rPr>
              <a:pPr/>
              <a:t>187</a:t>
            </a:fld>
            <a:endParaRPr lang="de-DE">
              <a:latin typeface="Arial" charset="0"/>
              <a:ea typeface="ＭＳ Ｐゴシック" charset="-128"/>
              <a:cs typeface="ＭＳ Ｐゴシック" charset="-128"/>
            </a:endParaRPr>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a:latin typeface="Arial" charset="0"/>
                <a:ea typeface="ＭＳ Ｐゴシック" charset="-128"/>
                <a:cs typeface="ＭＳ Ｐゴシック" charset="-128"/>
              </a:rPr>
              <a:t>ANP und EP</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1629FC7-AA76-CC48-A9DE-44DCEBA72504}" type="slidenum">
              <a:rPr lang="de-DE">
                <a:latin typeface="Arial" charset="0"/>
                <a:ea typeface="ＭＳ Ｐゴシック" charset="-128"/>
                <a:cs typeface="ＭＳ Ｐゴシック" charset="-128"/>
              </a:rPr>
              <a:pPr/>
              <a:t>188</a:t>
            </a:fld>
            <a:endParaRPr lang="de-DE">
              <a:latin typeface="Arial" charset="0"/>
              <a:ea typeface="ＭＳ Ｐゴシック" charset="-128"/>
              <a:cs typeface="ＭＳ Ｐゴシック" charset="-128"/>
            </a:endParaRPr>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dirty="0" smtClean="0">
                <a:latin typeface="Arial" charset="0"/>
                <a:ea typeface="ＭＳ Ｐゴシック" charset="-128"/>
                <a:cs typeface="ＭＳ Ｐゴシック" charset="-128"/>
              </a:rPr>
              <a:t>Musée intérieur</a:t>
            </a:r>
            <a:endParaRPr lang="de-DE" dirty="0">
              <a:latin typeface="Arial" charset="0"/>
              <a:ea typeface="ＭＳ Ｐゴシック" charset="-128"/>
              <a:cs typeface="ＭＳ Ｐゴシック"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F0271B0-44EA-014B-BA4D-9467B9CBE811}" type="slidenum">
              <a:rPr lang="de-DE">
                <a:latin typeface="Arial" charset="0"/>
                <a:ea typeface="ＭＳ Ｐゴシック" charset="-128"/>
                <a:cs typeface="ＭＳ Ｐゴシック" charset="-128"/>
              </a:rPr>
              <a:pPr/>
              <a:t>189</a:t>
            </a:fld>
            <a:endParaRPr lang="de-DE">
              <a:latin typeface="Arial" charset="0"/>
              <a:ea typeface="ＭＳ Ｐゴシック" charset="-128"/>
              <a:cs typeface="ＭＳ Ｐゴシック" charset="-128"/>
            </a:endParaRPr>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a:latin typeface="Arial" charset="0"/>
                <a:ea typeface="ＭＳ Ｐゴシック" charset="-128"/>
                <a:cs typeface="ＭＳ Ｐゴシック" charset="-128"/>
              </a:rPr>
              <a:t>Die Reaktionen sind fixiert – vermeidend oder emotional</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C9D0E10-CBAB-D44A-B401-B220966B4D7F}" type="slidenum">
              <a:rPr lang="de-DE">
                <a:latin typeface="Arial" charset="0"/>
                <a:ea typeface="ＭＳ Ｐゴシック" charset="-128"/>
                <a:cs typeface="ＭＳ Ｐゴシック" charset="-128"/>
              </a:rPr>
              <a:pPr/>
              <a:t>190</a:t>
            </a:fld>
            <a:endParaRPr lang="de-DE">
              <a:latin typeface="Arial" charset="0"/>
              <a:ea typeface="ＭＳ Ｐゴシック" charset="-128"/>
              <a:cs typeface="ＭＳ Ｐゴシック" charset="-128"/>
            </a:endParaRPr>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a:latin typeface="Arial" charset="0"/>
                <a:ea typeface="ＭＳ Ｐゴシック" charset="-128"/>
                <a:cs typeface="ＭＳ Ｐゴシック" charset="-128"/>
              </a:rPr>
              <a:t>Der Vermeidende Teil muss im Prozess überflüssig werden, umgangen, durchbrochen werden</a:t>
            </a:r>
          </a:p>
          <a:p>
            <a:pPr eaLnBrk="1" hangingPunct="1"/>
            <a:r>
              <a:rPr lang="de-DE">
                <a:latin typeface="Arial" charset="0"/>
                <a:ea typeface="ＭＳ Ｐゴシック" charset="-128"/>
                <a:cs typeface="ＭＳ Ｐゴシック" charset="-128"/>
              </a:rPr>
              <a:t>Dafür braucht es die Arbeitsbeziehung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B99532F-6CC7-ED4E-A509-444CD73AE923}" type="slidenum">
              <a:rPr lang="de-DE">
                <a:latin typeface="Arial" charset="0"/>
                <a:ea typeface="ＭＳ Ｐゴシック" charset="-128"/>
                <a:cs typeface="ＭＳ Ｐゴシック" charset="-128"/>
              </a:rPr>
              <a:pPr/>
              <a:t>191</a:t>
            </a:fld>
            <a:endParaRPr lang="de-DE">
              <a:latin typeface="Arial" charset="0"/>
              <a:ea typeface="ＭＳ Ｐゴシック" charset="-128"/>
              <a:cs typeface="ＭＳ Ｐゴシック" charset="-128"/>
            </a:endParaRPr>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0F3C21B-747B-0F41-9C46-3B008E5CD137}" type="slidenum">
              <a:rPr lang="de-DE">
                <a:latin typeface="Arial" charset="0"/>
                <a:ea typeface="ＭＳ Ｐゴシック" charset="-128"/>
                <a:cs typeface="ＭＳ Ｐゴシック" charset="-128"/>
              </a:rPr>
              <a:pPr/>
              <a:t>192</a:t>
            </a:fld>
            <a:endParaRPr lang="de-DE">
              <a:latin typeface="Arial" charset="0"/>
              <a:ea typeface="ＭＳ Ｐゴシック" charset="-128"/>
              <a:cs typeface="ＭＳ Ｐゴシック" charset="-128"/>
            </a:endParaRPr>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dirty="0" smtClean="0">
                <a:latin typeface="Arial" charset="0"/>
                <a:ea typeface="ＭＳ Ｐゴシック" charset="-128"/>
                <a:cs typeface="ＭＳ Ｐゴシック" charset="-128"/>
              </a:rPr>
              <a:t>WIE MACHEN WIR DAS, IST DIE NÄCHSTE FRAGE</a:t>
            </a:r>
          </a:p>
          <a:p>
            <a:pPr eaLnBrk="1" hangingPunct="1"/>
            <a:r>
              <a:rPr lang="de-DE" dirty="0" smtClean="0">
                <a:latin typeface="Arial" charset="0"/>
                <a:ea typeface="ＭＳ Ｐゴシック" charset="-128"/>
                <a:cs typeface="ＭＳ Ｐゴシック" charset="-128"/>
              </a:rPr>
              <a:t>Aus </a:t>
            </a:r>
            <a:r>
              <a:rPr lang="de-DE" dirty="0">
                <a:latin typeface="Arial" charset="0"/>
                <a:ea typeface="ＭＳ Ｐゴシック" charset="-128"/>
                <a:cs typeface="ＭＳ Ｐゴシック" charset="-128"/>
              </a:rPr>
              <a:t>der Suizidfantasie mit der Kugel wird die Gehirnwäsche mit der Wasserpistole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48195" name="Rectangle 1027"/>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spcBef>
                <a:spcPct val="0"/>
              </a:spcBef>
            </a:pPr>
            <a:r>
              <a:rPr lang="de-DE"/>
              <a:t>Logosynthese fördert den Fluss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52291"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spcBef>
                <a:spcPct val="0"/>
              </a:spcBef>
            </a:pPr>
            <a:r>
              <a:rPr lang="de-DE" sz="2400" dirty="0">
                <a:cs typeface="ＭＳ Ｐゴシック" charset="0"/>
              </a:rPr>
              <a:t>Die Biologie gibt Vorgaben f</a:t>
            </a:r>
            <a:r>
              <a:rPr lang="de-DE" altLang="ja-JP" sz="2400" dirty="0">
                <a:cs typeface="ＭＳ Ｐゴシック" charset="0"/>
              </a:rPr>
              <a:t>ür den roten Bereich: Fight-Flight, </a:t>
            </a:r>
            <a:r>
              <a:rPr lang="de-DE" altLang="ja-JP" sz="2400" dirty="0" err="1">
                <a:cs typeface="ＭＳ Ｐゴシック" charset="0"/>
              </a:rPr>
              <a:t>Greed</a:t>
            </a:r>
            <a:r>
              <a:rPr lang="de-DE" altLang="ja-JP" sz="2400" dirty="0">
                <a:cs typeface="ＭＳ Ｐゴシック" charset="0"/>
              </a:rPr>
              <a:t> </a:t>
            </a:r>
            <a:r>
              <a:rPr lang="de-DE" altLang="ja-JP" sz="2400" dirty="0" err="1">
                <a:cs typeface="ＭＳ Ｐゴシック" charset="0"/>
              </a:rPr>
              <a:t>and</a:t>
            </a:r>
            <a:r>
              <a:rPr lang="de-DE" altLang="ja-JP" sz="2400" dirty="0">
                <a:cs typeface="ＭＳ Ｐゴシック" charset="0"/>
              </a:rPr>
              <a:t> immediate </a:t>
            </a:r>
            <a:r>
              <a:rPr lang="de-DE" altLang="ja-JP" sz="2400" dirty="0" err="1">
                <a:cs typeface="ＭＳ Ｐゴシック" charset="0"/>
              </a:rPr>
              <a:t>satisfaction</a:t>
            </a:r>
            <a:r>
              <a:rPr lang="de-DE" altLang="ja-JP" sz="2400" dirty="0">
                <a:cs typeface="ＭＳ Ｐゴシック" charset="0"/>
              </a:rPr>
              <a:t> John </a:t>
            </a:r>
            <a:r>
              <a:rPr lang="de-DE" altLang="ja-JP" sz="2400" dirty="0" err="1">
                <a:cs typeface="ＭＳ Ｐゴシック" charset="0"/>
              </a:rPr>
              <a:t>Naish</a:t>
            </a:r>
            <a:r>
              <a:rPr lang="de-DE" altLang="ja-JP" sz="2400" dirty="0">
                <a:cs typeface="ＭＳ Ｐゴシック" charset="0"/>
              </a:rPr>
              <a:t> Genug</a:t>
            </a:r>
          </a:p>
          <a:p>
            <a:pPr eaLnBrk="1" hangingPunct="1">
              <a:spcBef>
                <a:spcPct val="0"/>
              </a:spcBef>
            </a:pPr>
            <a:r>
              <a:rPr lang="de-DE" sz="2400" dirty="0">
                <a:cs typeface="ＭＳ Ｐゴシック" charset="0"/>
              </a:rPr>
              <a:t>Tussen </a:t>
            </a:r>
            <a:r>
              <a:rPr lang="de-DE" sz="2400" dirty="0" err="1">
                <a:cs typeface="ＭＳ Ｐゴシック" charset="0"/>
              </a:rPr>
              <a:t>rood</a:t>
            </a:r>
            <a:r>
              <a:rPr lang="de-DE" sz="2400" dirty="0">
                <a:cs typeface="ＭＳ Ｐゴシック" charset="0"/>
              </a:rPr>
              <a:t> en </a:t>
            </a:r>
            <a:r>
              <a:rPr lang="de-DE" sz="2400" dirty="0" err="1">
                <a:cs typeface="ＭＳ Ｐゴシック" charset="0"/>
              </a:rPr>
              <a:t>groen</a:t>
            </a:r>
            <a:r>
              <a:rPr lang="de-DE" sz="2400" dirty="0">
                <a:cs typeface="ＭＳ Ｐゴシック" charset="0"/>
              </a:rPr>
              <a:t> </a:t>
            </a:r>
            <a:r>
              <a:rPr lang="de-DE" sz="2400" dirty="0" err="1">
                <a:cs typeface="ＭＳ Ｐゴシック" charset="0"/>
              </a:rPr>
              <a:t>zit</a:t>
            </a:r>
            <a:r>
              <a:rPr lang="de-DE" sz="2400" dirty="0">
                <a:cs typeface="ＭＳ Ｐゴシック" charset="0"/>
              </a:rPr>
              <a:t> </a:t>
            </a:r>
            <a:r>
              <a:rPr lang="de-DE" sz="2400" dirty="0" err="1">
                <a:cs typeface="ＭＳ Ｐゴシック" charset="0"/>
              </a:rPr>
              <a:t>een</a:t>
            </a:r>
            <a:r>
              <a:rPr lang="de-DE" sz="2400" dirty="0">
                <a:cs typeface="ＭＳ Ｐゴシック" charset="0"/>
              </a:rPr>
              <a:t> </a:t>
            </a:r>
            <a:r>
              <a:rPr lang="de-DE" sz="2400" dirty="0" err="1">
                <a:cs typeface="ＭＳ Ｐゴシック" charset="0"/>
              </a:rPr>
              <a:t>spirituele</a:t>
            </a:r>
            <a:r>
              <a:rPr lang="de-DE" sz="2400" dirty="0">
                <a:cs typeface="ＭＳ Ｐゴシック" charset="0"/>
              </a:rPr>
              <a:t> </a:t>
            </a:r>
            <a:r>
              <a:rPr lang="de-DE" sz="2400" dirty="0" err="1">
                <a:cs typeface="ＭＳ Ｐゴシック" charset="0"/>
              </a:rPr>
              <a:t>ozonlaag</a:t>
            </a:r>
            <a:endParaRPr lang="de-DE" sz="2400" dirty="0">
              <a:cs typeface="ＭＳ Ｐゴシック" charset="0"/>
            </a:endParaRPr>
          </a:p>
          <a:p>
            <a:pPr eaLnBrk="1" hangingPunct="1">
              <a:spcBef>
                <a:spcPct val="0"/>
              </a:spcBef>
            </a:pPr>
            <a:r>
              <a:rPr lang="de-DE" sz="2400" dirty="0">
                <a:cs typeface="ＭＳ Ｐゴシック" charset="0"/>
              </a:rPr>
              <a:t>Drang: in TA </a:t>
            </a:r>
            <a:r>
              <a:rPr lang="de-DE" sz="2400" dirty="0" err="1">
                <a:cs typeface="ＭＳ Ｐゴシック" charset="0"/>
              </a:rPr>
              <a:t>praten</a:t>
            </a:r>
            <a:r>
              <a:rPr lang="de-DE" sz="2400" dirty="0">
                <a:cs typeface="ＭＳ Ｐゴシック" charset="0"/>
              </a:rPr>
              <a:t> </a:t>
            </a:r>
            <a:r>
              <a:rPr lang="de-DE" sz="2400" dirty="0" err="1">
                <a:cs typeface="ＭＳ Ｐゴシック" charset="0"/>
              </a:rPr>
              <a:t>we</a:t>
            </a:r>
            <a:r>
              <a:rPr lang="de-DE" sz="2400" dirty="0">
                <a:cs typeface="ＭＳ Ｐゴシック" charset="0"/>
              </a:rPr>
              <a:t> </a:t>
            </a:r>
            <a:r>
              <a:rPr lang="de-DE" sz="2400" dirty="0" err="1">
                <a:cs typeface="ＭＳ Ｐゴシック" charset="0"/>
              </a:rPr>
              <a:t>over</a:t>
            </a:r>
            <a:r>
              <a:rPr lang="de-DE" sz="2400" dirty="0">
                <a:cs typeface="ＭＳ Ｐゴシック" charset="0"/>
              </a:rPr>
              <a:t> </a:t>
            </a:r>
            <a:r>
              <a:rPr lang="de-DE" sz="2400" dirty="0" err="1">
                <a:cs typeface="ＭＳ Ｐゴシック" charset="0"/>
              </a:rPr>
              <a:t>drivers</a:t>
            </a:r>
            <a:endParaRPr lang="de-DE" sz="2400"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7590E41-AE0F-1745-82B7-F946C0B52FD4}" type="slidenum">
              <a:rPr lang="de-DE">
                <a:latin typeface="Arial" charset="0"/>
                <a:ea typeface="ＭＳ Ｐゴシック" charset="-128"/>
                <a:cs typeface="ＭＳ Ｐゴシック" charset="-128"/>
              </a:rPr>
              <a:pPr/>
              <a:t>26</a:t>
            </a:fld>
            <a:endParaRPr lang="de-DE">
              <a:latin typeface="Arial" charset="0"/>
              <a:ea typeface="ＭＳ Ｐゴシック" charset="-128"/>
              <a:cs typeface="ＭＳ Ｐゴシック" charset="-128"/>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baseline="0" dirty="0" smtClean="0">
                <a:latin typeface="Arial" charset="0"/>
                <a:ea typeface="ＭＳ Ｐゴシック" charset="-128"/>
                <a:cs typeface="ＭＳ Ｐゴシック" charset="-128"/>
              </a:rPr>
              <a:t>Energiefeld, worin Du Dich bewegst</a:t>
            </a:r>
          </a:p>
          <a:p>
            <a:pPr eaLnBrk="1" hangingPunct="1"/>
            <a:r>
              <a:rPr lang="de-DE" baseline="0" dirty="0" smtClean="0">
                <a:latin typeface="Arial" charset="0"/>
                <a:ea typeface="ＭＳ Ｐゴシック" charset="-128"/>
                <a:cs typeface="ＭＳ Ｐゴシック" charset="-128"/>
              </a:rPr>
              <a:t>Im Raum ist </a:t>
            </a:r>
            <a:r>
              <a:rPr lang="de-DE" dirty="0" smtClean="0">
                <a:latin typeface="Arial" charset="0"/>
                <a:ea typeface="ＭＳ Ｐゴシック" charset="-128"/>
                <a:cs typeface="ＭＳ Ｐゴシック" charset="-128"/>
              </a:rPr>
              <a:t>der Körper,</a:t>
            </a:r>
            <a:r>
              <a:rPr lang="de-DE" baseline="0" dirty="0" smtClean="0">
                <a:latin typeface="Arial" charset="0"/>
                <a:ea typeface="ＭＳ Ｐゴシック" charset="-128"/>
                <a:cs typeface="ＭＳ Ｐゴシック" charset="-128"/>
              </a:rPr>
              <a:t> </a:t>
            </a:r>
            <a:r>
              <a:rPr lang="de-DE" dirty="0" smtClean="0">
                <a:latin typeface="Arial" charset="0"/>
                <a:ea typeface="ＭＳ Ｐゴシック" charset="-128"/>
                <a:cs typeface="ＭＳ Ｐゴシック" charset="-128"/>
              </a:rPr>
              <a:t>ein </a:t>
            </a:r>
            <a:r>
              <a:rPr lang="de-DE" dirty="0">
                <a:latin typeface="Arial" charset="0"/>
                <a:ea typeface="ＭＳ Ｐゴシック" charset="-128"/>
                <a:cs typeface="ＭＳ Ｐゴシック" charset="-128"/>
              </a:rPr>
              <a:t>biologischer Organismus der genährt und gepflegt werden </a:t>
            </a:r>
            <a:r>
              <a:rPr lang="de-DE" dirty="0" smtClean="0">
                <a:latin typeface="Arial" charset="0"/>
                <a:ea typeface="ＭＳ Ｐゴシック" charset="-128"/>
                <a:cs typeface="ＭＳ Ｐゴシック" charset="-128"/>
              </a:rPr>
              <a:t>muss</a:t>
            </a:r>
          </a:p>
          <a:p>
            <a:pPr eaLnBrk="1" hangingPunct="1"/>
            <a:r>
              <a:rPr lang="de-DE" dirty="0" smtClean="0">
                <a:latin typeface="Arial" charset="0"/>
                <a:ea typeface="ＭＳ Ｐゴシック" charset="-128"/>
                <a:cs typeface="ＭＳ Ｐゴシック" charset="-128"/>
              </a:rPr>
              <a:t>Was lernst Du über deinen Raum</a:t>
            </a:r>
            <a:endParaRPr lang="de-DE" dirty="0">
              <a:latin typeface="Arial" charset="0"/>
              <a:ea typeface="ＭＳ Ｐゴシック" charset="-128"/>
              <a:cs typeface="ＭＳ Ｐゴシック"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563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spcBef>
                <a:spcPct val="0"/>
              </a:spcBef>
            </a:pPr>
            <a:r>
              <a:rPr lang="de-DE" sz="2400" dirty="0">
                <a:cs typeface="ＭＳ Ｐゴシック" charset="0"/>
              </a:rPr>
              <a:t>In dieser Konstellation ist die </a:t>
            </a:r>
            <a:r>
              <a:rPr lang="de-DE" sz="2400" dirty="0" smtClean="0">
                <a:cs typeface="ＭＳ Ｐゴシック" charset="0"/>
              </a:rPr>
              <a:t>Essenz</a:t>
            </a:r>
            <a:r>
              <a:rPr lang="de-DE" sz="2400" baseline="0" dirty="0" smtClean="0">
                <a:cs typeface="ＭＳ Ｐゴシック" charset="0"/>
              </a:rPr>
              <a:t> im Kontakt mit dem Selbst</a:t>
            </a:r>
            <a:r>
              <a:rPr lang="de-DE" sz="2400" dirty="0" smtClean="0">
                <a:cs typeface="ＭＳ Ｐゴシック" charset="0"/>
              </a:rPr>
              <a:t> </a:t>
            </a:r>
            <a:r>
              <a:rPr lang="de-DE" sz="2400" dirty="0">
                <a:cs typeface="ＭＳ Ｐゴシック" charset="0"/>
              </a:rPr>
              <a:t>permanent </a:t>
            </a:r>
            <a:r>
              <a:rPr lang="de-DE" sz="2400" dirty="0" smtClean="0">
                <a:cs typeface="ＭＳ Ｐゴシック" charset="0"/>
              </a:rPr>
              <a:t>zugänglich und </a:t>
            </a:r>
            <a:r>
              <a:rPr lang="de-DE" sz="2400" dirty="0">
                <a:cs typeface="ＭＳ Ｐゴシック" charset="0"/>
              </a:rPr>
              <a:t>lenkt das Verhalten in der Welt. Die Persönlichkeit wird zu einem transparenten Fahrzeug für die </a:t>
            </a:r>
            <a:r>
              <a:rPr lang="de-DE" sz="2400" dirty="0" smtClean="0">
                <a:cs typeface="ＭＳ Ｐゴシック" charset="0"/>
              </a:rPr>
              <a:t>Essenz </a:t>
            </a:r>
            <a:r>
              <a:rPr lang="de-DE" sz="2400" dirty="0">
                <a:cs typeface="ＭＳ Ｐゴシック" charset="0"/>
              </a:rPr>
              <a:t>(</a:t>
            </a:r>
            <a:r>
              <a:rPr lang="de-DE" sz="2400" dirty="0" err="1">
                <a:cs typeface="ＭＳ Ｐゴシック" charset="0"/>
              </a:rPr>
              <a:t>Almaas</a:t>
            </a:r>
            <a:r>
              <a:rPr lang="de-DE" sz="2400" dirty="0">
                <a:cs typeface="ＭＳ Ｐゴシック" charset="0"/>
              </a:rPr>
              <a:t>, 1999, 49). Das können wir Erleuchtung nennen.</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B0682E3D-07B4-FF49-A388-11A54E516952}" type="slidenum">
              <a:rPr lang="de-DE">
                <a:latin typeface="Arial" charset="0"/>
                <a:ea typeface="ＭＳ Ｐゴシック" charset="-128"/>
                <a:cs typeface="ＭＳ Ｐゴシック" charset="-128"/>
              </a:rPr>
              <a:pPr/>
              <a:t>197</a:t>
            </a:fld>
            <a:endParaRPr lang="de-DE">
              <a:latin typeface="Arial" charset="0"/>
              <a:ea typeface="ＭＳ Ｐゴシック" charset="-128"/>
              <a:cs typeface="ＭＳ Ｐゴシック" charset="-128"/>
            </a:endParaRPr>
          </a:p>
        </p:txBody>
      </p:sp>
      <p:sp>
        <p:nvSpPr>
          <p:cNvPr id="224259" name="Rectangle 2"/>
          <p:cNvSpPr>
            <a:spLocks noGrp="1" noRot="1" noChangeAspect="1" noChangeArrowheads="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de-DE" sz="2400">
              <a:latin typeface="Arial" charset="0"/>
              <a:ea typeface="ＭＳ Ｐゴシック" charset="-128"/>
              <a:cs typeface="ＭＳ Ｐゴシック"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48D25C7F-BC1E-E74A-A717-64633282F241}" type="slidenum">
              <a:rPr lang="de-DE">
                <a:latin typeface="Arial" charset="0"/>
                <a:ea typeface="ＭＳ Ｐゴシック" charset="-128"/>
                <a:cs typeface="ＭＳ Ｐゴシック" charset="-128"/>
              </a:rPr>
              <a:pPr/>
              <a:t>198</a:t>
            </a:fld>
            <a:endParaRPr lang="de-DE">
              <a:latin typeface="Arial" charset="0"/>
              <a:ea typeface="ＭＳ Ｐゴシック" charset="-128"/>
              <a:cs typeface="ＭＳ Ｐゴシック" charset="-128"/>
            </a:endParaRPr>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de-DE" sz="2400">
              <a:latin typeface="Arial" charset="0"/>
              <a:ea typeface="ＭＳ Ｐゴシック" charset="-128"/>
              <a:cs typeface="ＭＳ Ｐゴシック"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08EB264-987C-0149-89E6-5FB10DFE02FB}" type="slidenum">
              <a:rPr lang="de-DE">
                <a:latin typeface="Arial" charset="0"/>
                <a:ea typeface="ＭＳ Ｐゴシック" charset="-128"/>
                <a:cs typeface="ＭＳ Ｐゴシック" charset="-128"/>
              </a:rPr>
              <a:pPr/>
              <a:t>201</a:t>
            </a:fld>
            <a:endParaRPr lang="de-DE">
              <a:latin typeface="Arial" charset="0"/>
              <a:ea typeface="ＭＳ Ｐゴシック" charset="-128"/>
              <a:cs typeface="ＭＳ Ｐゴシック" charset="-128"/>
            </a:endParaRPr>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de-CH" sz="2400">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4" name="Bild 13"/>
          <p:cNvPicPr>
            <a:picLocks noChangeAspect="1"/>
          </p:cNvPicPr>
          <p:nvPr/>
        </p:nvPicPr>
        <p:blipFill>
          <a:blip r:embed="rId2"/>
          <a:stretch>
            <a:fillRect/>
          </a:stretch>
        </p:blipFill>
        <p:spPr>
          <a:xfrm>
            <a:off x="6983755" y="166738"/>
            <a:ext cx="2006600" cy="6578600"/>
          </a:xfrm>
          <a:prstGeom prst="rect">
            <a:avLst/>
          </a:prstGeom>
        </p:spPr>
      </p:pic>
      <p:pic>
        <p:nvPicPr>
          <p:cNvPr id="5" name="Bild 4"/>
          <p:cNvPicPr>
            <a:picLocks noChangeAspect="1"/>
          </p:cNvPicPr>
          <p:nvPr/>
        </p:nvPicPr>
        <p:blipFill>
          <a:blip r:embed="rId3"/>
          <a:stretch>
            <a:fillRect/>
          </a:stretch>
        </p:blipFill>
        <p:spPr>
          <a:xfrm>
            <a:off x="152400" y="164165"/>
            <a:ext cx="6705600" cy="6565900"/>
          </a:xfrm>
          <a:prstGeom prst="rect">
            <a:avLst/>
          </a:prstGeom>
        </p:spPr>
      </p:pic>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Master-Untertitelformat bearbeiten</a:t>
            </a:r>
            <a:endParaRPr lang="en-US" dirty="0"/>
          </a:p>
        </p:txBody>
      </p:sp>
      <p:sp>
        <p:nvSpPr>
          <p:cNvPr id="11" name="Slide Number Placeholder 10"/>
          <p:cNvSpPr>
            <a:spLocks noGrp="1"/>
          </p:cNvSpPr>
          <p:nvPr>
            <p:ph type="sldNum" sz="quarter" idx="11"/>
          </p:nvPr>
        </p:nvSpPr>
        <p:spPr>
          <a:xfrm>
            <a:off x="8234680" y="6356350"/>
            <a:ext cx="582966" cy="274320"/>
          </a:xfrm>
          <a:prstGeom prst="rect">
            <a:avLst/>
          </a:prstGeom>
        </p:spPr>
        <p:txBody>
          <a:bodyPr/>
          <a:lstStyle>
            <a:lvl1pPr>
              <a:defRPr>
                <a:solidFill>
                  <a:schemeClr val="accent5">
                    <a:lumMod val="40000"/>
                    <a:lumOff val="60000"/>
                  </a:schemeClr>
                </a:solidFill>
              </a:defRPr>
            </a:lvl1pPr>
          </a:lstStyle>
          <a:p>
            <a:pPr algn="r"/>
            <a:fld id="{F7886C9C-DC18-4195-8FD5-A50AA931D419}" type="slidenum">
              <a:rPr lang="en-US" smtClean="0"/>
              <a:pPr algn="r"/>
              <a:t>‹N°›</a:t>
            </a:fld>
            <a:endParaRPr lang="en-US" dirty="0"/>
          </a:p>
        </p:txBody>
      </p:sp>
      <p:sp>
        <p:nvSpPr>
          <p:cNvPr id="13" name="Title 12"/>
          <p:cNvSpPr>
            <a:spLocks noGrp="1"/>
          </p:cNvSpPr>
          <p:nvPr>
            <p:ph type="title"/>
          </p:nvPr>
        </p:nvSpPr>
        <p:spPr>
          <a:xfrm>
            <a:off x="392985" y="2052960"/>
            <a:ext cx="6324600" cy="1828800"/>
          </a:xfrm>
        </p:spPr>
        <p:txBody>
          <a:bodyPr/>
          <a:lstStyle>
            <a:lvl1pPr algn="r">
              <a:defRPr sz="4200" spc="150" baseline="0">
                <a:solidFill>
                  <a:schemeClr val="bg1"/>
                </a:solidFill>
              </a:defRPr>
            </a:lvl1pPr>
          </a:lstStyle>
          <a:p>
            <a:r>
              <a:rPr lang="de-CH" smtClean="0"/>
              <a:t>Mastertitelformat bearbeiten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370888" y="6356350"/>
            <a:ext cx="2133600" cy="274320"/>
          </a:xfrm>
          <a:prstGeom prst="rect">
            <a:avLst/>
          </a:prstGeom>
        </p:spPr>
        <p:txBody>
          <a:bodyPr/>
          <a:lstStyle/>
          <a:p>
            <a:endParaRPr lang="en-US"/>
          </a:p>
        </p:txBody>
      </p:sp>
      <p:sp>
        <p:nvSpPr>
          <p:cNvPr id="3" name="Footer Placeholder 2"/>
          <p:cNvSpPr>
            <a:spLocks noGrp="1"/>
          </p:cNvSpPr>
          <p:nvPr>
            <p:ph type="ftr" sz="quarter" idx="11"/>
          </p:nvPr>
        </p:nvSpPr>
        <p:spPr>
          <a:xfrm>
            <a:off x="380999" y="6356350"/>
            <a:ext cx="6553921" cy="274320"/>
          </a:xfrm>
          <a:prstGeom prst="rect">
            <a:avLst/>
          </a:prstGeom>
        </p:spPr>
        <p:txBody>
          <a:bodyPr/>
          <a:lstStyle/>
          <a:p>
            <a:r>
              <a:rPr lang="en-US" smtClean="0"/>
              <a:t>© Dr. Willem Lammers – Logosynthesis</a:t>
            </a:r>
            <a:endParaRPr lang="en-US"/>
          </a:p>
        </p:txBody>
      </p:sp>
      <p:sp>
        <p:nvSpPr>
          <p:cNvPr id="4" name="Slide Number Placeholder 3"/>
          <p:cNvSpPr>
            <a:spLocks noGrp="1"/>
          </p:cNvSpPr>
          <p:nvPr>
            <p:ph type="sldNum" sz="quarter" idx="12"/>
          </p:nvPr>
        </p:nvSpPr>
        <p:spPr>
          <a:xfrm>
            <a:off x="8234680" y="6356350"/>
            <a:ext cx="582966" cy="274320"/>
          </a:xfrm>
          <a:prstGeom prst="rect">
            <a:avLst/>
          </a:prstGeom>
        </p:spPr>
        <p:txBody>
          <a:bodyPr/>
          <a:lstStyle/>
          <a:p>
            <a:fld id="{F7886C9C-DC18-4195-8FD5-A50AA931D419}" type="slidenum">
              <a:rPr lang="en-US" smtClean="0"/>
              <a:pPr/>
              <a:t>‹N°›</a:t>
            </a:fld>
            <a:endParaRPr lang="en-US"/>
          </a:p>
        </p:txBody>
      </p:sp>
      <p:sp>
        <p:nvSpPr>
          <p:cNvPr id="6" name="Rechteck 5"/>
          <p:cNvSpPr/>
          <p:nvPr userDrawn="1"/>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Beschriftung">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e Placeholder 4"/>
          <p:cNvSpPr>
            <a:spLocks noGrp="1"/>
          </p:cNvSpPr>
          <p:nvPr>
            <p:ph type="dt" sz="half" idx="10"/>
          </p:nvPr>
        </p:nvSpPr>
        <p:spPr>
          <a:xfrm>
            <a:off x="370888" y="6356350"/>
            <a:ext cx="2133600" cy="274320"/>
          </a:xfrm>
          <a:prstGeom prst="rect">
            <a:avLst/>
          </a:prstGeom>
        </p:spPr>
        <p:txBody>
          <a:bodyPr/>
          <a:lstStyle/>
          <a:p>
            <a:endParaRPr lang="en-US"/>
          </a:p>
        </p:txBody>
      </p:sp>
      <p:sp>
        <p:nvSpPr>
          <p:cNvPr id="6" name="Footer Placeholder 5"/>
          <p:cNvSpPr>
            <a:spLocks noGrp="1"/>
          </p:cNvSpPr>
          <p:nvPr>
            <p:ph type="ftr" sz="quarter" idx="11"/>
          </p:nvPr>
        </p:nvSpPr>
        <p:spPr>
          <a:xfrm>
            <a:off x="380999" y="6356350"/>
            <a:ext cx="6553921" cy="274320"/>
          </a:xfrm>
          <a:prstGeom prst="rect">
            <a:avLst/>
          </a:prstGeom>
        </p:spPr>
        <p:txBody>
          <a:bodyPr/>
          <a:lstStyle/>
          <a:p>
            <a:r>
              <a:rPr lang="en-US" smtClean="0"/>
              <a:t>© Dr. Willem Lammers – Logosynthesis</a:t>
            </a:r>
            <a:endParaRPr lang="en-US"/>
          </a:p>
        </p:txBody>
      </p:sp>
      <p:sp>
        <p:nvSpPr>
          <p:cNvPr id="7" name="Slide Number Placeholder 6"/>
          <p:cNvSpPr>
            <a:spLocks noGrp="1"/>
          </p:cNvSpPr>
          <p:nvPr>
            <p:ph type="sldNum" sz="quarter" idx="12"/>
          </p:nvPr>
        </p:nvSpPr>
        <p:spPr>
          <a:xfrm>
            <a:off x="8234680" y="6356350"/>
            <a:ext cx="582966" cy="274320"/>
          </a:xfrm>
          <a:prstGeom prst="rect">
            <a:avLst/>
          </a:prstGeom>
          <a:ln>
            <a:noFill/>
          </a:ln>
        </p:spPr>
        <p:txBody>
          <a:bodyPr/>
          <a:lstStyle>
            <a:lvl1pPr>
              <a:defRPr>
                <a:solidFill>
                  <a:srgbClr val="FFFFFF"/>
                </a:solidFill>
              </a:defRPr>
            </a:lvl1pPr>
          </a:lstStyle>
          <a:p>
            <a:fld id="{16292582-9FC8-4B1B-8456-B27CC842DEE2}" type="slidenum">
              <a:rPr lang="de-DE" smtClean="0"/>
              <a:pPr/>
              <a:t>‹N°›</a:t>
            </a:fld>
            <a:endParaRPr lang="de-DE"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de-CH" smtClean="0"/>
              <a:t>Mastertitelformat bearbeiten</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Bild mit Beschriftung">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CH" smtClean="0"/>
              <a:t>Bild auf Platzhalter ziehen oder durch Klicken auf Symbol hinzufügen</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e Placeholder 4"/>
          <p:cNvSpPr>
            <a:spLocks noGrp="1"/>
          </p:cNvSpPr>
          <p:nvPr>
            <p:ph type="dt" sz="half" idx="10"/>
          </p:nvPr>
        </p:nvSpPr>
        <p:spPr>
          <a:xfrm>
            <a:off x="370888" y="6356350"/>
            <a:ext cx="2133600" cy="274320"/>
          </a:xfrm>
          <a:prstGeom prst="rect">
            <a:avLst/>
          </a:prstGeom>
        </p:spPr>
        <p:txBody>
          <a:bodyPr/>
          <a:lstStyle/>
          <a:p>
            <a:endParaRPr lang="en-US" dirty="0"/>
          </a:p>
        </p:txBody>
      </p:sp>
      <p:sp>
        <p:nvSpPr>
          <p:cNvPr id="6" name="Footer Placeholder 5"/>
          <p:cNvSpPr>
            <a:spLocks noGrp="1"/>
          </p:cNvSpPr>
          <p:nvPr>
            <p:ph type="ftr" sz="quarter" idx="11"/>
          </p:nvPr>
        </p:nvSpPr>
        <p:spPr>
          <a:xfrm>
            <a:off x="380999" y="6356350"/>
            <a:ext cx="6553921" cy="274320"/>
          </a:xfrm>
          <a:prstGeom prst="rect">
            <a:avLst/>
          </a:prstGeom>
        </p:spPr>
        <p:txBody>
          <a:bodyPr/>
          <a:lstStyle/>
          <a:p>
            <a:r>
              <a:rPr lang="en-US" smtClean="0"/>
              <a:t>© Dr. Willem Lammers – Logosynthesis</a:t>
            </a:r>
            <a:endParaRPr lang="en-US"/>
          </a:p>
        </p:txBody>
      </p:sp>
      <p:sp>
        <p:nvSpPr>
          <p:cNvPr id="7" name="Slide Number Placeholder 6"/>
          <p:cNvSpPr>
            <a:spLocks noGrp="1"/>
          </p:cNvSpPr>
          <p:nvPr>
            <p:ph type="sldNum" sz="quarter" idx="12"/>
          </p:nvPr>
        </p:nvSpPr>
        <p:spPr>
          <a:xfrm>
            <a:off x="8234680" y="6356350"/>
            <a:ext cx="582966" cy="274320"/>
          </a:xfrm>
          <a:prstGeom prst="rect">
            <a:avLst/>
          </a:prstGeom>
        </p:spPr>
        <p:txBody>
          <a:bodyPr/>
          <a:lstStyle/>
          <a:p>
            <a:fld id="{F7886C9C-DC18-4195-8FD5-A50AA931D419}" type="slidenum">
              <a:rPr lang="en-US" smtClean="0"/>
              <a:pPr/>
              <a:t>‹N°›</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de-CH" smtClean="0"/>
              <a:t>Mastertitelformat bearbeiten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a:p>
        </p:txBody>
      </p:sp>
      <p:sp>
        <p:nvSpPr>
          <p:cNvPr id="4" name="Date Placeholder 3"/>
          <p:cNvSpPr>
            <a:spLocks noGrp="1"/>
          </p:cNvSpPr>
          <p:nvPr>
            <p:ph type="dt" sz="half" idx="10"/>
          </p:nvPr>
        </p:nvSpPr>
        <p:spPr>
          <a:xfrm>
            <a:off x="370888" y="6356350"/>
            <a:ext cx="2133600" cy="274320"/>
          </a:xfrm>
          <a:prstGeom prst="rect">
            <a:avLst/>
          </a:prstGeom>
        </p:spPr>
        <p:txBody>
          <a:bodyPr/>
          <a:lstStyle/>
          <a:p>
            <a:endParaRPr lang="en-US"/>
          </a:p>
        </p:txBody>
      </p:sp>
      <p:sp>
        <p:nvSpPr>
          <p:cNvPr id="5" name="Footer Placeholder 4"/>
          <p:cNvSpPr>
            <a:spLocks noGrp="1"/>
          </p:cNvSpPr>
          <p:nvPr>
            <p:ph type="ftr" sz="quarter" idx="11"/>
          </p:nvPr>
        </p:nvSpPr>
        <p:spPr>
          <a:xfrm>
            <a:off x="380999" y="6356350"/>
            <a:ext cx="6553921" cy="274320"/>
          </a:xfrm>
          <a:prstGeom prst="rect">
            <a:avLst/>
          </a:prstGeom>
        </p:spPr>
        <p:txBody>
          <a:bodyPr/>
          <a:lstStyle/>
          <a:p>
            <a:r>
              <a:rPr lang="en-US" smtClean="0"/>
              <a:t>© Dr. Willem Lammers – Logosynthesis</a:t>
            </a:r>
            <a:endParaRPr lang="en-US"/>
          </a:p>
        </p:txBody>
      </p:sp>
      <p:sp>
        <p:nvSpPr>
          <p:cNvPr id="6" name="Slide Number Placeholder 5"/>
          <p:cNvSpPr>
            <a:spLocks noGrp="1"/>
          </p:cNvSpPr>
          <p:nvPr>
            <p:ph type="sldNum" sz="quarter" idx="12"/>
          </p:nvPr>
        </p:nvSpPr>
        <p:spPr>
          <a:xfrm>
            <a:off x="8234680" y="6356350"/>
            <a:ext cx="582966" cy="274320"/>
          </a:xfrm>
          <a:prstGeom prst="rect">
            <a:avLst/>
          </a:prstGeom>
        </p:spPr>
        <p:txBody>
          <a:bodyPr/>
          <a:lstStyle/>
          <a:p>
            <a:fld id="{04EA7543-9AAE-4E9F-B28C-4FCCFD07D42B}" type="slidenum">
              <a:rPr lang="en-US" smtClean="0"/>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de-CH" smtClean="0"/>
              <a:t>Mastertitelformat bearbeiten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4" name="Date Placeholder 3"/>
          <p:cNvSpPr>
            <a:spLocks noGrp="1"/>
          </p:cNvSpPr>
          <p:nvPr>
            <p:ph type="dt" sz="half" idx="10"/>
          </p:nvPr>
        </p:nvSpPr>
        <p:spPr>
          <a:xfrm>
            <a:off x="370888" y="6356350"/>
            <a:ext cx="2133600" cy="274320"/>
          </a:xfrm>
          <a:prstGeom prst="rect">
            <a:avLst/>
          </a:prstGeom>
        </p:spPr>
        <p:txBody>
          <a:bodyPr/>
          <a:lstStyle/>
          <a:p>
            <a:endParaRPr lang="en-US"/>
          </a:p>
        </p:txBody>
      </p:sp>
      <p:sp>
        <p:nvSpPr>
          <p:cNvPr id="5" name="Footer Placeholder 4"/>
          <p:cNvSpPr>
            <a:spLocks noGrp="1"/>
          </p:cNvSpPr>
          <p:nvPr>
            <p:ph type="ftr" sz="quarter" idx="11"/>
          </p:nvPr>
        </p:nvSpPr>
        <p:spPr>
          <a:xfrm>
            <a:off x="380999" y="6356350"/>
            <a:ext cx="6553921" cy="274320"/>
          </a:xfrm>
          <a:prstGeom prst="rect">
            <a:avLst/>
          </a:prstGeom>
        </p:spPr>
        <p:txBody>
          <a:bodyPr/>
          <a:lstStyle/>
          <a:p>
            <a:r>
              <a:rPr lang="en-US" smtClean="0"/>
              <a:t>© Dr. Willem Lammers – Logosynthesis</a:t>
            </a:r>
            <a:endParaRPr lang="en-US"/>
          </a:p>
        </p:txBody>
      </p:sp>
      <p:sp>
        <p:nvSpPr>
          <p:cNvPr id="6" name="Slide Number Placeholder 5"/>
          <p:cNvSpPr>
            <a:spLocks noGrp="1"/>
          </p:cNvSpPr>
          <p:nvPr>
            <p:ph type="sldNum" sz="quarter" idx="12"/>
          </p:nvPr>
        </p:nvSpPr>
        <p:spPr>
          <a:xfrm>
            <a:off x="8234680" y="6356350"/>
            <a:ext cx="582966" cy="274320"/>
          </a:xfrm>
          <a:prstGeom prst="rect">
            <a:avLst/>
          </a:prstGeom>
        </p:spPr>
        <p:txBody>
          <a:bodyPr/>
          <a:lstStyle>
            <a:lvl1pPr>
              <a:defRPr>
                <a:solidFill>
                  <a:schemeClr val="bg2"/>
                </a:solidFill>
              </a:defRPr>
            </a:lvl1pPr>
          </a:lstStyle>
          <a:p>
            <a:fld id="{F7886C9C-DC18-4195-8FD5-A50AA931D419}" type="slidenum">
              <a:rPr lang="en-US" smtClean="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pic>
        <p:nvPicPr>
          <p:cNvPr id="14" name="Bild 13"/>
          <p:cNvPicPr>
            <a:picLocks noChangeAspect="1"/>
          </p:cNvPicPr>
          <p:nvPr userDrawn="1"/>
        </p:nvPicPr>
        <p:blipFill>
          <a:blip r:embed="rId2"/>
          <a:stretch>
            <a:fillRect/>
          </a:stretch>
        </p:blipFill>
        <p:spPr>
          <a:xfrm>
            <a:off x="6983755" y="166738"/>
            <a:ext cx="2006600" cy="6578600"/>
          </a:xfrm>
          <a:prstGeom prst="rect">
            <a:avLst/>
          </a:prstGeom>
        </p:spPr>
      </p:pic>
      <p:pic>
        <p:nvPicPr>
          <p:cNvPr id="5" name="Bild 4"/>
          <p:cNvPicPr>
            <a:picLocks noChangeAspect="1"/>
          </p:cNvPicPr>
          <p:nvPr userDrawn="1"/>
        </p:nvPicPr>
        <p:blipFill>
          <a:blip r:embed="rId3"/>
          <a:stretch>
            <a:fillRect/>
          </a:stretch>
        </p:blipFill>
        <p:spPr>
          <a:xfrm>
            <a:off x="152400" y="164165"/>
            <a:ext cx="6705600" cy="6565900"/>
          </a:xfrm>
          <a:prstGeom prst="rect">
            <a:avLst/>
          </a:prstGeom>
        </p:spPr>
      </p:pic>
      <p:sp>
        <p:nvSpPr>
          <p:cNvPr id="7" name="Rechteck 6"/>
          <p:cNvSpPr/>
          <p:nvPr userDrawn="1"/>
        </p:nvSpPr>
        <p:spPr>
          <a:xfrm>
            <a:off x="57150" y="121590"/>
            <a:ext cx="6847296" cy="6635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solidFill>
                <a:schemeClr val="bg1"/>
              </a:solidFill>
            </a:endParaRPr>
          </a:p>
        </p:txBody>
      </p:sp>
      <p:sp>
        <p:nvSpPr>
          <p:cNvPr id="3" name="Subtitle 2"/>
          <p:cNvSpPr>
            <a:spLocks noGrp="1"/>
          </p:cNvSpPr>
          <p:nvPr>
            <p:ph type="subTitle" idx="1"/>
          </p:nvPr>
        </p:nvSpPr>
        <p:spPr>
          <a:xfrm>
            <a:off x="7010400" y="332656"/>
            <a:ext cx="1981200" cy="6336704"/>
          </a:xfrm>
        </p:spPr>
        <p:txBody>
          <a:bodyPr anchor="ctr">
            <a:normAutofit/>
          </a:bodyPr>
          <a:lstStyle>
            <a:lvl1pPr marL="0" indent="0" algn="ctr">
              <a:buNone/>
              <a:defRPr sz="19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smtClean="0"/>
              <a:t>Master-Untertitelformat bearbeiten</a:t>
            </a:r>
            <a:endParaRPr lang="en-US" dirty="0"/>
          </a:p>
        </p:txBody>
      </p:sp>
      <p:sp>
        <p:nvSpPr>
          <p:cNvPr id="11" name="Slide Number Placeholder 10"/>
          <p:cNvSpPr>
            <a:spLocks noGrp="1"/>
          </p:cNvSpPr>
          <p:nvPr>
            <p:ph type="sldNum" sz="quarter" idx="11"/>
          </p:nvPr>
        </p:nvSpPr>
        <p:spPr>
          <a:xfrm>
            <a:off x="8381522" y="6395040"/>
            <a:ext cx="582966" cy="274320"/>
          </a:xfrm>
          <a:prstGeom prst="rect">
            <a:avLst/>
          </a:prstGeom>
        </p:spPr>
        <p:txBody>
          <a:bodyPr/>
          <a:lstStyle>
            <a:lvl1pPr>
              <a:defRPr sz="1300" i="0">
                <a:solidFill>
                  <a:schemeClr val="bg1"/>
                </a:solidFill>
                <a:latin typeface="Calibri"/>
                <a:cs typeface="Calibri"/>
              </a:defRPr>
            </a:lvl1pPr>
          </a:lstStyle>
          <a:p>
            <a:pPr algn="r"/>
            <a:fld id="{F7886C9C-DC18-4195-8FD5-A50AA931D419}" type="slidenum">
              <a:rPr lang="en-US" smtClean="0"/>
              <a:pPr algn="r"/>
              <a:t>‹N°›</a:t>
            </a:fld>
            <a:endParaRPr lang="en-US" dirty="0"/>
          </a:p>
        </p:txBody>
      </p:sp>
      <p:sp>
        <p:nvSpPr>
          <p:cNvPr id="13" name="Title 12"/>
          <p:cNvSpPr>
            <a:spLocks noGrp="1"/>
          </p:cNvSpPr>
          <p:nvPr>
            <p:ph type="title"/>
          </p:nvPr>
        </p:nvSpPr>
        <p:spPr>
          <a:xfrm>
            <a:off x="392985" y="2052960"/>
            <a:ext cx="6324600" cy="1828800"/>
          </a:xfrm>
        </p:spPr>
        <p:txBody>
          <a:bodyPr/>
          <a:lstStyle>
            <a:lvl1pPr algn="r">
              <a:defRPr sz="4200" spc="150" baseline="0">
                <a:solidFill>
                  <a:srgbClr val="004F56"/>
                </a:solidFill>
              </a:defRPr>
            </a:lvl1pPr>
          </a:lstStyle>
          <a:p>
            <a:r>
              <a:rPr lang="de-CH" dirty="0" smtClean="0"/>
              <a:t>Mastertitelformat bearbeiten</a:t>
            </a:r>
            <a:endParaRPr lang="en-US" dirty="0"/>
          </a:p>
        </p:txBody>
      </p:sp>
    </p:spTree>
    <p:extLst>
      <p:ext uri="{BB962C8B-B14F-4D97-AF65-F5344CB8AC3E}">
        <p14:creationId xmlns:p14="http://schemas.microsoft.com/office/powerpoint/2010/main" xmlns="" val="1519731538"/>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152400" y="141843"/>
            <a:ext cx="8826500" cy="1358900"/>
          </a:xfrm>
          <a:prstGeom prst="rect">
            <a:avLst/>
          </a:prstGeom>
        </p:spPr>
      </p:pic>
      <p:sp>
        <p:nvSpPr>
          <p:cNvPr id="3" name="Content Placehold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5" name="Footer Placeholder 4"/>
          <p:cNvSpPr>
            <a:spLocks noGrp="1"/>
          </p:cNvSpPr>
          <p:nvPr>
            <p:ph type="ftr" sz="quarter" idx="11"/>
          </p:nvPr>
        </p:nvSpPr>
        <p:spPr>
          <a:xfrm>
            <a:off x="380999" y="6356350"/>
            <a:ext cx="6553921" cy="274320"/>
          </a:xfrm>
          <a:prstGeom prst="rect">
            <a:avLst/>
          </a:prstGeom>
        </p:spPr>
        <p:txBody>
          <a:bodyPr/>
          <a:lstStyle/>
          <a:p>
            <a:r>
              <a:rPr lang="en-US" smtClean="0"/>
              <a:t>© Dr. Willem Lammers – Logosynthesis</a:t>
            </a:r>
            <a:endParaRPr lang="en-US"/>
          </a:p>
        </p:txBody>
      </p:sp>
      <p:sp>
        <p:nvSpPr>
          <p:cNvPr id="6" name="Slide Number Placeholder 5"/>
          <p:cNvSpPr>
            <a:spLocks noGrp="1"/>
          </p:cNvSpPr>
          <p:nvPr>
            <p:ph type="sldNum" sz="quarter" idx="12"/>
          </p:nvPr>
        </p:nvSpPr>
        <p:spPr>
          <a:xfrm>
            <a:off x="8234680" y="6356350"/>
            <a:ext cx="582966" cy="274320"/>
          </a:xfrm>
          <a:prstGeom prst="rect">
            <a:avLst/>
          </a:prstGeom>
        </p:spPr>
        <p:txBody>
          <a:bodyPr/>
          <a:lstStyle/>
          <a:p>
            <a:fld id="{F7886C9C-DC18-4195-8FD5-A50AA931D419}" type="slidenum">
              <a:rPr lang="en-US" smtClean="0"/>
              <a:pPr/>
              <a:t>‹N°›</a:t>
            </a:fld>
            <a:endParaRPr lang="en-US"/>
          </a:p>
        </p:txBody>
      </p:sp>
      <p:sp>
        <p:nvSpPr>
          <p:cNvPr id="7" name="Title 6"/>
          <p:cNvSpPr>
            <a:spLocks noGrp="1"/>
          </p:cNvSpPr>
          <p:nvPr>
            <p:ph type="title"/>
          </p:nvPr>
        </p:nvSpPr>
        <p:spPr/>
        <p:txBody>
          <a:bodyPr/>
          <a:lstStyle/>
          <a:p>
            <a:r>
              <a:rPr lang="de-CH" smtClean="0"/>
              <a:t>Mastertitelformat bearbeiten</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9" name="Rectangle 7"/>
          <p:cNvSpPr/>
          <p:nvPr userDrawn="1"/>
        </p:nvSpPr>
        <p:spPr>
          <a:xfrm>
            <a:off x="152399" y="144489"/>
            <a:ext cx="8814047" cy="1346447"/>
          </a:xfrm>
          <a:prstGeom prst="rect">
            <a:avLst/>
          </a:prstGeom>
          <a:solidFill>
            <a:srgbClr val="00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userDrawn="1"/>
        </p:nvSpPr>
        <p:spPr>
          <a:xfrm>
            <a:off x="94581" y="1621197"/>
            <a:ext cx="8904169" cy="51061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solidFill>
                <a:srgbClr val="FFFFFF"/>
              </a:solidFill>
            </a:endParaRPr>
          </a:p>
        </p:txBody>
      </p:sp>
      <p:sp>
        <p:nvSpPr>
          <p:cNvPr id="3" name="Content Placehold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6" name="Slide Number Placeholder 5"/>
          <p:cNvSpPr>
            <a:spLocks noGrp="1"/>
          </p:cNvSpPr>
          <p:nvPr>
            <p:ph type="sldNum" sz="quarter" idx="12"/>
          </p:nvPr>
        </p:nvSpPr>
        <p:spPr>
          <a:xfrm>
            <a:off x="8234680" y="6356350"/>
            <a:ext cx="582966" cy="274320"/>
          </a:xfrm>
          <a:prstGeom prst="rect">
            <a:avLst/>
          </a:prstGeom>
        </p:spPr>
        <p:txBody>
          <a:bodyPr/>
          <a:lstStyle>
            <a:lvl1pPr algn="r">
              <a:defRPr sz="1200" i="0"/>
            </a:lvl1pPr>
          </a:lstStyle>
          <a:p>
            <a:fld id="{F7886C9C-DC18-4195-8FD5-A50AA931D419}" type="slidenum">
              <a:rPr lang="en-US" smtClean="0"/>
              <a:pPr/>
              <a:t>‹N°›</a:t>
            </a:fld>
            <a:endParaRPr lang="en-US" dirty="0"/>
          </a:p>
        </p:txBody>
      </p:sp>
      <p:sp>
        <p:nvSpPr>
          <p:cNvPr id="7" name="Title 6"/>
          <p:cNvSpPr>
            <a:spLocks noGrp="1"/>
          </p:cNvSpPr>
          <p:nvPr>
            <p:ph type="title"/>
          </p:nvPr>
        </p:nvSpPr>
        <p:spPr/>
        <p:txBody>
          <a:bodyPr/>
          <a:lstStyle/>
          <a:p>
            <a:r>
              <a:rPr lang="de-CH" smtClean="0"/>
              <a:t>Mastertitelformat bearbeiten</a:t>
            </a:r>
            <a:endParaRPr lang="en-US"/>
          </a:p>
        </p:txBody>
      </p:sp>
    </p:spTree>
    <p:extLst>
      <p:ext uri="{BB962C8B-B14F-4D97-AF65-F5344CB8AC3E}">
        <p14:creationId xmlns:p14="http://schemas.microsoft.com/office/powerpoint/2010/main" xmlns="" val="1119853521"/>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9" name="Rectangle 7"/>
          <p:cNvSpPr/>
          <p:nvPr userDrawn="1"/>
        </p:nvSpPr>
        <p:spPr>
          <a:xfrm>
            <a:off x="152399" y="144489"/>
            <a:ext cx="8814047" cy="1346447"/>
          </a:xfrm>
          <a:prstGeom prst="rect">
            <a:avLst/>
          </a:prstGeom>
          <a:solidFill>
            <a:srgbClr val="00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userDrawn="1"/>
        </p:nvSpPr>
        <p:spPr>
          <a:xfrm>
            <a:off x="94581" y="1621197"/>
            <a:ext cx="8904169" cy="51061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solidFill>
                <a:srgbClr val="FFFFFF"/>
              </a:solidFill>
            </a:endParaRPr>
          </a:p>
        </p:txBody>
      </p:sp>
      <p:sp>
        <p:nvSpPr>
          <p:cNvPr id="6" name="Slide Number Placeholder 5"/>
          <p:cNvSpPr>
            <a:spLocks noGrp="1"/>
          </p:cNvSpPr>
          <p:nvPr>
            <p:ph type="sldNum" sz="quarter" idx="12"/>
          </p:nvPr>
        </p:nvSpPr>
        <p:spPr>
          <a:xfrm>
            <a:off x="8234680" y="6356350"/>
            <a:ext cx="582966" cy="274320"/>
          </a:xfrm>
          <a:prstGeom prst="rect">
            <a:avLst/>
          </a:prstGeom>
        </p:spPr>
        <p:txBody>
          <a:bodyPr/>
          <a:lstStyle>
            <a:lvl1pPr algn="r">
              <a:defRPr sz="1200" i="0"/>
            </a:lvl1pPr>
          </a:lstStyle>
          <a:p>
            <a:fld id="{F7886C9C-DC18-4195-8FD5-A50AA931D419}" type="slidenum">
              <a:rPr lang="en-US" smtClean="0"/>
              <a:pPr/>
              <a:t>‹N°›</a:t>
            </a:fld>
            <a:endParaRPr lang="en-US" dirty="0"/>
          </a:p>
        </p:txBody>
      </p:sp>
      <p:sp>
        <p:nvSpPr>
          <p:cNvPr id="7" name="Title 6"/>
          <p:cNvSpPr>
            <a:spLocks noGrp="1"/>
          </p:cNvSpPr>
          <p:nvPr>
            <p:ph type="title"/>
          </p:nvPr>
        </p:nvSpPr>
        <p:spPr/>
        <p:txBody>
          <a:bodyPr/>
          <a:lstStyle/>
          <a:p>
            <a:r>
              <a:rPr lang="de-CH" smtClean="0"/>
              <a:t>Mastertitelformat bearbeiten</a:t>
            </a:r>
            <a:endParaRPr lang="en-US"/>
          </a:p>
        </p:txBody>
      </p:sp>
    </p:spTree>
    <p:extLst>
      <p:ext uri="{BB962C8B-B14F-4D97-AF65-F5344CB8AC3E}">
        <p14:creationId xmlns:p14="http://schemas.microsoft.com/office/powerpoint/2010/main" xmlns="" val="3756516488"/>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Mastertextformat bearbeiten</a:t>
            </a:r>
          </a:p>
        </p:txBody>
      </p:sp>
      <p:sp>
        <p:nvSpPr>
          <p:cNvPr id="9" name="Date Placeholder 8"/>
          <p:cNvSpPr>
            <a:spLocks noGrp="1"/>
          </p:cNvSpPr>
          <p:nvPr>
            <p:ph type="dt" sz="half" idx="10"/>
          </p:nvPr>
        </p:nvSpPr>
        <p:spPr>
          <a:xfrm>
            <a:off x="370888" y="6356350"/>
            <a:ext cx="2133600" cy="274320"/>
          </a:xfrm>
          <a:prstGeom prst="rect">
            <a:avLst/>
          </a:prstGeom>
        </p:spPr>
        <p:txBody>
          <a:bodyPr/>
          <a:lstStyle>
            <a:lvl1pPr>
              <a:defRPr>
                <a:solidFill>
                  <a:srgbClr val="FFFFFF"/>
                </a:solidFill>
              </a:defRPr>
            </a:lvl1pPr>
          </a:lstStyle>
          <a:p>
            <a:endParaRPr lang="en-US" dirty="0"/>
          </a:p>
        </p:txBody>
      </p:sp>
      <p:sp>
        <p:nvSpPr>
          <p:cNvPr id="10" name="Slide Number Placeholder 9"/>
          <p:cNvSpPr>
            <a:spLocks noGrp="1"/>
          </p:cNvSpPr>
          <p:nvPr>
            <p:ph type="sldNum" sz="quarter" idx="11"/>
          </p:nvPr>
        </p:nvSpPr>
        <p:spPr>
          <a:xfrm>
            <a:off x="8234680" y="6356350"/>
            <a:ext cx="582966" cy="274320"/>
          </a:xfrm>
          <a:prstGeom prst="rect">
            <a:avLst/>
          </a:prstGeom>
        </p:spPr>
        <p:txBody>
          <a:bodyPr/>
          <a:lstStyle>
            <a:lvl1pPr>
              <a:defRPr>
                <a:solidFill>
                  <a:schemeClr val="bg2"/>
                </a:solidFill>
              </a:defRPr>
            </a:lvl1pPr>
          </a:lstStyle>
          <a:p>
            <a:pPr algn="r"/>
            <a:fld id="{F7886C9C-DC18-4195-8FD5-A50AA931D419}" type="slidenum">
              <a:rPr lang="en-US" smtClean="0"/>
              <a:pPr algn="r"/>
              <a:t>‹N°›</a:t>
            </a:fld>
            <a:endParaRPr lang="en-US" dirty="0"/>
          </a:p>
        </p:txBody>
      </p:sp>
      <p:sp>
        <p:nvSpPr>
          <p:cNvPr id="11" name="Footer Placeholder 10"/>
          <p:cNvSpPr>
            <a:spLocks noGrp="1"/>
          </p:cNvSpPr>
          <p:nvPr>
            <p:ph type="ftr" sz="quarter" idx="12"/>
          </p:nvPr>
        </p:nvSpPr>
        <p:spPr>
          <a:xfrm>
            <a:off x="380999" y="6356350"/>
            <a:ext cx="6553921" cy="274320"/>
          </a:xfrm>
          <a:prstGeom prst="rect">
            <a:avLst/>
          </a:prstGeom>
        </p:spPr>
        <p:txBody>
          <a:bodyPr/>
          <a:lstStyle>
            <a:lvl1pPr>
              <a:defRPr>
                <a:solidFill>
                  <a:srgbClr val="FFFFFF"/>
                </a:solidFill>
              </a:defRPr>
            </a:lvl1pPr>
          </a:lstStyle>
          <a:p>
            <a:r>
              <a:rPr lang="en-US" smtClean="0"/>
              <a:t>© Dr. Willem Lammers – Logosynthesis</a:t>
            </a:r>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de-CH" smtClean="0"/>
              <a:t>Mastertitelformat bearbeiten</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5" name="Date Placeholder 4"/>
          <p:cNvSpPr>
            <a:spLocks noGrp="1"/>
          </p:cNvSpPr>
          <p:nvPr>
            <p:ph type="dt" sz="half" idx="10"/>
          </p:nvPr>
        </p:nvSpPr>
        <p:spPr>
          <a:xfrm>
            <a:off x="370888" y="6356350"/>
            <a:ext cx="2133600" cy="274320"/>
          </a:xfrm>
          <a:prstGeom prst="rect">
            <a:avLst/>
          </a:prstGeom>
        </p:spPr>
        <p:txBody>
          <a:bodyPr/>
          <a:lstStyle/>
          <a:p>
            <a:endParaRPr lang="en-US"/>
          </a:p>
        </p:txBody>
      </p:sp>
      <p:sp>
        <p:nvSpPr>
          <p:cNvPr id="6" name="Footer Placeholder 5"/>
          <p:cNvSpPr>
            <a:spLocks noGrp="1"/>
          </p:cNvSpPr>
          <p:nvPr>
            <p:ph type="ftr" sz="quarter" idx="11"/>
          </p:nvPr>
        </p:nvSpPr>
        <p:spPr>
          <a:xfrm>
            <a:off x="380999" y="6356350"/>
            <a:ext cx="6553921" cy="274320"/>
          </a:xfrm>
          <a:prstGeom prst="rect">
            <a:avLst/>
          </a:prstGeom>
        </p:spPr>
        <p:txBody>
          <a:bodyPr/>
          <a:lstStyle/>
          <a:p>
            <a:r>
              <a:rPr lang="en-US" smtClean="0"/>
              <a:t>© Dr. Willem Lammers – Logosynthesis</a:t>
            </a:r>
            <a:endParaRPr lang="en-US"/>
          </a:p>
        </p:txBody>
      </p:sp>
      <p:sp>
        <p:nvSpPr>
          <p:cNvPr id="7" name="Slide Number Placeholder 6"/>
          <p:cNvSpPr>
            <a:spLocks noGrp="1"/>
          </p:cNvSpPr>
          <p:nvPr>
            <p:ph type="sldNum" sz="quarter" idx="12"/>
          </p:nvPr>
        </p:nvSpPr>
        <p:spPr>
          <a:xfrm>
            <a:off x="8234680" y="6356350"/>
            <a:ext cx="582966" cy="274320"/>
          </a:xfrm>
          <a:prstGeom prst="rect">
            <a:avLst/>
          </a:prstGeom>
        </p:spPr>
        <p:txBody>
          <a:bodyPr/>
          <a:lstStyle/>
          <a:p>
            <a:fld id="{F7886C9C-DC18-4195-8FD5-A50AA931D419}" type="slidenum">
              <a:rPr lang="en-US" smtClean="0"/>
              <a:pPr/>
              <a:t>‹N°›</a:t>
            </a:fld>
            <a:endParaRPr lang="en-US"/>
          </a:p>
        </p:txBody>
      </p:sp>
      <p:sp>
        <p:nvSpPr>
          <p:cNvPr id="8" name="Title 7"/>
          <p:cNvSpPr>
            <a:spLocks noGrp="1"/>
          </p:cNvSpPr>
          <p:nvPr>
            <p:ph type="title"/>
          </p:nvPr>
        </p:nvSpPr>
        <p:spPr/>
        <p:txBody>
          <a:bodyPr/>
          <a:lstStyle/>
          <a:p>
            <a:r>
              <a:rPr lang="de-CH" smtClean="0"/>
              <a:t>Mastertitelformat bearbeiten</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7" name="Date Placeholder 6"/>
          <p:cNvSpPr>
            <a:spLocks noGrp="1"/>
          </p:cNvSpPr>
          <p:nvPr>
            <p:ph type="dt" sz="half" idx="10"/>
          </p:nvPr>
        </p:nvSpPr>
        <p:spPr>
          <a:xfrm>
            <a:off x="370888" y="6356350"/>
            <a:ext cx="2133600" cy="274320"/>
          </a:xfrm>
          <a:prstGeom prst="rect">
            <a:avLst/>
          </a:prstGeom>
        </p:spPr>
        <p:txBody>
          <a:bodyPr/>
          <a:lstStyle/>
          <a:p>
            <a:endParaRPr lang="en-US"/>
          </a:p>
        </p:txBody>
      </p:sp>
      <p:sp>
        <p:nvSpPr>
          <p:cNvPr id="8" name="Footer Placeholder 7"/>
          <p:cNvSpPr>
            <a:spLocks noGrp="1"/>
          </p:cNvSpPr>
          <p:nvPr>
            <p:ph type="ftr" sz="quarter" idx="11"/>
          </p:nvPr>
        </p:nvSpPr>
        <p:spPr>
          <a:xfrm>
            <a:off x="380999" y="6356350"/>
            <a:ext cx="6553921" cy="274320"/>
          </a:xfrm>
          <a:prstGeom prst="rect">
            <a:avLst/>
          </a:prstGeom>
        </p:spPr>
        <p:txBody>
          <a:bodyPr/>
          <a:lstStyle/>
          <a:p>
            <a:r>
              <a:rPr lang="en-US" smtClean="0"/>
              <a:t>© Dr. Willem Lammers – Logosynthesis</a:t>
            </a:r>
            <a:endParaRPr lang="en-US"/>
          </a:p>
        </p:txBody>
      </p:sp>
      <p:sp>
        <p:nvSpPr>
          <p:cNvPr id="9" name="Slide Number Placeholder 8"/>
          <p:cNvSpPr>
            <a:spLocks noGrp="1"/>
          </p:cNvSpPr>
          <p:nvPr>
            <p:ph type="sldNum" sz="quarter" idx="12"/>
          </p:nvPr>
        </p:nvSpPr>
        <p:spPr>
          <a:xfrm>
            <a:off x="8234680" y="6356350"/>
            <a:ext cx="582966" cy="274320"/>
          </a:xfrm>
          <a:prstGeom prst="rect">
            <a:avLst/>
          </a:prstGeom>
        </p:spPr>
        <p:txBody>
          <a:bodyPr/>
          <a:lstStyle/>
          <a:p>
            <a:fld id="{F7886C9C-DC18-4195-8FD5-A50AA931D419}" type="slidenum">
              <a:rPr lang="en-US" smtClean="0"/>
              <a:pPr/>
              <a:t>‹N°›</a:t>
            </a:fld>
            <a:endParaRPr lang="en-US"/>
          </a:p>
        </p:txBody>
      </p:sp>
      <p:sp>
        <p:nvSpPr>
          <p:cNvPr id="10" name="Title 9"/>
          <p:cNvSpPr>
            <a:spLocks noGrp="1"/>
          </p:cNvSpPr>
          <p:nvPr>
            <p:ph type="title"/>
          </p:nvPr>
        </p:nvSpPr>
        <p:spPr/>
        <p:txBody>
          <a:bodyPr/>
          <a:lstStyle/>
          <a:p>
            <a:r>
              <a:rPr lang="de-CH" smtClean="0"/>
              <a:t>Mastertitelformat bearbeiten</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70888" y="6356350"/>
            <a:ext cx="2133600" cy="274320"/>
          </a:xfrm>
          <a:prstGeom prst="rect">
            <a:avLst/>
          </a:prstGeom>
        </p:spPr>
        <p:txBody>
          <a:bodyPr/>
          <a:lstStyle/>
          <a:p>
            <a:endParaRPr lang="en-US"/>
          </a:p>
        </p:txBody>
      </p:sp>
      <p:sp>
        <p:nvSpPr>
          <p:cNvPr id="4" name="Footer Placeholder 3"/>
          <p:cNvSpPr>
            <a:spLocks noGrp="1"/>
          </p:cNvSpPr>
          <p:nvPr>
            <p:ph type="ftr" sz="quarter" idx="11"/>
          </p:nvPr>
        </p:nvSpPr>
        <p:spPr>
          <a:xfrm>
            <a:off x="380999" y="6356350"/>
            <a:ext cx="6553921" cy="274320"/>
          </a:xfrm>
          <a:prstGeom prst="rect">
            <a:avLst/>
          </a:prstGeom>
        </p:spPr>
        <p:txBody>
          <a:bodyPr/>
          <a:lstStyle/>
          <a:p>
            <a:r>
              <a:rPr lang="en-US" smtClean="0"/>
              <a:t>© Dr. Willem Lammers – Logosynthesis</a:t>
            </a:r>
            <a:endParaRPr lang="en-US"/>
          </a:p>
        </p:txBody>
      </p:sp>
      <p:sp>
        <p:nvSpPr>
          <p:cNvPr id="5" name="Slide Number Placeholder 4"/>
          <p:cNvSpPr>
            <a:spLocks noGrp="1"/>
          </p:cNvSpPr>
          <p:nvPr>
            <p:ph type="sldNum" sz="quarter" idx="12"/>
          </p:nvPr>
        </p:nvSpPr>
        <p:spPr>
          <a:xfrm>
            <a:off x="8234680" y="6356350"/>
            <a:ext cx="582966" cy="274320"/>
          </a:xfrm>
          <a:prstGeom prst="rect">
            <a:avLst/>
          </a:prstGeom>
        </p:spPr>
        <p:txBody>
          <a:bodyPr/>
          <a:lstStyle/>
          <a:p>
            <a:fld id="{F7886C9C-DC18-4195-8FD5-A50AA931D419}" type="slidenum">
              <a:rPr lang="en-US" smtClean="0"/>
              <a:pPr/>
              <a:t>‹N°›</a:t>
            </a:fld>
            <a:endParaRPr lang="en-US"/>
          </a:p>
        </p:txBody>
      </p:sp>
      <p:sp>
        <p:nvSpPr>
          <p:cNvPr id="6" name="Title 5"/>
          <p:cNvSpPr>
            <a:spLocks noGrp="1"/>
          </p:cNvSpPr>
          <p:nvPr>
            <p:ph type="title"/>
          </p:nvPr>
        </p:nvSpPr>
        <p:spPr/>
        <p:txBody>
          <a:bodyPr/>
          <a:lstStyle/>
          <a:p>
            <a:r>
              <a:rPr lang="de-CH" smtClean="0"/>
              <a:t>Mastertitelformat bearbeiten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de-CH" dirty="0" smtClean="0"/>
              <a:t>Mastertitelformat bearbeiten</a:t>
            </a:r>
            <a:endParaRPr lang="en-US" dirty="0"/>
          </a:p>
        </p:txBody>
      </p:sp>
      <p:sp>
        <p:nvSpPr>
          <p:cNvPr id="3" name="Text Placeholder 2"/>
          <p:cNvSpPr>
            <a:spLocks noGrp="1"/>
          </p:cNvSpPr>
          <p:nvPr>
            <p:ph type="body" idx="1"/>
          </p:nvPr>
        </p:nvSpPr>
        <p:spPr>
          <a:xfrm>
            <a:off x="380999" y="1826421"/>
            <a:ext cx="8407893" cy="4473307"/>
          </a:xfrm>
          <a:prstGeom prst="rect">
            <a:avLst/>
          </a:prstGeom>
        </p:spPr>
        <p:txBody>
          <a:bodyPr vert="horz" lIns="91440" tIns="45720" rIns="91440" bIns="45720" rtlCol="0">
            <a:normAutofit/>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en-US" dirty="0"/>
          </a:p>
        </p:txBody>
      </p:sp>
      <p:pic>
        <p:nvPicPr>
          <p:cNvPr id="4" name="Bild 3"/>
          <p:cNvPicPr>
            <a:picLocks noChangeAspect="1"/>
          </p:cNvPicPr>
          <p:nvPr/>
        </p:nvPicPr>
        <p:blipFill>
          <a:blip r:embed="rId16"/>
          <a:stretch>
            <a:fillRect/>
          </a:stretch>
        </p:blipFill>
        <p:spPr>
          <a:xfrm>
            <a:off x="152400" y="122441"/>
            <a:ext cx="8826500" cy="1358900"/>
          </a:xfrm>
          <a:prstGeom prst="rect">
            <a:avLst/>
          </a:prstGeom>
        </p:spPr>
      </p:pic>
      <p:sp>
        <p:nvSpPr>
          <p:cNvPr id="8" name="Rectangle 7"/>
          <p:cNvSpPr/>
          <p:nvPr/>
        </p:nvSpPr>
        <p:spPr>
          <a:xfrm>
            <a:off x="152399" y="121674"/>
            <a:ext cx="8814047" cy="1346447"/>
          </a:xfrm>
          <a:prstGeom prst="rect">
            <a:avLst/>
          </a:prstGeom>
          <a:solidFill>
            <a:srgbClr val="00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d 9"/>
          <p:cNvPicPr>
            <a:picLocks noChangeAspect="1"/>
          </p:cNvPicPr>
          <p:nvPr userDrawn="1"/>
        </p:nvPicPr>
        <p:blipFill>
          <a:blip r:embed="rId17"/>
          <a:stretch>
            <a:fillRect/>
          </a:stretch>
        </p:blipFill>
        <p:spPr>
          <a:xfrm>
            <a:off x="6588224" y="6237312"/>
            <a:ext cx="2348632" cy="409465"/>
          </a:xfrm>
          <a:prstGeom prst="rect">
            <a:avLst/>
          </a:prstGeom>
        </p:spPr>
      </p:pic>
      <p:sp>
        <p:nvSpPr>
          <p:cNvPr id="11" name="Footer Placeholder 4"/>
          <p:cNvSpPr txBox="1">
            <a:spLocks/>
          </p:cNvSpPr>
          <p:nvPr userDrawn="1"/>
        </p:nvSpPr>
        <p:spPr>
          <a:xfrm rot="16200000">
            <a:off x="-2743456" y="3570657"/>
            <a:ext cx="6005264" cy="249342"/>
          </a:xfrm>
          <a:prstGeom prst="rect">
            <a:avLst/>
          </a:prstGeom>
        </p:spPr>
        <p:txBody>
          <a:bodyPr/>
          <a:lstStyle>
            <a:defPPr>
              <a:defRPr lang="en-US"/>
            </a:defPPr>
            <a:lvl1pPr algn="l" rtl="0" eaLnBrk="0" fontAlgn="base" hangingPunct="0">
              <a:spcBef>
                <a:spcPct val="0"/>
              </a:spcBef>
              <a:spcAft>
                <a:spcPct val="0"/>
              </a:spcAft>
              <a:defRPr sz="2400" i="1" kern="1200">
                <a:solidFill>
                  <a:schemeClr val="accent5">
                    <a:lumMod val="60000"/>
                    <a:lumOff val="40000"/>
                  </a:schemeClr>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i="1"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i="1"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i="1"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i="1" kern="1200">
                <a:solidFill>
                  <a:schemeClr val="tx1"/>
                </a:solidFill>
                <a:latin typeface="Arial" charset="0"/>
                <a:ea typeface="ＭＳ Ｐゴシック" charset="-128"/>
                <a:cs typeface="ＭＳ Ｐゴシック" charset="-128"/>
              </a:defRPr>
            </a:lvl9pPr>
          </a:lstStyle>
          <a:p>
            <a:pPr>
              <a:defRPr/>
            </a:pPr>
            <a:r>
              <a:rPr lang="de-DE" sz="1300" dirty="0" smtClean="0">
                <a:solidFill>
                  <a:schemeClr val="bg2">
                    <a:lumMod val="75000"/>
                  </a:schemeClr>
                </a:solidFill>
                <a:latin typeface="Gill Sans"/>
                <a:cs typeface="Gill Sans"/>
              </a:rPr>
              <a:t>© Willem Lammers 2013 – </a:t>
            </a:r>
            <a:endParaRPr lang="de-DE" sz="1300" dirty="0">
              <a:solidFill>
                <a:schemeClr val="bg2">
                  <a:lumMod val="75000"/>
                </a:schemeClr>
              </a:solidFill>
              <a:latin typeface="Gill Sans"/>
              <a:cs typeface="Gill Sans"/>
            </a:endParaRPr>
          </a:p>
        </p:txBody>
      </p:sp>
      <p:sp>
        <p:nvSpPr>
          <p:cNvPr id="12" name="Slide Number Placeholder 5"/>
          <p:cNvSpPr txBox="1">
            <a:spLocks/>
          </p:cNvSpPr>
          <p:nvPr userDrawn="1"/>
        </p:nvSpPr>
        <p:spPr>
          <a:xfrm rot="16200000">
            <a:off x="-33107" y="4487125"/>
            <a:ext cx="582966" cy="274320"/>
          </a:xfrm>
          <a:prstGeom prst="rect">
            <a:avLst/>
          </a:prstGeom>
        </p:spPr>
        <p:txBody>
          <a:bodyPr/>
          <a:lstStyle>
            <a:defPPr>
              <a:defRPr lang="en-US"/>
            </a:defPPr>
            <a:lvl1pPr algn="l" rtl="0" eaLnBrk="0" fontAlgn="base" hangingPunct="0">
              <a:spcBef>
                <a:spcPct val="0"/>
              </a:spcBef>
              <a:spcAft>
                <a:spcPct val="0"/>
              </a:spcAft>
              <a:defRPr sz="2400" i="1" kern="1200">
                <a:solidFill>
                  <a:schemeClr val="accent5">
                    <a:lumMod val="60000"/>
                    <a:lumOff val="40000"/>
                  </a:schemeClr>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i="1"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i="1"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i="1"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i="1" kern="1200">
                <a:solidFill>
                  <a:schemeClr val="tx1"/>
                </a:solidFill>
                <a:latin typeface="Arial" charset="0"/>
                <a:ea typeface="ＭＳ Ｐゴシック" charset="-128"/>
                <a:cs typeface="ＭＳ Ｐゴシック" charset="-128"/>
              </a:defRPr>
            </a:lvl9pPr>
          </a:lstStyle>
          <a:p>
            <a:fld id="{A1B2273F-02CA-4674-B266-60BFB16436BD}" type="slidenum">
              <a:rPr lang="de-DE" sz="1300" smtClean="0">
                <a:solidFill>
                  <a:schemeClr val="bg2">
                    <a:lumMod val="75000"/>
                  </a:schemeClr>
                </a:solidFill>
                <a:latin typeface="Gill Sans"/>
                <a:cs typeface="Gill Sans"/>
              </a:rPr>
              <a:pPr/>
              <a:t>‹N°›</a:t>
            </a:fld>
            <a:endParaRPr lang="de-DE" sz="1300" dirty="0">
              <a:solidFill>
                <a:schemeClr val="bg2">
                  <a:lumMod val="75000"/>
                </a:schemeClr>
              </a:solidFill>
              <a:latin typeface="Gill Sans"/>
              <a:cs typeface="Gill Sans"/>
            </a:endParaRPr>
          </a:p>
        </p:txBody>
      </p:sp>
    </p:spTree>
  </p:cSld>
  <p:clrMap bg1="lt1" tx1="dk1" bg2="lt2" tx2="dk2" accent1="accent1" accent2="accent2" accent3="accent3" accent4="accent4" accent5="accent5" accent6="accent6" hlink="hlink" folHlink="folHlink"/>
  <p:sldLayoutIdLst>
    <p:sldLayoutId id="2147484418" r:id="rId1"/>
    <p:sldLayoutId id="2147484430" r:id="rId2"/>
    <p:sldLayoutId id="2147484419" r:id="rId3"/>
    <p:sldLayoutId id="2147484431" r:id="rId4"/>
    <p:sldLayoutId id="2147484432"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 id="2147484428" r:id="rId14"/>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rgbClr val="8D1000"/>
        </a:buClr>
        <a:buFont typeface="Wingdings 2" pitchFamily="18" charset="2"/>
        <a:buChar char=""/>
        <a:defRPr sz="2400" kern="1200" spc="150" baseline="0">
          <a:solidFill>
            <a:schemeClr val="tx2"/>
          </a:solidFill>
          <a:latin typeface="+mn-lt"/>
          <a:ea typeface="+mn-ea"/>
          <a:cs typeface="+mn-cs"/>
        </a:defRPr>
      </a:lvl1pPr>
      <a:lvl2pPr marL="708660" indent="-342900" algn="l" defTabSz="914400" rtl="0" eaLnBrk="1" latinLnBrk="0" hangingPunct="1">
        <a:spcBef>
          <a:spcPct val="20000"/>
        </a:spcBef>
        <a:buClr>
          <a:srgbClr val="004F56"/>
        </a:buClr>
        <a:buSzPct val="100000"/>
        <a:buFont typeface="Wingdings" charset="2"/>
        <a:buChar char="§"/>
        <a:defRPr sz="21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8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1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1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71.emf"/></Relationships>
</file>

<file path=ppt/slides/_rels/slide194.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31.emf"/><Relationship Id="rId7" Type="http://schemas.openxmlformats.org/officeDocument/2006/relationships/image" Target="../media/image73.emf"/><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 Id="rId9" Type="http://schemas.openxmlformats.org/officeDocument/2006/relationships/image" Target="../media/image75.emf"/></Relationships>
</file>

<file path=ppt/slides/_rels/slide19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0.xml"/><Relationship Id="rId1" Type="http://schemas.openxmlformats.org/officeDocument/2006/relationships/slideLayout" Target="../slideLayouts/slideLayout10.xml"/><Relationship Id="rId6" Type="http://schemas.openxmlformats.org/officeDocument/2006/relationships/image" Target="../media/image73.emf"/><Relationship Id="rId5" Type="http://schemas.openxmlformats.org/officeDocument/2006/relationships/image" Target="../media/image74.emf"/><Relationship Id="rId4" Type="http://schemas.openxmlformats.org/officeDocument/2006/relationships/image" Target="../media/image70.emf"/></Relationships>
</file>

<file path=ppt/slides/_rels/slide1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hyperlink" Target="http://www.logosynthesis.net"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8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Bild 7" descr="Valentine's_Day_Heart_Clip_Art.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4574" y="-26987"/>
            <a:ext cx="11441113" cy="7150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hteck 8"/>
          <p:cNvSpPr/>
          <p:nvPr/>
        </p:nvSpPr>
        <p:spPr>
          <a:xfrm>
            <a:off x="1406257" y="2074636"/>
            <a:ext cx="3436124" cy="888339"/>
          </a:xfrm>
          <a:prstGeom prst="rect">
            <a:avLst/>
          </a:prstGeom>
          <a:noFill/>
        </p:spPr>
        <p:txBody>
          <a:bodyPr wrap="none" lIns="87269" tIns="43634" rIns="87269" bIns="43634">
            <a:spAutoFit/>
          </a:bodyPr>
          <a:lstStyle/>
          <a:p>
            <a:pPr>
              <a:defRPr/>
            </a:pPr>
            <a:r>
              <a:rPr lang="de-CH" sz="5200" b="1" dirty="0" err="1" smtClean="0">
                <a:ln w="12700">
                  <a:noFill/>
                  <a:prstDash val="solid"/>
                </a:ln>
                <a:solidFill>
                  <a:srgbClr val="FFFFFF"/>
                </a:solidFill>
                <a:effectLst>
                  <a:outerShdw blurRad="41275" dist="20320" dir="1800000" algn="tl" rotWithShape="0">
                    <a:srgbClr val="000000">
                      <a:alpha val="40000"/>
                    </a:srgbClr>
                  </a:outerShdw>
                </a:effectLst>
                <a:latin typeface="Calibri"/>
                <a:cs typeface="Calibri"/>
              </a:rPr>
              <a:t>Bienvenue</a:t>
            </a:r>
            <a:r>
              <a:rPr lang="de-CH" sz="5200" b="1" dirty="0" smtClean="0">
                <a:ln w="12700">
                  <a:noFill/>
                  <a:prstDash val="solid"/>
                </a:ln>
                <a:solidFill>
                  <a:srgbClr val="FFFFFF"/>
                </a:solidFill>
                <a:effectLst>
                  <a:outerShdw blurRad="41275" dist="20320" dir="1800000" algn="tl" rotWithShape="0">
                    <a:srgbClr val="000000">
                      <a:alpha val="40000"/>
                    </a:srgbClr>
                  </a:outerShdw>
                </a:effectLst>
                <a:latin typeface="Calibri"/>
                <a:cs typeface="Calibri"/>
              </a:rPr>
              <a:t>!</a:t>
            </a:r>
            <a:endParaRPr lang="de-CH" sz="5200" b="1" dirty="0">
              <a:ln w="12700">
                <a:noFill/>
                <a:prstDash val="solid"/>
              </a:ln>
              <a:solidFill>
                <a:srgbClr val="FFFFFF"/>
              </a:solidFill>
              <a:effectLst>
                <a:outerShdw blurRad="41275" dist="20320" dir="1800000" algn="tl" rotWithShape="0">
                  <a:srgbClr val="000000">
                    <a:alpha val="40000"/>
                  </a:srgbClr>
                </a:outerShdw>
              </a:effectLst>
              <a:latin typeface="Calibri"/>
              <a:cs typeface="Calibri"/>
            </a:endParaRPr>
          </a:p>
        </p:txBody>
      </p:sp>
    </p:spTree>
    <p:extLst>
      <p:ext uri="{BB962C8B-B14F-4D97-AF65-F5344CB8AC3E}">
        <p14:creationId xmlns:p14="http://schemas.microsoft.com/office/powerpoint/2010/main" xmlns="" val="927393080"/>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5"/>
          <p:cNvSpPr>
            <a:spLocks noGrp="1"/>
          </p:cNvSpPr>
          <p:nvPr>
            <p:ph type="subTitle" idx="1"/>
          </p:nvPr>
        </p:nvSpPr>
        <p:spPr>
          <a:xfrm>
            <a:off x="7010400" y="3573016"/>
            <a:ext cx="1981200" cy="1511405"/>
          </a:xfrm>
        </p:spPr>
        <p:txBody>
          <a:bodyPr/>
          <a:lstStyle/>
          <a:p>
            <a:r>
              <a:rPr lang="de-CH" dirty="0" smtClean="0"/>
              <a:t>Qu‘est-ce que la Logosytnhèse?</a:t>
            </a:r>
            <a:endParaRPr lang="de-CH" dirty="0"/>
          </a:p>
        </p:txBody>
      </p:sp>
      <p:sp>
        <p:nvSpPr>
          <p:cNvPr id="4" name="Titel 3"/>
          <p:cNvSpPr>
            <a:spLocks noGrp="1"/>
          </p:cNvSpPr>
          <p:nvPr>
            <p:ph type="title"/>
          </p:nvPr>
        </p:nvSpPr>
        <p:spPr>
          <a:xfrm>
            <a:off x="323528" y="2268984"/>
            <a:ext cx="6686872" cy="2528168"/>
          </a:xfrm>
        </p:spPr>
        <p:txBody>
          <a:bodyPr/>
          <a:lstStyle/>
          <a:p>
            <a:r>
              <a:rPr lang="de-CH" sz="3600" dirty="0" smtClean="0"/>
              <a:t>LA </a:t>
            </a:r>
            <a:r>
              <a:rPr lang="de-CH" sz="3600" dirty="0" err="1" smtClean="0"/>
              <a:t>logosynthèse</a:t>
            </a:r>
            <a:r>
              <a:rPr lang="de-CH" sz="3600" dirty="0" smtClean="0"/>
              <a:t/>
            </a:r>
            <a:br>
              <a:rPr lang="de-CH" sz="3600" dirty="0" smtClean="0"/>
            </a:br>
            <a:r>
              <a:rPr lang="de-CH" sz="3600" dirty="0" err="1" smtClean="0"/>
              <a:t>contient</a:t>
            </a:r>
            <a:r>
              <a:rPr lang="de-CH" sz="3600" dirty="0" smtClean="0"/>
              <a:t> des </a:t>
            </a:r>
            <a:r>
              <a:rPr lang="de-CH" sz="3600" dirty="0" err="1" smtClean="0"/>
              <a:t>éléments</a:t>
            </a:r>
            <a:r>
              <a:rPr lang="de-CH" sz="3600" dirty="0" smtClean="0"/>
              <a:t> de</a:t>
            </a:r>
            <a:br>
              <a:rPr lang="de-CH" sz="3600" dirty="0" smtClean="0"/>
            </a:br>
            <a:r>
              <a:rPr lang="de-CH" sz="3600" dirty="0" smtClean="0"/>
              <a:t> </a:t>
            </a:r>
            <a:r>
              <a:rPr lang="de-CH" sz="3600" dirty="0" err="1" smtClean="0"/>
              <a:t>psychanalyse</a:t>
            </a:r>
            <a:r>
              <a:rPr lang="de-CH" sz="3600" dirty="0" smtClean="0"/>
              <a:t>, </a:t>
            </a:r>
            <a:r>
              <a:rPr lang="de-CH" sz="3600" dirty="0" err="1" smtClean="0"/>
              <a:t>hypnose</a:t>
            </a:r>
            <a:r>
              <a:rPr lang="de-CH" sz="3600" dirty="0" smtClean="0"/>
              <a:t>, </a:t>
            </a:r>
            <a:r>
              <a:rPr lang="de-CH" sz="3600" dirty="0" err="1" smtClean="0"/>
              <a:t>pnl</a:t>
            </a:r>
            <a:r>
              <a:rPr lang="de-CH" sz="3600" dirty="0" smtClean="0"/>
              <a:t>, </a:t>
            </a:r>
            <a:r>
              <a:rPr lang="de-CH" sz="3600" dirty="0" err="1" smtClean="0"/>
              <a:t>analyse</a:t>
            </a:r>
            <a:r>
              <a:rPr lang="de-CH" sz="3600" dirty="0" smtClean="0"/>
              <a:t> </a:t>
            </a:r>
            <a:r>
              <a:rPr lang="de-CH" sz="3600" dirty="0" err="1" smtClean="0"/>
              <a:t>transactionnelle</a:t>
            </a:r>
            <a:r>
              <a:rPr lang="de-CH" sz="3600" dirty="0" smtClean="0"/>
              <a:t>, et </a:t>
            </a:r>
            <a:r>
              <a:rPr lang="de-CH" sz="3600" dirty="0" err="1" smtClean="0"/>
              <a:t>psychologie</a:t>
            </a:r>
            <a:r>
              <a:rPr lang="de-CH" sz="3600" dirty="0" smtClean="0"/>
              <a:t> </a:t>
            </a:r>
            <a:r>
              <a:rPr lang="de-CH" sz="3600" dirty="0" err="1" smtClean="0"/>
              <a:t>énergétique</a:t>
            </a:r>
            <a:r>
              <a:rPr lang="de-CH" sz="3600" dirty="0" smtClean="0"/>
              <a:t>,</a:t>
            </a:r>
            <a:br>
              <a:rPr lang="de-CH" sz="3600" dirty="0" smtClean="0"/>
            </a:br>
            <a:r>
              <a:rPr lang="de-CH" sz="3600" dirty="0" smtClean="0"/>
              <a:t/>
            </a:r>
            <a:br>
              <a:rPr lang="de-CH" sz="3600" dirty="0" smtClean="0"/>
            </a:br>
            <a:r>
              <a:rPr lang="de-CH" sz="3600" dirty="0" smtClean="0">
                <a:solidFill>
                  <a:srgbClr val="800000"/>
                </a:solidFill>
              </a:rPr>
              <a:t>et </a:t>
            </a:r>
            <a:r>
              <a:rPr lang="de-CH" sz="3600" dirty="0" err="1" smtClean="0">
                <a:solidFill>
                  <a:srgbClr val="800000"/>
                </a:solidFill>
              </a:rPr>
              <a:t>aussi</a:t>
            </a:r>
            <a:r>
              <a:rPr lang="de-CH" sz="3600" dirty="0" smtClean="0"/>
              <a:t>:</a:t>
            </a:r>
            <a:br>
              <a:rPr lang="de-CH" sz="3600" dirty="0" smtClean="0"/>
            </a:br>
            <a:r>
              <a:rPr lang="de-CH" sz="3600" dirty="0" err="1" smtClean="0"/>
              <a:t>trouve</a:t>
            </a:r>
            <a:r>
              <a:rPr lang="de-CH" sz="3600" dirty="0" smtClean="0"/>
              <a:t> </a:t>
            </a:r>
            <a:r>
              <a:rPr lang="de-CH" sz="3600" dirty="0" err="1" smtClean="0"/>
              <a:t>son</a:t>
            </a:r>
            <a:r>
              <a:rPr lang="de-CH" sz="3600" dirty="0" smtClean="0"/>
              <a:t> </a:t>
            </a:r>
            <a:r>
              <a:rPr lang="de-CH" sz="3600" dirty="0" err="1" smtClean="0"/>
              <a:t>origine</a:t>
            </a:r>
            <a:r>
              <a:rPr lang="de-CH" sz="3600" dirty="0" smtClean="0"/>
              <a:t> </a:t>
            </a:r>
            <a:r>
              <a:rPr lang="de-CH" sz="3600" dirty="0" err="1" smtClean="0"/>
              <a:t>dans</a:t>
            </a:r>
            <a:r>
              <a:rPr lang="de-CH" sz="3600" dirty="0" smtClean="0"/>
              <a:t/>
            </a:r>
            <a:br>
              <a:rPr lang="de-CH" sz="3600" dirty="0" smtClean="0"/>
            </a:br>
            <a:r>
              <a:rPr lang="de-CH" sz="3600" dirty="0" smtClean="0">
                <a:solidFill>
                  <a:srgbClr val="800000"/>
                </a:solidFill>
              </a:rPr>
              <a:t>la </a:t>
            </a:r>
            <a:r>
              <a:rPr lang="de-CH" sz="3600" dirty="0" err="1" smtClean="0">
                <a:solidFill>
                  <a:srgbClr val="800000"/>
                </a:solidFill>
              </a:rPr>
              <a:t>sagesse</a:t>
            </a:r>
            <a:r>
              <a:rPr lang="de-CH" sz="3600" dirty="0" smtClean="0">
                <a:solidFill>
                  <a:srgbClr val="800000"/>
                </a:solidFill>
              </a:rPr>
              <a:t> </a:t>
            </a:r>
            <a:r>
              <a:rPr lang="de-CH" sz="3600" dirty="0" err="1" smtClean="0">
                <a:solidFill>
                  <a:srgbClr val="800000"/>
                </a:solidFill>
              </a:rPr>
              <a:t>ancestrale</a:t>
            </a:r>
            <a:endParaRPr lang="de-CH" sz="3600" dirty="0">
              <a:solidFill>
                <a:srgbClr val="800000"/>
              </a:solidFill>
            </a:endParaRPr>
          </a:p>
        </p:txBody>
      </p:sp>
    </p:spTree>
    <p:extLst>
      <p:ext uri="{BB962C8B-B14F-4D97-AF65-F5344CB8AC3E}">
        <p14:creationId xmlns:p14="http://schemas.microsoft.com/office/powerpoint/2010/main" xmlns="" val="557255163"/>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6"/>
          <p:cNvSpPr>
            <a:spLocks noGrp="1" noChangeArrowheads="1"/>
          </p:cNvSpPr>
          <p:nvPr>
            <p:ph idx="1"/>
          </p:nvPr>
        </p:nvSpPr>
        <p:spPr/>
        <p:txBody>
          <a:bodyPr>
            <a:normAutofit/>
          </a:bodyPr>
          <a:lstStyle/>
          <a:p>
            <a:r>
              <a:rPr lang="en-CA" dirty="0"/>
              <a:t>Emotions, </a:t>
            </a:r>
            <a:r>
              <a:rPr lang="en-CA" dirty="0" err="1"/>
              <a:t>symptômes</a:t>
            </a:r>
            <a:r>
              <a:rPr lang="en-CA" dirty="0"/>
              <a:t> physiques, </a:t>
            </a:r>
            <a:r>
              <a:rPr lang="en-CA" dirty="0" err="1"/>
              <a:t>croyances</a:t>
            </a:r>
            <a:r>
              <a:rPr lang="en-CA" dirty="0"/>
              <a:t> et </a:t>
            </a:r>
            <a:r>
              <a:rPr lang="en-CA" dirty="0" err="1"/>
              <a:t>pensées</a:t>
            </a:r>
            <a:r>
              <a:rPr lang="en-CA" dirty="0"/>
              <a:t> </a:t>
            </a:r>
            <a:r>
              <a:rPr lang="en-CA" dirty="0" err="1"/>
              <a:t>peuvent</a:t>
            </a:r>
            <a:r>
              <a:rPr lang="en-CA" dirty="0"/>
              <a:t> </a:t>
            </a:r>
            <a:r>
              <a:rPr lang="en-CA" dirty="0" err="1"/>
              <a:t>mener</a:t>
            </a:r>
            <a:r>
              <a:rPr lang="en-CA" dirty="0"/>
              <a:t> </a:t>
            </a:r>
            <a:r>
              <a:rPr lang="en-CA" dirty="0" err="1"/>
              <a:t>à</a:t>
            </a:r>
            <a:r>
              <a:rPr lang="en-CA" dirty="0"/>
              <a:t> la </a:t>
            </a:r>
            <a:r>
              <a:rPr lang="en-CA" dirty="0" err="1"/>
              <a:t>souffrance</a:t>
            </a:r>
            <a:endParaRPr lang="en-CA" dirty="0"/>
          </a:p>
          <a:p>
            <a:r>
              <a:rPr lang="en-CA" dirty="0"/>
              <a:t>Les gens </a:t>
            </a:r>
            <a:r>
              <a:rPr lang="en-CA" dirty="0" err="1"/>
              <a:t>souffrent</a:t>
            </a:r>
            <a:r>
              <a:rPr lang="en-CA" dirty="0"/>
              <a:t> en </a:t>
            </a:r>
            <a:r>
              <a:rPr lang="en-CA" dirty="0" err="1"/>
              <a:t>réaction</a:t>
            </a:r>
            <a:r>
              <a:rPr lang="en-CA" dirty="0"/>
              <a:t> </a:t>
            </a:r>
            <a:r>
              <a:rPr lang="en-CA" dirty="0" err="1"/>
              <a:t>à</a:t>
            </a:r>
            <a:r>
              <a:rPr lang="en-CA" dirty="0"/>
              <a:t> des </a:t>
            </a:r>
            <a:r>
              <a:rPr lang="en-CA" dirty="0" err="1"/>
              <a:t>formes</a:t>
            </a:r>
            <a:r>
              <a:rPr lang="en-CA" dirty="0"/>
              <a:t> </a:t>
            </a:r>
            <a:r>
              <a:rPr lang="en-CA" dirty="0" err="1"/>
              <a:t>d’énergie</a:t>
            </a:r>
            <a:r>
              <a:rPr lang="en-CA" dirty="0"/>
              <a:t> </a:t>
            </a:r>
            <a:r>
              <a:rPr lang="en-CA" dirty="0" err="1"/>
              <a:t>figée</a:t>
            </a:r>
            <a:r>
              <a:rPr lang="en-CA" dirty="0"/>
              <a:t> </a:t>
            </a:r>
            <a:r>
              <a:rPr lang="en-CA" dirty="0" err="1"/>
              <a:t>dans</a:t>
            </a:r>
            <a:r>
              <a:rPr lang="en-CA" dirty="0"/>
              <a:t> </a:t>
            </a:r>
            <a:r>
              <a:rPr lang="en-CA" dirty="0" err="1"/>
              <a:t>leur</a:t>
            </a:r>
            <a:r>
              <a:rPr lang="en-CA" dirty="0"/>
              <a:t> corps </a:t>
            </a:r>
            <a:r>
              <a:rPr lang="en-CA" dirty="0" err="1"/>
              <a:t>ou</a:t>
            </a:r>
            <a:r>
              <a:rPr lang="en-CA" dirty="0"/>
              <a:t> </a:t>
            </a:r>
            <a:r>
              <a:rPr lang="en-CA" dirty="0" err="1"/>
              <a:t>leur</a:t>
            </a:r>
            <a:r>
              <a:rPr lang="en-CA" dirty="0"/>
              <a:t> </a:t>
            </a:r>
            <a:r>
              <a:rPr lang="en-CA" dirty="0" err="1"/>
              <a:t>espace</a:t>
            </a:r>
            <a:r>
              <a:rPr lang="en-CA" dirty="0"/>
              <a:t> personnel </a:t>
            </a:r>
          </a:p>
          <a:p>
            <a:pPr lvl="1"/>
            <a:r>
              <a:rPr lang="en-CA" dirty="0" err="1"/>
              <a:t>Une</a:t>
            </a:r>
            <a:r>
              <a:rPr lang="en-CA" dirty="0"/>
              <a:t> dissociation de second </a:t>
            </a:r>
            <a:r>
              <a:rPr lang="en-CA" dirty="0" err="1"/>
              <a:t>ordre</a:t>
            </a:r>
            <a:r>
              <a:rPr lang="en-CA" dirty="0"/>
              <a:t> </a:t>
            </a:r>
            <a:r>
              <a:rPr lang="en-CA" dirty="0" err="1"/>
              <a:t>essaie</a:t>
            </a:r>
            <a:r>
              <a:rPr lang="en-CA" dirty="0"/>
              <a:t> </a:t>
            </a:r>
            <a:r>
              <a:rPr lang="en-CA" dirty="0" err="1"/>
              <a:t>d’éviter</a:t>
            </a:r>
            <a:r>
              <a:rPr lang="en-CA" dirty="0"/>
              <a:t> la </a:t>
            </a:r>
            <a:r>
              <a:rPr lang="en-CA" dirty="0" err="1"/>
              <a:t>souffrance</a:t>
            </a:r>
            <a:endParaRPr lang="en-CA" dirty="0"/>
          </a:p>
          <a:p>
            <a:r>
              <a:rPr lang="en-CA" dirty="0"/>
              <a:t>En </a:t>
            </a:r>
            <a:r>
              <a:rPr lang="en-CA" dirty="0" err="1"/>
              <a:t>Logosynthèse</a:t>
            </a:r>
            <a:r>
              <a:rPr lang="en-CA" dirty="0"/>
              <a:t>, on </a:t>
            </a:r>
            <a:r>
              <a:rPr lang="en-CA" dirty="0" err="1"/>
              <a:t>s’occupe</a:t>
            </a:r>
            <a:r>
              <a:rPr lang="en-CA" dirty="0"/>
              <a:t> </a:t>
            </a:r>
            <a:r>
              <a:rPr lang="en-CA" dirty="0" err="1"/>
              <a:t>directement</a:t>
            </a:r>
            <a:r>
              <a:rPr lang="en-CA" dirty="0"/>
              <a:t> et </a:t>
            </a:r>
            <a:r>
              <a:rPr lang="en-CA" dirty="0" smtClean="0"/>
              <a:t>on active </a:t>
            </a:r>
            <a:r>
              <a:rPr lang="en-CA" dirty="0"/>
              <a:t>les </a:t>
            </a:r>
            <a:r>
              <a:rPr lang="en-CA" dirty="0" err="1"/>
              <a:t>expériences</a:t>
            </a:r>
            <a:r>
              <a:rPr lang="en-CA" dirty="0"/>
              <a:t> </a:t>
            </a:r>
            <a:r>
              <a:rPr lang="en-CA" dirty="0" err="1"/>
              <a:t>douloureuses</a:t>
            </a:r>
            <a:r>
              <a:rPr lang="en-CA" dirty="0"/>
              <a:t> pour </a:t>
            </a:r>
            <a:r>
              <a:rPr lang="en-CA" dirty="0" err="1"/>
              <a:t>résoudre</a:t>
            </a:r>
            <a:r>
              <a:rPr lang="en-CA" dirty="0"/>
              <a:t> la </a:t>
            </a:r>
            <a:r>
              <a:rPr lang="en-CA" dirty="0" err="1"/>
              <a:t>souffrance</a:t>
            </a:r>
            <a:endParaRPr lang="en-CA" dirty="0"/>
          </a:p>
        </p:txBody>
      </p:sp>
      <p:sp>
        <p:nvSpPr>
          <p:cNvPr id="54275" name="Rectangle 5"/>
          <p:cNvSpPr>
            <a:spLocks noGrp="1" noChangeArrowheads="1"/>
          </p:cNvSpPr>
          <p:nvPr>
            <p:ph type="title"/>
          </p:nvPr>
        </p:nvSpPr>
        <p:spPr/>
        <p:txBody>
          <a:bodyPr/>
          <a:lstStyle/>
          <a:p>
            <a:r>
              <a:rPr lang="de-CH" dirty="0"/>
              <a:t>APPLICATION DE LA </a:t>
            </a:r>
            <a:r>
              <a:rPr lang="de-CH" dirty="0" err="1"/>
              <a:t>LogosynthèsE</a:t>
            </a:r>
            <a:endParaRPr lang="de-CH" dirty="0"/>
          </a:p>
        </p:txBody>
      </p:sp>
    </p:spTree>
    <p:extLst>
      <p:ext uri="{BB962C8B-B14F-4D97-AF65-F5344CB8AC3E}">
        <p14:creationId xmlns:p14="http://schemas.microsoft.com/office/powerpoint/2010/main" xmlns="" val="5786964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fontScale="92500" lnSpcReduction="10000"/>
          </a:bodyPr>
          <a:lstStyle/>
          <a:p>
            <a:r>
              <a:rPr lang="nl-NL" dirty="0" err="1"/>
              <a:t>Accéder</a:t>
            </a:r>
            <a:r>
              <a:rPr lang="nl-NL" dirty="0"/>
              <a:t> et se </a:t>
            </a:r>
            <a:r>
              <a:rPr lang="nl-NL" dirty="0" err="1"/>
              <a:t>centrer</a:t>
            </a:r>
            <a:r>
              <a:rPr lang="nl-NL" dirty="0"/>
              <a:t> </a:t>
            </a:r>
            <a:r>
              <a:rPr lang="nl-NL" dirty="0" err="1"/>
              <a:t>sur</a:t>
            </a:r>
            <a:r>
              <a:rPr lang="nl-NL" dirty="0"/>
              <a:t> </a:t>
            </a:r>
            <a:r>
              <a:rPr lang="nl-NL" dirty="0" err="1"/>
              <a:t>un</a:t>
            </a:r>
            <a:r>
              <a:rPr lang="nl-NL" dirty="0"/>
              <a:t> </a:t>
            </a:r>
            <a:r>
              <a:rPr lang="nl-NL" dirty="0" err="1"/>
              <a:t>problème</a:t>
            </a:r>
            <a:r>
              <a:rPr lang="nl-NL" dirty="0"/>
              <a:t> par les </a:t>
            </a:r>
            <a:r>
              <a:rPr lang="nl-NL" dirty="0" err="1"/>
              <a:t>méta-questions</a:t>
            </a:r>
            <a:r>
              <a:rPr lang="nl-NL" dirty="0"/>
              <a:t> A et B</a:t>
            </a:r>
          </a:p>
          <a:p>
            <a:r>
              <a:rPr lang="nl-NL" dirty="0" err="1"/>
              <a:t>Formuler</a:t>
            </a:r>
            <a:r>
              <a:rPr lang="nl-NL" dirty="0"/>
              <a:t> </a:t>
            </a:r>
            <a:r>
              <a:rPr lang="nl-NL" dirty="0" err="1"/>
              <a:t>une</a:t>
            </a:r>
            <a:r>
              <a:rPr lang="nl-NL" dirty="0"/>
              <a:t> </a:t>
            </a:r>
            <a:r>
              <a:rPr lang="nl-NL" dirty="0" err="1"/>
              <a:t>phrase</a:t>
            </a:r>
            <a:endParaRPr lang="nl-NL" dirty="0"/>
          </a:p>
          <a:p>
            <a:r>
              <a:rPr lang="nl-NL" dirty="0"/>
              <a:t>Faire </a:t>
            </a:r>
            <a:r>
              <a:rPr lang="nl-NL" dirty="0" err="1"/>
              <a:t>répéter</a:t>
            </a:r>
            <a:r>
              <a:rPr lang="nl-NL" dirty="0"/>
              <a:t> la </a:t>
            </a:r>
            <a:r>
              <a:rPr lang="nl-NL" dirty="0" err="1"/>
              <a:t>phrase</a:t>
            </a:r>
            <a:r>
              <a:rPr lang="nl-NL" dirty="0"/>
              <a:t> par </a:t>
            </a:r>
            <a:r>
              <a:rPr lang="nl-NL" dirty="0" err="1"/>
              <a:t>le</a:t>
            </a:r>
            <a:r>
              <a:rPr lang="nl-NL" dirty="0"/>
              <a:t> </a:t>
            </a:r>
            <a:r>
              <a:rPr lang="nl-NL" dirty="0" err="1"/>
              <a:t>client</a:t>
            </a:r>
            <a:endParaRPr lang="nl-NL" dirty="0"/>
          </a:p>
          <a:p>
            <a:pPr lvl="1"/>
            <a:r>
              <a:rPr lang="nl-NL" sz="2000" dirty="0" err="1"/>
              <a:t>Soutenir</a:t>
            </a:r>
            <a:r>
              <a:rPr lang="nl-NL" sz="2000" dirty="0"/>
              <a:t> </a:t>
            </a:r>
            <a:r>
              <a:rPr lang="nl-NL" sz="2000" dirty="0" err="1"/>
              <a:t>cela</a:t>
            </a:r>
            <a:r>
              <a:rPr lang="nl-NL" sz="2000" dirty="0"/>
              <a:t> </a:t>
            </a:r>
            <a:r>
              <a:rPr lang="nl-NL" sz="2000" dirty="0" err="1"/>
              <a:t>activement</a:t>
            </a:r>
            <a:r>
              <a:rPr lang="nl-NL" sz="2000" dirty="0"/>
              <a:t> – par </a:t>
            </a:r>
            <a:r>
              <a:rPr lang="nl-NL" sz="2000" dirty="0" err="1"/>
              <a:t>petits</a:t>
            </a:r>
            <a:r>
              <a:rPr lang="nl-NL" sz="2000" dirty="0"/>
              <a:t> </a:t>
            </a:r>
            <a:r>
              <a:rPr lang="nl-NL" sz="2000" dirty="0" err="1"/>
              <a:t>morceaux</a:t>
            </a:r>
            <a:endParaRPr lang="nl-NL" sz="2000" dirty="0"/>
          </a:p>
          <a:p>
            <a:r>
              <a:rPr lang="nl-NL" dirty="0" err="1"/>
              <a:t>Confirmer</a:t>
            </a:r>
            <a:r>
              <a:rPr lang="nl-NL" dirty="0"/>
              <a:t>, </a:t>
            </a:r>
            <a:r>
              <a:rPr lang="nl-NL" dirty="0" err="1"/>
              <a:t>soutenir</a:t>
            </a:r>
            <a:r>
              <a:rPr lang="nl-NL" dirty="0"/>
              <a:t> en informant</a:t>
            </a:r>
          </a:p>
          <a:p>
            <a:pPr lvl="1"/>
            <a:r>
              <a:rPr lang="nl-NL" sz="2000" i="1" dirty="0"/>
              <a:t>Faire </a:t>
            </a:r>
            <a:r>
              <a:rPr lang="nl-NL" sz="2000" i="1" dirty="0" err="1"/>
              <a:t>une</a:t>
            </a:r>
            <a:r>
              <a:rPr lang="nl-NL" sz="2000" i="1" dirty="0"/>
              <a:t> </a:t>
            </a:r>
            <a:r>
              <a:rPr lang="nl-NL" sz="2000" i="1" dirty="0" err="1"/>
              <a:t>pause</a:t>
            </a:r>
            <a:r>
              <a:rPr lang="nl-NL" sz="2000" i="1" dirty="0"/>
              <a:t>, se </a:t>
            </a:r>
            <a:r>
              <a:rPr lang="nl-NL" sz="2000" i="1" dirty="0" err="1"/>
              <a:t>relaxer</a:t>
            </a:r>
            <a:r>
              <a:rPr lang="nl-NL" sz="2000" i="1" dirty="0"/>
              <a:t>, </a:t>
            </a:r>
            <a:r>
              <a:rPr lang="nl-NL" sz="2000" i="1" dirty="0" err="1"/>
              <a:t>observer</a:t>
            </a:r>
            <a:r>
              <a:rPr lang="nl-NL" sz="2000" i="1" dirty="0"/>
              <a:t>, laisser les mots faire </a:t>
            </a:r>
            <a:r>
              <a:rPr lang="nl-NL" sz="2000" i="1" dirty="0" err="1"/>
              <a:t>le</a:t>
            </a:r>
            <a:r>
              <a:rPr lang="nl-NL" sz="2000" i="1" dirty="0"/>
              <a:t> </a:t>
            </a:r>
            <a:r>
              <a:rPr lang="nl-NL" sz="2000" i="1" dirty="0" err="1"/>
              <a:t>travail</a:t>
            </a:r>
            <a:endParaRPr lang="nl-NL" sz="2000" i="1" dirty="0"/>
          </a:p>
          <a:p>
            <a:r>
              <a:rPr lang="nl-NL" dirty="0" err="1"/>
              <a:t>Répéter</a:t>
            </a:r>
            <a:r>
              <a:rPr lang="nl-NL" dirty="0"/>
              <a:t> la </a:t>
            </a:r>
            <a:r>
              <a:rPr lang="nl-NL" dirty="0" err="1"/>
              <a:t>phrase</a:t>
            </a:r>
            <a:r>
              <a:rPr lang="nl-NL" dirty="0"/>
              <a:t> si </a:t>
            </a:r>
            <a:r>
              <a:rPr lang="nl-NL" dirty="0" err="1"/>
              <a:t>nécessaire</a:t>
            </a:r>
            <a:endParaRPr lang="nl-NL" dirty="0"/>
          </a:p>
          <a:p>
            <a:pPr lvl="1"/>
            <a:r>
              <a:rPr lang="nl-NL" sz="2000" dirty="0"/>
              <a:t>Laisser </a:t>
            </a:r>
            <a:r>
              <a:rPr lang="nl-NL" sz="2000" dirty="0" err="1"/>
              <a:t>le</a:t>
            </a:r>
            <a:r>
              <a:rPr lang="nl-NL" sz="2000" dirty="0"/>
              <a:t> </a:t>
            </a:r>
            <a:r>
              <a:rPr lang="nl-NL" sz="2000" dirty="0" err="1"/>
              <a:t>client</a:t>
            </a:r>
            <a:r>
              <a:rPr lang="nl-NL" sz="2000" dirty="0"/>
              <a:t> </a:t>
            </a:r>
            <a:r>
              <a:rPr lang="nl-NL" sz="2000" dirty="0" err="1"/>
              <a:t>observer</a:t>
            </a:r>
            <a:r>
              <a:rPr lang="nl-NL" sz="2000" dirty="0"/>
              <a:t> les </a:t>
            </a:r>
            <a:r>
              <a:rPr lang="nl-NL" sz="2000" dirty="0" err="1"/>
              <a:t>changements</a:t>
            </a:r>
            <a:r>
              <a:rPr lang="nl-NL" sz="2000" dirty="0"/>
              <a:t> et </a:t>
            </a:r>
            <a:r>
              <a:rPr lang="nl-NL" sz="2000" dirty="0" err="1"/>
              <a:t>s’observer</a:t>
            </a:r>
            <a:r>
              <a:rPr lang="nl-NL" sz="2000" dirty="0"/>
              <a:t> (accompagnateur)</a:t>
            </a:r>
          </a:p>
          <a:p>
            <a:r>
              <a:rPr lang="nl-NL" dirty="0" err="1"/>
              <a:t>Réétablir</a:t>
            </a:r>
            <a:r>
              <a:rPr lang="nl-NL" dirty="0"/>
              <a:t> </a:t>
            </a:r>
            <a:r>
              <a:rPr lang="nl-NL" dirty="0" err="1"/>
              <a:t>le</a:t>
            </a:r>
            <a:r>
              <a:rPr lang="nl-NL" dirty="0"/>
              <a:t> contact pour </a:t>
            </a:r>
            <a:r>
              <a:rPr lang="nl-NL" dirty="0" err="1"/>
              <a:t>un</a:t>
            </a:r>
            <a:r>
              <a:rPr lang="nl-NL" dirty="0"/>
              <a:t> instant</a:t>
            </a:r>
          </a:p>
          <a:p>
            <a:r>
              <a:rPr lang="nl-NL" dirty="0" err="1"/>
              <a:t>Continuer</a:t>
            </a:r>
            <a:r>
              <a:rPr lang="nl-NL" dirty="0"/>
              <a:t> </a:t>
            </a:r>
            <a:r>
              <a:rPr lang="nl-NL" dirty="0" err="1"/>
              <a:t>avec</a:t>
            </a:r>
            <a:r>
              <a:rPr lang="nl-NL" dirty="0"/>
              <a:t> la </a:t>
            </a:r>
            <a:r>
              <a:rPr lang="nl-NL" dirty="0" err="1"/>
              <a:t>phrase</a:t>
            </a:r>
            <a:r>
              <a:rPr lang="nl-NL" dirty="0"/>
              <a:t> </a:t>
            </a:r>
            <a:r>
              <a:rPr lang="nl-NL" dirty="0" err="1"/>
              <a:t>suivante</a:t>
            </a:r>
            <a:endParaRPr lang="nl-NL" dirty="0"/>
          </a:p>
        </p:txBody>
      </p:sp>
      <p:sp>
        <p:nvSpPr>
          <p:cNvPr id="7" name="Titel 6"/>
          <p:cNvSpPr>
            <a:spLocks noGrp="1"/>
          </p:cNvSpPr>
          <p:nvPr>
            <p:ph type="title"/>
          </p:nvPr>
        </p:nvSpPr>
        <p:spPr/>
        <p:txBody>
          <a:bodyPr/>
          <a:lstStyle/>
          <a:p>
            <a:r>
              <a:rPr lang="de-CH" dirty="0" smtClean="0"/>
              <a:t>LA Procédure</a:t>
            </a:r>
            <a:endParaRPr lang="de-CH" dirty="0"/>
          </a:p>
        </p:txBody>
      </p:sp>
    </p:spTree>
    <p:extLst>
      <p:ext uri="{BB962C8B-B14F-4D97-AF65-F5344CB8AC3E}">
        <p14:creationId xmlns:p14="http://schemas.microsoft.com/office/powerpoint/2010/main" xmlns="" val="2499094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Inhaltsplatzhalter 2"/>
          <p:cNvSpPr>
            <a:spLocks noGrp="1"/>
          </p:cNvSpPr>
          <p:nvPr>
            <p:ph idx="1"/>
          </p:nvPr>
        </p:nvSpPr>
        <p:spPr/>
        <p:txBody>
          <a:bodyPr>
            <a:normAutofit lnSpcReduction="10000"/>
          </a:bodyPr>
          <a:lstStyle/>
          <a:p>
            <a:pPr marL="82296" indent="0">
              <a:buNone/>
            </a:pPr>
            <a:r>
              <a:rPr lang="de-CH" dirty="0"/>
              <a:t>Les </a:t>
            </a:r>
            <a:r>
              <a:rPr lang="de-CH" dirty="0" smtClean="0"/>
              <a:t>Méta</a:t>
            </a:r>
            <a:r>
              <a:rPr lang="de-CH" dirty="0"/>
              <a:t>-questions A et B nous aident à évaluer l’état du client :</a:t>
            </a:r>
          </a:p>
          <a:p>
            <a:pPr marL="82296" indent="0">
              <a:buNone/>
            </a:pPr>
            <a:r>
              <a:rPr lang="de-CH" i="1" dirty="0">
                <a:solidFill>
                  <a:srgbClr val="800000"/>
                </a:solidFill>
              </a:rPr>
              <a:t>A. COMMENT SOUFFREZ-VOUS ?</a:t>
            </a:r>
          </a:p>
          <a:p>
            <a:pPr lvl="1"/>
            <a:r>
              <a:rPr lang="de-CH" dirty="0" err="1"/>
              <a:t>Cette</a:t>
            </a:r>
            <a:r>
              <a:rPr lang="de-CH" dirty="0"/>
              <a:t> </a:t>
            </a:r>
            <a:r>
              <a:rPr lang="de-CH" dirty="0" err="1"/>
              <a:t>question</a:t>
            </a:r>
            <a:r>
              <a:rPr lang="de-CH" dirty="0"/>
              <a:t> </a:t>
            </a:r>
            <a:r>
              <a:rPr lang="de-CH" dirty="0" err="1"/>
              <a:t>évalue</a:t>
            </a:r>
            <a:r>
              <a:rPr lang="de-CH" dirty="0"/>
              <a:t> les </a:t>
            </a:r>
            <a:r>
              <a:rPr lang="de-CH" dirty="0" err="1"/>
              <a:t>symptômes</a:t>
            </a:r>
            <a:r>
              <a:rPr lang="de-CH" dirty="0"/>
              <a:t> et la </a:t>
            </a:r>
            <a:r>
              <a:rPr lang="de-CH" dirty="0" err="1"/>
              <a:t>détresse</a:t>
            </a:r>
            <a:r>
              <a:rPr lang="de-CH" dirty="0"/>
              <a:t> du </a:t>
            </a:r>
            <a:r>
              <a:rPr lang="de-CH" dirty="0" err="1"/>
              <a:t>client</a:t>
            </a:r>
            <a:r>
              <a:rPr lang="de-CH" dirty="0"/>
              <a:t> – </a:t>
            </a:r>
            <a:r>
              <a:rPr lang="de-CH" dirty="0" err="1"/>
              <a:t>avec</a:t>
            </a:r>
            <a:r>
              <a:rPr lang="de-CH" dirty="0"/>
              <a:t> la </a:t>
            </a:r>
            <a:r>
              <a:rPr lang="de-CH" dirty="0" err="1"/>
              <a:t>possibilité</a:t>
            </a:r>
            <a:r>
              <a:rPr lang="de-CH" dirty="0"/>
              <a:t> de </a:t>
            </a:r>
            <a:r>
              <a:rPr lang="de-CH" dirty="0" err="1"/>
              <a:t>diagnostiquer</a:t>
            </a:r>
            <a:r>
              <a:rPr lang="de-CH" dirty="0"/>
              <a:t> </a:t>
            </a:r>
            <a:r>
              <a:rPr lang="de-CH" dirty="0" err="1"/>
              <a:t>exactement</a:t>
            </a:r>
            <a:r>
              <a:rPr lang="de-CH" dirty="0"/>
              <a:t> les </a:t>
            </a:r>
            <a:r>
              <a:rPr lang="de-CH" dirty="0" err="1"/>
              <a:t>changements</a:t>
            </a:r>
            <a:endParaRPr lang="de-CH" dirty="0"/>
          </a:p>
          <a:p>
            <a:pPr marL="45720" indent="0">
              <a:buNone/>
            </a:pPr>
            <a:r>
              <a:rPr lang="de-CH" i="1" dirty="0">
                <a:solidFill>
                  <a:srgbClr val="800000"/>
                </a:solidFill>
              </a:rPr>
              <a:t>B. QU’EST-CE QUI VOUS FAIT SOUFFRIR ?</a:t>
            </a:r>
          </a:p>
          <a:p>
            <a:pPr lvl="1"/>
            <a:r>
              <a:rPr lang="de-CH" dirty="0" err="1"/>
              <a:t>Cette</a:t>
            </a:r>
            <a:r>
              <a:rPr lang="de-CH" dirty="0"/>
              <a:t> </a:t>
            </a:r>
            <a:r>
              <a:rPr lang="de-CH" dirty="0" err="1"/>
              <a:t>question</a:t>
            </a:r>
            <a:r>
              <a:rPr lang="de-CH" dirty="0"/>
              <a:t> </a:t>
            </a:r>
            <a:r>
              <a:rPr lang="de-CH" dirty="0" err="1"/>
              <a:t>explore</a:t>
            </a:r>
            <a:r>
              <a:rPr lang="de-CH" dirty="0"/>
              <a:t> les </a:t>
            </a:r>
            <a:r>
              <a:rPr lang="de-CH" dirty="0" err="1"/>
              <a:t>formes</a:t>
            </a:r>
            <a:r>
              <a:rPr lang="de-CH" dirty="0"/>
              <a:t> </a:t>
            </a:r>
            <a:r>
              <a:rPr lang="de-CH" dirty="0" err="1"/>
              <a:t>gelées</a:t>
            </a:r>
            <a:r>
              <a:rPr lang="de-CH" dirty="0"/>
              <a:t> des </a:t>
            </a:r>
            <a:r>
              <a:rPr lang="de-CH" dirty="0" err="1"/>
              <a:t>personnes</a:t>
            </a:r>
            <a:r>
              <a:rPr lang="de-CH" dirty="0"/>
              <a:t> et </a:t>
            </a:r>
            <a:r>
              <a:rPr lang="de-CH" dirty="0" err="1"/>
              <a:t>objets</a:t>
            </a:r>
            <a:r>
              <a:rPr lang="de-CH" dirty="0"/>
              <a:t> </a:t>
            </a:r>
            <a:r>
              <a:rPr lang="de-CH" dirty="0" err="1"/>
              <a:t>dans</a:t>
            </a:r>
            <a:r>
              <a:rPr lang="de-CH" dirty="0"/>
              <a:t> </a:t>
            </a:r>
            <a:r>
              <a:rPr lang="de-CH" dirty="0" err="1"/>
              <a:t>l’espace</a:t>
            </a:r>
            <a:r>
              <a:rPr lang="de-CH" dirty="0"/>
              <a:t> </a:t>
            </a:r>
            <a:r>
              <a:rPr lang="de-CH" dirty="0" err="1"/>
              <a:t>personnel</a:t>
            </a:r>
            <a:r>
              <a:rPr lang="de-CH" dirty="0"/>
              <a:t> du </a:t>
            </a:r>
            <a:r>
              <a:rPr lang="de-CH" dirty="0" err="1"/>
              <a:t>client</a:t>
            </a:r>
            <a:r>
              <a:rPr lang="de-CH" dirty="0"/>
              <a:t>, </a:t>
            </a:r>
            <a:r>
              <a:rPr lang="de-CH" dirty="0" err="1"/>
              <a:t>ce</a:t>
            </a:r>
            <a:r>
              <a:rPr lang="de-CH" dirty="0"/>
              <a:t> </a:t>
            </a:r>
            <a:r>
              <a:rPr lang="de-CH" dirty="0" err="1"/>
              <a:t>qui</a:t>
            </a:r>
            <a:r>
              <a:rPr lang="de-CH" dirty="0"/>
              <a:t> </a:t>
            </a:r>
            <a:r>
              <a:rPr lang="de-CH" dirty="0" err="1"/>
              <a:t>déclenche</a:t>
            </a:r>
            <a:r>
              <a:rPr lang="de-CH" dirty="0"/>
              <a:t> la </a:t>
            </a:r>
            <a:r>
              <a:rPr lang="de-CH" dirty="0" err="1"/>
              <a:t>détresse</a:t>
            </a:r>
            <a:r>
              <a:rPr lang="de-CH" dirty="0"/>
              <a:t> des </a:t>
            </a:r>
            <a:r>
              <a:rPr lang="de-CH" dirty="0" err="1"/>
              <a:t>clients</a:t>
            </a:r>
            <a:endParaRPr lang="de-CH" dirty="0"/>
          </a:p>
          <a:p>
            <a:r>
              <a:rPr lang="de-CH" dirty="0"/>
              <a:t>Le </a:t>
            </a:r>
            <a:r>
              <a:rPr lang="de-CH" dirty="0" err="1"/>
              <a:t>traitement</a:t>
            </a:r>
            <a:r>
              <a:rPr lang="de-CH" dirty="0"/>
              <a:t> </a:t>
            </a:r>
            <a:r>
              <a:rPr lang="de-CH" dirty="0" err="1"/>
              <a:t>commence</a:t>
            </a:r>
            <a:r>
              <a:rPr lang="de-CH" dirty="0"/>
              <a:t> par la </a:t>
            </a:r>
            <a:r>
              <a:rPr lang="de-CH" dirty="0" err="1"/>
              <a:t>résolution</a:t>
            </a:r>
            <a:r>
              <a:rPr lang="de-CH" dirty="0"/>
              <a:t> des </a:t>
            </a:r>
            <a:r>
              <a:rPr lang="de-CH" dirty="0" err="1"/>
              <a:t>déclencheurs</a:t>
            </a:r>
            <a:endParaRPr lang="de-CH" dirty="0"/>
          </a:p>
        </p:txBody>
      </p:sp>
      <p:sp>
        <p:nvSpPr>
          <p:cNvPr id="2" name="Titel 1"/>
          <p:cNvSpPr>
            <a:spLocks noGrp="1"/>
          </p:cNvSpPr>
          <p:nvPr>
            <p:ph type="title"/>
          </p:nvPr>
        </p:nvSpPr>
        <p:spPr/>
        <p:txBody>
          <a:bodyPr/>
          <a:lstStyle/>
          <a:p>
            <a:r>
              <a:rPr lang="de-CH" dirty="0" smtClean="0"/>
              <a:t>Méta-Questions</a:t>
            </a:r>
            <a:endParaRPr lang="de-CH" dirty="0"/>
          </a:p>
        </p:txBody>
      </p:sp>
    </p:spTree>
    <p:extLst>
      <p:ext uri="{BB962C8B-B14F-4D97-AF65-F5344CB8AC3E}">
        <p14:creationId xmlns:p14="http://schemas.microsoft.com/office/powerpoint/2010/main" xmlns="" val="9267049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Inhaltsplatzhalter 2"/>
          <p:cNvSpPr>
            <a:spLocks noGrp="1"/>
          </p:cNvSpPr>
          <p:nvPr>
            <p:ph idx="1"/>
          </p:nvPr>
        </p:nvSpPr>
        <p:spPr/>
        <p:txBody>
          <a:bodyPr>
            <a:normAutofit/>
          </a:bodyPr>
          <a:lstStyle/>
          <a:p>
            <a:r>
              <a:rPr lang="de-CH" dirty="0"/>
              <a:t>Les </a:t>
            </a:r>
            <a:r>
              <a:rPr lang="de-CH" dirty="0" smtClean="0"/>
              <a:t>méta</a:t>
            </a:r>
            <a:r>
              <a:rPr lang="de-CH" dirty="0"/>
              <a:t>-questions ne sont pas posées directement</a:t>
            </a:r>
          </a:p>
          <a:p>
            <a:r>
              <a:rPr lang="de-CH" dirty="0" err="1"/>
              <a:t>L’accompagnateur</a:t>
            </a:r>
            <a:r>
              <a:rPr lang="de-CH" dirty="0"/>
              <a:t> </a:t>
            </a:r>
            <a:r>
              <a:rPr lang="de-CH" dirty="0" err="1"/>
              <a:t>avance</a:t>
            </a:r>
            <a:r>
              <a:rPr lang="de-CH" dirty="0"/>
              <a:t> </a:t>
            </a:r>
            <a:r>
              <a:rPr lang="de-CH" dirty="0" err="1"/>
              <a:t>avec</a:t>
            </a:r>
            <a:r>
              <a:rPr lang="de-CH" dirty="0"/>
              <a:t> </a:t>
            </a:r>
            <a:r>
              <a:rPr lang="de-CH" dirty="0" err="1"/>
              <a:t>précaution</a:t>
            </a:r>
            <a:r>
              <a:rPr lang="de-CH" dirty="0"/>
              <a:t> </a:t>
            </a:r>
            <a:r>
              <a:rPr lang="de-CH" dirty="0" err="1"/>
              <a:t>vers</a:t>
            </a:r>
            <a:r>
              <a:rPr lang="de-CH" dirty="0"/>
              <a:t> les </a:t>
            </a:r>
            <a:r>
              <a:rPr lang="de-CH" dirty="0" err="1"/>
              <a:t>réponses</a:t>
            </a:r>
            <a:endParaRPr lang="de-CH" dirty="0"/>
          </a:p>
          <a:p>
            <a:r>
              <a:rPr lang="de-CH" dirty="0"/>
              <a:t>A la </a:t>
            </a:r>
            <a:r>
              <a:rPr lang="de-CH" dirty="0" err="1"/>
              <a:t>fin</a:t>
            </a:r>
            <a:r>
              <a:rPr lang="de-CH" dirty="0"/>
              <a:t> de </a:t>
            </a:r>
            <a:r>
              <a:rPr lang="de-CH" dirty="0" err="1"/>
              <a:t>l’étape</a:t>
            </a:r>
            <a:r>
              <a:rPr lang="de-CH" dirty="0"/>
              <a:t> du </a:t>
            </a:r>
            <a:r>
              <a:rPr lang="de-CH" dirty="0" err="1"/>
              <a:t>centrage</a:t>
            </a:r>
            <a:r>
              <a:rPr lang="de-CH" dirty="0"/>
              <a:t>, </a:t>
            </a:r>
            <a:r>
              <a:rPr lang="de-CH" dirty="0" err="1"/>
              <a:t>vous</a:t>
            </a:r>
            <a:r>
              <a:rPr lang="de-CH" dirty="0"/>
              <a:t> </a:t>
            </a:r>
            <a:r>
              <a:rPr lang="de-CH" dirty="0" err="1"/>
              <a:t>connaîtrez</a:t>
            </a:r>
            <a:r>
              <a:rPr lang="de-CH" dirty="0"/>
              <a:t> </a:t>
            </a:r>
          </a:p>
          <a:p>
            <a:pPr lvl="1"/>
            <a:r>
              <a:rPr lang="de-CH" dirty="0"/>
              <a:t>Les détails exacts de la </a:t>
            </a:r>
            <a:r>
              <a:rPr lang="de-CH" dirty="0" smtClean="0"/>
              <a:t>souffrance</a:t>
            </a:r>
            <a:r>
              <a:rPr lang="de-CH" dirty="0"/>
              <a:t> </a:t>
            </a:r>
            <a:r>
              <a:rPr lang="de-CH" dirty="0" smtClean="0"/>
              <a:t>et de </a:t>
            </a:r>
            <a:r>
              <a:rPr lang="de-CH" dirty="0"/>
              <a:t>la détresse sur une échelle de 0 à 10 ou la force des croyances</a:t>
            </a:r>
          </a:p>
          <a:p>
            <a:pPr lvl="1"/>
            <a:r>
              <a:rPr lang="de-CH" dirty="0"/>
              <a:t>Les </a:t>
            </a:r>
            <a:r>
              <a:rPr lang="de-CH" dirty="0" err="1"/>
              <a:t>détails</a:t>
            </a:r>
            <a:r>
              <a:rPr lang="de-CH" dirty="0"/>
              <a:t> </a:t>
            </a:r>
            <a:r>
              <a:rPr lang="de-CH" dirty="0" err="1"/>
              <a:t>exacts</a:t>
            </a:r>
            <a:r>
              <a:rPr lang="de-CH" dirty="0"/>
              <a:t> de la forme </a:t>
            </a:r>
            <a:r>
              <a:rPr lang="de-CH" dirty="0" err="1"/>
              <a:t>figée</a:t>
            </a:r>
            <a:r>
              <a:rPr lang="de-CH" dirty="0"/>
              <a:t> </a:t>
            </a:r>
            <a:r>
              <a:rPr lang="de-CH" dirty="0" err="1"/>
              <a:t>qui</a:t>
            </a:r>
            <a:r>
              <a:rPr lang="de-CH" dirty="0"/>
              <a:t> </a:t>
            </a:r>
            <a:r>
              <a:rPr lang="de-CH" dirty="0" err="1"/>
              <a:t>déclenche</a:t>
            </a:r>
            <a:r>
              <a:rPr lang="de-CH" dirty="0"/>
              <a:t> le </a:t>
            </a:r>
            <a:r>
              <a:rPr lang="de-CH" dirty="0" err="1"/>
              <a:t>problème</a:t>
            </a:r>
            <a:r>
              <a:rPr lang="de-CH" dirty="0"/>
              <a:t> </a:t>
            </a:r>
          </a:p>
          <a:p>
            <a:r>
              <a:rPr lang="de-CH" dirty="0" smtClean="0"/>
              <a:t>Et seulement après cela, </a:t>
            </a:r>
            <a:r>
              <a:rPr lang="de-CH" dirty="0"/>
              <a:t>vous </a:t>
            </a:r>
            <a:r>
              <a:rPr lang="de-CH" dirty="0" smtClean="0"/>
              <a:t>utiliserez </a:t>
            </a:r>
            <a:r>
              <a:rPr lang="de-CH" dirty="0"/>
              <a:t>les phrases</a:t>
            </a:r>
          </a:p>
        </p:txBody>
      </p:sp>
      <p:sp>
        <p:nvSpPr>
          <p:cNvPr id="2" name="Titel 1"/>
          <p:cNvSpPr>
            <a:spLocks noGrp="1"/>
          </p:cNvSpPr>
          <p:nvPr>
            <p:ph type="title"/>
          </p:nvPr>
        </p:nvSpPr>
        <p:spPr/>
        <p:txBody>
          <a:bodyPr/>
          <a:lstStyle/>
          <a:p>
            <a:pPr eaLnBrk="1" hangingPunct="1">
              <a:defRPr/>
            </a:pPr>
            <a:r>
              <a:rPr lang="de-CH" dirty="0" err="1" smtClean="0">
                <a:solidFill>
                  <a:schemeClr val="accent6">
                    <a:lumMod val="40000"/>
                    <a:lumOff val="60000"/>
                  </a:schemeClr>
                </a:solidFill>
              </a:rPr>
              <a:t>Meta-Questions</a:t>
            </a:r>
            <a:endParaRPr lang="de-CH" dirty="0">
              <a:solidFill>
                <a:schemeClr val="accent6">
                  <a:lumMod val="40000"/>
                  <a:lumOff val="60000"/>
                </a:schemeClr>
              </a:solidFill>
            </a:endParaRPr>
          </a:p>
        </p:txBody>
      </p:sp>
    </p:spTree>
    <p:extLst>
      <p:ext uri="{BB962C8B-B14F-4D97-AF65-F5344CB8AC3E}">
        <p14:creationId xmlns:p14="http://schemas.microsoft.com/office/powerpoint/2010/main" xmlns="" val="39619088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subTitle" idx="1"/>
          </p:nvPr>
        </p:nvSpPr>
        <p:spPr/>
        <p:txBody>
          <a:bodyPr/>
          <a:lstStyle/>
          <a:p>
            <a:r>
              <a:rPr lang="de-CH" dirty="0"/>
              <a:t>COMMENT </a:t>
            </a:r>
            <a:r>
              <a:rPr lang="de-CH" dirty="0" err="1"/>
              <a:t>souffrez</a:t>
            </a:r>
            <a:r>
              <a:rPr lang="de-CH" dirty="0"/>
              <a:t>-   </a:t>
            </a:r>
            <a:r>
              <a:rPr lang="de-CH" dirty="0" err="1"/>
              <a:t>vous</a:t>
            </a:r>
            <a:r>
              <a:rPr lang="de-CH" dirty="0"/>
              <a:t> ?</a:t>
            </a:r>
          </a:p>
        </p:txBody>
      </p:sp>
      <p:sp>
        <p:nvSpPr>
          <p:cNvPr id="5" name="Titel 4"/>
          <p:cNvSpPr>
            <a:spLocks noGrp="1"/>
          </p:cNvSpPr>
          <p:nvPr>
            <p:ph type="title"/>
          </p:nvPr>
        </p:nvSpPr>
        <p:spPr/>
        <p:txBody>
          <a:bodyPr/>
          <a:lstStyle/>
          <a:p>
            <a:r>
              <a:rPr lang="de-CH" dirty="0" smtClean="0"/>
              <a:t>Méta-Question A</a:t>
            </a:r>
            <a:endParaRPr lang="de-CH" dirty="0"/>
          </a:p>
        </p:txBody>
      </p:sp>
    </p:spTree>
    <p:extLst>
      <p:ext uri="{BB962C8B-B14F-4D97-AF65-F5344CB8AC3E}">
        <p14:creationId xmlns:p14="http://schemas.microsoft.com/office/powerpoint/2010/main" xmlns="" val="12323019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Inhaltsplatzhalter 4"/>
          <p:cNvSpPr>
            <a:spLocks noGrp="1"/>
          </p:cNvSpPr>
          <p:nvPr>
            <p:ph idx="1"/>
          </p:nvPr>
        </p:nvSpPr>
        <p:spPr>
          <a:xfrm>
            <a:off x="380999" y="1719070"/>
            <a:ext cx="8407893" cy="4734265"/>
          </a:xfrm>
        </p:spPr>
        <p:txBody>
          <a:bodyPr>
            <a:normAutofit fontScale="92500" lnSpcReduction="10000"/>
          </a:bodyPr>
          <a:lstStyle/>
          <a:p>
            <a:r>
              <a:rPr lang="de-CH" dirty="0"/>
              <a:t>La </a:t>
            </a:r>
            <a:r>
              <a:rPr lang="de-CH" dirty="0" smtClean="0"/>
              <a:t>méta</a:t>
            </a:r>
            <a:r>
              <a:rPr lang="de-CH" dirty="0"/>
              <a:t>-question A identifie le type et le degré de souffrance :  </a:t>
            </a:r>
            <a:r>
              <a:rPr lang="de-CH" i="1" dirty="0">
                <a:solidFill>
                  <a:srgbClr val="FF6600"/>
                </a:solidFill>
              </a:rPr>
              <a:t>COMMENT souffrez-vous ?</a:t>
            </a:r>
          </a:p>
          <a:p>
            <a:r>
              <a:rPr lang="de-CH" dirty="0"/>
              <a:t>Comment la personne souffre-t-elle physiquement </a:t>
            </a:r>
            <a:r>
              <a:rPr lang="de-CH" dirty="0" smtClean="0"/>
              <a:t>ou </a:t>
            </a:r>
            <a:r>
              <a:rPr lang="de-CH" dirty="0"/>
              <a:t>émotionnellement ?</a:t>
            </a:r>
          </a:p>
          <a:p>
            <a:pPr lvl="1"/>
            <a:r>
              <a:rPr lang="de-CH" dirty="0" err="1"/>
              <a:t>Douleur</a:t>
            </a:r>
            <a:r>
              <a:rPr lang="de-CH" dirty="0"/>
              <a:t>, </a:t>
            </a:r>
            <a:r>
              <a:rPr lang="de-CH" dirty="0" err="1"/>
              <a:t>pression</a:t>
            </a:r>
            <a:r>
              <a:rPr lang="de-CH" dirty="0"/>
              <a:t>, </a:t>
            </a:r>
            <a:r>
              <a:rPr lang="de-CH" dirty="0" err="1"/>
              <a:t>chaleur</a:t>
            </a:r>
            <a:r>
              <a:rPr lang="de-CH" dirty="0"/>
              <a:t>, </a:t>
            </a:r>
            <a:r>
              <a:rPr lang="de-CH" dirty="0" err="1"/>
              <a:t>froid</a:t>
            </a:r>
            <a:r>
              <a:rPr lang="de-CH" dirty="0"/>
              <a:t>, </a:t>
            </a:r>
            <a:r>
              <a:rPr lang="de-CH" dirty="0" err="1"/>
              <a:t>tension</a:t>
            </a:r>
            <a:r>
              <a:rPr lang="de-CH" dirty="0"/>
              <a:t> ?</a:t>
            </a:r>
          </a:p>
          <a:p>
            <a:pPr lvl="1"/>
            <a:r>
              <a:rPr lang="de-CH" dirty="0" err="1"/>
              <a:t>Peur</a:t>
            </a:r>
            <a:r>
              <a:rPr lang="de-CH" dirty="0"/>
              <a:t>, </a:t>
            </a:r>
            <a:r>
              <a:rPr lang="de-CH" dirty="0" err="1"/>
              <a:t>chagrin</a:t>
            </a:r>
            <a:r>
              <a:rPr lang="de-CH" dirty="0"/>
              <a:t>, honte, </a:t>
            </a:r>
            <a:r>
              <a:rPr lang="de-CH" dirty="0" err="1"/>
              <a:t>colère</a:t>
            </a:r>
            <a:r>
              <a:rPr lang="de-CH" dirty="0"/>
              <a:t>, </a:t>
            </a:r>
            <a:r>
              <a:rPr lang="de-CH" dirty="0" err="1"/>
              <a:t>dépression</a:t>
            </a:r>
            <a:r>
              <a:rPr lang="de-CH" dirty="0"/>
              <a:t> ? </a:t>
            </a:r>
          </a:p>
          <a:p>
            <a:r>
              <a:rPr lang="de-CH" dirty="0"/>
              <a:t>Quelles </a:t>
            </a:r>
            <a:r>
              <a:rPr lang="de-CH" dirty="0" err="1"/>
              <a:t>croyances</a:t>
            </a:r>
            <a:r>
              <a:rPr lang="de-CH" dirty="0"/>
              <a:t> et </a:t>
            </a:r>
            <a:r>
              <a:rPr lang="de-CH" dirty="0" err="1"/>
              <a:t>pensées</a:t>
            </a:r>
            <a:r>
              <a:rPr lang="de-CH" dirty="0"/>
              <a:t> </a:t>
            </a:r>
            <a:r>
              <a:rPr lang="de-CH" dirty="0" err="1"/>
              <a:t>renforcent</a:t>
            </a:r>
            <a:r>
              <a:rPr lang="de-CH" dirty="0"/>
              <a:t> la </a:t>
            </a:r>
            <a:r>
              <a:rPr lang="de-CH" dirty="0" err="1"/>
              <a:t>souffrance</a:t>
            </a:r>
            <a:r>
              <a:rPr lang="de-CH" dirty="0"/>
              <a:t> ? </a:t>
            </a:r>
          </a:p>
          <a:p>
            <a:r>
              <a:rPr lang="de-CH" dirty="0"/>
              <a:t>Quelle </a:t>
            </a:r>
            <a:r>
              <a:rPr lang="de-CH" dirty="0" err="1"/>
              <a:t>est</a:t>
            </a:r>
            <a:r>
              <a:rPr lang="de-CH" dirty="0"/>
              <a:t> </a:t>
            </a:r>
            <a:r>
              <a:rPr lang="de-CH" dirty="0" err="1"/>
              <a:t>l’intensité</a:t>
            </a:r>
            <a:r>
              <a:rPr lang="de-CH" dirty="0"/>
              <a:t> de la </a:t>
            </a:r>
            <a:r>
              <a:rPr lang="de-CH" dirty="0" err="1"/>
              <a:t>détresse</a:t>
            </a:r>
            <a:r>
              <a:rPr lang="de-CH" dirty="0"/>
              <a:t> </a:t>
            </a:r>
            <a:r>
              <a:rPr lang="de-CH" dirty="0" err="1"/>
              <a:t>causée</a:t>
            </a:r>
            <a:r>
              <a:rPr lang="de-CH" dirty="0"/>
              <a:t> par les </a:t>
            </a:r>
            <a:r>
              <a:rPr lang="de-CH" dirty="0" err="1"/>
              <a:t>symptômes</a:t>
            </a:r>
            <a:r>
              <a:rPr lang="de-CH" dirty="0"/>
              <a:t> ? </a:t>
            </a:r>
          </a:p>
          <a:p>
            <a:pPr lvl="1"/>
            <a:r>
              <a:rPr lang="de-CH" dirty="0" err="1"/>
              <a:t>Sur</a:t>
            </a:r>
            <a:r>
              <a:rPr lang="de-CH" dirty="0"/>
              <a:t> </a:t>
            </a:r>
            <a:r>
              <a:rPr lang="de-CH" dirty="0" err="1"/>
              <a:t>une</a:t>
            </a:r>
            <a:r>
              <a:rPr lang="de-CH" dirty="0"/>
              <a:t> </a:t>
            </a:r>
            <a:r>
              <a:rPr lang="de-CH" dirty="0" err="1"/>
              <a:t>échelle</a:t>
            </a:r>
            <a:r>
              <a:rPr lang="de-CH" dirty="0"/>
              <a:t> SUD de 0 à 10 ?</a:t>
            </a:r>
          </a:p>
          <a:p>
            <a:r>
              <a:rPr lang="de-CH" dirty="0"/>
              <a:t>Vous devez évaluer la souffrance en détails pour évaluer les changements </a:t>
            </a:r>
            <a:r>
              <a:rPr lang="de-CH" dirty="0" smtClean="0"/>
              <a:t>effectifs au </a:t>
            </a:r>
            <a:r>
              <a:rPr lang="de-CH" dirty="0"/>
              <a:t>cours du traitement </a:t>
            </a:r>
            <a:r>
              <a:rPr lang="de-CH" dirty="0" smtClean="0"/>
              <a:t>par </a:t>
            </a:r>
            <a:r>
              <a:rPr lang="de-CH" dirty="0"/>
              <a:t>Logosynthèse</a:t>
            </a:r>
          </a:p>
        </p:txBody>
      </p:sp>
      <p:sp>
        <p:nvSpPr>
          <p:cNvPr id="112644" name="Rectangle 4"/>
          <p:cNvSpPr>
            <a:spLocks noGrp="1" noChangeArrowheads="1"/>
          </p:cNvSpPr>
          <p:nvPr>
            <p:ph type="title"/>
          </p:nvPr>
        </p:nvSpPr>
        <p:spPr/>
        <p:txBody>
          <a:bodyPr/>
          <a:lstStyle/>
          <a:p>
            <a:r>
              <a:rPr lang="de-CH" dirty="0" smtClean="0"/>
              <a:t>Méta-Question A</a:t>
            </a:r>
            <a:endParaRPr lang="de-CH" dirty="0"/>
          </a:p>
        </p:txBody>
      </p:sp>
    </p:spTree>
    <p:extLst>
      <p:ext uri="{BB962C8B-B14F-4D97-AF65-F5344CB8AC3E}">
        <p14:creationId xmlns:p14="http://schemas.microsoft.com/office/powerpoint/2010/main" xmlns="" val="256745189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7"/>
          <p:cNvSpPr>
            <a:spLocks noGrp="1" noChangeArrowheads="1"/>
          </p:cNvSpPr>
          <p:nvPr>
            <p:ph idx="1"/>
          </p:nvPr>
        </p:nvSpPr>
        <p:spPr>
          <a:xfrm>
            <a:off x="380999" y="1719070"/>
            <a:ext cx="8407893" cy="4878281"/>
          </a:xfrm>
        </p:spPr>
        <p:txBody>
          <a:bodyPr>
            <a:normAutofit lnSpcReduction="10000"/>
          </a:bodyPr>
          <a:lstStyle/>
          <a:p>
            <a:r>
              <a:rPr lang="de-CH" dirty="0"/>
              <a:t>Le </a:t>
            </a:r>
            <a:r>
              <a:rPr lang="de-CH" dirty="0" err="1"/>
              <a:t>client</a:t>
            </a:r>
            <a:r>
              <a:rPr lang="de-CH" dirty="0"/>
              <a:t> </a:t>
            </a:r>
            <a:r>
              <a:rPr lang="de-CH" dirty="0" err="1"/>
              <a:t>identifie</a:t>
            </a:r>
            <a:r>
              <a:rPr lang="de-CH" dirty="0"/>
              <a:t> </a:t>
            </a:r>
            <a:r>
              <a:rPr lang="de-CH" dirty="0" err="1"/>
              <a:t>un</a:t>
            </a:r>
            <a:r>
              <a:rPr lang="de-CH" dirty="0"/>
              <a:t> </a:t>
            </a:r>
            <a:r>
              <a:rPr lang="de-CH" dirty="0" err="1"/>
              <a:t>souvenir</a:t>
            </a:r>
            <a:r>
              <a:rPr lang="de-CH" dirty="0"/>
              <a:t> </a:t>
            </a:r>
            <a:r>
              <a:rPr lang="de-CH" dirty="0" err="1"/>
              <a:t>dérangeant</a:t>
            </a:r>
            <a:r>
              <a:rPr lang="de-CH" dirty="0"/>
              <a:t>, </a:t>
            </a:r>
            <a:r>
              <a:rPr lang="de-CH" dirty="0" err="1"/>
              <a:t>une</a:t>
            </a:r>
            <a:r>
              <a:rPr lang="de-CH" dirty="0"/>
              <a:t> </a:t>
            </a:r>
            <a:r>
              <a:rPr lang="de-CH" dirty="0" err="1"/>
              <a:t>situation</a:t>
            </a:r>
            <a:r>
              <a:rPr lang="de-CH" dirty="0"/>
              <a:t> </a:t>
            </a:r>
            <a:r>
              <a:rPr lang="de-CH" dirty="0" err="1"/>
              <a:t>stressante</a:t>
            </a:r>
            <a:r>
              <a:rPr lang="de-CH" dirty="0"/>
              <a:t> </a:t>
            </a:r>
            <a:r>
              <a:rPr lang="de-CH" dirty="0" err="1"/>
              <a:t>ou</a:t>
            </a:r>
            <a:r>
              <a:rPr lang="de-CH" dirty="0"/>
              <a:t> </a:t>
            </a:r>
            <a:r>
              <a:rPr lang="de-CH" dirty="0" err="1"/>
              <a:t>une</a:t>
            </a:r>
            <a:r>
              <a:rPr lang="de-CH" dirty="0"/>
              <a:t> </a:t>
            </a:r>
            <a:r>
              <a:rPr lang="de-CH" dirty="0" err="1"/>
              <a:t>croyance</a:t>
            </a:r>
            <a:r>
              <a:rPr lang="de-CH" dirty="0"/>
              <a:t> </a:t>
            </a:r>
            <a:r>
              <a:rPr lang="de-CH" dirty="0" err="1"/>
              <a:t>négative</a:t>
            </a:r>
            <a:r>
              <a:rPr lang="de-CH" dirty="0"/>
              <a:t> </a:t>
            </a:r>
          </a:p>
          <a:p>
            <a:r>
              <a:rPr lang="de-CH" dirty="0"/>
              <a:t>Avant et </a:t>
            </a:r>
            <a:r>
              <a:rPr lang="de-CH" dirty="0" err="1"/>
              <a:t>après</a:t>
            </a:r>
            <a:r>
              <a:rPr lang="de-CH" dirty="0"/>
              <a:t> la </a:t>
            </a:r>
            <a:r>
              <a:rPr lang="de-CH" dirty="0" err="1"/>
              <a:t>séquence</a:t>
            </a:r>
            <a:r>
              <a:rPr lang="de-CH" dirty="0"/>
              <a:t> de </a:t>
            </a:r>
            <a:r>
              <a:rPr lang="de-CH" dirty="0" err="1"/>
              <a:t>traitement</a:t>
            </a:r>
            <a:r>
              <a:rPr lang="de-CH" dirty="0"/>
              <a:t>, </a:t>
            </a:r>
            <a:r>
              <a:rPr lang="de-CH" dirty="0" err="1"/>
              <a:t>demandez</a:t>
            </a:r>
            <a:r>
              <a:rPr lang="de-CH" dirty="0"/>
              <a:t> :</a:t>
            </a:r>
          </a:p>
          <a:p>
            <a:pPr lvl="1"/>
            <a:r>
              <a:rPr lang="de-CH" i="1" dirty="0"/>
              <a:t>A </a:t>
            </a:r>
            <a:r>
              <a:rPr lang="de-CH" i="1" dirty="0" err="1"/>
              <a:t>quel</a:t>
            </a:r>
            <a:r>
              <a:rPr lang="de-CH" i="1" dirty="0"/>
              <a:t> </a:t>
            </a:r>
            <a:r>
              <a:rPr lang="de-CH" i="1" dirty="0" err="1"/>
              <a:t>point</a:t>
            </a:r>
            <a:r>
              <a:rPr lang="de-CH" i="1" dirty="0"/>
              <a:t> </a:t>
            </a:r>
            <a:r>
              <a:rPr lang="de-CH" i="1" dirty="0" err="1"/>
              <a:t>ce</a:t>
            </a:r>
            <a:r>
              <a:rPr lang="de-CH" i="1" dirty="0"/>
              <a:t> </a:t>
            </a:r>
            <a:r>
              <a:rPr lang="de-CH" i="1" dirty="0" err="1"/>
              <a:t>problème</a:t>
            </a:r>
            <a:r>
              <a:rPr lang="de-CH" i="1" dirty="0"/>
              <a:t> </a:t>
            </a:r>
            <a:r>
              <a:rPr lang="de-CH" i="1" dirty="0" err="1"/>
              <a:t>est-il</a:t>
            </a:r>
            <a:r>
              <a:rPr lang="de-CH" i="1" dirty="0"/>
              <a:t> </a:t>
            </a:r>
            <a:r>
              <a:rPr lang="fr-BE" i="1" dirty="0"/>
              <a:t>dérangeant</a:t>
            </a:r>
            <a:r>
              <a:rPr lang="de-CH" i="1" dirty="0"/>
              <a:t> </a:t>
            </a:r>
            <a:r>
              <a:rPr lang="de-CH" i="1" dirty="0" err="1"/>
              <a:t>sur</a:t>
            </a:r>
            <a:r>
              <a:rPr lang="de-CH" i="1" dirty="0"/>
              <a:t> </a:t>
            </a:r>
            <a:r>
              <a:rPr lang="de-CH" i="1" dirty="0" err="1"/>
              <a:t>une</a:t>
            </a:r>
            <a:r>
              <a:rPr lang="de-CH" i="1" dirty="0"/>
              <a:t> </a:t>
            </a:r>
            <a:r>
              <a:rPr lang="de-CH" i="1" dirty="0" err="1"/>
              <a:t>échelle</a:t>
            </a:r>
            <a:r>
              <a:rPr lang="de-CH" i="1" dirty="0"/>
              <a:t> de 0 à 10 ?</a:t>
            </a:r>
          </a:p>
          <a:p>
            <a:r>
              <a:rPr lang="de-CH" dirty="0"/>
              <a:t>0 </a:t>
            </a:r>
            <a:r>
              <a:rPr lang="de-CH" dirty="0" err="1"/>
              <a:t>correspond</a:t>
            </a:r>
            <a:r>
              <a:rPr lang="de-CH" dirty="0"/>
              <a:t> à : </a:t>
            </a:r>
            <a:r>
              <a:rPr lang="de-CH" dirty="0" err="1"/>
              <a:t>pas</a:t>
            </a:r>
            <a:r>
              <a:rPr lang="de-CH" dirty="0"/>
              <a:t> </a:t>
            </a:r>
            <a:r>
              <a:rPr lang="de-CH" dirty="0" err="1"/>
              <a:t>dérangeant</a:t>
            </a:r>
            <a:r>
              <a:rPr lang="de-CH" dirty="0"/>
              <a:t> </a:t>
            </a:r>
            <a:r>
              <a:rPr lang="de-CH" i="1" dirty="0"/>
              <a:t>du </a:t>
            </a:r>
            <a:r>
              <a:rPr lang="de-CH" i="1" dirty="0" err="1"/>
              <a:t>tout</a:t>
            </a:r>
            <a:endParaRPr lang="de-CH" i="1" dirty="0"/>
          </a:p>
          <a:p>
            <a:r>
              <a:rPr lang="de-CH" dirty="0"/>
              <a:t>10 </a:t>
            </a:r>
            <a:r>
              <a:rPr lang="de-CH" dirty="0" err="1"/>
              <a:t>correspond</a:t>
            </a:r>
            <a:r>
              <a:rPr lang="de-CH" dirty="0"/>
              <a:t> à : </a:t>
            </a:r>
            <a:r>
              <a:rPr lang="de-CH" dirty="0" err="1"/>
              <a:t>extrêmement</a:t>
            </a:r>
            <a:r>
              <a:rPr lang="de-CH" dirty="0"/>
              <a:t> </a:t>
            </a:r>
            <a:r>
              <a:rPr lang="de-CH" dirty="0" err="1"/>
              <a:t>dérangeant</a:t>
            </a:r>
            <a:endParaRPr lang="de-CH" dirty="0"/>
          </a:p>
          <a:p>
            <a:pPr lvl="1"/>
            <a:r>
              <a:rPr lang="de-CH" dirty="0"/>
              <a:t>Il </a:t>
            </a:r>
            <a:r>
              <a:rPr lang="de-CH" dirty="0" err="1"/>
              <a:t>n’y</a:t>
            </a:r>
            <a:r>
              <a:rPr lang="de-CH" dirty="0"/>
              <a:t> a </a:t>
            </a:r>
            <a:r>
              <a:rPr lang="de-CH" dirty="0" err="1"/>
              <a:t>pas</a:t>
            </a:r>
            <a:r>
              <a:rPr lang="de-CH" dirty="0"/>
              <a:t> de 11</a:t>
            </a:r>
          </a:p>
          <a:p>
            <a:r>
              <a:rPr lang="de-DE" dirty="0" err="1"/>
              <a:t>Visualisez</a:t>
            </a:r>
            <a:r>
              <a:rPr lang="de-DE" dirty="0"/>
              <a:t> les </a:t>
            </a:r>
            <a:r>
              <a:rPr lang="de-DE" dirty="0" err="1"/>
              <a:t>problèmes</a:t>
            </a:r>
            <a:r>
              <a:rPr lang="de-DE" dirty="0"/>
              <a:t> et </a:t>
            </a:r>
            <a:r>
              <a:rPr lang="de-DE" dirty="0" err="1"/>
              <a:t>niveaux</a:t>
            </a:r>
            <a:r>
              <a:rPr lang="de-DE" dirty="0"/>
              <a:t>, </a:t>
            </a:r>
            <a:r>
              <a:rPr lang="de-DE" dirty="0" err="1"/>
              <a:t>afin</a:t>
            </a:r>
            <a:r>
              <a:rPr lang="de-DE" dirty="0"/>
              <a:t> </a:t>
            </a:r>
            <a:r>
              <a:rPr lang="de-DE" dirty="0" err="1"/>
              <a:t>que</a:t>
            </a:r>
            <a:r>
              <a:rPr lang="de-DE" dirty="0"/>
              <a:t> le </a:t>
            </a:r>
            <a:r>
              <a:rPr lang="de-DE" dirty="0" err="1"/>
              <a:t>client</a:t>
            </a:r>
            <a:r>
              <a:rPr lang="de-DE" dirty="0"/>
              <a:t> </a:t>
            </a:r>
            <a:r>
              <a:rPr lang="de-DE" dirty="0" err="1"/>
              <a:t>puisse</a:t>
            </a:r>
            <a:r>
              <a:rPr lang="de-DE" dirty="0"/>
              <a:t> </a:t>
            </a:r>
            <a:r>
              <a:rPr lang="de-DE" dirty="0" err="1"/>
              <a:t>suivre</a:t>
            </a:r>
            <a:r>
              <a:rPr lang="de-DE" dirty="0"/>
              <a:t> le </a:t>
            </a:r>
            <a:r>
              <a:rPr lang="de-DE" dirty="0" err="1"/>
              <a:t>processus</a:t>
            </a:r>
            <a:endParaRPr lang="de-DE" dirty="0"/>
          </a:p>
          <a:p>
            <a:r>
              <a:rPr lang="de-DE" dirty="0"/>
              <a:t>Les échelles SUD sont utilisées pour la </a:t>
            </a:r>
            <a:r>
              <a:rPr lang="de-DE" dirty="0">
                <a:solidFill>
                  <a:srgbClr val="AD1D19"/>
                </a:solidFill>
              </a:rPr>
              <a:t>détresse </a:t>
            </a:r>
            <a:r>
              <a:rPr lang="de-DE" dirty="0"/>
              <a:t>causée par les symptômes, </a:t>
            </a:r>
            <a:r>
              <a:rPr lang="de-DE" dirty="0" smtClean="0"/>
              <a:t>par </a:t>
            </a:r>
            <a:r>
              <a:rPr lang="de-DE" dirty="0"/>
              <a:t>pour leur intensité</a:t>
            </a:r>
          </a:p>
        </p:txBody>
      </p:sp>
      <p:sp>
        <p:nvSpPr>
          <p:cNvPr id="39939" name="Rectangle 6"/>
          <p:cNvSpPr>
            <a:spLocks noGrp="1" noChangeArrowheads="1"/>
          </p:cNvSpPr>
          <p:nvPr>
            <p:ph type="title"/>
          </p:nvPr>
        </p:nvSpPr>
        <p:spPr/>
        <p:txBody>
          <a:bodyPr/>
          <a:lstStyle/>
          <a:p>
            <a:r>
              <a:rPr lang="de-DE" dirty="0"/>
              <a:t>é</a:t>
            </a:r>
            <a:r>
              <a:rPr lang="de-DE" dirty="0" smtClean="0"/>
              <a:t>chelles SUD</a:t>
            </a:r>
            <a:endParaRPr lang="de-DE" dirty="0"/>
          </a:p>
        </p:txBody>
      </p:sp>
    </p:spTree>
    <p:extLst>
      <p:ext uri="{BB962C8B-B14F-4D97-AF65-F5344CB8AC3E}">
        <p14:creationId xmlns:p14="http://schemas.microsoft.com/office/powerpoint/2010/main" xmlns="" val="3107346908"/>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subTitle" idx="1"/>
          </p:nvPr>
        </p:nvSpPr>
        <p:spPr>
          <a:xfrm>
            <a:off x="7010400" y="2564904"/>
            <a:ext cx="1981200" cy="1828800"/>
          </a:xfrm>
        </p:spPr>
        <p:txBody>
          <a:bodyPr>
            <a:normAutofit fontScale="92500" lnSpcReduction="20000"/>
          </a:bodyPr>
          <a:lstStyle/>
          <a:p>
            <a:r>
              <a:rPr lang="de-DE" dirty="0" smtClean="0"/>
              <a:t>m</a:t>
            </a:r>
            <a:r>
              <a:rPr lang="de-DE" dirty="0"/>
              <a:t>é</a:t>
            </a:r>
            <a:r>
              <a:rPr lang="de-DE" dirty="0" smtClean="0"/>
              <a:t>ta-</a:t>
            </a:r>
            <a:br>
              <a:rPr lang="de-DE" dirty="0" smtClean="0"/>
            </a:br>
            <a:r>
              <a:rPr lang="de-DE" dirty="0" smtClean="0"/>
              <a:t>question A</a:t>
            </a:r>
            <a:r>
              <a:rPr lang="de-DE" dirty="0"/>
              <a:t>:</a:t>
            </a:r>
            <a:r>
              <a:rPr lang="de-DE" dirty="0" smtClean="0"/>
              <a:t> </a:t>
            </a:r>
          </a:p>
          <a:p>
            <a:r>
              <a:rPr lang="de-DE" dirty="0" smtClean="0"/>
              <a:t>cComment souffrez-vous?</a:t>
            </a:r>
          </a:p>
          <a:p>
            <a:endParaRPr lang="de-DE" dirty="0"/>
          </a:p>
          <a:p>
            <a:r>
              <a:rPr lang="de-DE" dirty="0" smtClean="0"/>
              <a:t>Echelle SUD</a:t>
            </a:r>
            <a:r>
              <a:rPr lang="de-DE" dirty="0"/>
              <a:t/>
            </a:r>
            <a:br>
              <a:rPr lang="de-DE" dirty="0"/>
            </a:br>
            <a:r>
              <a:rPr lang="de-DE" dirty="0" smtClean="0"/>
              <a:t>Les phrases</a:t>
            </a:r>
            <a:endParaRPr lang="de-CH" dirty="0"/>
          </a:p>
        </p:txBody>
      </p:sp>
      <p:sp>
        <p:nvSpPr>
          <p:cNvPr id="113666" name="Rectangle 2"/>
          <p:cNvSpPr>
            <a:spLocks noGrp="1" noChangeArrowheads="1"/>
          </p:cNvSpPr>
          <p:nvPr>
            <p:ph type="title"/>
          </p:nvPr>
        </p:nvSpPr>
        <p:spPr>
          <a:xfrm>
            <a:off x="392985" y="1700808"/>
            <a:ext cx="6324600" cy="1828800"/>
          </a:xfrm>
        </p:spPr>
        <p:txBody>
          <a:bodyPr/>
          <a:lstStyle/>
          <a:p>
            <a:r>
              <a:rPr lang="de-DE" dirty="0" smtClean="0"/>
              <a:t>démonstration</a:t>
            </a:r>
            <a:endParaRPr lang="de-DE" dirty="0"/>
          </a:p>
        </p:txBody>
      </p:sp>
      <p:pic>
        <p:nvPicPr>
          <p:cNvPr id="123907" name="Picture 3"/>
          <p:cNvPicPr>
            <a:picLocks noChangeAspect="1" noChangeArrowheads="1"/>
          </p:cNvPicPr>
          <p:nvPr/>
        </p:nvPicPr>
        <p:blipFill>
          <a:blip r:embed="rId3"/>
          <a:srcRect/>
          <a:stretch>
            <a:fillRect/>
          </a:stretch>
        </p:blipFill>
        <p:spPr bwMode="auto">
          <a:xfrm>
            <a:off x="3396664" y="4193782"/>
            <a:ext cx="3200857" cy="2250300"/>
          </a:xfrm>
          <a:prstGeom prst="rect">
            <a:avLst/>
          </a:prstGeom>
          <a:noFill/>
          <a:ln w="9525">
            <a:noFill/>
            <a:miter lim="800000"/>
            <a:headEnd/>
            <a:tailEnd/>
          </a:ln>
        </p:spPr>
      </p:pic>
    </p:spTree>
    <p:extLst>
      <p:ext uri="{BB962C8B-B14F-4D97-AF65-F5344CB8AC3E}">
        <p14:creationId xmlns:p14="http://schemas.microsoft.com/office/powerpoint/2010/main" xmlns="" val="2553026571"/>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subTitle" idx="1"/>
          </p:nvPr>
        </p:nvSpPr>
        <p:spPr/>
        <p:txBody>
          <a:bodyPr/>
          <a:lstStyle/>
          <a:p>
            <a:r>
              <a:rPr lang="de-CH" i="1" dirty="0"/>
              <a:t>QU’EST-CE QUI VOUS </a:t>
            </a:r>
            <a:r>
              <a:rPr lang="de-CH" i="1"/>
              <a:t>FAIT </a:t>
            </a:r>
            <a:r>
              <a:rPr lang="de-CH" i="1" smtClean="0"/>
              <a:t>souffrir? </a:t>
            </a:r>
            <a:endParaRPr lang="de-CH" i="1" dirty="0"/>
          </a:p>
        </p:txBody>
      </p:sp>
      <p:sp>
        <p:nvSpPr>
          <p:cNvPr id="3" name="Titel 2"/>
          <p:cNvSpPr>
            <a:spLocks noGrp="1"/>
          </p:cNvSpPr>
          <p:nvPr>
            <p:ph type="title"/>
          </p:nvPr>
        </p:nvSpPr>
        <p:spPr/>
        <p:txBody>
          <a:bodyPr/>
          <a:lstStyle/>
          <a:p>
            <a:r>
              <a:rPr lang="de-CH" dirty="0" smtClean="0"/>
              <a:t>Méta-Question B</a:t>
            </a:r>
            <a:endParaRPr lang="de-CH" dirty="0"/>
          </a:p>
        </p:txBody>
      </p:sp>
    </p:spTree>
    <p:extLst>
      <p:ext uri="{BB962C8B-B14F-4D97-AF65-F5344CB8AC3E}">
        <p14:creationId xmlns:p14="http://schemas.microsoft.com/office/powerpoint/2010/main" xmlns="" val="247846628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5"/>
          <p:cNvSpPr>
            <a:spLocks noGrp="1" noChangeArrowheads="1"/>
          </p:cNvSpPr>
          <p:nvPr>
            <p:ph idx="1"/>
          </p:nvPr>
        </p:nvSpPr>
        <p:spPr>
          <a:xfrm>
            <a:off x="380999" y="1973920"/>
            <a:ext cx="8407893" cy="4623432"/>
          </a:xfrm>
        </p:spPr>
        <p:txBody>
          <a:bodyPr>
            <a:normAutofit fontScale="92500" lnSpcReduction="10000"/>
          </a:bodyPr>
          <a:lstStyle/>
          <a:p>
            <a:r>
              <a:rPr lang="de-CH" dirty="0" err="1"/>
              <a:t>L’Essence</a:t>
            </a:r>
            <a:r>
              <a:rPr lang="de-CH" dirty="0"/>
              <a:t> ne </a:t>
            </a:r>
            <a:r>
              <a:rPr lang="de-CH" dirty="0" err="1"/>
              <a:t>souffre</a:t>
            </a:r>
            <a:r>
              <a:rPr lang="de-CH" dirty="0"/>
              <a:t> </a:t>
            </a:r>
            <a:r>
              <a:rPr lang="de-CH" dirty="0" err="1"/>
              <a:t>pas</a:t>
            </a:r>
            <a:r>
              <a:rPr lang="de-CH" dirty="0"/>
              <a:t>, </a:t>
            </a:r>
            <a:r>
              <a:rPr lang="de-CH" dirty="0" err="1"/>
              <a:t>votre</a:t>
            </a:r>
            <a:r>
              <a:rPr lang="de-CH" dirty="0"/>
              <a:t> Soi </a:t>
            </a:r>
            <a:r>
              <a:rPr lang="de-CH" dirty="0" err="1"/>
              <a:t>Réel</a:t>
            </a:r>
            <a:r>
              <a:rPr lang="de-CH" dirty="0"/>
              <a:t> ne </a:t>
            </a:r>
            <a:r>
              <a:rPr lang="de-CH" dirty="0" err="1"/>
              <a:t>souffre</a:t>
            </a:r>
            <a:r>
              <a:rPr lang="de-CH" dirty="0"/>
              <a:t> </a:t>
            </a:r>
            <a:r>
              <a:rPr lang="de-CH" dirty="0" err="1"/>
              <a:t>pas</a:t>
            </a:r>
            <a:endParaRPr lang="de-CH" dirty="0"/>
          </a:p>
          <a:p>
            <a:pPr lvl="1"/>
            <a:r>
              <a:rPr lang="de-CH" dirty="0" err="1"/>
              <a:t>Votre</a:t>
            </a:r>
            <a:r>
              <a:rPr lang="de-CH" dirty="0"/>
              <a:t> </a:t>
            </a:r>
            <a:r>
              <a:rPr lang="de-CH" dirty="0" err="1"/>
              <a:t>énergie</a:t>
            </a:r>
            <a:r>
              <a:rPr lang="de-CH" dirty="0"/>
              <a:t> de </a:t>
            </a:r>
            <a:r>
              <a:rPr lang="de-CH" dirty="0" err="1"/>
              <a:t>vie</a:t>
            </a:r>
            <a:r>
              <a:rPr lang="de-CH" dirty="0"/>
              <a:t> </a:t>
            </a:r>
            <a:r>
              <a:rPr lang="de-CH" dirty="0" err="1"/>
              <a:t>circule</a:t>
            </a:r>
            <a:endParaRPr lang="de-CH" dirty="0"/>
          </a:p>
          <a:p>
            <a:r>
              <a:rPr lang="de-CH" dirty="0"/>
              <a:t>Les </a:t>
            </a:r>
            <a:r>
              <a:rPr lang="de-CH" dirty="0" err="1"/>
              <a:t>gens</a:t>
            </a:r>
            <a:r>
              <a:rPr lang="de-CH" dirty="0"/>
              <a:t> </a:t>
            </a:r>
            <a:r>
              <a:rPr lang="de-CH" dirty="0" err="1"/>
              <a:t>souffrent</a:t>
            </a:r>
            <a:r>
              <a:rPr lang="de-CH" dirty="0"/>
              <a:t> en </a:t>
            </a:r>
            <a:r>
              <a:rPr lang="de-CH" dirty="0" err="1"/>
              <a:t>réaction</a:t>
            </a:r>
            <a:r>
              <a:rPr lang="de-CH" dirty="0"/>
              <a:t> à des </a:t>
            </a:r>
            <a:r>
              <a:rPr lang="de-CH" dirty="0" err="1"/>
              <a:t>déclencheurs</a:t>
            </a:r>
            <a:r>
              <a:rPr lang="de-CH" dirty="0"/>
              <a:t> </a:t>
            </a:r>
            <a:r>
              <a:rPr lang="de-CH" dirty="0" err="1"/>
              <a:t>archaïques</a:t>
            </a:r>
            <a:endParaRPr lang="de-CH" dirty="0"/>
          </a:p>
          <a:p>
            <a:r>
              <a:rPr lang="de-CH" dirty="0"/>
              <a:t>Vous pouvez identifier la nature du déclencheur en posant la </a:t>
            </a:r>
            <a:r>
              <a:rPr lang="de-CH" dirty="0" smtClean="0"/>
              <a:t>Méta</a:t>
            </a:r>
            <a:r>
              <a:rPr lang="de-CH" dirty="0"/>
              <a:t>-Question B :  </a:t>
            </a:r>
            <a:r>
              <a:rPr lang="de-CH" b="1" dirty="0"/>
              <a:t>QU’EST-CE QUI VOUS FAIT souffrir ? </a:t>
            </a:r>
          </a:p>
          <a:p>
            <a:r>
              <a:rPr lang="de-CH" dirty="0"/>
              <a:t>Les </a:t>
            </a:r>
            <a:r>
              <a:rPr lang="de-CH" dirty="0" err="1"/>
              <a:t>déclencheurs</a:t>
            </a:r>
            <a:r>
              <a:rPr lang="de-CH" dirty="0"/>
              <a:t> </a:t>
            </a:r>
            <a:r>
              <a:rPr lang="de-CH" dirty="0" err="1"/>
              <a:t>sont</a:t>
            </a:r>
            <a:r>
              <a:rPr lang="de-CH" dirty="0"/>
              <a:t> des </a:t>
            </a:r>
            <a:r>
              <a:rPr lang="de-CH" dirty="0" err="1"/>
              <a:t>formes</a:t>
            </a:r>
            <a:r>
              <a:rPr lang="de-CH" dirty="0"/>
              <a:t> </a:t>
            </a:r>
            <a:r>
              <a:rPr lang="de-CH" dirty="0" err="1"/>
              <a:t>énergétiques</a:t>
            </a:r>
            <a:r>
              <a:rPr lang="de-CH" dirty="0"/>
              <a:t> </a:t>
            </a:r>
            <a:r>
              <a:rPr lang="de-CH" dirty="0" err="1"/>
              <a:t>figées</a:t>
            </a:r>
            <a:r>
              <a:rPr lang="de-CH" dirty="0"/>
              <a:t> </a:t>
            </a:r>
            <a:r>
              <a:rPr lang="de-CH" dirty="0" err="1"/>
              <a:t>dans</a:t>
            </a:r>
            <a:r>
              <a:rPr lang="de-CH" dirty="0"/>
              <a:t> </a:t>
            </a:r>
            <a:r>
              <a:rPr lang="de-CH" dirty="0" err="1"/>
              <a:t>l’espace</a:t>
            </a:r>
            <a:r>
              <a:rPr lang="de-CH" dirty="0"/>
              <a:t> </a:t>
            </a:r>
            <a:r>
              <a:rPr lang="de-CH" dirty="0" err="1"/>
              <a:t>personnel</a:t>
            </a:r>
            <a:r>
              <a:rPr lang="de-CH" dirty="0"/>
              <a:t> de la </a:t>
            </a:r>
            <a:r>
              <a:rPr lang="de-CH" dirty="0" err="1"/>
              <a:t>personne</a:t>
            </a:r>
            <a:r>
              <a:rPr lang="de-CH" dirty="0"/>
              <a:t>, </a:t>
            </a:r>
            <a:r>
              <a:rPr lang="de-CH" dirty="0" err="1"/>
              <a:t>parfois</a:t>
            </a:r>
            <a:r>
              <a:rPr lang="de-CH" dirty="0"/>
              <a:t> </a:t>
            </a:r>
            <a:r>
              <a:rPr lang="de-CH" dirty="0" err="1"/>
              <a:t>dans</a:t>
            </a:r>
            <a:r>
              <a:rPr lang="de-CH" dirty="0"/>
              <a:t> le </a:t>
            </a:r>
            <a:r>
              <a:rPr lang="de-CH" dirty="0" err="1"/>
              <a:t>corps</a:t>
            </a:r>
            <a:endParaRPr lang="de-CH" dirty="0"/>
          </a:p>
          <a:p>
            <a:pPr lvl="1"/>
            <a:r>
              <a:rPr lang="de-CH" dirty="0" err="1"/>
              <a:t>Mesurés</a:t>
            </a:r>
            <a:r>
              <a:rPr lang="de-CH" dirty="0"/>
              <a:t> par la </a:t>
            </a:r>
            <a:r>
              <a:rPr lang="de-CH" dirty="0" err="1"/>
              <a:t>distance</a:t>
            </a:r>
            <a:r>
              <a:rPr lang="de-CH" dirty="0"/>
              <a:t>, la </a:t>
            </a:r>
            <a:r>
              <a:rPr lang="de-CH" dirty="0" err="1"/>
              <a:t>direction</a:t>
            </a:r>
            <a:r>
              <a:rPr lang="de-CH" dirty="0"/>
              <a:t> et </a:t>
            </a:r>
            <a:r>
              <a:rPr lang="de-CH" dirty="0" err="1"/>
              <a:t>l’intensité</a:t>
            </a:r>
            <a:endParaRPr lang="de-CH" dirty="0"/>
          </a:p>
          <a:p>
            <a:pPr lvl="1"/>
            <a:r>
              <a:rPr lang="de-CH" dirty="0" err="1"/>
              <a:t>Perçus</a:t>
            </a:r>
            <a:r>
              <a:rPr lang="de-CH" dirty="0"/>
              <a:t> </a:t>
            </a:r>
            <a:r>
              <a:rPr lang="de-CH" dirty="0" err="1"/>
              <a:t>comme</a:t>
            </a:r>
            <a:r>
              <a:rPr lang="de-CH" dirty="0"/>
              <a:t> </a:t>
            </a:r>
            <a:r>
              <a:rPr lang="de-CH" dirty="0" err="1"/>
              <a:t>visuels</a:t>
            </a:r>
            <a:r>
              <a:rPr lang="de-CH" dirty="0"/>
              <a:t>, </a:t>
            </a:r>
            <a:r>
              <a:rPr lang="de-CH" dirty="0" err="1"/>
              <a:t>auditifs</a:t>
            </a:r>
            <a:r>
              <a:rPr lang="de-CH" dirty="0"/>
              <a:t>, </a:t>
            </a:r>
            <a:r>
              <a:rPr lang="de-CH" dirty="0" err="1"/>
              <a:t>kinesthésiques</a:t>
            </a:r>
            <a:r>
              <a:rPr lang="de-CH" dirty="0"/>
              <a:t> </a:t>
            </a:r>
            <a:r>
              <a:rPr lang="de-CH" dirty="0" err="1"/>
              <a:t>ou</a:t>
            </a:r>
            <a:r>
              <a:rPr lang="de-CH" dirty="0"/>
              <a:t> </a:t>
            </a:r>
            <a:r>
              <a:rPr lang="de-CH" dirty="0" err="1"/>
              <a:t>olfactifs</a:t>
            </a:r>
            <a:r>
              <a:rPr lang="de-CH" dirty="0"/>
              <a:t> </a:t>
            </a:r>
          </a:p>
          <a:p>
            <a:pPr lvl="1"/>
            <a:r>
              <a:rPr lang="de-CH" dirty="0" err="1"/>
              <a:t>Perçus</a:t>
            </a:r>
            <a:r>
              <a:rPr lang="de-CH" dirty="0"/>
              <a:t> en </a:t>
            </a:r>
            <a:r>
              <a:rPr lang="de-CH" dirty="0" err="1"/>
              <a:t>tant</a:t>
            </a:r>
            <a:r>
              <a:rPr lang="de-CH" dirty="0"/>
              <a:t> </a:t>
            </a:r>
            <a:r>
              <a:rPr lang="de-CH" dirty="0" err="1"/>
              <a:t>que</a:t>
            </a:r>
            <a:r>
              <a:rPr lang="de-CH" dirty="0"/>
              <a:t> </a:t>
            </a:r>
            <a:r>
              <a:rPr lang="de-CH" dirty="0" err="1"/>
              <a:t>souvenirs</a:t>
            </a:r>
            <a:r>
              <a:rPr lang="de-CH" dirty="0"/>
              <a:t>, </a:t>
            </a:r>
            <a:r>
              <a:rPr lang="de-CH" dirty="0" err="1"/>
              <a:t>fantasmes</a:t>
            </a:r>
            <a:r>
              <a:rPr lang="de-CH" dirty="0"/>
              <a:t>, </a:t>
            </a:r>
            <a:r>
              <a:rPr lang="de-CH" dirty="0" err="1"/>
              <a:t>symboles</a:t>
            </a:r>
            <a:r>
              <a:rPr lang="de-CH" dirty="0"/>
              <a:t> </a:t>
            </a:r>
            <a:r>
              <a:rPr lang="de-CH" dirty="0" err="1"/>
              <a:t>ou</a:t>
            </a:r>
            <a:r>
              <a:rPr lang="de-CH" dirty="0"/>
              <a:t> </a:t>
            </a:r>
            <a:r>
              <a:rPr lang="de-CH" dirty="0" err="1"/>
              <a:t>autres</a:t>
            </a:r>
            <a:r>
              <a:rPr lang="de-CH" dirty="0"/>
              <a:t> </a:t>
            </a:r>
            <a:r>
              <a:rPr lang="de-CH" dirty="0" err="1"/>
              <a:t>formes</a:t>
            </a:r>
            <a:r>
              <a:rPr lang="de-CH" dirty="0"/>
              <a:t>  </a:t>
            </a:r>
          </a:p>
        </p:txBody>
      </p:sp>
      <p:sp>
        <p:nvSpPr>
          <p:cNvPr id="114692" name="Rectangle 4"/>
          <p:cNvSpPr>
            <a:spLocks noGrp="1" noChangeArrowheads="1"/>
          </p:cNvSpPr>
          <p:nvPr>
            <p:ph type="title"/>
          </p:nvPr>
        </p:nvSpPr>
        <p:spPr/>
        <p:txBody>
          <a:bodyPr/>
          <a:lstStyle/>
          <a:p>
            <a:r>
              <a:rPr lang="de-CH" dirty="0" smtClean="0"/>
              <a:t>Méta-Question </a:t>
            </a:r>
            <a:r>
              <a:rPr lang="de-DE" dirty="0" smtClean="0"/>
              <a:t>B</a:t>
            </a:r>
            <a:endParaRPr lang="de-DE" dirty="0"/>
          </a:p>
        </p:txBody>
      </p:sp>
    </p:spTree>
    <p:extLst>
      <p:ext uri="{BB962C8B-B14F-4D97-AF65-F5344CB8AC3E}">
        <p14:creationId xmlns:p14="http://schemas.microsoft.com/office/powerpoint/2010/main" xmlns="" val="2553653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6"/>
          <p:cNvSpPr>
            <a:spLocks noGrp="1" noChangeArrowheads="1"/>
          </p:cNvSpPr>
          <p:nvPr>
            <p:ph idx="1"/>
          </p:nvPr>
        </p:nvSpPr>
        <p:spPr>
          <a:xfrm>
            <a:off x="380999" y="1826421"/>
            <a:ext cx="8407893" cy="4914947"/>
          </a:xfrm>
        </p:spPr>
        <p:txBody>
          <a:bodyPr>
            <a:normAutofit/>
          </a:bodyPr>
          <a:lstStyle/>
          <a:p>
            <a:r>
              <a:rPr lang="nl-NL" dirty="0" smtClean="0"/>
              <a:t>Logosynthesis – </a:t>
            </a:r>
            <a:r>
              <a:rPr lang="de-DE" dirty="0" err="1" smtClean="0"/>
              <a:t>Logosynthèse</a:t>
            </a:r>
            <a:r>
              <a:rPr lang="de-DE" dirty="0" smtClean="0"/>
              <a:t> –</a:t>
            </a:r>
            <a:r>
              <a:rPr lang="de-DE" dirty="0"/>
              <a:t> </a:t>
            </a:r>
            <a:r>
              <a:rPr lang="de-DE" dirty="0" err="1"/>
              <a:t>Logosintesi</a:t>
            </a:r>
            <a:endParaRPr lang="nl-NL" dirty="0" smtClean="0"/>
          </a:p>
          <a:p>
            <a:pPr lvl="1"/>
            <a:r>
              <a:rPr lang="fr-FR" dirty="0" smtClean="0"/>
              <a:t>Est un système intégré pour un changement accompagné </a:t>
            </a:r>
          </a:p>
          <a:p>
            <a:pPr lvl="1"/>
            <a:r>
              <a:rPr lang="fr-FR" dirty="0" smtClean="0"/>
              <a:t>Soutient la guérison de la connexion à l’Essence, la raison la plus profonde de notre existence </a:t>
            </a:r>
          </a:p>
          <a:p>
            <a:pPr lvl="1"/>
            <a:r>
              <a:rPr lang="fr-FR" dirty="0" smtClean="0"/>
              <a:t>Est à la fois un modèle et différentes méthodes</a:t>
            </a:r>
          </a:p>
          <a:p>
            <a:pPr lvl="1"/>
            <a:r>
              <a:rPr lang="fr-FR" dirty="0" smtClean="0"/>
              <a:t>Combine d’anciennes connaissances avec des concepts dérivés de la psychothérapie et de la psychologie énergétique</a:t>
            </a:r>
          </a:p>
          <a:p>
            <a:pPr lvl="1"/>
            <a:r>
              <a:rPr lang="fr-FR" dirty="0" smtClean="0"/>
              <a:t>Peut être appliquée seule ou en combinaison avec d’autres outils de guérison, avec les clients ou pour votre  développement personnel et spirituel</a:t>
            </a:r>
          </a:p>
          <a:p>
            <a:pPr lvl="1"/>
            <a:r>
              <a:rPr lang="fr-FR" dirty="0" smtClean="0"/>
              <a:t>A été développée par Willem </a:t>
            </a:r>
            <a:r>
              <a:rPr lang="fr-FR" dirty="0" err="1" smtClean="0"/>
              <a:t>Lammers</a:t>
            </a:r>
            <a:endParaRPr lang="fr-FR" dirty="0" smtClean="0"/>
          </a:p>
          <a:p>
            <a:pPr lvl="1"/>
            <a:r>
              <a:rPr lang="fr-FR" dirty="0" smtClean="0"/>
              <a:t>Se base sur l’hypothèse que l’énergie de Vie existe</a:t>
            </a:r>
            <a:endParaRPr lang="fr-FR" dirty="0"/>
          </a:p>
        </p:txBody>
      </p:sp>
      <p:sp>
        <p:nvSpPr>
          <p:cNvPr id="26627" name="Rectangle 5"/>
          <p:cNvSpPr>
            <a:spLocks noGrp="1" noChangeArrowheads="1"/>
          </p:cNvSpPr>
          <p:nvPr>
            <p:ph type="title"/>
          </p:nvPr>
        </p:nvSpPr>
        <p:spPr/>
        <p:txBody>
          <a:bodyPr/>
          <a:lstStyle/>
          <a:p>
            <a:r>
              <a:rPr lang="nl-NL" dirty="0" smtClean="0"/>
              <a:t>QU’EST-CE QUE LA </a:t>
            </a:r>
            <a:r>
              <a:rPr lang="nl-NL" dirty="0" err="1" smtClean="0"/>
              <a:t>LogosynthèSE</a:t>
            </a:r>
            <a:r>
              <a:rPr lang="nl-NL" dirty="0" smtClean="0"/>
              <a:t> ?</a:t>
            </a:r>
            <a:endParaRPr lang="nl-NL" dirty="0"/>
          </a:p>
        </p:txBody>
      </p:sp>
    </p:spTree>
    <p:extLst>
      <p:ext uri="{BB962C8B-B14F-4D97-AF65-F5344CB8AC3E}">
        <p14:creationId xmlns:p14="http://schemas.microsoft.com/office/powerpoint/2010/main" xmlns="" val="3483651328"/>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subTitle" idx="1"/>
          </p:nvPr>
        </p:nvSpPr>
        <p:spPr/>
        <p:txBody>
          <a:bodyPr/>
          <a:lstStyle/>
          <a:p>
            <a:r>
              <a:rPr lang="de-CH" dirty="0" err="1"/>
              <a:t>Récupérer</a:t>
            </a:r>
            <a:r>
              <a:rPr lang="de-CH" dirty="0"/>
              <a:t>, </a:t>
            </a:r>
            <a:r>
              <a:rPr lang="de-CH" dirty="0" err="1"/>
              <a:t>Enlever</a:t>
            </a:r>
            <a:r>
              <a:rPr lang="de-CH" dirty="0"/>
              <a:t>, </a:t>
            </a:r>
            <a:r>
              <a:rPr lang="de-CH" dirty="0" err="1"/>
              <a:t>Récupérer</a:t>
            </a:r>
            <a:r>
              <a:rPr lang="de-CH" dirty="0"/>
              <a:t> </a:t>
            </a:r>
            <a:r>
              <a:rPr lang="de-CH" dirty="0" err="1"/>
              <a:t>l’énergie</a:t>
            </a:r>
            <a:endParaRPr lang="de-CH" dirty="0"/>
          </a:p>
        </p:txBody>
      </p:sp>
      <p:sp>
        <p:nvSpPr>
          <p:cNvPr id="7" name="Titel 6"/>
          <p:cNvSpPr>
            <a:spLocks noGrp="1"/>
          </p:cNvSpPr>
          <p:nvPr>
            <p:ph type="title"/>
          </p:nvPr>
        </p:nvSpPr>
        <p:spPr/>
        <p:txBody>
          <a:bodyPr/>
          <a:lstStyle/>
          <a:p>
            <a:r>
              <a:rPr lang="de-CH" dirty="0" smtClean="0"/>
              <a:t>LES PHRASES</a:t>
            </a:r>
            <a:endParaRPr lang="de-CH" dirty="0"/>
          </a:p>
        </p:txBody>
      </p:sp>
    </p:spTree>
    <p:extLst>
      <p:ext uri="{BB962C8B-B14F-4D97-AF65-F5344CB8AC3E}">
        <p14:creationId xmlns:p14="http://schemas.microsoft.com/office/powerpoint/2010/main" xmlns="" val="2726390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lnSpcReduction="10000"/>
          </a:bodyPr>
          <a:lstStyle/>
          <a:p>
            <a:r>
              <a:rPr lang="fr-FR" dirty="0" smtClean="0"/>
              <a:t>Après que la personne ait évalué le déclencheur X et ses réactions à celui-ci, elle est invitée à prononcer les trois phrases </a:t>
            </a:r>
          </a:p>
          <a:p>
            <a:r>
              <a:rPr lang="fr-FR" dirty="0" smtClean="0"/>
              <a:t>Ces phrases font le travail</a:t>
            </a:r>
          </a:p>
          <a:p>
            <a:r>
              <a:rPr lang="fr-FR" dirty="0" smtClean="0"/>
              <a:t>Elles</a:t>
            </a:r>
          </a:p>
          <a:p>
            <a:pPr lvl="1"/>
            <a:r>
              <a:rPr lang="fr-FR" dirty="0" smtClean="0"/>
              <a:t>Récupèrent l‘énergie de la personne des ces formes gelées de (la personne, l‘objet, l‘évènement, le lieu) X</a:t>
            </a:r>
          </a:p>
          <a:p>
            <a:pPr lvl="1"/>
            <a:r>
              <a:rPr lang="fr-FR" dirty="0" smtClean="0"/>
              <a:t>enlèvent l‘énergie de la forme gelée de (la personne, l‘objet, l‘événement, le lieu) X qui n‘appartient pas à la personne</a:t>
            </a:r>
          </a:p>
          <a:p>
            <a:pPr lvl="1"/>
            <a:r>
              <a:rPr lang="fr-FR" dirty="0" smtClean="0"/>
              <a:t>Récupèrent l‘énergie de la personne imbriquée dans les réactions accumulées à la forme gelée X (la personne, l‘objet, l‘événement, le lieu</a:t>
            </a:r>
          </a:p>
          <a:p>
            <a:endParaRPr lang="fr-FR" dirty="0"/>
          </a:p>
        </p:txBody>
      </p:sp>
      <p:sp>
        <p:nvSpPr>
          <p:cNvPr id="7" name="Titel 6"/>
          <p:cNvSpPr>
            <a:spLocks noGrp="1"/>
          </p:cNvSpPr>
          <p:nvPr>
            <p:ph type="title"/>
          </p:nvPr>
        </p:nvSpPr>
        <p:spPr/>
        <p:txBody>
          <a:bodyPr/>
          <a:lstStyle/>
          <a:p>
            <a:r>
              <a:rPr lang="de-CH" dirty="0"/>
              <a:t>LA </a:t>
            </a:r>
            <a:r>
              <a:rPr lang="de-CH" dirty="0" smtClean="0"/>
              <a:t>Procédure </a:t>
            </a:r>
            <a:r>
              <a:rPr lang="de-CH" dirty="0"/>
              <a:t>DE BASE</a:t>
            </a:r>
          </a:p>
        </p:txBody>
      </p:sp>
    </p:spTree>
    <p:extLst>
      <p:ext uri="{BB962C8B-B14F-4D97-AF65-F5344CB8AC3E}">
        <p14:creationId xmlns:p14="http://schemas.microsoft.com/office/powerpoint/2010/main" xmlns="" val="196450008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Rectangle 3"/>
          <p:cNvSpPr>
            <a:spLocks noGrp="1" noChangeArrowheads="1"/>
          </p:cNvSpPr>
          <p:nvPr>
            <p:ph idx="1"/>
          </p:nvPr>
        </p:nvSpPr>
        <p:spPr/>
        <p:txBody>
          <a:bodyPr>
            <a:normAutofit/>
          </a:bodyPr>
          <a:lstStyle/>
          <a:p>
            <a:r>
              <a:rPr lang="de-CH" dirty="0"/>
              <a:t>Les </a:t>
            </a:r>
            <a:r>
              <a:rPr lang="de-CH" dirty="0" err="1"/>
              <a:t>phrases</a:t>
            </a:r>
            <a:r>
              <a:rPr lang="de-CH" dirty="0"/>
              <a:t> </a:t>
            </a:r>
            <a:r>
              <a:rPr lang="de-CH" dirty="0" err="1"/>
              <a:t>sont</a:t>
            </a:r>
            <a:r>
              <a:rPr lang="de-CH" dirty="0"/>
              <a:t> </a:t>
            </a:r>
            <a:r>
              <a:rPr lang="de-CH" dirty="0" err="1"/>
              <a:t>prononcées</a:t>
            </a:r>
            <a:r>
              <a:rPr lang="de-CH" dirty="0"/>
              <a:t> par </a:t>
            </a:r>
            <a:r>
              <a:rPr lang="de-CH" dirty="0" err="1"/>
              <a:t>l’accompagnant</a:t>
            </a:r>
            <a:r>
              <a:rPr lang="de-CH" dirty="0"/>
              <a:t> et </a:t>
            </a:r>
            <a:r>
              <a:rPr lang="de-CH" dirty="0" err="1"/>
              <a:t>répétées</a:t>
            </a:r>
            <a:r>
              <a:rPr lang="de-CH" dirty="0"/>
              <a:t> </a:t>
            </a:r>
            <a:r>
              <a:rPr lang="de-CH" dirty="0" err="1"/>
              <a:t>telles</a:t>
            </a:r>
            <a:r>
              <a:rPr lang="de-CH" dirty="0"/>
              <a:t> </a:t>
            </a:r>
            <a:r>
              <a:rPr lang="de-CH" dirty="0" err="1"/>
              <a:t>quelles</a:t>
            </a:r>
            <a:r>
              <a:rPr lang="de-CH" dirty="0"/>
              <a:t>, </a:t>
            </a:r>
            <a:r>
              <a:rPr lang="de-CH" dirty="0" err="1"/>
              <a:t>sans</a:t>
            </a:r>
            <a:r>
              <a:rPr lang="de-CH" dirty="0"/>
              <a:t> </a:t>
            </a:r>
            <a:r>
              <a:rPr lang="de-CH" dirty="0" err="1"/>
              <a:t>effort</a:t>
            </a:r>
            <a:r>
              <a:rPr lang="de-CH" dirty="0"/>
              <a:t>, </a:t>
            </a:r>
            <a:r>
              <a:rPr lang="de-CH" dirty="0" err="1"/>
              <a:t>pathos</a:t>
            </a:r>
            <a:r>
              <a:rPr lang="de-CH" dirty="0"/>
              <a:t> </a:t>
            </a:r>
            <a:r>
              <a:rPr lang="de-CH" dirty="0" err="1"/>
              <a:t>ou</a:t>
            </a:r>
            <a:r>
              <a:rPr lang="de-CH" dirty="0"/>
              <a:t> </a:t>
            </a:r>
            <a:r>
              <a:rPr lang="de-CH" dirty="0" err="1"/>
              <a:t>emphase</a:t>
            </a:r>
            <a:endParaRPr lang="de-CH" dirty="0"/>
          </a:p>
          <a:p>
            <a:pPr lvl="1"/>
            <a:r>
              <a:rPr lang="de-DE" dirty="0" err="1"/>
              <a:t>Aucune</a:t>
            </a:r>
            <a:r>
              <a:rPr lang="de-DE" dirty="0"/>
              <a:t> </a:t>
            </a:r>
            <a:r>
              <a:rPr lang="de-DE" dirty="0" err="1"/>
              <a:t>activité</a:t>
            </a:r>
            <a:r>
              <a:rPr lang="de-DE" dirty="0"/>
              <a:t> du </a:t>
            </a:r>
            <a:r>
              <a:rPr lang="de-DE" dirty="0" err="1"/>
              <a:t>cerveau</a:t>
            </a:r>
            <a:r>
              <a:rPr lang="de-DE" dirty="0"/>
              <a:t> frontal </a:t>
            </a:r>
            <a:r>
              <a:rPr lang="de-DE" dirty="0" err="1"/>
              <a:t>n‘est</a:t>
            </a:r>
            <a:r>
              <a:rPr lang="de-DE" dirty="0"/>
              <a:t> </a:t>
            </a:r>
            <a:r>
              <a:rPr lang="de-DE" dirty="0" err="1"/>
              <a:t>requise</a:t>
            </a:r>
            <a:r>
              <a:rPr lang="de-DE" dirty="0"/>
              <a:t> </a:t>
            </a:r>
            <a:r>
              <a:rPr lang="de-DE" dirty="0" err="1"/>
              <a:t>ni</a:t>
            </a:r>
            <a:r>
              <a:rPr lang="de-DE" dirty="0"/>
              <a:t> </a:t>
            </a:r>
            <a:r>
              <a:rPr lang="de-DE" dirty="0" err="1"/>
              <a:t>sollicitée</a:t>
            </a:r>
            <a:endParaRPr lang="de-DE" dirty="0"/>
          </a:p>
          <a:p>
            <a:r>
              <a:rPr lang="de-CH" dirty="0" err="1"/>
              <a:t>Après</a:t>
            </a:r>
            <a:r>
              <a:rPr lang="de-CH" dirty="0"/>
              <a:t> </a:t>
            </a:r>
            <a:r>
              <a:rPr lang="de-CH" dirty="0" err="1"/>
              <a:t>avoir</a:t>
            </a:r>
            <a:r>
              <a:rPr lang="de-CH" dirty="0"/>
              <a:t> </a:t>
            </a:r>
            <a:r>
              <a:rPr lang="de-CH" dirty="0" err="1"/>
              <a:t>dit</a:t>
            </a:r>
            <a:r>
              <a:rPr lang="de-CH" dirty="0"/>
              <a:t> la </a:t>
            </a:r>
            <a:r>
              <a:rPr lang="de-CH" dirty="0" err="1"/>
              <a:t>phrase</a:t>
            </a:r>
            <a:r>
              <a:rPr lang="de-CH" dirty="0"/>
              <a:t>, </a:t>
            </a:r>
            <a:r>
              <a:rPr lang="de-CH" dirty="0" err="1"/>
              <a:t>une</a:t>
            </a:r>
            <a:r>
              <a:rPr lang="de-CH" dirty="0"/>
              <a:t> pause </a:t>
            </a:r>
            <a:r>
              <a:rPr lang="de-CH" dirty="0" err="1"/>
              <a:t>dans</a:t>
            </a:r>
            <a:r>
              <a:rPr lang="de-CH" dirty="0"/>
              <a:t> le </a:t>
            </a:r>
            <a:r>
              <a:rPr lang="de-CH" dirty="0" err="1"/>
              <a:t>processus</a:t>
            </a:r>
            <a:r>
              <a:rPr lang="de-CH" dirty="0"/>
              <a:t> </a:t>
            </a:r>
            <a:r>
              <a:rPr lang="de-CH" dirty="0" err="1"/>
              <a:t>s’ensuit</a:t>
            </a:r>
            <a:endParaRPr lang="de-CH" dirty="0"/>
          </a:p>
          <a:p>
            <a:pPr lvl="1"/>
            <a:r>
              <a:rPr lang="de-CH" dirty="0"/>
              <a:t>La </a:t>
            </a:r>
            <a:r>
              <a:rPr lang="de-CH" dirty="0" err="1"/>
              <a:t>durée</a:t>
            </a:r>
            <a:r>
              <a:rPr lang="de-CH" dirty="0"/>
              <a:t> </a:t>
            </a:r>
            <a:r>
              <a:rPr lang="de-CH" dirty="0" err="1"/>
              <a:t>dépend</a:t>
            </a:r>
            <a:r>
              <a:rPr lang="de-CH" dirty="0"/>
              <a:t> du </a:t>
            </a:r>
            <a:r>
              <a:rPr lang="de-CH" dirty="0" err="1"/>
              <a:t>processus</a:t>
            </a:r>
            <a:endParaRPr lang="de-CH" dirty="0"/>
          </a:p>
          <a:p>
            <a:r>
              <a:rPr lang="de-CH" dirty="0" err="1"/>
              <a:t>L’effet</a:t>
            </a:r>
            <a:r>
              <a:rPr lang="de-CH" dirty="0"/>
              <a:t> des </a:t>
            </a:r>
            <a:r>
              <a:rPr lang="de-CH" dirty="0" err="1"/>
              <a:t>phrases</a:t>
            </a:r>
            <a:r>
              <a:rPr lang="de-CH" dirty="0"/>
              <a:t> </a:t>
            </a:r>
            <a:r>
              <a:rPr lang="de-CH" dirty="0" err="1"/>
              <a:t>est</a:t>
            </a:r>
            <a:r>
              <a:rPr lang="de-CH" dirty="0"/>
              <a:t> </a:t>
            </a:r>
            <a:r>
              <a:rPr lang="de-CH" dirty="0" err="1"/>
              <a:t>souvent</a:t>
            </a:r>
            <a:r>
              <a:rPr lang="de-CH" dirty="0"/>
              <a:t> </a:t>
            </a:r>
            <a:r>
              <a:rPr lang="de-CH" dirty="0" err="1"/>
              <a:t>surprenant</a:t>
            </a:r>
            <a:endParaRPr lang="de-CH" dirty="0"/>
          </a:p>
          <a:p>
            <a:pPr lvl="1"/>
            <a:r>
              <a:rPr lang="de-CH" dirty="0" err="1"/>
              <a:t>Tant</a:t>
            </a:r>
            <a:r>
              <a:rPr lang="de-CH" dirty="0"/>
              <a:t> </a:t>
            </a:r>
            <a:r>
              <a:rPr lang="de-CH" dirty="0" err="1"/>
              <a:t>pour</a:t>
            </a:r>
            <a:r>
              <a:rPr lang="de-CH" dirty="0"/>
              <a:t> le </a:t>
            </a:r>
            <a:r>
              <a:rPr lang="de-CH" dirty="0" err="1"/>
              <a:t>client</a:t>
            </a:r>
            <a:r>
              <a:rPr lang="de-CH" dirty="0"/>
              <a:t> </a:t>
            </a:r>
            <a:r>
              <a:rPr lang="de-CH" dirty="0" err="1"/>
              <a:t>que</a:t>
            </a:r>
            <a:r>
              <a:rPr lang="de-CH" dirty="0"/>
              <a:t> </a:t>
            </a:r>
            <a:r>
              <a:rPr lang="de-CH" dirty="0" err="1"/>
              <a:t>l’accompagnant</a:t>
            </a:r>
            <a:endParaRPr lang="de-DE" dirty="0"/>
          </a:p>
        </p:txBody>
      </p:sp>
      <p:sp>
        <p:nvSpPr>
          <p:cNvPr id="163843" name="Rectangle 2"/>
          <p:cNvSpPr>
            <a:spLocks noGrp="1" noChangeArrowheads="1"/>
          </p:cNvSpPr>
          <p:nvPr>
            <p:ph type="title"/>
          </p:nvPr>
        </p:nvSpPr>
        <p:spPr/>
        <p:txBody>
          <a:bodyPr/>
          <a:lstStyle/>
          <a:p>
            <a:r>
              <a:rPr lang="de-DE" dirty="0"/>
              <a:t>Les </a:t>
            </a:r>
            <a:r>
              <a:rPr lang="de-DE" dirty="0" err="1"/>
              <a:t>phrases</a:t>
            </a:r>
            <a:endParaRPr lang="de-DE" dirty="0"/>
          </a:p>
        </p:txBody>
      </p:sp>
    </p:spTree>
    <p:extLst>
      <p:ext uri="{BB962C8B-B14F-4D97-AF65-F5344CB8AC3E}">
        <p14:creationId xmlns:p14="http://schemas.microsoft.com/office/powerpoint/2010/main" xmlns="" val="22739150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3"/>
          <p:cNvSpPr>
            <a:spLocks noGrp="1" noChangeArrowheads="1"/>
          </p:cNvSpPr>
          <p:nvPr>
            <p:ph idx="1"/>
          </p:nvPr>
        </p:nvSpPr>
        <p:spPr/>
        <p:txBody>
          <a:bodyPr>
            <a:normAutofit/>
          </a:bodyPr>
          <a:lstStyle/>
          <a:p>
            <a:r>
              <a:rPr lang="de-CH" dirty="0"/>
              <a:t>Dans la Phrase 1, les </a:t>
            </a:r>
            <a:r>
              <a:rPr lang="de-CH" dirty="0" err="1"/>
              <a:t>clients</a:t>
            </a:r>
            <a:r>
              <a:rPr lang="de-CH" dirty="0"/>
              <a:t> </a:t>
            </a:r>
            <a:r>
              <a:rPr lang="de-CH" dirty="0" err="1"/>
              <a:t>récupèrent</a:t>
            </a:r>
            <a:r>
              <a:rPr lang="de-CH" dirty="0"/>
              <a:t> </a:t>
            </a:r>
            <a:r>
              <a:rPr lang="de-CH" dirty="0" err="1"/>
              <a:t>leur</a:t>
            </a:r>
            <a:r>
              <a:rPr lang="de-CH" dirty="0"/>
              <a:t> propre </a:t>
            </a:r>
            <a:r>
              <a:rPr lang="de-CH" dirty="0" err="1"/>
              <a:t>énergie</a:t>
            </a:r>
            <a:r>
              <a:rPr lang="de-CH" dirty="0"/>
              <a:t> de la forme </a:t>
            </a:r>
            <a:r>
              <a:rPr lang="de-CH" dirty="0" err="1"/>
              <a:t>figée</a:t>
            </a:r>
            <a:r>
              <a:rPr lang="de-CH" dirty="0"/>
              <a:t> de la </a:t>
            </a:r>
            <a:r>
              <a:rPr lang="de-CH" dirty="0" err="1"/>
              <a:t>perception</a:t>
            </a:r>
            <a:r>
              <a:rPr lang="de-CH" dirty="0"/>
              <a:t> X (</a:t>
            </a:r>
            <a:r>
              <a:rPr lang="de-CH" dirty="0" err="1"/>
              <a:t>personne</a:t>
            </a:r>
            <a:r>
              <a:rPr lang="de-CH" dirty="0"/>
              <a:t>, </a:t>
            </a:r>
            <a:r>
              <a:rPr lang="de-CH" dirty="0" err="1"/>
              <a:t>objet</a:t>
            </a:r>
            <a:r>
              <a:rPr lang="de-CH" dirty="0"/>
              <a:t>, </a:t>
            </a:r>
            <a:r>
              <a:rPr lang="de-CH" dirty="0" err="1"/>
              <a:t>événement</a:t>
            </a:r>
            <a:r>
              <a:rPr lang="de-CH" dirty="0"/>
              <a:t> </a:t>
            </a:r>
            <a:r>
              <a:rPr lang="de-CH" dirty="0" err="1"/>
              <a:t>ou</a:t>
            </a:r>
            <a:r>
              <a:rPr lang="de-CH" dirty="0"/>
              <a:t> </a:t>
            </a:r>
            <a:r>
              <a:rPr lang="de-CH" dirty="0" err="1"/>
              <a:t>lieu</a:t>
            </a:r>
            <a:r>
              <a:rPr lang="de-CH" dirty="0"/>
              <a:t>) </a:t>
            </a:r>
          </a:p>
          <a:p>
            <a:r>
              <a:rPr lang="de-CH" dirty="0" err="1"/>
              <a:t>L’énergie</a:t>
            </a:r>
            <a:r>
              <a:rPr lang="de-CH" dirty="0"/>
              <a:t> </a:t>
            </a:r>
            <a:r>
              <a:rPr lang="de-CH" dirty="0" err="1"/>
              <a:t>récupérée</a:t>
            </a:r>
            <a:r>
              <a:rPr lang="de-CH" dirty="0"/>
              <a:t> </a:t>
            </a:r>
            <a:r>
              <a:rPr lang="de-CH" dirty="0" err="1"/>
              <a:t>est</a:t>
            </a:r>
            <a:r>
              <a:rPr lang="de-CH" dirty="0"/>
              <a:t> </a:t>
            </a:r>
            <a:r>
              <a:rPr lang="de-CH" dirty="0" err="1"/>
              <a:t>remise</a:t>
            </a:r>
            <a:r>
              <a:rPr lang="de-CH" dirty="0"/>
              <a:t> à </a:t>
            </a:r>
            <a:r>
              <a:rPr lang="de-CH" dirty="0" err="1"/>
              <a:t>sa</a:t>
            </a:r>
            <a:r>
              <a:rPr lang="de-CH" dirty="0"/>
              <a:t> </a:t>
            </a:r>
            <a:r>
              <a:rPr lang="de-CH" dirty="0" err="1"/>
              <a:t>juste</a:t>
            </a:r>
            <a:r>
              <a:rPr lang="de-CH" dirty="0"/>
              <a:t> </a:t>
            </a:r>
            <a:r>
              <a:rPr lang="de-CH" dirty="0" err="1"/>
              <a:t>place</a:t>
            </a:r>
            <a:r>
              <a:rPr lang="de-CH" dirty="0"/>
              <a:t> </a:t>
            </a:r>
            <a:r>
              <a:rPr lang="de-CH" dirty="0" err="1"/>
              <a:t>dans</a:t>
            </a:r>
            <a:r>
              <a:rPr lang="de-CH" dirty="0"/>
              <a:t> le Soi de la </a:t>
            </a:r>
            <a:r>
              <a:rPr lang="de-CH" dirty="0" err="1"/>
              <a:t>personne</a:t>
            </a:r>
            <a:endParaRPr lang="de-CH" altLang="ja-JP" dirty="0"/>
          </a:p>
          <a:p>
            <a:r>
              <a:rPr lang="de-CH" dirty="0" err="1"/>
              <a:t>Cette</a:t>
            </a:r>
            <a:r>
              <a:rPr lang="de-CH" dirty="0"/>
              <a:t> </a:t>
            </a:r>
            <a:r>
              <a:rPr lang="de-CH" dirty="0" err="1"/>
              <a:t>juste</a:t>
            </a:r>
            <a:r>
              <a:rPr lang="de-CH" dirty="0"/>
              <a:t> </a:t>
            </a:r>
            <a:r>
              <a:rPr lang="de-CH" dirty="0" err="1"/>
              <a:t>place</a:t>
            </a:r>
            <a:r>
              <a:rPr lang="de-CH" dirty="0"/>
              <a:t> </a:t>
            </a:r>
            <a:r>
              <a:rPr lang="de-CH" dirty="0" err="1"/>
              <a:t>est</a:t>
            </a:r>
            <a:r>
              <a:rPr lang="de-CH" dirty="0"/>
              <a:t> </a:t>
            </a:r>
            <a:r>
              <a:rPr lang="de-CH" dirty="0" err="1"/>
              <a:t>inconnue</a:t>
            </a:r>
            <a:r>
              <a:rPr lang="de-CH" dirty="0"/>
              <a:t> à la </a:t>
            </a:r>
            <a:r>
              <a:rPr lang="de-CH" dirty="0" err="1"/>
              <a:t>conscience</a:t>
            </a:r>
            <a:r>
              <a:rPr lang="de-CH" dirty="0"/>
              <a:t> de la </a:t>
            </a:r>
            <a:r>
              <a:rPr lang="de-CH" dirty="0" err="1"/>
              <a:t>personne</a:t>
            </a:r>
            <a:r>
              <a:rPr lang="de-CH" dirty="0"/>
              <a:t>, </a:t>
            </a:r>
            <a:r>
              <a:rPr lang="de-CH" dirty="0" err="1"/>
              <a:t>mais</a:t>
            </a:r>
            <a:r>
              <a:rPr lang="de-CH" dirty="0"/>
              <a:t> </a:t>
            </a:r>
            <a:r>
              <a:rPr lang="de-CH" dirty="0" err="1"/>
              <a:t>il</a:t>
            </a:r>
            <a:r>
              <a:rPr lang="de-CH" dirty="0"/>
              <a:t> </a:t>
            </a:r>
            <a:r>
              <a:rPr lang="de-CH" dirty="0" err="1"/>
              <a:t>suffit</a:t>
            </a:r>
            <a:r>
              <a:rPr lang="de-CH" dirty="0"/>
              <a:t> </a:t>
            </a:r>
            <a:r>
              <a:rPr lang="de-CH" dirty="0" err="1"/>
              <a:t>qu’elle</a:t>
            </a:r>
            <a:r>
              <a:rPr lang="de-CH" dirty="0"/>
              <a:t> </a:t>
            </a:r>
            <a:r>
              <a:rPr lang="de-CH" dirty="0" err="1"/>
              <a:t>prononce</a:t>
            </a:r>
            <a:r>
              <a:rPr lang="de-CH" dirty="0"/>
              <a:t> la </a:t>
            </a:r>
            <a:r>
              <a:rPr lang="de-CH" dirty="0" err="1"/>
              <a:t>phrase</a:t>
            </a:r>
            <a:r>
              <a:rPr lang="de-CH" dirty="0"/>
              <a:t> et la </a:t>
            </a:r>
            <a:r>
              <a:rPr lang="de-CH" dirty="0" err="1"/>
              <a:t>Puissance</a:t>
            </a:r>
            <a:r>
              <a:rPr lang="de-CH" dirty="0"/>
              <a:t> des </a:t>
            </a:r>
            <a:r>
              <a:rPr lang="de-CH" dirty="0" err="1"/>
              <a:t>Mots</a:t>
            </a:r>
            <a:r>
              <a:rPr lang="de-CH" dirty="0"/>
              <a:t> se </a:t>
            </a:r>
            <a:r>
              <a:rPr lang="de-CH" dirty="0" err="1"/>
              <a:t>manifestera</a:t>
            </a:r>
            <a:r>
              <a:rPr lang="de-CH" dirty="0"/>
              <a:t> : </a:t>
            </a:r>
          </a:p>
          <a:p>
            <a:pPr lvl="1"/>
            <a:r>
              <a:rPr lang="de-CH" i="1" dirty="0"/>
              <a:t>Une fois que vous prononcez le Mot </a:t>
            </a:r>
            <a:r>
              <a:rPr lang="de-CH" i="1" dirty="0" smtClean="0"/>
              <a:t>„Magique“ </a:t>
            </a:r>
            <a:r>
              <a:rPr lang="de-CH" i="1" dirty="0"/>
              <a:t>…</a:t>
            </a:r>
          </a:p>
        </p:txBody>
      </p:sp>
      <p:sp>
        <p:nvSpPr>
          <p:cNvPr id="167939" name="Rectangle 2"/>
          <p:cNvSpPr>
            <a:spLocks noGrp="1" noChangeArrowheads="1"/>
          </p:cNvSpPr>
          <p:nvPr>
            <p:ph type="title"/>
          </p:nvPr>
        </p:nvSpPr>
        <p:spPr/>
        <p:txBody>
          <a:bodyPr/>
          <a:lstStyle/>
          <a:p>
            <a:r>
              <a:rPr lang="de-CH" dirty="0"/>
              <a:t>PHRASE 1</a:t>
            </a:r>
          </a:p>
        </p:txBody>
      </p:sp>
    </p:spTree>
    <p:extLst>
      <p:ext uri="{BB962C8B-B14F-4D97-AF65-F5344CB8AC3E}">
        <p14:creationId xmlns:p14="http://schemas.microsoft.com/office/powerpoint/2010/main" xmlns="" val="156544799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3"/>
          <p:cNvSpPr>
            <a:spLocks noGrp="1" noChangeArrowheads="1"/>
          </p:cNvSpPr>
          <p:nvPr>
            <p:ph idx="1"/>
          </p:nvPr>
        </p:nvSpPr>
        <p:spPr/>
        <p:txBody>
          <a:bodyPr>
            <a:normAutofit/>
          </a:bodyPr>
          <a:lstStyle/>
          <a:p>
            <a:r>
              <a:rPr lang="en-US" dirty="0" err="1"/>
              <a:t>Prononcez</a:t>
            </a:r>
            <a:r>
              <a:rPr lang="en-US" dirty="0"/>
              <a:t> la phrase en </a:t>
            </a:r>
            <a:r>
              <a:rPr lang="en-US" dirty="0" err="1"/>
              <a:t>entier</a:t>
            </a:r>
            <a:r>
              <a:rPr lang="en-US" dirty="0"/>
              <a:t> et laissez le client la </a:t>
            </a:r>
            <a:r>
              <a:rPr lang="en-US" dirty="0" err="1"/>
              <a:t>répéter</a:t>
            </a:r>
            <a:r>
              <a:rPr lang="en-US" dirty="0"/>
              <a:t> en </a:t>
            </a:r>
            <a:r>
              <a:rPr lang="en-US" dirty="0" err="1"/>
              <a:t>petits</a:t>
            </a:r>
            <a:r>
              <a:rPr lang="en-US" dirty="0"/>
              <a:t> </a:t>
            </a:r>
            <a:r>
              <a:rPr lang="en-US" dirty="0" err="1"/>
              <a:t>morceaux</a:t>
            </a:r>
            <a:r>
              <a:rPr lang="en-US" dirty="0"/>
              <a:t>: </a:t>
            </a:r>
          </a:p>
          <a:p>
            <a:r>
              <a:rPr lang="en-US" dirty="0" err="1"/>
              <a:t>J’ai</a:t>
            </a:r>
            <a:r>
              <a:rPr lang="en-US" dirty="0"/>
              <a:t> </a:t>
            </a:r>
            <a:r>
              <a:rPr lang="en-US" dirty="0" err="1"/>
              <a:t>une</a:t>
            </a:r>
            <a:r>
              <a:rPr lang="en-US" dirty="0"/>
              <a:t> phrase pour </a:t>
            </a:r>
            <a:r>
              <a:rPr lang="en-US" dirty="0" err="1"/>
              <a:t>vous</a:t>
            </a:r>
            <a:r>
              <a:rPr lang="en-US" dirty="0"/>
              <a:t> : </a:t>
            </a:r>
          </a:p>
          <a:p>
            <a:pPr lvl="1"/>
            <a:r>
              <a:rPr lang="en-US" i="1" dirty="0">
                <a:solidFill>
                  <a:srgbClr val="800000"/>
                </a:solidFill>
              </a:rPr>
              <a:t>Je </a:t>
            </a:r>
            <a:r>
              <a:rPr lang="en-US" i="1" dirty="0" err="1" smtClean="0">
                <a:solidFill>
                  <a:srgbClr val="800000"/>
                </a:solidFill>
              </a:rPr>
              <a:t>récupère</a:t>
            </a:r>
            <a:r>
              <a:rPr lang="en-US" i="1" dirty="0" smtClean="0">
                <a:solidFill>
                  <a:srgbClr val="800000"/>
                </a:solidFill>
              </a:rPr>
              <a:t> </a:t>
            </a:r>
            <a:r>
              <a:rPr lang="en-US" i="1" dirty="0" err="1">
                <a:solidFill>
                  <a:srgbClr val="800000"/>
                </a:solidFill>
              </a:rPr>
              <a:t>toute</a:t>
            </a:r>
            <a:r>
              <a:rPr lang="en-US" i="1" dirty="0">
                <a:solidFill>
                  <a:srgbClr val="800000"/>
                </a:solidFill>
              </a:rPr>
              <a:t> </a:t>
            </a:r>
            <a:r>
              <a:rPr lang="en-US" i="1" dirty="0" err="1">
                <a:solidFill>
                  <a:srgbClr val="800000"/>
                </a:solidFill>
              </a:rPr>
              <a:t>mon</a:t>
            </a:r>
            <a:r>
              <a:rPr lang="en-US" i="1" dirty="0">
                <a:solidFill>
                  <a:srgbClr val="800000"/>
                </a:solidFill>
              </a:rPr>
              <a:t> </a:t>
            </a:r>
            <a:r>
              <a:rPr lang="en-US" i="1" dirty="0" err="1">
                <a:solidFill>
                  <a:srgbClr val="800000"/>
                </a:solidFill>
              </a:rPr>
              <a:t>énergie</a:t>
            </a:r>
            <a:r>
              <a:rPr lang="en-US" i="1" dirty="0">
                <a:solidFill>
                  <a:srgbClr val="800000"/>
                </a:solidFill>
              </a:rPr>
              <a:t> </a:t>
            </a:r>
            <a:r>
              <a:rPr lang="en-US" i="1" dirty="0" err="1">
                <a:solidFill>
                  <a:srgbClr val="800000"/>
                </a:solidFill>
              </a:rPr>
              <a:t>imbriquée</a:t>
            </a:r>
            <a:r>
              <a:rPr lang="en-US" i="1" dirty="0">
                <a:solidFill>
                  <a:srgbClr val="800000"/>
                </a:solidFill>
              </a:rPr>
              <a:t> </a:t>
            </a:r>
            <a:r>
              <a:rPr lang="en-US" i="1" dirty="0" err="1">
                <a:solidFill>
                  <a:srgbClr val="800000"/>
                </a:solidFill>
              </a:rPr>
              <a:t>dans</a:t>
            </a:r>
            <a:r>
              <a:rPr lang="en-US" i="1" dirty="0">
                <a:solidFill>
                  <a:srgbClr val="800000"/>
                </a:solidFill>
              </a:rPr>
              <a:t> (</a:t>
            </a:r>
            <a:r>
              <a:rPr lang="en-US" i="1" dirty="0" err="1">
                <a:solidFill>
                  <a:srgbClr val="800000"/>
                </a:solidFill>
              </a:rPr>
              <a:t>personne</a:t>
            </a:r>
            <a:r>
              <a:rPr lang="en-US" i="1" dirty="0">
                <a:solidFill>
                  <a:srgbClr val="800000"/>
                </a:solidFill>
              </a:rPr>
              <a:t>, objet, </a:t>
            </a:r>
            <a:r>
              <a:rPr lang="en-US" i="1" dirty="0" err="1">
                <a:solidFill>
                  <a:srgbClr val="800000"/>
                </a:solidFill>
              </a:rPr>
              <a:t>événement</a:t>
            </a:r>
            <a:r>
              <a:rPr lang="en-US" i="1" dirty="0">
                <a:solidFill>
                  <a:srgbClr val="800000"/>
                </a:solidFill>
              </a:rPr>
              <a:t>, lieu X </a:t>
            </a:r>
            <a:r>
              <a:rPr lang="en-US" i="1" dirty="0" err="1">
                <a:solidFill>
                  <a:srgbClr val="800000"/>
                </a:solidFill>
              </a:rPr>
              <a:t>ou</a:t>
            </a:r>
            <a:r>
              <a:rPr lang="en-US" i="1" dirty="0">
                <a:solidFill>
                  <a:srgbClr val="800000"/>
                </a:solidFill>
              </a:rPr>
              <a:t> aspects de </a:t>
            </a:r>
            <a:r>
              <a:rPr lang="en-US" i="1" dirty="0" err="1">
                <a:solidFill>
                  <a:srgbClr val="800000"/>
                </a:solidFill>
              </a:rPr>
              <a:t>cela</a:t>
            </a:r>
            <a:r>
              <a:rPr lang="en-US" i="1" dirty="0">
                <a:solidFill>
                  <a:srgbClr val="800000"/>
                </a:solidFill>
              </a:rPr>
              <a:t>) et la </a:t>
            </a:r>
            <a:r>
              <a:rPr lang="en-US" i="1" dirty="0" err="1">
                <a:solidFill>
                  <a:srgbClr val="800000"/>
                </a:solidFill>
              </a:rPr>
              <a:t>ramène</a:t>
            </a:r>
            <a:r>
              <a:rPr lang="en-US" i="1" dirty="0">
                <a:solidFill>
                  <a:srgbClr val="800000"/>
                </a:solidFill>
              </a:rPr>
              <a:t> </a:t>
            </a:r>
            <a:r>
              <a:rPr lang="en-US" i="1" dirty="0" err="1">
                <a:solidFill>
                  <a:srgbClr val="800000"/>
                </a:solidFill>
              </a:rPr>
              <a:t>à</a:t>
            </a:r>
            <a:r>
              <a:rPr lang="en-US" i="1" dirty="0">
                <a:solidFill>
                  <a:srgbClr val="800000"/>
                </a:solidFill>
              </a:rPr>
              <a:t> </a:t>
            </a:r>
            <a:r>
              <a:rPr lang="en-US" i="1" dirty="0" err="1">
                <a:solidFill>
                  <a:srgbClr val="800000"/>
                </a:solidFill>
              </a:rPr>
              <a:t>sa</a:t>
            </a:r>
            <a:r>
              <a:rPr lang="en-US" i="1" dirty="0">
                <a:solidFill>
                  <a:srgbClr val="800000"/>
                </a:solidFill>
              </a:rPr>
              <a:t> </a:t>
            </a:r>
            <a:r>
              <a:rPr lang="en-US" i="1" dirty="0" err="1">
                <a:solidFill>
                  <a:srgbClr val="800000"/>
                </a:solidFill>
              </a:rPr>
              <a:t>juste</a:t>
            </a:r>
            <a:r>
              <a:rPr lang="en-US" i="1" dirty="0">
                <a:solidFill>
                  <a:srgbClr val="800000"/>
                </a:solidFill>
              </a:rPr>
              <a:t> place </a:t>
            </a:r>
            <a:r>
              <a:rPr lang="en-US" i="1" dirty="0" smtClean="0">
                <a:solidFill>
                  <a:srgbClr val="800000"/>
                </a:solidFill>
              </a:rPr>
              <a:t>en </a:t>
            </a:r>
            <a:r>
              <a:rPr lang="en-US" i="1" dirty="0" err="1">
                <a:solidFill>
                  <a:srgbClr val="800000"/>
                </a:solidFill>
              </a:rPr>
              <a:t>Moi</a:t>
            </a:r>
            <a:endParaRPr lang="en-US" i="1" dirty="0">
              <a:solidFill>
                <a:srgbClr val="800000"/>
              </a:solidFill>
            </a:endParaRPr>
          </a:p>
          <a:p>
            <a:r>
              <a:rPr lang="en-US" dirty="0"/>
              <a:t>Attention:</a:t>
            </a:r>
          </a:p>
          <a:p>
            <a:pPr lvl="1"/>
            <a:r>
              <a:rPr lang="en-US" dirty="0" err="1"/>
              <a:t>L’énergie</a:t>
            </a:r>
            <a:r>
              <a:rPr lang="en-US" dirty="0"/>
              <a:t> en Logosynthèse </a:t>
            </a:r>
            <a:r>
              <a:rPr lang="en-US" dirty="0" err="1"/>
              <a:t>est</a:t>
            </a:r>
            <a:r>
              <a:rPr lang="en-US" dirty="0"/>
              <a:t> </a:t>
            </a:r>
            <a:r>
              <a:rPr lang="en-US" dirty="0" err="1"/>
              <a:t>toujours</a:t>
            </a:r>
            <a:r>
              <a:rPr lang="en-US" dirty="0"/>
              <a:t> au </a:t>
            </a:r>
            <a:r>
              <a:rPr lang="en-US" dirty="0" err="1" smtClean="0"/>
              <a:t>singulier</a:t>
            </a:r>
            <a:endParaRPr lang="en-US" dirty="0" smtClean="0"/>
          </a:p>
          <a:p>
            <a:pPr lvl="1"/>
            <a:r>
              <a:rPr lang="en-US" dirty="0" smtClean="0"/>
              <a:t>Le client ne </a:t>
            </a:r>
            <a:r>
              <a:rPr lang="en-US" dirty="0" err="1" smtClean="0"/>
              <a:t>doit</a:t>
            </a:r>
            <a:r>
              <a:rPr lang="en-US" dirty="0" smtClean="0"/>
              <a:t> pas </a:t>
            </a:r>
            <a:r>
              <a:rPr lang="en-US" dirty="0" err="1" smtClean="0"/>
              <a:t>détenir</a:t>
            </a:r>
            <a:r>
              <a:rPr lang="en-US" dirty="0" smtClean="0"/>
              <a:t> le </a:t>
            </a:r>
            <a:r>
              <a:rPr lang="en-US" dirty="0" err="1" smtClean="0"/>
              <a:t>symptôme</a:t>
            </a:r>
            <a:r>
              <a:rPr lang="en-US" dirty="0" smtClean="0"/>
              <a:t> :</a:t>
            </a:r>
            <a:br>
              <a:rPr lang="en-US" dirty="0" smtClean="0"/>
            </a:br>
            <a:r>
              <a:rPr lang="en-US" dirty="0" smtClean="0"/>
              <a:t>pas de  </a:t>
            </a:r>
            <a:r>
              <a:rPr lang="en-US" i="1" dirty="0" err="1" smtClean="0">
                <a:solidFill>
                  <a:srgbClr val="FF6600"/>
                </a:solidFill>
              </a:rPr>
              <a:t>mon</a:t>
            </a:r>
            <a:r>
              <a:rPr lang="en-US" dirty="0" smtClean="0">
                <a:solidFill>
                  <a:srgbClr val="FF6600"/>
                </a:solidFill>
              </a:rPr>
              <a:t> </a:t>
            </a:r>
            <a:r>
              <a:rPr lang="en-US" dirty="0" err="1" smtClean="0"/>
              <a:t>dans</a:t>
            </a:r>
            <a:r>
              <a:rPr lang="en-US" dirty="0" smtClean="0"/>
              <a:t> la description</a:t>
            </a:r>
          </a:p>
          <a:p>
            <a:pPr lvl="1"/>
            <a:r>
              <a:rPr lang="en-US" dirty="0" err="1" smtClean="0"/>
              <a:t>L’énergie</a:t>
            </a:r>
            <a:r>
              <a:rPr lang="en-US" dirty="0" smtClean="0"/>
              <a:t> </a:t>
            </a:r>
            <a:r>
              <a:rPr lang="en-US" dirty="0" err="1" smtClean="0"/>
              <a:t>n’est</a:t>
            </a:r>
            <a:r>
              <a:rPr lang="en-US" dirty="0" smtClean="0"/>
              <a:t> </a:t>
            </a:r>
            <a:r>
              <a:rPr lang="en-US" dirty="0" err="1" smtClean="0"/>
              <a:t>ni</a:t>
            </a:r>
            <a:r>
              <a:rPr lang="en-US" dirty="0" smtClean="0"/>
              <a:t> </a:t>
            </a:r>
            <a:r>
              <a:rPr lang="en-US" dirty="0" err="1" smtClean="0"/>
              <a:t>négative</a:t>
            </a:r>
            <a:r>
              <a:rPr lang="en-US" dirty="0" smtClean="0"/>
              <a:t> </a:t>
            </a:r>
            <a:r>
              <a:rPr lang="en-US" dirty="0" err="1" smtClean="0"/>
              <a:t>ni</a:t>
            </a:r>
            <a:r>
              <a:rPr lang="en-US" dirty="0" smtClean="0"/>
              <a:t> positive</a:t>
            </a:r>
          </a:p>
        </p:txBody>
      </p:sp>
      <p:sp>
        <p:nvSpPr>
          <p:cNvPr id="169987" name="Rectangle 2"/>
          <p:cNvSpPr>
            <a:spLocks noGrp="1" noChangeArrowheads="1"/>
          </p:cNvSpPr>
          <p:nvPr>
            <p:ph type="title"/>
          </p:nvPr>
        </p:nvSpPr>
        <p:spPr/>
        <p:txBody>
          <a:bodyPr/>
          <a:lstStyle/>
          <a:p>
            <a:r>
              <a:rPr lang="de-CH" dirty="0"/>
              <a:t>PHRASE 1</a:t>
            </a:r>
          </a:p>
        </p:txBody>
      </p:sp>
    </p:spTree>
    <p:extLst>
      <p:ext uri="{BB962C8B-B14F-4D97-AF65-F5344CB8AC3E}">
        <p14:creationId xmlns:p14="http://schemas.microsoft.com/office/powerpoint/2010/main" xmlns="" val="359841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r>
              <a:rPr lang="de-CH" dirty="0"/>
              <a:t>Pause du </a:t>
            </a:r>
            <a:r>
              <a:rPr lang="de-CH" dirty="0" err="1"/>
              <a:t>processus</a:t>
            </a:r>
            <a:endParaRPr lang="de-CH" dirty="0"/>
          </a:p>
          <a:p>
            <a:pPr lvl="1"/>
            <a:r>
              <a:rPr lang="de-CH" i="1" dirty="0"/>
              <a:t>Pause … </a:t>
            </a:r>
            <a:r>
              <a:rPr lang="de-CH" i="1" dirty="0" err="1"/>
              <a:t>relaxation</a:t>
            </a:r>
            <a:r>
              <a:rPr lang="de-CH" i="1" dirty="0"/>
              <a:t> … </a:t>
            </a:r>
            <a:r>
              <a:rPr lang="de-CH" i="1" dirty="0" err="1"/>
              <a:t>lâcher</a:t>
            </a:r>
            <a:r>
              <a:rPr lang="de-CH" i="1" dirty="0"/>
              <a:t>-prise … </a:t>
            </a:r>
            <a:r>
              <a:rPr lang="de-CH" i="1" dirty="0" err="1"/>
              <a:t>laisser</a:t>
            </a:r>
            <a:r>
              <a:rPr lang="de-CH" i="1" dirty="0"/>
              <a:t> faire le </a:t>
            </a:r>
            <a:r>
              <a:rPr lang="de-CH" i="1" dirty="0" err="1"/>
              <a:t>travail</a:t>
            </a:r>
            <a:r>
              <a:rPr lang="de-CH" i="1" dirty="0"/>
              <a:t> … </a:t>
            </a:r>
            <a:r>
              <a:rPr lang="de-CH" i="1" dirty="0" err="1"/>
              <a:t>observer</a:t>
            </a:r>
            <a:r>
              <a:rPr lang="de-CH" i="1" dirty="0"/>
              <a:t> … </a:t>
            </a:r>
          </a:p>
          <a:p>
            <a:r>
              <a:rPr lang="de-CH" dirty="0" err="1"/>
              <a:t>Uniquement</a:t>
            </a:r>
            <a:r>
              <a:rPr lang="de-CH" dirty="0"/>
              <a:t> si </a:t>
            </a:r>
            <a:r>
              <a:rPr lang="de-CH" dirty="0" err="1"/>
              <a:t>nécessaire</a:t>
            </a:r>
            <a:r>
              <a:rPr lang="de-CH" dirty="0"/>
              <a:t>, </a:t>
            </a:r>
            <a:r>
              <a:rPr lang="de-CH" dirty="0" err="1"/>
              <a:t>permettez</a:t>
            </a:r>
            <a:r>
              <a:rPr lang="de-CH" dirty="0"/>
              <a:t> au </a:t>
            </a:r>
            <a:r>
              <a:rPr lang="de-CH" dirty="0" err="1"/>
              <a:t>client</a:t>
            </a:r>
            <a:r>
              <a:rPr lang="de-CH" dirty="0"/>
              <a:t> de </a:t>
            </a:r>
            <a:r>
              <a:rPr lang="de-CH" dirty="0" err="1"/>
              <a:t>partager</a:t>
            </a:r>
            <a:r>
              <a:rPr lang="de-CH" dirty="0"/>
              <a:t> </a:t>
            </a:r>
            <a:r>
              <a:rPr lang="de-CH" dirty="0" err="1"/>
              <a:t>très</a:t>
            </a:r>
            <a:r>
              <a:rPr lang="de-CH" dirty="0"/>
              <a:t> </a:t>
            </a:r>
            <a:r>
              <a:rPr lang="de-CH" dirty="0" err="1"/>
              <a:t>brièvement</a:t>
            </a:r>
            <a:r>
              <a:rPr lang="de-CH" dirty="0"/>
              <a:t> </a:t>
            </a:r>
            <a:r>
              <a:rPr lang="de-CH" dirty="0" err="1"/>
              <a:t>son</a:t>
            </a:r>
            <a:r>
              <a:rPr lang="de-CH" dirty="0"/>
              <a:t> </a:t>
            </a:r>
            <a:r>
              <a:rPr lang="de-CH" dirty="0" err="1"/>
              <a:t>vécu</a:t>
            </a:r>
            <a:endParaRPr lang="de-CH" dirty="0"/>
          </a:p>
          <a:p>
            <a:pPr lvl="1"/>
            <a:r>
              <a:rPr lang="de-CH" i="1" dirty="0" err="1"/>
              <a:t>Que</a:t>
            </a:r>
            <a:r>
              <a:rPr lang="de-CH" i="1" dirty="0"/>
              <a:t> se passe-t-</a:t>
            </a:r>
            <a:r>
              <a:rPr lang="de-CH" i="1" dirty="0" err="1"/>
              <a:t>il</a:t>
            </a:r>
            <a:r>
              <a:rPr lang="de-CH" i="1" dirty="0"/>
              <a:t> </a:t>
            </a:r>
            <a:r>
              <a:rPr lang="de-CH" i="1" dirty="0" err="1"/>
              <a:t>maintenant</a:t>
            </a:r>
            <a:r>
              <a:rPr lang="de-CH" i="1" dirty="0"/>
              <a:t> ? </a:t>
            </a:r>
            <a:r>
              <a:rPr lang="de-CH" i="1" dirty="0" err="1"/>
              <a:t>Qu’est-ce</a:t>
            </a:r>
            <a:r>
              <a:rPr lang="de-CH" i="1" dirty="0"/>
              <a:t> </a:t>
            </a:r>
            <a:r>
              <a:rPr lang="de-CH" i="1" dirty="0" err="1"/>
              <a:t>qui</a:t>
            </a:r>
            <a:r>
              <a:rPr lang="de-CH" i="1" dirty="0"/>
              <a:t> </a:t>
            </a:r>
            <a:r>
              <a:rPr lang="de-CH" i="1" dirty="0" err="1"/>
              <a:t>vient</a:t>
            </a:r>
            <a:r>
              <a:rPr lang="de-CH" i="1" dirty="0"/>
              <a:t> ? </a:t>
            </a:r>
          </a:p>
          <a:p>
            <a:r>
              <a:rPr lang="de-CH" dirty="0" err="1"/>
              <a:t>N’entamez</a:t>
            </a:r>
            <a:r>
              <a:rPr lang="de-CH" dirty="0"/>
              <a:t> </a:t>
            </a:r>
            <a:r>
              <a:rPr lang="de-CH" dirty="0" err="1"/>
              <a:t>pas</a:t>
            </a:r>
            <a:r>
              <a:rPr lang="de-CH" dirty="0"/>
              <a:t> de </a:t>
            </a:r>
            <a:r>
              <a:rPr lang="de-CH" dirty="0" err="1"/>
              <a:t>discussion</a:t>
            </a:r>
            <a:r>
              <a:rPr lang="de-CH" dirty="0"/>
              <a:t>, </a:t>
            </a:r>
            <a:r>
              <a:rPr lang="de-CH" dirty="0" err="1"/>
              <a:t>n’invitez</a:t>
            </a:r>
            <a:r>
              <a:rPr lang="de-CH" dirty="0"/>
              <a:t> </a:t>
            </a:r>
            <a:r>
              <a:rPr lang="de-CH" dirty="0" err="1"/>
              <a:t>pas</a:t>
            </a:r>
            <a:r>
              <a:rPr lang="de-CH" dirty="0"/>
              <a:t> à la </a:t>
            </a:r>
            <a:r>
              <a:rPr lang="de-CH" dirty="0" err="1"/>
              <a:t>réflexion</a:t>
            </a:r>
            <a:r>
              <a:rPr lang="de-CH" dirty="0"/>
              <a:t>, </a:t>
            </a:r>
            <a:r>
              <a:rPr lang="de-CH" dirty="0" err="1"/>
              <a:t>n’allez</a:t>
            </a:r>
            <a:r>
              <a:rPr lang="de-CH" dirty="0"/>
              <a:t> </a:t>
            </a:r>
            <a:r>
              <a:rPr lang="de-CH" dirty="0" err="1"/>
              <a:t>pas</a:t>
            </a:r>
            <a:r>
              <a:rPr lang="de-CH" dirty="0"/>
              <a:t> </a:t>
            </a:r>
            <a:r>
              <a:rPr lang="de-CH" dirty="0" err="1"/>
              <a:t>dans</a:t>
            </a:r>
            <a:r>
              <a:rPr lang="de-CH" dirty="0"/>
              <a:t> les </a:t>
            </a:r>
            <a:r>
              <a:rPr lang="de-CH" dirty="0" err="1"/>
              <a:t>émotions</a:t>
            </a:r>
            <a:r>
              <a:rPr lang="de-CH" dirty="0"/>
              <a:t>, et </a:t>
            </a:r>
            <a:r>
              <a:rPr lang="de-CH" dirty="0" err="1"/>
              <a:t>après</a:t>
            </a:r>
            <a:r>
              <a:rPr lang="de-CH" dirty="0"/>
              <a:t> </a:t>
            </a:r>
            <a:r>
              <a:rPr lang="de-CH" dirty="0" err="1"/>
              <a:t>que</a:t>
            </a:r>
            <a:r>
              <a:rPr lang="de-CH" dirty="0"/>
              <a:t> le </a:t>
            </a:r>
            <a:r>
              <a:rPr lang="de-CH" dirty="0" err="1"/>
              <a:t>client</a:t>
            </a:r>
            <a:r>
              <a:rPr lang="de-CH" dirty="0"/>
              <a:t> </a:t>
            </a:r>
            <a:r>
              <a:rPr lang="de-CH" dirty="0" err="1"/>
              <a:t>ait</a:t>
            </a:r>
            <a:r>
              <a:rPr lang="de-CH" dirty="0"/>
              <a:t> </a:t>
            </a:r>
            <a:r>
              <a:rPr lang="de-CH" dirty="0" err="1"/>
              <a:t>repris</a:t>
            </a:r>
            <a:r>
              <a:rPr lang="de-CH" dirty="0"/>
              <a:t> </a:t>
            </a:r>
            <a:r>
              <a:rPr lang="de-CH" dirty="0" err="1"/>
              <a:t>contact</a:t>
            </a:r>
            <a:r>
              <a:rPr lang="de-CH" dirty="0"/>
              <a:t>,</a:t>
            </a:r>
          </a:p>
          <a:p>
            <a:r>
              <a:rPr lang="de-CH" dirty="0" err="1"/>
              <a:t>Continuez</a:t>
            </a:r>
            <a:r>
              <a:rPr lang="de-CH" dirty="0"/>
              <a:t> </a:t>
            </a:r>
            <a:r>
              <a:rPr lang="de-CH" dirty="0" err="1"/>
              <a:t>avec</a:t>
            </a:r>
            <a:r>
              <a:rPr lang="de-CH" dirty="0"/>
              <a:t> la </a:t>
            </a:r>
            <a:r>
              <a:rPr lang="de-CH" dirty="0" err="1"/>
              <a:t>phrase</a:t>
            </a:r>
            <a:r>
              <a:rPr lang="de-CH" dirty="0"/>
              <a:t> 2</a:t>
            </a:r>
          </a:p>
        </p:txBody>
      </p:sp>
      <p:sp>
        <p:nvSpPr>
          <p:cNvPr id="2" name="Titel 1"/>
          <p:cNvSpPr>
            <a:spLocks noGrp="1"/>
          </p:cNvSpPr>
          <p:nvPr>
            <p:ph type="title"/>
          </p:nvPr>
        </p:nvSpPr>
        <p:spPr/>
        <p:txBody>
          <a:bodyPr/>
          <a:lstStyle/>
          <a:p>
            <a:r>
              <a:rPr lang="de-CH" dirty="0"/>
              <a:t>APRES LA PHRASE 1</a:t>
            </a:r>
          </a:p>
        </p:txBody>
      </p:sp>
    </p:spTree>
    <p:extLst>
      <p:ext uri="{BB962C8B-B14F-4D97-AF65-F5344CB8AC3E}">
        <p14:creationId xmlns:p14="http://schemas.microsoft.com/office/powerpoint/2010/main" xmlns="" val="14986930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Rectangle 3"/>
          <p:cNvSpPr>
            <a:spLocks noGrp="1" noChangeArrowheads="1"/>
          </p:cNvSpPr>
          <p:nvPr>
            <p:ph idx="1"/>
          </p:nvPr>
        </p:nvSpPr>
        <p:spPr/>
        <p:txBody>
          <a:bodyPr>
            <a:normAutofit/>
          </a:bodyPr>
          <a:lstStyle/>
          <a:p>
            <a:r>
              <a:rPr lang="de-CH" dirty="0"/>
              <a:t>Dans la Phrase 2, le </a:t>
            </a:r>
            <a:r>
              <a:rPr lang="de-CH" dirty="0" err="1"/>
              <a:t>client</a:t>
            </a:r>
            <a:r>
              <a:rPr lang="de-CH" dirty="0"/>
              <a:t> </a:t>
            </a:r>
            <a:r>
              <a:rPr lang="de-CH" dirty="0" err="1"/>
              <a:t>enlève</a:t>
            </a:r>
            <a:r>
              <a:rPr lang="de-CH" dirty="0"/>
              <a:t> </a:t>
            </a:r>
            <a:r>
              <a:rPr lang="de-CH" dirty="0" err="1"/>
              <a:t>l’énergie</a:t>
            </a:r>
            <a:r>
              <a:rPr lang="de-CH" dirty="0"/>
              <a:t> des </a:t>
            </a:r>
            <a:r>
              <a:rPr lang="de-CH" dirty="0" err="1"/>
              <a:t>autres</a:t>
            </a:r>
            <a:r>
              <a:rPr lang="de-CH" dirty="0"/>
              <a:t> </a:t>
            </a:r>
            <a:r>
              <a:rPr lang="de-CH" dirty="0" err="1"/>
              <a:t>personnes</a:t>
            </a:r>
            <a:r>
              <a:rPr lang="de-CH" dirty="0"/>
              <a:t> et </a:t>
            </a:r>
            <a:r>
              <a:rPr lang="de-CH" dirty="0" err="1"/>
              <a:t>objets</a:t>
            </a:r>
            <a:r>
              <a:rPr lang="de-CH" dirty="0"/>
              <a:t> de la forme </a:t>
            </a:r>
            <a:r>
              <a:rPr lang="de-CH" dirty="0" err="1"/>
              <a:t>figée</a:t>
            </a:r>
            <a:r>
              <a:rPr lang="de-CH" dirty="0"/>
              <a:t>, la </a:t>
            </a:r>
            <a:r>
              <a:rPr lang="de-CH" dirty="0" err="1"/>
              <a:t>représentation</a:t>
            </a:r>
            <a:r>
              <a:rPr lang="de-CH" dirty="0"/>
              <a:t> du </a:t>
            </a:r>
            <a:r>
              <a:rPr lang="de-CH" dirty="0" err="1"/>
              <a:t>problème</a:t>
            </a:r>
            <a:r>
              <a:rPr lang="de-CH" dirty="0"/>
              <a:t> X</a:t>
            </a:r>
          </a:p>
          <a:p>
            <a:r>
              <a:rPr lang="de-CH" dirty="0" err="1"/>
              <a:t>Cette</a:t>
            </a:r>
            <a:r>
              <a:rPr lang="de-CH" dirty="0"/>
              <a:t> </a:t>
            </a:r>
            <a:r>
              <a:rPr lang="de-CH" dirty="0" err="1"/>
              <a:t>énergie</a:t>
            </a:r>
            <a:r>
              <a:rPr lang="de-CH" dirty="0"/>
              <a:t> </a:t>
            </a:r>
            <a:r>
              <a:rPr lang="de-CH" dirty="0" err="1"/>
              <a:t>enlevée</a:t>
            </a:r>
            <a:r>
              <a:rPr lang="de-CH" dirty="0"/>
              <a:t> </a:t>
            </a:r>
            <a:r>
              <a:rPr lang="de-CH" dirty="0" err="1"/>
              <a:t>est</a:t>
            </a:r>
            <a:r>
              <a:rPr lang="de-CH" dirty="0"/>
              <a:t> </a:t>
            </a:r>
            <a:r>
              <a:rPr lang="de-CH" dirty="0" err="1"/>
              <a:t>envoyée</a:t>
            </a:r>
            <a:r>
              <a:rPr lang="de-CH" dirty="0"/>
              <a:t> </a:t>
            </a:r>
            <a:r>
              <a:rPr lang="de-CH" dirty="0" err="1"/>
              <a:t>là</a:t>
            </a:r>
            <a:r>
              <a:rPr lang="de-CH" dirty="0"/>
              <a:t> </a:t>
            </a:r>
            <a:r>
              <a:rPr lang="de-CH" dirty="0" err="1"/>
              <a:t>où</a:t>
            </a:r>
            <a:r>
              <a:rPr lang="de-CH" dirty="0"/>
              <a:t> </a:t>
            </a:r>
            <a:r>
              <a:rPr lang="de-CH" dirty="0" err="1"/>
              <a:t>elle</a:t>
            </a:r>
            <a:r>
              <a:rPr lang="de-CH" dirty="0"/>
              <a:t> </a:t>
            </a:r>
            <a:r>
              <a:rPr lang="de-CH" dirty="0" err="1"/>
              <a:t>doit</a:t>
            </a:r>
            <a:r>
              <a:rPr lang="de-CH" dirty="0"/>
              <a:t> </a:t>
            </a:r>
            <a:r>
              <a:rPr lang="de-CH" dirty="0" err="1"/>
              <a:t>être</a:t>
            </a:r>
            <a:r>
              <a:rPr lang="de-CH" dirty="0"/>
              <a:t> </a:t>
            </a:r>
            <a:r>
              <a:rPr lang="de-CH" dirty="0" err="1">
                <a:solidFill>
                  <a:srgbClr val="800000"/>
                </a:solidFill>
              </a:rPr>
              <a:t>vraiment</a:t>
            </a:r>
            <a:endParaRPr lang="de-CH" dirty="0"/>
          </a:p>
          <a:p>
            <a:r>
              <a:rPr lang="de-CH" dirty="0" err="1"/>
              <a:t>Ce</a:t>
            </a:r>
            <a:r>
              <a:rPr lang="de-CH" dirty="0"/>
              <a:t> </a:t>
            </a:r>
            <a:r>
              <a:rPr lang="de-CH" dirty="0" err="1"/>
              <a:t>lieu</a:t>
            </a:r>
            <a:r>
              <a:rPr lang="de-CH" dirty="0"/>
              <a:t> </a:t>
            </a:r>
            <a:r>
              <a:rPr lang="de-CH" dirty="0" err="1"/>
              <a:t>n’est</a:t>
            </a:r>
            <a:r>
              <a:rPr lang="de-CH" dirty="0"/>
              <a:t> </a:t>
            </a:r>
            <a:r>
              <a:rPr lang="de-CH" dirty="0" err="1"/>
              <a:t>pas</a:t>
            </a:r>
            <a:r>
              <a:rPr lang="de-CH" dirty="0"/>
              <a:t> non plus </a:t>
            </a:r>
            <a:r>
              <a:rPr lang="de-CH" dirty="0" err="1"/>
              <a:t>accessible</a:t>
            </a:r>
            <a:r>
              <a:rPr lang="de-CH" dirty="0"/>
              <a:t> à la </a:t>
            </a:r>
            <a:r>
              <a:rPr lang="de-CH" dirty="0" err="1"/>
              <a:t>conscience</a:t>
            </a:r>
            <a:r>
              <a:rPr lang="de-CH" dirty="0"/>
              <a:t> normale</a:t>
            </a:r>
          </a:p>
        </p:txBody>
      </p:sp>
      <p:sp>
        <p:nvSpPr>
          <p:cNvPr id="172035" name="Rectangle 2"/>
          <p:cNvSpPr>
            <a:spLocks noGrp="1" noChangeArrowheads="1"/>
          </p:cNvSpPr>
          <p:nvPr>
            <p:ph type="title"/>
          </p:nvPr>
        </p:nvSpPr>
        <p:spPr/>
        <p:txBody>
          <a:bodyPr/>
          <a:lstStyle/>
          <a:p>
            <a:r>
              <a:rPr lang="de-CH" dirty="0"/>
              <a:t>PHRASE 2</a:t>
            </a:r>
          </a:p>
        </p:txBody>
      </p:sp>
    </p:spTree>
    <p:extLst>
      <p:ext uri="{BB962C8B-B14F-4D97-AF65-F5344CB8AC3E}">
        <p14:creationId xmlns:p14="http://schemas.microsoft.com/office/powerpoint/2010/main" xmlns="" val="89286826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3"/>
          <p:cNvSpPr>
            <a:spLocks noGrp="1" noChangeArrowheads="1"/>
          </p:cNvSpPr>
          <p:nvPr>
            <p:ph idx="1"/>
          </p:nvPr>
        </p:nvSpPr>
        <p:spPr/>
        <p:txBody>
          <a:bodyPr>
            <a:normAutofit/>
          </a:bodyPr>
          <a:lstStyle/>
          <a:p>
            <a:r>
              <a:rPr lang="de-CH" dirty="0" err="1"/>
              <a:t>Prononcez</a:t>
            </a:r>
            <a:r>
              <a:rPr lang="de-CH" dirty="0"/>
              <a:t> la </a:t>
            </a:r>
            <a:r>
              <a:rPr lang="de-CH" dirty="0" err="1"/>
              <a:t>phrase</a:t>
            </a:r>
            <a:r>
              <a:rPr lang="de-CH" dirty="0"/>
              <a:t> en </a:t>
            </a:r>
            <a:r>
              <a:rPr lang="de-CH" dirty="0" err="1"/>
              <a:t>entier</a:t>
            </a:r>
            <a:r>
              <a:rPr lang="de-CH" dirty="0"/>
              <a:t> </a:t>
            </a:r>
            <a:r>
              <a:rPr lang="de-CH" dirty="0" err="1"/>
              <a:t>ensuite</a:t>
            </a:r>
            <a:r>
              <a:rPr lang="de-CH" dirty="0"/>
              <a:t> </a:t>
            </a:r>
            <a:r>
              <a:rPr lang="de-CH" dirty="0" err="1"/>
              <a:t>laisser</a:t>
            </a:r>
            <a:r>
              <a:rPr lang="de-CH" dirty="0"/>
              <a:t> le </a:t>
            </a:r>
            <a:r>
              <a:rPr lang="de-CH" dirty="0" err="1"/>
              <a:t>client</a:t>
            </a:r>
            <a:r>
              <a:rPr lang="de-CH" dirty="0"/>
              <a:t> la </a:t>
            </a:r>
            <a:r>
              <a:rPr lang="de-CH" dirty="0" err="1"/>
              <a:t>répéter</a:t>
            </a:r>
            <a:r>
              <a:rPr lang="de-CH" dirty="0"/>
              <a:t> en </a:t>
            </a:r>
            <a:r>
              <a:rPr lang="de-CH" dirty="0" err="1"/>
              <a:t>petits</a:t>
            </a:r>
            <a:r>
              <a:rPr lang="de-CH" dirty="0"/>
              <a:t> </a:t>
            </a:r>
            <a:r>
              <a:rPr lang="de-CH" dirty="0" err="1"/>
              <a:t>morceaux</a:t>
            </a:r>
            <a:endParaRPr lang="de-CH" dirty="0"/>
          </a:p>
          <a:p>
            <a:r>
              <a:rPr lang="de-CH" i="1" dirty="0" err="1"/>
              <a:t>J’ai</a:t>
            </a:r>
            <a:r>
              <a:rPr lang="de-CH" i="1" dirty="0"/>
              <a:t> </a:t>
            </a:r>
            <a:r>
              <a:rPr lang="de-CH" i="1" dirty="0" err="1"/>
              <a:t>une</a:t>
            </a:r>
            <a:r>
              <a:rPr lang="de-CH" i="1" dirty="0"/>
              <a:t> </a:t>
            </a:r>
            <a:r>
              <a:rPr lang="de-CH" i="1" dirty="0" err="1"/>
              <a:t>phrase</a:t>
            </a:r>
            <a:r>
              <a:rPr lang="de-CH" i="1" dirty="0"/>
              <a:t> </a:t>
            </a:r>
            <a:r>
              <a:rPr lang="de-CH" i="1" dirty="0" err="1"/>
              <a:t>pour</a:t>
            </a:r>
            <a:r>
              <a:rPr lang="de-CH" i="1" dirty="0"/>
              <a:t> </a:t>
            </a:r>
            <a:r>
              <a:rPr lang="de-CH" i="1" dirty="0" err="1"/>
              <a:t>vous</a:t>
            </a:r>
            <a:r>
              <a:rPr lang="de-CH" i="1" dirty="0"/>
              <a:t> :  </a:t>
            </a:r>
          </a:p>
          <a:p>
            <a:pPr marL="320040" lvl="1" indent="0">
              <a:buNone/>
            </a:pPr>
            <a:r>
              <a:rPr lang="de-CH" sz="2200" i="1" dirty="0" err="1">
                <a:solidFill>
                  <a:srgbClr val="800000"/>
                </a:solidFill>
              </a:rPr>
              <a:t>J’enlève</a:t>
            </a:r>
            <a:r>
              <a:rPr lang="de-CH" sz="2200" i="1" dirty="0">
                <a:solidFill>
                  <a:srgbClr val="800000"/>
                </a:solidFill>
              </a:rPr>
              <a:t> </a:t>
            </a:r>
            <a:r>
              <a:rPr lang="de-CH" sz="2200" i="1" dirty="0" err="1">
                <a:solidFill>
                  <a:srgbClr val="800000"/>
                </a:solidFill>
              </a:rPr>
              <a:t>toute</a:t>
            </a:r>
            <a:r>
              <a:rPr lang="de-CH" sz="2200" i="1" dirty="0">
                <a:solidFill>
                  <a:srgbClr val="800000"/>
                </a:solidFill>
              </a:rPr>
              <a:t> </a:t>
            </a:r>
            <a:r>
              <a:rPr lang="de-CH" sz="2200" i="1" dirty="0" err="1">
                <a:solidFill>
                  <a:srgbClr val="800000"/>
                </a:solidFill>
              </a:rPr>
              <a:t>énergie</a:t>
            </a:r>
            <a:r>
              <a:rPr lang="de-CH" sz="2200" i="1" dirty="0">
                <a:solidFill>
                  <a:srgbClr val="800000"/>
                </a:solidFill>
              </a:rPr>
              <a:t> non-Moi </a:t>
            </a:r>
            <a:r>
              <a:rPr lang="de-CH" sz="2200" i="1" dirty="0" err="1">
                <a:solidFill>
                  <a:srgbClr val="800000"/>
                </a:solidFill>
              </a:rPr>
              <a:t>liée</a:t>
            </a:r>
            <a:r>
              <a:rPr lang="de-CH" sz="2200" i="1" dirty="0">
                <a:solidFill>
                  <a:srgbClr val="800000"/>
                </a:solidFill>
              </a:rPr>
              <a:t> à X (la forme </a:t>
            </a:r>
            <a:r>
              <a:rPr lang="de-CH" sz="2200" i="1" dirty="0" err="1">
                <a:solidFill>
                  <a:srgbClr val="800000"/>
                </a:solidFill>
              </a:rPr>
              <a:t>figée</a:t>
            </a:r>
            <a:r>
              <a:rPr lang="de-CH" sz="2200" i="1" dirty="0">
                <a:solidFill>
                  <a:srgbClr val="800000"/>
                </a:solidFill>
              </a:rPr>
              <a:t> </a:t>
            </a:r>
            <a:r>
              <a:rPr lang="de-CH" sz="2200" i="1" dirty="0" err="1">
                <a:solidFill>
                  <a:srgbClr val="800000"/>
                </a:solidFill>
              </a:rPr>
              <a:t>d’une</a:t>
            </a:r>
            <a:r>
              <a:rPr lang="de-CH" sz="2200" i="1" dirty="0">
                <a:solidFill>
                  <a:srgbClr val="800000"/>
                </a:solidFill>
              </a:rPr>
              <a:t> </a:t>
            </a:r>
            <a:r>
              <a:rPr lang="de-CH" sz="2200" i="1" dirty="0" err="1">
                <a:solidFill>
                  <a:srgbClr val="800000"/>
                </a:solidFill>
              </a:rPr>
              <a:t>personne</a:t>
            </a:r>
            <a:r>
              <a:rPr lang="de-CH" sz="2200" i="1" dirty="0">
                <a:solidFill>
                  <a:srgbClr val="800000"/>
                </a:solidFill>
              </a:rPr>
              <a:t>, </a:t>
            </a:r>
            <a:r>
              <a:rPr lang="de-CH" sz="2200" i="1" dirty="0" err="1">
                <a:solidFill>
                  <a:srgbClr val="800000"/>
                </a:solidFill>
              </a:rPr>
              <a:t>objet</a:t>
            </a:r>
            <a:r>
              <a:rPr lang="de-CH" sz="2200" i="1" dirty="0">
                <a:solidFill>
                  <a:srgbClr val="800000"/>
                </a:solidFill>
              </a:rPr>
              <a:t>, </a:t>
            </a:r>
            <a:r>
              <a:rPr lang="de-CH" sz="2200" i="1" dirty="0" err="1">
                <a:solidFill>
                  <a:srgbClr val="800000"/>
                </a:solidFill>
              </a:rPr>
              <a:t>événement</a:t>
            </a:r>
            <a:r>
              <a:rPr lang="de-CH" sz="2200" i="1" dirty="0">
                <a:solidFill>
                  <a:srgbClr val="800000"/>
                </a:solidFill>
              </a:rPr>
              <a:t>, </a:t>
            </a:r>
            <a:r>
              <a:rPr lang="de-CH" sz="2200" i="1" dirty="0" err="1">
                <a:solidFill>
                  <a:srgbClr val="800000"/>
                </a:solidFill>
              </a:rPr>
              <a:t>lieu</a:t>
            </a:r>
            <a:r>
              <a:rPr lang="de-CH" sz="2200" i="1" dirty="0">
                <a:solidFill>
                  <a:srgbClr val="800000"/>
                </a:solidFill>
              </a:rPr>
              <a:t> </a:t>
            </a:r>
            <a:r>
              <a:rPr lang="de-CH" sz="2200" i="1" dirty="0" err="1">
                <a:solidFill>
                  <a:srgbClr val="800000"/>
                </a:solidFill>
              </a:rPr>
              <a:t>ou</a:t>
            </a:r>
            <a:r>
              <a:rPr lang="de-CH" sz="2200" i="1" dirty="0">
                <a:solidFill>
                  <a:srgbClr val="800000"/>
                </a:solidFill>
              </a:rPr>
              <a:t> </a:t>
            </a:r>
            <a:r>
              <a:rPr lang="de-CH" sz="2200" i="1" dirty="0" err="1">
                <a:solidFill>
                  <a:srgbClr val="800000"/>
                </a:solidFill>
              </a:rPr>
              <a:t>tout</a:t>
            </a:r>
            <a:r>
              <a:rPr lang="de-CH" sz="2200" i="1" dirty="0">
                <a:solidFill>
                  <a:srgbClr val="800000"/>
                </a:solidFill>
              </a:rPr>
              <a:t> </a:t>
            </a:r>
            <a:r>
              <a:rPr lang="de-CH" sz="2200" i="1" dirty="0" err="1">
                <a:solidFill>
                  <a:srgbClr val="800000"/>
                </a:solidFill>
              </a:rPr>
              <a:t>aspect</a:t>
            </a:r>
            <a:r>
              <a:rPr lang="de-CH" sz="2200" i="1" dirty="0">
                <a:solidFill>
                  <a:srgbClr val="800000"/>
                </a:solidFill>
              </a:rPr>
              <a:t> de </a:t>
            </a:r>
            <a:r>
              <a:rPr lang="de-CH" sz="2200" i="1" dirty="0" err="1">
                <a:solidFill>
                  <a:srgbClr val="800000"/>
                </a:solidFill>
              </a:rPr>
              <a:t>cela</a:t>
            </a:r>
            <a:r>
              <a:rPr lang="de-CH" sz="2200" i="1" dirty="0">
                <a:solidFill>
                  <a:srgbClr val="800000"/>
                </a:solidFill>
              </a:rPr>
              <a:t>) </a:t>
            </a:r>
          </a:p>
          <a:p>
            <a:pPr marL="320040" lvl="1" indent="0">
              <a:buNone/>
            </a:pPr>
            <a:r>
              <a:rPr lang="de-CH" sz="2200" i="1" dirty="0">
                <a:solidFill>
                  <a:srgbClr val="800000"/>
                </a:solidFill>
              </a:rPr>
              <a:t>de </a:t>
            </a:r>
            <a:r>
              <a:rPr lang="de-CH" sz="2200" i="1" dirty="0" err="1">
                <a:solidFill>
                  <a:srgbClr val="800000"/>
                </a:solidFill>
              </a:rPr>
              <a:t>toutes</a:t>
            </a:r>
            <a:r>
              <a:rPr lang="de-CH" sz="2200" i="1" dirty="0">
                <a:solidFill>
                  <a:srgbClr val="800000"/>
                </a:solidFill>
              </a:rPr>
              <a:t> </a:t>
            </a:r>
            <a:r>
              <a:rPr lang="de-CH" sz="2200" i="1" dirty="0" err="1">
                <a:solidFill>
                  <a:srgbClr val="800000"/>
                </a:solidFill>
              </a:rPr>
              <a:t>mes</a:t>
            </a:r>
            <a:r>
              <a:rPr lang="de-CH" sz="2200" i="1" dirty="0">
                <a:solidFill>
                  <a:srgbClr val="800000"/>
                </a:solidFill>
              </a:rPr>
              <a:t> </a:t>
            </a:r>
            <a:r>
              <a:rPr lang="fr-FR" sz="2200" i="1" dirty="0">
                <a:solidFill>
                  <a:srgbClr val="800000"/>
                </a:solidFill>
              </a:rPr>
              <a:t>cellules</a:t>
            </a:r>
            <a:r>
              <a:rPr lang="de-CH" sz="2200" i="1" dirty="0">
                <a:solidFill>
                  <a:srgbClr val="800000"/>
                </a:solidFill>
              </a:rPr>
              <a:t>, de </a:t>
            </a:r>
            <a:r>
              <a:rPr lang="de-CH" sz="2200" i="1" dirty="0" err="1">
                <a:solidFill>
                  <a:srgbClr val="800000"/>
                </a:solidFill>
              </a:rPr>
              <a:t>tout</a:t>
            </a:r>
            <a:r>
              <a:rPr lang="de-CH" sz="2200" i="1" dirty="0">
                <a:solidFill>
                  <a:srgbClr val="800000"/>
                </a:solidFill>
              </a:rPr>
              <a:t> </a:t>
            </a:r>
            <a:r>
              <a:rPr lang="de-CH" sz="2200" i="1" dirty="0" err="1">
                <a:solidFill>
                  <a:srgbClr val="800000"/>
                </a:solidFill>
              </a:rPr>
              <a:t>mon</a:t>
            </a:r>
            <a:r>
              <a:rPr lang="de-CH" sz="2200" i="1" dirty="0">
                <a:solidFill>
                  <a:srgbClr val="800000"/>
                </a:solidFill>
              </a:rPr>
              <a:t> </a:t>
            </a:r>
            <a:r>
              <a:rPr lang="de-CH" sz="2200" i="1" dirty="0" err="1">
                <a:solidFill>
                  <a:srgbClr val="800000"/>
                </a:solidFill>
              </a:rPr>
              <a:t>corps</a:t>
            </a:r>
            <a:r>
              <a:rPr lang="de-CH" sz="2200" i="1" dirty="0">
                <a:solidFill>
                  <a:srgbClr val="800000"/>
                </a:solidFill>
              </a:rPr>
              <a:t> et de </a:t>
            </a:r>
            <a:r>
              <a:rPr lang="de-CH" sz="2200" i="1" dirty="0" err="1">
                <a:solidFill>
                  <a:srgbClr val="800000"/>
                </a:solidFill>
              </a:rPr>
              <a:t>tout</a:t>
            </a:r>
            <a:r>
              <a:rPr lang="de-CH" sz="2200" i="1" dirty="0">
                <a:solidFill>
                  <a:srgbClr val="800000"/>
                </a:solidFill>
              </a:rPr>
              <a:t> </a:t>
            </a:r>
            <a:r>
              <a:rPr lang="de-CH" sz="2200" i="1" dirty="0" err="1">
                <a:solidFill>
                  <a:srgbClr val="800000"/>
                </a:solidFill>
              </a:rPr>
              <a:t>mon</a:t>
            </a:r>
            <a:r>
              <a:rPr lang="de-CH" sz="2200" i="1" dirty="0">
                <a:solidFill>
                  <a:srgbClr val="800000"/>
                </a:solidFill>
              </a:rPr>
              <a:t> </a:t>
            </a:r>
            <a:r>
              <a:rPr lang="de-CH" sz="2200" i="1" dirty="0" err="1">
                <a:solidFill>
                  <a:srgbClr val="800000"/>
                </a:solidFill>
              </a:rPr>
              <a:t>espace</a:t>
            </a:r>
            <a:r>
              <a:rPr lang="de-CH" sz="2200" i="1" dirty="0">
                <a:solidFill>
                  <a:srgbClr val="800000"/>
                </a:solidFill>
              </a:rPr>
              <a:t> </a:t>
            </a:r>
            <a:r>
              <a:rPr lang="de-CH" sz="2200" i="1" dirty="0" err="1">
                <a:solidFill>
                  <a:srgbClr val="800000"/>
                </a:solidFill>
              </a:rPr>
              <a:t>personnel</a:t>
            </a:r>
            <a:r>
              <a:rPr lang="de-CH" sz="2200" i="1" dirty="0">
                <a:solidFill>
                  <a:srgbClr val="800000"/>
                </a:solidFill>
              </a:rPr>
              <a:t>, </a:t>
            </a:r>
          </a:p>
          <a:p>
            <a:pPr marL="320040" lvl="1" indent="0">
              <a:buNone/>
            </a:pPr>
            <a:r>
              <a:rPr lang="de-CH" sz="2200" i="1" dirty="0">
                <a:solidFill>
                  <a:srgbClr val="800000"/>
                </a:solidFill>
              </a:rPr>
              <a:t>et je la </a:t>
            </a:r>
            <a:r>
              <a:rPr lang="de-CH" sz="2200" i="1" dirty="0" err="1">
                <a:solidFill>
                  <a:srgbClr val="800000"/>
                </a:solidFill>
              </a:rPr>
              <a:t>renvoie</a:t>
            </a:r>
            <a:r>
              <a:rPr lang="de-CH" sz="2200" i="1" dirty="0">
                <a:solidFill>
                  <a:srgbClr val="800000"/>
                </a:solidFill>
              </a:rPr>
              <a:t> </a:t>
            </a:r>
            <a:r>
              <a:rPr lang="de-CH" sz="2200" i="1" dirty="0" err="1">
                <a:solidFill>
                  <a:srgbClr val="800000"/>
                </a:solidFill>
              </a:rPr>
              <a:t>là</a:t>
            </a:r>
            <a:r>
              <a:rPr lang="de-CH" sz="2200" i="1" dirty="0">
                <a:solidFill>
                  <a:srgbClr val="800000"/>
                </a:solidFill>
              </a:rPr>
              <a:t> </a:t>
            </a:r>
            <a:r>
              <a:rPr lang="de-CH" sz="2200" i="1" dirty="0" err="1">
                <a:solidFill>
                  <a:srgbClr val="800000"/>
                </a:solidFill>
              </a:rPr>
              <a:t>où</a:t>
            </a:r>
            <a:r>
              <a:rPr lang="de-CH" sz="2200" i="1" dirty="0">
                <a:solidFill>
                  <a:srgbClr val="800000"/>
                </a:solidFill>
              </a:rPr>
              <a:t> </a:t>
            </a:r>
            <a:r>
              <a:rPr lang="de-CH" sz="2200" i="1" dirty="0" err="1">
                <a:solidFill>
                  <a:srgbClr val="800000"/>
                </a:solidFill>
              </a:rPr>
              <a:t>elle</a:t>
            </a:r>
            <a:r>
              <a:rPr lang="de-CH" sz="2200" i="1" dirty="0">
                <a:solidFill>
                  <a:srgbClr val="800000"/>
                </a:solidFill>
              </a:rPr>
              <a:t> </a:t>
            </a:r>
            <a:r>
              <a:rPr lang="de-CH" sz="2200" i="1" dirty="0" err="1">
                <a:solidFill>
                  <a:srgbClr val="800000"/>
                </a:solidFill>
              </a:rPr>
              <a:t>doit</a:t>
            </a:r>
            <a:r>
              <a:rPr lang="de-CH" sz="2200" i="1" dirty="0">
                <a:solidFill>
                  <a:srgbClr val="800000"/>
                </a:solidFill>
              </a:rPr>
              <a:t> </a:t>
            </a:r>
            <a:r>
              <a:rPr lang="de-CH" sz="2200" i="1" dirty="0" err="1">
                <a:solidFill>
                  <a:srgbClr val="800000"/>
                </a:solidFill>
              </a:rPr>
              <a:t>vraiment</a:t>
            </a:r>
            <a:r>
              <a:rPr lang="de-CH" sz="2200" i="1" dirty="0">
                <a:solidFill>
                  <a:srgbClr val="800000"/>
                </a:solidFill>
              </a:rPr>
              <a:t> </a:t>
            </a:r>
            <a:r>
              <a:rPr lang="de-CH" sz="2200" i="1" dirty="0" err="1">
                <a:solidFill>
                  <a:srgbClr val="800000"/>
                </a:solidFill>
              </a:rPr>
              <a:t>être</a:t>
            </a:r>
            <a:endParaRPr lang="de-CH" sz="2200" i="1" dirty="0">
              <a:solidFill>
                <a:srgbClr val="800000"/>
              </a:solidFill>
            </a:endParaRPr>
          </a:p>
          <a:p>
            <a:r>
              <a:rPr lang="de-CH" dirty="0"/>
              <a:t>Ne laissez </a:t>
            </a:r>
            <a:r>
              <a:rPr lang="de-CH" dirty="0" err="1"/>
              <a:t>pas</a:t>
            </a:r>
            <a:r>
              <a:rPr lang="de-CH" dirty="0"/>
              <a:t> le </a:t>
            </a:r>
            <a:r>
              <a:rPr lang="de-CH" dirty="0" err="1"/>
              <a:t>client</a:t>
            </a:r>
            <a:r>
              <a:rPr lang="de-CH" dirty="0"/>
              <a:t> </a:t>
            </a:r>
            <a:r>
              <a:rPr lang="de-CH" dirty="0" err="1"/>
              <a:t>enlever</a:t>
            </a:r>
            <a:r>
              <a:rPr lang="de-CH" dirty="0"/>
              <a:t> de </a:t>
            </a:r>
            <a:r>
              <a:rPr lang="de-CH" dirty="0" err="1"/>
              <a:t>sa</a:t>
            </a:r>
            <a:r>
              <a:rPr lang="de-CH" dirty="0"/>
              <a:t> propre	 </a:t>
            </a:r>
            <a:r>
              <a:rPr lang="de-CH" dirty="0" err="1"/>
              <a:t>énergie</a:t>
            </a:r>
            <a:r>
              <a:rPr lang="de-CH" dirty="0"/>
              <a:t> !</a:t>
            </a:r>
          </a:p>
          <a:p>
            <a:endParaRPr lang="de-CH" dirty="0"/>
          </a:p>
        </p:txBody>
      </p:sp>
      <p:sp>
        <p:nvSpPr>
          <p:cNvPr id="174083" name="Rectangle 2"/>
          <p:cNvSpPr>
            <a:spLocks noGrp="1" noChangeArrowheads="1"/>
          </p:cNvSpPr>
          <p:nvPr>
            <p:ph type="title"/>
          </p:nvPr>
        </p:nvSpPr>
        <p:spPr/>
        <p:txBody>
          <a:bodyPr/>
          <a:lstStyle/>
          <a:p>
            <a:r>
              <a:rPr lang="de-CH" dirty="0"/>
              <a:t>PHRASE 2</a:t>
            </a:r>
          </a:p>
        </p:txBody>
      </p:sp>
    </p:spTree>
    <p:extLst>
      <p:ext uri="{BB962C8B-B14F-4D97-AF65-F5344CB8AC3E}">
        <p14:creationId xmlns:p14="http://schemas.microsoft.com/office/powerpoint/2010/main" xmlns="" val="76635621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r>
              <a:rPr lang="de-CH" dirty="0"/>
              <a:t>Pause du </a:t>
            </a:r>
            <a:r>
              <a:rPr lang="de-CH" dirty="0" err="1"/>
              <a:t>processus</a:t>
            </a:r>
            <a:endParaRPr lang="de-CH" dirty="0"/>
          </a:p>
          <a:p>
            <a:pPr lvl="1"/>
            <a:r>
              <a:rPr lang="de-CH" i="1" dirty="0"/>
              <a:t>Pause … </a:t>
            </a:r>
            <a:r>
              <a:rPr lang="de-CH" i="1" dirty="0" err="1"/>
              <a:t>relaxation</a:t>
            </a:r>
            <a:r>
              <a:rPr lang="de-CH" i="1" dirty="0"/>
              <a:t> … </a:t>
            </a:r>
            <a:r>
              <a:rPr lang="de-CH" i="1" dirty="0" err="1"/>
              <a:t>lâcher</a:t>
            </a:r>
            <a:r>
              <a:rPr lang="de-CH" i="1" dirty="0"/>
              <a:t>-prise … </a:t>
            </a:r>
            <a:r>
              <a:rPr lang="de-CH" i="1" dirty="0" err="1"/>
              <a:t>laisser</a:t>
            </a:r>
            <a:r>
              <a:rPr lang="de-CH" i="1" dirty="0"/>
              <a:t> faire le </a:t>
            </a:r>
            <a:r>
              <a:rPr lang="de-CH" i="1" dirty="0" err="1"/>
              <a:t>travail</a:t>
            </a:r>
            <a:r>
              <a:rPr lang="de-CH" i="1" dirty="0"/>
              <a:t> … </a:t>
            </a:r>
            <a:r>
              <a:rPr lang="de-CH" i="1" dirty="0" err="1"/>
              <a:t>observer</a:t>
            </a:r>
            <a:r>
              <a:rPr lang="de-CH" i="1" dirty="0"/>
              <a:t> … </a:t>
            </a:r>
          </a:p>
          <a:p>
            <a:r>
              <a:rPr lang="de-CH" dirty="0" smtClean="0"/>
              <a:t>N‘nvitez </a:t>
            </a:r>
            <a:r>
              <a:rPr lang="de-CH" dirty="0"/>
              <a:t>le client à partager brièvement son </a:t>
            </a:r>
            <a:r>
              <a:rPr lang="de-CH" dirty="0" smtClean="0"/>
              <a:t>vécu que si nécessaire</a:t>
            </a:r>
            <a:endParaRPr lang="de-CH" dirty="0"/>
          </a:p>
          <a:p>
            <a:pPr lvl="1"/>
            <a:r>
              <a:rPr lang="de-CH" i="1" dirty="0" err="1"/>
              <a:t>Que</a:t>
            </a:r>
            <a:r>
              <a:rPr lang="de-CH" i="1" dirty="0"/>
              <a:t> se passe-t-</a:t>
            </a:r>
            <a:r>
              <a:rPr lang="de-CH" i="1" dirty="0" err="1"/>
              <a:t>il</a:t>
            </a:r>
            <a:r>
              <a:rPr lang="de-CH" i="1" dirty="0"/>
              <a:t> </a:t>
            </a:r>
            <a:r>
              <a:rPr lang="de-CH" i="1" dirty="0" err="1"/>
              <a:t>maintenant</a:t>
            </a:r>
            <a:r>
              <a:rPr lang="de-CH" i="1" dirty="0"/>
              <a:t> ? </a:t>
            </a:r>
            <a:r>
              <a:rPr lang="de-CH" i="1" dirty="0" err="1"/>
              <a:t>Qu’est-ce</a:t>
            </a:r>
            <a:r>
              <a:rPr lang="de-CH" i="1" dirty="0"/>
              <a:t> </a:t>
            </a:r>
            <a:r>
              <a:rPr lang="de-CH" i="1" dirty="0" err="1"/>
              <a:t>qui</a:t>
            </a:r>
            <a:r>
              <a:rPr lang="de-CH" i="1" dirty="0"/>
              <a:t> </a:t>
            </a:r>
            <a:r>
              <a:rPr lang="de-CH" i="1" dirty="0" err="1"/>
              <a:t>vient</a:t>
            </a:r>
            <a:r>
              <a:rPr lang="de-CH" i="1" dirty="0"/>
              <a:t> ? </a:t>
            </a:r>
          </a:p>
          <a:p>
            <a:pPr lvl="1"/>
            <a:r>
              <a:rPr lang="de-CH" i="1" dirty="0"/>
              <a:t>Si de </a:t>
            </a:r>
            <a:r>
              <a:rPr lang="de-CH" i="1" dirty="0" err="1"/>
              <a:t>profondes</a:t>
            </a:r>
            <a:r>
              <a:rPr lang="de-CH" i="1" dirty="0"/>
              <a:t> </a:t>
            </a:r>
            <a:r>
              <a:rPr lang="de-CH" i="1" dirty="0" err="1"/>
              <a:t>émotions</a:t>
            </a:r>
            <a:r>
              <a:rPr lang="de-CH" i="1" dirty="0"/>
              <a:t> </a:t>
            </a:r>
            <a:r>
              <a:rPr lang="de-CH" i="1" dirty="0" err="1"/>
              <a:t>montent</a:t>
            </a:r>
            <a:r>
              <a:rPr lang="de-CH" i="1" dirty="0"/>
              <a:t>, laissez </a:t>
            </a:r>
            <a:r>
              <a:rPr lang="de-CH" i="1" dirty="0" err="1"/>
              <a:t>leur</a:t>
            </a:r>
            <a:r>
              <a:rPr lang="de-CH" i="1" dirty="0"/>
              <a:t> de </a:t>
            </a:r>
            <a:r>
              <a:rPr lang="de-CH" i="1" dirty="0" err="1"/>
              <a:t>l’espace</a:t>
            </a:r>
            <a:r>
              <a:rPr lang="de-CH" i="1" dirty="0"/>
              <a:t> </a:t>
            </a:r>
            <a:r>
              <a:rPr lang="de-CH" i="1" dirty="0" err="1"/>
              <a:t>mais</a:t>
            </a:r>
            <a:r>
              <a:rPr lang="de-CH" i="1" dirty="0"/>
              <a:t> ne </a:t>
            </a:r>
            <a:r>
              <a:rPr lang="de-CH" i="1" dirty="0" err="1"/>
              <a:t>commentez</a:t>
            </a:r>
            <a:r>
              <a:rPr lang="de-CH" i="1" dirty="0"/>
              <a:t> </a:t>
            </a:r>
            <a:r>
              <a:rPr lang="de-CH" i="1" dirty="0" err="1"/>
              <a:t>pas</a:t>
            </a:r>
            <a:endParaRPr lang="de-CH" i="1" dirty="0"/>
          </a:p>
          <a:p>
            <a:pPr lvl="1"/>
            <a:r>
              <a:rPr lang="de-CH" i="1" dirty="0" err="1"/>
              <a:t>Continuez</a:t>
            </a:r>
            <a:r>
              <a:rPr lang="de-CH" i="1" dirty="0"/>
              <a:t> </a:t>
            </a:r>
            <a:r>
              <a:rPr lang="de-CH" i="1" dirty="0" err="1"/>
              <a:t>avec</a:t>
            </a:r>
            <a:r>
              <a:rPr lang="de-CH" i="1" dirty="0"/>
              <a:t> la </a:t>
            </a:r>
            <a:r>
              <a:rPr lang="de-CH" i="1" dirty="0" err="1"/>
              <a:t>phrase</a:t>
            </a:r>
            <a:r>
              <a:rPr lang="de-CH" i="1" dirty="0"/>
              <a:t> </a:t>
            </a:r>
            <a:r>
              <a:rPr lang="de-CH" i="1" dirty="0" err="1"/>
              <a:t>suivante</a:t>
            </a:r>
            <a:endParaRPr lang="de-CH" i="1" dirty="0"/>
          </a:p>
          <a:p>
            <a:r>
              <a:rPr lang="de-CH" dirty="0"/>
              <a:t>Laissez le </a:t>
            </a:r>
            <a:r>
              <a:rPr lang="de-CH" dirty="0" err="1"/>
              <a:t>client</a:t>
            </a:r>
            <a:r>
              <a:rPr lang="de-CH" dirty="0"/>
              <a:t> </a:t>
            </a:r>
            <a:r>
              <a:rPr lang="de-CH" dirty="0" err="1"/>
              <a:t>boire</a:t>
            </a:r>
            <a:r>
              <a:rPr lang="de-CH" dirty="0"/>
              <a:t> de </a:t>
            </a:r>
            <a:r>
              <a:rPr lang="de-CH" dirty="0" err="1"/>
              <a:t>l’eau</a:t>
            </a:r>
            <a:r>
              <a:rPr lang="de-CH" dirty="0"/>
              <a:t> </a:t>
            </a:r>
            <a:r>
              <a:rPr lang="de-CH" dirty="0" err="1"/>
              <a:t>s’il</a:t>
            </a:r>
            <a:r>
              <a:rPr lang="de-CH" dirty="0"/>
              <a:t> se </a:t>
            </a:r>
            <a:r>
              <a:rPr lang="de-CH" dirty="0" err="1"/>
              <a:t>sent</a:t>
            </a:r>
            <a:r>
              <a:rPr lang="de-CH" dirty="0"/>
              <a:t> </a:t>
            </a:r>
            <a:r>
              <a:rPr lang="de-CH" dirty="0" err="1"/>
              <a:t>nauséeux</a:t>
            </a:r>
            <a:r>
              <a:rPr lang="de-CH" dirty="0"/>
              <a:t>, somnolent, </a:t>
            </a:r>
            <a:r>
              <a:rPr lang="de-CH" dirty="0" err="1"/>
              <a:t>fatigué</a:t>
            </a:r>
            <a:r>
              <a:rPr lang="de-CH" dirty="0"/>
              <a:t> </a:t>
            </a:r>
            <a:r>
              <a:rPr lang="de-CH" dirty="0" err="1"/>
              <a:t>ou</a:t>
            </a:r>
            <a:r>
              <a:rPr lang="de-CH" dirty="0"/>
              <a:t> </a:t>
            </a:r>
            <a:r>
              <a:rPr lang="de-CH" dirty="0" err="1"/>
              <a:t>étourdi</a:t>
            </a:r>
            <a:endParaRPr lang="de-CH" dirty="0"/>
          </a:p>
        </p:txBody>
      </p:sp>
      <p:sp>
        <p:nvSpPr>
          <p:cNvPr id="2" name="Titel 1"/>
          <p:cNvSpPr>
            <a:spLocks noGrp="1"/>
          </p:cNvSpPr>
          <p:nvPr>
            <p:ph type="title"/>
          </p:nvPr>
        </p:nvSpPr>
        <p:spPr/>
        <p:txBody>
          <a:bodyPr/>
          <a:lstStyle/>
          <a:p>
            <a:r>
              <a:rPr lang="de-CH" dirty="0" err="1"/>
              <a:t>Apres</a:t>
            </a:r>
            <a:r>
              <a:rPr lang="de-CH" dirty="0"/>
              <a:t> la </a:t>
            </a:r>
            <a:r>
              <a:rPr lang="de-CH" dirty="0" err="1"/>
              <a:t>phrase</a:t>
            </a:r>
            <a:r>
              <a:rPr lang="de-CH" dirty="0"/>
              <a:t> 2</a:t>
            </a:r>
          </a:p>
        </p:txBody>
      </p:sp>
    </p:spTree>
    <p:extLst>
      <p:ext uri="{BB962C8B-B14F-4D97-AF65-F5344CB8AC3E}">
        <p14:creationId xmlns:p14="http://schemas.microsoft.com/office/powerpoint/2010/main" xmlns="" val="153226549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5"/>
          <p:cNvSpPr>
            <a:spLocks noGrp="1" noChangeArrowheads="1"/>
          </p:cNvSpPr>
          <p:nvPr>
            <p:ph idx="1"/>
          </p:nvPr>
        </p:nvSpPr>
        <p:spPr/>
        <p:txBody>
          <a:bodyPr>
            <a:normAutofit/>
          </a:bodyPr>
          <a:lstStyle/>
          <a:p>
            <a:r>
              <a:rPr lang="de-CH" dirty="0"/>
              <a:t>Le </a:t>
            </a:r>
            <a:r>
              <a:rPr lang="de-CH" dirty="0" err="1"/>
              <a:t>pouvoir</a:t>
            </a:r>
            <a:r>
              <a:rPr lang="de-CH" dirty="0"/>
              <a:t> </a:t>
            </a:r>
            <a:r>
              <a:rPr lang="fr-BE" dirty="0"/>
              <a:t>déclencheur de la forme figée X diminue en prononçant les Phrases 1 et 2</a:t>
            </a:r>
            <a:endParaRPr lang="de-CH" dirty="0"/>
          </a:p>
          <a:p>
            <a:pPr lvl="1"/>
            <a:r>
              <a:rPr lang="de-CH" dirty="0" err="1"/>
              <a:t>L’introjection</a:t>
            </a:r>
            <a:r>
              <a:rPr lang="de-CH" dirty="0"/>
              <a:t> </a:t>
            </a:r>
            <a:r>
              <a:rPr lang="de-CH" dirty="0" err="1"/>
              <a:t>est</a:t>
            </a:r>
            <a:r>
              <a:rPr lang="de-CH" dirty="0"/>
              <a:t> </a:t>
            </a:r>
            <a:r>
              <a:rPr lang="de-CH" dirty="0" err="1"/>
              <a:t>résolue</a:t>
            </a:r>
            <a:r>
              <a:rPr lang="de-CH" dirty="0"/>
              <a:t> </a:t>
            </a:r>
            <a:r>
              <a:rPr lang="de-CH" dirty="0" err="1"/>
              <a:t>ou</a:t>
            </a:r>
            <a:r>
              <a:rPr lang="de-CH" dirty="0"/>
              <a:t> </a:t>
            </a:r>
            <a:r>
              <a:rPr lang="de-CH" dirty="0" err="1"/>
              <a:t>affaiblie</a:t>
            </a:r>
            <a:r>
              <a:rPr lang="de-CH" dirty="0"/>
              <a:t>, et le </a:t>
            </a:r>
            <a:r>
              <a:rPr lang="de-CH" dirty="0" err="1"/>
              <a:t>problème</a:t>
            </a:r>
            <a:r>
              <a:rPr lang="de-CH" dirty="0"/>
              <a:t> </a:t>
            </a:r>
            <a:r>
              <a:rPr lang="de-CH" dirty="0" err="1"/>
              <a:t>est</a:t>
            </a:r>
            <a:r>
              <a:rPr lang="de-CH" dirty="0"/>
              <a:t> </a:t>
            </a:r>
            <a:r>
              <a:rPr lang="de-CH" dirty="0" err="1"/>
              <a:t>neutralisé</a:t>
            </a:r>
            <a:endParaRPr lang="de-CH" dirty="0"/>
          </a:p>
          <a:p>
            <a:r>
              <a:rPr lang="de-CH" dirty="0"/>
              <a:t>La Phrase 3 </a:t>
            </a:r>
            <a:r>
              <a:rPr lang="de-CH" dirty="0" smtClean="0"/>
              <a:t>récupère </a:t>
            </a:r>
            <a:r>
              <a:rPr lang="de-CH" dirty="0"/>
              <a:t>toute </a:t>
            </a:r>
            <a:r>
              <a:rPr lang="de-CH" dirty="0" smtClean="0"/>
              <a:t>l‘énergie </a:t>
            </a:r>
            <a:r>
              <a:rPr lang="de-CH" dirty="0"/>
              <a:t>du client liée dans toutes les réactions accumulées à la forme figée X</a:t>
            </a:r>
          </a:p>
          <a:p>
            <a:r>
              <a:rPr lang="de-CH" dirty="0" err="1"/>
              <a:t>L’énergie</a:t>
            </a:r>
            <a:r>
              <a:rPr lang="de-CH" dirty="0"/>
              <a:t> </a:t>
            </a:r>
            <a:r>
              <a:rPr lang="de-CH" dirty="0" err="1"/>
              <a:t>retrouvée</a:t>
            </a:r>
            <a:r>
              <a:rPr lang="de-CH" dirty="0"/>
              <a:t> </a:t>
            </a:r>
            <a:r>
              <a:rPr lang="de-CH" dirty="0" err="1"/>
              <a:t>est</a:t>
            </a:r>
            <a:r>
              <a:rPr lang="de-CH" dirty="0"/>
              <a:t> à </a:t>
            </a:r>
            <a:r>
              <a:rPr lang="de-CH" dirty="0" err="1"/>
              <a:t>nouveau</a:t>
            </a:r>
            <a:r>
              <a:rPr lang="de-CH" dirty="0"/>
              <a:t> </a:t>
            </a:r>
            <a:r>
              <a:rPr lang="de-CH" dirty="0" err="1"/>
              <a:t>remise</a:t>
            </a:r>
            <a:r>
              <a:rPr lang="de-CH" dirty="0"/>
              <a:t> à </a:t>
            </a:r>
            <a:r>
              <a:rPr lang="de-CH" dirty="0" err="1"/>
              <a:t>sa</a:t>
            </a:r>
            <a:r>
              <a:rPr lang="de-CH" dirty="0"/>
              <a:t> </a:t>
            </a:r>
            <a:r>
              <a:rPr lang="de-CH" dirty="0" err="1"/>
              <a:t>juste</a:t>
            </a:r>
            <a:r>
              <a:rPr lang="de-CH" dirty="0"/>
              <a:t> </a:t>
            </a:r>
            <a:r>
              <a:rPr lang="de-CH" dirty="0" err="1"/>
              <a:t>place</a:t>
            </a:r>
            <a:r>
              <a:rPr lang="de-CH" dirty="0"/>
              <a:t> </a:t>
            </a:r>
            <a:r>
              <a:rPr lang="de-CH" dirty="0" err="1"/>
              <a:t>dans</a:t>
            </a:r>
            <a:r>
              <a:rPr lang="de-CH" dirty="0"/>
              <a:t> le Soi du </a:t>
            </a:r>
            <a:r>
              <a:rPr lang="de-CH" dirty="0" err="1"/>
              <a:t>client</a:t>
            </a:r>
            <a:endParaRPr lang="de-CH" dirty="0"/>
          </a:p>
          <a:p>
            <a:pPr lvl="1"/>
            <a:r>
              <a:rPr lang="de-CH" dirty="0"/>
              <a:t>La </a:t>
            </a:r>
            <a:r>
              <a:rPr lang="de-CH" dirty="0" err="1"/>
              <a:t>réaction</a:t>
            </a:r>
            <a:r>
              <a:rPr lang="de-CH" dirty="0"/>
              <a:t> </a:t>
            </a:r>
            <a:r>
              <a:rPr lang="de-CH" dirty="0" err="1"/>
              <a:t>est</a:t>
            </a:r>
            <a:r>
              <a:rPr lang="de-CH" dirty="0"/>
              <a:t> </a:t>
            </a:r>
            <a:r>
              <a:rPr lang="de-CH" dirty="0" err="1"/>
              <a:t>ainsi</a:t>
            </a:r>
            <a:r>
              <a:rPr lang="de-CH" dirty="0"/>
              <a:t> </a:t>
            </a:r>
            <a:r>
              <a:rPr lang="de-CH" dirty="0" err="1"/>
              <a:t>neutralisée</a:t>
            </a:r>
            <a:endParaRPr lang="de-CH" dirty="0"/>
          </a:p>
        </p:txBody>
      </p:sp>
      <p:sp>
        <p:nvSpPr>
          <p:cNvPr id="176131" name="Rectangle 4"/>
          <p:cNvSpPr>
            <a:spLocks noGrp="1" noChangeArrowheads="1"/>
          </p:cNvSpPr>
          <p:nvPr>
            <p:ph type="title"/>
          </p:nvPr>
        </p:nvSpPr>
        <p:spPr/>
        <p:txBody>
          <a:bodyPr/>
          <a:lstStyle/>
          <a:p>
            <a:r>
              <a:rPr lang="de-CH" dirty="0"/>
              <a:t>PHRASE 3</a:t>
            </a:r>
          </a:p>
        </p:txBody>
      </p:sp>
    </p:spTree>
    <p:extLst>
      <p:ext uri="{BB962C8B-B14F-4D97-AF65-F5344CB8AC3E}">
        <p14:creationId xmlns:p14="http://schemas.microsoft.com/office/powerpoint/2010/main" xmlns="" val="52376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ChangeArrowheads="1"/>
          </p:cNvSpPr>
          <p:nvPr/>
        </p:nvSpPr>
        <p:spPr bwMode="auto">
          <a:xfrm>
            <a:off x="657225" y="2540000"/>
            <a:ext cx="171450" cy="457200"/>
          </a:xfrm>
          <a:prstGeom prst="rect">
            <a:avLst/>
          </a:prstGeom>
          <a:noFill/>
          <a:ln w="9525">
            <a:noFill/>
            <a:miter lim="800000"/>
            <a:headEnd/>
            <a:tailEnd/>
          </a:ln>
        </p:spPr>
        <p:txBody>
          <a:bodyPr wrap="none">
            <a:prstTxWarp prst="textNoShape">
              <a:avLst/>
            </a:prstTxWarp>
            <a:spAutoFit/>
          </a:bodyPr>
          <a:lstStyle/>
          <a:p>
            <a:endParaRPr lang="de-DE" i="0">
              <a:latin typeface="DIN-LightAlternate" charset="0"/>
            </a:endParaRPr>
          </a:p>
        </p:txBody>
      </p:sp>
      <p:sp>
        <p:nvSpPr>
          <p:cNvPr id="28676" name="Rectangle 5"/>
          <p:cNvSpPr>
            <a:spLocks noChangeArrowheads="1"/>
          </p:cNvSpPr>
          <p:nvPr/>
        </p:nvSpPr>
        <p:spPr bwMode="auto">
          <a:xfrm>
            <a:off x="2143125" y="6261100"/>
            <a:ext cx="169863" cy="427038"/>
          </a:xfrm>
          <a:prstGeom prst="rect">
            <a:avLst/>
          </a:prstGeom>
          <a:noFill/>
          <a:ln w="9525">
            <a:noFill/>
            <a:miter lim="800000"/>
            <a:headEnd/>
            <a:tailEnd/>
          </a:ln>
        </p:spPr>
        <p:txBody>
          <a:bodyPr wrap="none">
            <a:prstTxWarp prst="textNoShape">
              <a:avLst/>
            </a:prstTxWarp>
            <a:spAutoFit/>
          </a:bodyPr>
          <a:lstStyle/>
          <a:p>
            <a:endParaRPr lang="de-DE" sz="2200" i="0"/>
          </a:p>
        </p:txBody>
      </p:sp>
      <p:sp>
        <p:nvSpPr>
          <p:cNvPr id="28678" name="Rectangle 8"/>
          <p:cNvSpPr>
            <a:spLocks noGrp="1" noChangeArrowheads="1"/>
          </p:cNvSpPr>
          <p:nvPr>
            <p:ph idx="1"/>
          </p:nvPr>
        </p:nvSpPr>
        <p:spPr/>
        <p:txBody>
          <a:bodyPr/>
          <a:lstStyle/>
          <a:p>
            <a:r>
              <a:rPr lang="fr-FR" dirty="0" smtClean="0"/>
              <a:t>Peur, chagrin, échec</a:t>
            </a:r>
          </a:p>
          <a:p>
            <a:r>
              <a:rPr lang="fr-FR" dirty="0" smtClean="0"/>
              <a:t>Souvenirs perturbants</a:t>
            </a:r>
          </a:p>
          <a:p>
            <a:r>
              <a:rPr lang="fr-FR" dirty="0" smtClean="0"/>
              <a:t>Croyances </a:t>
            </a:r>
            <a:r>
              <a:rPr lang="fr-FR" dirty="0" err="1" smtClean="0"/>
              <a:t>limitantes</a:t>
            </a:r>
            <a:r>
              <a:rPr lang="fr-FR" dirty="0" smtClean="0"/>
              <a:t>, pensées et fantasmes ou réalités construites</a:t>
            </a:r>
          </a:p>
          <a:p>
            <a:r>
              <a:rPr lang="fr-FR" dirty="0" smtClean="0"/>
              <a:t>Mauvaises habitudes</a:t>
            </a:r>
          </a:p>
          <a:p>
            <a:r>
              <a:rPr lang="fr-FR" dirty="0" smtClean="0"/>
              <a:t>Problèmes relationnels</a:t>
            </a:r>
          </a:p>
          <a:p>
            <a:r>
              <a:rPr lang="fr-FR" dirty="0" smtClean="0"/>
              <a:t>Gestion des symptômes physiques</a:t>
            </a:r>
          </a:p>
          <a:p>
            <a:r>
              <a:rPr lang="fr-FR" dirty="0" smtClean="0"/>
              <a:t>Traumas</a:t>
            </a:r>
          </a:p>
          <a:p>
            <a:r>
              <a:rPr lang="fr-FR" dirty="0" smtClean="0"/>
              <a:t>Etc. </a:t>
            </a:r>
            <a:endParaRPr lang="fr-FR" dirty="0"/>
          </a:p>
        </p:txBody>
      </p:sp>
      <p:sp>
        <p:nvSpPr>
          <p:cNvPr id="28677" name="Rectangle 7"/>
          <p:cNvSpPr>
            <a:spLocks noGrp="1" noChangeArrowheads="1"/>
          </p:cNvSpPr>
          <p:nvPr>
            <p:ph type="title"/>
          </p:nvPr>
        </p:nvSpPr>
        <p:spPr/>
        <p:txBody>
          <a:bodyPr/>
          <a:lstStyle/>
          <a:p>
            <a:r>
              <a:rPr lang="nl-NL" dirty="0" err="1" smtClean="0"/>
              <a:t>utilisations</a:t>
            </a:r>
            <a:endParaRPr lang="nl-NL" dirty="0"/>
          </a:p>
        </p:txBody>
      </p:sp>
    </p:spTree>
    <p:extLst>
      <p:ext uri="{BB962C8B-B14F-4D97-AF65-F5344CB8AC3E}">
        <p14:creationId xmlns:p14="http://schemas.microsoft.com/office/powerpoint/2010/main" xmlns="" val="16449244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5"/>
          <p:cNvSpPr>
            <a:spLocks noGrp="1" noChangeArrowheads="1"/>
          </p:cNvSpPr>
          <p:nvPr>
            <p:ph idx="1"/>
          </p:nvPr>
        </p:nvSpPr>
        <p:spPr/>
        <p:txBody>
          <a:bodyPr/>
          <a:lstStyle/>
          <a:p>
            <a:r>
              <a:rPr lang="de-CH" dirty="0" err="1"/>
              <a:t>Prononcez</a:t>
            </a:r>
            <a:r>
              <a:rPr lang="de-CH" dirty="0"/>
              <a:t> la </a:t>
            </a:r>
            <a:r>
              <a:rPr lang="de-CH" dirty="0" err="1"/>
              <a:t>phrase</a:t>
            </a:r>
            <a:r>
              <a:rPr lang="de-CH" dirty="0"/>
              <a:t> </a:t>
            </a:r>
            <a:r>
              <a:rPr lang="de-CH" dirty="0" err="1"/>
              <a:t>entière</a:t>
            </a:r>
            <a:r>
              <a:rPr lang="de-CH" dirty="0"/>
              <a:t> et </a:t>
            </a:r>
            <a:r>
              <a:rPr lang="de-CH" dirty="0" err="1"/>
              <a:t>ensuite</a:t>
            </a:r>
            <a:r>
              <a:rPr lang="de-CH" dirty="0"/>
              <a:t> laissez le </a:t>
            </a:r>
            <a:r>
              <a:rPr lang="de-CH" dirty="0" err="1"/>
              <a:t>client</a:t>
            </a:r>
            <a:r>
              <a:rPr lang="de-CH" dirty="0"/>
              <a:t> la </a:t>
            </a:r>
            <a:r>
              <a:rPr lang="de-CH" dirty="0" err="1"/>
              <a:t>répéter</a:t>
            </a:r>
            <a:r>
              <a:rPr lang="de-CH" dirty="0"/>
              <a:t> en </a:t>
            </a:r>
            <a:r>
              <a:rPr lang="de-CH" dirty="0" err="1"/>
              <a:t>petits</a:t>
            </a:r>
            <a:r>
              <a:rPr lang="de-CH" dirty="0"/>
              <a:t> </a:t>
            </a:r>
            <a:r>
              <a:rPr lang="de-CH" dirty="0" err="1"/>
              <a:t>morceaux</a:t>
            </a:r>
            <a:r>
              <a:rPr lang="de-CH" dirty="0"/>
              <a:t> :</a:t>
            </a:r>
          </a:p>
          <a:p>
            <a:r>
              <a:rPr lang="de-CH" dirty="0" err="1"/>
              <a:t>Voici</a:t>
            </a:r>
            <a:r>
              <a:rPr lang="de-CH" dirty="0"/>
              <a:t> </a:t>
            </a:r>
            <a:r>
              <a:rPr lang="de-CH" dirty="0" err="1"/>
              <a:t>une</a:t>
            </a:r>
            <a:r>
              <a:rPr lang="de-CH" dirty="0"/>
              <a:t> </a:t>
            </a:r>
            <a:r>
              <a:rPr lang="de-CH" dirty="0" err="1"/>
              <a:t>phrase</a:t>
            </a:r>
            <a:r>
              <a:rPr lang="de-CH" dirty="0"/>
              <a:t> </a:t>
            </a:r>
            <a:r>
              <a:rPr lang="de-CH" dirty="0" err="1"/>
              <a:t>pour</a:t>
            </a:r>
            <a:r>
              <a:rPr lang="de-CH" dirty="0"/>
              <a:t> </a:t>
            </a:r>
            <a:r>
              <a:rPr lang="de-CH" dirty="0" err="1"/>
              <a:t>vous</a:t>
            </a:r>
            <a:r>
              <a:rPr lang="de-CH" dirty="0"/>
              <a:t> : </a:t>
            </a:r>
          </a:p>
          <a:p>
            <a:pPr lvl="1"/>
            <a:r>
              <a:rPr lang="de-CH" i="1" dirty="0">
                <a:solidFill>
                  <a:srgbClr val="800000"/>
                </a:solidFill>
              </a:rPr>
              <a:t>Je récupère toute mon énergie imbriquée dans toutes mes réactions à X (forme figée de personne, objet, événement, lieu – ou tout aspect de cela) </a:t>
            </a:r>
            <a:br>
              <a:rPr lang="de-CH" i="1" dirty="0">
                <a:solidFill>
                  <a:srgbClr val="800000"/>
                </a:solidFill>
              </a:rPr>
            </a:br>
            <a:r>
              <a:rPr lang="de-CH" i="1" dirty="0">
                <a:solidFill>
                  <a:srgbClr val="800000"/>
                </a:solidFill>
              </a:rPr>
              <a:t>et </a:t>
            </a:r>
            <a:r>
              <a:rPr lang="de-CH" i="1" dirty="0" smtClean="0">
                <a:solidFill>
                  <a:srgbClr val="800000"/>
                </a:solidFill>
              </a:rPr>
              <a:t>je </a:t>
            </a:r>
            <a:r>
              <a:rPr lang="de-CH" i="1" dirty="0">
                <a:solidFill>
                  <a:srgbClr val="800000"/>
                </a:solidFill>
              </a:rPr>
              <a:t>ramène </a:t>
            </a:r>
            <a:r>
              <a:rPr lang="de-CH" i="1" dirty="0" smtClean="0">
                <a:solidFill>
                  <a:srgbClr val="800000"/>
                </a:solidFill>
              </a:rPr>
              <a:t>cette énergie à </a:t>
            </a:r>
            <a:r>
              <a:rPr lang="de-CH" i="1" dirty="0">
                <a:solidFill>
                  <a:srgbClr val="800000"/>
                </a:solidFill>
              </a:rPr>
              <a:t>sa juste place</a:t>
            </a:r>
            <a:r>
              <a:rPr lang="de-CH" i="1" dirty="0" smtClean="0">
                <a:solidFill>
                  <a:srgbClr val="800000"/>
                </a:solidFill>
              </a:rPr>
              <a:t> en </a:t>
            </a:r>
            <a:r>
              <a:rPr lang="de-CH" i="1" dirty="0">
                <a:solidFill>
                  <a:srgbClr val="800000"/>
                </a:solidFill>
              </a:rPr>
              <a:t>Moi</a:t>
            </a:r>
            <a:endParaRPr lang="fr-FR" i="1" dirty="0">
              <a:solidFill>
                <a:schemeClr val="tx1"/>
              </a:solidFill>
            </a:endParaRPr>
          </a:p>
          <a:p>
            <a:pPr lvl="1"/>
            <a:endParaRPr lang="de-CH" i="1" dirty="0">
              <a:solidFill>
                <a:srgbClr val="800000"/>
              </a:solidFill>
            </a:endParaRPr>
          </a:p>
        </p:txBody>
      </p:sp>
      <p:sp>
        <p:nvSpPr>
          <p:cNvPr id="178179" name="Rectangle 4"/>
          <p:cNvSpPr>
            <a:spLocks noGrp="1" noChangeArrowheads="1"/>
          </p:cNvSpPr>
          <p:nvPr>
            <p:ph type="title"/>
          </p:nvPr>
        </p:nvSpPr>
        <p:spPr/>
        <p:txBody>
          <a:bodyPr/>
          <a:lstStyle/>
          <a:p>
            <a:r>
              <a:rPr lang="de-CH" dirty="0"/>
              <a:t>PHRASE 3</a:t>
            </a:r>
          </a:p>
        </p:txBody>
      </p:sp>
    </p:spTree>
    <p:extLst>
      <p:ext uri="{BB962C8B-B14F-4D97-AF65-F5344CB8AC3E}">
        <p14:creationId xmlns:p14="http://schemas.microsoft.com/office/powerpoint/2010/main" xmlns="" val="34921118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lnSpcReduction="10000"/>
          </a:bodyPr>
          <a:lstStyle/>
          <a:p>
            <a:r>
              <a:rPr lang="de-CH" dirty="0" err="1" smtClean="0"/>
              <a:t>Cette</a:t>
            </a:r>
            <a:r>
              <a:rPr lang="de-CH" dirty="0" smtClean="0"/>
              <a:t> </a:t>
            </a:r>
            <a:r>
              <a:rPr lang="de-CH" dirty="0" err="1" smtClean="0"/>
              <a:t>fois</a:t>
            </a:r>
            <a:r>
              <a:rPr lang="de-CH" dirty="0" smtClean="0"/>
              <a:t>, </a:t>
            </a:r>
            <a:r>
              <a:rPr lang="de-CH" dirty="0" err="1" smtClean="0"/>
              <a:t>après</a:t>
            </a:r>
            <a:r>
              <a:rPr lang="de-CH" dirty="0" smtClean="0"/>
              <a:t> le </a:t>
            </a:r>
            <a:r>
              <a:rPr lang="de-CH" dirty="0" err="1" smtClean="0"/>
              <a:t>processus</a:t>
            </a:r>
            <a:r>
              <a:rPr lang="de-CH" dirty="0" smtClean="0"/>
              <a:t>, le </a:t>
            </a:r>
            <a:r>
              <a:rPr lang="de-CH" dirty="0" err="1" smtClean="0"/>
              <a:t>client</a:t>
            </a:r>
            <a:r>
              <a:rPr lang="de-CH" dirty="0" smtClean="0"/>
              <a:t> </a:t>
            </a:r>
            <a:r>
              <a:rPr lang="de-CH" dirty="0" err="1" smtClean="0"/>
              <a:t>est</a:t>
            </a:r>
            <a:r>
              <a:rPr lang="de-CH" dirty="0" smtClean="0"/>
              <a:t> </a:t>
            </a:r>
            <a:r>
              <a:rPr lang="de-CH" dirty="0" err="1" smtClean="0"/>
              <a:t>invité</a:t>
            </a:r>
            <a:r>
              <a:rPr lang="de-CH" dirty="0" smtClean="0"/>
              <a:t> à </a:t>
            </a:r>
            <a:r>
              <a:rPr lang="de-CH" dirty="0" err="1" smtClean="0"/>
              <a:t>parler</a:t>
            </a:r>
            <a:r>
              <a:rPr lang="de-CH" dirty="0" smtClean="0"/>
              <a:t> de </a:t>
            </a:r>
            <a:r>
              <a:rPr lang="de-CH" dirty="0" err="1" smtClean="0"/>
              <a:t>ce</a:t>
            </a:r>
            <a:r>
              <a:rPr lang="de-CH" dirty="0" smtClean="0"/>
              <a:t> </a:t>
            </a:r>
            <a:r>
              <a:rPr lang="de-CH" dirty="0" err="1" smtClean="0"/>
              <a:t>qui</a:t>
            </a:r>
            <a:r>
              <a:rPr lang="de-CH" dirty="0" smtClean="0"/>
              <a:t> </a:t>
            </a:r>
            <a:r>
              <a:rPr lang="de-CH" dirty="0" err="1" smtClean="0"/>
              <a:t>s‘est</a:t>
            </a:r>
            <a:r>
              <a:rPr lang="de-CH" dirty="0" smtClean="0"/>
              <a:t> passé</a:t>
            </a:r>
          </a:p>
          <a:p>
            <a:r>
              <a:rPr lang="de-CH" dirty="0" smtClean="0"/>
              <a:t>Vous comparez le nouvel état avec l‘état initial avant de demander:</a:t>
            </a:r>
          </a:p>
          <a:p>
            <a:pPr lvl="1"/>
            <a:r>
              <a:rPr lang="de-CH" dirty="0" smtClean="0"/>
              <a:t>Qu‘est-ce qui est différent au niveau des formes maintenant? </a:t>
            </a:r>
          </a:p>
          <a:p>
            <a:pPr lvl="2"/>
            <a:r>
              <a:rPr lang="de-CH" dirty="0" err="1" smtClean="0"/>
              <a:t>localisation</a:t>
            </a:r>
            <a:r>
              <a:rPr lang="de-CH" dirty="0" smtClean="0"/>
              <a:t>, </a:t>
            </a:r>
            <a:r>
              <a:rPr lang="de-CH" dirty="0" err="1" smtClean="0"/>
              <a:t>direction</a:t>
            </a:r>
            <a:r>
              <a:rPr lang="de-CH" dirty="0" smtClean="0"/>
              <a:t>, VAKOG?</a:t>
            </a:r>
          </a:p>
          <a:p>
            <a:pPr lvl="1"/>
            <a:r>
              <a:rPr lang="de-CH" dirty="0" smtClean="0"/>
              <a:t>Qu‘est-ce qui est différent dans les symptômes, la souffrance?</a:t>
            </a:r>
          </a:p>
          <a:p>
            <a:pPr lvl="2"/>
            <a:r>
              <a:rPr lang="de-CH" dirty="0" smtClean="0"/>
              <a:t>Corps, </a:t>
            </a:r>
            <a:r>
              <a:rPr lang="de-CH" dirty="0" err="1" smtClean="0"/>
              <a:t>émotions</a:t>
            </a:r>
            <a:r>
              <a:rPr lang="de-CH" dirty="0" smtClean="0"/>
              <a:t> </a:t>
            </a:r>
            <a:r>
              <a:rPr lang="de-CH" dirty="0" err="1" smtClean="0"/>
              <a:t>pensées</a:t>
            </a:r>
            <a:r>
              <a:rPr lang="de-CH" dirty="0" smtClean="0"/>
              <a:t>, </a:t>
            </a:r>
            <a:r>
              <a:rPr lang="de-CH" dirty="0" err="1" smtClean="0"/>
              <a:t>croyances</a:t>
            </a:r>
            <a:r>
              <a:rPr lang="de-CH" dirty="0" smtClean="0"/>
              <a:t>, </a:t>
            </a:r>
            <a:r>
              <a:rPr lang="de-CH" dirty="0" err="1" smtClean="0"/>
              <a:t>SUDs</a:t>
            </a:r>
            <a:r>
              <a:rPr lang="de-CH" dirty="0" smtClean="0"/>
              <a:t>? </a:t>
            </a:r>
          </a:p>
          <a:p>
            <a:r>
              <a:rPr lang="de-CH" dirty="0" err="1" smtClean="0"/>
              <a:t>Après</a:t>
            </a:r>
            <a:r>
              <a:rPr lang="de-CH" dirty="0" smtClean="0"/>
              <a:t> </a:t>
            </a:r>
            <a:r>
              <a:rPr lang="de-CH" dirty="0" err="1" smtClean="0"/>
              <a:t>ceci</a:t>
            </a:r>
            <a:r>
              <a:rPr lang="de-CH" dirty="0" smtClean="0"/>
              <a:t>, </a:t>
            </a:r>
            <a:r>
              <a:rPr lang="de-CH" dirty="0" err="1" smtClean="0"/>
              <a:t>faite</a:t>
            </a:r>
            <a:r>
              <a:rPr lang="de-CH" dirty="0" smtClean="0"/>
              <a:t> </a:t>
            </a:r>
            <a:r>
              <a:rPr lang="de-CH" dirty="0" err="1" smtClean="0"/>
              <a:t>un</a:t>
            </a:r>
            <a:r>
              <a:rPr lang="de-CH" dirty="0" smtClean="0"/>
              <a:t> nouveau tour de </a:t>
            </a:r>
            <a:r>
              <a:rPr lang="de-CH" dirty="0" err="1" smtClean="0"/>
              <a:t>phrases</a:t>
            </a:r>
            <a:r>
              <a:rPr lang="de-CH" dirty="0" smtClean="0"/>
              <a:t> </a:t>
            </a:r>
            <a:r>
              <a:rPr lang="de-CH" dirty="0" err="1" smtClean="0"/>
              <a:t>ou</a:t>
            </a:r>
            <a:r>
              <a:rPr lang="de-CH" dirty="0" smtClean="0"/>
              <a:t> la </a:t>
            </a:r>
            <a:r>
              <a:rPr lang="de-CH" dirty="0" err="1" smtClean="0"/>
              <a:t>phase</a:t>
            </a:r>
            <a:r>
              <a:rPr lang="de-CH" dirty="0" smtClean="0"/>
              <a:t> 6 </a:t>
            </a:r>
            <a:r>
              <a:rPr lang="de-CH" dirty="0" err="1" smtClean="0"/>
              <a:t>est</a:t>
            </a:r>
            <a:r>
              <a:rPr lang="de-CH" dirty="0" smtClean="0"/>
              <a:t> </a:t>
            </a:r>
            <a:r>
              <a:rPr lang="de-CH" dirty="0" err="1" smtClean="0"/>
              <a:t>terminée</a:t>
            </a:r>
            <a:endParaRPr lang="de-CH" dirty="0"/>
          </a:p>
        </p:txBody>
      </p:sp>
      <p:sp>
        <p:nvSpPr>
          <p:cNvPr id="2" name="Titel 1"/>
          <p:cNvSpPr>
            <a:spLocks noGrp="1"/>
          </p:cNvSpPr>
          <p:nvPr>
            <p:ph type="title"/>
          </p:nvPr>
        </p:nvSpPr>
        <p:spPr/>
        <p:txBody>
          <a:bodyPr/>
          <a:lstStyle/>
          <a:p>
            <a:r>
              <a:rPr lang="de-CH" dirty="0" err="1"/>
              <a:t>APRèS</a:t>
            </a:r>
            <a:r>
              <a:rPr lang="de-CH" dirty="0"/>
              <a:t> LA PHRASE 3</a:t>
            </a:r>
          </a:p>
        </p:txBody>
      </p:sp>
    </p:spTree>
    <p:extLst>
      <p:ext uri="{BB962C8B-B14F-4D97-AF65-F5344CB8AC3E}">
        <p14:creationId xmlns:p14="http://schemas.microsoft.com/office/powerpoint/2010/main" xmlns="" val="216366443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Grp="1" noChangeArrowheads="1"/>
          </p:cNvSpPr>
          <p:nvPr>
            <p:ph idx="1"/>
          </p:nvPr>
        </p:nvSpPr>
        <p:spPr>
          <a:xfrm>
            <a:off x="380999" y="1719070"/>
            <a:ext cx="8407893" cy="4878281"/>
          </a:xfrm>
        </p:spPr>
        <p:txBody>
          <a:bodyPr>
            <a:normAutofit/>
          </a:bodyPr>
          <a:lstStyle/>
          <a:p>
            <a:r>
              <a:rPr lang="fr-FR" dirty="0" smtClean="0"/>
              <a:t>Le processus se termine quand la personne a intégré la matière</a:t>
            </a:r>
          </a:p>
          <a:p>
            <a:r>
              <a:rPr lang="fr-FR" dirty="0" smtClean="0"/>
              <a:t>Vous le constaterez </a:t>
            </a:r>
          </a:p>
          <a:p>
            <a:pPr lvl="1"/>
            <a:r>
              <a:rPr lang="fr-FR" dirty="0" smtClean="0"/>
              <a:t>Quand le client recommence à parler</a:t>
            </a:r>
          </a:p>
          <a:p>
            <a:pPr lvl="1"/>
            <a:r>
              <a:rPr lang="fr-FR" dirty="0" smtClean="0"/>
              <a:t>Au travers de signaux </a:t>
            </a:r>
            <a:r>
              <a:rPr lang="fr-FR" dirty="0" err="1" smtClean="0"/>
              <a:t>non-verbaux</a:t>
            </a:r>
            <a:endParaRPr lang="fr-FR" dirty="0" smtClean="0"/>
          </a:p>
          <a:p>
            <a:pPr lvl="2"/>
            <a:r>
              <a:rPr lang="fr-FR" dirty="0" smtClean="0"/>
              <a:t>Contact visuel, </a:t>
            </a:r>
            <a:r>
              <a:rPr lang="fr-FR" dirty="0" err="1" smtClean="0"/>
              <a:t>non-verbal</a:t>
            </a:r>
            <a:r>
              <a:rPr lang="fr-FR" dirty="0" smtClean="0"/>
              <a:t>, langage du corps</a:t>
            </a:r>
          </a:p>
          <a:p>
            <a:pPr lvl="1"/>
            <a:r>
              <a:rPr lang="fr-FR" dirty="0" smtClean="0"/>
              <a:t>Au travers de votre propre </a:t>
            </a:r>
            <a:r>
              <a:rPr lang="fr-FR" dirty="0" err="1" smtClean="0"/>
              <a:t>contre-tranfert</a:t>
            </a:r>
            <a:r>
              <a:rPr lang="fr-FR" dirty="0" smtClean="0"/>
              <a:t/>
            </a:r>
            <a:br>
              <a:rPr lang="fr-FR" dirty="0" smtClean="0"/>
            </a:br>
            <a:r>
              <a:rPr lang="fr-FR" dirty="0" smtClean="0"/>
              <a:t>– relaxation, ouverture, respiration approfondie</a:t>
            </a:r>
          </a:p>
        </p:txBody>
      </p:sp>
      <p:sp>
        <p:nvSpPr>
          <p:cNvPr id="165890" name="Rectangle 2"/>
          <p:cNvSpPr>
            <a:spLocks noGrp="1" noChangeArrowheads="1"/>
          </p:cNvSpPr>
          <p:nvPr>
            <p:ph type="title"/>
          </p:nvPr>
        </p:nvSpPr>
        <p:spPr/>
        <p:txBody>
          <a:bodyPr/>
          <a:lstStyle/>
          <a:p>
            <a:r>
              <a:rPr lang="fr-FR" dirty="0" smtClean="0"/>
              <a:t>Le processus</a:t>
            </a:r>
            <a:endParaRPr lang="de-CH" dirty="0" smtClean="0"/>
          </a:p>
        </p:txBody>
      </p:sp>
    </p:spTree>
    <p:extLst>
      <p:ext uri="{BB962C8B-B14F-4D97-AF65-F5344CB8AC3E}">
        <p14:creationId xmlns:p14="http://schemas.microsoft.com/office/powerpoint/2010/main" xmlns="" val="239363297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Si nécessaire, les phrases sont répétées quand la concentration du client faiblit ou s‘il est distrait</a:t>
            </a:r>
            <a:endParaRPr lang="nl-NL" altLang="ja-JP" dirty="0" smtClean="0"/>
          </a:p>
          <a:p>
            <a:r>
              <a:rPr lang="de-CH" dirty="0" smtClean="0"/>
              <a:t>Si </a:t>
            </a:r>
            <a:r>
              <a:rPr lang="de-CH" dirty="0" err="1" smtClean="0"/>
              <a:t>cela</a:t>
            </a:r>
            <a:r>
              <a:rPr lang="de-CH" dirty="0" smtClean="0"/>
              <a:t> se </a:t>
            </a:r>
            <a:r>
              <a:rPr lang="de-CH" dirty="0" err="1" smtClean="0"/>
              <a:t>produit</a:t>
            </a:r>
            <a:r>
              <a:rPr lang="de-CH" dirty="0" smtClean="0"/>
              <a:t> </a:t>
            </a:r>
            <a:r>
              <a:rPr lang="de-CH" dirty="0" err="1" smtClean="0"/>
              <a:t>souvent</a:t>
            </a:r>
            <a:endParaRPr lang="de-CH" dirty="0" smtClean="0"/>
          </a:p>
          <a:p>
            <a:pPr lvl="1"/>
            <a:r>
              <a:rPr lang="de-CH" dirty="0" err="1" smtClean="0"/>
              <a:t>Renforcer</a:t>
            </a:r>
            <a:r>
              <a:rPr lang="de-CH" dirty="0" smtClean="0"/>
              <a:t> la </a:t>
            </a:r>
            <a:r>
              <a:rPr lang="de-CH" dirty="0" err="1" smtClean="0"/>
              <a:t>relation</a:t>
            </a:r>
            <a:r>
              <a:rPr lang="de-CH" dirty="0" smtClean="0"/>
              <a:t> de </a:t>
            </a:r>
            <a:r>
              <a:rPr lang="de-CH" dirty="0" err="1" smtClean="0"/>
              <a:t>travail</a:t>
            </a:r>
            <a:endParaRPr lang="de-CH" dirty="0" smtClean="0"/>
          </a:p>
          <a:p>
            <a:pPr lvl="1"/>
            <a:r>
              <a:rPr lang="de-CH" dirty="0" smtClean="0"/>
              <a:t>Faites compter le client à l‘envers de 39</a:t>
            </a:r>
            <a:r>
              <a:rPr lang="de-CH" dirty="0"/>
              <a:t>-17</a:t>
            </a:r>
            <a:endParaRPr lang="de-CH" dirty="0" smtClean="0"/>
          </a:p>
          <a:p>
            <a:pPr lvl="1"/>
            <a:r>
              <a:rPr lang="de-CH" dirty="0" smtClean="0"/>
              <a:t>Faites muser un air à votre client pour distraire le cerveau gauche</a:t>
            </a:r>
            <a:endParaRPr lang="de-CH" dirty="0"/>
          </a:p>
        </p:txBody>
      </p:sp>
      <p:sp>
        <p:nvSpPr>
          <p:cNvPr id="3" name="Titel 2"/>
          <p:cNvSpPr>
            <a:spLocks noGrp="1"/>
          </p:cNvSpPr>
          <p:nvPr>
            <p:ph type="title"/>
          </p:nvPr>
        </p:nvSpPr>
        <p:spPr/>
        <p:txBody>
          <a:bodyPr/>
          <a:lstStyle/>
          <a:p>
            <a:r>
              <a:rPr lang="fr-FR" dirty="0" smtClean="0"/>
              <a:t>Le processus</a:t>
            </a:r>
            <a:endParaRPr lang="de-CH" dirty="0"/>
          </a:p>
        </p:txBody>
      </p:sp>
    </p:spTree>
    <p:extLst>
      <p:ext uri="{BB962C8B-B14F-4D97-AF65-F5344CB8AC3E}">
        <p14:creationId xmlns:p14="http://schemas.microsoft.com/office/powerpoint/2010/main" xmlns="" val="379283148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APRèS</a:t>
            </a:r>
            <a:r>
              <a:rPr lang="de-CH" dirty="0" smtClean="0"/>
              <a:t> LA PHRASE 3</a:t>
            </a:r>
            <a:endParaRPr lang="de-CH" dirty="0"/>
          </a:p>
        </p:txBody>
      </p:sp>
      <p:sp>
        <p:nvSpPr>
          <p:cNvPr id="3" name="Inhaltsplatzhalter 2"/>
          <p:cNvSpPr>
            <a:spLocks noGrp="1"/>
          </p:cNvSpPr>
          <p:nvPr>
            <p:ph idx="4294967295"/>
          </p:nvPr>
        </p:nvSpPr>
        <p:spPr>
          <a:xfrm>
            <a:off x="4499992" y="2060848"/>
            <a:ext cx="4186237" cy="4389437"/>
          </a:xfrm>
        </p:spPr>
        <p:txBody>
          <a:bodyPr>
            <a:normAutofit/>
          </a:bodyPr>
          <a:lstStyle/>
          <a:p>
            <a:r>
              <a:rPr lang="de-CH" dirty="0"/>
              <a:t>Si le </a:t>
            </a:r>
            <a:r>
              <a:rPr lang="de-CH" dirty="0" err="1"/>
              <a:t>client</a:t>
            </a:r>
            <a:r>
              <a:rPr lang="de-CH" dirty="0"/>
              <a:t> </a:t>
            </a:r>
            <a:r>
              <a:rPr lang="de-CH" dirty="0" err="1"/>
              <a:t>semble</a:t>
            </a:r>
            <a:r>
              <a:rPr lang="de-CH" dirty="0"/>
              <a:t> </a:t>
            </a:r>
            <a:r>
              <a:rPr lang="de-CH" dirty="0" err="1"/>
              <a:t>fatigué</a:t>
            </a:r>
            <a:r>
              <a:rPr lang="de-CH" dirty="0"/>
              <a:t>, </a:t>
            </a:r>
            <a:r>
              <a:rPr lang="de-CH" dirty="0" err="1"/>
              <a:t>décentré</a:t>
            </a:r>
            <a:r>
              <a:rPr lang="de-CH" dirty="0"/>
              <a:t> </a:t>
            </a:r>
            <a:r>
              <a:rPr lang="de-CH" dirty="0" err="1"/>
              <a:t>ou</a:t>
            </a:r>
            <a:r>
              <a:rPr lang="de-CH" dirty="0"/>
              <a:t> </a:t>
            </a:r>
            <a:r>
              <a:rPr lang="de-CH" dirty="0" err="1"/>
              <a:t>irrité</a:t>
            </a:r>
            <a:r>
              <a:rPr lang="de-CH" dirty="0"/>
              <a:t> : </a:t>
            </a:r>
            <a:br>
              <a:rPr lang="de-CH" dirty="0"/>
            </a:br>
            <a:r>
              <a:rPr lang="de-CH" dirty="0"/>
              <a:t/>
            </a:r>
            <a:br>
              <a:rPr lang="de-CH" dirty="0"/>
            </a:br>
            <a:r>
              <a:rPr lang="de-CH" i="1" dirty="0" err="1"/>
              <a:t>Boire</a:t>
            </a:r>
            <a:r>
              <a:rPr lang="de-CH" i="1" dirty="0"/>
              <a:t> de </a:t>
            </a:r>
            <a:r>
              <a:rPr lang="de-CH" i="1" dirty="0" err="1"/>
              <a:t>l’eau</a:t>
            </a:r>
            <a:r>
              <a:rPr lang="de-CH" i="1" dirty="0"/>
              <a:t> !</a:t>
            </a:r>
          </a:p>
          <a:p>
            <a:endParaRPr lang="de-CH" dirty="0"/>
          </a:p>
          <a:p>
            <a:endParaRPr lang="de-CH" dirty="0"/>
          </a:p>
        </p:txBody>
      </p:sp>
      <p:pic>
        <p:nvPicPr>
          <p:cNvPr id="6" name="Bild 5" descr="water.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512" y="2780928"/>
            <a:ext cx="3810000" cy="4152900"/>
          </a:xfrm>
          <a:prstGeom prst="rect">
            <a:avLst/>
          </a:prstGeom>
        </p:spPr>
      </p:pic>
    </p:spTree>
    <p:extLst>
      <p:ext uri="{BB962C8B-B14F-4D97-AF65-F5344CB8AC3E}">
        <p14:creationId xmlns:p14="http://schemas.microsoft.com/office/powerpoint/2010/main" xmlns="" val="636761254"/>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PHRASE 4</a:t>
            </a:r>
          </a:p>
        </p:txBody>
      </p:sp>
      <p:sp>
        <p:nvSpPr>
          <p:cNvPr id="3" name="Inhaltsplatzhalter 2"/>
          <p:cNvSpPr>
            <a:spLocks noGrp="1"/>
          </p:cNvSpPr>
          <p:nvPr>
            <p:ph idx="4294967295"/>
          </p:nvPr>
        </p:nvSpPr>
        <p:spPr>
          <a:xfrm>
            <a:off x="736600" y="1827213"/>
            <a:ext cx="4699496" cy="4471987"/>
          </a:xfrm>
        </p:spPr>
        <p:txBody>
          <a:bodyPr>
            <a:normAutofit lnSpcReduction="10000"/>
          </a:bodyPr>
          <a:lstStyle/>
          <a:p>
            <a:r>
              <a:rPr lang="de-DE" dirty="0"/>
              <a:t>Si la personne atteint un état ressource après un ou </a:t>
            </a:r>
            <a:r>
              <a:rPr lang="de-DE" dirty="0" smtClean="0"/>
              <a:t>plusieurs </a:t>
            </a:r>
            <a:r>
              <a:rPr lang="de-DE" dirty="0"/>
              <a:t>cycles, vous proposez la Phrase 4, </a:t>
            </a:r>
            <a:r>
              <a:rPr lang="de-DE" dirty="0" smtClean="0"/>
              <a:t>qui </a:t>
            </a:r>
            <a:r>
              <a:rPr lang="de-DE" dirty="0"/>
              <a:t>est </a:t>
            </a:r>
            <a:r>
              <a:rPr lang="de-DE" i="1" dirty="0"/>
              <a:t>le glaçage </a:t>
            </a:r>
            <a:r>
              <a:rPr lang="de-DE" i="1" dirty="0" smtClean="0"/>
              <a:t>du </a:t>
            </a:r>
            <a:r>
              <a:rPr lang="de-DE" i="1" dirty="0"/>
              <a:t>gâteau :</a:t>
            </a:r>
          </a:p>
          <a:p>
            <a:pPr marL="45720" indent="0">
              <a:buNone/>
            </a:pPr>
            <a:endParaRPr lang="de-DE" i="1" dirty="0">
              <a:solidFill>
                <a:srgbClr val="AD1D19"/>
              </a:solidFill>
            </a:endParaRPr>
          </a:p>
          <a:p>
            <a:pPr marL="45720" indent="0">
              <a:buNone/>
            </a:pPr>
            <a:r>
              <a:rPr lang="de-DE" i="1" dirty="0">
                <a:solidFill>
                  <a:srgbClr val="AD1D19"/>
                </a:solidFill>
              </a:rPr>
              <a:t>J‘harmonise tous mes 				       systèmes à cette					        nouvelle </a:t>
            </a:r>
            <a:r>
              <a:rPr lang="de-DE" i="1" dirty="0" smtClean="0">
                <a:solidFill>
                  <a:srgbClr val="AD1D19"/>
                </a:solidFill>
              </a:rPr>
              <a:t>prise de conscience</a:t>
            </a:r>
            <a:endParaRPr lang="de-DE" i="1" dirty="0">
              <a:solidFill>
                <a:srgbClr val="AD1D19"/>
              </a:solidFill>
            </a:endParaRPr>
          </a:p>
          <a:p>
            <a:pPr lvl="1">
              <a:buNone/>
            </a:pPr>
            <a:r>
              <a:rPr lang="de-DE" i="1" dirty="0">
                <a:solidFill>
                  <a:srgbClr val="FF0000"/>
                </a:solidFill>
              </a:rPr>
              <a:t> </a:t>
            </a:r>
          </a:p>
        </p:txBody>
      </p:sp>
      <p:pic>
        <p:nvPicPr>
          <p:cNvPr id="6" name="Bild 5" descr="lemon_cream_cake.jpg"/>
          <p:cNvPicPr>
            <a:picLocks noChangeAspect="1"/>
          </p:cNvPicPr>
          <p:nvPr/>
        </p:nvPicPr>
        <p:blipFill>
          <a:blip r:embed="rId3"/>
          <a:stretch>
            <a:fillRect/>
          </a:stretch>
        </p:blipFill>
        <p:spPr>
          <a:xfrm>
            <a:off x="5305565" y="2348881"/>
            <a:ext cx="3810000" cy="2880320"/>
          </a:xfrm>
          <a:prstGeom prst="rect">
            <a:avLst/>
          </a:prstGeom>
        </p:spPr>
      </p:pic>
      <p:sp>
        <p:nvSpPr>
          <p:cNvPr id="5" name="Rechteck 4"/>
          <p:cNvSpPr/>
          <p:nvPr/>
        </p:nvSpPr>
        <p:spPr>
          <a:xfrm>
            <a:off x="5076056" y="5013176"/>
            <a:ext cx="648072" cy="1569660"/>
          </a:xfrm>
          <a:prstGeom prst="rect">
            <a:avLst/>
          </a:prstGeom>
        </p:spPr>
        <p:txBody>
          <a:bodyPr wrap="square">
            <a:spAutoFit/>
          </a:bodyPr>
          <a:lstStyle/>
          <a:p>
            <a:r>
              <a:rPr lang="de-DE" sz="9600" dirty="0">
                <a:solidFill>
                  <a:srgbClr val="FF0000"/>
                </a:solidFill>
                <a:effectLst>
                  <a:glow rad="228600">
                    <a:schemeClr val="accent1">
                      <a:satMod val="175000"/>
                      <a:alpha val="40000"/>
                    </a:schemeClr>
                  </a:glow>
                </a:effectLst>
              </a:rPr>
              <a:t>4</a:t>
            </a:r>
            <a:endParaRPr lang="de-CH" dirty="0"/>
          </a:p>
        </p:txBody>
      </p:sp>
    </p:spTree>
    <p:extLst>
      <p:ext uri="{BB962C8B-B14F-4D97-AF65-F5344CB8AC3E}">
        <p14:creationId xmlns:p14="http://schemas.microsoft.com/office/powerpoint/2010/main" xmlns="" val="1721502359"/>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5"/>
          <p:cNvSpPr>
            <a:spLocks noGrp="1" noChangeArrowheads="1"/>
          </p:cNvSpPr>
          <p:nvPr>
            <p:ph idx="1"/>
          </p:nvPr>
        </p:nvSpPr>
        <p:spPr/>
        <p:txBody>
          <a:bodyPr>
            <a:normAutofit lnSpcReduction="10000"/>
          </a:bodyPr>
          <a:lstStyle/>
          <a:p>
            <a:r>
              <a:rPr lang="en-CA" dirty="0"/>
              <a:t>La </a:t>
            </a:r>
            <a:r>
              <a:rPr lang="en-CA" dirty="0" err="1"/>
              <a:t>dernière</a:t>
            </a:r>
            <a:r>
              <a:rPr lang="en-CA" dirty="0"/>
              <a:t> </a:t>
            </a:r>
            <a:r>
              <a:rPr lang="en-CA" dirty="0" err="1"/>
              <a:t>étape</a:t>
            </a:r>
            <a:r>
              <a:rPr lang="en-CA" dirty="0"/>
              <a:t> </a:t>
            </a:r>
            <a:r>
              <a:rPr lang="en-CA" dirty="0" err="1"/>
              <a:t>est</a:t>
            </a:r>
            <a:r>
              <a:rPr lang="en-CA" dirty="0"/>
              <a:t> </a:t>
            </a:r>
            <a:r>
              <a:rPr lang="en-CA" dirty="0" err="1"/>
              <a:t>une</a:t>
            </a:r>
            <a:r>
              <a:rPr lang="en-CA" dirty="0"/>
              <a:t> </a:t>
            </a:r>
            <a:r>
              <a:rPr lang="en-CA" dirty="0" err="1"/>
              <a:t>intégration</a:t>
            </a:r>
            <a:r>
              <a:rPr lang="en-CA" dirty="0"/>
              <a:t> cognitive</a:t>
            </a:r>
          </a:p>
          <a:p>
            <a:r>
              <a:rPr lang="en-CA" dirty="0" err="1"/>
              <a:t>Dans</a:t>
            </a:r>
            <a:r>
              <a:rPr lang="en-CA" dirty="0"/>
              <a:t> </a:t>
            </a:r>
            <a:r>
              <a:rPr lang="en-CA" dirty="0" err="1"/>
              <a:t>cette</a:t>
            </a:r>
            <a:r>
              <a:rPr lang="en-CA" dirty="0"/>
              <a:t> </a:t>
            </a:r>
            <a:r>
              <a:rPr lang="en-CA" dirty="0" err="1"/>
              <a:t>étape</a:t>
            </a:r>
            <a:r>
              <a:rPr lang="en-CA" dirty="0"/>
              <a:t>, </a:t>
            </a:r>
            <a:r>
              <a:rPr lang="en-CA" dirty="0" err="1"/>
              <a:t>vous</a:t>
            </a:r>
            <a:r>
              <a:rPr lang="en-CA" dirty="0"/>
              <a:t> </a:t>
            </a:r>
            <a:r>
              <a:rPr lang="en-CA" dirty="0" err="1"/>
              <a:t>pouvez</a:t>
            </a:r>
            <a:r>
              <a:rPr lang="en-CA" dirty="0"/>
              <a:t> </a:t>
            </a:r>
            <a:r>
              <a:rPr lang="en-CA" dirty="0" err="1"/>
              <a:t>résumer</a:t>
            </a:r>
            <a:r>
              <a:rPr lang="en-CA" dirty="0"/>
              <a:t>, paraphraser, clarifier, connecter et </a:t>
            </a:r>
            <a:r>
              <a:rPr lang="en-CA" dirty="0" err="1" smtClean="0"/>
              <a:t>interpréter</a:t>
            </a:r>
            <a:endParaRPr lang="en-CA" dirty="0"/>
          </a:p>
          <a:p>
            <a:pPr lvl="1"/>
            <a:r>
              <a:rPr lang="en-CA" dirty="0" err="1"/>
              <a:t>Autant</a:t>
            </a:r>
            <a:r>
              <a:rPr lang="en-CA" dirty="0"/>
              <a:t> </a:t>
            </a:r>
            <a:r>
              <a:rPr lang="en-CA" dirty="0" err="1"/>
              <a:t>que</a:t>
            </a:r>
            <a:r>
              <a:rPr lang="en-CA" dirty="0"/>
              <a:t> </a:t>
            </a:r>
            <a:r>
              <a:rPr lang="en-CA" dirty="0" err="1"/>
              <a:t>vous</a:t>
            </a:r>
            <a:r>
              <a:rPr lang="en-CA" dirty="0"/>
              <a:t> </a:t>
            </a:r>
            <a:r>
              <a:rPr lang="en-CA" dirty="0" err="1"/>
              <a:t>voulez</a:t>
            </a:r>
            <a:endParaRPr lang="en-CA" dirty="0"/>
          </a:p>
          <a:p>
            <a:r>
              <a:rPr lang="en-CA" dirty="0"/>
              <a:t>Le client </a:t>
            </a:r>
            <a:r>
              <a:rPr lang="en-CA" dirty="0" err="1"/>
              <a:t>doit</a:t>
            </a:r>
            <a:r>
              <a:rPr lang="en-CA" dirty="0"/>
              <a:t> </a:t>
            </a:r>
            <a:r>
              <a:rPr lang="en-CA" dirty="0" err="1"/>
              <a:t>maintenant</a:t>
            </a:r>
            <a:r>
              <a:rPr lang="en-CA" dirty="0"/>
              <a:t> </a:t>
            </a:r>
            <a:r>
              <a:rPr lang="en-CA" dirty="0" err="1"/>
              <a:t>trouver</a:t>
            </a:r>
            <a:r>
              <a:rPr lang="en-CA" dirty="0"/>
              <a:t> des mots pour son </a:t>
            </a:r>
            <a:r>
              <a:rPr lang="en-CA" dirty="0" err="1"/>
              <a:t>nouvel</a:t>
            </a:r>
            <a:r>
              <a:rPr lang="en-CA" dirty="0"/>
              <a:t> </a:t>
            </a:r>
            <a:r>
              <a:rPr lang="en-CA" dirty="0" err="1"/>
              <a:t>état</a:t>
            </a:r>
            <a:r>
              <a:rPr lang="en-CA" dirty="0"/>
              <a:t>, </a:t>
            </a:r>
            <a:r>
              <a:rPr lang="en-CA" dirty="0" err="1"/>
              <a:t>une</a:t>
            </a:r>
            <a:r>
              <a:rPr lang="en-CA" dirty="0"/>
              <a:t> nouvelle perspective </a:t>
            </a:r>
            <a:r>
              <a:rPr lang="en-CA" dirty="0" err="1"/>
              <a:t>sur</a:t>
            </a:r>
            <a:r>
              <a:rPr lang="en-CA" dirty="0"/>
              <a:t> la vie et le comparer </a:t>
            </a:r>
            <a:r>
              <a:rPr lang="en-CA" dirty="0" err="1"/>
              <a:t>à</a:t>
            </a:r>
            <a:r>
              <a:rPr lang="en-CA" dirty="0"/>
              <a:t> </a:t>
            </a:r>
            <a:r>
              <a:rPr lang="en-CA" dirty="0" err="1"/>
              <a:t>l’état</a:t>
            </a:r>
            <a:r>
              <a:rPr lang="en-CA" dirty="0"/>
              <a:t> </a:t>
            </a:r>
            <a:r>
              <a:rPr lang="en-CA" dirty="0" err="1"/>
              <a:t>d’avant</a:t>
            </a:r>
            <a:r>
              <a:rPr lang="en-CA" dirty="0"/>
              <a:t> le </a:t>
            </a:r>
            <a:r>
              <a:rPr lang="en-CA" dirty="0" err="1"/>
              <a:t>processus</a:t>
            </a:r>
            <a:r>
              <a:rPr lang="en-CA" dirty="0"/>
              <a:t> </a:t>
            </a:r>
            <a:r>
              <a:rPr lang="en-CA" altLang="ja-JP" dirty="0"/>
              <a:t>– avec </a:t>
            </a:r>
            <a:r>
              <a:rPr lang="en-CA" altLang="ja-JP" dirty="0" err="1"/>
              <a:t>votre</a:t>
            </a:r>
            <a:r>
              <a:rPr lang="en-CA" altLang="ja-JP" dirty="0"/>
              <a:t> aide</a:t>
            </a:r>
          </a:p>
          <a:p>
            <a:r>
              <a:rPr lang="en-CA" dirty="0"/>
              <a:t>A </a:t>
            </a:r>
            <a:r>
              <a:rPr lang="en-CA" dirty="0" err="1"/>
              <a:t>toute</a:t>
            </a:r>
            <a:r>
              <a:rPr lang="en-CA" dirty="0"/>
              <a:t> </a:t>
            </a:r>
            <a:r>
              <a:rPr lang="en-CA" dirty="0" err="1"/>
              <a:t>étape</a:t>
            </a:r>
            <a:r>
              <a:rPr lang="en-CA" dirty="0"/>
              <a:t>, de nouveaux </a:t>
            </a:r>
            <a:r>
              <a:rPr lang="en-CA" dirty="0" err="1"/>
              <a:t>problèmes</a:t>
            </a:r>
            <a:r>
              <a:rPr lang="en-CA" dirty="0"/>
              <a:t> </a:t>
            </a:r>
            <a:r>
              <a:rPr lang="en-CA" dirty="0" err="1"/>
              <a:t>peuvent</a:t>
            </a:r>
            <a:r>
              <a:rPr lang="en-CA" dirty="0"/>
              <a:t> </a:t>
            </a:r>
            <a:r>
              <a:rPr lang="en-CA" dirty="0" err="1"/>
              <a:t>émerger</a:t>
            </a:r>
            <a:endParaRPr lang="en-CA" dirty="0"/>
          </a:p>
          <a:p>
            <a:r>
              <a:rPr lang="en-CA" dirty="0"/>
              <a:t>Si </a:t>
            </a:r>
            <a:r>
              <a:rPr lang="en-CA" dirty="0" err="1"/>
              <a:t>rien</a:t>
            </a:r>
            <a:r>
              <a:rPr lang="en-CA" dirty="0"/>
              <a:t> de </a:t>
            </a:r>
            <a:r>
              <a:rPr lang="en-CA" dirty="0" err="1"/>
              <a:t>neuf</a:t>
            </a:r>
            <a:r>
              <a:rPr lang="en-CA" dirty="0"/>
              <a:t> ne fait surface, </a:t>
            </a:r>
            <a:r>
              <a:rPr lang="en-CA" dirty="0" err="1"/>
              <a:t>passez</a:t>
            </a:r>
            <a:r>
              <a:rPr lang="en-CA" dirty="0"/>
              <a:t> </a:t>
            </a:r>
            <a:r>
              <a:rPr lang="en-CA" dirty="0" err="1"/>
              <a:t>à</a:t>
            </a:r>
            <a:r>
              <a:rPr lang="en-CA" dirty="0"/>
              <a:t> la </a:t>
            </a:r>
            <a:r>
              <a:rPr lang="en-CA" dirty="0" err="1"/>
              <a:t>futurisation</a:t>
            </a:r>
            <a:endParaRPr lang="en-CA" dirty="0"/>
          </a:p>
        </p:txBody>
      </p:sp>
      <p:sp>
        <p:nvSpPr>
          <p:cNvPr id="182275" name="Rectangle 4"/>
          <p:cNvSpPr>
            <a:spLocks noGrp="1" noChangeArrowheads="1"/>
          </p:cNvSpPr>
          <p:nvPr>
            <p:ph type="title"/>
          </p:nvPr>
        </p:nvSpPr>
        <p:spPr/>
        <p:txBody>
          <a:bodyPr/>
          <a:lstStyle/>
          <a:p>
            <a:r>
              <a:rPr lang="de-CH" dirty="0" smtClean="0"/>
              <a:t>APRèS </a:t>
            </a:r>
            <a:r>
              <a:rPr lang="de-CH" dirty="0"/>
              <a:t>LE TRAITEMENT: éTAPE 7</a:t>
            </a:r>
          </a:p>
        </p:txBody>
      </p:sp>
    </p:spTree>
    <p:extLst>
      <p:ext uri="{BB962C8B-B14F-4D97-AF65-F5344CB8AC3E}">
        <p14:creationId xmlns:p14="http://schemas.microsoft.com/office/powerpoint/2010/main" xmlns="" val="123220684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3"/>
          <p:cNvSpPr>
            <a:spLocks noGrp="1" noChangeArrowheads="1"/>
          </p:cNvSpPr>
          <p:nvPr>
            <p:ph idx="1"/>
          </p:nvPr>
        </p:nvSpPr>
        <p:spPr/>
        <p:txBody>
          <a:bodyPr>
            <a:normAutofit fontScale="85000" lnSpcReduction="20000"/>
          </a:bodyPr>
          <a:lstStyle/>
          <a:p>
            <a:r>
              <a:rPr lang="en-GB" dirty="0" err="1"/>
              <a:t>Trois</a:t>
            </a:r>
            <a:r>
              <a:rPr lang="en-GB" dirty="0"/>
              <a:t>/</a:t>
            </a:r>
            <a:r>
              <a:rPr lang="en-GB" dirty="0" err="1"/>
              <a:t>quatre</a:t>
            </a:r>
            <a:r>
              <a:rPr lang="en-GB" dirty="0"/>
              <a:t> </a:t>
            </a:r>
            <a:r>
              <a:rPr lang="en-GB" dirty="0" err="1"/>
              <a:t>rôles</a:t>
            </a:r>
            <a:r>
              <a:rPr lang="en-GB" dirty="0"/>
              <a:t>, </a:t>
            </a:r>
            <a:r>
              <a:rPr lang="en-GB" dirty="0" err="1"/>
              <a:t>trois</a:t>
            </a:r>
            <a:r>
              <a:rPr lang="en-GB" dirty="0"/>
              <a:t>/</a:t>
            </a:r>
            <a:r>
              <a:rPr lang="en-GB" dirty="0" err="1"/>
              <a:t>quatre</a:t>
            </a:r>
            <a:r>
              <a:rPr lang="en-GB" dirty="0"/>
              <a:t> </a:t>
            </a:r>
            <a:r>
              <a:rPr lang="en-GB" dirty="0" err="1"/>
              <a:t>créneaux</a:t>
            </a:r>
            <a:r>
              <a:rPr lang="en-GB" dirty="0"/>
              <a:t> de temps, un </a:t>
            </a:r>
            <a:r>
              <a:rPr lang="en-GB" dirty="0" err="1"/>
              <a:t>rôle</a:t>
            </a:r>
            <a:r>
              <a:rPr lang="en-GB" dirty="0"/>
              <a:t> par </a:t>
            </a:r>
            <a:r>
              <a:rPr lang="en-GB" dirty="0" err="1"/>
              <a:t>créneau</a:t>
            </a:r>
            <a:endParaRPr lang="en-GB" dirty="0"/>
          </a:p>
          <a:p>
            <a:pPr lvl="1"/>
            <a:r>
              <a:rPr lang="en-GB" dirty="0"/>
              <a:t>Client, </a:t>
            </a:r>
            <a:r>
              <a:rPr lang="en-GB" dirty="0" err="1"/>
              <a:t>Accompagnateur</a:t>
            </a:r>
            <a:r>
              <a:rPr lang="en-GB" dirty="0"/>
              <a:t>, </a:t>
            </a:r>
            <a:r>
              <a:rPr lang="en-GB" dirty="0" smtClean="0"/>
              <a:t>Coach, </a:t>
            </a:r>
            <a:r>
              <a:rPr lang="en-GB" dirty="0" err="1" smtClean="0"/>
              <a:t>Greffier</a:t>
            </a:r>
            <a:endParaRPr lang="en-GB" dirty="0"/>
          </a:p>
          <a:p>
            <a:r>
              <a:rPr lang="en-GB" dirty="0"/>
              <a:t>Client</a:t>
            </a:r>
          </a:p>
          <a:p>
            <a:pPr lvl="1"/>
            <a:r>
              <a:rPr lang="en-GB" dirty="0" err="1"/>
              <a:t>Amène</a:t>
            </a:r>
            <a:r>
              <a:rPr lang="en-GB" dirty="0"/>
              <a:t> un </a:t>
            </a:r>
            <a:r>
              <a:rPr lang="en-GB" dirty="0" err="1"/>
              <a:t>problème</a:t>
            </a:r>
            <a:r>
              <a:rPr lang="en-GB" dirty="0"/>
              <a:t> personnel</a:t>
            </a:r>
          </a:p>
          <a:p>
            <a:r>
              <a:rPr lang="en-GB" dirty="0" err="1"/>
              <a:t>Accompagnateur</a:t>
            </a:r>
            <a:endParaRPr lang="en-GB" dirty="0"/>
          </a:p>
          <a:p>
            <a:pPr lvl="1"/>
            <a:r>
              <a:rPr lang="en-GB" dirty="0" err="1"/>
              <a:t>Travaille</a:t>
            </a:r>
            <a:r>
              <a:rPr lang="en-GB" dirty="0"/>
              <a:t> avec le client </a:t>
            </a:r>
          </a:p>
          <a:p>
            <a:pPr lvl="1"/>
            <a:r>
              <a:rPr lang="en-GB" dirty="0" err="1"/>
              <a:t>Peut</a:t>
            </a:r>
            <a:r>
              <a:rPr lang="en-GB" dirty="0"/>
              <a:t> demander </a:t>
            </a:r>
            <a:r>
              <a:rPr lang="en-GB" dirty="0" err="1"/>
              <a:t>une</a:t>
            </a:r>
            <a:r>
              <a:rPr lang="en-GB" dirty="0"/>
              <a:t> pause et </a:t>
            </a:r>
            <a:r>
              <a:rPr lang="en-GB" dirty="0" err="1"/>
              <a:t>discuter</a:t>
            </a:r>
            <a:r>
              <a:rPr lang="en-GB" dirty="0"/>
              <a:t> du </a:t>
            </a:r>
            <a:r>
              <a:rPr lang="en-GB" dirty="0" err="1"/>
              <a:t>processus</a:t>
            </a:r>
            <a:r>
              <a:rPr lang="en-GB" dirty="0"/>
              <a:t> avec le Coach</a:t>
            </a:r>
          </a:p>
          <a:p>
            <a:r>
              <a:rPr lang="en-GB" dirty="0"/>
              <a:t>Coach</a:t>
            </a:r>
          </a:p>
          <a:p>
            <a:pPr lvl="1"/>
            <a:r>
              <a:rPr lang="en-GB" sz="2400" spc="150" dirty="0" err="1"/>
              <a:t>Gère</a:t>
            </a:r>
            <a:r>
              <a:rPr lang="en-GB" sz="2400" spc="150" dirty="0"/>
              <a:t> </a:t>
            </a:r>
            <a:r>
              <a:rPr lang="en-GB" dirty="0" err="1"/>
              <a:t>l’application</a:t>
            </a:r>
            <a:r>
              <a:rPr lang="en-GB" dirty="0"/>
              <a:t> </a:t>
            </a:r>
            <a:r>
              <a:rPr lang="en-GB" dirty="0" err="1"/>
              <a:t>exacte</a:t>
            </a:r>
            <a:r>
              <a:rPr lang="en-GB" dirty="0"/>
              <a:t> de la </a:t>
            </a:r>
            <a:r>
              <a:rPr lang="en-GB" dirty="0" err="1"/>
              <a:t>procédure</a:t>
            </a:r>
            <a:r>
              <a:rPr lang="en-GB" dirty="0"/>
              <a:t> de base </a:t>
            </a:r>
          </a:p>
          <a:p>
            <a:pPr lvl="1"/>
            <a:r>
              <a:rPr lang="en-GB" dirty="0" err="1"/>
              <a:t>Peut</a:t>
            </a:r>
            <a:r>
              <a:rPr lang="en-GB" dirty="0"/>
              <a:t> </a:t>
            </a:r>
            <a:r>
              <a:rPr lang="en-GB" dirty="0" err="1"/>
              <a:t>intervenir</a:t>
            </a:r>
            <a:r>
              <a:rPr lang="en-GB" dirty="0"/>
              <a:t> </a:t>
            </a:r>
            <a:r>
              <a:rPr lang="en-GB" dirty="0" err="1"/>
              <a:t>auprès</a:t>
            </a:r>
            <a:r>
              <a:rPr lang="en-GB" dirty="0"/>
              <a:t> de </a:t>
            </a:r>
            <a:r>
              <a:rPr lang="en-GB" dirty="0" err="1"/>
              <a:t>l’Accompagnateur</a:t>
            </a:r>
            <a:r>
              <a:rPr lang="en-GB" dirty="0"/>
              <a:t> pour le </a:t>
            </a:r>
            <a:r>
              <a:rPr lang="en-GB" dirty="0" err="1"/>
              <a:t>corriger</a:t>
            </a:r>
            <a:r>
              <a:rPr lang="en-GB" dirty="0"/>
              <a:t> – sans intervention </a:t>
            </a:r>
            <a:r>
              <a:rPr lang="en-GB" dirty="0" err="1"/>
              <a:t>directe</a:t>
            </a:r>
            <a:endParaRPr lang="en-GB" dirty="0"/>
          </a:p>
          <a:p>
            <a:r>
              <a:rPr lang="en-GB" dirty="0" err="1"/>
              <a:t>Greffier</a:t>
            </a:r>
            <a:endParaRPr lang="en-GB" dirty="0"/>
          </a:p>
          <a:p>
            <a:pPr lvl="1"/>
            <a:r>
              <a:rPr lang="en-GB" dirty="0"/>
              <a:t>Note le </a:t>
            </a:r>
            <a:r>
              <a:rPr lang="en-GB" dirty="0" err="1"/>
              <a:t>protocole</a:t>
            </a:r>
            <a:r>
              <a:rPr lang="en-GB" dirty="0"/>
              <a:t> avec </a:t>
            </a:r>
            <a:r>
              <a:rPr lang="en-GB" dirty="0" err="1"/>
              <a:t>toutes</a:t>
            </a:r>
            <a:r>
              <a:rPr lang="en-GB" dirty="0"/>
              <a:t> les </a:t>
            </a:r>
            <a:r>
              <a:rPr lang="en-GB" dirty="0" err="1"/>
              <a:t>étapes</a:t>
            </a:r>
            <a:r>
              <a:rPr lang="en-GB" dirty="0"/>
              <a:t> et les phrases pour analyse et discussion par la suite</a:t>
            </a:r>
          </a:p>
        </p:txBody>
      </p:sp>
      <p:sp>
        <p:nvSpPr>
          <p:cNvPr id="184323" name="Rectangle 2"/>
          <p:cNvSpPr>
            <a:spLocks noGrp="1" noChangeArrowheads="1"/>
          </p:cNvSpPr>
          <p:nvPr>
            <p:ph type="title"/>
          </p:nvPr>
        </p:nvSpPr>
        <p:spPr/>
        <p:txBody>
          <a:bodyPr/>
          <a:lstStyle/>
          <a:p>
            <a:r>
              <a:rPr lang="de-DE" dirty="0"/>
              <a:t>MISE EN PraTIQUE DE LA </a:t>
            </a:r>
            <a:r>
              <a:rPr lang="de-DE" dirty="0" smtClean="0"/>
              <a:t>Procédure</a:t>
            </a:r>
            <a:endParaRPr lang="de-DE" dirty="0"/>
          </a:p>
        </p:txBody>
      </p:sp>
    </p:spTree>
    <p:extLst>
      <p:ext uri="{BB962C8B-B14F-4D97-AF65-F5344CB8AC3E}">
        <p14:creationId xmlns:p14="http://schemas.microsoft.com/office/powerpoint/2010/main" xmlns="" val="371240173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5"/>
          <p:cNvSpPr>
            <a:spLocks noGrp="1" noChangeArrowheads="1"/>
          </p:cNvSpPr>
          <p:nvPr>
            <p:ph idx="1"/>
          </p:nvPr>
        </p:nvSpPr>
        <p:spPr>
          <a:xfrm>
            <a:off x="380999" y="1901912"/>
            <a:ext cx="8407893" cy="4407408"/>
          </a:xfrm>
        </p:spPr>
        <p:txBody>
          <a:bodyPr>
            <a:normAutofit fontScale="70000" lnSpcReduction="20000"/>
          </a:bodyPr>
          <a:lstStyle/>
          <a:p>
            <a:pPr marL="91440" indent="0">
              <a:buClr>
                <a:srgbClr val="BF974D"/>
              </a:buClr>
              <a:buNone/>
            </a:pPr>
            <a:r>
              <a:rPr lang="en-US" i="1" dirty="0"/>
              <a:t>Je </a:t>
            </a:r>
            <a:r>
              <a:rPr lang="en-US" i="1" dirty="0" err="1" smtClean="0"/>
              <a:t>récupère</a:t>
            </a:r>
            <a:r>
              <a:rPr lang="en-US" i="1" dirty="0" smtClean="0"/>
              <a:t> </a:t>
            </a:r>
            <a:r>
              <a:rPr lang="en-US" i="1" dirty="0" err="1"/>
              <a:t>toute</a:t>
            </a:r>
            <a:r>
              <a:rPr lang="en-US" i="1" dirty="0"/>
              <a:t> </a:t>
            </a:r>
            <a:r>
              <a:rPr lang="en-US" i="1" dirty="0" err="1"/>
              <a:t>mon</a:t>
            </a:r>
            <a:r>
              <a:rPr lang="en-US" i="1" dirty="0"/>
              <a:t> </a:t>
            </a:r>
            <a:r>
              <a:rPr lang="en-US" i="1" dirty="0" err="1"/>
              <a:t>énergie</a:t>
            </a:r>
            <a:r>
              <a:rPr lang="en-US" i="1" dirty="0"/>
              <a:t> </a:t>
            </a:r>
            <a:r>
              <a:rPr lang="en-US" i="1" dirty="0" err="1"/>
              <a:t>imbriquée</a:t>
            </a:r>
            <a:r>
              <a:rPr lang="en-US" i="1" dirty="0"/>
              <a:t> </a:t>
            </a:r>
            <a:r>
              <a:rPr lang="en-US" i="1" dirty="0" err="1"/>
              <a:t>dans</a:t>
            </a:r>
            <a:r>
              <a:rPr lang="en-US" i="1" dirty="0"/>
              <a:t> </a:t>
            </a:r>
          </a:p>
          <a:p>
            <a:pPr marL="91440" indent="0">
              <a:buClr>
                <a:srgbClr val="BF974D"/>
              </a:buClr>
              <a:buNone/>
            </a:pPr>
            <a:r>
              <a:rPr lang="en-US" i="1" dirty="0"/>
              <a:t>(</a:t>
            </a:r>
            <a:r>
              <a:rPr lang="en-US" i="1" dirty="0" err="1"/>
              <a:t>forme</a:t>
            </a:r>
            <a:r>
              <a:rPr lang="en-US" i="1" dirty="0"/>
              <a:t> </a:t>
            </a:r>
            <a:r>
              <a:rPr lang="en-US" i="1" dirty="0" err="1"/>
              <a:t>figée</a:t>
            </a:r>
            <a:r>
              <a:rPr lang="en-US" i="1" dirty="0"/>
              <a:t> de </a:t>
            </a:r>
            <a:r>
              <a:rPr lang="en-US" i="1" dirty="0" err="1"/>
              <a:t>cette</a:t>
            </a:r>
            <a:r>
              <a:rPr lang="en-US" i="1" dirty="0"/>
              <a:t> </a:t>
            </a:r>
            <a:r>
              <a:rPr lang="en-US" i="1" dirty="0" err="1"/>
              <a:t>personne</a:t>
            </a:r>
            <a:r>
              <a:rPr lang="en-US" i="1" dirty="0"/>
              <a:t>, </a:t>
            </a:r>
            <a:r>
              <a:rPr lang="en-US" i="1" dirty="0" err="1"/>
              <a:t>cet</a:t>
            </a:r>
            <a:r>
              <a:rPr lang="en-US" i="1" dirty="0"/>
              <a:t> objet, </a:t>
            </a:r>
            <a:r>
              <a:rPr lang="en-US" i="1" dirty="0" err="1"/>
              <a:t>cet</a:t>
            </a:r>
            <a:r>
              <a:rPr lang="en-US" i="1" dirty="0"/>
              <a:t> </a:t>
            </a:r>
            <a:r>
              <a:rPr lang="en-US" i="1" dirty="0" err="1"/>
              <a:t>événement</a:t>
            </a:r>
            <a:r>
              <a:rPr lang="en-US" i="1" dirty="0"/>
              <a:t>, </a:t>
            </a:r>
            <a:r>
              <a:rPr lang="en-US" i="1" dirty="0" err="1"/>
              <a:t>ce</a:t>
            </a:r>
            <a:r>
              <a:rPr lang="en-US" i="1" dirty="0"/>
              <a:t> lieu) X</a:t>
            </a:r>
          </a:p>
          <a:p>
            <a:pPr marL="91440" indent="0">
              <a:buClr>
                <a:srgbClr val="BF974D"/>
              </a:buClr>
              <a:buNone/>
            </a:pPr>
            <a:r>
              <a:rPr lang="en-US" i="1" dirty="0"/>
              <a:t>et la </a:t>
            </a:r>
            <a:r>
              <a:rPr lang="en-US" i="1" dirty="0" err="1"/>
              <a:t>ramène</a:t>
            </a:r>
            <a:r>
              <a:rPr lang="en-US" i="1" dirty="0"/>
              <a:t> </a:t>
            </a:r>
            <a:r>
              <a:rPr lang="en-US" i="1" dirty="0" err="1"/>
              <a:t>à</a:t>
            </a:r>
            <a:r>
              <a:rPr lang="en-US" i="1" dirty="0"/>
              <a:t> </a:t>
            </a:r>
            <a:r>
              <a:rPr lang="en-US" i="1" dirty="0" err="1"/>
              <a:t>sa</a:t>
            </a:r>
            <a:r>
              <a:rPr lang="en-US" i="1" dirty="0"/>
              <a:t> </a:t>
            </a:r>
            <a:r>
              <a:rPr lang="en-US" i="1" dirty="0" err="1"/>
              <a:t>juste</a:t>
            </a:r>
            <a:r>
              <a:rPr lang="en-US" i="1" dirty="0"/>
              <a:t> place en </a:t>
            </a:r>
            <a:r>
              <a:rPr lang="en-US" i="1" dirty="0" err="1"/>
              <a:t>Moi</a:t>
            </a:r>
            <a:r>
              <a:rPr lang="en-US" i="1" dirty="0"/>
              <a:t> </a:t>
            </a:r>
          </a:p>
          <a:p>
            <a:pPr marL="45720" indent="0">
              <a:buNone/>
            </a:pPr>
            <a:endParaRPr lang="de-CH" sz="1800" i="1" dirty="0"/>
          </a:p>
          <a:p>
            <a:pPr marL="45720" indent="0">
              <a:buClr>
                <a:srgbClr val="BF974D"/>
              </a:buClr>
              <a:buNone/>
            </a:pPr>
            <a:r>
              <a:rPr lang="de-CH" i="1" dirty="0" err="1"/>
              <a:t>J’enlève</a:t>
            </a:r>
            <a:r>
              <a:rPr lang="de-CH" i="1" dirty="0"/>
              <a:t> </a:t>
            </a:r>
            <a:r>
              <a:rPr lang="de-CH" i="1" dirty="0" err="1"/>
              <a:t>toute</a:t>
            </a:r>
            <a:r>
              <a:rPr lang="de-CH" i="1" dirty="0"/>
              <a:t> </a:t>
            </a:r>
            <a:r>
              <a:rPr lang="de-CH" i="1" dirty="0" err="1"/>
              <a:t>énergie</a:t>
            </a:r>
            <a:r>
              <a:rPr lang="de-CH" i="1" dirty="0"/>
              <a:t> non-Moi </a:t>
            </a:r>
            <a:r>
              <a:rPr lang="de-CH" i="1" dirty="0" err="1"/>
              <a:t>liée</a:t>
            </a:r>
            <a:r>
              <a:rPr lang="de-CH" i="1" dirty="0"/>
              <a:t> à </a:t>
            </a:r>
          </a:p>
          <a:p>
            <a:pPr marL="45720" indent="0">
              <a:buClr>
                <a:srgbClr val="BF974D"/>
              </a:buClr>
              <a:buNone/>
            </a:pPr>
            <a:r>
              <a:rPr lang="de-CH" i="1" dirty="0"/>
              <a:t>(la forme </a:t>
            </a:r>
            <a:r>
              <a:rPr lang="de-CH" i="1" dirty="0" err="1"/>
              <a:t>figée</a:t>
            </a:r>
            <a:r>
              <a:rPr lang="de-CH" i="1" dirty="0"/>
              <a:t> </a:t>
            </a:r>
            <a:r>
              <a:rPr lang="de-CH" i="1" dirty="0" err="1"/>
              <a:t>d’une</a:t>
            </a:r>
            <a:r>
              <a:rPr lang="de-CH" i="1" dirty="0"/>
              <a:t> </a:t>
            </a:r>
            <a:r>
              <a:rPr lang="de-CH" i="1" dirty="0" err="1"/>
              <a:t>personne</a:t>
            </a:r>
            <a:r>
              <a:rPr lang="de-CH" i="1" dirty="0"/>
              <a:t>, </a:t>
            </a:r>
            <a:r>
              <a:rPr lang="de-CH" i="1" dirty="0" err="1"/>
              <a:t>objet</a:t>
            </a:r>
            <a:r>
              <a:rPr lang="de-CH" i="1" dirty="0"/>
              <a:t>, </a:t>
            </a:r>
            <a:r>
              <a:rPr lang="de-CH" i="1" dirty="0" err="1"/>
              <a:t>événement</a:t>
            </a:r>
            <a:r>
              <a:rPr lang="de-CH" i="1" dirty="0"/>
              <a:t>, </a:t>
            </a:r>
            <a:r>
              <a:rPr lang="de-CH" i="1" dirty="0" err="1"/>
              <a:t>lieu</a:t>
            </a:r>
            <a:r>
              <a:rPr lang="de-CH" i="1" dirty="0"/>
              <a:t>) X</a:t>
            </a:r>
          </a:p>
          <a:p>
            <a:pPr marL="45720" indent="0">
              <a:buClr>
                <a:srgbClr val="BF974D"/>
              </a:buClr>
              <a:buNone/>
            </a:pPr>
            <a:r>
              <a:rPr lang="de-CH" i="1" dirty="0"/>
              <a:t>de </a:t>
            </a:r>
            <a:r>
              <a:rPr lang="de-CH" i="1" dirty="0" err="1"/>
              <a:t>toutes</a:t>
            </a:r>
            <a:r>
              <a:rPr lang="de-CH" i="1" dirty="0"/>
              <a:t> </a:t>
            </a:r>
            <a:r>
              <a:rPr lang="de-CH" i="1" dirty="0" err="1"/>
              <a:t>mes</a:t>
            </a:r>
            <a:r>
              <a:rPr lang="de-CH" i="1" dirty="0"/>
              <a:t> </a:t>
            </a:r>
            <a:r>
              <a:rPr lang="fr-FR" i="1" dirty="0"/>
              <a:t>cellules</a:t>
            </a:r>
            <a:r>
              <a:rPr lang="de-CH" i="1" dirty="0"/>
              <a:t>, de </a:t>
            </a:r>
            <a:r>
              <a:rPr lang="de-CH" i="1" dirty="0" err="1"/>
              <a:t>tout</a:t>
            </a:r>
            <a:r>
              <a:rPr lang="de-CH" i="1" dirty="0"/>
              <a:t> </a:t>
            </a:r>
            <a:r>
              <a:rPr lang="de-CH" i="1" dirty="0" err="1"/>
              <a:t>mon</a:t>
            </a:r>
            <a:r>
              <a:rPr lang="de-CH" i="1" dirty="0"/>
              <a:t> </a:t>
            </a:r>
            <a:r>
              <a:rPr lang="de-CH" i="1" dirty="0" err="1"/>
              <a:t>corps</a:t>
            </a:r>
            <a:r>
              <a:rPr lang="de-CH" i="1" dirty="0"/>
              <a:t> et de </a:t>
            </a:r>
            <a:r>
              <a:rPr lang="de-CH" i="1" dirty="0" err="1"/>
              <a:t>mon</a:t>
            </a:r>
            <a:r>
              <a:rPr lang="de-CH" i="1" dirty="0"/>
              <a:t> </a:t>
            </a:r>
            <a:r>
              <a:rPr lang="de-CH" i="1" dirty="0" err="1"/>
              <a:t>espace</a:t>
            </a:r>
            <a:r>
              <a:rPr lang="de-CH" i="1" dirty="0"/>
              <a:t> </a:t>
            </a:r>
            <a:r>
              <a:rPr lang="de-CH" i="1" dirty="0" err="1"/>
              <a:t>personnel</a:t>
            </a:r>
            <a:r>
              <a:rPr lang="de-CH" i="1" dirty="0"/>
              <a:t>, </a:t>
            </a:r>
          </a:p>
          <a:p>
            <a:pPr marL="45720" indent="0">
              <a:buClr>
                <a:srgbClr val="BF974D"/>
              </a:buClr>
              <a:buNone/>
            </a:pPr>
            <a:r>
              <a:rPr lang="de-CH" i="1" dirty="0"/>
              <a:t>et je la </a:t>
            </a:r>
            <a:r>
              <a:rPr lang="de-CH" i="1" dirty="0" err="1"/>
              <a:t>renvoie</a:t>
            </a:r>
            <a:r>
              <a:rPr lang="de-CH" i="1" dirty="0"/>
              <a:t> </a:t>
            </a:r>
            <a:r>
              <a:rPr lang="de-CH" i="1" dirty="0" err="1"/>
              <a:t>là</a:t>
            </a:r>
            <a:r>
              <a:rPr lang="de-CH" i="1" dirty="0"/>
              <a:t> </a:t>
            </a:r>
            <a:r>
              <a:rPr lang="de-CH" i="1" dirty="0" err="1"/>
              <a:t>où</a:t>
            </a:r>
            <a:r>
              <a:rPr lang="de-CH" i="1" dirty="0"/>
              <a:t> </a:t>
            </a:r>
            <a:r>
              <a:rPr lang="de-CH" i="1" dirty="0" err="1"/>
              <a:t>elle</a:t>
            </a:r>
            <a:r>
              <a:rPr lang="de-CH" i="1" dirty="0"/>
              <a:t> </a:t>
            </a:r>
            <a:r>
              <a:rPr lang="de-CH" i="1" dirty="0" err="1"/>
              <a:t>doit</a:t>
            </a:r>
            <a:r>
              <a:rPr lang="de-CH" i="1" dirty="0"/>
              <a:t> </a:t>
            </a:r>
            <a:r>
              <a:rPr lang="de-CH" i="1" dirty="0" err="1"/>
              <a:t>vraiment</a:t>
            </a:r>
            <a:r>
              <a:rPr lang="de-CH" i="1" dirty="0"/>
              <a:t> </a:t>
            </a:r>
            <a:r>
              <a:rPr lang="de-CH" i="1" dirty="0" err="1"/>
              <a:t>être</a:t>
            </a:r>
            <a:endParaRPr lang="de-CH" i="1" dirty="0"/>
          </a:p>
          <a:p>
            <a:pPr marL="45720" indent="0">
              <a:buNone/>
            </a:pPr>
            <a:endParaRPr lang="de-CH" sz="1800" i="1" spc="100" dirty="0"/>
          </a:p>
          <a:p>
            <a:pPr marL="91440" indent="0">
              <a:buClr>
                <a:srgbClr val="BF974D"/>
              </a:buClr>
              <a:buNone/>
            </a:pPr>
            <a:r>
              <a:rPr lang="de-CH" i="1" dirty="0"/>
              <a:t>Je </a:t>
            </a:r>
            <a:r>
              <a:rPr lang="de-CH" i="1" dirty="0" err="1"/>
              <a:t>récupère</a:t>
            </a:r>
            <a:r>
              <a:rPr lang="de-CH" i="1" dirty="0"/>
              <a:t> </a:t>
            </a:r>
            <a:r>
              <a:rPr lang="de-CH" i="1" dirty="0" err="1"/>
              <a:t>toute</a:t>
            </a:r>
            <a:r>
              <a:rPr lang="de-CH" i="1" dirty="0"/>
              <a:t> </a:t>
            </a:r>
            <a:r>
              <a:rPr lang="de-CH" i="1" dirty="0" err="1"/>
              <a:t>mon</a:t>
            </a:r>
            <a:r>
              <a:rPr lang="de-CH" i="1" dirty="0"/>
              <a:t> </a:t>
            </a:r>
            <a:r>
              <a:rPr lang="de-CH" i="1" dirty="0" err="1"/>
              <a:t>énergie</a:t>
            </a:r>
            <a:r>
              <a:rPr lang="de-CH" i="1" dirty="0"/>
              <a:t> </a:t>
            </a:r>
            <a:r>
              <a:rPr lang="en-US" i="1" dirty="0" err="1"/>
              <a:t>imbriquée</a:t>
            </a:r>
            <a:r>
              <a:rPr lang="en-US" i="1" dirty="0"/>
              <a:t> </a:t>
            </a:r>
            <a:r>
              <a:rPr lang="en-US" i="1" dirty="0" err="1" smtClean="0"/>
              <a:t>à</a:t>
            </a:r>
            <a:r>
              <a:rPr lang="en-US" i="1" dirty="0" smtClean="0"/>
              <a:t> </a:t>
            </a:r>
            <a:r>
              <a:rPr lang="de-CH" i="1" dirty="0"/>
              <a:t>toutes mes réactions </a:t>
            </a:r>
            <a:r>
              <a:rPr lang="de-CH" i="1" dirty="0" smtClean="0"/>
              <a:t>vis-à-vis de (</a:t>
            </a:r>
            <a:r>
              <a:rPr lang="de-CH" i="1" dirty="0"/>
              <a:t>forme figée de personne, objet, événement, lieu) X</a:t>
            </a:r>
            <a:br>
              <a:rPr lang="de-CH" i="1" dirty="0"/>
            </a:br>
            <a:r>
              <a:rPr lang="de-CH" i="1" dirty="0"/>
              <a:t>et la ramène à sa juste place en </a:t>
            </a:r>
            <a:r>
              <a:rPr lang="de-CH" i="1" dirty="0" smtClean="0"/>
              <a:t>Moi</a:t>
            </a:r>
            <a:br>
              <a:rPr lang="de-CH" i="1" dirty="0" smtClean="0"/>
            </a:br>
            <a:endParaRPr lang="de-DE" i="1" dirty="0" smtClean="0"/>
          </a:p>
          <a:p>
            <a:r>
              <a:rPr lang="de-CH" dirty="0" smtClean="0"/>
              <a:t>Pensez à bien identifier les déclencheurs et les réactions avant d‘utiliser les phrases!</a:t>
            </a:r>
          </a:p>
        </p:txBody>
      </p:sp>
      <p:sp>
        <p:nvSpPr>
          <p:cNvPr id="186371" name="Rectangle 4"/>
          <p:cNvSpPr>
            <a:spLocks noGrp="1" noChangeArrowheads="1"/>
          </p:cNvSpPr>
          <p:nvPr>
            <p:ph type="title"/>
          </p:nvPr>
        </p:nvSpPr>
        <p:spPr/>
        <p:txBody>
          <a:bodyPr/>
          <a:lstStyle/>
          <a:p>
            <a:r>
              <a:rPr lang="de-DE" dirty="0" smtClean="0"/>
              <a:t>Les </a:t>
            </a:r>
            <a:r>
              <a:rPr lang="de-DE" dirty="0" err="1" smtClean="0"/>
              <a:t>trois</a:t>
            </a:r>
            <a:r>
              <a:rPr lang="de-DE" dirty="0" smtClean="0"/>
              <a:t> </a:t>
            </a:r>
            <a:r>
              <a:rPr lang="de-DE" dirty="0" err="1" smtClean="0"/>
              <a:t>phrases</a:t>
            </a:r>
            <a:endParaRPr lang="de-DE" dirty="0"/>
          </a:p>
        </p:txBody>
      </p:sp>
    </p:spTree>
    <p:extLst>
      <p:ext uri="{BB962C8B-B14F-4D97-AF65-F5344CB8AC3E}">
        <p14:creationId xmlns:p14="http://schemas.microsoft.com/office/powerpoint/2010/main" xmlns="" val="312806862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224160"/>
            <a:ext cx="1981200" cy="1828800"/>
          </a:xfrm>
        </p:spPr>
        <p:txBody>
          <a:bodyPr>
            <a:normAutofit/>
          </a:bodyPr>
          <a:lstStyle/>
          <a:p>
            <a:pPr algn="ctr"/>
            <a:r>
              <a:rPr lang="de-CH" sz="2100" dirty="0" err="1" smtClean="0"/>
              <a:t>Un</a:t>
            </a:r>
            <a:r>
              <a:rPr lang="de-CH" sz="2100" dirty="0" smtClean="0"/>
              <a:t> </a:t>
            </a:r>
            <a:r>
              <a:rPr lang="de-CH" sz="2100" dirty="0" err="1" smtClean="0"/>
              <a:t>système</a:t>
            </a:r>
            <a:r>
              <a:rPr lang="de-CH" sz="2100" dirty="0" smtClean="0"/>
              <a:t> pour </a:t>
            </a:r>
            <a:r>
              <a:rPr lang="de-CH" sz="2100" dirty="0" err="1" smtClean="0"/>
              <a:t>guérir</a:t>
            </a:r>
            <a:r>
              <a:rPr lang="de-CH" sz="2100" dirty="0" smtClean="0"/>
              <a:t>, </a:t>
            </a:r>
            <a:r>
              <a:rPr lang="de-CH" sz="2100" dirty="0" err="1" smtClean="0"/>
              <a:t>grandir</a:t>
            </a:r>
            <a:r>
              <a:rPr lang="de-CH" sz="2100" dirty="0" smtClean="0"/>
              <a:t> et se </a:t>
            </a:r>
            <a:r>
              <a:rPr lang="de-CH" sz="2100" dirty="0" err="1" smtClean="0"/>
              <a:t>développer</a:t>
            </a:r>
            <a:endParaRPr lang="de-CH" sz="2100" dirty="0" smtClean="0"/>
          </a:p>
          <a:p>
            <a:pPr algn="ctr"/>
            <a:endParaRPr lang="de-CH" sz="2100" dirty="0"/>
          </a:p>
        </p:txBody>
      </p:sp>
      <p:sp>
        <p:nvSpPr>
          <p:cNvPr id="4" name="Titel 3"/>
          <p:cNvSpPr>
            <a:spLocks noGrp="1"/>
          </p:cNvSpPr>
          <p:nvPr>
            <p:ph type="title"/>
          </p:nvPr>
        </p:nvSpPr>
        <p:spPr>
          <a:xfrm>
            <a:off x="392985" y="2472060"/>
            <a:ext cx="6324600" cy="1828800"/>
          </a:xfrm>
        </p:spPr>
        <p:txBody>
          <a:bodyPr/>
          <a:lstStyle/>
          <a:p>
            <a:pPr algn="ctr"/>
            <a:r>
              <a:rPr lang="de-CH" dirty="0" smtClean="0"/>
              <a:t>Comment la logosynthèse agit-elle?</a:t>
            </a:r>
          </a:p>
        </p:txBody>
      </p:sp>
      <p:pic>
        <p:nvPicPr>
          <p:cNvPr id="5" name="Bild 4"/>
          <p:cNvPicPr>
            <a:picLocks noChangeAspect="1"/>
          </p:cNvPicPr>
          <p:nvPr/>
        </p:nvPicPr>
        <p:blipFill>
          <a:blip r:embed="rId2"/>
          <a:stretch>
            <a:fillRect/>
          </a:stretch>
        </p:blipFill>
        <p:spPr>
          <a:xfrm>
            <a:off x="-530648" y="4700403"/>
            <a:ext cx="9999203" cy="5008693"/>
          </a:xfrm>
          <a:prstGeom prst="rect">
            <a:avLst/>
          </a:prstGeom>
        </p:spPr>
      </p:pic>
    </p:spTree>
    <p:extLst>
      <p:ext uri="{BB962C8B-B14F-4D97-AF65-F5344CB8AC3E}">
        <p14:creationId xmlns:p14="http://schemas.microsoft.com/office/powerpoint/2010/main" xmlns="" val="264136620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52" name="Rectangle 8"/>
          <p:cNvSpPr>
            <a:spLocks noGrp="1" noChangeArrowheads="1"/>
          </p:cNvSpPr>
          <p:nvPr>
            <p:ph type="title"/>
          </p:nvPr>
        </p:nvSpPr>
        <p:spPr>
          <a:xfrm>
            <a:off x="888488" y="718566"/>
            <a:ext cx="5266379" cy="2329219"/>
          </a:xfrm>
          <a:noFill/>
          <a:ln/>
        </p:spPr>
        <p:txBody>
          <a:bodyPr/>
          <a:lstStyle/>
          <a:p>
            <a:r>
              <a:rPr lang="de-DE" sz="5400" dirty="0"/>
              <a:t>é</a:t>
            </a:r>
            <a:r>
              <a:rPr lang="de-DE" sz="5400" dirty="0" smtClean="0"/>
              <a:t>nergie</a:t>
            </a:r>
            <a:endParaRPr lang="de-DE" dirty="0"/>
          </a:p>
        </p:txBody>
      </p:sp>
      <p:pic>
        <p:nvPicPr>
          <p:cNvPr id="2" name="Bild 1"/>
          <p:cNvPicPr>
            <a:picLocks noChangeAspect="1"/>
          </p:cNvPicPr>
          <p:nvPr/>
        </p:nvPicPr>
        <p:blipFill>
          <a:blip r:embed="rId2"/>
          <a:stretch>
            <a:fillRect/>
          </a:stretch>
        </p:blipFill>
        <p:spPr>
          <a:xfrm>
            <a:off x="879970" y="3121741"/>
            <a:ext cx="5274897" cy="2969572"/>
          </a:xfrm>
          <a:prstGeom prst="rect">
            <a:avLst/>
          </a:prstGeom>
        </p:spPr>
      </p:pic>
    </p:spTree>
    <p:extLst>
      <p:ext uri="{BB962C8B-B14F-4D97-AF65-F5344CB8AC3E}">
        <p14:creationId xmlns:p14="http://schemas.microsoft.com/office/powerpoint/2010/main" xmlns="" val="369751984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iterate type="lt">
                                    <p:tmPct val="100000"/>
                                  </p:iterate>
                                  <p:childTnLst>
                                    <p:set>
                                      <p:cBhvr>
                                        <p:cTn id="6" dur="1" fill="hold">
                                          <p:stCondLst>
                                            <p:cond delay="0"/>
                                          </p:stCondLst>
                                        </p:cTn>
                                        <p:tgtEl>
                                          <p:spTgt spid="134152">
                                            <p:txEl>
                                              <p:pRg st="0" end="0"/>
                                            </p:txEl>
                                          </p:spTgt>
                                        </p:tgtEl>
                                        <p:attrNameLst>
                                          <p:attrName>style.visibility</p:attrName>
                                        </p:attrNameLst>
                                      </p:cBhvr>
                                      <p:to>
                                        <p:strVal val="visible"/>
                                      </p:to>
                                    </p:set>
                                    <p:animEffect transition="in" filter="wipe(up)">
                                      <p:cBhvr>
                                        <p:cTn id="7" dur="75"/>
                                        <p:tgtEl>
                                          <p:spTgt spid="1341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2"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pPr algn="ctr"/>
            <a:r>
              <a:rPr lang="de-CH" dirty="0" smtClean="0"/>
              <a:t>Comment la logosynthèse agit-elle?</a:t>
            </a:r>
            <a:endParaRPr lang="de-CH" dirty="0"/>
          </a:p>
        </p:txBody>
      </p:sp>
      <p:sp>
        <p:nvSpPr>
          <p:cNvPr id="4" name="Titel 3"/>
          <p:cNvSpPr>
            <a:spLocks noGrp="1"/>
          </p:cNvSpPr>
          <p:nvPr>
            <p:ph type="title"/>
          </p:nvPr>
        </p:nvSpPr>
        <p:spPr>
          <a:xfrm>
            <a:off x="539552" y="1700808"/>
            <a:ext cx="6192688" cy="2664296"/>
          </a:xfrm>
        </p:spPr>
        <p:txBody>
          <a:bodyPr/>
          <a:lstStyle/>
          <a:p>
            <a:r>
              <a:rPr lang="de-CH" dirty="0" smtClean="0"/>
              <a:t>Le mécanisme de la Logosynthèse est sans âge:</a:t>
            </a:r>
            <a:br>
              <a:rPr lang="de-CH" dirty="0" smtClean="0"/>
            </a:br>
            <a:r>
              <a:rPr lang="de-CH" dirty="0" smtClean="0">
                <a:solidFill>
                  <a:srgbClr val="800000"/>
                </a:solidFill>
              </a:rPr>
              <a:t>La puissance des Mots</a:t>
            </a:r>
            <a:endParaRPr lang="de-CH" dirty="0">
              <a:solidFill>
                <a:srgbClr val="800000"/>
              </a:solidFill>
            </a:endParaRPr>
          </a:p>
        </p:txBody>
      </p:sp>
      <p:pic>
        <p:nvPicPr>
          <p:cNvPr id="5" name="Bild 4"/>
          <p:cNvPicPr>
            <a:picLocks noChangeAspect="1"/>
          </p:cNvPicPr>
          <p:nvPr/>
        </p:nvPicPr>
        <p:blipFill>
          <a:blip r:embed="rId2"/>
          <a:stretch>
            <a:fillRect/>
          </a:stretch>
        </p:blipFill>
        <p:spPr>
          <a:xfrm>
            <a:off x="-530648" y="4700403"/>
            <a:ext cx="9999203" cy="5008693"/>
          </a:xfrm>
          <a:prstGeom prst="rect">
            <a:avLst/>
          </a:prstGeom>
        </p:spPr>
      </p:pic>
    </p:spTree>
    <p:extLst>
      <p:ext uri="{BB962C8B-B14F-4D97-AF65-F5344CB8AC3E}">
        <p14:creationId xmlns:p14="http://schemas.microsoft.com/office/powerpoint/2010/main" xmlns="" val="133244459"/>
      </p:ext>
    </p:extLst>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2"/>
          <a:stretch>
            <a:fillRect/>
          </a:stretch>
        </p:blipFill>
        <p:spPr>
          <a:xfrm>
            <a:off x="-175560" y="-152758"/>
            <a:ext cx="12133471" cy="7075330"/>
          </a:xfrm>
          <a:prstGeom prst="rect">
            <a:avLst/>
          </a:prstGeom>
        </p:spPr>
      </p:pic>
    </p:spTree>
    <p:extLst>
      <p:ext uri="{BB962C8B-B14F-4D97-AF65-F5344CB8AC3E}">
        <p14:creationId xmlns:p14="http://schemas.microsoft.com/office/powerpoint/2010/main" xmlns="" val="643612837"/>
      </p:ext>
    </p:extLst>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Comment la logosynthèse agit-elle?</a:t>
            </a:r>
            <a:endParaRPr lang="de-CH" dirty="0"/>
          </a:p>
        </p:txBody>
      </p:sp>
      <p:sp>
        <p:nvSpPr>
          <p:cNvPr id="4" name="Titel 3"/>
          <p:cNvSpPr>
            <a:spLocks noGrp="1"/>
          </p:cNvSpPr>
          <p:nvPr>
            <p:ph type="title"/>
          </p:nvPr>
        </p:nvSpPr>
        <p:spPr>
          <a:xfrm>
            <a:off x="457200" y="2057400"/>
            <a:ext cx="6324600" cy="1828800"/>
          </a:xfrm>
        </p:spPr>
        <p:txBody>
          <a:bodyPr/>
          <a:lstStyle/>
          <a:p>
            <a:r>
              <a:rPr lang="de-CH" dirty="0" smtClean="0">
                <a:solidFill>
                  <a:srgbClr val="800000"/>
                </a:solidFill>
              </a:rPr>
              <a:t>Le </a:t>
            </a:r>
            <a:r>
              <a:rPr lang="de-CH" dirty="0" err="1" smtClean="0">
                <a:solidFill>
                  <a:srgbClr val="800000"/>
                </a:solidFill>
              </a:rPr>
              <a:t>pouvoir</a:t>
            </a:r>
            <a:r>
              <a:rPr lang="de-CH" dirty="0" smtClean="0">
                <a:solidFill>
                  <a:srgbClr val="800000"/>
                </a:solidFill>
              </a:rPr>
              <a:t> des </a:t>
            </a:r>
            <a:r>
              <a:rPr lang="de-CH" dirty="0" err="1" smtClean="0">
                <a:solidFill>
                  <a:srgbClr val="800000"/>
                </a:solidFill>
              </a:rPr>
              <a:t>mots</a:t>
            </a:r>
            <a:r>
              <a:rPr lang="de-CH" dirty="0" smtClean="0">
                <a:solidFill>
                  <a:srgbClr val="800000"/>
                </a:solidFill>
              </a:rPr>
              <a:t/>
            </a:r>
            <a:br>
              <a:rPr lang="de-CH" dirty="0" smtClean="0">
                <a:solidFill>
                  <a:srgbClr val="800000"/>
                </a:solidFill>
              </a:rPr>
            </a:br>
            <a:r>
              <a:rPr lang="de-CH" dirty="0" err="1" smtClean="0"/>
              <a:t>est</a:t>
            </a:r>
            <a:r>
              <a:rPr lang="de-CH" dirty="0" smtClean="0"/>
              <a:t> le </a:t>
            </a:r>
            <a:r>
              <a:rPr lang="de-CH" dirty="0" err="1" smtClean="0"/>
              <a:t>pouvoir</a:t>
            </a:r>
            <a:r>
              <a:rPr lang="de-CH" dirty="0" smtClean="0"/>
              <a:t> le plus </a:t>
            </a:r>
            <a:r>
              <a:rPr lang="de-CH" dirty="0" err="1" smtClean="0"/>
              <a:t>ancien</a:t>
            </a:r>
            <a:r>
              <a:rPr lang="de-CH" dirty="0" smtClean="0"/>
              <a:t> </a:t>
            </a:r>
            <a:r>
              <a:rPr lang="de-CH" dirty="0" err="1" smtClean="0"/>
              <a:t>dans</a:t>
            </a:r>
            <a:r>
              <a:rPr lang="de-CH" dirty="0" smtClean="0"/>
              <a:t> </a:t>
            </a:r>
            <a:r>
              <a:rPr lang="de-CH" dirty="0" err="1" smtClean="0"/>
              <a:t>l‘histoire</a:t>
            </a:r>
            <a:r>
              <a:rPr lang="de-CH" dirty="0" smtClean="0"/>
              <a:t> de </a:t>
            </a:r>
            <a:r>
              <a:rPr lang="de-CH" dirty="0" err="1" smtClean="0"/>
              <a:t>l‘humanité</a:t>
            </a:r>
            <a:r>
              <a:rPr lang="de-CH" dirty="0" smtClean="0"/>
              <a:t/>
            </a:r>
            <a:br>
              <a:rPr lang="de-CH" dirty="0" smtClean="0"/>
            </a:br>
            <a:endParaRPr lang="de-CH" dirty="0"/>
          </a:p>
        </p:txBody>
      </p:sp>
      <p:pic>
        <p:nvPicPr>
          <p:cNvPr id="5" name="Bild 4"/>
          <p:cNvPicPr>
            <a:picLocks noChangeAspect="1"/>
          </p:cNvPicPr>
          <p:nvPr/>
        </p:nvPicPr>
        <p:blipFill>
          <a:blip r:embed="rId2"/>
          <a:stretch>
            <a:fillRect/>
          </a:stretch>
        </p:blipFill>
        <p:spPr>
          <a:xfrm>
            <a:off x="-530648" y="4700403"/>
            <a:ext cx="9999203" cy="5008693"/>
          </a:xfrm>
          <a:prstGeom prst="rect">
            <a:avLst/>
          </a:prstGeom>
        </p:spPr>
      </p:pic>
    </p:spTree>
    <p:extLst>
      <p:ext uri="{BB962C8B-B14F-4D97-AF65-F5344CB8AC3E}">
        <p14:creationId xmlns:p14="http://schemas.microsoft.com/office/powerpoint/2010/main" xmlns="" val="18739259"/>
      </p:ext>
    </p:extLst>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Comment la logosynthèse agit-elle?</a:t>
            </a:r>
            <a:endParaRPr lang="de-CH" dirty="0"/>
          </a:p>
        </p:txBody>
      </p:sp>
      <p:sp>
        <p:nvSpPr>
          <p:cNvPr id="4" name="Titel 3"/>
          <p:cNvSpPr>
            <a:spLocks noGrp="1"/>
          </p:cNvSpPr>
          <p:nvPr>
            <p:ph type="title"/>
          </p:nvPr>
        </p:nvSpPr>
        <p:spPr/>
        <p:txBody>
          <a:bodyPr/>
          <a:lstStyle/>
          <a:p>
            <a:r>
              <a:rPr lang="de-CH" sz="4100" dirty="0" smtClean="0"/>
              <a:t>Dans les </a:t>
            </a:r>
            <a:r>
              <a:rPr lang="de-CH" sz="4100" dirty="0" err="1" smtClean="0"/>
              <a:t>traditions</a:t>
            </a:r>
            <a:r>
              <a:rPr lang="de-CH" sz="4100" dirty="0" smtClean="0"/>
              <a:t> spirituelles, le </a:t>
            </a:r>
            <a:r>
              <a:rPr lang="de-CH" sz="4100" dirty="0" err="1" smtClean="0"/>
              <a:t>pouvoir</a:t>
            </a:r>
            <a:r>
              <a:rPr lang="de-CH" sz="4100" dirty="0" smtClean="0"/>
              <a:t> des </a:t>
            </a:r>
            <a:r>
              <a:rPr lang="de-CH" sz="4100" dirty="0" err="1" smtClean="0"/>
              <a:t>mots</a:t>
            </a:r>
            <a:r>
              <a:rPr lang="de-CH" sz="4100" dirty="0" smtClean="0"/>
              <a:t> </a:t>
            </a:r>
            <a:r>
              <a:rPr lang="de-CH" sz="4100" dirty="0" err="1" smtClean="0"/>
              <a:t>est</a:t>
            </a:r>
            <a:r>
              <a:rPr lang="de-CH" sz="4100" dirty="0" smtClean="0"/>
              <a:t> à </a:t>
            </a:r>
            <a:r>
              <a:rPr lang="de-CH" sz="4100" dirty="0" err="1" smtClean="0"/>
              <a:t>l‘origine</a:t>
            </a:r>
            <a:r>
              <a:rPr lang="de-CH" sz="4100" dirty="0" smtClean="0"/>
              <a:t> de la </a:t>
            </a:r>
            <a:r>
              <a:rPr lang="de-CH" sz="4100" dirty="0" err="1" smtClean="0">
                <a:solidFill>
                  <a:srgbClr val="800000"/>
                </a:solidFill>
              </a:rPr>
              <a:t>création</a:t>
            </a:r>
            <a:endParaRPr lang="de-CH" sz="4100" dirty="0">
              <a:solidFill>
                <a:srgbClr val="800000"/>
              </a:solidFill>
            </a:endParaRPr>
          </a:p>
        </p:txBody>
      </p:sp>
      <p:pic>
        <p:nvPicPr>
          <p:cNvPr id="5" name="Bild 4"/>
          <p:cNvPicPr>
            <a:picLocks noChangeAspect="1"/>
          </p:cNvPicPr>
          <p:nvPr/>
        </p:nvPicPr>
        <p:blipFill>
          <a:blip r:embed="rId2"/>
          <a:stretch>
            <a:fillRect/>
          </a:stretch>
        </p:blipFill>
        <p:spPr>
          <a:xfrm>
            <a:off x="-530648" y="4700403"/>
            <a:ext cx="9999203" cy="5008693"/>
          </a:xfrm>
          <a:prstGeom prst="rect">
            <a:avLst/>
          </a:prstGeom>
        </p:spPr>
      </p:pic>
    </p:spTree>
    <p:extLst>
      <p:ext uri="{BB962C8B-B14F-4D97-AF65-F5344CB8AC3E}">
        <p14:creationId xmlns:p14="http://schemas.microsoft.com/office/powerpoint/2010/main" xmlns="" val="57268560"/>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normAutofit/>
          </a:bodyPr>
          <a:lstStyle/>
          <a:p>
            <a:pPr algn="ctr"/>
            <a:r>
              <a:rPr lang="de-CH" dirty="0" smtClean="0">
                <a:solidFill>
                  <a:schemeClr val="bg1"/>
                </a:solidFill>
              </a:rPr>
              <a:t>Et la </a:t>
            </a:r>
            <a:r>
              <a:rPr lang="de-CH" dirty="0" err="1" smtClean="0">
                <a:solidFill>
                  <a:schemeClr val="bg1"/>
                </a:solidFill>
              </a:rPr>
              <a:t>lumière</a:t>
            </a:r>
            <a:r>
              <a:rPr lang="de-CH" dirty="0" smtClean="0">
                <a:solidFill>
                  <a:schemeClr val="bg1"/>
                </a:solidFill>
              </a:rPr>
              <a:t> </a:t>
            </a:r>
            <a:r>
              <a:rPr lang="de-CH" dirty="0" err="1" smtClean="0">
                <a:solidFill>
                  <a:schemeClr val="bg1"/>
                </a:solidFill>
              </a:rPr>
              <a:t>fut</a:t>
            </a:r>
            <a:endParaRPr lang="de-CH" dirty="0" smtClean="0">
              <a:solidFill>
                <a:schemeClr val="bg1"/>
              </a:solidFill>
            </a:endParaRPr>
          </a:p>
          <a:p>
            <a:pPr algn="ctr"/>
            <a:r>
              <a:rPr lang="de-CH" dirty="0" err="1"/>
              <a:t>g</a:t>
            </a:r>
            <a:r>
              <a:rPr lang="de-CH" dirty="0" err="1" smtClean="0"/>
              <a:t>enesis</a:t>
            </a:r>
            <a:r>
              <a:rPr lang="de-CH" dirty="0" smtClean="0"/>
              <a:t> 1</a:t>
            </a:r>
            <a:endParaRPr lang="de-CH" dirty="0"/>
          </a:p>
        </p:txBody>
      </p:sp>
      <p:sp>
        <p:nvSpPr>
          <p:cNvPr id="5" name="Titel 4"/>
          <p:cNvSpPr>
            <a:spLocks noGrp="1"/>
          </p:cNvSpPr>
          <p:nvPr>
            <p:ph type="title"/>
          </p:nvPr>
        </p:nvSpPr>
        <p:spPr>
          <a:xfrm>
            <a:off x="381000" y="311872"/>
            <a:ext cx="6324600" cy="1645920"/>
          </a:xfrm>
        </p:spPr>
        <p:txBody>
          <a:bodyPr/>
          <a:lstStyle/>
          <a:p>
            <a:r>
              <a:rPr lang="de-CH" dirty="0" smtClean="0"/>
              <a:t>er </a:t>
            </a:r>
            <a:r>
              <a:rPr lang="de-CH" dirty="0" err="1" smtClean="0"/>
              <a:t>zij</a:t>
            </a:r>
            <a:r>
              <a:rPr lang="de-CH" dirty="0" smtClean="0"/>
              <a:t> licht</a:t>
            </a:r>
            <a:endParaRPr lang="de-CH" dirty="0"/>
          </a:p>
        </p:txBody>
      </p:sp>
      <p:pic>
        <p:nvPicPr>
          <p:cNvPr id="6" name="Bild 5"/>
          <p:cNvPicPr>
            <a:picLocks noChangeAspect="1"/>
          </p:cNvPicPr>
          <p:nvPr/>
        </p:nvPicPr>
        <p:blipFill>
          <a:blip r:embed="rId2"/>
          <a:stretch>
            <a:fillRect/>
          </a:stretch>
        </p:blipFill>
        <p:spPr>
          <a:xfrm>
            <a:off x="-1011977" y="0"/>
            <a:ext cx="7880722" cy="6887751"/>
          </a:xfrm>
          <a:prstGeom prst="rect">
            <a:avLst/>
          </a:prstGeom>
        </p:spPr>
      </p:pic>
    </p:spTree>
    <p:extLst>
      <p:ext uri="{BB962C8B-B14F-4D97-AF65-F5344CB8AC3E}">
        <p14:creationId xmlns:p14="http://schemas.microsoft.com/office/powerpoint/2010/main" xmlns="" val="2419388926"/>
      </p:ext>
    </p:extLst>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868680" y="2294260"/>
            <a:ext cx="7366000" cy="3175000"/>
          </a:xfrm>
          <a:prstGeom prst="rect">
            <a:avLst/>
          </a:prstGeom>
        </p:spPr>
      </p:pic>
    </p:spTree>
    <p:extLst>
      <p:ext uri="{BB962C8B-B14F-4D97-AF65-F5344CB8AC3E}">
        <p14:creationId xmlns:p14="http://schemas.microsoft.com/office/powerpoint/2010/main" xmlns="" val="3622661470"/>
      </p:ext>
    </p:extLst>
  </p:cSld>
  <p:clrMapOvr>
    <a:masterClrMapping/>
  </p:clrMapOvr>
  <p:transition spd="slow">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5"/>
          <p:cNvSpPr>
            <a:spLocks noGrp="1" noChangeArrowheads="1"/>
          </p:cNvSpPr>
          <p:nvPr>
            <p:ph idx="1"/>
          </p:nvPr>
        </p:nvSpPr>
        <p:spPr/>
        <p:txBody>
          <a:bodyPr>
            <a:normAutofit lnSpcReduction="10000"/>
          </a:bodyPr>
          <a:lstStyle/>
          <a:p>
            <a:r>
              <a:rPr lang="fr-FR" dirty="0" smtClean="0"/>
              <a:t>Les mots et les phrases ont un pouvoir actif et manifestant </a:t>
            </a:r>
            <a:r>
              <a:rPr lang="fr-FR" i="1" dirty="0" smtClean="0">
                <a:solidFill>
                  <a:srgbClr val="AD1D19"/>
                </a:solidFill>
              </a:rPr>
              <a:t>au-delà de leur contenu</a:t>
            </a:r>
          </a:p>
          <a:p>
            <a:r>
              <a:rPr lang="fr-FR" dirty="0" smtClean="0"/>
              <a:t>Dans les traditions spirituelles et en étymologie, il y a de nombreux liens entre le terme qui désigne le “mot” et les termes “création”, “développement”, “changement” ou “action” :</a:t>
            </a:r>
          </a:p>
          <a:p>
            <a:pPr lvl="1">
              <a:spcBef>
                <a:spcPts val="1150"/>
              </a:spcBef>
            </a:pPr>
            <a:r>
              <a:rPr lang="fr-FR" dirty="0" smtClean="0"/>
              <a:t>En grec: </a:t>
            </a:r>
            <a:r>
              <a:rPr lang="fr-FR" i="1" dirty="0" smtClean="0"/>
              <a:t>arche</a:t>
            </a:r>
            <a:r>
              <a:rPr lang="fr-FR" dirty="0" smtClean="0"/>
              <a:t> (commencement) </a:t>
            </a:r>
            <a:br>
              <a:rPr lang="fr-FR" dirty="0" smtClean="0"/>
            </a:br>
            <a:r>
              <a:rPr lang="fr-FR" dirty="0" smtClean="0"/>
              <a:t>et </a:t>
            </a:r>
            <a:r>
              <a:rPr lang="fr-FR" i="1" dirty="0" smtClean="0"/>
              <a:t>logos</a:t>
            </a:r>
            <a:r>
              <a:rPr lang="fr-FR" dirty="0" smtClean="0"/>
              <a:t> (mot, sens, hypothèse)</a:t>
            </a:r>
          </a:p>
          <a:p>
            <a:pPr lvl="1">
              <a:spcBef>
                <a:spcPts val="1150"/>
              </a:spcBef>
            </a:pPr>
            <a:r>
              <a:rPr lang="fr-FR" dirty="0" smtClean="0"/>
              <a:t>En allemand : </a:t>
            </a:r>
            <a:r>
              <a:rPr lang="fr-FR" i="1" dirty="0" err="1" smtClean="0"/>
              <a:t>Wort</a:t>
            </a:r>
            <a:r>
              <a:rPr lang="fr-FR" dirty="0" smtClean="0"/>
              <a:t> (mot) et </a:t>
            </a:r>
            <a:r>
              <a:rPr lang="fr-FR" i="1" dirty="0" err="1" smtClean="0"/>
              <a:t>werden</a:t>
            </a:r>
            <a:r>
              <a:rPr lang="fr-FR" dirty="0" smtClean="0"/>
              <a:t> (devenir)</a:t>
            </a:r>
          </a:p>
          <a:p>
            <a:pPr lvl="1">
              <a:spcBef>
                <a:spcPts val="1150"/>
              </a:spcBef>
            </a:pPr>
            <a:r>
              <a:rPr lang="fr-FR" dirty="0" smtClean="0"/>
              <a:t>En allemand </a:t>
            </a:r>
            <a:r>
              <a:rPr lang="fr-FR" i="1" dirty="0" err="1" smtClean="0"/>
              <a:t>sagen</a:t>
            </a:r>
            <a:r>
              <a:rPr lang="fr-FR" dirty="0" smtClean="0"/>
              <a:t> (dire) et </a:t>
            </a:r>
            <a:r>
              <a:rPr lang="fr-FR" i="1" dirty="0" err="1" smtClean="0"/>
              <a:t>Segen</a:t>
            </a:r>
            <a:r>
              <a:rPr lang="fr-FR" dirty="0" smtClean="0"/>
              <a:t> (bénédiction)</a:t>
            </a:r>
          </a:p>
          <a:p>
            <a:pPr lvl="1">
              <a:spcBef>
                <a:spcPts val="1150"/>
              </a:spcBef>
            </a:pPr>
            <a:r>
              <a:rPr lang="fr-FR" dirty="0" smtClean="0"/>
              <a:t>En néerlandais </a:t>
            </a:r>
            <a:r>
              <a:rPr lang="fr-FR" i="1" dirty="0" err="1" smtClean="0"/>
              <a:t>zin</a:t>
            </a:r>
            <a:r>
              <a:rPr lang="fr-FR" dirty="0" smtClean="0"/>
              <a:t> (phrase) and </a:t>
            </a:r>
            <a:r>
              <a:rPr lang="fr-FR" i="1" dirty="0" err="1" smtClean="0"/>
              <a:t>zin</a:t>
            </a:r>
            <a:r>
              <a:rPr lang="fr-FR" dirty="0" smtClean="0"/>
              <a:t> (sens)</a:t>
            </a:r>
          </a:p>
        </p:txBody>
      </p:sp>
      <p:sp>
        <p:nvSpPr>
          <p:cNvPr id="143363" name="Rectangle 4"/>
          <p:cNvSpPr>
            <a:spLocks noGrp="1" noChangeArrowheads="1"/>
          </p:cNvSpPr>
          <p:nvPr>
            <p:ph type="title"/>
          </p:nvPr>
        </p:nvSpPr>
        <p:spPr/>
        <p:txBody>
          <a:bodyPr/>
          <a:lstStyle/>
          <a:p>
            <a:r>
              <a:rPr lang="nl-NL" dirty="0" smtClean="0"/>
              <a:t>Les mots : puissance </a:t>
            </a:r>
            <a:r>
              <a:rPr lang="nl-NL" dirty="0" err="1" smtClean="0"/>
              <a:t>manifestée</a:t>
            </a:r>
            <a:endParaRPr lang="de-CH" dirty="0"/>
          </a:p>
        </p:txBody>
      </p:sp>
    </p:spTree>
    <p:extLst>
      <p:ext uri="{BB962C8B-B14F-4D97-AF65-F5344CB8AC3E}">
        <p14:creationId xmlns:p14="http://schemas.microsoft.com/office/powerpoint/2010/main" xmlns="" val="2666796289"/>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3"/>
          <p:cNvSpPr>
            <a:spLocks noGrp="1" noChangeArrowheads="1"/>
          </p:cNvSpPr>
          <p:nvPr>
            <p:ph idx="1"/>
          </p:nvPr>
        </p:nvSpPr>
        <p:spPr/>
        <p:txBody>
          <a:bodyPr/>
          <a:lstStyle/>
          <a:p>
            <a:r>
              <a:rPr lang="fr-FR" dirty="0" smtClean="0"/>
              <a:t>Dans les traditions religieuses et spirituelles, les mots du Divin on le potentiel de créer, de manifester</a:t>
            </a:r>
          </a:p>
          <a:p>
            <a:r>
              <a:rPr lang="fr-FR" dirty="0" smtClean="0"/>
              <a:t>Les mots focalisent </a:t>
            </a:r>
          </a:p>
          <a:p>
            <a:pPr>
              <a:buNone/>
            </a:pPr>
            <a:r>
              <a:rPr lang="fr-FR" dirty="0" smtClean="0"/>
              <a:t>sur l’intention de </a:t>
            </a:r>
          </a:p>
          <a:p>
            <a:pPr>
              <a:buNone/>
            </a:pPr>
            <a:r>
              <a:rPr lang="fr-FR" dirty="0" smtClean="0"/>
              <a:t>Celui qui parle et </a:t>
            </a:r>
          </a:p>
          <a:p>
            <a:pPr>
              <a:buNone/>
            </a:pPr>
            <a:r>
              <a:rPr lang="fr-FR" dirty="0" smtClean="0"/>
              <a:t>son désir de créer </a:t>
            </a:r>
            <a:br>
              <a:rPr lang="fr-FR" dirty="0" smtClean="0"/>
            </a:br>
            <a:endParaRPr lang="fr-FR" dirty="0"/>
          </a:p>
        </p:txBody>
      </p:sp>
      <p:sp>
        <p:nvSpPr>
          <p:cNvPr id="145411" name="Rectangle 2"/>
          <p:cNvSpPr>
            <a:spLocks noGrp="1" noChangeArrowheads="1"/>
          </p:cNvSpPr>
          <p:nvPr>
            <p:ph type="title"/>
          </p:nvPr>
        </p:nvSpPr>
        <p:spPr/>
        <p:txBody>
          <a:bodyPr/>
          <a:lstStyle/>
          <a:p>
            <a:r>
              <a:rPr lang="de-DE" dirty="0" smtClean="0"/>
              <a:t>Les </a:t>
            </a:r>
            <a:r>
              <a:rPr lang="de-DE" dirty="0" err="1" smtClean="0"/>
              <a:t>mots</a:t>
            </a:r>
            <a:r>
              <a:rPr lang="de-DE" dirty="0" smtClean="0"/>
              <a:t> </a:t>
            </a:r>
            <a:r>
              <a:rPr lang="de-DE" dirty="0" err="1" smtClean="0"/>
              <a:t>créent</a:t>
            </a:r>
            <a:endParaRPr lang="de-DE" dirty="0"/>
          </a:p>
        </p:txBody>
      </p:sp>
      <p:pic>
        <p:nvPicPr>
          <p:cNvPr id="145413" name="Picture 4"/>
          <p:cNvPicPr>
            <a:picLocks noChangeAspect="1" noChangeArrowheads="1"/>
          </p:cNvPicPr>
          <p:nvPr/>
        </p:nvPicPr>
        <p:blipFill>
          <a:blip r:embed="rId3"/>
          <a:srcRect/>
          <a:stretch>
            <a:fillRect/>
          </a:stretch>
        </p:blipFill>
        <p:spPr bwMode="auto">
          <a:xfrm>
            <a:off x="4139952" y="2924944"/>
            <a:ext cx="4430967" cy="3048000"/>
          </a:xfrm>
          <a:prstGeom prst="rect">
            <a:avLst/>
          </a:prstGeom>
          <a:noFill/>
          <a:ln w="9525">
            <a:noFill/>
            <a:miter lim="800000"/>
            <a:headEnd/>
            <a:tailEnd/>
          </a:ln>
        </p:spPr>
      </p:pic>
    </p:spTree>
    <p:extLst>
      <p:ext uri="{BB962C8B-B14F-4D97-AF65-F5344CB8AC3E}">
        <p14:creationId xmlns:p14="http://schemas.microsoft.com/office/powerpoint/2010/main" xmlns="" val="1069692138"/>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6" name="Rectangle 6"/>
          <p:cNvSpPr>
            <a:spLocks noGrp="1" noChangeArrowheads="1"/>
          </p:cNvSpPr>
          <p:nvPr>
            <p:ph idx="1"/>
          </p:nvPr>
        </p:nvSpPr>
        <p:spPr/>
        <p:txBody>
          <a:bodyPr>
            <a:normAutofit fontScale="92500"/>
          </a:bodyPr>
          <a:lstStyle/>
          <a:p>
            <a:r>
              <a:rPr lang="fr-FR" dirty="0" smtClean="0"/>
              <a:t>L’ancien Testament: Genèse (1,3):</a:t>
            </a:r>
          </a:p>
          <a:p>
            <a:pPr lvl="1"/>
            <a:endParaRPr lang="fr-FR" dirty="0" smtClean="0"/>
          </a:p>
          <a:p>
            <a:pPr lvl="1"/>
            <a:endParaRPr lang="fr-FR" dirty="0" smtClean="0"/>
          </a:p>
          <a:p>
            <a:pPr lvl="1"/>
            <a:r>
              <a:rPr lang="fr-FR" i="1" dirty="0" smtClean="0"/>
              <a:t>Et Dieu dit : </a:t>
            </a:r>
            <a:br>
              <a:rPr lang="fr-FR" i="1" dirty="0" smtClean="0"/>
            </a:br>
            <a:r>
              <a:rPr lang="fr-FR" i="1" dirty="0" smtClean="0"/>
              <a:t>“Que la lumière soit”, et la lumière fut.</a:t>
            </a:r>
          </a:p>
          <a:p>
            <a:r>
              <a:rPr lang="fr-FR" dirty="0" smtClean="0"/>
              <a:t>Le nouveau Testament : évangile selon Saint Jean (1,1):</a:t>
            </a:r>
          </a:p>
          <a:p>
            <a:pPr lvl="1"/>
            <a:r>
              <a:rPr lang="fr-FR" i="1" dirty="0" smtClean="0"/>
              <a:t>Au commencement était le Verbe </a:t>
            </a:r>
            <a:br>
              <a:rPr lang="fr-FR" i="1" dirty="0" smtClean="0"/>
            </a:br>
            <a:r>
              <a:rPr lang="fr-FR" i="1" dirty="0" smtClean="0"/>
              <a:t>et le Verbe était avec Dieu</a:t>
            </a:r>
            <a:br>
              <a:rPr lang="fr-FR" i="1" dirty="0" smtClean="0"/>
            </a:br>
            <a:r>
              <a:rPr lang="fr-FR" i="1" dirty="0" smtClean="0"/>
              <a:t>et le verbe était Dieu.</a:t>
            </a:r>
          </a:p>
          <a:p>
            <a:r>
              <a:rPr lang="fr-FR" dirty="0" smtClean="0"/>
              <a:t>Le Coran (6,73):</a:t>
            </a:r>
          </a:p>
          <a:p>
            <a:pPr lvl="1"/>
            <a:r>
              <a:rPr lang="fr-FR" i="1" dirty="0" smtClean="0"/>
              <a:t>Si Allah décide de quelque chose, </a:t>
            </a:r>
            <a:br>
              <a:rPr lang="fr-FR" i="1" dirty="0" smtClean="0"/>
            </a:br>
            <a:r>
              <a:rPr lang="fr-FR" i="1" dirty="0" smtClean="0"/>
              <a:t>Il dit simplement “C’est”, </a:t>
            </a:r>
            <a:br>
              <a:rPr lang="fr-FR" i="1" dirty="0" smtClean="0"/>
            </a:br>
            <a:r>
              <a:rPr lang="fr-FR" i="1" dirty="0" smtClean="0"/>
              <a:t>et cela se manifeste.</a:t>
            </a:r>
            <a:endParaRPr lang="fr-FR" i="1" dirty="0"/>
          </a:p>
        </p:txBody>
      </p:sp>
      <p:sp>
        <p:nvSpPr>
          <p:cNvPr id="143363" name="Rectangle 2"/>
          <p:cNvSpPr>
            <a:spLocks noGrp="1" noChangeArrowheads="1"/>
          </p:cNvSpPr>
          <p:nvPr>
            <p:ph type="title"/>
          </p:nvPr>
        </p:nvSpPr>
        <p:spPr/>
        <p:txBody>
          <a:bodyPr/>
          <a:lstStyle/>
          <a:p>
            <a:r>
              <a:rPr lang="nl-NL" dirty="0" err="1" smtClean="0"/>
              <a:t>Dieu</a:t>
            </a:r>
            <a:r>
              <a:rPr lang="nl-NL" dirty="0" smtClean="0"/>
              <a:t> </a:t>
            </a:r>
            <a:r>
              <a:rPr lang="nl-NL" dirty="0" err="1" smtClean="0"/>
              <a:t>crée</a:t>
            </a:r>
            <a:r>
              <a:rPr lang="nl-NL" dirty="0" smtClean="0"/>
              <a:t> </a:t>
            </a:r>
            <a:r>
              <a:rPr lang="nl-NL" dirty="0" err="1" smtClean="0"/>
              <a:t>avec</a:t>
            </a:r>
            <a:r>
              <a:rPr lang="nl-NL" dirty="0" smtClean="0"/>
              <a:t> les mots</a:t>
            </a:r>
            <a:endParaRPr lang="nl-NL" dirty="0"/>
          </a:p>
        </p:txBody>
      </p:sp>
      <p:pic>
        <p:nvPicPr>
          <p:cNvPr id="143364" name="Picture 3"/>
          <p:cNvPicPr>
            <a:picLocks noChangeAspect="1" noChangeArrowheads="1"/>
          </p:cNvPicPr>
          <p:nvPr/>
        </p:nvPicPr>
        <p:blipFill>
          <a:blip r:embed="rId3"/>
          <a:srcRect/>
          <a:stretch>
            <a:fillRect/>
          </a:stretch>
        </p:blipFill>
        <p:spPr bwMode="auto">
          <a:xfrm>
            <a:off x="5054600" y="5257800"/>
            <a:ext cx="4089400" cy="1169987"/>
          </a:xfrm>
          <a:prstGeom prst="rect">
            <a:avLst/>
          </a:prstGeom>
          <a:noFill/>
          <a:ln w="9525">
            <a:noFill/>
            <a:miter lim="800000"/>
            <a:headEnd/>
            <a:tailEnd/>
          </a:ln>
        </p:spPr>
      </p:pic>
      <p:pic>
        <p:nvPicPr>
          <p:cNvPr id="143365" name="Picture 4"/>
          <p:cNvPicPr>
            <a:picLocks noChangeAspect="1" noChangeArrowheads="1"/>
          </p:cNvPicPr>
          <p:nvPr/>
        </p:nvPicPr>
        <p:blipFill>
          <a:blip r:embed="rId4"/>
          <a:srcRect/>
          <a:stretch>
            <a:fillRect/>
          </a:stretch>
        </p:blipFill>
        <p:spPr bwMode="auto">
          <a:xfrm>
            <a:off x="899592" y="2348880"/>
            <a:ext cx="4381500" cy="342900"/>
          </a:xfrm>
          <a:prstGeom prst="rect">
            <a:avLst/>
          </a:prstGeom>
          <a:noFill/>
          <a:ln w="9525">
            <a:noFill/>
            <a:miter lim="800000"/>
            <a:headEnd/>
            <a:tailEnd/>
          </a:ln>
        </p:spPr>
      </p:pic>
      <p:sp>
        <p:nvSpPr>
          <p:cNvPr id="143367" name="Rectangle 7"/>
          <p:cNvSpPr>
            <a:spLocks noChangeArrowheads="1"/>
          </p:cNvSpPr>
          <p:nvPr/>
        </p:nvSpPr>
        <p:spPr bwMode="auto">
          <a:xfrm>
            <a:off x="3536950" y="5843588"/>
            <a:ext cx="184666" cy="461665"/>
          </a:xfrm>
          <a:prstGeom prst="rect">
            <a:avLst/>
          </a:prstGeom>
          <a:noFill/>
          <a:ln w="9525">
            <a:noFill/>
            <a:miter lim="800000"/>
            <a:headEnd/>
            <a:tailEnd/>
          </a:ln>
        </p:spPr>
        <p:txBody>
          <a:bodyPr wrap="none">
            <a:prstTxWarp prst="textNoShape">
              <a:avLst/>
            </a:prstTxWarp>
            <a:spAutoFit/>
          </a:bodyPr>
          <a:lstStyle/>
          <a:p>
            <a:endParaRPr lang="de-DE" i="0">
              <a:latin typeface="Calibri"/>
              <a:cs typeface="Calibri"/>
            </a:endParaRPr>
          </a:p>
        </p:txBody>
      </p:sp>
    </p:spTree>
  </p:cSld>
  <p:clrMapOvr>
    <a:masterClrMapping/>
  </p:clrMapOvr>
  <p:transition>
    <p:cu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p:cNvSpPr>
            <a:spLocks noGrp="1"/>
          </p:cNvSpPr>
          <p:nvPr>
            <p:ph type="body" sz="half" idx="2"/>
          </p:nvPr>
        </p:nvSpPr>
        <p:spPr>
          <a:xfrm>
            <a:off x="7162800" y="1917700"/>
            <a:ext cx="1676400" cy="2971800"/>
          </a:xfrm>
        </p:spPr>
        <p:txBody>
          <a:bodyPr>
            <a:normAutofit/>
          </a:bodyPr>
          <a:lstStyle/>
          <a:p>
            <a:pPr algn="ctr"/>
            <a:r>
              <a:rPr lang="de-CH" sz="2400" dirty="0" smtClean="0"/>
              <a:t>Jean 1,1</a:t>
            </a:r>
            <a:endParaRPr lang="de-CH" sz="2400" dirty="0"/>
          </a:p>
        </p:txBody>
      </p:sp>
      <p:pic>
        <p:nvPicPr>
          <p:cNvPr id="8" name="Bild 7"/>
          <p:cNvPicPr>
            <a:picLocks noChangeAspect="1"/>
          </p:cNvPicPr>
          <p:nvPr/>
        </p:nvPicPr>
        <p:blipFill>
          <a:blip r:embed="rId2"/>
          <a:stretch>
            <a:fillRect/>
          </a:stretch>
        </p:blipFill>
        <p:spPr>
          <a:xfrm>
            <a:off x="1613092" y="2341660"/>
            <a:ext cx="3810000" cy="2336800"/>
          </a:xfrm>
          <a:prstGeom prst="rect">
            <a:avLst/>
          </a:prstGeom>
        </p:spPr>
      </p:pic>
      <p:sp>
        <p:nvSpPr>
          <p:cNvPr id="4" name="ZoneTexte 3"/>
          <p:cNvSpPr txBox="1"/>
          <p:nvPr/>
        </p:nvSpPr>
        <p:spPr>
          <a:xfrm>
            <a:off x="1066800" y="5486400"/>
            <a:ext cx="4800600" cy="461665"/>
          </a:xfrm>
          <a:prstGeom prst="rect">
            <a:avLst/>
          </a:prstGeom>
          <a:noFill/>
        </p:spPr>
        <p:txBody>
          <a:bodyPr wrap="square" rtlCol="0">
            <a:spAutoFit/>
          </a:bodyPr>
          <a:lstStyle/>
          <a:p>
            <a:r>
              <a:rPr lang="fr-FR" dirty="0" smtClean="0">
                <a:solidFill>
                  <a:schemeClr val="bg1"/>
                </a:solidFill>
              </a:rPr>
              <a:t>Au commencement était le Verbe</a:t>
            </a:r>
            <a:endParaRPr lang="fr-FR" dirty="0">
              <a:solidFill>
                <a:schemeClr val="bg1"/>
              </a:solidFill>
            </a:endParaRPr>
          </a:p>
        </p:txBody>
      </p:sp>
    </p:spTree>
    <p:extLst>
      <p:ext uri="{BB962C8B-B14F-4D97-AF65-F5344CB8AC3E}">
        <p14:creationId xmlns:p14="http://schemas.microsoft.com/office/powerpoint/2010/main" xmlns="" val="339367643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r>
              <a:rPr lang="fr-FR" dirty="0" smtClean="0"/>
              <a:t>L‘énergie est un potentiel d‘impact sur les choses</a:t>
            </a:r>
          </a:p>
          <a:p>
            <a:r>
              <a:rPr lang="fr-FR" dirty="0" smtClean="0"/>
              <a:t>L‘énergie est nécessaire pour:</a:t>
            </a:r>
          </a:p>
          <a:p>
            <a:pPr lvl="1"/>
            <a:r>
              <a:rPr lang="fr-FR" dirty="0" smtClean="0"/>
              <a:t>Bouger ou accélérer un objet</a:t>
            </a:r>
          </a:p>
          <a:p>
            <a:pPr lvl="1"/>
            <a:r>
              <a:rPr lang="fr-FR" dirty="0" smtClean="0"/>
              <a:t>Chauffer une substance ou un objet</a:t>
            </a:r>
          </a:p>
          <a:p>
            <a:pPr lvl="1"/>
            <a:r>
              <a:rPr lang="fr-FR" dirty="0" smtClean="0"/>
              <a:t>Permettre le flux du courant électrique</a:t>
            </a:r>
          </a:p>
          <a:p>
            <a:pPr lvl="1"/>
            <a:r>
              <a:rPr lang="fr-FR" dirty="0" smtClean="0"/>
              <a:t>Irradier des ondes électromagnétiques </a:t>
            </a:r>
          </a:p>
          <a:p>
            <a:pPr lvl="1"/>
            <a:r>
              <a:rPr lang="fr-FR" dirty="0" smtClean="0"/>
              <a:t>Nécessaire à la vie des plantes, animaux et humains</a:t>
            </a:r>
          </a:p>
          <a:p>
            <a:r>
              <a:rPr lang="fr-FR" dirty="0" smtClean="0"/>
              <a:t>L‘énergie peut circuler librement ou être conservée</a:t>
            </a:r>
          </a:p>
          <a:p>
            <a:pPr lvl="1"/>
            <a:r>
              <a:rPr lang="fr-FR" dirty="0" smtClean="0"/>
              <a:t>En nourriture</a:t>
            </a:r>
          </a:p>
          <a:p>
            <a:pPr lvl="1"/>
            <a:r>
              <a:rPr lang="fr-FR" dirty="0" smtClean="0"/>
              <a:t>Comme carburant fossile : gaz, huile, pétrole</a:t>
            </a:r>
          </a:p>
          <a:p>
            <a:pPr lvl="1"/>
            <a:r>
              <a:rPr lang="fr-FR" dirty="0" smtClean="0"/>
              <a:t>Dans un réservoir dans les Alpes</a:t>
            </a:r>
          </a:p>
        </p:txBody>
      </p:sp>
      <p:sp>
        <p:nvSpPr>
          <p:cNvPr id="2" name="Titel 1"/>
          <p:cNvSpPr>
            <a:spLocks noGrp="1"/>
          </p:cNvSpPr>
          <p:nvPr>
            <p:ph type="title"/>
          </p:nvPr>
        </p:nvSpPr>
        <p:spPr/>
        <p:txBody>
          <a:bodyPr/>
          <a:lstStyle/>
          <a:p>
            <a:r>
              <a:rPr lang="de-CH" dirty="0" smtClean="0"/>
              <a:t>Qu‘est-ce que l‘énergie?</a:t>
            </a:r>
            <a:endParaRPr lang="de-CH" dirty="0"/>
          </a:p>
        </p:txBody>
      </p:sp>
    </p:spTree>
    <p:extLst>
      <p:ext uri="{BB962C8B-B14F-4D97-AF65-F5344CB8AC3E}">
        <p14:creationId xmlns:p14="http://schemas.microsoft.com/office/powerpoint/2010/main" xmlns="" val="38358008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3"/>
          <p:cNvSpPr>
            <a:spLocks noGrp="1" noChangeArrowheads="1"/>
          </p:cNvSpPr>
          <p:nvPr>
            <p:ph idx="1"/>
          </p:nvPr>
        </p:nvSpPr>
        <p:spPr/>
        <p:txBody>
          <a:bodyPr/>
          <a:lstStyle/>
          <a:p>
            <a:r>
              <a:rPr lang="fr-FR" dirty="0" smtClean="0"/>
              <a:t>Dans les traditions, le pouvoir des mots n’est pas limité aux dieux:</a:t>
            </a:r>
          </a:p>
          <a:p>
            <a:pPr lvl="1"/>
            <a:r>
              <a:rPr lang="fr-FR" dirty="0" smtClean="0"/>
              <a:t>Malédictions et bénédictions</a:t>
            </a:r>
          </a:p>
          <a:p>
            <a:pPr lvl="1"/>
            <a:r>
              <a:rPr lang="fr-FR" dirty="0" smtClean="0"/>
              <a:t>Soigner une verrue</a:t>
            </a:r>
          </a:p>
          <a:p>
            <a:pPr lvl="1"/>
            <a:r>
              <a:rPr lang="fr-FR" dirty="0" smtClean="0"/>
              <a:t>Faire fuir un scorpion</a:t>
            </a:r>
          </a:p>
          <a:p>
            <a:pPr lvl="1"/>
            <a:r>
              <a:rPr lang="fr-FR" dirty="0" smtClean="0"/>
              <a:t>vaudou</a:t>
            </a:r>
          </a:p>
          <a:p>
            <a:pPr lvl="1"/>
            <a:r>
              <a:rPr lang="fr-FR" dirty="0" smtClean="0"/>
              <a:t>hypnose, suggestions, training </a:t>
            </a:r>
            <a:r>
              <a:rPr lang="fr-FR" dirty="0" err="1" smtClean="0"/>
              <a:t>autogénique</a:t>
            </a:r>
            <a:endParaRPr lang="fr-FR" dirty="0" smtClean="0"/>
          </a:p>
          <a:p>
            <a:pPr lvl="1"/>
            <a:r>
              <a:rPr lang="fr-FR" dirty="0" smtClean="0"/>
              <a:t>Abracadabra est Araméen </a:t>
            </a:r>
          </a:p>
          <a:p>
            <a:pPr lvl="1"/>
            <a:r>
              <a:rPr lang="fr-FR" i="1" dirty="0" smtClean="0"/>
              <a:t>Abracadabra – Je crée en parlant</a:t>
            </a:r>
            <a:endParaRPr lang="fr-FR" i="1" dirty="0"/>
          </a:p>
        </p:txBody>
      </p:sp>
      <p:sp>
        <p:nvSpPr>
          <p:cNvPr id="151555" name="Rectangle 2"/>
          <p:cNvSpPr>
            <a:spLocks noGrp="1" noChangeArrowheads="1"/>
          </p:cNvSpPr>
          <p:nvPr>
            <p:ph type="title"/>
          </p:nvPr>
        </p:nvSpPr>
        <p:spPr/>
        <p:txBody>
          <a:bodyPr/>
          <a:lstStyle/>
          <a:p>
            <a:r>
              <a:rPr lang="de-CH" dirty="0" smtClean="0"/>
              <a:t>Le </a:t>
            </a:r>
            <a:r>
              <a:rPr lang="de-CH" dirty="0" err="1" smtClean="0"/>
              <a:t>pouvoir</a:t>
            </a:r>
            <a:r>
              <a:rPr lang="de-CH" dirty="0" smtClean="0"/>
              <a:t> des </a:t>
            </a:r>
            <a:r>
              <a:rPr lang="de-CH" dirty="0" err="1" smtClean="0"/>
              <a:t>mots</a:t>
            </a:r>
            <a:r>
              <a:rPr lang="de-CH" dirty="0" smtClean="0"/>
              <a:t> </a:t>
            </a:r>
            <a:r>
              <a:rPr lang="de-CH" dirty="0" err="1" smtClean="0"/>
              <a:t>chez</a:t>
            </a:r>
            <a:r>
              <a:rPr lang="de-CH" dirty="0" smtClean="0"/>
              <a:t> les </a:t>
            </a:r>
            <a:r>
              <a:rPr lang="de-CH" dirty="0" err="1" smtClean="0"/>
              <a:t>gens</a:t>
            </a:r>
            <a:endParaRPr lang="de-CH" dirty="0"/>
          </a:p>
        </p:txBody>
      </p:sp>
    </p:spTree>
    <p:extLst>
      <p:ext uri="{BB962C8B-B14F-4D97-AF65-F5344CB8AC3E}">
        <p14:creationId xmlns:p14="http://schemas.microsoft.com/office/powerpoint/2010/main" xmlns="" val="308455646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1854200" y="254000"/>
            <a:ext cx="5435600" cy="6350000"/>
          </a:xfrm>
          <a:prstGeom prst="rect">
            <a:avLst/>
          </a:prstGeom>
        </p:spPr>
      </p:pic>
    </p:spTree>
    <p:extLst>
      <p:ext uri="{BB962C8B-B14F-4D97-AF65-F5344CB8AC3E}">
        <p14:creationId xmlns:p14="http://schemas.microsoft.com/office/powerpoint/2010/main" xmlns="" val="771340804"/>
      </p:ext>
    </p:extLst>
  </p:cSld>
  <p:clrMapOvr>
    <a:masterClrMapping/>
  </p:clrMapOvr>
  <p:transition spd="slow">
    <p:wip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err="1" smtClean="0"/>
              <a:t>Ik</a:t>
            </a:r>
            <a:r>
              <a:rPr lang="de-CH" dirty="0" smtClean="0"/>
              <a:t> </a:t>
            </a:r>
            <a:endParaRPr lang="de-CH" dirty="0"/>
          </a:p>
        </p:txBody>
      </p:sp>
      <p:pic>
        <p:nvPicPr>
          <p:cNvPr id="5" name="Bild 4"/>
          <p:cNvPicPr>
            <a:picLocks noChangeAspect="1"/>
          </p:cNvPicPr>
          <p:nvPr/>
        </p:nvPicPr>
        <p:blipFill>
          <a:blip r:embed="rId2"/>
          <a:stretch>
            <a:fillRect/>
          </a:stretch>
        </p:blipFill>
        <p:spPr>
          <a:xfrm>
            <a:off x="1397000" y="460180"/>
            <a:ext cx="6350000" cy="5600700"/>
          </a:xfrm>
          <a:prstGeom prst="rect">
            <a:avLst/>
          </a:prstGeom>
        </p:spPr>
      </p:pic>
      <p:sp>
        <p:nvSpPr>
          <p:cNvPr id="6" name="Textfeld 5"/>
          <p:cNvSpPr txBox="1"/>
          <p:nvPr/>
        </p:nvSpPr>
        <p:spPr>
          <a:xfrm>
            <a:off x="813418" y="6060880"/>
            <a:ext cx="7538194" cy="523220"/>
          </a:xfrm>
          <a:prstGeom prst="rect">
            <a:avLst/>
          </a:prstGeom>
          <a:noFill/>
        </p:spPr>
        <p:txBody>
          <a:bodyPr wrap="square" rtlCol="0">
            <a:spAutoFit/>
          </a:bodyPr>
          <a:lstStyle/>
          <a:p>
            <a:pPr algn="ctr"/>
            <a:r>
              <a:rPr lang="fr-FR" sz="2800" dirty="0" smtClean="0">
                <a:solidFill>
                  <a:schemeClr val="bg1"/>
                </a:solidFill>
              </a:rPr>
              <a:t>Je crée en parlant</a:t>
            </a:r>
            <a:endParaRPr lang="de-CH" sz="2800" dirty="0">
              <a:solidFill>
                <a:schemeClr val="bg1"/>
              </a:solidFill>
              <a:latin typeface="Lucida Handwriting"/>
              <a:cs typeface="Lucida Handwriting"/>
            </a:endParaRPr>
          </a:p>
        </p:txBody>
      </p:sp>
    </p:spTree>
    <p:extLst>
      <p:ext uri="{BB962C8B-B14F-4D97-AF65-F5344CB8AC3E}">
        <p14:creationId xmlns:p14="http://schemas.microsoft.com/office/powerpoint/2010/main" xmlns="" val="3328916691"/>
      </p:ext>
    </p:extLst>
  </p:cSld>
  <p:clrMapOvr>
    <a:masterClrMapping/>
  </p:clrMapOvr>
  <p:transition spd="slow">
    <p:wip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1"/>
          <p:cNvSpPr>
            <a:spLocks noGrp="1"/>
          </p:cNvSpPr>
          <p:nvPr>
            <p:ph type="subTitle" idx="1"/>
          </p:nvPr>
        </p:nvSpPr>
        <p:spPr>
          <a:xfrm>
            <a:off x="7010400" y="3212976"/>
            <a:ext cx="1981200" cy="1828800"/>
          </a:xfrm>
        </p:spPr>
        <p:txBody>
          <a:bodyPr/>
          <a:lstStyle/>
          <a:p>
            <a:pPr algn="ctr"/>
            <a:r>
              <a:rPr lang="de-CH" dirty="0" smtClean="0"/>
              <a:t>Comment la Logosynthèse agit-elle?</a:t>
            </a:r>
            <a:endParaRPr lang="de-CH" dirty="0"/>
          </a:p>
        </p:txBody>
      </p:sp>
      <p:sp>
        <p:nvSpPr>
          <p:cNvPr id="4" name="Titel 3"/>
          <p:cNvSpPr>
            <a:spLocks noGrp="1"/>
          </p:cNvSpPr>
          <p:nvPr>
            <p:ph type="title"/>
          </p:nvPr>
        </p:nvSpPr>
        <p:spPr>
          <a:xfrm>
            <a:off x="392985" y="2564904"/>
            <a:ext cx="6324600" cy="1828800"/>
          </a:xfrm>
        </p:spPr>
        <p:txBody>
          <a:bodyPr/>
          <a:lstStyle/>
          <a:p>
            <a:r>
              <a:rPr lang="fr-FR" dirty="0" smtClean="0"/>
              <a:t>La </a:t>
            </a:r>
            <a:r>
              <a:rPr lang="fr-FR" dirty="0" err="1" smtClean="0"/>
              <a:t>logosynthèse</a:t>
            </a:r>
            <a:r>
              <a:rPr lang="fr-FR" dirty="0" smtClean="0"/>
              <a:t> applique le pouvoir des mots avec l‘aide de </a:t>
            </a:r>
            <a:r>
              <a:rPr lang="fr-FR" dirty="0" smtClean="0">
                <a:solidFill>
                  <a:srgbClr val="800000"/>
                </a:solidFill>
              </a:rPr>
              <a:t>phrases spécifiques</a:t>
            </a:r>
            <a:r>
              <a:rPr lang="fr-FR" dirty="0" smtClean="0"/>
              <a:t/>
            </a:r>
            <a:br>
              <a:rPr lang="fr-FR" dirty="0" smtClean="0"/>
            </a:br>
            <a:r>
              <a:rPr lang="fr-FR" dirty="0" smtClean="0"/>
              <a:t/>
            </a:r>
            <a:br>
              <a:rPr lang="fr-FR" dirty="0" smtClean="0"/>
            </a:br>
            <a:r>
              <a:rPr lang="fr-FR" dirty="0" smtClean="0"/>
              <a:t>pour </a:t>
            </a:r>
            <a:r>
              <a:rPr lang="fr-FR" dirty="0" smtClean="0">
                <a:solidFill>
                  <a:srgbClr val="800000"/>
                </a:solidFill>
              </a:rPr>
              <a:t>rétablir le flux</a:t>
            </a:r>
            <a:br>
              <a:rPr lang="fr-FR" dirty="0" smtClean="0">
                <a:solidFill>
                  <a:srgbClr val="800000"/>
                </a:solidFill>
              </a:rPr>
            </a:br>
            <a:r>
              <a:rPr lang="fr-FR" dirty="0" smtClean="0"/>
              <a:t>de notre énergie vitale</a:t>
            </a:r>
            <a:endParaRPr lang="fr-FR" dirty="0"/>
          </a:p>
        </p:txBody>
      </p:sp>
    </p:spTree>
    <p:extLst>
      <p:ext uri="{BB962C8B-B14F-4D97-AF65-F5344CB8AC3E}">
        <p14:creationId xmlns:p14="http://schemas.microsoft.com/office/powerpoint/2010/main" xmlns="" val="3510367735"/>
      </p:ext>
    </p:extLst>
  </p:cSld>
  <p:clrMapOvr>
    <a:masterClrMapping/>
  </p:clrMapOvr>
  <p:transition spd="slow">
    <p:wip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1"/>
          <p:cNvSpPr>
            <a:spLocks noGrp="1"/>
          </p:cNvSpPr>
          <p:nvPr>
            <p:ph type="subTitle" idx="1"/>
          </p:nvPr>
        </p:nvSpPr>
        <p:spPr>
          <a:xfrm>
            <a:off x="7010400" y="5229200"/>
            <a:ext cx="1981200" cy="1584176"/>
          </a:xfrm>
        </p:spPr>
        <p:txBody>
          <a:bodyPr/>
          <a:lstStyle/>
          <a:p>
            <a:pPr algn="ctr"/>
            <a:endParaRPr lang="de-CH" dirty="0" smtClean="0"/>
          </a:p>
          <a:p>
            <a:r>
              <a:rPr lang="de-CH" dirty="0" smtClean="0"/>
              <a:t>Comment la Logosynthèse agit-elle?</a:t>
            </a:r>
          </a:p>
          <a:p>
            <a:pPr algn="ctr"/>
            <a:endParaRPr lang="de-CH" dirty="0"/>
          </a:p>
        </p:txBody>
      </p:sp>
      <p:sp>
        <p:nvSpPr>
          <p:cNvPr id="4" name="Titel 3"/>
          <p:cNvSpPr>
            <a:spLocks noGrp="1"/>
          </p:cNvSpPr>
          <p:nvPr>
            <p:ph type="title"/>
          </p:nvPr>
        </p:nvSpPr>
        <p:spPr>
          <a:xfrm>
            <a:off x="323528" y="2636912"/>
            <a:ext cx="6324600" cy="1828800"/>
          </a:xfrm>
        </p:spPr>
        <p:txBody>
          <a:bodyPr/>
          <a:lstStyle/>
          <a:p>
            <a:r>
              <a:rPr lang="fr-FR" sz="3600" dirty="0" smtClean="0"/>
              <a:t>Il suffit de </a:t>
            </a:r>
            <a:r>
              <a:rPr lang="fr-FR" sz="3600" dirty="0" smtClean="0">
                <a:solidFill>
                  <a:srgbClr val="800000"/>
                </a:solidFill>
              </a:rPr>
              <a:t>dire </a:t>
            </a:r>
            <a:r>
              <a:rPr lang="fr-FR" sz="3600" dirty="0" smtClean="0"/>
              <a:t>ces phrases, et…</a:t>
            </a:r>
            <a:br>
              <a:rPr lang="fr-FR" sz="3600" dirty="0" smtClean="0"/>
            </a:br>
            <a:r>
              <a:rPr lang="fr-FR" sz="3600" dirty="0" smtClean="0"/>
              <a:t/>
            </a:r>
            <a:br>
              <a:rPr lang="fr-FR" sz="3600" dirty="0" smtClean="0"/>
            </a:br>
            <a:r>
              <a:rPr lang="fr-FR" sz="3600" dirty="0" smtClean="0"/>
              <a:t>…le pouvoir des mots </a:t>
            </a:r>
            <a:r>
              <a:rPr lang="fr-FR" sz="3600" dirty="0" smtClean="0">
                <a:solidFill>
                  <a:srgbClr val="800000"/>
                </a:solidFill>
              </a:rPr>
              <a:t>agit</a:t>
            </a:r>
            <a:r>
              <a:rPr lang="fr-FR" sz="3600" dirty="0" smtClean="0"/>
              <a:t>,</a:t>
            </a:r>
            <a:br>
              <a:rPr lang="fr-FR" sz="3600" dirty="0" smtClean="0"/>
            </a:br>
            <a:r>
              <a:rPr lang="fr-FR" sz="3600" dirty="0" smtClean="0"/>
              <a:t>immédiatement, </a:t>
            </a:r>
            <a:br>
              <a:rPr lang="fr-FR" sz="3600" dirty="0" smtClean="0"/>
            </a:br>
            <a:r>
              <a:rPr lang="fr-FR" sz="3600" dirty="0" smtClean="0"/>
              <a:t>au-delà de la raison</a:t>
            </a:r>
            <a:endParaRPr lang="fr-FR" sz="3600" dirty="0"/>
          </a:p>
        </p:txBody>
      </p:sp>
    </p:spTree>
    <p:extLst>
      <p:ext uri="{BB962C8B-B14F-4D97-AF65-F5344CB8AC3E}">
        <p14:creationId xmlns:p14="http://schemas.microsoft.com/office/powerpoint/2010/main" xmlns="" val="1278582158"/>
      </p:ext>
    </p:extLst>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35632" y="2752328"/>
            <a:ext cx="6324600" cy="1828800"/>
          </a:xfrm>
        </p:spPr>
        <p:txBody>
          <a:bodyPr/>
          <a:lstStyle/>
          <a:p>
            <a:r>
              <a:rPr lang="fr-FR" sz="3700" dirty="0" smtClean="0"/>
              <a:t>Ainsi, vous pouvez traiter des </a:t>
            </a:r>
            <a:r>
              <a:rPr lang="fr-FR" sz="3700" dirty="0" smtClean="0">
                <a:solidFill>
                  <a:srgbClr val="800000"/>
                </a:solidFill>
              </a:rPr>
              <a:t>clients </a:t>
            </a:r>
            <a:r>
              <a:rPr lang="fr-FR" sz="3700" dirty="0" smtClean="0"/>
              <a:t>ayant des traumas, phobies, croyances </a:t>
            </a:r>
            <a:r>
              <a:rPr lang="fr-FR" sz="3700" dirty="0" err="1" smtClean="0"/>
              <a:t>limitantes</a:t>
            </a:r>
            <a:r>
              <a:rPr lang="fr-FR" sz="3700" dirty="0" smtClean="0"/>
              <a:t>, addictions et chagrin, </a:t>
            </a:r>
            <a:br>
              <a:rPr lang="fr-FR" sz="3700" dirty="0" smtClean="0"/>
            </a:br>
            <a:r>
              <a:rPr lang="fr-FR" sz="3700" dirty="0" smtClean="0"/>
              <a:t/>
            </a:r>
            <a:br>
              <a:rPr lang="fr-FR" sz="3700" dirty="0" smtClean="0"/>
            </a:br>
            <a:r>
              <a:rPr lang="fr-FR" sz="3700" dirty="0" smtClean="0"/>
              <a:t>vous pouvez aussi vous traiter </a:t>
            </a:r>
            <a:r>
              <a:rPr lang="fr-FR" sz="3700" dirty="0" smtClean="0">
                <a:solidFill>
                  <a:srgbClr val="800000"/>
                </a:solidFill>
              </a:rPr>
              <a:t>Vous-même</a:t>
            </a:r>
            <a:endParaRPr lang="fr-FR" sz="3700" dirty="0">
              <a:solidFill>
                <a:srgbClr val="800000"/>
              </a:solidFill>
            </a:endParaRPr>
          </a:p>
        </p:txBody>
      </p:sp>
      <p:sp>
        <p:nvSpPr>
          <p:cNvPr id="5" name="Untertitel 1"/>
          <p:cNvSpPr txBox="1">
            <a:spLocks/>
          </p:cNvSpPr>
          <p:nvPr/>
        </p:nvSpPr>
        <p:spPr>
          <a:xfrm>
            <a:off x="7010400" y="-114300"/>
            <a:ext cx="1981200" cy="18288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8D1000"/>
              </a:buClr>
              <a:buFont typeface="Wingdings 2" pitchFamily="18" charset="2"/>
              <a:buNone/>
              <a:defRPr sz="1900" kern="1200" spc="150" baseline="0">
                <a:solidFill>
                  <a:schemeClr val="bg1"/>
                </a:solidFill>
                <a:latin typeface="+mn-lt"/>
                <a:ea typeface="+mn-ea"/>
                <a:cs typeface="+mn-cs"/>
              </a:defRPr>
            </a:lvl1pPr>
            <a:lvl2pPr marL="457200" indent="0" algn="ctr" defTabSz="914400" rtl="0" eaLnBrk="1" latinLnBrk="0" hangingPunct="1">
              <a:spcBef>
                <a:spcPct val="20000"/>
              </a:spcBef>
              <a:buClr>
                <a:srgbClr val="004F56"/>
              </a:buClr>
              <a:buSzPct val="100000"/>
              <a:buFont typeface="Wingdings" charset="2"/>
              <a:buNone/>
              <a:defRPr sz="21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8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de-CH" dirty="0" smtClean="0"/>
              <a:t>Comment la Logosynthèse agit-elle?</a:t>
            </a:r>
            <a:endParaRPr lang="de-CH" dirty="0"/>
          </a:p>
        </p:txBody>
      </p:sp>
      <p:pic>
        <p:nvPicPr>
          <p:cNvPr id="6" name="Bild 5"/>
          <p:cNvPicPr>
            <a:picLocks noChangeAspect="1"/>
          </p:cNvPicPr>
          <p:nvPr/>
        </p:nvPicPr>
        <p:blipFill>
          <a:blip r:embed="rId2"/>
          <a:stretch>
            <a:fillRect/>
          </a:stretch>
        </p:blipFill>
        <p:spPr>
          <a:xfrm>
            <a:off x="7073900" y="4816872"/>
            <a:ext cx="1841748" cy="1841748"/>
          </a:xfrm>
          <a:prstGeom prst="rect">
            <a:avLst/>
          </a:prstGeom>
        </p:spPr>
      </p:pic>
    </p:spTree>
    <p:extLst>
      <p:ext uri="{BB962C8B-B14F-4D97-AF65-F5344CB8AC3E}">
        <p14:creationId xmlns:p14="http://schemas.microsoft.com/office/powerpoint/2010/main" xmlns="" val="4157290615"/>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6983288" y="5157192"/>
            <a:ext cx="1981200" cy="1828800"/>
          </a:xfrm>
        </p:spPr>
        <p:txBody>
          <a:bodyPr/>
          <a:lstStyle/>
          <a:p>
            <a:pPr algn="ctr"/>
            <a:r>
              <a:rPr lang="de-CH" dirty="0" err="1" smtClean="0"/>
              <a:t>L‘énergie</a:t>
            </a:r>
            <a:r>
              <a:rPr lang="de-CH" dirty="0" smtClean="0"/>
              <a:t> et le </a:t>
            </a:r>
            <a:r>
              <a:rPr lang="de-CH" dirty="0" err="1" smtClean="0"/>
              <a:t>temps</a:t>
            </a:r>
            <a:endParaRPr lang="de-CH" dirty="0"/>
          </a:p>
        </p:txBody>
      </p:sp>
      <p:sp>
        <p:nvSpPr>
          <p:cNvPr id="5" name="Titel 4"/>
          <p:cNvSpPr>
            <a:spLocks noGrp="1"/>
          </p:cNvSpPr>
          <p:nvPr>
            <p:ph type="title"/>
          </p:nvPr>
        </p:nvSpPr>
        <p:spPr>
          <a:xfrm>
            <a:off x="407640" y="332656"/>
            <a:ext cx="6324600" cy="1828800"/>
          </a:xfrm>
        </p:spPr>
        <p:txBody>
          <a:bodyPr/>
          <a:lstStyle/>
          <a:p>
            <a:r>
              <a:rPr lang="de-CH" dirty="0" smtClean="0"/>
              <a:t>La </a:t>
            </a:r>
            <a:r>
              <a:rPr lang="de-CH" dirty="0" err="1" smtClean="0"/>
              <a:t>logosynthèse</a:t>
            </a:r>
            <a:r>
              <a:rPr lang="de-CH" dirty="0" smtClean="0"/>
              <a:t> </a:t>
            </a:r>
            <a:br>
              <a:rPr lang="de-CH" dirty="0" smtClean="0"/>
            </a:br>
            <a:r>
              <a:rPr lang="de-CH" dirty="0" smtClean="0"/>
              <a:t>pour le passé et le </a:t>
            </a:r>
            <a:r>
              <a:rPr lang="de-CH" dirty="0" err="1" smtClean="0"/>
              <a:t>futur</a:t>
            </a:r>
            <a:endParaRPr lang="de-CH" dirty="0"/>
          </a:p>
        </p:txBody>
      </p:sp>
      <p:pic>
        <p:nvPicPr>
          <p:cNvPr id="2" name="Bild 1"/>
          <p:cNvPicPr>
            <a:picLocks noChangeAspect="1"/>
          </p:cNvPicPr>
          <p:nvPr/>
        </p:nvPicPr>
        <p:blipFill>
          <a:blip r:embed="rId2"/>
          <a:stretch>
            <a:fillRect/>
          </a:stretch>
        </p:blipFill>
        <p:spPr>
          <a:xfrm>
            <a:off x="323528" y="2348880"/>
            <a:ext cx="6350000" cy="4229100"/>
          </a:xfrm>
          <a:prstGeom prst="rect">
            <a:avLst/>
          </a:prstGeom>
        </p:spPr>
      </p:pic>
    </p:spTree>
    <p:extLst>
      <p:ext uri="{BB962C8B-B14F-4D97-AF65-F5344CB8AC3E}">
        <p14:creationId xmlns:p14="http://schemas.microsoft.com/office/powerpoint/2010/main" xmlns="" val="393749205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2985" y="2392288"/>
            <a:ext cx="6324600" cy="1828800"/>
          </a:xfrm>
        </p:spPr>
        <p:txBody>
          <a:bodyPr/>
          <a:lstStyle/>
          <a:p>
            <a:r>
              <a:rPr lang="de-CH" sz="3600" dirty="0" smtClean="0"/>
              <a:t/>
            </a:r>
            <a:br>
              <a:rPr lang="de-CH" sz="3600" dirty="0" smtClean="0"/>
            </a:br>
            <a:r>
              <a:rPr lang="fr-FR" sz="3600" dirty="0" smtClean="0"/>
              <a:t>le passé et le futur existent seulement </a:t>
            </a:r>
            <a:br>
              <a:rPr lang="fr-FR" sz="3600" dirty="0" smtClean="0"/>
            </a:br>
            <a:r>
              <a:rPr lang="fr-FR" sz="3600" dirty="0" smtClean="0"/>
              <a:t>comme des </a:t>
            </a:r>
            <a:r>
              <a:rPr lang="fr-FR" sz="3600" dirty="0" smtClean="0">
                <a:solidFill>
                  <a:srgbClr val="AD1D19"/>
                </a:solidFill>
              </a:rPr>
              <a:t>perceptions emmagasinées </a:t>
            </a:r>
            <a:r>
              <a:rPr lang="fr-FR" sz="3600" dirty="0" smtClean="0"/>
              <a:t/>
            </a:r>
            <a:br>
              <a:rPr lang="fr-FR" sz="3600" dirty="0" smtClean="0"/>
            </a:br>
            <a:r>
              <a:rPr lang="fr-FR" sz="3600" dirty="0" smtClean="0"/>
              <a:t>et des </a:t>
            </a:r>
            <a:r>
              <a:rPr lang="fr-FR" sz="3600" dirty="0" smtClean="0">
                <a:solidFill>
                  <a:srgbClr val="AD1D19"/>
                </a:solidFill>
              </a:rPr>
              <a:t>attentes, </a:t>
            </a:r>
            <a:r>
              <a:rPr lang="fr-FR" sz="3600" dirty="0" smtClean="0">
                <a:solidFill>
                  <a:srgbClr val="40606F"/>
                </a:solidFill>
              </a:rPr>
              <a:t>fantasmes</a:t>
            </a:r>
            <a:r>
              <a:rPr lang="fr-FR" sz="3600" dirty="0" smtClean="0"/>
              <a:t/>
            </a:r>
            <a:br>
              <a:rPr lang="fr-FR" sz="3600" dirty="0" smtClean="0"/>
            </a:br>
            <a:r>
              <a:rPr lang="fr-FR" sz="3600" dirty="0" smtClean="0"/>
              <a:t/>
            </a:r>
            <a:br>
              <a:rPr lang="fr-FR" sz="3600" dirty="0" smtClean="0"/>
            </a:br>
            <a:r>
              <a:rPr lang="fr-FR" sz="3600" dirty="0" smtClean="0"/>
              <a:t>de l‘ </a:t>
            </a:r>
            <a:r>
              <a:rPr lang="fr-FR" sz="3600" dirty="0" smtClean="0">
                <a:solidFill>
                  <a:srgbClr val="800000"/>
                </a:solidFill>
              </a:rPr>
              <a:t>énergie statique, gelée</a:t>
            </a:r>
            <a:endParaRPr lang="fr-FR" sz="3600" dirty="0">
              <a:solidFill>
                <a:srgbClr val="800000"/>
              </a:solidFill>
            </a:endParaRPr>
          </a:p>
        </p:txBody>
      </p:sp>
      <p:sp>
        <p:nvSpPr>
          <p:cNvPr id="5" name="Untertitel 5"/>
          <p:cNvSpPr>
            <a:spLocks noGrp="1"/>
          </p:cNvSpPr>
          <p:nvPr>
            <p:ph type="subTitle" idx="1"/>
          </p:nvPr>
        </p:nvSpPr>
        <p:spPr>
          <a:xfrm>
            <a:off x="7010400" y="16024"/>
            <a:ext cx="1981200" cy="1828800"/>
          </a:xfrm>
        </p:spPr>
        <p:txBody>
          <a:bodyPr>
            <a:normAutofit/>
          </a:bodyPr>
          <a:lstStyle/>
          <a:p>
            <a:r>
              <a:rPr lang="de-CH" sz="2800" dirty="0" err="1" smtClean="0"/>
              <a:t>L‘énergie</a:t>
            </a:r>
            <a:r>
              <a:rPr lang="de-CH" sz="2800" dirty="0" smtClean="0"/>
              <a:t> et le </a:t>
            </a:r>
            <a:r>
              <a:rPr lang="de-CH" sz="2800" dirty="0" err="1" smtClean="0"/>
              <a:t>temps</a:t>
            </a:r>
            <a:endParaRPr lang="de-CH" sz="2800" dirty="0"/>
          </a:p>
        </p:txBody>
      </p:sp>
    </p:spTree>
    <p:extLst>
      <p:ext uri="{BB962C8B-B14F-4D97-AF65-F5344CB8AC3E}">
        <p14:creationId xmlns:p14="http://schemas.microsoft.com/office/powerpoint/2010/main" xmlns="" val="3082347860"/>
      </p:ext>
    </p:extLst>
  </p:cSld>
  <p:clrMapOvr>
    <a:masterClrMapping/>
  </p:clrMapOvr>
  <p:transition spd="slow">
    <p:wip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51520" y="2320280"/>
            <a:ext cx="6324600" cy="1794520"/>
          </a:xfrm>
        </p:spPr>
        <p:txBody>
          <a:bodyPr/>
          <a:lstStyle/>
          <a:p>
            <a:r>
              <a:rPr lang="fr-FR" dirty="0" smtClean="0"/>
              <a:t>Votre énergie peut </a:t>
            </a:r>
            <a:r>
              <a:rPr lang="fr-FR" dirty="0" smtClean="0">
                <a:solidFill>
                  <a:srgbClr val="800000"/>
                </a:solidFill>
              </a:rPr>
              <a:t>geler </a:t>
            </a:r>
            <a:r>
              <a:rPr lang="fr-FR" dirty="0" smtClean="0"/>
              <a:t/>
            </a:r>
            <a:br>
              <a:rPr lang="fr-FR" dirty="0" smtClean="0"/>
            </a:br>
            <a:r>
              <a:rPr lang="fr-FR" dirty="0" smtClean="0"/>
              <a:t>dans des  représentations</a:t>
            </a:r>
            <a:br>
              <a:rPr lang="fr-FR" dirty="0" smtClean="0"/>
            </a:br>
            <a:r>
              <a:rPr lang="fr-FR" dirty="0" smtClean="0"/>
              <a:t>du passé et du futur</a:t>
            </a:r>
            <a:endParaRPr lang="fr-FR" dirty="0"/>
          </a:p>
        </p:txBody>
      </p:sp>
      <p:sp>
        <p:nvSpPr>
          <p:cNvPr id="5" name="Untertitel 5"/>
          <p:cNvSpPr>
            <a:spLocks noGrp="1"/>
          </p:cNvSpPr>
          <p:nvPr>
            <p:ph type="subTitle" idx="1"/>
          </p:nvPr>
        </p:nvSpPr>
        <p:spPr>
          <a:xfrm>
            <a:off x="7010400" y="16024"/>
            <a:ext cx="1981200" cy="1828800"/>
          </a:xfrm>
        </p:spPr>
        <p:txBody>
          <a:bodyPr>
            <a:normAutofit/>
          </a:bodyPr>
          <a:lstStyle/>
          <a:p>
            <a:r>
              <a:rPr lang="de-CH" sz="2800" dirty="0" err="1" smtClean="0"/>
              <a:t>L‘énergie</a:t>
            </a:r>
            <a:r>
              <a:rPr lang="de-CH" sz="2800" dirty="0" smtClean="0"/>
              <a:t> et le </a:t>
            </a:r>
            <a:r>
              <a:rPr lang="de-CH" sz="2800" dirty="0" err="1" smtClean="0"/>
              <a:t>temps</a:t>
            </a:r>
            <a:endParaRPr lang="de-CH" sz="2800" dirty="0"/>
          </a:p>
        </p:txBody>
      </p:sp>
    </p:spTree>
    <p:extLst>
      <p:ext uri="{BB962C8B-B14F-4D97-AF65-F5344CB8AC3E}">
        <p14:creationId xmlns:p14="http://schemas.microsoft.com/office/powerpoint/2010/main" xmlns="" val="397573906"/>
      </p:ext>
    </p:extLst>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04800" y="2667000"/>
            <a:ext cx="6324600" cy="1828800"/>
          </a:xfrm>
        </p:spPr>
        <p:txBody>
          <a:bodyPr/>
          <a:lstStyle/>
          <a:p>
            <a:r>
              <a:rPr lang="fr-FR" sz="4000" dirty="0" smtClean="0"/>
              <a:t>des </a:t>
            </a:r>
            <a:r>
              <a:rPr lang="fr-FR" sz="4000" dirty="0" smtClean="0">
                <a:solidFill>
                  <a:srgbClr val="800000"/>
                </a:solidFill>
              </a:rPr>
              <a:t>perceptions </a:t>
            </a:r>
            <a:r>
              <a:rPr lang="fr-FR" sz="4000" dirty="0" smtClean="0"/>
              <a:t>emmagasinées contiennent tout ce que vous avez vu, entendu, ressenti, gouté ou senti à certains moments  </a:t>
            </a:r>
            <a:br>
              <a:rPr lang="fr-FR" sz="4000" dirty="0" smtClean="0"/>
            </a:br>
            <a:r>
              <a:rPr lang="fr-FR" sz="4000" dirty="0" smtClean="0">
                <a:solidFill>
                  <a:srgbClr val="800000"/>
                </a:solidFill>
              </a:rPr>
              <a:t>dans le temps: les souvenirs</a:t>
            </a:r>
            <a:r>
              <a:rPr lang="de-CH" sz="4000" dirty="0" smtClean="0">
                <a:solidFill>
                  <a:srgbClr val="800000"/>
                </a:solidFill>
              </a:rPr>
              <a:t/>
            </a:r>
            <a:br>
              <a:rPr lang="de-CH" sz="4000" dirty="0" smtClean="0">
                <a:solidFill>
                  <a:srgbClr val="800000"/>
                </a:solidFill>
              </a:rPr>
            </a:br>
            <a:endParaRPr lang="de-CH" sz="4000" dirty="0">
              <a:solidFill>
                <a:srgbClr val="800000"/>
              </a:solidFill>
            </a:endParaRPr>
          </a:p>
        </p:txBody>
      </p:sp>
      <p:sp>
        <p:nvSpPr>
          <p:cNvPr id="5" name="Untertitel 5"/>
          <p:cNvSpPr>
            <a:spLocks noGrp="1"/>
          </p:cNvSpPr>
          <p:nvPr>
            <p:ph type="subTitle" idx="1"/>
          </p:nvPr>
        </p:nvSpPr>
        <p:spPr>
          <a:xfrm>
            <a:off x="7010400" y="16024"/>
            <a:ext cx="1981200" cy="1828800"/>
          </a:xfrm>
        </p:spPr>
        <p:txBody>
          <a:bodyPr>
            <a:normAutofit/>
          </a:bodyPr>
          <a:lstStyle/>
          <a:p>
            <a:r>
              <a:rPr lang="de-CH" sz="2800" dirty="0" err="1" smtClean="0"/>
              <a:t>L‘énergie</a:t>
            </a:r>
            <a:r>
              <a:rPr lang="de-CH" sz="2800" dirty="0" smtClean="0"/>
              <a:t> et le </a:t>
            </a:r>
            <a:r>
              <a:rPr lang="de-CH" sz="2800" dirty="0" err="1" smtClean="0"/>
              <a:t>temps</a:t>
            </a:r>
            <a:endParaRPr lang="de-CH" sz="2800" dirty="0"/>
          </a:p>
        </p:txBody>
      </p:sp>
    </p:spTree>
    <p:extLst>
      <p:ext uri="{BB962C8B-B14F-4D97-AF65-F5344CB8AC3E}">
        <p14:creationId xmlns:p14="http://schemas.microsoft.com/office/powerpoint/2010/main" xmlns="" val="259618438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tertitel 9"/>
          <p:cNvSpPr>
            <a:spLocks noGrp="1"/>
          </p:cNvSpPr>
          <p:nvPr>
            <p:ph type="subTitle" idx="1"/>
          </p:nvPr>
        </p:nvSpPr>
        <p:spPr>
          <a:xfrm>
            <a:off x="7010400" y="304056"/>
            <a:ext cx="1981200" cy="1828800"/>
          </a:xfrm>
        </p:spPr>
        <p:txBody>
          <a:bodyPr>
            <a:normAutofit/>
          </a:bodyPr>
          <a:lstStyle/>
          <a:p>
            <a:pPr algn="ctr"/>
            <a:r>
              <a:rPr lang="de-CH" dirty="0" err="1" smtClean="0"/>
              <a:t>intention</a:t>
            </a:r>
            <a:endParaRPr lang="de-CH" dirty="0" smtClean="0"/>
          </a:p>
          <a:p>
            <a:pPr algn="ctr"/>
            <a:r>
              <a:rPr lang="de-CH" dirty="0" err="1" smtClean="0"/>
              <a:t>conscience</a:t>
            </a:r>
            <a:endParaRPr lang="de-CH" dirty="0" smtClean="0"/>
          </a:p>
          <a:p>
            <a:pPr algn="ctr"/>
            <a:r>
              <a:rPr lang="de-CH" dirty="0" smtClean="0"/>
              <a:t>Information</a:t>
            </a:r>
          </a:p>
          <a:p>
            <a:pPr algn="ctr"/>
            <a:r>
              <a:rPr lang="de-CH" dirty="0" err="1" smtClean="0"/>
              <a:t>énergie</a:t>
            </a:r>
            <a:endParaRPr lang="de-CH" dirty="0" smtClean="0"/>
          </a:p>
          <a:p>
            <a:pPr algn="ctr"/>
            <a:r>
              <a:rPr lang="de-CH" dirty="0" err="1" smtClean="0"/>
              <a:t>matière</a:t>
            </a:r>
            <a:endParaRPr lang="de-CH" dirty="0" smtClean="0"/>
          </a:p>
        </p:txBody>
      </p:sp>
      <p:sp>
        <p:nvSpPr>
          <p:cNvPr id="5" name="Titel 4"/>
          <p:cNvSpPr>
            <a:spLocks noGrp="1"/>
          </p:cNvSpPr>
          <p:nvPr>
            <p:ph type="title"/>
          </p:nvPr>
        </p:nvSpPr>
        <p:spPr>
          <a:xfrm>
            <a:off x="179512" y="2104256"/>
            <a:ext cx="6324600" cy="1828800"/>
          </a:xfrm>
        </p:spPr>
        <p:txBody>
          <a:bodyPr/>
          <a:lstStyle/>
          <a:p>
            <a:r>
              <a:rPr lang="de-CH" dirty="0" err="1" smtClean="0"/>
              <a:t>L‘énergie</a:t>
            </a:r>
            <a:r>
              <a:rPr lang="de-CH" dirty="0" smtClean="0"/>
              <a:t>, </a:t>
            </a:r>
            <a:r>
              <a:rPr lang="de-CH" dirty="0" err="1" smtClean="0"/>
              <a:t>c‘est</a:t>
            </a:r>
            <a:r>
              <a:rPr lang="de-CH" dirty="0" smtClean="0"/>
              <a:t> plus </a:t>
            </a:r>
            <a:r>
              <a:rPr lang="de-CH" dirty="0" err="1" smtClean="0"/>
              <a:t>encore</a:t>
            </a:r>
            <a:endParaRPr lang="de-CH" dirty="0"/>
          </a:p>
        </p:txBody>
      </p:sp>
      <p:pic>
        <p:nvPicPr>
          <p:cNvPr id="8" name="Bild 7"/>
          <p:cNvPicPr>
            <a:picLocks noChangeAspect="1"/>
          </p:cNvPicPr>
          <p:nvPr/>
        </p:nvPicPr>
        <p:blipFill>
          <a:blip r:embed="rId2"/>
          <a:stretch>
            <a:fillRect/>
          </a:stretch>
        </p:blipFill>
        <p:spPr>
          <a:xfrm>
            <a:off x="392985" y="4491915"/>
            <a:ext cx="4508500" cy="1981200"/>
          </a:xfrm>
          <a:prstGeom prst="rect">
            <a:avLst/>
          </a:prstGeom>
        </p:spPr>
      </p:pic>
    </p:spTree>
    <p:extLst>
      <p:ext uri="{BB962C8B-B14F-4D97-AF65-F5344CB8AC3E}">
        <p14:creationId xmlns:p14="http://schemas.microsoft.com/office/powerpoint/2010/main" xmlns="" val="1147552098"/>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332656"/>
            <a:ext cx="1981200" cy="1828800"/>
          </a:xfrm>
        </p:spPr>
        <p:txBody>
          <a:bodyPr>
            <a:normAutofit lnSpcReduction="10000"/>
          </a:bodyPr>
          <a:lstStyle/>
          <a:p>
            <a:pPr algn="ctr"/>
            <a:r>
              <a:rPr lang="de-CH" sz="2100" dirty="0" err="1" smtClean="0"/>
              <a:t>fantasmes</a:t>
            </a:r>
            <a:r>
              <a:rPr lang="de-CH" sz="2100" dirty="0" smtClean="0"/>
              <a:t>,</a:t>
            </a:r>
          </a:p>
          <a:p>
            <a:pPr algn="ctr"/>
            <a:r>
              <a:rPr lang="de-CH" sz="2100" dirty="0" err="1" smtClean="0"/>
              <a:t>imagination</a:t>
            </a:r>
            <a:r>
              <a:rPr lang="de-CH" sz="2100" dirty="0" smtClean="0"/>
              <a:t>,</a:t>
            </a:r>
          </a:p>
          <a:p>
            <a:pPr algn="ctr"/>
            <a:r>
              <a:rPr lang="de-CH" sz="2100" dirty="0" err="1" smtClean="0"/>
              <a:t>Convictions</a:t>
            </a:r>
            <a:r>
              <a:rPr lang="de-CH" sz="2100" dirty="0" smtClean="0"/>
              <a:t>, </a:t>
            </a:r>
            <a:r>
              <a:rPr lang="de-CH" sz="2100" dirty="0" err="1" smtClean="0"/>
              <a:t>croyances</a:t>
            </a:r>
            <a:r>
              <a:rPr lang="de-CH" sz="2100" dirty="0" smtClean="0"/>
              <a:t>,</a:t>
            </a:r>
          </a:p>
          <a:p>
            <a:pPr algn="ctr"/>
            <a:r>
              <a:rPr lang="de-CH" sz="2100" dirty="0" err="1" smtClean="0"/>
              <a:t>attentes</a:t>
            </a:r>
            <a:endParaRPr lang="de-CH" sz="2100" dirty="0"/>
          </a:p>
        </p:txBody>
      </p:sp>
      <p:sp>
        <p:nvSpPr>
          <p:cNvPr id="4" name="Titel 3"/>
          <p:cNvSpPr>
            <a:spLocks noGrp="1"/>
          </p:cNvSpPr>
          <p:nvPr>
            <p:ph type="title"/>
          </p:nvPr>
        </p:nvSpPr>
        <p:spPr>
          <a:xfrm>
            <a:off x="381000" y="2971800"/>
            <a:ext cx="6324600" cy="1828800"/>
          </a:xfrm>
        </p:spPr>
        <p:txBody>
          <a:bodyPr/>
          <a:lstStyle/>
          <a:p>
            <a:r>
              <a:rPr lang="fr-FR" sz="3600" dirty="0" smtClean="0">
                <a:solidFill>
                  <a:srgbClr val="800000"/>
                </a:solidFill>
              </a:rPr>
              <a:t>Les fantasmes décrivent</a:t>
            </a:r>
            <a:r>
              <a:rPr lang="fr-FR" sz="3600" dirty="0" smtClean="0"/>
              <a:t>:</a:t>
            </a:r>
            <a:br>
              <a:rPr lang="fr-FR" sz="3600" dirty="0" smtClean="0"/>
            </a:br>
            <a:r>
              <a:rPr lang="fr-FR" sz="3600" dirty="0" smtClean="0">
                <a:solidFill>
                  <a:srgbClr val="FF0000"/>
                </a:solidFill>
              </a:rPr>
              <a:t>ce qui aurait pu être</a:t>
            </a:r>
            <a:br>
              <a:rPr lang="fr-FR" sz="3600" dirty="0" smtClean="0">
                <a:solidFill>
                  <a:srgbClr val="FF0000"/>
                </a:solidFill>
              </a:rPr>
            </a:br>
            <a:r>
              <a:rPr lang="fr-FR" sz="3600" dirty="0" smtClean="0">
                <a:solidFill>
                  <a:srgbClr val="FF0000"/>
                </a:solidFill>
              </a:rPr>
              <a:t>comment cela aurait du être</a:t>
            </a:r>
            <a:br>
              <a:rPr lang="fr-FR" sz="3600" dirty="0" smtClean="0">
                <a:solidFill>
                  <a:srgbClr val="FF0000"/>
                </a:solidFill>
              </a:rPr>
            </a:br>
            <a:r>
              <a:rPr lang="fr-FR" sz="3600" dirty="0" smtClean="0">
                <a:solidFill>
                  <a:srgbClr val="FF0000"/>
                </a:solidFill>
              </a:rPr>
              <a:t>comment cela peut être</a:t>
            </a:r>
            <a:br>
              <a:rPr lang="fr-FR" sz="3600" dirty="0" smtClean="0">
                <a:solidFill>
                  <a:srgbClr val="FF0000"/>
                </a:solidFill>
              </a:rPr>
            </a:br>
            <a:r>
              <a:rPr lang="fr-FR" sz="3600" dirty="0" smtClean="0">
                <a:solidFill>
                  <a:srgbClr val="FF0000"/>
                </a:solidFill>
              </a:rPr>
              <a:t>comment cela sera</a:t>
            </a:r>
            <a:br>
              <a:rPr lang="fr-FR" sz="3600" dirty="0" smtClean="0">
                <a:solidFill>
                  <a:srgbClr val="FF0000"/>
                </a:solidFill>
              </a:rPr>
            </a:br>
            <a:r>
              <a:rPr lang="fr-FR" sz="3600" dirty="0" smtClean="0">
                <a:solidFill>
                  <a:srgbClr val="FF0000"/>
                </a:solidFill>
              </a:rPr>
              <a:t>comment cela serait</a:t>
            </a:r>
            <a:br>
              <a:rPr lang="fr-FR" sz="3600" dirty="0" smtClean="0">
                <a:solidFill>
                  <a:srgbClr val="FF0000"/>
                </a:solidFill>
              </a:rPr>
            </a:br>
            <a:r>
              <a:rPr lang="fr-FR" sz="3600" dirty="0" smtClean="0">
                <a:solidFill>
                  <a:srgbClr val="FF0000"/>
                </a:solidFill>
              </a:rPr>
              <a:t>comment cela devrait être</a:t>
            </a:r>
            <a:endParaRPr lang="fr-FR" sz="3600" dirty="0">
              <a:solidFill>
                <a:srgbClr val="FF0000"/>
              </a:solidFill>
            </a:endParaRPr>
          </a:p>
        </p:txBody>
      </p:sp>
    </p:spTree>
    <p:extLst>
      <p:ext uri="{BB962C8B-B14F-4D97-AF65-F5344CB8AC3E}">
        <p14:creationId xmlns:p14="http://schemas.microsoft.com/office/powerpoint/2010/main" xmlns="" val="4067293861"/>
      </p:ext>
    </p:extLst>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1"/>
          <p:cNvSpPr>
            <a:spLocks noGrp="1"/>
          </p:cNvSpPr>
          <p:nvPr>
            <p:ph type="subTitle" idx="1"/>
          </p:nvPr>
        </p:nvSpPr>
        <p:spPr/>
        <p:txBody>
          <a:bodyPr>
            <a:noAutofit/>
          </a:bodyPr>
          <a:lstStyle/>
          <a:p>
            <a:pPr algn="ctr"/>
            <a:r>
              <a:rPr lang="de-CH" sz="12000" dirty="0"/>
              <a:t>-</a:t>
            </a:r>
          </a:p>
        </p:txBody>
      </p:sp>
      <p:sp>
        <p:nvSpPr>
          <p:cNvPr id="4" name="Titel 3"/>
          <p:cNvSpPr>
            <a:spLocks noGrp="1"/>
          </p:cNvSpPr>
          <p:nvPr>
            <p:ph type="title"/>
          </p:nvPr>
        </p:nvSpPr>
        <p:spPr/>
        <p:txBody>
          <a:bodyPr/>
          <a:lstStyle/>
          <a:p>
            <a:r>
              <a:rPr lang="de-CH" dirty="0" err="1" smtClean="0"/>
              <a:t>L‘énergie</a:t>
            </a:r>
            <a:r>
              <a:rPr lang="de-CH" dirty="0" smtClean="0"/>
              <a:t> </a:t>
            </a:r>
            <a:r>
              <a:rPr lang="de-CH" dirty="0" err="1" smtClean="0"/>
              <a:t>peut</a:t>
            </a:r>
            <a:r>
              <a:rPr lang="de-CH" dirty="0" smtClean="0"/>
              <a:t> </a:t>
            </a:r>
            <a:r>
              <a:rPr lang="de-CH" dirty="0" err="1" smtClean="0"/>
              <a:t>être</a:t>
            </a:r>
            <a:r>
              <a:rPr lang="de-CH" dirty="0" smtClean="0"/>
              <a:t> </a:t>
            </a:r>
            <a:r>
              <a:rPr lang="de-CH" dirty="0" err="1" smtClean="0"/>
              <a:t>gelée</a:t>
            </a:r>
            <a:r>
              <a:rPr lang="de-CH" dirty="0" smtClean="0"/>
              <a:t> </a:t>
            </a:r>
            <a:r>
              <a:rPr lang="de-CH" dirty="0" err="1" smtClean="0"/>
              <a:t>dans</a:t>
            </a:r>
            <a:r>
              <a:rPr lang="de-CH" dirty="0" smtClean="0"/>
              <a:t> </a:t>
            </a:r>
            <a:r>
              <a:rPr lang="de-CH" dirty="0" err="1" smtClean="0"/>
              <a:t>un</a:t>
            </a:r>
            <a:r>
              <a:rPr lang="de-CH" dirty="0" smtClean="0"/>
              <a:t> passé </a:t>
            </a:r>
            <a:r>
              <a:rPr lang="de-CH" dirty="0" err="1" smtClean="0"/>
              <a:t>douloureux</a:t>
            </a:r>
            <a:r>
              <a:rPr lang="de-CH" dirty="0" smtClean="0"/>
              <a:t>:</a:t>
            </a:r>
            <a:br>
              <a:rPr lang="de-CH" dirty="0" smtClean="0"/>
            </a:br>
            <a:r>
              <a:rPr lang="de-CH" dirty="0" smtClean="0"/>
              <a:t/>
            </a:r>
            <a:br>
              <a:rPr lang="de-CH" dirty="0" smtClean="0"/>
            </a:br>
            <a:r>
              <a:rPr lang="de-CH" dirty="0" err="1" smtClean="0">
                <a:solidFill>
                  <a:srgbClr val="800000"/>
                </a:solidFill>
              </a:rPr>
              <a:t>traumas</a:t>
            </a:r>
            <a:r>
              <a:rPr lang="de-CH" dirty="0" smtClean="0">
                <a:solidFill>
                  <a:srgbClr val="800000"/>
                </a:solidFill>
              </a:rPr>
              <a:t>,</a:t>
            </a:r>
            <a:br>
              <a:rPr lang="de-CH" dirty="0" smtClean="0">
                <a:solidFill>
                  <a:srgbClr val="800000"/>
                </a:solidFill>
              </a:rPr>
            </a:br>
            <a:r>
              <a:rPr lang="de-CH" dirty="0" err="1" smtClean="0">
                <a:solidFill>
                  <a:srgbClr val="800000"/>
                </a:solidFill>
              </a:rPr>
              <a:t>souvenirs</a:t>
            </a:r>
            <a:r>
              <a:rPr lang="de-CH" dirty="0" smtClean="0">
                <a:solidFill>
                  <a:srgbClr val="800000"/>
                </a:solidFill>
              </a:rPr>
              <a:t> </a:t>
            </a:r>
            <a:r>
              <a:rPr lang="de-CH" dirty="0" err="1" smtClean="0">
                <a:solidFill>
                  <a:srgbClr val="800000"/>
                </a:solidFill>
              </a:rPr>
              <a:t>perturbants</a:t>
            </a:r>
            <a:endParaRPr lang="de-CH" dirty="0">
              <a:solidFill>
                <a:srgbClr val="800000"/>
              </a:solidFill>
            </a:endParaRPr>
          </a:p>
        </p:txBody>
      </p:sp>
      <p:pic>
        <p:nvPicPr>
          <p:cNvPr id="5" name="Bild 4" descr="memory.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88507" y="5401439"/>
            <a:ext cx="2003093" cy="1352088"/>
          </a:xfrm>
          <a:prstGeom prst="rect">
            <a:avLst/>
          </a:prstGeom>
        </p:spPr>
      </p:pic>
    </p:spTree>
    <p:extLst>
      <p:ext uri="{BB962C8B-B14F-4D97-AF65-F5344CB8AC3E}">
        <p14:creationId xmlns:p14="http://schemas.microsoft.com/office/powerpoint/2010/main" xmlns="" val="1699826228"/>
      </p:ext>
    </p:extLst>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Autofit/>
          </a:bodyPr>
          <a:lstStyle/>
          <a:p>
            <a:pPr algn="ctr"/>
            <a:r>
              <a:rPr lang="de-CH" sz="12000" dirty="0" smtClean="0"/>
              <a:t>+</a:t>
            </a:r>
            <a:endParaRPr lang="de-CH" sz="12000" dirty="0"/>
          </a:p>
        </p:txBody>
      </p:sp>
      <p:sp>
        <p:nvSpPr>
          <p:cNvPr id="4" name="Titel 3"/>
          <p:cNvSpPr>
            <a:spLocks noGrp="1"/>
          </p:cNvSpPr>
          <p:nvPr>
            <p:ph type="title"/>
          </p:nvPr>
        </p:nvSpPr>
        <p:spPr/>
        <p:txBody>
          <a:bodyPr/>
          <a:lstStyle/>
          <a:p>
            <a:r>
              <a:rPr lang="fr-FR" dirty="0" smtClean="0"/>
              <a:t>L‘énergie peut être gelée dans un passé positif:</a:t>
            </a:r>
            <a:br>
              <a:rPr lang="fr-FR" dirty="0" smtClean="0"/>
            </a:br>
            <a:r>
              <a:rPr lang="fr-FR" dirty="0" smtClean="0"/>
              <a:t/>
            </a:r>
            <a:br>
              <a:rPr lang="fr-FR" dirty="0" smtClean="0"/>
            </a:br>
            <a:r>
              <a:rPr lang="fr-FR" dirty="0" smtClean="0">
                <a:solidFill>
                  <a:srgbClr val="800000"/>
                </a:solidFill>
              </a:rPr>
              <a:t>regrets, </a:t>
            </a:r>
            <a:br>
              <a:rPr lang="fr-FR" dirty="0" smtClean="0">
                <a:solidFill>
                  <a:srgbClr val="800000"/>
                </a:solidFill>
              </a:rPr>
            </a:br>
            <a:r>
              <a:rPr lang="fr-FR" dirty="0" smtClean="0">
                <a:solidFill>
                  <a:srgbClr val="800000"/>
                </a:solidFill>
              </a:rPr>
              <a:t>nostalgie</a:t>
            </a:r>
            <a:endParaRPr lang="fr-FR" dirty="0">
              <a:solidFill>
                <a:srgbClr val="800000"/>
              </a:solidFill>
            </a:endParaRPr>
          </a:p>
        </p:txBody>
      </p:sp>
      <p:pic>
        <p:nvPicPr>
          <p:cNvPr id="5" name="Bild 4" descr="memory.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88507" y="5401439"/>
            <a:ext cx="2003093" cy="1352088"/>
          </a:xfrm>
          <a:prstGeom prst="rect">
            <a:avLst/>
          </a:prstGeom>
        </p:spPr>
      </p:pic>
    </p:spTree>
    <p:extLst>
      <p:ext uri="{BB962C8B-B14F-4D97-AF65-F5344CB8AC3E}">
        <p14:creationId xmlns:p14="http://schemas.microsoft.com/office/powerpoint/2010/main" xmlns="" val="2657605069"/>
      </p:ext>
    </p:extLst>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Autofit/>
          </a:bodyPr>
          <a:lstStyle/>
          <a:p>
            <a:pPr algn="ctr"/>
            <a:r>
              <a:rPr lang="de-CH" sz="12000" dirty="0" smtClean="0"/>
              <a:t>+</a:t>
            </a:r>
            <a:endParaRPr lang="de-CH" sz="12000" dirty="0"/>
          </a:p>
        </p:txBody>
      </p:sp>
      <p:sp>
        <p:nvSpPr>
          <p:cNvPr id="4" name="Titel 3"/>
          <p:cNvSpPr>
            <a:spLocks noGrp="1"/>
          </p:cNvSpPr>
          <p:nvPr>
            <p:ph type="title"/>
          </p:nvPr>
        </p:nvSpPr>
        <p:spPr>
          <a:xfrm>
            <a:off x="392985" y="2536304"/>
            <a:ext cx="6324600" cy="1828800"/>
          </a:xfrm>
        </p:spPr>
        <p:txBody>
          <a:bodyPr/>
          <a:lstStyle/>
          <a:p>
            <a:r>
              <a:rPr lang="fr-FR" sz="4000" dirty="0" smtClean="0"/>
              <a:t>L‘énergie peut être gelée dans un futur positif:</a:t>
            </a:r>
            <a:br>
              <a:rPr lang="fr-FR" sz="4000" dirty="0" smtClean="0"/>
            </a:br>
            <a:r>
              <a:rPr lang="fr-FR" sz="4000" dirty="0" smtClean="0"/>
              <a:t/>
            </a:r>
            <a:br>
              <a:rPr lang="fr-FR" sz="4000" dirty="0" smtClean="0"/>
            </a:br>
            <a:r>
              <a:rPr lang="fr-FR" sz="4000" dirty="0" smtClean="0">
                <a:solidFill>
                  <a:srgbClr val="800000"/>
                </a:solidFill>
              </a:rPr>
              <a:t>illusions, souhaits, désirs, rêves, espoirs, attentes</a:t>
            </a:r>
            <a:endParaRPr lang="fr-FR" sz="4000" dirty="0">
              <a:solidFill>
                <a:srgbClr val="800000"/>
              </a:solidFill>
            </a:endParaRPr>
          </a:p>
        </p:txBody>
      </p:sp>
      <p:pic>
        <p:nvPicPr>
          <p:cNvPr id="5" name="Bild 4" descr="future.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39645" y="4796225"/>
            <a:ext cx="1876778" cy="1876778"/>
          </a:xfrm>
          <a:prstGeom prst="rect">
            <a:avLst/>
          </a:prstGeom>
        </p:spPr>
      </p:pic>
    </p:spTree>
    <p:extLst>
      <p:ext uri="{BB962C8B-B14F-4D97-AF65-F5344CB8AC3E}">
        <p14:creationId xmlns:p14="http://schemas.microsoft.com/office/powerpoint/2010/main" xmlns="" val="2483749797"/>
      </p:ext>
    </p:extLst>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Autofit/>
          </a:bodyPr>
          <a:lstStyle/>
          <a:p>
            <a:pPr algn="ctr"/>
            <a:r>
              <a:rPr lang="de-CH" sz="12000" dirty="0" smtClean="0"/>
              <a:t>-</a:t>
            </a:r>
            <a:endParaRPr lang="de-CH" sz="12000" dirty="0"/>
          </a:p>
        </p:txBody>
      </p:sp>
      <p:sp>
        <p:nvSpPr>
          <p:cNvPr id="4" name="Titel 3"/>
          <p:cNvSpPr>
            <a:spLocks noGrp="1"/>
          </p:cNvSpPr>
          <p:nvPr>
            <p:ph type="title"/>
          </p:nvPr>
        </p:nvSpPr>
        <p:spPr>
          <a:xfrm>
            <a:off x="381000" y="2209800"/>
            <a:ext cx="6324600" cy="1828800"/>
          </a:xfrm>
        </p:spPr>
        <p:txBody>
          <a:bodyPr/>
          <a:lstStyle/>
          <a:p>
            <a:r>
              <a:rPr lang="fr-FR" sz="4400" dirty="0" smtClean="0"/>
              <a:t>L‘énergie peut être gelée dans un futur négatif:</a:t>
            </a:r>
            <a:br>
              <a:rPr lang="fr-FR" sz="4400" dirty="0" smtClean="0"/>
            </a:br>
            <a:r>
              <a:rPr lang="fr-FR" dirty="0" smtClean="0"/>
              <a:t/>
            </a:r>
            <a:br>
              <a:rPr lang="fr-FR" dirty="0" smtClean="0"/>
            </a:br>
            <a:r>
              <a:rPr lang="fr-FR" dirty="0" smtClean="0">
                <a:solidFill>
                  <a:srgbClr val="800000"/>
                </a:solidFill>
              </a:rPr>
              <a:t>peurs, paniques, anticipation anxieuse, appréhensions</a:t>
            </a:r>
            <a:endParaRPr lang="fr-FR" dirty="0">
              <a:solidFill>
                <a:srgbClr val="800000"/>
              </a:solidFill>
            </a:endParaRPr>
          </a:p>
        </p:txBody>
      </p:sp>
      <p:pic>
        <p:nvPicPr>
          <p:cNvPr id="5" name="Bild 4" descr="future.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39645" y="4796225"/>
            <a:ext cx="1876778" cy="1876778"/>
          </a:xfrm>
          <a:prstGeom prst="rect">
            <a:avLst/>
          </a:prstGeom>
        </p:spPr>
      </p:pic>
    </p:spTree>
    <p:extLst>
      <p:ext uri="{BB962C8B-B14F-4D97-AF65-F5344CB8AC3E}">
        <p14:creationId xmlns:p14="http://schemas.microsoft.com/office/powerpoint/2010/main" xmlns="" val="1344114023"/>
      </p:ext>
    </p:extLst>
  </p:cSld>
  <p:clrMapOvr>
    <a:masterClrMapping/>
  </p:clrMapOvr>
  <p:transition spd="slow">
    <p:wip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642056" y="4468894"/>
            <a:ext cx="4212167" cy="2602183"/>
          </a:xfrm>
          <a:prstGeom prst="rect">
            <a:avLst/>
          </a:prstGeom>
        </p:spPr>
      </p:pic>
      <p:sp>
        <p:nvSpPr>
          <p:cNvPr id="2" name="Untertitel 1"/>
          <p:cNvSpPr>
            <a:spLocks noGrp="1"/>
          </p:cNvSpPr>
          <p:nvPr>
            <p:ph type="subTitle" idx="1"/>
          </p:nvPr>
        </p:nvSpPr>
        <p:spPr/>
        <p:txBody>
          <a:bodyPr>
            <a:noAutofit/>
          </a:bodyPr>
          <a:lstStyle/>
          <a:p>
            <a:pPr algn="ctr"/>
            <a:r>
              <a:rPr lang="de-CH" sz="12000" dirty="0"/>
              <a:t>-</a:t>
            </a:r>
          </a:p>
        </p:txBody>
      </p:sp>
      <p:sp>
        <p:nvSpPr>
          <p:cNvPr id="4" name="Titel 3"/>
          <p:cNvSpPr>
            <a:spLocks noGrp="1"/>
          </p:cNvSpPr>
          <p:nvPr>
            <p:ph type="title"/>
          </p:nvPr>
        </p:nvSpPr>
        <p:spPr/>
        <p:txBody>
          <a:bodyPr/>
          <a:lstStyle/>
          <a:p>
            <a:r>
              <a:rPr lang="fr-FR" dirty="0" smtClean="0"/>
              <a:t>L‘énergie peut geler dans des tâches inachevées:</a:t>
            </a:r>
            <a:br>
              <a:rPr lang="fr-FR" dirty="0" smtClean="0"/>
            </a:br>
            <a:r>
              <a:rPr lang="fr-FR" dirty="0" smtClean="0">
                <a:solidFill>
                  <a:srgbClr val="800000"/>
                </a:solidFill>
              </a:rPr>
              <a:t>échecs , ambitions</a:t>
            </a:r>
            <a:endParaRPr lang="fr-FR" dirty="0">
              <a:solidFill>
                <a:srgbClr val="800000"/>
              </a:solidFill>
            </a:endParaRPr>
          </a:p>
        </p:txBody>
      </p:sp>
    </p:spTree>
    <p:extLst>
      <p:ext uri="{BB962C8B-B14F-4D97-AF65-F5344CB8AC3E}">
        <p14:creationId xmlns:p14="http://schemas.microsoft.com/office/powerpoint/2010/main" xmlns="" val="1230240137"/>
      </p:ext>
    </p:extLst>
  </p:cSld>
  <p:clrMapOvr>
    <a:masterClrMapping/>
  </p:clrMapOvr>
  <p:transition spd="slow">
    <p:wip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260648"/>
            <a:ext cx="1981200" cy="2384152"/>
          </a:xfrm>
        </p:spPr>
        <p:txBody>
          <a:bodyPr>
            <a:normAutofit/>
          </a:bodyPr>
          <a:lstStyle/>
          <a:p>
            <a:r>
              <a:rPr lang="fr-FR" sz="1700" dirty="0" smtClean="0"/>
              <a:t>Psychanalyse</a:t>
            </a:r>
          </a:p>
          <a:p>
            <a:r>
              <a:rPr lang="fr-FR" sz="1700" dirty="0" smtClean="0"/>
              <a:t>AT, gestalt</a:t>
            </a:r>
          </a:p>
          <a:p>
            <a:r>
              <a:rPr lang="fr-FR" sz="1700" dirty="0" smtClean="0"/>
              <a:t>Thérapie cognitive, </a:t>
            </a:r>
          </a:p>
          <a:p>
            <a:r>
              <a:rPr lang="fr-FR" sz="1700" dirty="0" err="1" smtClean="0"/>
              <a:t>hypnotherapie</a:t>
            </a:r>
            <a:endParaRPr lang="fr-FR" sz="1700" dirty="0" smtClean="0"/>
          </a:p>
          <a:p>
            <a:r>
              <a:rPr lang="fr-FR" sz="1700" dirty="0" err="1" smtClean="0"/>
              <a:t>psychosynthèse</a:t>
            </a:r>
            <a:endParaRPr lang="fr-FR" sz="1700" dirty="0" smtClean="0"/>
          </a:p>
          <a:p>
            <a:r>
              <a:rPr lang="fr-FR" sz="1700" dirty="0" err="1" smtClean="0"/>
              <a:t>logosynthèse</a:t>
            </a:r>
            <a:endParaRPr lang="fr-FR" sz="1700" dirty="0"/>
          </a:p>
        </p:txBody>
      </p:sp>
      <p:sp>
        <p:nvSpPr>
          <p:cNvPr id="4" name="Titel 3"/>
          <p:cNvSpPr>
            <a:spLocks noGrp="1"/>
          </p:cNvSpPr>
          <p:nvPr>
            <p:ph type="title"/>
          </p:nvPr>
        </p:nvSpPr>
        <p:spPr>
          <a:xfrm>
            <a:off x="392985" y="2924944"/>
            <a:ext cx="6324600" cy="1828800"/>
          </a:xfrm>
        </p:spPr>
        <p:txBody>
          <a:bodyPr/>
          <a:lstStyle/>
          <a:p>
            <a:r>
              <a:rPr lang="fr-FR" dirty="0" smtClean="0">
                <a:solidFill>
                  <a:srgbClr val="800000"/>
                </a:solidFill>
              </a:rPr>
              <a:t>Le changement guidé</a:t>
            </a:r>
            <a:r>
              <a:rPr lang="fr-FR" dirty="0" smtClean="0"/>
              <a:t/>
            </a:r>
            <a:br>
              <a:rPr lang="fr-FR" dirty="0" smtClean="0"/>
            </a:br>
            <a:r>
              <a:rPr lang="fr-FR" dirty="0" smtClean="0"/>
              <a:t>rétablit le flux,</a:t>
            </a:r>
            <a:br>
              <a:rPr lang="fr-FR" dirty="0" smtClean="0"/>
            </a:br>
            <a:r>
              <a:rPr lang="fr-FR" dirty="0" smtClean="0"/>
              <a:t>ramène l‘énergie à sa juste place</a:t>
            </a:r>
            <a:endParaRPr lang="fr-FR" dirty="0"/>
          </a:p>
        </p:txBody>
      </p:sp>
      <p:pic>
        <p:nvPicPr>
          <p:cNvPr id="5" name="Bild 4"/>
          <p:cNvPicPr>
            <a:picLocks noChangeAspect="1"/>
          </p:cNvPicPr>
          <p:nvPr/>
        </p:nvPicPr>
        <p:blipFill>
          <a:blip r:embed="rId2"/>
          <a:stretch>
            <a:fillRect/>
          </a:stretch>
        </p:blipFill>
        <p:spPr>
          <a:xfrm>
            <a:off x="-530648" y="5572480"/>
            <a:ext cx="9999203" cy="5008693"/>
          </a:xfrm>
          <a:prstGeom prst="rect">
            <a:avLst/>
          </a:prstGeom>
        </p:spPr>
      </p:pic>
    </p:spTree>
    <p:extLst>
      <p:ext uri="{BB962C8B-B14F-4D97-AF65-F5344CB8AC3E}">
        <p14:creationId xmlns:p14="http://schemas.microsoft.com/office/powerpoint/2010/main" xmlns="" val="2462444202"/>
      </p:ext>
    </p:extLst>
  </p:cSld>
  <p:clrMapOvr>
    <a:masterClrMapping/>
  </p:clrMapOvr>
  <p:transition spd="slow">
    <p:wip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6993468" y="1284993"/>
            <a:ext cx="1981200" cy="3584167"/>
          </a:xfrm>
        </p:spPr>
        <p:txBody>
          <a:bodyPr>
            <a:normAutofit/>
          </a:bodyPr>
          <a:lstStyle/>
          <a:p>
            <a:pPr algn="ctr"/>
            <a:r>
              <a:rPr lang="de-CH" dirty="0" smtClean="0"/>
              <a:t>Le </a:t>
            </a:r>
            <a:r>
              <a:rPr lang="de-CH" dirty="0" err="1" smtClean="0"/>
              <a:t>sens</a:t>
            </a:r>
            <a:r>
              <a:rPr lang="de-CH" dirty="0" smtClean="0"/>
              <a:t> de la Vie</a:t>
            </a:r>
          </a:p>
          <a:p>
            <a:pPr algn="ctr"/>
            <a:endParaRPr lang="de-CH" dirty="0" smtClean="0"/>
          </a:p>
          <a:p>
            <a:pPr algn="ctr"/>
            <a:endParaRPr lang="de-CH" dirty="0" smtClean="0"/>
          </a:p>
          <a:p>
            <a:pPr algn="ctr"/>
            <a:endParaRPr lang="de-CH" dirty="0"/>
          </a:p>
          <a:p>
            <a:pPr algn="ctr"/>
            <a:endParaRPr lang="de-CH" dirty="0" smtClean="0"/>
          </a:p>
          <a:p>
            <a:pPr algn="ctr"/>
            <a:r>
              <a:rPr lang="de-CH" dirty="0" smtClean="0"/>
              <a:t>Le </a:t>
            </a:r>
            <a:r>
              <a:rPr lang="de-CH" dirty="0" err="1" smtClean="0"/>
              <a:t>sens</a:t>
            </a:r>
            <a:r>
              <a:rPr lang="de-CH" dirty="0" smtClean="0"/>
              <a:t> de </a:t>
            </a:r>
            <a:r>
              <a:rPr lang="de-CH" dirty="0" err="1" smtClean="0"/>
              <a:t>Votre</a:t>
            </a:r>
            <a:r>
              <a:rPr lang="de-CH" dirty="0" smtClean="0"/>
              <a:t> vie</a:t>
            </a:r>
            <a:endParaRPr lang="de-CH" dirty="0"/>
          </a:p>
        </p:txBody>
      </p:sp>
      <p:sp>
        <p:nvSpPr>
          <p:cNvPr id="4" name="Titel 3"/>
          <p:cNvSpPr>
            <a:spLocks noGrp="1"/>
          </p:cNvSpPr>
          <p:nvPr>
            <p:ph type="title"/>
          </p:nvPr>
        </p:nvSpPr>
        <p:spPr>
          <a:xfrm>
            <a:off x="274589" y="2052960"/>
            <a:ext cx="6477320" cy="1828800"/>
          </a:xfrm>
        </p:spPr>
        <p:txBody>
          <a:bodyPr/>
          <a:lstStyle/>
          <a:p>
            <a:r>
              <a:rPr lang="de-CH" dirty="0" smtClean="0"/>
              <a:t>Le </a:t>
            </a:r>
            <a:r>
              <a:rPr lang="de-CH" dirty="0" err="1" smtClean="0"/>
              <a:t>résultat</a:t>
            </a:r>
            <a:r>
              <a:rPr lang="de-CH" dirty="0" smtClean="0"/>
              <a:t> :</a:t>
            </a:r>
            <a:br>
              <a:rPr lang="de-CH" dirty="0" smtClean="0"/>
            </a:br>
            <a:r>
              <a:rPr lang="de-CH" dirty="0" err="1" smtClean="0"/>
              <a:t>trouver</a:t>
            </a:r>
            <a:r>
              <a:rPr lang="de-CH" dirty="0" smtClean="0"/>
              <a:t> du </a:t>
            </a:r>
            <a:r>
              <a:rPr lang="de-CH" dirty="0" err="1" smtClean="0"/>
              <a:t>sens</a:t>
            </a:r>
            <a:endParaRPr lang="de-CH" dirty="0"/>
          </a:p>
        </p:txBody>
      </p:sp>
      <p:pic>
        <p:nvPicPr>
          <p:cNvPr id="5" name="Bild 4"/>
          <p:cNvPicPr>
            <a:picLocks noChangeAspect="1"/>
          </p:cNvPicPr>
          <p:nvPr/>
        </p:nvPicPr>
        <p:blipFill>
          <a:blip r:embed="rId2"/>
          <a:stretch>
            <a:fillRect/>
          </a:stretch>
        </p:blipFill>
        <p:spPr>
          <a:xfrm>
            <a:off x="-530648" y="4700403"/>
            <a:ext cx="9999203" cy="5008693"/>
          </a:xfrm>
          <a:prstGeom prst="rect">
            <a:avLst/>
          </a:prstGeom>
        </p:spPr>
      </p:pic>
    </p:spTree>
    <p:extLst>
      <p:ext uri="{BB962C8B-B14F-4D97-AF65-F5344CB8AC3E}">
        <p14:creationId xmlns:p14="http://schemas.microsoft.com/office/powerpoint/2010/main" xmlns="" val="1991963333"/>
      </p:ext>
    </p:extLst>
  </p:cSld>
  <p:clrMapOvr>
    <a:masterClrMapping/>
  </p:clrMapOvr>
  <p:transition spd="slow">
    <p:wip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332656"/>
            <a:ext cx="1981200" cy="1224136"/>
          </a:xfrm>
        </p:spPr>
        <p:txBody>
          <a:bodyPr/>
          <a:lstStyle/>
          <a:p>
            <a:r>
              <a:rPr lang="de-CH" dirty="0" smtClean="0"/>
              <a:t>Le </a:t>
            </a:r>
            <a:r>
              <a:rPr lang="de-CH" dirty="0" err="1" smtClean="0"/>
              <a:t>sens</a:t>
            </a:r>
            <a:r>
              <a:rPr lang="de-CH" dirty="0" smtClean="0"/>
              <a:t> de la Vie</a:t>
            </a:r>
          </a:p>
        </p:txBody>
      </p:sp>
      <p:sp>
        <p:nvSpPr>
          <p:cNvPr id="4" name="Titel 3"/>
          <p:cNvSpPr>
            <a:spLocks noGrp="1"/>
          </p:cNvSpPr>
          <p:nvPr>
            <p:ph type="title"/>
          </p:nvPr>
        </p:nvSpPr>
        <p:spPr/>
        <p:txBody>
          <a:bodyPr/>
          <a:lstStyle/>
          <a:p>
            <a:r>
              <a:rPr lang="fr-FR" dirty="0" smtClean="0"/>
              <a:t>Vous apprenez à atteindre votre essence,</a:t>
            </a:r>
            <a:br>
              <a:rPr lang="fr-FR" dirty="0" smtClean="0"/>
            </a:br>
            <a:r>
              <a:rPr lang="fr-FR" dirty="0" smtClean="0"/>
              <a:t>votre </a:t>
            </a:r>
            <a:r>
              <a:rPr lang="fr-FR" dirty="0" smtClean="0">
                <a:solidFill>
                  <a:srgbClr val="800000"/>
                </a:solidFill>
              </a:rPr>
              <a:t>soi</a:t>
            </a:r>
            <a:r>
              <a:rPr lang="fr-FR" dirty="0">
                <a:solidFill>
                  <a:srgbClr val="800000"/>
                </a:solidFill>
              </a:rPr>
              <a:t> </a:t>
            </a:r>
            <a:r>
              <a:rPr lang="fr-FR" dirty="0" smtClean="0">
                <a:solidFill>
                  <a:srgbClr val="800000"/>
                </a:solidFill>
              </a:rPr>
              <a:t>supérieur</a:t>
            </a:r>
            <a:endParaRPr lang="fr-FR" dirty="0"/>
          </a:p>
        </p:txBody>
      </p:sp>
      <p:pic>
        <p:nvPicPr>
          <p:cNvPr id="5" name="Bild 4"/>
          <p:cNvPicPr>
            <a:picLocks noChangeAspect="1"/>
          </p:cNvPicPr>
          <p:nvPr/>
        </p:nvPicPr>
        <p:blipFill>
          <a:blip r:embed="rId2"/>
          <a:stretch>
            <a:fillRect/>
          </a:stretch>
        </p:blipFill>
        <p:spPr>
          <a:xfrm>
            <a:off x="6983376" y="3690420"/>
            <a:ext cx="2010772" cy="3048330"/>
          </a:xfrm>
          <a:prstGeom prst="rect">
            <a:avLst/>
          </a:prstGeom>
        </p:spPr>
      </p:pic>
    </p:spTree>
    <p:extLst>
      <p:ext uri="{BB962C8B-B14F-4D97-AF65-F5344CB8AC3E}">
        <p14:creationId xmlns:p14="http://schemas.microsoft.com/office/powerpoint/2010/main" xmlns="" val="3630685232"/>
      </p:ext>
    </p:extLst>
  </p:cSld>
  <p:clrMapOvr>
    <a:masterClrMapping/>
  </p:clrMapOvr>
  <p:transition spd="slow">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6946900" y="-99392"/>
            <a:ext cx="1981200" cy="1828800"/>
          </a:xfrm>
        </p:spPr>
        <p:txBody>
          <a:bodyPr/>
          <a:lstStyle/>
          <a:p>
            <a:pPr algn="ctr"/>
            <a:r>
              <a:rPr lang="de-CH" dirty="0" err="1" smtClean="0"/>
              <a:t>Laissez</a:t>
            </a:r>
            <a:r>
              <a:rPr lang="de-CH" dirty="0" smtClean="0"/>
              <a:t> </a:t>
            </a:r>
            <a:r>
              <a:rPr lang="de-CH" dirty="0" err="1" smtClean="0"/>
              <a:t>vos</a:t>
            </a:r>
            <a:r>
              <a:rPr lang="de-CH" dirty="0" smtClean="0"/>
              <a:t> </a:t>
            </a:r>
            <a:r>
              <a:rPr lang="de-CH" dirty="0" err="1" smtClean="0"/>
              <a:t>peurs</a:t>
            </a:r>
            <a:r>
              <a:rPr lang="de-CH" dirty="0" smtClean="0"/>
              <a:t> </a:t>
            </a:r>
            <a:r>
              <a:rPr lang="de-CH" dirty="0" err="1" smtClean="0"/>
              <a:t>derrière</a:t>
            </a:r>
            <a:r>
              <a:rPr lang="de-CH" dirty="0" smtClean="0"/>
              <a:t> </a:t>
            </a:r>
            <a:r>
              <a:rPr lang="de-CH" dirty="0" err="1" smtClean="0"/>
              <a:t>vous</a:t>
            </a:r>
            <a:endParaRPr lang="de-CH" dirty="0"/>
          </a:p>
        </p:txBody>
      </p:sp>
      <p:sp>
        <p:nvSpPr>
          <p:cNvPr id="5" name="Titel 4"/>
          <p:cNvSpPr>
            <a:spLocks noGrp="1"/>
          </p:cNvSpPr>
          <p:nvPr>
            <p:ph type="title"/>
          </p:nvPr>
        </p:nvSpPr>
        <p:spPr/>
        <p:txBody>
          <a:bodyPr/>
          <a:lstStyle/>
          <a:p>
            <a:r>
              <a:rPr lang="de-CH" dirty="0" smtClean="0"/>
              <a:t>La </a:t>
            </a:r>
            <a:r>
              <a:rPr lang="de-CH" dirty="0" err="1" smtClean="0"/>
              <a:t>logosynthèse</a:t>
            </a:r>
            <a:r>
              <a:rPr lang="de-CH" dirty="0" smtClean="0"/>
              <a:t> pour le </a:t>
            </a:r>
            <a:r>
              <a:rPr lang="de-CH" dirty="0" err="1" smtClean="0"/>
              <a:t>futur</a:t>
            </a:r>
            <a:endParaRPr lang="de-CH" dirty="0"/>
          </a:p>
        </p:txBody>
      </p:sp>
    </p:spTree>
    <p:extLst>
      <p:ext uri="{BB962C8B-B14F-4D97-AF65-F5344CB8AC3E}">
        <p14:creationId xmlns:p14="http://schemas.microsoft.com/office/powerpoint/2010/main" xmlns="" val="349059835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rmAutofit/>
          </a:bodyPr>
          <a:lstStyle/>
          <a:p>
            <a:pPr algn="ctr"/>
            <a:r>
              <a:rPr lang="de-CH" sz="3200" dirty="0" err="1" smtClean="0"/>
              <a:t>corps</a:t>
            </a:r>
            <a:endParaRPr lang="de-CH" sz="3200" dirty="0"/>
          </a:p>
        </p:txBody>
      </p:sp>
      <p:sp>
        <p:nvSpPr>
          <p:cNvPr id="4" name="Titel 3"/>
          <p:cNvSpPr>
            <a:spLocks noGrp="1"/>
          </p:cNvSpPr>
          <p:nvPr>
            <p:ph type="title"/>
          </p:nvPr>
        </p:nvSpPr>
        <p:spPr>
          <a:xfrm>
            <a:off x="392985" y="3717032"/>
            <a:ext cx="6324600" cy="1828800"/>
          </a:xfrm>
        </p:spPr>
        <p:txBody>
          <a:bodyPr/>
          <a:lstStyle/>
          <a:p>
            <a:r>
              <a:rPr lang="de-CH" dirty="0" smtClean="0"/>
              <a:t>Pour </a:t>
            </a:r>
            <a:r>
              <a:rPr lang="de-CH" dirty="0" err="1" smtClean="0"/>
              <a:t>votre</a:t>
            </a:r>
            <a:r>
              <a:rPr lang="de-CH" dirty="0" smtClean="0"/>
              <a:t> </a:t>
            </a:r>
            <a:r>
              <a:rPr lang="de-CH" dirty="0" err="1" smtClean="0"/>
              <a:t>corps</a:t>
            </a:r>
            <a:r>
              <a:rPr lang="de-CH" dirty="0" smtClean="0"/>
              <a:t/>
            </a:r>
            <a:br>
              <a:rPr lang="de-CH" dirty="0" smtClean="0"/>
            </a:br>
            <a:r>
              <a:rPr lang="de-CH" dirty="0" smtClean="0"/>
              <a:t>tout </a:t>
            </a:r>
            <a:r>
              <a:rPr lang="de-CH" dirty="0" err="1" smtClean="0"/>
              <a:t>est</a:t>
            </a:r>
            <a:r>
              <a:rPr lang="de-CH" dirty="0" smtClean="0"/>
              <a:t> </a:t>
            </a:r>
            <a:r>
              <a:rPr lang="de-CH" dirty="0" err="1" smtClean="0">
                <a:solidFill>
                  <a:srgbClr val="800000"/>
                </a:solidFill>
              </a:rPr>
              <a:t>matière</a:t>
            </a:r>
            <a:endParaRPr lang="de-CH" dirty="0">
              <a:solidFill>
                <a:srgbClr val="800000"/>
              </a:solidFill>
            </a:endParaRPr>
          </a:p>
        </p:txBody>
      </p:sp>
      <p:pic>
        <p:nvPicPr>
          <p:cNvPr id="6" name="Bild 5"/>
          <p:cNvPicPr>
            <a:picLocks noChangeAspect="1"/>
          </p:cNvPicPr>
          <p:nvPr/>
        </p:nvPicPr>
        <p:blipFill>
          <a:blip r:embed="rId2"/>
          <a:stretch>
            <a:fillRect/>
          </a:stretch>
        </p:blipFill>
        <p:spPr>
          <a:xfrm>
            <a:off x="6983376" y="3690420"/>
            <a:ext cx="2010772" cy="3048330"/>
          </a:xfrm>
          <a:prstGeom prst="rect">
            <a:avLst/>
          </a:prstGeom>
        </p:spPr>
      </p:pic>
    </p:spTree>
    <p:extLst>
      <p:ext uri="{BB962C8B-B14F-4D97-AF65-F5344CB8AC3E}">
        <p14:creationId xmlns:p14="http://schemas.microsoft.com/office/powerpoint/2010/main" xmlns="" val="3902419400"/>
      </p:ext>
    </p:extLst>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38984" y="2007024"/>
            <a:ext cx="1981200" cy="2434658"/>
          </a:xfrm>
        </p:spPr>
        <p:txBody>
          <a:bodyPr>
            <a:normAutofit/>
          </a:bodyPr>
          <a:lstStyle/>
          <a:p>
            <a:r>
              <a:rPr lang="fr-FR" dirty="0" smtClean="0"/>
              <a:t>Quelque chose qui vous fait peur, pas trop dramatique:</a:t>
            </a:r>
          </a:p>
          <a:p>
            <a:r>
              <a:rPr lang="fr-FR" dirty="0" smtClean="0"/>
              <a:t>4-7 sur une échelle de 0-10</a:t>
            </a:r>
            <a:endParaRPr lang="fr-FR" dirty="0"/>
          </a:p>
        </p:txBody>
      </p:sp>
      <p:sp>
        <p:nvSpPr>
          <p:cNvPr id="5" name="Titel 4"/>
          <p:cNvSpPr>
            <a:spLocks noGrp="1"/>
          </p:cNvSpPr>
          <p:nvPr>
            <p:ph type="title"/>
          </p:nvPr>
        </p:nvSpPr>
        <p:spPr>
          <a:xfrm>
            <a:off x="215185" y="571924"/>
            <a:ext cx="6324600" cy="1828800"/>
          </a:xfrm>
        </p:spPr>
        <p:txBody>
          <a:bodyPr/>
          <a:lstStyle/>
          <a:p>
            <a:r>
              <a:rPr lang="de-CH" dirty="0" err="1" smtClean="0"/>
              <a:t>Trouvez</a:t>
            </a:r>
            <a:r>
              <a:rPr lang="de-CH" dirty="0" smtClean="0"/>
              <a:t> </a:t>
            </a:r>
            <a:r>
              <a:rPr lang="de-CH" dirty="0" err="1" smtClean="0"/>
              <a:t>quelque</a:t>
            </a:r>
            <a:r>
              <a:rPr lang="de-CH" dirty="0" smtClean="0"/>
              <a:t> </a:t>
            </a:r>
            <a:r>
              <a:rPr lang="de-CH" dirty="0" err="1" smtClean="0"/>
              <a:t>chose</a:t>
            </a:r>
            <a:r>
              <a:rPr lang="de-CH" dirty="0" smtClean="0"/>
              <a:t> </a:t>
            </a:r>
            <a:r>
              <a:rPr lang="de-CH" dirty="0" err="1" smtClean="0"/>
              <a:t>qui</a:t>
            </a:r>
            <a:r>
              <a:rPr lang="de-CH" dirty="0" smtClean="0"/>
              <a:t> </a:t>
            </a:r>
            <a:br>
              <a:rPr lang="de-CH" dirty="0" smtClean="0"/>
            </a:br>
            <a:r>
              <a:rPr lang="de-CH" dirty="0" err="1" smtClean="0"/>
              <a:t>vous</a:t>
            </a:r>
            <a:r>
              <a:rPr lang="de-CH" dirty="0" smtClean="0"/>
              <a:t> </a:t>
            </a:r>
            <a:r>
              <a:rPr lang="de-CH" dirty="0" err="1" smtClean="0"/>
              <a:t>fait</a:t>
            </a:r>
            <a:r>
              <a:rPr lang="de-CH" dirty="0" smtClean="0"/>
              <a:t> </a:t>
            </a:r>
            <a:r>
              <a:rPr lang="de-CH" dirty="0" err="1" smtClean="0"/>
              <a:t>peur</a:t>
            </a:r>
            <a:endParaRPr lang="de-CH" dirty="0"/>
          </a:p>
        </p:txBody>
      </p:sp>
      <p:pic>
        <p:nvPicPr>
          <p:cNvPr id="4" name="Bild 3"/>
          <p:cNvPicPr>
            <a:picLocks noChangeAspect="1"/>
          </p:cNvPicPr>
          <p:nvPr/>
        </p:nvPicPr>
        <p:blipFill>
          <a:blip r:embed="rId3"/>
          <a:stretch>
            <a:fillRect/>
          </a:stretch>
        </p:blipFill>
        <p:spPr>
          <a:xfrm>
            <a:off x="630822" y="2619202"/>
            <a:ext cx="5772727" cy="3844636"/>
          </a:xfrm>
          <a:prstGeom prst="rect">
            <a:avLst/>
          </a:prstGeom>
        </p:spPr>
      </p:pic>
    </p:spTree>
    <p:extLst>
      <p:ext uri="{BB962C8B-B14F-4D97-AF65-F5344CB8AC3E}">
        <p14:creationId xmlns:p14="http://schemas.microsoft.com/office/powerpoint/2010/main" xmlns="" val="2663619510"/>
      </p:ext>
    </p:extLst>
  </p:cSld>
  <p:clrMapOvr>
    <a:masterClrMapping/>
  </p:clrMapOvr>
  <p:transition spd="slow">
    <p:wip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00" y="-76200"/>
            <a:ext cx="9448800" cy="708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910074821"/>
      </p:ext>
    </p:extLst>
  </p:cSld>
  <p:clrMapOvr>
    <a:masterClrMapping/>
  </p:clrMapOvr>
  <p:transition spd="slow">
    <p:wip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a:xfrm>
            <a:off x="7010400" y="287660"/>
            <a:ext cx="1981200" cy="2011040"/>
          </a:xfrm>
        </p:spPr>
        <p:txBody>
          <a:bodyPr>
            <a:normAutofit lnSpcReduction="10000"/>
          </a:bodyPr>
          <a:lstStyle/>
          <a:p>
            <a:pPr>
              <a:lnSpc>
                <a:spcPct val="120000"/>
              </a:lnSpc>
            </a:pPr>
            <a:r>
              <a:rPr lang="fr-FR" dirty="0" smtClean="0"/>
              <a:t>Nous avons besoin de croyances car nous voulons comprendre le monde</a:t>
            </a:r>
            <a:endParaRPr lang="fr-FR" dirty="0"/>
          </a:p>
        </p:txBody>
      </p:sp>
      <p:sp>
        <p:nvSpPr>
          <p:cNvPr id="5" name="Titel 4"/>
          <p:cNvSpPr>
            <a:spLocks noGrp="1"/>
          </p:cNvSpPr>
          <p:nvPr>
            <p:ph type="title"/>
          </p:nvPr>
        </p:nvSpPr>
        <p:spPr>
          <a:xfrm>
            <a:off x="392985" y="2857500"/>
            <a:ext cx="6324600" cy="1828800"/>
          </a:xfrm>
        </p:spPr>
        <p:txBody>
          <a:bodyPr/>
          <a:lstStyle/>
          <a:p>
            <a:r>
              <a:rPr lang="de-CH" dirty="0" smtClean="0"/>
              <a:t>La Logosynthèse </a:t>
            </a:r>
            <a:r>
              <a:rPr lang="de-CH" dirty="0" err="1" smtClean="0"/>
              <a:t>avec</a:t>
            </a:r>
            <a:r>
              <a:rPr lang="de-CH" dirty="0" smtClean="0"/>
              <a:t> des </a:t>
            </a:r>
            <a:r>
              <a:rPr lang="de-CH" dirty="0" err="1" smtClean="0"/>
              <a:t>croyances</a:t>
            </a:r>
            <a:r>
              <a:rPr lang="de-CH" dirty="0" smtClean="0"/>
              <a:t> </a:t>
            </a:r>
            <a:r>
              <a:rPr lang="de-CH" dirty="0" err="1" smtClean="0"/>
              <a:t>limitantes</a:t>
            </a:r>
            <a:r>
              <a:rPr lang="de-CH" dirty="0" smtClean="0"/>
              <a:t/>
            </a:r>
            <a:br>
              <a:rPr lang="de-CH" dirty="0" smtClean="0"/>
            </a:br>
            <a:endParaRPr lang="de-CH" dirty="0"/>
          </a:p>
        </p:txBody>
      </p:sp>
      <p:pic>
        <p:nvPicPr>
          <p:cNvPr id="2" name="Bild 1" descr="5492658346_7d8e685e2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89579" y="4853847"/>
            <a:ext cx="1783291" cy="17832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2162179511"/>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92985" y="2628696"/>
            <a:ext cx="6324600" cy="1828800"/>
          </a:xfrm>
        </p:spPr>
        <p:txBody>
          <a:bodyPr/>
          <a:lstStyle/>
          <a:p>
            <a:r>
              <a:rPr lang="fr-FR" dirty="0" smtClean="0"/>
              <a:t>Trouvez une croyance qui bloque votre développement</a:t>
            </a:r>
            <a:endParaRPr lang="fr-FR" dirty="0"/>
          </a:p>
        </p:txBody>
      </p:sp>
      <p:pic>
        <p:nvPicPr>
          <p:cNvPr id="2" name="Bild 1" descr="5492658346_7d8e685e2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89579" y="4853847"/>
            <a:ext cx="1783291" cy="1783291"/>
          </a:xfrm>
          <a:prstGeom prst="rect">
            <a:avLst/>
          </a:prstGeom>
          <a:effectLst>
            <a:outerShdw blurRad="50800" dist="38100" dir="2700000" algn="tl" rotWithShape="0">
              <a:prstClr val="black">
                <a:alpha val="40000"/>
              </a:prstClr>
            </a:outerShdw>
          </a:effectLst>
        </p:spPr>
      </p:pic>
      <p:sp>
        <p:nvSpPr>
          <p:cNvPr id="3" name="Untertitel 2"/>
          <p:cNvSpPr>
            <a:spLocks noGrp="1"/>
          </p:cNvSpPr>
          <p:nvPr>
            <p:ph type="subTitle" idx="1"/>
          </p:nvPr>
        </p:nvSpPr>
        <p:spPr>
          <a:xfrm>
            <a:off x="7010400" y="266492"/>
            <a:ext cx="1981200" cy="2408973"/>
          </a:xfrm>
        </p:spPr>
        <p:txBody>
          <a:bodyPr>
            <a:normAutofit/>
          </a:bodyPr>
          <a:lstStyle/>
          <a:p>
            <a:r>
              <a:rPr lang="fr-FR" dirty="0" smtClean="0"/>
              <a:t>Quelque chose que vous savez faux mais qui pourtant revient encore et encore</a:t>
            </a:r>
            <a:endParaRPr lang="fr-FR" dirty="0"/>
          </a:p>
        </p:txBody>
      </p:sp>
    </p:spTree>
    <p:extLst>
      <p:ext uri="{BB962C8B-B14F-4D97-AF65-F5344CB8AC3E}">
        <p14:creationId xmlns:p14="http://schemas.microsoft.com/office/powerpoint/2010/main" xmlns="" val="1224617310"/>
      </p:ext>
    </p:extLst>
  </p:cSld>
  <p:clrMapOvr>
    <a:masterClrMapping/>
  </p:clrMapOvr>
  <p:transition spd="slow">
    <p:wip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6983288" y="4837533"/>
            <a:ext cx="1981200" cy="2119859"/>
          </a:xfrm>
        </p:spPr>
        <p:txBody>
          <a:bodyPr>
            <a:normAutofit/>
          </a:bodyPr>
          <a:lstStyle/>
          <a:p>
            <a:pPr algn="ctr"/>
            <a:endParaRPr lang="de-CH" sz="1800" dirty="0" smtClean="0"/>
          </a:p>
          <a:p>
            <a:pPr algn="ctr"/>
            <a:endParaRPr lang="de-CH" sz="1800" dirty="0" smtClean="0"/>
          </a:p>
          <a:p>
            <a:pPr algn="ctr"/>
            <a:r>
              <a:rPr lang="de-CH" sz="1800" dirty="0" err="1" smtClean="0"/>
              <a:t>Trouvez</a:t>
            </a:r>
            <a:r>
              <a:rPr lang="de-CH" sz="1800" dirty="0" smtClean="0"/>
              <a:t> </a:t>
            </a:r>
            <a:r>
              <a:rPr lang="de-CH" sz="1800" dirty="0" err="1" smtClean="0"/>
              <a:t>une</a:t>
            </a:r>
            <a:r>
              <a:rPr lang="de-CH" sz="1800" dirty="0" smtClean="0"/>
              <a:t> </a:t>
            </a:r>
            <a:r>
              <a:rPr lang="de-CH" sz="1800" dirty="0" err="1" smtClean="0"/>
              <a:t>croyance</a:t>
            </a:r>
            <a:r>
              <a:rPr lang="de-CH" sz="1800" dirty="0" smtClean="0"/>
              <a:t> </a:t>
            </a:r>
            <a:r>
              <a:rPr lang="de-CH" sz="1800" dirty="0" err="1" smtClean="0"/>
              <a:t>limitante</a:t>
            </a:r>
            <a:endParaRPr lang="de-CH" sz="1800" dirty="0"/>
          </a:p>
        </p:txBody>
      </p:sp>
      <p:sp>
        <p:nvSpPr>
          <p:cNvPr id="5" name="Titel 4"/>
          <p:cNvSpPr>
            <a:spLocks noGrp="1"/>
          </p:cNvSpPr>
          <p:nvPr>
            <p:ph type="title"/>
          </p:nvPr>
        </p:nvSpPr>
        <p:spPr/>
        <p:txBody>
          <a:bodyPr/>
          <a:lstStyle/>
          <a:p>
            <a:pPr algn="l"/>
            <a:r>
              <a:rPr lang="de-CH" dirty="0" err="1" smtClean="0"/>
              <a:t>storende</a:t>
            </a:r>
            <a:r>
              <a:rPr lang="de-CH" dirty="0" smtClean="0"/>
              <a:t> </a:t>
            </a:r>
            <a:r>
              <a:rPr lang="de-CH" dirty="0" err="1" smtClean="0"/>
              <a:t>overtuigingen</a:t>
            </a:r>
            <a:endParaRPr lang="de-CH" dirty="0"/>
          </a:p>
        </p:txBody>
      </p:sp>
      <p:pic>
        <p:nvPicPr>
          <p:cNvPr id="7" name="Bild 6"/>
          <p:cNvPicPr>
            <a:picLocks noChangeAspect="1"/>
          </p:cNvPicPr>
          <p:nvPr/>
        </p:nvPicPr>
        <p:blipFill>
          <a:blip r:embed="rId2"/>
          <a:stretch>
            <a:fillRect/>
          </a:stretch>
        </p:blipFill>
        <p:spPr>
          <a:xfrm>
            <a:off x="168660" y="156889"/>
            <a:ext cx="6640965" cy="6609086"/>
          </a:xfrm>
          <a:prstGeom prst="rect">
            <a:avLst/>
          </a:prstGeom>
        </p:spPr>
      </p:pic>
      <p:sp>
        <p:nvSpPr>
          <p:cNvPr id="8" name="Ovale Legende 7"/>
          <p:cNvSpPr/>
          <p:nvPr/>
        </p:nvSpPr>
        <p:spPr>
          <a:xfrm>
            <a:off x="5105113" y="106017"/>
            <a:ext cx="3545009" cy="1078171"/>
          </a:xfrm>
          <a:prstGeom prst="wedgeEllipseCallou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2400" dirty="0" err="1" smtClean="0">
                <a:solidFill>
                  <a:srgbClr val="800000"/>
                </a:solidFill>
              </a:rPr>
              <a:t>Personne</a:t>
            </a:r>
            <a:r>
              <a:rPr lang="de-CH" sz="2400" dirty="0" smtClean="0">
                <a:solidFill>
                  <a:srgbClr val="800000"/>
                </a:solidFill>
              </a:rPr>
              <a:t> ne </a:t>
            </a:r>
            <a:r>
              <a:rPr lang="de-CH" sz="2400" dirty="0" err="1" smtClean="0">
                <a:solidFill>
                  <a:srgbClr val="800000"/>
                </a:solidFill>
              </a:rPr>
              <a:t>m‘aime</a:t>
            </a:r>
            <a:r>
              <a:rPr lang="de-CH" sz="2400" dirty="0" smtClean="0">
                <a:solidFill>
                  <a:srgbClr val="800000"/>
                </a:solidFill>
              </a:rPr>
              <a:t>…</a:t>
            </a:r>
            <a:endParaRPr lang="de-CH" sz="2400" dirty="0">
              <a:solidFill>
                <a:srgbClr val="800000"/>
              </a:solidFill>
            </a:endParaRPr>
          </a:p>
        </p:txBody>
      </p:sp>
      <p:sp>
        <p:nvSpPr>
          <p:cNvPr id="10" name="Ovale Legende 9"/>
          <p:cNvSpPr/>
          <p:nvPr/>
        </p:nvSpPr>
        <p:spPr>
          <a:xfrm>
            <a:off x="5749340" y="1443128"/>
            <a:ext cx="3131614" cy="899366"/>
          </a:xfrm>
          <a:prstGeom prst="wedgeEllipseCallou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dirty="0" smtClean="0">
                <a:solidFill>
                  <a:srgbClr val="FF0000"/>
                </a:solidFill>
              </a:rPr>
              <a:t>Je </a:t>
            </a:r>
            <a:r>
              <a:rPr lang="de-CH" dirty="0" err="1" smtClean="0">
                <a:solidFill>
                  <a:srgbClr val="FF0000"/>
                </a:solidFill>
              </a:rPr>
              <a:t>n‘y</a:t>
            </a:r>
            <a:r>
              <a:rPr lang="de-CH" dirty="0" smtClean="0">
                <a:solidFill>
                  <a:srgbClr val="FF0000"/>
                </a:solidFill>
              </a:rPr>
              <a:t> </a:t>
            </a:r>
            <a:r>
              <a:rPr lang="de-CH" dirty="0" err="1" smtClean="0">
                <a:solidFill>
                  <a:srgbClr val="FF0000"/>
                </a:solidFill>
              </a:rPr>
              <a:t>arriverai</a:t>
            </a:r>
            <a:r>
              <a:rPr lang="de-CH" dirty="0" smtClean="0">
                <a:solidFill>
                  <a:srgbClr val="FF0000"/>
                </a:solidFill>
              </a:rPr>
              <a:t> </a:t>
            </a:r>
            <a:r>
              <a:rPr lang="de-CH" dirty="0" err="1" smtClean="0">
                <a:solidFill>
                  <a:srgbClr val="FF0000"/>
                </a:solidFill>
              </a:rPr>
              <a:t>jamais</a:t>
            </a:r>
            <a:r>
              <a:rPr lang="de-CH" dirty="0" smtClean="0">
                <a:solidFill>
                  <a:srgbClr val="FF0000"/>
                </a:solidFill>
              </a:rPr>
              <a:t>…</a:t>
            </a:r>
            <a:endParaRPr lang="de-CH" dirty="0">
              <a:solidFill>
                <a:srgbClr val="FF0000"/>
              </a:solidFill>
            </a:endParaRPr>
          </a:p>
        </p:txBody>
      </p:sp>
      <p:sp>
        <p:nvSpPr>
          <p:cNvPr id="9" name="Ovale Legende 8"/>
          <p:cNvSpPr/>
          <p:nvPr/>
        </p:nvSpPr>
        <p:spPr>
          <a:xfrm>
            <a:off x="6111008" y="2730053"/>
            <a:ext cx="2522180" cy="1308547"/>
          </a:xfrm>
          <a:prstGeom prst="wedgeEllipseCallou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2100" dirty="0" smtClean="0">
                <a:solidFill>
                  <a:srgbClr val="004F56"/>
                </a:solidFill>
              </a:rPr>
              <a:t>Je ne </a:t>
            </a:r>
            <a:r>
              <a:rPr lang="de-CH" sz="2100" dirty="0" err="1" smtClean="0">
                <a:solidFill>
                  <a:srgbClr val="004F56"/>
                </a:solidFill>
              </a:rPr>
              <a:t>serai</a:t>
            </a:r>
            <a:r>
              <a:rPr lang="de-CH" sz="2100" dirty="0" smtClean="0">
                <a:solidFill>
                  <a:srgbClr val="004F56"/>
                </a:solidFill>
              </a:rPr>
              <a:t> plus </a:t>
            </a:r>
            <a:r>
              <a:rPr lang="de-CH" sz="2100" dirty="0" err="1" smtClean="0">
                <a:solidFill>
                  <a:srgbClr val="004F56"/>
                </a:solidFill>
              </a:rPr>
              <a:t>jamais</a:t>
            </a:r>
            <a:r>
              <a:rPr lang="de-CH" sz="2100" dirty="0" smtClean="0">
                <a:solidFill>
                  <a:srgbClr val="004F56"/>
                </a:solidFill>
              </a:rPr>
              <a:t> </a:t>
            </a:r>
            <a:r>
              <a:rPr lang="de-CH" sz="2100" dirty="0" err="1" smtClean="0">
                <a:solidFill>
                  <a:srgbClr val="004F56"/>
                </a:solidFill>
              </a:rPr>
              <a:t>heureux</a:t>
            </a:r>
            <a:r>
              <a:rPr lang="de-CH" sz="2100" dirty="0" smtClean="0">
                <a:solidFill>
                  <a:srgbClr val="004F56"/>
                </a:solidFill>
              </a:rPr>
              <a:t>…</a:t>
            </a:r>
            <a:endParaRPr lang="de-CH" sz="2100" dirty="0">
              <a:solidFill>
                <a:srgbClr val="004F56"/>
              </a:solidFill>
            </a:endParaRPr>
          </a:p>
        </p:txBody>
      </p:sp>
    </p:spTree>
    <p:extLst>
      <p:ext uri="{BB962C8B-B14F-4D97-AF65-F5344CB8AC3E}">
        <p14:creationId xmlns:p14="http://schemas.microsoft.com/office/powerpoint/2010/main" xmlns="" val="801439890"/>
      </p:ext>
    </p:extLst>
  </p:cSld>
  <p:clrMapOvr>
    <a:masterClrMapping/>
  </p:clrMapOvr>
  <p:transition spd="slow">
    <p:wip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p:txBody>
          <a:bodyPr/>
          <a:lstStyle/>
          <a:p>
            <a:pPr>
              <a:lnSpc>
                <a:spcPct val="90000"/>
              </a:lnSpc>
              <a:buFont typeface="Wingdings" charset="2"/>
              <a:buNone/>
            </a:pPr>
            <a:r>
              <a:rPr lang="nl-NL" dirty="0"/>
              <a:t>	</a:t>
            </a:r>
          </a:p>
          <a:p>
            <a:pPr>
              <a:lnSpc>
                <a:spcPct val="90000"/>
              </a:lnSpc>
              <a:buFont typeface="Wingdings" charset="2"/>
              <a:buNone/>
            </a:pPr>
            <a:r>
              <a:rPr lang="nl-NL" dirty="0" smtClean="0"/>
              <a:t>	</a:t>
            </a:r>
            <a:r>
              <a:rPr lang="fr-FR" i="1" dirty="0" smtClean="0">
                <a:solidFill>
                  <a:srgbClr val="800000"/>
                </a:solidFill>
              </a:rPr>
              <a:t>Quelle est la force de cette croyance sur une échelle de </a:t>
            </a:r>
          </a:p>
          <a:p>
            <a:pPr>
              <a:lnSpc>
                <a:spcPct val="90000"/>
              </a:lnSpc>
              <a:buFont typeface="Wingdings" charset="2"/>
              <a:buNone/>
            </a:pPr>
            <a:endParaRPr lang="nl-NL" dirty="0" smtClean="0">
              <a:solidFill>
                <a:srgbClr val="800000"/>
              </a:solidFill>
            </a:endParaRPr>
          </a:p>
          <a:p>
            <a:pPr algn="ctr">
              <a:lnSpc>
                <a:spcPct val="90000"/>
              </a:lnSpc>
              <a:buFont typeface="Wingdings" charset="2"/>
              <a:buNone/>
            </a:pPr>
            <a:r>
              <a:rPr lang="nl-NL" sz="6400" dirty="0">
                <a:solidFill>
                  <a:srgbClr val="004F56"/>
                </a:solidFill>
              </a:rPr>
              <a:t>0</a:t>
            </a:r>
            <a:r>
              <a:rPr lang="nl-NL" sz="6400" dirty="0" smtClean="0">
                <a:solidFill>
                  <a:srgbClr val="004F56"/>
                </a:solidFill>
              </a:rPr>
              <a:t> </a:t>
            </a:r>
            <a:r>
              <a:rPr lang="de-DE" sz="6400" dirty="0" smtClean="0">
                <a:solidFill>
                  <a:srgbClr val="004F56"/>
                </a:solidFill>
              </a:rPr>
              <a:t>– – – – – – – –</a:t>
            </a:r>
            <a:r>
              <a:rPr lang="nl-NL" sz="6400" dirty="0" smtClean="0">
                <a:solidFill>
                  <a:srgbClr val="004F56"/>
                </a:solidFill>
              </a:rPr>
              <a:t> 10?</a:t>
            </a:r>
          </a:p>
          <a:p>
            <a:pPr algn="ctr">
              <a:lnSpc>
                <a:spcPct val="90000"/>
              </a:lnSpc>
              <a:buFont typeface="Wingdings" charset="2"/>
              <a:buNone/>
            </a:pPr>
            <a:endParaRPr lang="nl-NL" i="1" dirty="0" smtClean="0">
              <a:solidFill>
                <a:srgbClr val="800000"/>
              </a:solidFill>
            </a:endParaRPr>
          </a:p>
          <a:p>
            <a:pPr algn="ctr">
              <a:lnSpc>
                <a:spcPct val="90000"/>
              </a:lnSpc>
              <a:buFont typeface="Wingdings" charset="2"/>
              <a:buNone/>
            </a:pPr>
            <a:r>
              <a:rPr lang="nl-NL" i="1" dirty="0" smtClean="0">
                <a:solidFill>
                  <a:srgbClr val="800000"/>
                </a:solidFill>
              </a:rPr>
              <a:t>0: pas </a:t>
            </a:r>
            <a:r>
              <a:rPr lang="nl-NL" i="1" dirty="0" err="1" smtClean="0">
                <a:solidFill>
                  <a:srgbClr val="800000"/>
                </a:solidFill>
              </a:rPr>
              <a:t>vrai</a:t>
            </a:r>
            <a:r>
              <a:rPr lang="nl-NL" i="1" dirty="0" smtClean="0">
                <a:solidFill>
                  <a:srgbClr val="800000"/>
                </a:solidFill>
              </a:rPr>
              <a:t> du </a:t>
            </a:r>
            <a:r>
              <a:rPr lang="nl-NL" i="1" dirty="0" err="1" smtClean="0">
                <a:solidFill>
                  <a:srgbClr val="800000"/>
                </a:solidFill>
              </a:rPr>
              <a:t>tout</a:t>
            </a:r>
            <a:r>
              <a:rPr lang="nl-NL" i="1" dirty="0" smtClean="0">
                <a:solidFill>
                  <a:srgbClr val="800000"/>
                </a:solidFill>
              </a:rPr>
              <a:t>		10: </a:t>
            </a:r>
            <a:r>
              <a:rPr lang="nl-NL" i="1" dirty="0" err="1" smtClean="0">
                <a:solidFill>
                  <a:srgbClr val="800000"/>
                </a:solidFill>
              </a:rPr>
              <a:t>tout</a:t>
            </a:r>
            <a:r>
              <a:rPr lang="nl-NL" i="1" dirty="0">
                <a:solidFill>
                  <a:srgbClr val="800000"/>
                </a:solidFill>
              </a:rPr>
              <a:t>-</a:t>
            </a:r>
            <a:r>
              <a:rPr lang="nl-NL" i="1" dirty="0" smtClean="0">
                <a:solidFill>
                  <a:srgbClr val="800000"/>
                </a:solidFill>
              </a:rPr>
              <a:t>à-fait </a:t>
            </a:r>
            <a:r>
              <a:rPr lang="nl-NL" i="1" dirty="0" err="1" smtClean="0">
                <a:solidFill>
                  <a:srgbClr val="800000"/>
                </a:solidFill>
              </a:rPr>
              <a:t>vrai</a:t>
            </a:r>
            <a:endParaRPr lang="nl-NL" dirty="0">
              <a:solidFill>
                <a:srgbClr val="800000"/>
              </a:solidFill>
            </a:endParaRPr>
          </a:p>
        </p:txBody>
      </p:sp>
      <p:sp>
        <p:nvSpPr>
          <p:cNvPr id="22530" name="Rectangle 2"/>
          <p:cNvSpPr>
            <a:spLocks noGrp="1" noChangeArrowheads="1"/>
          </p:cNvSpPr>
          <p:nvPr>
            <p:ph type="title"/>
          </p:nvPr>
        </p:nvSpPr>
        <p:spPr/>
        <p:txBody>
          <a:bodyPr>
            <a:normAutofit/>
          </a:bodyPr>
          <a:lstStyle/>
          <a:p>
            <a:r>
              <a:rPr lang="nl-NL" dirty="0" err="1" smtClean="0"/>
              <a:t>Force</a:t>
            </a:r>
            <a:r>
              <a:rPr lang="nl-NL" dirty="0" smtClean="0"/>
              <a:t> de </a:t>
            </a:r>
            <a:r>
              <a:rPr lang="nl-NL" dirty="0" err="1" smtClean="0"/>
              <a:t>cette</a:t>
            </a:r>
            <a:r>
              <a:rPr lang="nl-NL" dirty="0" smtClean="0"/>
              <a:t> </a:t>
            </a:r>
            <a:r>
              <a:rPr lang="nl-NL" dirty="0" err="1" smtClean="0"/>
              <a:t>croyance</a:t>
            </a:r>
            <a:endParaRPr lang="nl-NL" dirty="0"/>
          </a:p>
        </p:txBody>
      </p:sp>
      <p:pic>
        <p:nvPicPr>
          <p:cNvPr id="7" name="Bild 6" descr="SUD.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33452" y="5165576"/>
            <a:ext cx="2971800" cy="1562100"/>
          </a:xfrm>
          <a:prstGeom prst="rect">
            <a:avLst/>
          </a:prstGeom>
        </p:spPr>
      </p:pic>
    </p:spTree>
    <p:extLst>
      <p:ext uri="{BB962C8B-B14F-4D97-AF65-F5344CB8AC3E}">
        <p14:creationId xmlns:p14="http://schemas.microsoft.com/office/powerpoint/2010/main" xmlns="" val="57086455"/>
      </p:ext>
    </p:extLst>
  </p:cSld>
  <p:clrMapOvr>
    <a:masterClrMapping/>
  </p:clrMapOvr>
  <p:transition spd="slow">
    <p:wip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 y="-76200"/>
            <a:ext cx="9448800" cy="708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82101921"/>
      </p:ext>
    </p:extLst>
  </p:cSld>
  <p:clrMapOvr>
    <a:masterClrMapping/>
  </p:clrMapOvr>
  <p:transition spd="slow">
    <p:wip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p:txBody>
          <a:bodyPr/>
          <a:lstStyle/>
          <a:p>
            <a:pPr>
              <a:lnSpc>
                <a:spcPct val="90000"/>
              </a:lnSpc>
              <a:buFont typeface="Wingdings" charset="2"/>
              <a:buNone/>
            </a:pPr>
            <a:r>
              <a:rPr lang="nl-NL" dirty="0"/>
              <a:t>	</a:t>
            </a:r>
          </a:p>
          <a:p>
            <a:pPr>
              <a:lnSpc>
                <a:spcPct val="90000"/>
              </a:lnSpc>
              <a:buNone/>
            </a:pPr>
            <a:r>
              <a:rPr lang="nl-NL" dirty="0" smtClean="0"/>
              <a:t>	</a:t>
            </a:r>
            <a:r>
              <a:rPr lang="fr-FR" i="1" dirty="0" smtClean="0">
                <a:solidFill>
                  <a:srgbClr val="800000"/>
                </a:solidFill>
              </a:rPr>
              <a:t>Quelle est la force de cette croyance maintenant sur une échelle de </a:t>
            </a:r>
          </a:p>
          <a:p>
            <a:pPr>
              <a:lnSpc>
                <a:spcPct val="90000"/>
              </a:lnSpc>
              <a:buFont typeface="Wingdings" charset="2"/>
              <a:buNone/>
            </a:pPr>
            <a:endParaRPr lang="nl-NL" dirty="0" smtClean="0">
              <a:solidFill>
                <a:srgbClr val="800000"/>
              </a:solidFill>
            </a:endParaRPr>
          </a:p>
          <a:p>
            <a:pPr algn="ctr">
              <a:lnSpc>
                <a:spcPct val="90000"/>
              </a:lnSpc>
              <a:buFont typeface="Wingdings" charset="2"/>
              <a:buNone/>
            </a:pPr>
            <a:r>
              <a:rPr lang="nl-NL" sz="6400" dirty="0">
                <a:solidFill>
                  <a:srgbClr val="004F56"/>
                </a:solidFill>
              </a:rPr>
              <a:t>0</a:t>
            </a:r>
            <a:r>
              <a:rPr lang="nl-NL" sz="6400" dirty="0" smtClean="0">
                <a:solidFill>
                  <a:srgbClr val="004F56"/>
                </a:solidFill>
              </a:rPr>
              <a:t> </a:t>
            </a:r>
            <a:r>
              <a:rPr lang="de-DE" sz="6400" dirty="0" smtClean="0">
                <a:solidFill>
                  <a:srgbClr val="004F56"/>
                </a:solidFill>
              </a:rPr>
              <a:t>– – – – – – – –</a:t>
            </a:r>
            <a:r>
              <a:rPr lang="nl-NL" sz="6400" dirty="0" smtClean="0">
                <a:solidFill>
                  <a:srgbClr val="004F56"/>
                </a:solidFill>
              </a:rPr>
              <a:t> 10?</a:t>
            </a:r>
          </a:p>
          <a:p>
            <a:pPr algn="ctr">
              <a:lnSpc>
                <a:spcPct val="90000"/>
              </a:lnSpc>
              <a:buFont typeface="Wingdings" charset="2"/>
              <a:buNone/>
            </a:pPr>
            <a:endParaRPr lang="nl-NL" i="1" dirty="0" smtClean="0">
              <a:solidFill>
                <a:srgbClr val="800000"/>
              </a:solidFill>
            </a:endParaRPr>
          </a:p>
          <a:p>
            <a:pPr algn="ctr">
              <a:lnSpc>
                <a:spcPct val="90000"/>
              </a:lnSpc>
              <a:buFont typeface="Wingdings" charset="2"/>
              <a:buNone/>
            </a:pPr>
            <a:r>
              <a:rPr lang="nl-NL" i="1" dirty="0" smtClean="0">
                <a:solidFill>
                  <a:srgbClr val="800000"/>
                </a:solidFill>
              </a:rPr>
              <a:t>0: pas </a:t>
            </a:r>
            <a:r>
              <a:rPr lang="nl-NL" i="1" dirty="0" err="1" smtClean="0">
                <a:solidFill>
                  <a:srgbClr val="800000"/>
                </a:solidFill>
              </a:rPr>
              <a:t>vrai</a:t>
            </a:r>
            <a:r>
              <a:rPr lang="nl-NL" i="1" dirty="0" smtClean="0">
                <a:solidFill>
                  <a:srgbClr val="800000"/>
                </a:solidFill>
              </a:rPr>
              <a:t> du </a:t>
            </a:r>
            <a:r>
              <a:rPr lang="nl-NL" i="1" dirty="0" err="1" smtClean="0">
                <a:solidFill>
                  <a:srgbClr val="800000"/>
                </a:solidFill>
              </a:rPr>
              <a:t>tout</a:t>
            </a:r>
            <a:r>
              <a:rPr lang="nl-NL" i="1" dirty="0" smtClean="0">
                <a:solidFill>
                  <a:srgbClr val="800000"/>
                </a:solidFill>
              </a:rPr>
              <a:t>		10: </a:t>
            </a:r>
            <a:r>
              <a:rPr lang="nl-NL" i="1" dirty="0" err="1" smtClean="0">
                <a:solidFill>
                  <a:srgbClr val="800000"/>
                </a:solidFill>
              </a:rPr>
              <a:t>tout</a:t>
            </a:r>
            <a:r>
              <a:rPr lang="nl-NL" i="1" dirty="0">
                <a:solidFill>
                  <a:srgbClr val="800000"/>
                </a:solidFill>
              </a:rPr>
              <a:t>-</a:t>
            </a:r>
            <a:r>
              <a:rPr lang="nl-NL" i="1" dirty="0" smtClean="0">
                <a:solidFill>
                  <a:srgbClr val="800000"/>
                </a:solidFill>
              </a:rPr>
              <a:t>à-fait </a:t>
            </a:r>
            <a:r>
              <a:rPr lang="nl-NL" i="1" dirty="0" err="1" smtClean="0">
                <a:solidFill>
                  <a:srgbClr val="800000"/>
                </a:solidFill>
              </a:rPr>
              <a:t>vrai</a:t>
            </a:r>
            <a:endParaRPr lang="nl-NL" dirty="0">
              <a:solidFill>
                <a:srgbClr val="800000"/>
              </a:solidFill>
            </a:endParaRPr>
          </a:p>
        </p:txBody>
      </p:sp>
      <p:sp>
        <p:nvSpPr>
          <p:cNvPr id="22530" name="Rectangle 2"/>
          <p:cNvSpPr>
            <a:spLocks noGrp="1" noChangeArrowheads="1"/>
          </p:cNvSpPr>
          <p:nvPr>
            <p:ph type="title"/>
          </p:nvPr>
        </p:nvSpPr>
        <p:spPr/>
        <p:txBody>
          <a:bodyPr>
            <a:normAutofit/>
          </a:bodyPr>
          <a:lstStyle/>
          <a:p>
            <a:r>
              <a:rPr lang="nl-NL" dirty="0" err="1" smtClean="0"/>
              <a:t>Force</a:t>
            </a:r>
            <a:r>
              <a:rPr lang="nl-NL" dirty="0" smtClean="0"/>
              <a:t> de </a:t>
            </a:r>
            <a:r>
              <a:rPr lang="nl-NL" dirty="0" err="1" smtClean="0"/>
              <a:t>cette</a:t>
            </a:r>
            <a:r>
              <a:rPr lang="nl-NL" dirty="0" smtClean="0"/>
              <a:t> </a:t>
            </a:r>
            <a:r>
              <a:rPr lang="nl-NL" dirty="0" err="1" smtClean="0"/>
              <a:t>croyance</a:t>
            </a:r>
            <a:endParaRPr lang="nl-NL" dirty="0"/>
          </a:p>
        </p:txBody>
      </p:sp>
      <p:pic>
        <p:nvPicPr>
          <p:cNvPr id="7" name="Bild 6" descr="SUD.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48000" y="5295900"/>
            <a:ext cx="2971800" cy="1562100"/>
          </a:xfrm>
          <a:prstGeom prst="rect">
            <a:avLst/>
          </a:prstGeom>
        </p:spPr>
      </p:pic>
    </p:spTree>
    <p:extLst>
      <p:ext uri="{BB962C8B-B14F-4D97-AF65-F5344CB8AC3E}">
        <p14:creationId xmlns:p14="http://schemas.microsoft.com/office/powerpoint/2010/main" xmlns="" val="1840864452"/>
      </p:ext>
    </p:extLst>
  </p:cSld>
  <p:clrMapOvr>
    <a:masterClrMapping/>
  </p:clrMapOvr>
  <p:transition spd="slow">
    <p:wip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r>
              <a:rPr lang="nl-NL" dirty="0" smtClean="0"/>
              <a:t>Les </a:t>
            </a:r>
            <a:r>
              <a:rPr lang="nl-NL" dirty="0" err="1" smtClean="0"/>
              <a:t>sept</a:t>
            </a:r>
            <a:r>
              <a:rPr lang="nl-NL" dirty="0" smtClean="0"/>
              <a:t> </a:t>
            </a:r>
            <a:r>
              <a:rPr lang="nl-NL" dirty="0" err="1" smtClean="0"/>
              <a:t>aveugles</a:t>
            </a:r>
            <a:endParaRPr lang="nl-NL" dirty="0"/>
          </a:p>
        </p:txBody>
      </p:sp>
      <p:pic>
        <p:nvPicPr>
          <p:cNvPr id="30724" name="Picture 3" descr="elefant"/>
          <p:cNvPicPr>
            <a:picLocks noChangeAspect="1" noChangeArrowheads="1"/>
          </p:cNvPicPr>
          <p:nvPr/>
        </p:nvPicPr>
        <p:blipFill>
          <a:blip r:embed="rId3"/>
          <a:srcRect/>
          <a:stretch>
            <a:fillRect/>
          </a:stretch>
        </p:blipFill>
        <p:spPr bwMode="auto">
          <a:xfrm>
            <a:off x="1907704" y="2584797"/>
            <a:ext cx="5818188" cy="3292475"/>
          </a:xfrm>
          <a:prstGeom prst="rect">
            <a:avLst/>
          </a:prstGeom>
          <a:noFill/>
          <a:ln w="9525">
            <a:noFill/>
            <a:miter lim="800000"/>
            <a:headEnd/>
            <a:tailEnd/>
          </a:ln>
        </p:spPr>
      </p:pic>
      <p:sp>
        <p:nvSpPr>
          <p:cNvPr id="30725" name="Rectangle 4"/>
          <p:cNvSpPr>
            <a:spLocks noChangeArrowheads="1"/>
          </p:cNvSpPr>
          <p:nvPr/>
        </p:nvSpPr>
        <p:spPr bwMode="auto">
          <a:xfrm>
            <a:off x="4979988" y="6392863"/>
            <a:ext cx="169862" cy="457200"/>
          </a:xfrm>
          <a:prstGeom prst="rect">
            <a:avLst/>
          </a:prstGeom>
          <a:noFill/>
          <a:ln w="9525">
            <a:noFill/>
            <a:miter lim="800000"/>
            <a:headEnd/>
            <a:tailEnd/>
          </a:ln>
        </p:spPr>
        <p:txBody>
          <a:bodyPr wrap="none">
            <a:prstTxWarp prst="textNoShape">
              <a:avLst/>
            </a:prstTxWarp>
            <a:spAutoFit/>
          </a:bodyPr>
          <a:lstStyle/>
          <a:p>
            <a:endParaRPr lang="de-DE" i="0">
              <a:latin typeface="DIN-LightAlternate"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8917" name="Rectangle 6"/>
          <p:cNvSpPr>
            <a:spLocks noGrp="1" noChangeArrowheads="1"/>
          </p:cNvSpPr>
          <p:nvPr>
            <p:ph type="title"/>
          </p:nvPr>
        </p:nvSpPr>
        <p:spPr/>
        <p:txBody>
          <a:bodyPr/>
          <a:lstStyle/>
          <a:p>
            <a:r>
              <a:rPr lang="de-DE" dirty="0" smtClean="0">
                <a:solidFill>
                  <a:srgbClr val="B2CFDA"/>
                </a:solidFill>
              </a:rPr>
              <a:t>Le 11 </a:t>
            </a:r>
            <a:r>
              <a:rPr lang="de-DE" dirty="0" err="1" smtClean="0">
                <a:solidFill>
                  <a:srgbClr val="B2CFDA"/>
                </a:solidFill>
              </a:rPr>
              <a:t>Janvier</a:t>
            </a:r>
            <a:r>
              <a:rPr lang="de-DE" dirty="0" smtClean="0">
                <a:solidFill>
                  <a:srgbClr val="B2CFDA"/>
                </a:solidFill>
              </a:rPr>
              <a:t> 2005</a:t>
            </a:r>
            <a:endParaRPr lang="de-DE" dirty="0">
              <a:solidFill>
                <a:srgbClr val="B2CFDA"/>
              </a:solidFill>
            </a:endParaRPr>
          </a:p>
        </p:txBody>
      </p:sp>
      <p:pic>
        <p:nvPicPr>
          <p:cNvPr id="38916" name="Picture 5"/>
          <p:cNvPicPr>
            <a:picLocks noChangeAspect="1" noChangeArrowheads="1"/>
          </p:cNvPicPr>
          <p:nvPr/>
        </p:nvPicPr>
        <p:blipFill>
          <a:blip r:embed="rId3"/>
          <a:srcRect/>
          <a:stretch>
            <a:fillRect/>
          </a:stretch>
        </p:blipFill>
        <p:spPr bwMode="auto">
          <a:xfrm>
            <a:off x="755576" y="1816100"/>
            <a:ext cx="7658100" cy="427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20272" y="908720"/>
            <a:ext cx="1981200" cy="1828800"/>
          </a:xfrm>
        </p:spPr>
        <p:txBody>
          <a:bodyPr/>
          <a:lstStyle/>
          <a:p>
            <a:pPr algn="ctr"/>
            <a:r>
              <a:rPr lang="de-CH" sz="3200" dirty="0" err="1" smtClean="0"/>
              <a:t>esprit</a:t>
            </a:r>
            <a:endParaRPr lang="de-CH" sz="3200" dirty="0"/>
          </a:p>
        </p:txBody>
      </p:sp>
      <p:sp>
        <p:nvSpPr>
          <p:cNvPr id="4" name="Titel 3"/>
          <p:cNvSpPr>
            <a:spLocks noGrp="1"/>
          </p:cNvSpPr>
          <p:nvPr>
            <p:ph type="title"/>
          </p:nvPr>
        </p:nvSpPr>
        <p:spPr>
          <a:xfrm>
            <a:off x="392985" y="2752328"/>
            <a:ext cx="6324600" cy="1828800"/>
          </a:xfrm>
        </p:spPr>
        <p:txBody>
          <a:bodyPr/>
          <a:lstStyle/>
          <a:p>
            <a:r>
              <a:rPr lang="de-CH" dirty="0" smtClean="0"/>
              <a:t>Pour </a:t>
            </a:r>
            <a:r>
              <a:rPr lang="de-CH" dirty="0" err="1" smtClean="0"/>
              <a:t>votre</a:t>
            </a:r>
            <a:r>
              <a:rPr lang="de-CH" dirty="0" smtClean="0"/>
              <a:t> </a:t>
            </a:r>
            <a:r>
              <a:rPr lang="de-CH" dirty="0" err="1" smtClean="0"/>
              <a:t>esprit</a:t>
            </a:r>
            <a:r>
              <a:rPr lang="de-CH" dirty="0" smtClean="0"/>
              <a:t/>
            </a:r>
            <a:br>
              <a:rPr lang="de-CH" dirty="0" smtClean="0"/>
            </a:br>
            <a:r>
              <a:rPr lang="de-CH" dirty="0" smtClean="0"/>
              <a:t>tout </a:t>
            </a:r>
            <a:r>
              <a:rPr lang="de-CH" dirty="0" err="1" smtClean="0"/>
              <a:t>est</a:t>
            </a:r>
            <a:r>
              <a:rPr lang="de-CH" dirty="0" smtClean="0"/>
              <a:t> </a:t>
            </a:r>
            <a:r>
              <a:rPr lang="de-CH" dirty="0" err="1" smtClean="0">
                <a:solidFill>
                  <a:srgbClr val="800000"/>
                </a:solidFill>
              </a:rPr>
              <a:t>information</a:t>
            </a:r>
            <a:endParaRPr lang="de-CH" dirty="0">
              <a:solidFill>
                <a:srgbClr val="800000"/>
              </a:solidFill>
            </a:endParaRPr>
          </a:p>
        </p:txBody>
      </p:sp>
      <p:pic>
        <p:nvPicPr>
          <p:cNvPr id="6" name="Bild 5"/>
          <p:cNvPicPr>
            <a:picLocks noChangeAspect="1"/>
          </p:cNvPicPr>
          <p:nvPr/>
        </p:nvPicPr>
        <p:blipFill>
          <a:blip r:embed="rId2"/>
          <a:stretch>
            <a:fillRect/>
          </a:stretch>
        </p:blipFill>
        <p:spPr>
          <a:xfrm>
            <a:off x="6983376" y="3690420"/>
            <a:ext cx="2010772" cy="3048330"/>
          </a:xfrm>
          <a:prstGeom prst="rect">
            <a:avLst/>
          </a:prstGeom>
        </p:spPr>
      </p:pic>
    </p:spTree>
    <p:extLst>
      <p:ext uri="{BB962C8B-B14F-4D97-AF65-F5344CB8AC3E}">
        <p14:creationId xmlns:p14="http://schemas.microsoft.com/office/powerpoint/2010/main" xmlns="" val="3097409828"/>
      </p:ext>
    </p:extLst>
  </p:cSld>
  <p:clrMapOvr>
    <a:masterClrMapping/>
  </p:clrMapOvr>
  <p:transition spd="slow">
    <p:wip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subTitle" idx="1"/>
          </p:nvPr>
        </p:nvSpPr>
        <p:spPr>
          <a:xfrm>
            <a:off x="7055296" y="1340768"/>
            <a:ext cx="1981200" cy="2960216"/>
          </a:xfrm>
        </p:spPr>
        <p:txBody>
          <a:bodyPr>
            <a:normAutofit fontScale="92500" lnSpcReduction="10000"/>
          </a:bodyPr>
          <a:lstStyle/>
          <a:p>
            <a:pPr>
              <a:lnSpc>
                <a:spcPct val="130000"/>
              </a:lnSpc>
            </a:pPr>
            <a:endParaRPr lang="de-DE" dirty="0" smtClean="0"/>
          </a:p>
          <a:p>
            <a:r>
              <a:rPr lang="de-DE" i="1" dirty="0" err="1"/>
              <a:t>Chaque</a:t>
            </a:r>
            <a:r>
              <a:rPr lang="de-DE" i="1" dirty="0"/>
              <a:t> </a:t>
            </a:r>
            <a:r>
              <a:rPr lang="de-DE" i="1" dirty="0" err="1"/>
              <a:t>personne</a:t>
            </a:r>
            <a:r>
              <a:rPr lang="de-DE" i="1" dirty="0"/>
              <a:t> </a:t>
            </a:r>
            <a:r>
              <a:rPr lang="de-DE" i="1" dirty="0" err="1"/>
              <a:t>nait</a:t>
            </a:r>
            <a:r>
              <a:rPr lang="de-DE" i="1" dirty="0"/>
              <a:t> </a:t>
            </a:r>
            <a:r>
              <a:rPr lang="de-DE" i="1" dirty="0" err="1"/>
              <a:t>avec</a:t>
            </a:r>
            <a:r>
              <a:rPr lang="de-DE" i="1" dirty="0"/>
              <a:t> </a:t>
            </a:r>
            <a:r>
              <a:rPr lang="de-DE" i="1" dirty="0" err="1"/>
              <a:t>une</a:t>
            </a:r>
            <a:r>
              <a:rPr lang="de-DE" i="1" dirty="0"/>
              <a:t> </a:t>
            </a:r>
            <a:r>
              <a:rPr lang="de-DE" i="1" dirty="0" err="1"/>
              <a:t>puissance</a:t>
            </a:r>
            <a:r>
              <a:rPr lang="de-DE" i="1" dirty="0"/>
              <a:t> </a:t>
            </a:r>
            <a:r>
              <a:rPr lang="de-DE" i="1" dirty="0" err="1"/>
              <a:t>infinie</a:t>
            </a:r>
            <a:r>
              <a:rPr lang="de-DE" i="1" dirty="0"/>
              <a:t>, </a:t>
            </a:r>
            <a:r>
              <a:rPr lang="de-DE" i="1" dirty="0" err="1"/>
              <a:t>face</a:t>
            </a:r>
            <a:r>
              <a:rPr lang="de-DE" i="1" dirty="0"/>
              <a:t> à </a:t>
            </a:r>
            <a:r>
              <a:rPr lang="de-DE" i="1" dirty="0" err="1"/>
              <a:t>laquelle</a:t>
            </a:r>
            <a:r>
              <a:rPr lang="de-DE" i="1" dirty="0"/>
              <a:t> </a:t>
            </a:r>
            <a:r>
              <a:rPr lang="de-DE" i="1" dirty="0" err="1"/>
              <a:t>toute</a:t>
            </a:r>
            <a:r>
              <a:rPr lang="de-DE" i="1" dirty="0"/>
              <a:t> </a:t>
            </a:r>
            <a:r>
              <a:rPr lang="de-DE" i="1" dirty="0" err="1"/>
              <a:t>puissance</a:t>
            </a:r>
            <a:r>
              <a:rPr lang="de-DE" i="1" dirty="0"/>
              <a:t> </a:t>
            </a:r>
            <a:r>
              <a:rPr lang="de-DE" i="1" dirty="0" err="1"/>
              <a:t>terrestre</a:t>
            </a:r>
            <a:r>
              <a:rPr lang="de-DE" i="1" dirty="0"/>
              <a:t> </a:t>
            </a:r>
            <a:r>
              <a:rPr lang="de-DE" i="1" dirty="0" err="1"/>
              <a:t>n‘a</a:t>
            </a:r>
            <a:r>
              <a:rPr lang="de-DE" i="1" dirty="0"/>
              <a:t> </a:t>
            </a:r>
            <a:r>
              <a:rPr lang="de-DE" i="1" dirty="0" err="1"/>
              <a:t>aucune</a:t>
            </a:r>
            <a:r>
              <a:rPr lang="de-DE" i="1" dirty="0"/>
              <a:t> </a:t>
            </a:r>
            <a:r>
              <a:rPr lang="de-DE" i="1" dirty="0" err="1"/>
              <a:t>importance</a:t>
            </a:r>
            <a:endParaRPr lang="de-DE" i="1" dirty="0"/>
          </a:p>
        </p:txBody>
      </p:sp>
      <p:sp>
        <p:nvSpPr>
          <p:cNvPr id="43010" name="Rectangle 2"/>
          <p:cNvSpPr>
            <a:spLocks noGrp="1" noChangeArrowheads="1"/>
          </p:cNvSpPr>
          <p:nvPr>
            <p:ph type="title"/>
          </p:nvPr>
        </p:nvSpPr>
        <p:spPr/>
        <p:txBody>
          <a:bodyPr/>
          <a:lstStyle/>
          <a:p>
            <a:r>
              <a:rPr lang="de-DE" dirty="0" err="1" smtClean="0"/>
              <a:t>Essence</a:t>
            </a:r>
            <a:r>
              <a:rPr lang="de-DE" dirty="0" smtClean="0"/>
              <a:t> et </a:t>
            </a:r>
            <a:br>
              <a:rPr lang="de-DE" dirty="0" smtClean="0"/>
            </a:br>
            <a:r>
              <a:rPr lang="de-DE" dirty="0" err="1" smtClean="0"/>
              <a:t>nos</a:t>
            </a:r>
            <a:r>
              <a:rPr lang="de-DE" dirty="0" smtClean="0"/>
              <a:t> quatre </a:t>
            </a:r>
            <a:r>
              <a:rPr lang="de-DE" dirty="0" err="1" smtClean="0"/>
              <a:t>axiomes</a:t>
            </a:r>
            <a:endParaRPr lang="de-DE" dirty="0"/>
          </a:p>
        </p:txBody>
      </p:sp>
      <p:sp>
        <p:nvSpPr>
          <p:cNvPr id="43015" name="Rectangle 7"/>
          <p:cNvSpPr>
            <a:spLocks noChangeArrowheads="1"/>
          </p:cNvSpPr>
          <p:nvPr/>
        </p:nvSpPr>
        <p:spPr bwMode="auto">
          <a:xfrm>
            <a:off x="2613025" y="-765175"/>
            <a:ext cx="184150" cy="461962"/>
          </a:xfrm>
          <a:prstGeom prst="rect">
            <a:avLst/>
          </a:prstGeom>
          <a:noFill/>
          <a:ln w="9525">
            <a:noFill/>
            <a:miter lim="800000"/>
            <a:headEnd/>
            <a:tailEnd/>
          </a:ln>
        </p:spPr>
        <p:txBody>
          <a:bodyPr wrap="none">
            <a:prstTxWarp prst="textNoShape">
              <a:avLst/>
            </a:prstTxWarp>
            <a:spAutoFit/>
          </a:bodyPr>
          <a:lstStyle/>
          <a:p>
            <a:endParaRPr lang="de-DE"/>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3"/>
          <p:cNvSpPr>
            <a:spLocks noGrp="1" noChangeArrowheads="1"/>
          </p:cNvSpPr>
          <p:nvPr>
            <p:ph idx="1"/>
          </p:nvPr>
        </p:nvSpPr>
        <p:spPr/>
        <p:txBody>
          <a:bodyPr>
            <a:normAutofit fontScale="92500"/>
          </a:bodyPr>
          <a:lstStyle/>
          <a:p>
            <a:r>
              <a:rPr lang="fr-FR" dirty="0" smtClean="0"/>
              <a:t>Nous sommes un </a:t>
            </a:r>
            <a:r>
              <a:rPr lang="fr-FR" i="1" dirty="0" smtClean="0"/>
              <a:t>corps </a:t>
            </a:r>
            <a:r>
              <a:rPr lang="fr-FR" dirty="0" smtClean="0"/>
              <a:t>– </a:t>
            </a:r>
            <a:r>
              <a:rPr lang="fr-FR" i="1" dirty="0" smtClean="0"/>
              <a:t>matériel</a:t>
            </a:r>
          </a:p>
          <a:p>
            <a:pPr lvl="1"/>
            <a:r>
              <a:rPr lang="fr-FR" dirty="0" smtClean="0"/>
              <a:t>Notre corps physique nous permet de combler nos besoins biologiques </a:t>
            </a:r>
          </a:p>
          <a:p>
            <a:pPr lvl="2"/>
            <a:r>
              <a:rPr lang="fr-FR" altLang="ja-JP" dirty="0" smtClean="0"/>
              <a:t> survie</a:t>
            </a:r>
          </a:p>
          <a:p>
            <a:pPr lvl="1"/>
            <a:r>
              <a:rPr lang="fr-FR" dirty="0" smtClean="0"/>
              <a:t>Nous pouvons connaître ce corps par des méthodes empiriques, en tant que matière ou en tant qu’interaction entre matière et énergie</a:t>
            </a:r>
          </a:p>
          <a:p>
            <a:r>
              <a:rPr lang="fr-FR" dirty="0" smtClean="0"/>
              <a:t>Nous sommes une </a:t>
            </a:r>
            <a:r>
              <a:rPr lang="fr-FR" i="1" dirty="0" smtClean="0"/>
              <a:t>conscience – logiciel</a:t>
            </a:r>
          </a:p>
          <a:p>
            <a:pPr lvl="1"/>
            <a:r>
              <a:rPr lang="fr-FR" dirty="0" smtClean="0"/>
              <a:t>Nous rassemblons et traitons de l’information à partir de nos sens afin d’atteindre nos objectifs dans le temps et l’espace </a:t>
            </a:r>
          </a:p>
          <a:p>
            <a:pPr lvl="2"/>
            <a:r>
              <a:rPr lang="fr-FR" dirty="0" smtClean="0"/>
              <a:t>compétence </a:t>
            </a:r>
          </a:p>
          <a:p>
            <a:pPr lvl="1"/>
            <a:r>
              <a:rPr lang="fr-FR" dirty="0" smtClean="0"/>
              <a:t>Nous pouvons connaître ce système par des moyens rationnels</a:t>
            </a:r>
            <a:endParaRPr lang="fr-FR" dirty="0"/>
          </a:p>
        </p:txBody>
      </p:sp>
      <p:sp>
        <p:nvSpPr>
          <p:cNvPr id="47107" name="Rectangle 2"/>
          <p:cNvSpPr>
            <a:spLocks noGrp="1" noChangeArrowheads="1"/>
          </p:cNvSpPr>
          <p:nvPr>
            <p:ph type="title"/>
          </p:nvPr>
        </p:nvSpPr>
        <p:spPr/>
        <p:txBody>
          <a:bodyPr/>
          <a:lstStyle/>
          <a:p>
            <a:r>
              <a:rPr lang="fr-FR" dirty="0" err="1" smtClean="0"/>
              <a:t>êTRE</a:t>
            </a:r>
            <a:r>
              <a:rPr lang="fr-FR" dirty="0" smtClean="0"/>
              <a:t> ET Connaître</a:t>
            </a:r>
            <a:endParaRPr lang="fr-FR" dirty="0"/>
          </a:p>
        </p:txBody>
      </p:sp>
      <p:sp>
        <p:nvSpPr>
          <p:cNvPr id="47110" name="Rectangle 5"/>
          <p:cNvSpPr>
            <a:spLocks noChangeArrowheads="1"/>
          </p:cNvSpPr>
          <p:nvPr/>
        </p:nvSpPr>
        <p:spPr bwMode="auto">
          <a:xfrm>
            <a:off x="242888" y="6184900"/>
            <a:ext cx="169862" cy="427038"/>
          </a:xfrm>
          <a:prstGeom prst="rect">
            <a:avLst/>
          </a:prstGeom>
          <a:noFill/>
          <a:ln w="9525">
            <a:noFill/>
            <a:miter lim="800000"/>
            <a:headEnd/>
            <a:tailEnd/>
          </a:ln>
        </p:spPr>
        <p:txBody>
          <a:bodyPr wrap="none">
            <a:prstTxWarp prst="textNoShape">
              <a:avLst/>
            </a:prstTxWarp>
            <a:spAutoFit/>
          </a:bodyPr>
          <a:lstStyle/>
          <a:p>
            <a:endParaRPr lang="de-DE" sz="2200" i="0"/>
          </a:p>
        </p:txBody>
      </p:sp>
      <p:sp>
        <p:nvSpPr>
          <p:cNvPr id="7" name="Rectangle 4"/>
          <p:cNvSpPr>
            <a:spLocks noChangeArrowheads="1"/>
          </p:cNvSpPr>
          <p:nvPr/>
        </p:nvSpPr>
        <p:spPr bwMode="auto">
          <a:xfrm>
            <a:off x="5902325" y="76200"/>
            <a:ext cx="3165475" cy="457200"/>
          </a:xfrm>
          <a:prstGeom prst="rect">
            <a:avLst/>
          </a:prstGeom>
          <a:noFill/>
          <a:ln w="9525">
            <a:noFill/>
            <a:miter lim="800000"/>
            <a:headEnd/>
            <a:tailEnd/>
          </a:ln>
        </p:spPr>
        <p:txBody>
          <a:bodyPr>
            <a:prstTxWarp prst="textNoShape">
              <a:avLst/>
            </a:prstTxWarp>
            <a:spAutoFit/>
          </a:bodyPr>
          <a:lstStyle/>
          <a:p>
            <a:pPr algn="r"/>
            <a:r>
              <a:rPr lang="de-DE" i="0" dirty="0" err="1" smtClean="0">
                <a:solidFill>
                  <a:schemeClr val="accent6">
                    <a:lumMod val="40000"/>
                    <a:lumOff val="60000"/>
                  </a:schemeClr>
                </a:solidFill>
                <a:latin typeface="Calibri"/>
                <a:cs typeface="Calibri"/>
              </a:rPr>
              <a:t>Essence</a:t>
            </a:r>
            <a:endParaRPr lang="de-DE" i="0" dirty="0">
              <a:solidFill>
                <a:schemeClr val="accent6">
                  <a:lumMod val="40000"/>
                  <a:lumOff val="60000"/>
                </a:schemeClr>
              </a:solidFill>
              <a:latin typeface="Calibri"/>
              <a:cs typeface="Calibri"/>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3"/>
          <p:cNvSpPr>
            <a:spLocks noGrp="1" noChangeArrowheads="1"/>
          </p:cNvSpPr>
          <p:nvPr>
            <p:ph idx="1"/>
          </p:nvPr>
        </p:nvSpPr>
        <p:spPr/>
        <p:txBody>
          <a:bodyPr/>
          <a:lstStyle/>
          <a:p>
            <a:r>
              <a:rPr lang="fr-FR" sz="2500" dirty="0"/>
              <a:t>Nous sommes Essence – </a:t>
            </a:r>
            <a:r>
              <a:rPr lang="fr-FR" sz="2500" i="1" dirty="0"/>
              <a:t>les usagers d’un 	    corps et d’une conscience </a:t>
            </a:r>
          </a:p>
          <a:p>
            <a:pPr lvl="1"/>
            <a:r>
              <a:rPr lang="fr-FR" dirty="0"/>
              <a:t>Nous existons au-delà de l’espace et du temps, </a:t>
            </a:r>
            <a:br>
              <a:rPr lang="fr-FR" dirty="0"/>
            </a:br>
            <a:r>
              <a:rPr lang="fr-FR" dirty="0"/>
              <a:t>nous développant à l’infini</a:t>
            </a:r>
          </a:p>
          <a:p>
            <a:pPr lvl="1"/>
            <a:r>
              <a:rPr lang="fr-FR" dirty="0"/>
              <a:t>Nous nous manifestons en tant que Soi (ou Moi supérieur) par l’intention créative – avec un but</a:t>
            </a:r>
          </a:p>
          <a:p>
            <a:pPr lvl="1"/>
            <a:r>
              <a:rPr lang="fr-FR" dirty="0"/>
              <a:t>Nous pouvons connaître l’Essence par :</a:t>
            </a:r>
          </a:p>
          <a:p>
            <a:pPr lvl="2"/>
            <a:r>
              <a:rPr lang="fr-FR" dirty="0"/>
              <a:t>La méditation et la contemplation</a:t>
            </a:r>
          </a:p>
          <a:p>
            <a:pPr lvl="2"/>
            <a:r>
              <a:rPr lang="fr-FR" dirty="0"/>
              <a:t>La peinture, la musique, le théâtre, la danse, le</a:t>
            </a:r>
            <a:r>
              <a:rPr lang="fr-FR" dirty="0" smtClean="0"/>
              <a:t> cinéma</a:t>
            </a:r>
            <a:endParaRPr lang="fr-FR" dirty="0"/>
          </a:p>
          <a:p>
            <a:pPr lvl="2"/>
            <a:r>
              <a:rPr lang="fr-FR" dirty="0"/>
              <a:t>Les relations, le travail, le sport, le sexe</a:t>
            </a:r>
          </a:p>
          <a:p>
            <a:pPr lvl="2"/>
            <a:r>
              <a:rPr lang="fr-FR" dirty="0"/>
              <a:t>Les thérapies, le coaching</a:t>
            </a:r>
          </a:p>
        </p:txBody>
      </p:sp>
      <p:sp>
        <p:nvSpPr>
          <p:cNvPr id="49155" name="Rectangle 2"/>
          <p:cNvSpPr>
            <a:spLocks noGrp="1" noChangeArrowheads="1"/>
          </p:cNvSpPr>
          <p:nvPr>
            <p:ph type="title"/>
          </p:nvPr>
        </p:nvSpPr>
        <p:spPr/>
        <p:txBody>
          <a:bodyPr/>
          <a:lstStyle/>
          <a:p>
            <a:r>
              <a:rPr lang="nl-NL" dirty="0" err="1" smtClean="0"/>
              <a:t>êTRE</a:t>
            </a:r>
            <a:r>
              <a:rPr lang="nl-NL" dirty="0" smtClean="0"/>
              <a:t> </a:t>
            </a:r>
            <a:r>
              <a:rPr lang="nl-NL" dirty="0"/>
              <a:t>ET CONNAÎTRE – Essence</a:t>
            </a:r>
          </a:p>
        </p:txBody>
      </p:sp>
      <p:sp>
        <p:nvSpPr>
          <p:cNvPr id="49158" name="Rectangle 5"/>
          <p:cNvSpPr>
            <a:spLocks noChangeArrowheads="1"/>
          </p:cNvSpPr>
          <p:nvPr/>
        </p:nvSpPr>
        <p:spPr bwMode="auto">
          <a:xfrm>
            <a:off x="454025" y="6248400"/>
            <a:ext cx="169863" cy="427038"/>
          </a:xfrm>
          <a:prstGeom prst="rect">
            <a:avLst/>
          </a:prstGeom>
          <a:noFill/>
          <a:ln w="9525">
            <a:noFill/>
            <a:miter lim="800000"/>
            <a:headEnd/>
            <a:tailEnd/>
          </a:ln>
        </p:spPr>
        <p:txBody>
          <a:bodyPr wrap="none">
            <a:prstTxWarp prst="textNoShape">
              <a:avLst/>
            </a:prstTxWarp>
            <a:spAutoFit/>
          </a:bodyPr>
          <a:lstStyle/>
          <a:p>
            <a:endParaRPr lang="de-DE" sz="2200" i="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6"/>
          <p:cNvSpPr>
            <a:spLocks noGrp="1" noChangeArrowheads="1"/>
          </p:cNvSpPr>
          <p:nvPr>
            <p:ph idx="1"/>
          </p:nvPr>
        </p:nvSpPr>
        <p:spPr/>
        <p:txBody>
          <a:bodyPr>
            <a:normAutofit/>
          </a:bodyPr>
          <a:lstStyle/>
          <a:p>
            <a:r>
              <a:rPr lang="fr-FR" dirty="0" smtClean="0"/>
              <a:t>Les 4 Hypothèses de la Logosynthèse :</a:t>
            </a:r>
          </a:p>
          <a:p>
            <a:pPr lvl="1"/>
            <a:r>
              <a:rPr lang="fr-FR" i="1" dirty="0" smtClean="0"/>
              <a:t>La perte de la conscience de notre Essence et de la raison de notre existence dans ce monde nous mène à la souffrance </a:t>
            </a:r>
          </a:p>
          <a:p>
            <a:pPr lvl="1"/>
            <a:r>
              <a:rPr lang="fr-FR" i="1" dirty="0" smtClean="0"/>
              <a:t>Notre conscience de l’Essence est réduite par des parts figées : perceptions, fantasmes et réactions</a:t>
            </a:r>
          </a:p>
          <a:p>
            <a:pPr lvl="1"/>
            <a:r>
              <a:rPr lang="fr-FR" i="1" dirty="0" smtClean="0"/>
              <a:t>Les parts figées sont plus des structures d’énergie rigides, dans l’espace, que des concepts abstraits</a:t>
            </a:r>
          </a:p>
          <a:p>
            <a:pPr lvl="1"/>
            <a:r>
              <a:rPr lang="fr-FR" i="1" dirty="0" smtClean="0"/>
              <a:t>La puissance des mots nous permet de dissoudre ces structures rigides et de libérer notre énergie pour les tâches de notre vie</a:t>
            </a:r>
            <a:endParaRPr lang="fr-FR" i="1" dirty="0"/>
          </a:p>
        </p:txBody>
      </p:sp>
      <p:sp>
        <p:nvSpPr>
          <p:cNvPr id="43012" name="Rectangle 5"/>
          <p:cNvSpPr>
            <a:spLocks noGrp="1" noChangeArrowheads="1"/>
          </p:cNvSpPr>
          <p:nvPr>
            <p:ph type="title"/>
          </p:nvPr>
        </p:nvSpPr>
        <p:spPr/>
        <p:txBody>
          <a:bodyPr/>
          <a:lstStyle/>
          <a:p>
            <a:r>
              <a:rPr lang="nl-NL" dirty="0"/>
              <a:t>LES 4 </a:t>
            </a:r>
            <a:r>
              <a:rPr lang="nl-NL" dirty="0" err="1" smtClean="0"/>
              <a:t>HYPOTHèSES</a:t>
            </a:r>
            <a:endParaRPr lang="nl-NL" dirty="0"/>
          </a:p>
        </p:txBody>
      </p:sp>
      <p:sp>
        <p:nvSpPr>
          <p:cNvPr id="43011" name="Rectangle 4"/>
          <p:cNvSpPr>
            <a:spLocks noChangeArrowheads="1"/>
          </p:cNvSpPr>
          <p:nvPr/>
        </p:nvSpPr>
        <p:spPr bwMode="auto">
          <a:xfrm>
            <a:off x="219075" y="5943600"/>
            <a:ext cx="171450" cy="427038"/>
          </a:xfrm>
          <a:prstGeom prst="rect">
            <a:avLst/>
          </a:prstGeom>
          <a:noFill/>
          <a:ln w="9525">
            <a:noFill/>
            <a:miter lim="800000"/>
            <a:headEnd/>
            <a:tailEnd/>
          </a:ln>
        </p:spPr>
        <p:txBody>
          <a:bodyPr wrap="none">
            <a:prstTxWarp prst="textNoShape">
              <a:avLst/>
            </a:prstTxWarp>
            <a:spAutoFit/>
          </a:bodyPr>
          <a:lstStyle/>
          <a:p>
            <a:endParaRPr lang="de-DE" sz="2200" i="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subTitle" idx="1"/>
          </p:nvPr>
        </p:nvSpPr>
        <p:spPr/>
        <p:txBody>
          <a:bodyPr/>
          <a:lstStyle/>
          <a:p>
            <a:r>
              <a:rPr lang="de-DE" dirty="0"/>
              <a:t>La </a:t>
            </a:r>
            <a:r>
              <a:rPr lang="de-DE" dirty="0" err="1"/>
              <a:t>translation</a:t>
            </a:r>
            <a:r>
              <a:rPr lang="de-DE" dirty="0"/>
              <a:t> </a:t>
            </a:r>
            <a:r>
              <a:rPr lang="de-DE" dirty="0" err="1"/>
              <a:t>adéquate</a:t>
            </a:r>
            <a:r>
              <a:rPr lang="de-DE" dirty="0"/>
              <a:t> du </a:t>
            </a:r>
            <a:r>
              <a:rPr lang="de-DE" dirty="0" err="1"/>
              <a:t>monde</a:t>
            </a:r>
            <a:r>
              <a:rPr lang="de-DE" dirty="0"/>
              <a:t> </a:t>
            </a:r>
            <a:r>
              <a:rPr lang="de-DE" dirty="0" err="1"/>
              <a:t>extérieur</a:t>
            </a:r>
            <a:endParaRPr lang="de-DE" dirty="0"/>
          </a:p>
        </p:txBody>
      </p:sp>
      <p:sp>
        <p:nvSpPr>
          <p:cNvPr id="19458" name="Rectangle 2"/>
          <p:cNvSpPr>
            <a:spLocks noGrp="1" noChangeArrowheads="1"/>
          </p:cNvSpPr>
          <p:nvPr>
            <p:ph type="title"/>
          </p:nvPr>
        </p:nvSpPr>
        <p:spPr/>
        <p:txBody>
          <a:bodyPr/>
          <a:lstStyle/>
          <a:p>
            <a:r>
              <a:rPr lang="de-DE" dirty="0" smtClean="0"/>
              <a:t>Assimilation ET </a:t>
            </a:r>
            <a:r>
              <a:rPr lang="de-DE" dirty="0" err="1" smtClean="0"/>
              <a:t>dissociation</a:t>
            </a:r>
            <a:endParaRPr lang="de-DE"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fontScale="90000"/>
          </a:bodyPr>
          <a:lstStyle/>
          <a:p>
            <a:r>
              <a:rPr lang="de-DE" dirty="0">
                <a:solidFill>
                  <a:schemeClr val="tx1"/>
                </a:solidFill>
              </a:rPr>
              <a:t>LE SELF ORIGINEL</a:t>
            </a:r>
            <a:br>
              <a:rPr lang="de-DE" dirty="0">
                <a:solidFill>
                  <a:schemeClr val="tx1"/>
                </a:solidFill>
              </a:rPr>
            </a:br>
            <a:r>
              <a:rPr lang="de-DE" dirty="0">
                <a:solidFill>
                  <a:schemeClr val="tx1"/>
                </a:solidFill>
              </a:rPr>
              <a:t>En </a:t>
            </a:r>
            <a:r>
              <a:rPr lang="de-DE" dirty="0" err="1">
                <a:solidFill>
                  <a:schemeClr val="tx1"/>
                </a:solidFill>
              </a:rPr>
              <a:t>Contact</a:t>
            </a:r>
            <a:r>
              <a:rPr lang="de-DE" dirty="0">
                <a:solidFill>
                  <a:schemeClr val="tx1"/>
                </a:solidFill>
              </a:rPr>
              <a:t> AVEC L‘ESSENCE…</a:t>
            </a:r>
          </a:p>
        </p:txBody>
      </p:sp>
      <p:sp>
        <p:nvSpPr>
          <p:cNvPr id="29699"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mj-lt"/>
            </a:endParaRPr>
          </a:p>
        </p:txBody>
      </p:sp>
      <p:sp>
        <p:nvSpPr>
          <p:cNvPr id="29700" name="Oval 4"/>
          <p:cNvSpPr>
            <a:spLocks noChangeArrowheads="1"/>
          </p:cNvSpPr>
          <p:nvPr/>
        </p:nvSpPr>
        <p:spPr bwMode="auto">
          <a:xfrm>
            <a:off x="3429000" y="3429000"/>
            <a:ext cx="1295400" cy="1295400"/>
          </a:xfrm>
          <a:prstGeom prst="ellipse">
            <a:avLst/>
          </a:prstGeom>
          <a:solidFill>
            <a:srgbClr val="FFFF00"/>
          </a:solidFill>
          <a:ln w="9525">
            <a:noFill/>
            <a:round/>
            <a:headEnd/>
            <a:tailEnd/>
          </a:ln>
        </p:spPr>
        <p:txBody>
          <a:bodyPr wrap="none" anchor="ctr">
            <a:prstTxWarp prst="textNoShape">
              <a:avLst/>
            </a:prstTxWarp>
          </a:bodyPr>
          <a:lstStyle/>
          <a:p>
            <a:pPr algn="ctr">
              <a:defRPr/>
            </a:pPr>
            <a:r>
              <a:rPr lang="de-DE" sz="3200" b="1" dirty="0">
                <a:solidFill>
                  <a:srgbClr val="FFADFF"/>
                </a:solidFill>
                <a:latin typeface="Calibri"/>
                <a:cs typeface="Calibri"/>
              </a:rPr>
              <a:t>Soi</a:t>
            </a:r>
          </a:p>
        </p:txBody>
      </p:sp>
      <p:sp>
        <p:nvSpPr>
          <p:cNvPr id="29701" name="Text Box 5"/>
          <p:cNvSpPr txBox="1">
            <a:spLocks noChangeArrowheads="1"/>
          </p:cNvSpPr>
          <p:nvPr/>
        </p:nvSpPr>
        <p:spPr bwMode="auto">
          <a:xfrm>
            <a:off x="539552" y="1907540"/>
            <a:ext cx="1880821"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t>limite</a:t>
            </a:r>
            <a:r>
              <a:rPr lang="de-DE" sz="1800" b="1" dirty="0"/>
              <a:t> du </a:t>
            </a:r>
            <a:r>
              <a:rPr lang="de-DE" sz="1800" b="1" dirty="0" err="1"/>
              <a:t>corps</a:t>
            </a:r>
            <a:endParaRPr lang="de-DE" sz="1800" b="1" dirty="0"/>
          </a:p>
        </p:txBody>
      </p:sp>
      <p:sp>
        <p:nvSpPr>
          <p:cNvPr id="29702" name="Text Box 6"/>
          <p:cNvSpPr txBox="1">
            <a:spLocks noChangeArrowheads="1"/>
          </p:cNvSpPr>
          <p:nvPr/>
        </p:nvSpPr>
        <p:spPr bwMode="auto">
          <a:xfrm>
            <a:off x="6096000" y="5638800"/>
            <a:ext cx="3318001"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t>limite</a:t>
            </a:r>
            <a:r>
              <a:rPr lang="de-DE" sz="1800" b="1" dirty="0"/>
              <a:t> de </a:t>
            </a:r>
            <a:r>
              <a:rPr lang="de-DE" sz="1800" b="1" dirty="0" err="1"/>
              <a:t>l‘espace</a:t>
            </a:r>
            <a:r>
              <a:rPr lang="de-DE" sz="1800" b="1" dirty="0"/>
              <a:t> </a:t>
            </a:r>
            <a:r>
              <a:rPr lang="de-DE" sz="1800" b="1" dirty="0" err="1"/>
              <a:t>personnel</a:t>
            </a:r>
            <a:endParaRPr lang="de-DE" sz="1800" b="1" dirty="0"/>
          </a:p>
        </p:txBody>
      </p:sp>
      <p:sp>
        <p:nvSpPr>
          <p:cNvPr id="29703"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29704"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29705" name="Rectangle 9"/>
          <p:cNvSpPr>
            <a:spLocks noChangeArrowheads="1"/>
          </p:cNvSpPr>
          <p:nvPr/>
        </p:nvSpPr>
        <p:spPr bwMode="auto">
          <a:xfrm>
            <a:off x="3077602" y="5105400"/>
            <a:ext cx="2861004"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rPr>
              <a:t>espace</a:t>
            </a:r>
            <a:r>
              <a:rPr lang="de-DE" b="1" dirty="0">
                <a:solidFill>
                  <a:srgbClr val="FFFFFF"/>
                </a:solidFill>
              </a:rPr>
              <a:t> </a:t>
            </a:r>
            <a:r>
              <a:rPr lang="de-DE" b="1" dirty="0" err="1">
                <a:solidFill>
                  <a:srgbClr val="FFFFFF"/>
                </a:solidFill>
              </a:rPr>
              <a:t>personnel</a:t>
            </a:r>
            <a:endParaRPr lang="de-DE" b="1" dirty="0">
              <a:solidFill>
                <a:srgbClr val="FFFFFF"/>
              </a:solidFill>
            </a:endParaRPr>
          </a:p>
        </p:txBody>
      </p:sp>
      <p:sp>
        <p:nvSpPr>
          <p:cNvPr id="11" name="Rechteck 10"/>
          <p:cNvSpPr/>
          <p:nvPr/>
        </p:nvSpPr>
        <p:spPr>
          <a:xfrm>
            <a:off x="6661301" y="1981200"/>
            <a:ext cx="1552378" cy="461665"/>
          </a:xfrm>
          <a:prstGeom prst="rect">
            <a:avLst/>
          </a:prstGeom>
        </p:spPr>
        <p:txBody>
          <a:bodyPr wrap="none">
            <a:spAutoFit/>
          </a:bodyPr>
          <a:lstStyle/>
          <a:p>
            <a:pPr algn="ctr">
              <a:defRPr/>
            </a:pPr>
            <a:r>
              <a:rPr lang="de-DE" b="1" i="0" dirty="0">
                <a:solidFill>
                  <a:srgbClr val="FF6600"/>
                </a:solidFill>
              </a:rPr>
              <a:t>NON-MOI</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de-DE" dirty="0">
                <a:solidFill>
                  <a:srgbClr val="000000"/>
                </a:solidFill>
              </a:rPr>
              <a:t>UN OBJET </a:t>
            </a:r>
            <a:r>
              <a:rPr lang="de-DE" i="1" dirty="0">
                <a:solidFill>
                  <a:srgbClr val="000000"/>
                </a:solidFill>
              </a:rPr>
              <a:t>Non-MOI </a:t>
            </a:r>
            <a:r>
              <a:rPr lang="de-DE" dirty="0" smtClean="0">
                <a:solidFill>
                  <a:srgbClr val="000000"/>
                </a:solidFill>
              </a:rPr>
              <a:t>AppARAîT</a:t>
            </a:r>
            <a:r>
              <a:rPr lang="de-DE" dirty="0">
                <a:solidFill>
                  <a:srgbClr val="000000"/>
                </a:solidFill>
              </a:rPr>
              <a:t>…</a:t>
            </a:r>
          </a:p>
        </p:txBody>
      </p:sp>
      <p:sp>
        <p:nvSpPr>
          <p:cNvPr id="31747"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Calibri"/>
              <a:cs typeface="Calibri"/>
            </a:endParaRPr>
          </a:p>
        </p:txBody>
      </p:sp>
      <p:sp>
        <p:nvSpPr>
          <p:cNvPr id="31748" name="Oval 4"/>
          <p:cNvSpPr>
            <a:spLocks noChangeArrowheads="1"/>
          </p:cNvSpPr>
          <p:nvPr/>
        </p:nvSpPr>
        <p:spPr bwMode="auto">
          <a:xfrm>
            <a:off x="3429000" y="3429000"/>
            <a:ext cx="1295400" cy="1295400"/>
          </a:xfrm>
          <a:prstGeom prst="ellipse">
            <a:avLst/>
          </a:prstGeom>
          <a:solidFill>
            <a:srgbClr val="FFFF00"/>
          </a:solidFill>
          <a:ln w="9525">
            <a:noFill/>
            <a:round/>
            <a:headEnd/>
            <a:tailEnd/>
          </a:ln>
        </p:spPr>
        <p:txBody>
          <a:bodyPr wrap="none" anchor="ctr">
            <a:prstTxWarp prst="textNoShape">
              <a:avLst/>
            </a:prstTxWarp>
          </a:bodyPr>
          <a:lstStyle/>
          <a:p>
            <a:pPr algn="ctr">
              <a:defRPr/>
            </a:pPr>
            <a:r>
              <a:rPr lang="de-DE" b="1" dirty="0">
                <a:solidFill>
                  <a:srgbClr val="FFADFF"/>
                </a:solidFill>
                <a:latin typeface="Calibri"/>
                <a:cs typeface="Calibri"/>
              </a:rPr>
              <a:t>Soi</a:t>
            </a:r>
          </a:p>
        </p:txBody>
      </p:sp>
      <p:sp>
        <p:nvSpPr>
          <p:cNvPr id="31749" name="Text Box 5"/>
          <p:cNvSpPr txBox="1">
            <a:spLocks noChangeArrowheads="1"/>
          </p:cNvSpPr>
          <p:nvPr/>
        </p:nvSpPr>
        <p:spPr bwMode="auto">
          <a:xfrm>
            <a:off x="838200" y="1916832"/>
            <a:ext cx="1690449"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du </a:t>
            </a:r>
            <a:r>
              <a:rPr lang="de-DE" sz="1800" b="1" dirty="0" err="1">
                <a:latin typeface="Calibri"/>
                <a:cs typeface="Calibri"/>
              </a:rPr>
              <a:t>corps</a:t>
            </a:r>
            <a:endParaRPr lang="de-DE" sz="1800" b="1" dirty="0">
              <a:latin typeface="Calibri"/>
              <a:cs typeface="Calibri"/>
            </a:endParaRPr>
          </a:p>
        </p:txBody>
      </p:sp>
      <p:sp>
        <p:nvSpPr>
          <p:cNvPr id="31750" name="Text Box 6"/>
          <p:cNvSpPr txBox="1">
            <a:spLocks noChangeArrowheads="1"/>
          </p:cNvSpPr>
          <p:nvPr/>
        </p:nvSpPr>
        <p:spPr bwMode="auto">
          <a:xfrm>
            <a:off x="6096000" y="5638800"/>
            <a:ext cx="2903672"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de </a:t>
            </a:r>
            <a:r>
              <a:rPr lang="de-DE" sz="1800" b="1" dirty="0" err="1">
                <a:latin typeface="Calibri"/>
                <a:cs typeface="Calibri"/>
              </a:rPr>
              <a:t>l‘espace</a:t>
            </a:r>
            <a:r>
              <a:rPr lang="de-DE" sz="1800" b="1" dirty="0">
                <a:latin typeface="Calibri"/>
                <a:cs typeface="Calibri"/>
              </a:rPr>
              <a:t> </a:t>
            </a:r>
            <a:r>
              <a:rPr lang="de-DE" sz="1800" b="1" dirty="0" err="1">
                <a:latin typeface="Calibri"/>
                <a:cs typeface="Calibri"/>
              </a:rPr>
              <a:t>personnel</a:t>
            </a:r>
            <a:endParaRPr lang="de-DE" sz="1800" b="1" dirty="0">
              <a:latin typeface="Calibri"/>
              <a:cs typeface="Calibri"/>
            </a:endParaRPr>
          </a:p>
        </p:txBody>
      </p:sp>
      <p:sp>
        <p:nvSpPr>
          <p:cNvPr id="31751"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31752"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31753" name="Rectangle 9"/>
          <p:cNvSpPr>
            <a:spLocks noChangeArrowheads="1"/>
          </p:cNvSpPr>
          <p:nvPr/>
        </p:nvSpPr>
        <p:spPr bwMode="auto">
          <a:xfrm>
            <a:off x="2971800" y="5105400"/>
            <a:ext cx="2460892"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latin typeface="Calibri"/>
                <a:cs typeface="Calibri"/>
              </a:rPr>
              <a:t>espace</a:t>
            </a:r>
            <a:r>
              <a:rPr lang="de-DE" b="1" dirty="0">
                <a:solidFill>
                  <a:srgbClr val="FFFFFF"/>
                </a:solidFill>
                <a:latin typeface="Calibri"/>
                <a:cs typeface="Calibri"/>
              </a:rPr>
              <a:t> </a:t>
            </a:r>
            <a:r>
              <a:rPr lang="de-DE" b="1" dirty="0" err="1">
                <a:solidFill>
                  <a:srgbClr val="FFFFFF"/>
                </a:solidFill>
                <a:latin typeface="Calibri"/>
                <a:cs typeface="Calibri"/>
              </a:rPr>
              <a:t>personnel</a:t>
            </a:r>
            <a:endParaRPr lang="de-DE" b="1" dirty="0">
              <a:solidFill>
                <a:srgbClr val="FFFFFF"/>
              </a:solidFill>
              <a:latin typeface="Calibri"/>
              <a:cs typeface="Calibri"/>
            </a:endParaRPr>
          </a:p>
        </p:txBody>
      </p:sp>
      <p:pic>
        <p:nvPicPr>
          <p:cNvPr id="29706" name="Bild 12"/>
          <p:cNvPicPr>
            <a:picLocks noChangeAspect="1"/>
          </p:cNvPicPr>
          <p:nvPr/>
        </p:nvPicPr>
        <p:blipFill>
          <a:blip r:embed="rId3"/>
          <a:srcRect/>
          <a:stretch>
            <a:fillRect/>
          </a:stretch>
        </p:blipFill>
        <p:spPr bwMode="auto">
          <a:xfrm>
            <a:off x="6705600" y="1917700"/>
            <a:ext cx="2070100" cy="20447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107576"/>
            <a:ext cx="8458200" cy="1310062"/>
          </a:xfrm>
        </p:spPr>
        <p:txBody>
          <a:bodyPr>
            <a:normAutofit/>
          </a:bodyPr>
          <a:lstStyle/>
          <a:p>
            <a:r>
              <a:rPr lang="de-DE" dirty="0">
                <a:solidFill>
                  <a:srgbClr val="000000"/>
                </a:solidFill>
              </a:rPr>
              <a:t>IL EST </a:t>
            </a:r>
            <a:r>
              <a:rPr lang="de-DE" dirty="0" smtClean="0">
                <a:solidFill>
                  <a:srgbClr val="000000"/>
                </a:solidFill>
              </a:rPr>
              <a:t>Représenté </a:t>
            </a:r>
            <a:r>
              <a:rPr lang="de-DE" dirty="0">
                <a:solidFill>
                  <a:srgbClr val="000000"/>
                </a:solidFill>
              </a:rPr>
              <a:t>DANS L‘ESPACE</a:t>
            </a:r>
          </a:p>
        </p:txBody>
      </p:sp>
      <p:sp>
        <p:nvSpPr>
          <p:cNvPr id="33795" name="Oval 3"/>
          <p:cNvSpPr>
            <a:spLocks noChangeArrowheads="1"/>
          </p:cNvSpPr>
          <p:nvPr/>
        </p:nvSpPr>
        <p:spPr bwMode="auto">
          <a:xfrm>
            <a:off x="13716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mj-lt"/>
            </a:endParaRPr>
          </a:p>
        </p:txBody>
      </p:sp>
      <p:sp>
        <p:nvSpPr>
          <p:cNvPr id="33796" name="Oval 4"/>
          <p:cNvSpPr>
            <a:spLocks noChangeArrowheads="1"/>
          </p:cNvSpPr>
          <p:nvPr/>
        </p:nvSpPr>
        <p:spPr bwMode="auto">
          <a:xfrm>
            <a:off x="3200400" y="3429000"/>
            <a:ext cx="1295400" cy="1295400"/>
          </a:xfrm>
          <a:prstGeom prst="ellipse">
            <a:avLst/>
          </a:prstGeom>
          <a:solidFill>
            <a:srgbClr val="FFFF00"/>
          </a:solidFill>
          <a:ln w="9525">
            <a:noFill/>
            <a:round/>
            <a:headEnd/>
            <a:tailEnd/>
          </a:ln>
        </p:spPr>
        <p:txBody>
          <a:bodyPr wrap="none" anchor="ctr">
            <a:prstTxWarp prst="textNoShape">
              <a:avLst/>
            </a:prstTxWarp>
          </a:bodyPr>
          <a:lstStyle/>
          <a:p>
            <a:pPr algn="ctr">
              <a:defRPr/>
            </a:pPr>
            <a:r>
              <a:rPr lang="de-DE" b="1" dirty="0">
                <a:solidFill>
                  <a:srgbClr val="FFADFF"/>
                </a:solidFill>
              </a:rPr>
              <a:t>Soi</a:t>
            </a:r>
          </a:p>
        </p:txBody>
      </p:sp>
      <p:sp>
        <p:nvSpPr>
          <p:cNvPr id="33797" name="Text Box 5"/>
          <p:cNvSpPr txBox="1">
            <a:spLocks noChangeArrowheads="1"/>
          </p:cNvSpPr>
          <p:nvPr/>
        </p:nvSpPr>
        <p:spPr bwMode="auto">
          <a:xfrm>
            <a:off x="609600" y="1981200"/>
            <a:ext cx="1880821"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t>limite</a:t>
            </a:r>
            <a:r>
              <a:rPr lang="de-DE" sz="1800" b="1" dirty="0"/>
              <a:t> du </a:t>
            </a:r>
            <a:r>
              <a:rPr lang="de-DE" sz="1800" b="1" dirty="0" err="1"/>
              <a:t>corps</a:t>
            </a:r>
            <a:endParaRPr lang="de-DE" sz="1800" b="1" dirty="0"/>
          </a:p>
        </p:txBody>
      </p:sp>
      <p:sp>
        <p:nvSpPr>
          <p:cNvPr id="33798" name="Text Box 6"/>
          <p:cNvSpPr txBox="1">
            <a:spLocks noChangeArrowheads="1"/>
          </p:cNvSpPr>
          <p:nvPr/>
        </p:nvSpPr>
        <p:spPr bwMode="auto">
          <a:xfrm>
            <a:off x="5867400" y="5638800"/>
            <a:ext cx="3318001"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t>limite</a:t>
            </a:r>
            <a:r>
              <a:rPr lang="de-DE" sz="1800" b="1" dirty="0"/>
              <a:t> de </a:t>
            </a:r>
            <a:r>
              <a:rPr lang="de-DE" sz="1800" b="1" dirty="0" err="1"/>
              <a:t>l‘espace</a:t>
            </a:r>
            <a:r>
              <a:rPr lang="de-DE" sz="1800" b="1" dirty="0"/>
              <a:t> </a:t>
            </a:r>
            <a:r>
              <a:rPr lang="de-DE" sz="1800" b="1" dirty="0" err="1"/>
              <a:t>personnel</a:t>
            </a:r>
            <a:endParaRPr lang="de-DE" sz="1800" b="1" dirty="0"/>
          </a:p>
        </p:txBody>
      </p:sp>
      <p:sp>
        <p:nvSpPr>
          <p:cNvPr id="33799" name="Line 7"/>
          <p:cNvSpPr>
            <a:spLocks noChangeShapeType="1"/>
          </p:cNvSpPr>
          <p:nvPr/>
        </p:nvSpPr>
        <p:spPr bwMode="auto">
          <a:xfrm>
            <a:off x="56388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33800" name="Line 8"/>
          <p:cNvSpPr>
            <a:spLocks noChangeShapeType="1"/>
          </p:cNvSpPr>
          <p:nvPr/>
        </p:nvSpPr>
        <p:spPr bwMode="auto">
          <a:xfrm flipH="1" flipV="1">
            <a:off x="17526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33801" name="Rectangle 9"/>
          <p:cNvSpPr>
            <a:spLocks noChangeArrowheads="1"/>
          </p:cNvSpPr>
          <p:nvPr/>
        </p:nvSpPr>
        <p:spPr bwMode="auto">
          <a:xfrm>
            <a:off x="2849002" y="5105400"/>
            <a:ext cx="2861004"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rPr>
              <a:t>espace</a:t>
            </a:r>
            <a:r>
              <a:rPr lang="de-DE" b="1" dirty="0">
                <a:solidFill>
                  <a:srgbClr val="FFFFFF"/>
                </a:solidFill>
              </a:rPr>
              <a:t> </a:t>
            </a:r>
            <a:r>
              <a:rPr lang="de-DE" b="1" dirty="0" err="1">
                <a:solidFill>
                  <a:srgbClr val="FFFFFF"/>
                </a:solidFill>
              </a:rPr>
              <a:t>personnel</a:t>
            </a:r>
            <a:endParaRPr lang="de-DE" b="1" dirty="0">
              <a:solidFill>
                <a:srgbClr val="FFFFFF"/>
              </a:solidFill>
            </a:endParaRPr>
          </a:p>
        </p:txBody>
      </p:sp>
      <p:pic>
        <p:nvPicPr>
          <p:cNvPr id="31754" name="Bild 13"/>
          <p:cNvPicPr>
            <a:picLocks noChangeAspect="1"/>
          </p:cNvPicPr>
          <p:nvPr/>
        </p:nvPicPr>
        <p:blipFill>
          <a:blip r:embed="rId3"/>
          <a:srcRect/>
          <a:stretch>
            <a:fillRect/>
          </a:stretch>
        </p:blipFill>
        <p:spPr bwMode="auto">
          <a:xfrm>
            <a:off x="6477000" y="1917700"/>
            <a:ext cx="2070100" cy="2044700"/>
          </a:xfrm>
          <a:prstGeom prst="rect">
            <a:avLst/>
          </a:prstGeom>
          <a:noFill/>
          <a:ln w="9525">
            <a:noFill/>
            <a:miter lim="800000"/>
            <a:headEnd/>
            <a:tailEnd/>
          </a:ln>
        </p:spPr>
      </p:pic>
      <p:pic>
        <p:nvPicPr>
          <p:cNvPr id="31755" name="Bild 14"/>
          <p:cNvPicPr>
            <a:picLocks noChangeAspect="1"/>
          </p:cNvPicPr>
          <p:nvPr/>
        </p:nvPicPr>
        <p:blipFill>
          <a:blip r:embed="rId3"/>
          <a:srcRect/>
          <a:stretch>
            <a:fillRect/>
          </a:stretch>
        </p:blipFill>
        <p:spPr bwMode="auto">
          <a:xfrm>
            <a:off x="4419600" y="2667000"/>
            <a:ext cx="10795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r>
              <a:rPr lang="de-DE" dirty="0">
                <a:solidFill>
                  <a:srgbClr val="000000"/>
                </a:solidFill>
              </a:rPr>
              <a:t>IL EST </a:t>
            </a:r>
            <a:r>
              <a:rPr lang="de-DE" dirty="0" smtClean="0">
                <a:solidFill>
                  <a:srgbClr val="000000"/>
                </a:solidFill>
              </a:rPr>
              <a:t>ASSIMILé </a:t>
            </a:r>
            <a:r>
              <a:rPr lang="de-DE" dirty="0">
                <a:solidFill>
                  <a:srgbClr val="000000"/>
                </a:solidFill>
              </a:rPr>
              <a:t>ET DEVIENT UNE PARTIE DU CADRE DE </a:t>
            </a:r>
            <a:r>
              <a:rPr lang="de-DE" dirty="0" smtClean="0">
                <a:solidFill>
                  <a:srgbClr val="000000"/>
                </a:solidFill>
              </a:rPr>
              <a:t>Référence</a:t>
            </a:r>
            <a:endParaRPr lang="de-DE" dirty="0">
              <a:solidFill>
                <a:srgbClr val="000000"/>
              </a:solidFill>
            </a:endParaRPr>
          </a:p>
        </p:txBody>
      </p:sp>
      <p:sp>
        <p:nvSpPr>
          <p:cNvPr id="35843"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mj-lt"/>
            </a:endParaRPr>
          </a:p>
        </p:txBody>
      </p:sp>
      <p:sp>
        <p:nvSpPr>
          <p:cNvPr id="35844" name="Oval 4"/>
          <p:cNvSpPr>
            <a:spLocks noChangeArrowheads="1"/>
          </p:cNvSpPr>
          <p:nvPr/>
        </p:nvSpPr>
        <p:spPr bwMode="auto">
          <a:xfrm>
            <a:off x="3429000" y="3429000"/>
            <a:ext cx="1295400" cy="1295400"/>
          </a:xfrm>
          <a:prstGeom prst="ellipse">
            <a:avLst/>
          </a:prstGeom>
          <a:solidFill>
            <a:srgbClr val="FFFF00"/>
          </a:solidFill>
          <a:ln w="9525">
            <a:noFill/>
            <a:round/>
            <a:headEnd/>
            <a:tailEnd/>
          </a:ln>
        </p:spPr>
        <p:txBody>
          <a:bodyPr wrap="none" anchor="ctr">
            <a:prstTxWarp prst="textNoShape">
              <a:avLst/>
            </a:prstTxWarp>
          </a:bodyPr>
          <a:lstStyle/>
          <a:p>
            <a:pPr algn="ctr">
              <a:defRPr/>
            </a:pPr>
            <a:r>
              <a:rPr lang="de-DE" b="1" dirty="0" err="1" smtClean="0">
                <a:solidFill>
                  <a:srgbClr val="FFADFF"/>
                </a:solidFill>
                <a:latin typeface="+mj-lt"/>
              </a:rPr>
              <a:t>Self</a:t>
            </a:r>
            <a:endParaRPr lang="de-DE" b="1" dirty="0">
              <a:solidFill>
                <a:srgbClr val="FFADFF"/>
              </a:solidFill>
              <a:latin typeface="+mj-lt"/>
            </a:endParaRPr>
          </a:p>
        </p:txBody>
      </p:sp>
      <p:sp>
        <p:nvSpPr>
          <p:cNvPr id="35845" name="Text Box 5"/>
          <p:cNvSpPr txBox="1">
            <a:spLocks noChangeArrowheads="1"/>
          </p:cNvSpPr>
          <p:nvPr/>
        </p:nvSpPr>
        <p:spPr bwMode="auto">
          <a:xfrm>
            <a:off x="838200" y="1981200"/>
            <a:ext cx="1880821"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t>limite</a:t>
            </a:r>
            <a:r>
              <a:rPr lang="de-DE" sz="1800" b="1" dirty="0"/>
              <a:t> du </a:t>
            </a:r>
            <a:r>
              <a:rPr lang="de-DE" sz="1800" b="1" dirty="0" err="1"/>
              <a:t>corps</a:t>
            </a:r>
            <a:endParaRPr lang="de-DE" sz="1800" b="1" dirty="0"/>
          </a:p>
        </p:txBody>
      </p:sp>
      <p:sp>
        <p:nvSpPr>
          <p:cNvPr id="35846" name="Text Box 6"/>
          <p:cNvSpPr txBox="1">
            <a:spLocks noChangeArrowheads="1"/>
          </p:cNvSpPr>
          <p:nvPr/>
        </p:nvSpPr>
        <p:spPr bwMode="auto">
          <a:xfrm>
            <a:off x="5835540" y="5805264"/>
            <a:ext cx="3318001"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t>limite</a:t>
            </a:r>
            <a:r>
              <a:rPr lang="de-DE" sz="1800" b="1" dirty="0"/>
              <a:t> de </a:t>
            </a:r>
            <a:r>
              <a:rPr lang="de-DE" sz="1800" b="1" dirty="0" err="1"/>
              <a:t>l‘espace</a:t>
            </a:r>
            <a:r>
              <a:rPr lang="de-DE" sz="1800" b="1" dirty="0"/>
              <a:t> </a:t>
            </a:r>
            <a:r>
              <a:rPr lang="de-DE" sz="1800" b="1" dirty="0" err="1"/>
              <a:t>personnel</a:t>
            </a:r>
            <a:endParaRPr lang="de-DE" sz="1800" b="1" dirty="0"/>
          </a:p>
        </p:txBody>
      </p:sp>
      <p:sp>
        <p:nvSpPr>
          <p:cNvPr id="35847"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35848"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35849" name="Rectangle 9"/>
          <p:cNvSpPr>
            <a:spLocks noChangeArrowheads="1"/>
          </p:cNvSpPr>
          <p:nvPr/>
        </p:nvSpPr>
        <p:spPr bwMode="auto">
          <a:xfrm>
            <a:off x="3048000" y="5105400"/>
            <a:ext cx="2861004" cy="461665"/>
          </a:xfrm>
          <a:prstGeom prst="rect">
            <a:avLst/>
          </a:prstGeom>
          <a:noFill/>
          <a:ln w="9525">
            <a:noFill/>
            <a:miter lim="800000"/>
            <a:headEnd/>
            <a:tailEnd/>
          </a:ln>
        </p:spPr>
        <p:txBody>
          <a:bodyPr wrap="none">
            <a:prstTxWarp prst="textNoShape">
              <a:avLst/>
            </a:prstTxWarp>
            <a:spAutoFit/>
          </a:bodyPr>
          <a:lstStyle/>
          <a:p>
            <a:pPr>
              <a:defRPr/>
            </a:pPr>
            <a:r>
              <a:rPr lang="de-DE" b="1" dirty="0" err="1"/>
              <a:t>espace</a:t>
            </a:r>
            <a:r>
              <a:rPr lang="de-DE" b="1" dirty="0"/>
              <a:t> </a:t>
            </a:r>
            <a:r>
              <a:rPr lang="de-DE" b="1" dirty="0" err="1"/>
              <a:t>personnel</a:t>
            </a:r>
            <a:endParaRPr lang="de-DE" b="1" dirty="0"/>
          </a:p>
        </p:txBody>
      </p:sp>
      <p:sp>
        <p:nvSpPr>
          <p:cNvPr id="11" name="Line 12"/>
          <p:cNvSpPr>
            <a:spLocks noChangeShapeType="1"/>
          </p:cNvSpPr>
          <p:nvPr/>
        </p:nvSpPr>
        <p:spPr bwMode="auto">
          <a:xfrm flipV="1">
            <a:off x="5562600" y="2636838"/>
            <a:ext cx="838200" cy="487362"/>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33803" name="Text Box 15"/>
          <p:cNvSpPr txBox="1">
            <a:spLocks noChangeArrowheads="1"/>
          </p:cNvSpPr>
          <p:nvPr/>
        </p:nvSpPr>
        <p:spPr bwMode="auto">
          <a:xfrm>
            <a:off x="6400800" y="2362200"/>
            <a:ext cx="1496473" cy="646331"/>
          </a:xfrm>
          <a:prstGeom prst="rect">
            <a:avLst/>
          </a:prstGeom>
          <a:noFill/>
          <a:ln w="9525">
            <a:noFill/>
            <a:miter lim="800000"/>
            <a:headEnd/>
            <a:tailEnd/>
          </a:ln>
        </p:spPr>
        <p:txBody>
          <a:bodyPr wrap="none">
            <a:prstTxWarp prst="textNoShape">
              <a:avLst/>
            </a:prstTxWarp>
            <a:spAutoFit/>
          </a:bodyPr>
          <a:lstStyle/>
          <a:p>
            <a:pPr marL="228600" indent="-228600"/>
            <a:r>
              <a:rPr lang="de-DE" sz="1800" b="1" dirty="0" err="1">
                <a:latin typeface="Corbel" charset="0"/>
              </a:rPr>
              <a:t>objet</a:t>
            </a:r>
            <a:r>
              <a:rPr lang="de-DE" sz="1800" b="1" dirty="0">
                <a:latin typeface="Corbel" charset="0"/>
              </a:rPr>
              <a:t> </a:t>
            </a:r>
            <a:r>
              <a:rPr lang="de-DE" sz="1800" b="1" dirty="0" err="1">
                <a:latin typeface="Corbel" charset="0"/>
              </a:rPr>
              <a:t>neutre</a:t>
            </a:r>
            <a:r>
              <a:rPr lang="de-DE" sz="1800" b="1" dirty="0">
                <a:latin typeface="Corbel" charset="0"/>
              </a:rPr>
              <a:t>, </a:t>
            </a:r>
          </a:p>
          <a:p>
            <a:pPr marL="228600" indent="-228600"/>
            <a:r>
              <a:rPr lang="de-DE" sz="1800" b="1" dirty="0" err="1">
                <a:latin typeface="Corbel" charset="0"/>
              </a:rPr>
              <a:t>empreinte</a:t>
            </a:r>
            <a:endParaRPr lang="de-DE" sz="1800" b="1" dirty="0">
              <a:latin typeface="Corbel" charset="0"/>
            </a:endParaRPr>
          </a:p>
        </p:txBody>
      </p:sp>
      <p:pic>
        <p:nvPicPr>
          <p:cNvPr id="33804" name="Bild 12"/>
          <p:cNvPicPr>
            <a:picLocks noChangeAspect="1"/>
          </p:cNvPicPr>
          <p:nvPr/>
        </p:nvPicPr>
        <p:blipFill>
          <a:blip r:embed="rId3"/>
          <a:srcRect/>
          <a:stretch>
            <a:fillRect/>
          </a:stretch>
        </p:blipFill>
        <p:spPr bwMode="auto">
          <a:xfrm>
            <a:off x="4559300" y="2667000"/>
            <a:ext cx="1079500" cy="1066800"/>
          </a:xfrm>
          <a:prstGeom prst="rect">
            <a:avLst/>
          </a:prstGeom>
          <a:noFill/>
          <a:ln w="9525">
            <a:noFill/>
            <a:miter lim="800000"/>
            <a:headEnd/>
            <a:tailEnd/>
          </a:ln>
        </p:spPr>
      </p:pic>
      <p:sp>
        <p:nvSpPr>
          <p:cNvPr id="14" name="Rechteck 13"/>
          <p:cNvSpPr/>
          <p:nvPr/>
        </p:nvSpPr>
        <p:spPr>
          <a:xfrm>
            <a:off x="6848765" y="4572000"/>
            <a:ext cx="1552378" cy="461665"/>
          </a:xfrm>
          <a:prstGeom prst="rect">
            <a:avLst/>
          </a:prstGeom>
        </p:spPr>
        <p:txBody>
          <a:bodyPr wrap="none">
            <a:spAutoFit/>
          </a:bodyPr>
          <a:lstStyle/>
          <a:p>
            <a:pPr algn="ctr">
              <a:defRPr/>
            </a:pPr>
            <a:r>
              <a:rPr lang="de-DE" b="1" i="0" dirty="0">
                <a:solidFill>
                  <a:srgbClr val="FF6600"/>
                </a:solidFill>
              </a:rPr>
              <a:t>NON-MOI</a:t>
            </a:r>
          </a:p>
        </p:txBody>
      </p:sp>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de-DE" dirty="0">
                <a:solidFill>
                  <a:srgbClr val="000000"/>
                </a:solidFill>
              </a:rPr>
              <a:t>UN AUTRE OBJET </a:t>
            </a:r>
            <a:r>
              <a:rPr lang="de-DE" dirty="0" err="1">
                <a:solidFill>
                  <a:srgbClr val="000000"/>
                </a:solidFill>
              </a:rPr>
              <a:t>Non-MOI</a:t>
            </a:r>
            <a:r>
              <a:rPr lang="de-DE" dirty="0">
                <a:solidFill>
                  <a:srgbClr val="000000"/>
                </a:solidFill>
              </a:rPr>
              <a:t> </a:t>
            </a:r>
            <a:r>
              <a:rPr lang="de-DE" dirty="0" err="1" smtClean="0">
                <a:solidFill>
                  <a:srgbClr val="000000"/>
                </a:solidFill>
              </a:rPr>
              <a:t>ApparAîT</a:t>
            </a:r>
            <a:r>
              <a:rPr lang="de-DE" dirty="0" smtClean="0">
                <a:solidFill>
                  <a:srgbClr val="000000"/>
                </a:solidFill>
              </a:rPr>
              <a:t> </a:t>
            </a:r>
            <a:endParaRPr lang="de-DE" dirty="0">
              <a:solidFill>
                <a:srgbClr val="000000"/>
              </a:solidFill>
            </a:endParaRPr>
          </a:p>
        </p:txBody>
      </p:sp>
      <p:sp>
        <p:nvSpPr>
          <p:cNvPr id="33795" name="Oval 3"/>
          <p:cNvSpPr>
            <a:spLocks noChangeArrowheads="1"/>
          </p:cNvSpPr>
          <p:nvPr/>
        </p:nvSpPr>
        <p:spPr bwMode="auto">
          <a:xfrm>
            <a:off x="13716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mj-lt"/>
            </a:endParaRPr>
          </a:p>
        </p:txBody>
      </p:sp>
      <p:sp>
        <p:nvSpPr>
          <p:cNvPr id="33796" name="Oval 4"/>
          <p:cNvSpPr>
            <a:spLocks noChangeArrowheads="1"/>
          </p:cNvSpPr>
          <p:nvPr/>
        </p:nvSpPr>
        <p:spPr bwMode="auto">
          <a:xfrm>
            <a:off x="3200400" y="3429000"/>
            <a:ext cx="1295400" cy="1295400"/>
          </a:xfrm>
          <a:prstGeom prst="ellipse">
            <a:avLst/>
          </a:prstGeom>
          <a:solidFill>
            <a:srgbClr val="FFFF00"/>
          </a:solidFill>
          <a:ln w="9525">
            <a:noFill/>
            <a:round/>
            <a:headEnd/>
            <a:tailEnd/>
          </a:ln>
        </p:spPr>
        <p:txBody>
          <a:bodyPr wrap="none" anchor="ctr">
            <a:prstTxWarp prst="textNoShape">
              <a:avLst/>
            </a:prstTxWarp>
          </a:bodyPr>
          <a:lstStyle/>
          <a:p>
            <a:pPr algn="ctr">
              <a:defRPr/>
            </a:pPr>
            <a:r>
              <a:rPr lang="de-DE" b="1" dirty="0">
                <a:solidFill>
                  <a:srgbClr val="FFADFF"/>
                </a:solidFill>
              </a:rPr>
              <a:t>Soi</a:t>
            </a:r>
            <a:endParaRPr lang="de-DE" b="1" dirty="0">
              <a:solidFill>
                <a:srgbClr val="FFADFF"/>
              </a:solidFill>
              <a:latin typeface="+mj-lt"/>
            </a:endParaRPr>
          </a:p>
        </p:txBody>
      </p:sp>
      <p:sp>
        <p:nvSpPr>
          <p:cNvPr id="33797" name="Text Box 5"/>
          <p:cNvSpPr txBox="1">
            <a:spLocks noChangeArrowheads="1"/>
          </p:cNvSpPr>
          <p:nvPr/>
        </p:nvSpPr>
        <p:spPr bwMode="auto">
          <a:xfrm>
            <a:off x="609600" y="1907540"/>
            <a:ext cx="1690449"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du </a:t>
            </a:r>
            <a:r>
              <a:rPr lang="de-DE" sz="1800" b="1" dirty="0" err="1">
                <a:latin typeface="Calibri"/>
                <a:cs typeface="Calibri"/>
              </a:rPr>
              <a:t>corps</a:t>
            </a:r>
            <a:endParaRPr lang="de-DE" sz="1800" b="1" dirty="0">
              <a:latin typeface="Calibri"/>
              <a:cs typeface="Calibri"/>
            </a:endParaRPr>
          </a:p>
        </p:txBody>
      </p:sp>
      <p:sp>
        <p:nvSpPr>
          <p:cNvPr id="33798" name="Text Box 6"/>
          <p:cNvSpPr txBox="1">
            <a:spLocks noChangeArrowheads="1"/>
          </p:cNvSpPr>
          <p:nvPr/>
        </p:nvSpPr>
        <p:spPr bwMode="auto">
          <a:xfrm>
            <a:off x="5867400" y="5638800"/>
            <a:ext cx="2903672"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de </a:t>
            </a:r>
            <a:r>
              <a:rPr lang="de-DE" sz="1800" b="1" dirty="0" err="1">
                <a:latin typeface="Calibri"/>
                <a:cs typeface="Calibri"/>
              </a:rPr>
              <a:t>l‘espace</a:t>
            </a:r>
            <a:r>
              <a:rPr lang="de-DE" sz="1800" b="1" dirty="0">
                <a:latin typeface="Calibri"/>
                <a:cs typeface="Calibri"/>
              </a:rPr>
              <a:t> </a:t>
            </a:r>
            <a:r>
              <a:rPr lang="de-DE" sz="1800" b="1" dirty="0" err="1">
                <a:latin typeface="Calibri"/>
                <a:cs typeface="Calibri"/>
              </a:rPr>
              <a:t>personnel</a:t>
            </a:r>
            <a:endParaRPr lang="de-DE" sz="1800" b="1" dirty="0">
              <a:latin typeface="Calibri"/>
              <a:cs typeface="Calibri"/>
            </a:endParaRPr>
          </a:p>
        </p:txBody>
      </p:sp>
      <p:sp>
        <p:nvSpPr>
          <p:cNvPr id="33799" name="Line 7"/>
          <p:cNvSpPr>
            <a:spLocks noChangeShapeType="1"/>
          </p:cNvSpPr>
          <p:nvPr/>
        </p:nvSpPr>
        <p:spPr bwMode="auto">
          <a:xfrm>
            <a:off x="56388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33800" name="Line 8"/>
          <p:cNvSpPr>
            <a:spLocks noChangeShapeType="1"/>
          </p:cNvSpPr>
          <p:nvPr/>
        </p:nvSpPr>
        <p:spPr bwMode="auto">
          <a:xfrm flipH="1" flipV="1">
            <a:off x="17526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33801" name="Rectangle 9"/>
          <p:cNvSpPr>
            <a:spLocks noChangeArrowheads="1"/>
          </p:cNvSpPr>
          <p:nvPr/>
        </p:nvSpPr>
        <p:spPr bwMode="auto">
          <a:xfrm>
            <a:off x="2849002" y="5105400"/>
            <a:ext cx="2861004"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rPr>
              <a:t>espace</a:t>
            </a:r>
            <a:r>
              <a:rPr lang="de-DE" b="1" dirty="0">
                <a:solidFill>
                  <a:srgbClr val="FFFFFF"/>
                </a:solidFill>
              </a:rPr>
              <a:t> </a:t>
            </a:r>
            <a:r>
              <a:rPr lang="de-DE" b="1" dirty="0" err="1">
                <a:solidFill>
                  <a:srgbClr val="FFFFFF"/>
                </a:solidFill>
              </a:rPr>
              <a:t>personnel</a:t>
            </a:r>
            <a:endParaRPr lang="de-DE" b="1" dirty="0">
              <a:solidFill>
                <a:srgbClr val="FFFFFF"/>
              </a:solidFill>
            </a:endParaRPr>
          </a:p>
        </p:txBody>
      </p:sp>
      <p:pic>
        <p:nvPicPr>
          <p:cNvPr id="35850" name="Bild 12"/>
          <p:cNvPicPr>
            <a:picLocks noChangeAspect="1"/>
          </p:cNvPicPr>
          <p:nvPr/>
        </p:nvPicPr>
        <p:blipFill>
          <a:blip r:embed="rId3"/>
          <a:srcRect/>
          <a:stretch>
            <a:fillRect/>
          </a:stretch>
        </p:blipFill>
        <p:spPr bwMode="auto">
          <a:xfrm>
            <a:off x="6629400" y="3352800"/>
            <a:ext cx="2070100" cy="2044700"/>
          </a:xfrm>
          <a:prstGeom prst="rect">
            <a:avLst/>
          </a:prstGeom>
          <a:noFill/>
          <a:ln w="9525">
            <a:noFill/>
            <a:miter lim="800000"/>
            <a:headEnd/>
            <a:tailEnd/>
          </a:ln>
        </p:spPr>
      </p:pic>
      <p:pic>
        <p:nvPicPr>
          <p:cNvPr id="35851" name="Bild 14"/>
          <p:cNvPicPr>
            <a:picLocks noChangeAspect="1"/>
          </p:cNvPicPr>
          <p:nvPr/>
        </p:nvPicPr>
        <p:blipFill>
          <a:blip r:embed="rId4"/>
          <a:srcRect/>
          <a:stretch>
            <a:fillRect/>
          </a:stretch>
        </p:blipFill>
        <p:spPr bwMode="auto">
          <a:xfrm>
            <a:off x="4419600" y="2667000"/>
            <a:ext cx="1079500" cy="1066800"/>
          </a:xfrm>
          <a:prstGeom prst="rect">
            <a:avLst/>
          </a:prstGeom>
          <a:noFill/>
          <a:ln w="9525">
            <a:noFill/>
            <a:miter lim="800000"/>
            <a:headEnd/>
            <a:tailEnd/>
          </a:ln>
        </p:spPr>
      </p:pic>
      <p:sp>
        <p:nvSpPr>
          <p:cNvPr id="13" name="Rechteck 12"/>
          <p:cNvSpPr/>
          <p:nvPr/>
        </p:nvSpPr>
        <p:spPr>
          <a:xfrm>
            <a:off x="6391565" y="2057400"/>
            <a:ext cx="1552378" cy="461665"/>
          </a:xfrm>
          <a:prstGeom prst="rect">
            <a:avLst/>
          </a:prstGeom>
        </p:spPr>
        <p:txBody>
          <a:bodyPr wrap="none">
            <a:spAutoFit/>
          </a:bodyPr>
          <a:lstStyle/>
          <a:p>
            <a:pPr algn="ctr">
              <a:defRPr/>
            </a:pPr>
            <a:r>
              <a:rPr lang="de-DE" b="1" i="0" dirty="0">
                <a:solidFill>
                  <a:srgbClr val="FF6600"/>
                </a:solidFill>
              </a:rPr>
              <a:t>NON-MOI</a:t>
            </a:r>
          </a:p>
        </p:txBody>
      </p:sp>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20272" y="188640"/>
            <a:ext cx="1981200" cy="1828800"/>
          </a:xfrm>
        </p:spPr>
        <p:txBody>
          <a:bodyPr/>
          <a:lstStyle/>
          <a:p>
            <a:pPr algn="ctr"/>
            <a:r>
              <a:rPr lang="de-CH" sz="3200" dirty="0" smtClean="0"/>
              <a:t>Esprit </a:t>
            </a:r>
            <a:r>
              <a:rPr lang="de-CH" sz="3200" dirty="0" err="1" smtClean="0"/>
              <a:t>supérieur</a:t>
            </a:r>
            <a:endParaRPr lang="de-CH" sz="3200" dirty="0"/>
          </a:p>
        </p:txBody>
      </p:sp>
      <p:sp>
        <p:nvSpPr>
          <p:cNvPr id="4" name="Titel 3"/>
          <p:cNvSpPr>
            <a:spLocks noGrp="1"/>
          </p:cNvSpPr>
          <p:nvPr>
            <p:ph type="title"/>
          </p:nvPr>
        </p:nvSpPr>
        <p:spPr>
          <a:xfrm>
            <a:off x="392985" y="609600"/>
            <a:ext cx="6324600" cy="3886200"/>
          </a:xfrm>
        </p:spPr>
        <p:txBody>
          <a:bodyPr/>
          <a:lstStyle/>
          <a:p>
            <a:r>
              <a:rPr lang="de-CH" dirty="0" smtClean="0"/>
              <a:t>Pour votre Soi</a:t>
            </a:r>
            <a:r>
              <a:rPr lang="de-CH" dirty="0"/>
              <a:t> </a:t>
            </a:r>
            <a:r>
              <a:rPr lang="de-CH" dirty="0" smtClean="0"/>
              <a:t>superieur,</a:t>
            </a:r>
            <a:br>
              <a:rPr lang="de-CH" dirty="0" smtClean="0"/>
            </a:br>
            <a:r>
              <a:rPr lang="de-CH" dirty="0" smtClean="0"/>
              <a:t>pour votre essence,</a:t>
            </a:r>
            <a:br>
              <a:rPr lang="de-CH" dirty="0" smtClean="0"/>
            </a:br>
            <a:r>
              <a:rPr lang="de-CH" dirty="0" smtClean="0"/>
              <a:t>votre source,</a:t>
            </a:r>
            <a:br>
              <a:rPr lang="de-CH" dirty="0" smtClean="0"/>
            </a:br>
            <a:r>
              <a:rPr lang="de-CH" dirty="0" smtClean="0"/>
              <a:t>tout est </a:t>
            </a:r>
            <a:r>
              <a:rPr lang="de-CH" dirty="0" smtClean="0">
                <a:solidFill>
                  <a:srgbClr val="800000"/>
                </a:solidFill>
              </a:rPr>
              <a:t>conscience</a:t>
            </a:r>
            <a:endParaRPr lang="de-CH" dirty="0">
              <a:solidFill>
                <a:srgbClr val="800000"/>
              </a:solidFill>
            </a:endParaRPr>
          </a:p>
        </p:txBody>
      </p:sp>
      <p:pic>
        <p:nvPicPr>
          <p:cNvPr id="5" name="Bild 4"/>
          <p:cNvPicPr>
            <a:picLocks noChangeAspect="1"/>
          </p:cNvPicPr>
          <p:nvPr/>
        </p:nvPicPr>
        <p:blipFill>
          <a:blip r:embed="rId2"/>
          <a:stretch>
            <a:fillRect/>
          </a:stretch>
        </p:blipFill>
        <p:spPr>
          <a:xfrm>
            <a:off x="6983376" y="3690420"/>
            <a:ext cx="2010772" cy="3048330"/>
          </a:xfrm>
          <a:prstGeom prst="rect">
            <a:avLst/>
          </a:prstGeom>
        </p:spPr>
      </p:pic>
    </p:spTree>
    <p:extLst>
      <p:ext uri="{BB962C8B-B14F-4D97-AF65-F5344CB8AC3E}">
        <p14:creationId xmlns:p14="http://schemas.microsoft.com/office/powerpoint/2010/main" xmlns="" val="3863240145"/>
      </p:ext>
    </p:extLst>
  </p:cSld>
  <p:clrMapOvr>
    <a:masterClrMapping/>
  </p:clrMapOvr>
  <p:transition spd="slow">
    <p:wip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de-DE" dirty="0">
                <a:solidFill>
                  <a:srgbClr val="000000"/>
                </a:solidFill>
              </a:rPr>
              <a:t>… </a:t>
            </a:r>
            <a:r>
              <a:rPr lang="de-DE" dirty="0" err="1">
                <a:solidFill>
                  <a:srgbClr val="000000"/>
                </a:solidFill>
              </a:rPr>
              <a:t>EsT</a:t>
            </a:r>
            <a:r>
              <a:rPr lang="de-DE" dirty="0">
                <a:solidFill>
                  <a:srgbClr val="000000"/>
                </a:solidFill>
              </a:rPr>
              <a:t> </a:t>
            </a:r>
            <a:r>
              <a:rPr lang="de-DE" dirty="0" err="1" smtClean="0">
                <a:solidFill>
                  <a:srgbClr val="000000"/>
                </a:solidFill>
              </a:rPr>
              <a:t>Représenté</a:t>
            </a:r>
            <a:endParaRPr lang="de-DE" dirty="0">
              <a:solidFill>
                <a:srgbClr val="000000"/>
              </a:solidFill>
            </a:endParaRPr>
          </a:p>
        </p:txBody>
      </p:sp>
      <p:sp>
        <p:nvSpPr>
          <p:cNvPr id="33795" name="Oval 3"/>
          <p:cNvSpPr>
            <a:spLocks noChangeArrowheads="1"/>
          </p:cNvSpPr>
          <p:nvPr/>
        </p:nvSpPr>
        <p:spPr bwMode="auto">
          <a:xfrm>
            <a:off x="13716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Calibri"/>
              <a:cs typeface="Calibri"/>
            </a:endParaRPr>
          </a:p>
        </p:txBody>
      </p:sp>
      <p:sp>
        <p:nvSpPr>
          <p:cNvPr id="33796" name="Oval 4"/>
          <p:cNvSpPr>
            <a:spLocks noChangeArrowheads="1"/>
          </p:cNvSpPr>
          <p:nvPr/>
        </p:nvSpPr>
        <p:spPr bwMode="auto">
          <a:xfrm>
            <a:off x="3200400" y="3429000"/>
            <a:ext cx="1295400" cy="1295400"/>
          </a:xfrm>
          <a:prstGeom prst="ellipse">
            <a:avLst/>
          </a:prstGeom>
          <a:solidFill>
            <a:srgbClr val="FFFF00"/>
          </a:solidFill>
          <a:ln w="9525">
            <a:noFill/>
            <a:round/>
            <a:headEnd/>
            <a:tailEnd/>
          </a:ln>
        </p:spPr>
        <p:txBody>
          <a:bodyPr wrap="none" anchor="ctr">
            <a:prstTxWarp prst="textNoShape">
              <a:avLst/>
            </a:prstTxWarp>
          </a:bodyPr>
          <a:lstStyle/>
          <a:p>
            <a:pPr algn="ctr">
              <a:defRPr/>
            </a:pPr>
            <a:r>
              <a:rPr lang="de-DE" b="1" dirty="0">
                <a:solidFill>
                  <a:srgbClr val="FFADFF"/>
                </a:solidFill>
                <a:latin typeface="Calibri"/>
                <a:cs typeface="Calibri"/>
              </a:rPr>
              <a:t>Soi</a:t>
            </a:r>
          </a:p>
          <a:p>
            <a:pPr algn="ctr">
              <a:defRPr/>
            </a:pPr>
            <a:endParaRPr lang="de-DE" b="1" dirty="0">
              <a:solidFill>
                <a:srgbClr val="FFADFF"/>
              </a:solidFill>
              <a:latin typeface="Calibri"/>
              <a:cs typeface="Calibri"/>
            </a:endParaRPr>
          </a:p>
        </p:txBody>
      </p:sp>
      <p:sp>
        <p:nvSpPr>
          <p:cNvPr id="33797" name="Text Box 5"/>
          <p:cNvSpPr txBox="1">
            <a:spLocks noChangeArrowheads="1"/>
          </p:cNvSpPr>
          <p:nvPr/>
        </p:nvSpPr>
        <p:spPr bwMode="auto">
          <a:xfrm>
            <a:off x="609600" y="1981200"/>
            <a:ext cx="1689260"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du </a:t>
            </a:r>
            <a:r>
              <a:rPr lang="de-DE" sz="1800" b="1" dirty="0" err="1">
                <a:latin typeface="Calibri"/>
                <a:cs typeface="Calibri"/>
              </a:rPr>
              <a:t>corps</a:t>
            </a:r>
            <a:endParaRPr lang="de-DE" sz="1800" b="1" dirty="0">
              <a:latin typeface="Calibri"/>
              <a:cs typeface="Calibri"/>
            </a:endParaRPr>
          </a:p>
        </p:txBody>
      </p:sp>
      <p:sp>
        <p:nvSpPr>
          <p:cNvPr id="33798" name="Text Box 6"/>
          <p:cNvSpPr txBox="1">
            <a:spLocks noChangeArrowheads="1"/>
          </p:cNvSpPr>
          <p:nvPr/>
        </p:nvSpPr>
        <p:spPr bwMode="auto">
          <a:xfrm>
            <a:off x="5867400" y="5638800"/>
            <a:ext cx="2885237"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de </a:t>
            </a:r>
            <a:r>
              <a:rPr lang="de-DE" sz="1800" b="1" dirty="0" err="1">
                <a:latin typeface="Calibri"/>
                <a:cs typeface="Calibri"/>
              </a:rPr>
              <a:t>l‘espace</a:t>
            </a:r>
            <a:r>
              <a:rPr lang="de-DE" sz="1800" b="1" dirty="0">
                <a:latin typeface="Calibri"/>
                <a:cs typeface="Calibri"/>
              </a:rPr>
              <a:t> </a:t>
            </a:r>
            <a:r>
              <a:rPr lang="de-DE" sz="1800" b="1" dirty="0" err="1">
                <a:latin typeface="Calibri"/>
                <a:cs typeface="Calibri"/>
              </a:rPr>
              <a:t>personnel</a:t>
            </a:r>
            <a:endParaRPr lang="de-DE" sz="1800" b="1" dirty="0">
              <a:latin typeface="Calibri"/>
              <a:cs typeface="Calibri"/>
            </a:endParaRPr>
          </a:p>
        </p:txBody>
      </p:sp>
      <p:sp>
        <p:nvSpPr>
          <p:cNvPr id="33799" name="Line 7"/>
          <p:cNvSpPr>
            <a:spLocks noChangeShapeType="1"/>
          </p:cNvSpPr>
          <p:nvPr/>
        </p:nvSpPr>
        <p:spPr bwMode="auto">
          <a:xfrm>
            <a:off x="56388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33800" name="Line 8"/>
          <p:cNvSpPr>
            <a:spLocks noChangeShapeType="1"/>
          </p:cNvSpPr>
          <p:nvPr/>
        </p:nvSpPr>
        <p:spPr bwMode="auto">
          <a:xfrm flipH="1" flipV="1">
            <a:off x="17526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33801" name="Rectangle 9"/>
          <p:cNvSpPr>
            <a:spLocks noChangeArrowheads="1"/>
          </p:cNvSpPr>
          <p:nvPr/>
        </p:nvSpPr>
        <p:spPr bwMode="auto">
          <a:xfrm>
            <a:off x="2516188" y="5105400"/>
            <a:ext cx="2460892"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latin typeface="Calibri"/>
                <a:cs typeface="Calibri"/>
              </a:rPr>
              <a:t>espace</a:t>
            </a:r>
            <a:r>
              <a:rPr lang="de-DE" b="1" dirty="0">
                <a:solidFill>
                  <a:srgbClr val="FFFFFF"/>
                </a:solidFill>
                <a:latin typeface="Calibri"/>
                <a:cs typeface="Calibri"/>
              </a:rPr>
              <a:t> </a:t>
            </a:r>
            <a:r>
              <a:rPr lang="de-DE" b="1" dirty="0" err="1">
                <a:solidFill>
                  <a:srgbClr val="FFFFFF"/>
                </a:solidFill>
                <a:latin typeface="Calibri"/>
                <a:cs typeface="Calibri"/>
              </a:rPr>
              <a:t>personnel</a:t>
            </a:r>
            <a:endParaRPr lang="de-DE" b="1" dirty="0">
              <a:solidFill>
                <a:srgbClr val="FFFFFF"/>
              </a:solidFill>
              <a:latin typeface="Calibri"/>
              <a:cs typeface="Calibri"/>
            </a:endParaRPr>
          </a:p>
        </p:txBody>
      </p:sp>
      <p:pic>
        <p:nvPicPr>
          <p:cNvPr id="37898" name="Bild 12"/>
          <p:cNvPicPr>
            <a:picLocks noChangeAspect="1"/>
          </p:cNvPicPr>
          <p:nvPr/>
        </p:nvPicPr>
        <p:blipFill>
          <a:blip r:embed="rId3"/>
          <a:srcRect/>
          <a:stretch>
            <a:fillRect/>
          </a:stretch>
        </p:blipFill>
        <p:spPr bwMode="auto">
          <a:xfrm>
            <a:off x="6629400" y="3276600"/>
            <a:ext cx="2070100" cy="2044700"/>
          </a:xfrm>
          <a:prstGeom prst="rect">
            <a:avLst/>
          </a:prstGeom>
          <a:noFill/>
          <a:ln w="9525">
            <a:noFill/>
            <a:miter lim="800000"/>
            <a:headEnd/>
            <a:tailEnd/>
          </a:ln>
        </p:spPr>
      </p:pic>
      <p:pic>
        <p:nvPicPr>
          <p:cNvPr id="37899" name="Bild 14"/>
          <p:cNvPicPr>
            <a:picLocks noChangeAspect="1"/>
          </p:cNvPicPr>
          <p:nvPr/>
        </p:nvPicPr>
        <p:blipFill>
          <a:blip r:embed="rId4"/>
          <a:srcRect/>
          <a:stretch>
            <a:fillRect/>
          </a:stretch>
        </p:blipFill>
        <p:spPr bwMode="auto">
          <a:xfrm>
            <a:off x="4419600" y="2667000"/>
            <a:ext cx="1079500" cy="1066800"/>
          </a:xfrm>
          <a:prstGeom prst="rect">
            <a:avLst/>
          </a:prstGeom>
          <a:noFill/>
          <a:ln w="9525">
            <a:noFill/>
            <a:miter lim="800000"/>
            <a:headEnd/>
            <a:tailEnd/>
          </a:ln>
        </p:spPr>
      </p:pic>
      <p:pic>
        <p:nvPicPr>
          <p:cNvPr id="37900" name="Bild 11"/>
          <p:cNvPicPr>
            <a:picLocks noChangeAspect="1"/>
          </p:cNvPicPr>
          <p:nvPr/>
        </p:nvPicPr>
        <p:blipFill>
          <a:blip r:embed="rId3"/>
          <a:srcRect/>
          <a:stretch>
            <a:fillRect/>
          </a:stretch>
        </p:blipFill>
        <p:spPr bwMode="auto">
          <a:xfrm>
            <a:off x="4800600" y="4267200"/>
            <a:ext cx="1066800" cy="1054100"/>
          </a:xfrm>
          <a:prstGeom prst="rect">
            <a:avLst/>
          </a:prstGeom>
          <a:noFill/>
          <a:ln w="9525">
            <a:noFill/>
            <a:miter lim="800000"/>
            <a:headEnd/>
            <a:tailEnd/>
          </a:ln>
        </p:spPr>
      </p:pic>
      <p:sp>
        <p:nvSpPr>
          <p:cNvPr id="14" name="Rechteck 13"/>
          <p:cNvSpPr/>
          <p:nvPr/>
        </p:nvSpPr>
        <p:spPr>
          <a:xfrm>
            <a:off x="6391565" y="2057400"/>
            <a:ext cx="1552378" cy="461665"/>
          </a:xfrm>
          <a:prstGeom prst="rect">
            <a:avLst/>
          </a:prstGeom>
        </p:spPr>
        <p:txBody>
          <a:bodyPr wrap="none">
            <a:spAutoFit/>
          </a:bodyPr>
          <a:lstStyle/>
          <a:p>
            <a:pPr algn="ctr">
              <a:defRPr/>
            </a:pPr>
            <a:r>
              <a:rPr lang="de-DE" b="1" i="0" dirty="0">
                <a:solidFill>
                  <a:srgbClr val="FF6600"/>
                </a:solidFill>
              </a:rPr>
              <a:t>NON-MOI</a:t>
            </a:r>
          </a:p>
        </p:txBody>
      </p:sp>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de-DE" dirty="0">
                <a:solidFill>
                  <a:srgbClr val="000000"/>
                </a:solidFill>
              </a:rPr>
              <a:t>… ET AUSSI </a:t>
            </a:r>
            <a:r>
              <a:rPr lang="de-DE" dirty="0" smtClean="0">
                <a:solidFill>
                  <a:srgbClr val="000000"/>
                </a:solidFill>
              </a:rPr>
              <a:t>ASSIMILÉ</a:t>
            </a:r>
            <a:endParaRPr lang="de-DE" dirty="0">
              <a:solidFill>
                <a:srgbClr val="000000"/>
              </a:solidFill>
            </a:endParaRPr>
          </a:p>
        </p:txBody>
      </p:sp>
      <p:sp>
        <p:nvSpPr>
          <p:cNvPr id="33795" name="Oval 3"/>
          <p:cNvSpPr>
            <a:spLocks noChangeArrowheads="1"/>
          </p:cNvSpPr>
          <p:nvPr/>
        </p:nvSpPr>
        <p:spPr bwMode="auto">
          <a:xfrm>
            <a:off x="13716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mj-lt"/>
            </a:endParaRPr>
          </a:p>
        </p:txBody>
      </p:sp>
      <p:sp>
        <p:nvSpPr>
          <p:cNvPr id="33796" name="Oval 4"/>
          <p:cNvSpPr>
            <a:spLocks noChangeArrowheads="1"/>
          </p:cNvSpPr>
          <p:nvPr/>
        </p:nvSpPr>
        <p:spPr bwMode="auto">
          <a:xfrm>
            <a:off x="3200400" y="3429000"/>
            <a:ext cx="1295400" cy="1295400"/>
          </a:xfrm>
          <a:prstGeom prst="ellipse">
            <a:avLst/>
          </a:prstGeom>
          <a:solidFill>
            <a:srgbClr val="FFFF00"/>
          </a:solidFill>
          <a:ln w="9525">
            <a:noFill/>
            <a:round/>
            <a:headEnd/>
            <a:tailEnd/>
          </a:ln>
        </p:spPr>
        <p:txBody>
          <a:bodyPr wrap="none" anchor="ctr">
            <a:prstTxWarp prst="textNoShape">
              <a:avLst/>
            </a:prstTxWarp>
          </a:bodyPr>
          <a:lstStyle/>
          <a:p>
            <a:pPr algn="ctr">
              <a:defRPr/>
            </a:pPr>
            <a:r>
              <a:rPr lang="de-DE" b="1" dirty="0">
                <a:solidFill>
                  <a:srgbClr val="FFADFF"/>
                </a:solidFill>
              </a:rPr>
              <a:t>Soi</a:t>
            </a:r>
          </a:p>
          <a:p>
            <a:pPr algn="ctr">
              <a:defRPr/>
            </a:pPr>
            <a:endParaRPr lang="de-DE" b="1" dirty="0">
              <a:solidFill>
                <a:srgbClr val="FFADFF"/>
              </a:solidFill>
              <a:latin typeface="+mj-lt"/>
            </a:endParaRPr>
          </a:p>
        </p:txBody>
      </p:sp>
      <p:sp>
        <p:nvSpPr>
          <p:cNvPr id="33797" name="Text Box 5"/>
          <p:cNvSpPr txBox="1">
            <a:spLocks noChangeArrowheads="1"/>
          </p:cNvSpPr>
          <p:nvPr/>
        </p:nvSpPr>
        <p:spPr bwMode="auto">
          <a:xfrm>
            <a:off x="609600" y="1981200"/>
            <a:ext cx="1880821"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t>limite</a:t>
            </a:r>
            <a:r>
              <a:rPr lang="de-DE" sz="1800" b="1" dirty="0"/>
              <a:t> du </a:t>
            </a:r>
            <a:r>
              <a:rPr lang="de-DE" sz="1800" b="1" dirty="0" err="1"/>
              <a:t>corps</a:t>
            </a:r>
            <a:endParaRPr lang="de-DE" sz="1800" b="1" dirty="0"/>
          </a:p>
        </p:txBody>
      </p:sp>
      <p:sp>
        <p:nvSpPr>
          <p:cNvPr id="33798" name="Text Box 6"/>
          <p:cNvSpPr txBox="1">
            <a:spLocks noChangeArrowheads="1"/>
          </p:cNvSpPr>
          <p:nvPr/>
        </p:nvSpPr>
        <p:spPr bwMode="auto">
          <a:xfrm>
            <a:off x="5867400" y="5638800"/>
            <a:ext cx="3318001"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t>limite</a:t>
            </a:r>
            <a:r>
              <a:rPr lang="de-DE" sz="1800" b="1" dirty="0"/>
              <a:t> de </a:t>
            </a:r>
            <a:r>
              <a:rPr lang="de-DE" sz="1800" b="1" dirty="0" err="1"/>
              <a:t>l‘espace</a:t>
            </a:r>
            <a:r>
              <a:rPr lang="de-DE" sz="1800" b="1" dirty="0"/>
              <a:t> </a:t>
            </a:r>
            <a:r>
              <a:rPr lang="de-DE" sz="1800" b="1" dirty="0" err="1"/>
              <a:t>personnel</a:t>
            </a:r>
            <a:endParaRPr lang="de-DE" sz="1800" b="1" dirty="0"/>
          </a:p>
        </p:txBody>
      </p:sp>
      <p:sp>
        <p:nvSpPr>
          <p:cNvPr id="33799" name="Line 7"/>
          <p:cNvSpPr>
            <a:spLocks noChangeShapeType="1"/>
          </p:cNvSpPr>
          <p:nvPr/>
        </p:nvSpPr>
        <p:spPr bwMode="auto">
          <a:xfrm>
            <a:off x="56388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33800" name="Line 8"/>
          <p:cNvSpPr>
            <a:spLocks noChangeShapeType="1"/>
          </p:cNvSpPr>
          <p:nvPr/>
        </p:nvSpPr>
        <p:spPr bwMode="auto">
          <a:xfrm flipH="1" flipV="1">
            <a:off x="17526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33801" name="Rectangle 9"/>
          <p:cNvSpPr>
            <a:spLocks noChangeArrowheads="1"/>
          </p:cNvSpPr>
          <p:nvPr/>
        </p:nvSpPr>
        <p:spPr bwMode="auto">
          <a:xfrm>
            <a:off x="2516188" y="5105400"/>
            <a:ext cx="2861004"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rPr>
              <a:t>espace</a:t>
            </a:r>
            <a:r>
              <a:rPr lang="de-DE" b="1" dirty="0">
                <a:solidFill>
                  <a:srgbClr val="FFFFFF"/>
                </a:solidFill>
              </a:rPr>
              <a:t> </a:t>
            </a:r>
            <a:r>
              <a:rPr lang="de-DE" b="1" dirty="0" err="1">
                <a:solidFill>
                  <a:srgbClr val="FFFFFF"/>
                </a:solidFill>
              </a:rPr>
              <a:t>personnel</a:t>
            </a:r>
            <a:endParaRPr lang="de-DE" b="1" dirty="0">
              <a:solidFill>
                <a:srgbClr val="FFFFFF"/>
              </a:solidFill>
            </a:endParaRPr>
          </a:p>
        </p:txBody>
      </p:sp>
      <p:pic>
        <p:nvPicPr>
          <p:cNvPr id="39946" name="Bild 14"/>
          <p:cNvPicPr>
            <a:picLocks noChangeAspect="1"/>
          </p:cNvPicPr>
          <p:nvPr/>
        </p:nvPicPr>
        <p:blipFill>
          <a:blip r:embed="rId3"/>
          <a:srcRect/>
          <a:stretch>
            <a:fillRect/>
          </a:stretch>
        </p:blipFill>
        <p:spPr bwMode="auto">
          <a:xfrm>
            <a:off x="4419600" y="2667000"/>
            <a:ext cx="1079500" cy="1066800"/>
          </a:xfrm>
          <a:prstGeom prst="rect">
            <a:avLst/>
          </a:prstGeom>
          <a:noFill/>
          <a:ln w="9525">
            <a:noFill/>
            <a:miter lim="800000"/>
            <a:headEnd/>
            <a:tailEnd/>
          </a:ln>
        </p:spPr>
      </p:pic>
      <p:pic>
        <p:nvPicPr>
          <p:cNvPr id="39947" name="Bild 11"/>
          <p:cNvPicPr>
            <a:picLocks noChangeAspect="1"/>
          </p:cNvPicPr>
          <p:nvPr/>
        </p:nvPicPr>
        <p:blipFill>
          <a:blip r:embed="rId4"/>
          <a:srcRect/>
          <a:stretch>
            <a:fillRect/>
          </a:stretch>
        </p:blipFill>
        <p:spPr bwMode="auto">
          <a:xfrm>
            <a:off x="4648200" y="4038600"/>
            <a:ext cx="1066800" cy="1054100"/>
          </a:xfrm>
          <a:prstGeom prst="rect">
            <a:avLst/>
          </a:prstGeom>
          <a:noFill/>
          <a:ln w="9525">
            <a:noFill/>
            <a:miter lim="800000"/>
            <a:headEnd/>
            <a:tailEnd/>
          </a:ln>
        </p:spPr>
      </p:pic>
      <p:sp>
        <p:nvSpPr>
          <p:cNvPr id="13" name="Rechteck 12"/>
          <p:cNvSpPr/>
          <p:nvPr/>
        </p:nvSpPr>
        <p:spPr>
          <a:xfrm>
            <a:off x="6391565" y="2057400"/>
            <a:ext cx="1552378" cy="461665"/>
          </a:xfrm>
          <a:prstGeom prst="rect">
            <a:avLst/>
          </a:prstGeom>
        </p:spPr>
        <p:txBody>
          <a:bodyPr wrap="none">
            <a:spAutoFit/>
          </a:bodyPr>
          <a:lstStyle/>
          <a:p>
            <a:pPr algn="ctr">
              <a:defRPr/>
            </a:pPr>
            <a:r>
              <a:rPr lang="de-DE" b="1" i="0" dirty="0">
                <a:solidFill>
                  <a:schemeClr val="accent2"/>
                </a:solidFill>
              </a:rPr>
              <a:t>NON-MOI</a:t>
            </a:r>
          </a:p>
        </p:txBody>
      </p:sp>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fr-FR" dirty="0" smtClean="0"/>
              <a:t>UN OBJET </a:t>
            </a:r>
            <a:r>
              <a:rPr lang="fr-FR" i="1" dirty="0" smtClean="0"/>
              <a:t>non-Moi </a:t>
            </a:r>
            <a:r>
              <a:rPr lang="fr-FR" dirty="0" smtClean="0"/>
              <a:t>apparaît…</a:t>
            </a:r>
            <a:endParaRPr lang="fr-FR" dirty="0"/>
          </a:p>
        </p:txBody>
      </p:sp>
      <p:sp>
        <p:nvSpPr>
          <p:cNvPr id="39939"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mj-lt"/>
            </a:endParaRPr>
          </a:p>
        </p:txBody>
      </p:sp>
      <p:sp>
        <p:nvSpPr>
          <p:cNvPr id="39940" name="Oval 4"/>
          <p:cNvSpPr>
            <a:spLocks noChangeArrowheads="1"/>
          </p:cNvSpPr>
          <p:nvPr/>
        </p:nvSpPr>
        <p:spPr bwMode="auto">
          <a:xfrm>
            <a:off x="3429000" y="3429000"/>
            <a:ext cx="1295400" cy="1295400"/>
          </a:xfrm>
          <a:prstGeom prst="ellipse">
            <a:avLst/>
          </a:prstGeom>
          <a:solidFill>
            <a:srgbClr val="FFFF00"/>
          </a:solidFill>
          <a:ln w="9525">
            <a:noFill/>
            <a:round/>
            <a:headEnd/>
            <a:tailEnd/>
          </a:ln>
        </p:spPr>
        <p:txBody>
          <a:bodyPr wrap="none" anchor="ctr">
            <a:prstTxWarp prst="textNoShape">
              <a:avLst/>
            </a:prstTxWarp>
          </a:bodyPr>
          <a:lstStyle/>
          <a:p>
            <a:pPr algn="ctr">
              <a:defRPr/>
            </a:pPr>
            <a:r>
              <a:rPr lang="de-DE" b="1" dirty="0">
                <a:solidFill>
                  <a:srgbClr val="FFADFF"/>
                </a:solidFill>
              </a:rPr>
              <a:t>Soi</a:t>
            </a:r>
            <a:endParaRPr lang="de-DE" b="1" dirty="0">
              <a:solidFill>
                <a:srgbClr val="FFADFF"/>
              </a:solidFill>
              <a:latin typeface="+mj-lt"/>
            </a:endParaRPr>
          </a:p>
        </p:txBody>
      </p:sp>
      <p:sp>
        <p:nvSpPr>
          <p:cNvPr id="39941" name="Text Box 5"/>
          <p:cNvSpPr txBox="1">
            <a:spLocks noChangeArrowheads="1"/>
          </p:cNvSpPr>
          <p:nvPr/>
        </p:nvSpPr>
        <p:spPr bwMode="auto">
          <a:xfrm>
            <a:off x="838200" y="1981200"/>
            <a:ext cx="1317250" cy="276999"/>
          </a:xfrm>
          <a:prstGeom prst="rect">
            <a:avLst/>
          </a:prstGeom>
          <a:noFill/>
          <a:ln w="9525">
            <a:noFill/>
            <a:miter lim="800000"/>
            <a:headEnd/>
            <a:tailEnd/>
          </a:ln>
        </p:spPr>
        <p:txBody>
          <a:bodyPr wrap="none">
            <a:prstTxWarp prst="textNoShape">
              <a:avLst/>
            </a:prstTxWarp>
            <a:spAutoFit/>
          </a:bodyPr>
          <a:lstStyle/>
          <a:p>
            <a:pPr>
              <a:defRPr/>
            </a:pPr>
            <a:r>
              <a:rPr lang="de-DE" sz="1200" b="1" dirty="0" err="1"/>
              <a:t>limite</a:t>
            </a:r>
            <a:r>
              <a:rPr lang="de-DE" sz="1200" b="1" dirty="0"/>
              <a:t> du </a:t>
            </a:r>
            <a:r>
              <a:rPr lang="de-DE" sz="1200" b="1" dirty="0" err="1"/>
              <a:t>corps</a:t>
            </a:r>
            <a:endParaRPr lang="de-DE" sz="1200" b="1" dirty="0"/>
          </a:p>
        </p:txBody>
      </p:sp>
      <p:sp>
        <p:nvSpPr>
          <p:cNvPr id="39942" name="Text Box 6"/>
          <p:cNvSpPr txBox="1">
            <a:spLocks noChangeArrowheads="1"/>
          </p:cNvSpPr>
          <p:nvPr/>
        </p:nvSpPr>
        <p:spPr bwMode="auto">
          <a:xfrm>
            <a:off x="6096000" y="5638800"/>
            <a:ext cx="2275369" cy="276999"/>
          </a:xfrm>
          <a:prstGeom prst="rect">
            <a:avLst/>
          </a:prstGeom>
          <a:noFill/>
          <a:ln w="9525">
            <a:noFill/>
            <a:miter lim="800000"/>
            <a:headEnd/>
            <a:tailEnd/>
          </a:ln>
        </p:spPr>
        <p:txBody>
          <a:bodyPr wrap="none">
            <a:prstTxWarp prst="textNoShape">
              <a:avLst/>
            </a:prstTxWarp>
            <a:spAutoFit/>
          </a:bodyPr>
          <a:lstStyle/>
          <a:p>
            <a:pPr>
              <a:defRPr/>
            </a:pPr>
            <a:r>
              <a:rPr lang="de-DE" sz="1200" b="1" dirty="0" err="1"/>
              <a:t>limite</a:t>
            </a:r>
            <a:r>
              <a:rPr lang="de-DE" sz="1200" b="1" dirty="0"/>
              <a:t> de </a:t>
            </a:r>
            <a:r>
              <a:rPr lang="de-DE" sz="1200" b="1" dirty="0" err="1"/>
              <a:t>l‘espace</a:t>
            </a:r>
            <a:r>
              <a:rPr lang="de-DE" sz="1200" b="1" dirty="0"/>
              <a:t> </a:t>
            </a:r>
            <a:r>
              <a:rPr lang="de-DE" sz="1200" b="1" dirty="0" err="1"/>
              <a:t>personnel</a:t>
            </a:r>
            <a:endParaRPr lang="de-DE" sz="1200" b="1" dirty="0"/>
          </a:p>
        </p:txBody>
      </p:sp>
      <p:sp>
        <p:nvSpPr>
          <p:cNvPr id="39943"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39944"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13" name="Rectangle 9"/>
          <p:cNvSpPr>
            <a:spLocks noChangeArrowheads="1"/>
          </p:cNvSpPr>
          <p:nvPr/>
        </p:nvSpPr>
        <p:spPr bwMode="auto">
          <a:xfrm>
            <a:off x="2744788" y="5105400"/>
            <a:ext cx="2861004"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rPr>
              <a:t>espace</a:t>
            </a:r>
            <a:r>
              <a:rPr lang="de-DE" b="1" dirty="0">
                <a:solidFill>
                  <a:srgbClr val="FFFFFF"/>
                </a:solidFill>
              </a:rPr>
              <a:t> </a:t>
            </a:r>
            <a:r>
              <a:rPr lang="de-DE" b="1" dirty="0" err="1">
                <a:solidFill>
                  <a:srgbClr val="FFFFFF"/>
                </a:solidFill>
              </a:rPr>
              <a:t>personnel</a:t>
            </a:r>
            <a:endParaRPr lang="de-DE" b="1" dirty="0">
              <a:solidFill>
                <a:srgbClr val="FFFFFF"/>
              </a:solidFill>
            </a:endParaRPr>
          </a:p>
        </p:txBody>
      </p:sp>
      <p:pic>
        <p:nvPicPr>
          <p:cNvPr id="44042" name="Bild 11"/>
          <p:cNvPicPr>
            <a:picLocks noChangeAspect="1"/>
          </p:cNvPicPr>
          <p:nvPr/>
        </p:nvPicPr>
        <p:blipFill>
          <a:blip r:embed="rId3"/>
          <a:srcRect/>
          <a:stretch>
            <a:fillRect/>
          </a:stretch>
        </p:blipFill>
        <p:spPr bwMode="auto">
          <a:xfrm>
            <a:off x="6553200" y="1828800"/>
            <a:ext cx="2070100" cy="2057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fr-FR" dirty="0" smtClean="0"/>
              <a:t>IL EST Représenté DANS </a:t>
            </a:r>
            <a:r>
              <a:rPr lang="fr-FR" dirty="0" err="1" smtClean="0"/>
              <a:t>L‘ESpace</a:t>
            </a:r>
            <a:endParaRPr lang="fr-FR" dirty="0"/>
          </a:p>
        </p:txBody>
      </p:sp>
      <p:sp>
        <p:nvSpPr>
          <p:cNvPr id="41987"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Calibri"/>
              <a:cs typeface="Calibri"/>
            </a:endParaRPr>
          </a:p>
        </p:txBody>
      </p:sp>
      <p:sp>
        <p:nvSpPr>
          <p:cNvPr id="41988" name="Oval 4"/>
          <p:cNvSpPr>
            <a:spLocks noChangeArrowheads="1"/>
          </p:cNvSpPr>
          <p:nvPr/>
        </p:nvSpPr>
        <p:spPr bwMode="auto">
          <a:xfrm>
            <a:off x="3429000" y="3429000"/>
            <a:ext cx="1295400" cy="1295400"/>
          </a:xfrm>
          <a:prstGeom prst="ellipse">
            <a:avLst/>
          </a:prstGeom>
          <a:solidFill>
            <a:srgbClr val="FFFF00"/>
          </a:solidFill>
          <a:ln w="9525">
            <a:noFill/>
            <a:round/>
            <a:headEnd/>
            <a:tailEnd/>
          </a:ln>
        </p:spPr>
        <p:txBody>
          <a:bodyPr wrap="none" anchor="ctr">
            <a:prstTxWarp prst="textNoShape">
              <a:avLst/>
            </a:prstTxWarp>
          </a:bodyPr>
          <a:lstStyle/>
          <a:p>
            <a:pPr algn="ctr">
              <a:defRPr/>
            </a:pPr>
            <a:r>
              <a:rPr lang="de-DE" b="1" dirty="0">
                <a:solidFill>
                  <a:srgbClr val="FFADFF"/>
                </a:solidFill>
                <a:latin typeface="Calibri"/>
                <a:cs typeface="Calibri"/>
              </a:rPr>
              <a:t>Soi</a:t>
            </a:r>
          </a:p>
        </p:txBody>
      </p:sp>
      <p:sp>
        <p:nvSpPr>
          <p:cNvPr id="41989" name="Text Box 5"/>
          <p:cNvSpPr txBox="1">
            <a:spLocks noChangeArrowheads="1"/>
          </p:cNvSpPr>
          <p:nvPr/>
        </p:nvSpPr>
        <p:spPr bwMode="auto">
          <a:xfrm>
            <a:off x="838200" y="1981200"/>
            <a:ext cx="1689260"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du </a:t>
            </a:r>
            <a:r>
              <a:rPr lang="de-DE" sz="1800" b="1" dirty="0" err="1">
                <a:latin typeface="Calibri"/>
                <a:cs typeface="Calibri"/>
              </a:rPr>
              <a:t>corps</a:t>
            </a:r>
            <a:endParaRPr lang="de-DE" sz="1800" b="1" dirty="0">
              <a:latin typeface="Calibri"/>
              <a:cs typeface="Calibri"/>
            </a:endParaRPr>
          </a:p>
        </p:txBody>
      </p:sp>
      <p:sp>
        <p:nvSpPr>
          <p:cNvPr id="41990" name="Text Box 6"/>
          <p:cNvSpPr txBox="1">
            <a:spLocks noChangeArrowheads="1"/>
          </p:cNvSpPr>
          <p:nvPr/>
        </p:nvSpPr>
        <p:spPr bwMode="auto">
          <a:xfrm>
            <a:off x="6096000" y="5638800"/>
            <a:ext cx="2885237"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de </a:t>
            </a:r>
            <a:r>
              <a:rPr lang="de-DE" sz="1800" b="1" dirty="0" err="1">
                <a:latin typeface="Calibri"/>
                <a:cs typeface="Calibri"/>
              </a:rPr>
              <a:t>l‘espace</a:t>
            </a:r>
            <a:r>
              <a:rPr lang="de-DE" sz="1800" b="1" dirty="0">
                <a:latin typeface="Calibri"/>
                <a:cs typeface="Calibri"/>
              </a:rPr>
              <a:t> </a:t>
            </a:r>
            <a:r>
              <a:rPr lang="de-DE" sz="1800" b="1" dirty="0" err="1">
                <a:latin typeface="Calibri"/>
                <a:cs typeface="Calibri"/>
              </a:rPr>
              <a:t>personnel</a:t>
            </a:r>
            <a:endParaRPr lang="de-DE" sz="1800" b="1" dirty="0">
              <a:latin typeface="Calibri"/>
              <a:cs typeface="Calibri"/>
            </a:endParaRPr>
          </a:p>
        </p:txBody>
      </p:sp>
      <p:sp>
        <p:nvSpPr>
          <p:cNvPr id="41991"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41992"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17" name="Rectangle 9"/>
          <p:cNvSpPr>
            <a:spLocks noChangeArrowheads="1"/>
          </p:cNvSpPr>
          <p:nvPr/>
        </p:nvSpPr>
        <p:spPr bwMode="auto">
          <a:xfrm>
            <a:off x="3077602" y="5105400"/>
            <a:ext cx="2460892"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latin typeface="Calibri"/>
                <a:cs typeface="Calibri"/>
              </a:rPr>
              <a:t>espace</a:t>
            </a:r>
            <a:r>
              <a:rPr lang="de-DE" b="1" dirty="0">
                <a:solidFill>
                  <a:srgbClr val="FFFFFF"/>
                </a:solidFill>
                <a:latin typeface="Calibri"/>
                <a:cs typeface="Calibri"/>
              </a:rPr>
              <a:t> </a:t>
            </a:r>
            <a:r>
              <a:rPr lang="de-DE" b="1" dirty="0" err="1">
                <a:solidFill>
                  <a:srgbClr val="FFFFFF"/>
                </a:solidFill>
                <a:latin typeface="Calibri"/>
                <a:cs typeface="Calibri"/>
              </a:rPr>
              <a:t>personnel</a:t>
            </a:r>
            <a:endParaRPr lang="de-DE" b="1" dirty="0">
              <a:solidFill>
                <a:srgbClr val="FFFFFF"/>
              </a:solidFill>
              <a:latin typeface="Calibri"/>
              <a:cs typeface="Calibri"/>
            </a:endParaRPr>
          </a:p>
        </p:txBody>
      </p:sp>
      <p:pic>
        <p:nvPicPr>
          <p:cNvPr id="46090" name="Bild 14"/>
          <p:cNvPicPr>
            <a:picLocks noChangeAspect="1"/>
          </p:cNvPicPr>
          <p:nvPr/>
        </p:nvPicPr>
        <p:blipFill>
          <a:blip r:embed="rId3"/>
          <a:srcRect/>
          <a:stretch>
            <a:fillRect/>
          </a:stretch>
        </p:blipFill>
        <p:spPr bwMode="auto">
          <a:xfrm>
            <a:off x="6553200" y="1828800"/>
            <a:ext cx="2070100" cy="2057400"/>
          </a:xfrm>
          <a:prstGeom prst="rect">
            <a:avLst/>
          </a:prstGeom>
          <a:noFill/>
          <a:ln w="9525">
            <a:noFill/>
            <a:miter lim="800000"/>
            <a:headEnd/>
            <a:tailEnd/>
          </a:ln>
        </p:spPr>
      </p:pic>
      <p:pic>
        <p:nvPicPr>
          <p:cNvPr id="46091" name="Bild 17"/>
          <p:cNvPicPr>
            <a:picLocks noChangeAspect="1"/>
          </p:cNvPicPr>
          <p:nvPr/>
        </p:nvPicPr>
        <p:blipFill>
          <a:blip r:embed="rId3"/>
          <a:srcRect/>
          <a:stretch>
            <a:fillRect/>
          </a:stretch>
        </p:blipFill>
        <p:spPr bwMode="auto">
          <a:xfrm>
            <a:off x="4641850" y="2743200"/>
            <a:ext cx="1073150" cy="10668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de-DE" dirty="0"/>
              <a:t>IL NE PEUT PAS</a:t>
            </a:r>
            <a:r>
              <a:rPr lang="de-DE" dirty="0" smtClean="0"/>
              <a:t> </a:t>
            </a:r>
            <a:r>
              <a:rPr lang="de-DE" dirty="0" err="1" smtClean="0"/>
              <a:t>êTRE</a:t>
            </a:r>
            <a:r>
              <a:rPr lang="de-DE" dirty="0" smtClean="0"/>
              <a:t> TRAITÉ </a:t>
            </a:r>
            <a:r>
              <a:rPr lang="de-DE" dirty="0"/>
              <a:t>…</a:t>
            </a:r>
          </a:p>
        </p:txBody>
      </p:sp>
      <p:sp>
        <p:nvSpPr>
          <p:cNvPr id="44035"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Calibri"/>
              <a:cs typeface="Calibri"/>
            </a:endParaRPr>
          </a:p>
        </p:txBody>
      </p:sp>
      <p:sp>
        <p:nvSpPr>
          <p:cNvPr id="44036" name="Oval 4"/>
          <p:cNvSpPr>
            <a:spLocks noChangeArrowheads="1"/>
          </p:cNvSpPr>
          <p:nvPr/>
        </p:nvSpPr>
        <p:spPr bwMode="auto">
          <a:xfrm>
            <a:off x="3429000" y="3429000"/>
            <a:ext cx="1295400" cy="1295400"/>
          </a:xfrm>
          <a:prstGeom prst="ellipse">
            <a:avLst/>
          </a:prstGeom>
          <a:solidFill>
            <a:srgbClr val="800000"/>
          </a:solidFill>
          <a:ln w="9525">
            <a:noFill/>
            <a:round/>
            <a:headEnd/>
            <a:tailEnd/>
          </a:ln>
        </p:spPr>
        <p:txBody>
          <a:bodyPr wrap="none" anchor="ctr">
            <a:prstTxWarp prst="textNoShape">
              <a:avLst/>
            </a:prstTxWarp>
          </a:bodyPr>
          <a:lstStyle/>
          <a:p>
            <a:pPr algn="ctr">
              <a:defRPr/>
            </a:pPr>
            <a:r>
              <a:rPr lang="de-DE" b="1" dirty="0">
                <a:solidFill>
                  <a:schemeClr val="bg1"/>
                </a:solidFill>
                <a:latin typeface="Calibri"/>
                <a:cs typeface="Calibri"/>
              </a:rPr>
              <a:t>Soi</a:t>
            </a:r>
          </a:p>
          <a:p>
            <a:pPr algn="ctr">
              <a:defRPr/>
            </a:pPr>
            <a:endParaRPr lang="de-DE" b="1" dirty="0">
              <a:solidFill>
                <a:schemeClr val="bg1"/>
              </a:solidFill>
              <a:latin typeface="Calibri"/>
              <a:cs typeface="Calibri"/>
            </a:endParaRPr>
          </a:p>
        </p:txBody>
      </p:sp>
      <p:sp>
        <p:nvSpPr>
          <p:cNvPr id="44037" name="Text Box 5"/>
          <p:cNvSpPr txBox="1">
            <a:spLocks noChangeArrowheads="1"/>
          </p:cNvSpPr>
          <p:nvPr/>
        </p:nvSpPr>
        <p:spPr bwMode="auto">
          <a:xfrm>
            <a:off x="838200" y="1981200"/>
            <a:ext cx="1689260"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du </a:t>
            </a:r>
            <a:r>
              <a:rPr lang="de-DE" sz="1800" b="1" dirty="0" err="1">
                <a:latin typeface="Calibri"/>
                <a:cs typeface="Calibri"/>
              </a:rPr>
              <a:t>corps</a:t>
            </a:r>
            <a:endParaRPr lang="de-DE" sz="1800" b="1" dirty="0">
              <a:latin typeface="Calibri"/>
              <a:cs typeface="Calibri"/>
            </a:endParaRPr>
          </a:p>
        </p:txBody>
      </p:sp>
      <p:sp>
        <p:nvSpPr>
          <p:cNvPr id="44038" name="Text Box 6"/>
          <p:cNvSpPr txBox="1">
            <a:spLocks noChangeArrowheads="1"/>
          </p:cNvSpPr>
          <p:nvPr/>
        </p:nvSpPr>
        <p:spPr bwMode="auto">
          <a:xfrm>
            <a:off x="6096000" y="5638800"/>
            <a:ext cx="2885237"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de </a:t>
            </a:r>
            <a:r>
              <a:rPr lang="de-DE" sz="1800" b="1" dirty="0" err="1">
                <a:latin typeface="Calibri"/>
                <a:cs typeface="Calibri"/>
              </a:rPr>
              <a:t>l‘espace</a:t>
            </a:r>
            <a:r>
              <a:rPr lang="de-DE" sz="1800" b="1" dirty="0">
                <a:latin typeface="Calibri"/>
                <a:cs typeface="Calibri"/>
              </a:rPr>
              <a:t> </a:t>
            </a:r>
            <a:r>
              <a:rPr lang="de-DE" sz="1800" b="1" dirty="0" err="1">
                <a:latin typeface="Calibri"/>
                <a:cs typeface="Calibri"/>
              </a:rPr>
              <a:t>personnel</a:t>
            </a:r>
            <a:endParaRPr lang="de-DE" sz="1800" b="1" dirty="0">
              <a:latin typeface="Calibri"/>
              <a:cs typeface="Calibri"/>
            </a:endParaRPr>
          </a:p>
        </p:txBody>
      </p:sp>
      <p:sp>
        <p:nvSpPr>
          <p:cNvPr id="44039"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44040"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13" name="Rectangle 9"/>
          <p:cNvSpPr>
            <a:spLocks noChangeArrowheads="1"/>
          </p:cNvSpPr>
          <p:nvPr/>
        </p:nvSpPr>
        <p:spPr bwMode="auto">
          <a:xfrm>
            <a:off x="2668588" y="5105400"/>
            <a:ext cx="2460892"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latin typeface="Calibri"/>
                <a:cs typeface="Calibri"/>
              </a:rPr>
              <a:t>espace</a:t>
            </a:r>
            <a:r>
              <a:rPr lang="de-DE" b="1" dirty="0">
                <a:solidFill>
                  <a:srgbClr val="FFFFFF"/>
                </a:solidFill>
                <a:latin typeface="Calibri"/>
                <a:cs typeface="Calibri"/>
              </a:rPr>
              <a:t> </a:t>
            </a:r>
            <a:r>
              <a:rPr lang="de-DE" b="1" dirty="0" err="1">
                <a:solidFill>
                  <a:srgbClr val="FFFFFF"/>
                </a:solidFill>
                <a:latin typeface="Calibri"/>
                <a:cs typeface="Calibri"/>
              </a:rPr>
              <a:t>personnel</a:t>
            </a:r>
            <a:endParaRPr lang="de-DE" b="1" dirty="0">
              <a:solidFill>
                <a:srgbClr val="FFFFFF"/>
              </a:solidFill>
              <a:latin typeface="Calibri"/>
              <a:cs typeface="Calibri"/>
            </a:endParaRPr>
          </a:p>
        </p:txBody>
      </p:sp>
      <p:pic>
        <p:nvPicPr>
          <p:cNvPr id="48138" name="Bild 11"/>
          <p:cNvPicPr>
            <a:picLocks noChangeAspect="1"/>
          </p:cNvPicPr>
          <p:nvPr/>
        </p:nvPicPr>
        <p:blipFill>
          <a:blip r:embed="rId3"/>
          <a:srcRect/>
          <a:stretch>
            <a:fillRect/>
          </a:stretch>
        </p:blipFill>
        <p:spPr bwMode="auto">
          <a:xfrm>
            <a:off x="4641850" y="2743200"/>
            <a:ext cx="1073150" cy="10668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a:bodyPr>
          <a:lstStyle/>
          <a:p>
            <a:r>
              <a:rPr lang="de-DE" dirty="0"/>
              <a:t>… ET DEVIENT UN OBJET</a:t>
            </a:r>
            <a:r>
              <a:rPr lang="de-DE" dirty="0" smtClean="0"/>
              <a:t> </a:t>
            </a:r>
            <a:r>
              <a:rPr lang="de-DE" dirty="0" err="1" smtClean="0"/>
              <a:t>éTRANGER</a:t>
            </a:r>
            <a:endParaRPr lang="de-DE" dirty="0"/>
          </a:p>
        </p:txBody>
      </p:sp>
      <p:sp>
        <p:nvSpPr>
          <p:cNvPr id="46083" name="Oval 3"/>
          <p:cNvSpPr>
            <a:spLocks noChangeArrowheads="1"/>
          </p:cNvSpPr>
          <p:nvPr/>
        </p:nvSpPr>
        <p:spPr bwMode="auto">
          <a:xfrm>
            <a:off x="1600200" y="2133600"/>
            <a:ext cx="4876800" cy="3967163"/>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Calibri"/>
              <a:cs typeface="Calibri"/>
            </a:endParaRPr>
          </a:p>
        </p:txBody>
      </p:sp>
      <p:sp>
        <p:nvSpPr>
          <p:cNvPr id="46084" name="Oval 4"/>
          <p:cNvSpPr>
            <a:spLocks noChangeArrowheads="1"/>
          </p:cNvSpPr>
          <p:nvPr/>
        </p:nvSpPr>
        <p:spPr bwMode="auto">
          <a:xfrm>
            <a:off x="3429000" y="3429000"/>
            <a:ext cx="1295400" cy="1295400"/>
          </a:xfrm>
          <a:prstGeom prst="ellipse">
            <a:avLst/>
          </a:prstGeom>
          <a:solidFill>
            <a:srgbClr val="800000"/>
          </a:solidFill>
          <a:ln w="9525">
            <a:noFill/>
            <a:round/>
            <a:headEnd/>
            <a:tailEnd/>
          </a:ln>
        </p:spPr>
        <p:txBody>
          <a:bodyPr wrap="none" anchor="ctr">
            <a:prstTxWarp prst="textNoShape">
              <a:avLst/>
            </a:prstTxWarp>
          </a:bodyPr>
          <a:lstStyle/>
          <a:p>
            <a:pPr algn="ctr">
              <a:defRPr/>
            </a:pPr>
            <a:r>
              <a:rPr lang="de-DE" b="1" dirty="0" smtClean="0">
                <a:solidFill>
                  <a:srgbClr val="FFFFFF"/>
                </a:solidFill>
                <a:latin typeface="Calibri"/>
                <a:cs typeface="Calibri"/>
              </a:rPr>
              <a:t>Soi</a:t>
            </a:r>
            <a:endParaRPr lang="de-DE" b="1" dirty="0">
              <a:solidFill>
                <a:srgbClr val="FFFFFF"/>
              </a:solidFill>
              <a:latin typeface="Calibri"/>
              <a:cs typeface="Calibri"/>
            </a:endParaRPr>
          </a:p>
        </p:txBody>
      </p:sp>
      <p:sp>
        <p:nvSpPr>
          <p:cNvPr id="46085" name="Text Box 5"/>
          <p:cNvSpPr txBox="1">
            <a:spLocks noChangeArrowheads="1"/>
          </p:cNvSpPr>
          <p:nvPr/>
        </p:nvSpPr>
        <p:spPr bwMode="auto">
          <a:xfrm>
            <a:off x="838200" y="1981200"/>
            <a:ext cx="1689260"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du </a:t>
            </a:r>
            <a:r>
              <a:rPr lang="de-DE" sz="1800" b="1" dirty="0" err="1">
                <a:latin typeface="Calibri"/>
                <a:cs typeface="Calibri"/>
              </a:rPr>
              <a:t>corps</a:t>
            </a:r>
            <a:endParaRPr lang="de-DE" sz="1800" b="1" dirty="0">
              <a:latin typeface="Calibri"/>
              <a:cs typeface="Calibri"/>
            </a:endParaRPr>
          </a:p>
        </p:txBody>
      </p:sp>
      <p:sp>
        <p:nvSpPr>
          <p:cNvPr id="46086" name="Text Box 6"/>
          <p:cNvSpPr txBox="1">
            <a:spLocks noChangeArrowheads="1"/>
          </p:cNvSpPr>
          <p:nvPr/>
        </p:nvSpPr>
        <p:spPr bwMode="auto">
          <a:xfrm>
            <a:off x="6096000" y="5638800"/>
            <a:ext cx="2885237"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de </a:t>
            </a:r>
            <a:r>
              <a:rPr lang="de-DE" sz="1800" b="1" dirty="0" err="1">
                <a:latin typeface="Calibri"/>
                <a:cs typeface="Calibri"/>
              </a:rPr>
              <a:t>l‘espace</a:t>
            </a:r>
            <a:r>
              <a:rPr lang="de-DE" sz="1800" b="1" dirty="0">
                <a:latin typeface="Calibri"/>
                <a:cs typeface="Calibri"/>
              </a:rPr>
              <a:t> </a:t>
            </a:r>
            <a:r>
              <a:rPr lang="de-DE" sz="1800" b="1" dirty="0" err="1">
                <a:latin typeface="Calibri"/>
                <a:cs typeface="Calibri"/>
              </a:rPr>
              <a:t>personnel</a:t>
            </a:r>
            <a:endParaRPr lang="de-DE" sz="1800" b="1" dirty="0">
              <a:latin typeface="Calibri"/>
              <a:cs typeface="Calibri"/>
            </a:endParaRPr>
          </a:p>
        </p:txBody>
      </p:sp>
      <p:sp>
        <p:nvSpPr>
          <p:cNvPr id="46087"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46088"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46092" name="Line 12"/>
          <p:cNvSpPr>
            <a:spLocks noChangeShapeType="1"/>
          </p:cNvSpPr>
          <p:nvPr/>
        </p:nvSpPr>
        <p:spPr bwMode="auto">
          <a:xfrm flipV="1">
            <a:off x="5638800" y="2484438"/>
            <a:ext cx="838200" cy="487362"/>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46093" name="Text Box 13"/>
          <p:cNvSpPr txBox="1">
            <a:spLocks noChangeArrowheads="1"/>
          </p:cNvSpPr>
          <p:nvPr/>
        </p:nvSpPr>
        <p:spPr bwMode="auto">
          <a:xfrm>
            <a:off x="6477000" y="2133600"/>
            <a:ext cx="1788232" cy="830997"/>
          </a:xfrm>
          <a:prstGeom prst="rect">
            <a:avLst/>
          </a:prstGeom>
          <a:noFill/>
          <a:ln w="9525">
            <a:noFill/>
            <a:miter lim="800000"/>
            <a:headEnd/>
            <a:tailEnd/>
          </a:ln>
        </p:spPr>
        <p:txBody>
          <a:bodyPr wrap="none">
            <a:prstTxWarp prst="textNoShape">
              <a:avLst/>
            </a:prstTxWarp>
            <a:spAutoFit/>
          </a:bodyPr>
          <a:lstStyle/>
          <a:p>
            <a:pPr>
              <a:defRPr/>
            </a:pPr>
            <a:r>
              <a:rPr lang="de-DE" dirty="0" err="1">
                <a:latin typeface="Calibri"/>
                <a:cs typeface="Calibri"/>
              </a:rPr>
              <a:t>Introjection</a:t>
            </a:r>
            <a:endParaRPr lang="de-DE" dirty="0">
              <a:latin typeface="Calibri"/>
              <a:cs typeface="Calibri"/>
            </a:endParaRPr>
          </a:p>
          <a:p>
            <a:pPr>
              <a:defRPr/>
            </a:pPr>
            <a:r>
              <a:rPr lang="de-DE" dirty="0">
                <a:latin typeface="Calibri"/>
                <a:cs typeface="Calibri"/>
              </a:rPr>
              <a:t>Forme </a:t>
            </a:r>
            <a:r>
              <a:rPr lang="de-DE" dirty="0" err="1">
                <a:latin typeface="Calibri"/>
                <a:cs typeface="Calibri"/>
              </a:rPr>
              <a:t>Figée</a:t>
            </a:r>
            <a:endParaRPr lang="de-DE" dirty="0">
              <a:latin typeface="Calibri"/>
              <a:cs typeface="Calibri"/>
            </a:endParaRPr>
          </a:p>
        </p:txBody>
      </p:sp>
      <p:sp>
        <p:nvSpPr>
          <p:cNvPr id="15" name="Rectangle 9"/>
          <p:cNvSpPr>
            <a:spLocks noChangeArrowheads="1"/>
          </p:cNvSpPr>
          <p:nvPr/>
        </p:nvSpPr>
        <p:spPr bwMode="auto">
          <a:xfrm>
            <a:off x="2668588" y="5105400"/>
            <a:ext cx="2460892"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latin typeface="Calibri"/>
                <a:cs typeface="Calibri"/>
              </a:rPr>
              <a:t>espace</a:t>
            </a:r>
            <a:r>
              <a:rPr lang="de-DE" b="1" dirty="0">
                <a:solidFill>
                  <a:srgbClr val="FFFFFF"/>
                </a:solidFill>
                <a:latin typeface="Calibri"/>
                <a:cs typeface="Calibri"/>
              </a:rPr>
              <a:t> </a:t>
            </a:r>
            <a:r>
              <a:rPr lang="de-DE" b="1" dirty="0" err="1">
                <a:solidFill>
                  <a:srgbClr val="FFFFFF"/>
                </a:solidFill>
                <a:latin typeface="Calibri"/>
                <a:cs typeface="Calibri"/>
              </a:rPr>
              <a:t>personnel</a:t>
            </a:r>
            <a:endParaRPr lang="de-DE" b="1" dirty="0">
              <a:solidFill>
                <a:srgbClr val="FFFFFF"/>
              </a:solidFill>
              <a:latin typeface="Calibri"/>
              <a:cs typeface="Calibri"/>
            </a:endParaRPr>
          </a:p>
        </p:txBody>
      </p:sp>
      <p:pic>
        <p:nvPicPr>
          <p:cNvPr id="50188" name="Bild 13"/>
          <p:cNvPicPr>
            <a:picLocks noChangeAspect="1"/>
          </p:cNvPicPr>
          <p:nvPr/>
        </p:nvPicPr>
        <p:blipFill>
          <a:blip r:embed="rId3"/>
          <a:srcRect/>
          <a:stretch>
            <a:fillRect/>
          </a:stretch>
        </p:blipFill>
        <p:spPr bwMode="auto">
          <a:xfrm>
            <a:off x="4641850" y="2743200"/>
            <a:ext cx="1073150" cy="10668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de-DE" dirty="0" err="1"/>
              <a:t>Dissociation</a:t>
            </a:r>
            <a:r>
              <a:rPr lang="de-DE" dirty="0"/>
              <a:t> de </a:t>
            </a:r>
            <a:r>
              <a:rPr lang="de-DE" dirty="0" err="1"/>
              <a:t>premier</a:t>
            </a:r>
            <a:r>
              <a:rPr lang="de-DE" dirty="0"/>
              <a:t> plan</a:t>
            </a:r>
          </a:p>
        </p:txBody>
      </p:sp>
      <p:sp>
        <p:nvSpPr>
          <p:cNvPr id="48131"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Calibri"/>
              <a:cs typeface="Calibri"/>
            </a:endParaRPr>
          </a:p>
        </p:txBody>
      </p:sp>
      <p:sp>
        <p:nvSpPr>
          <p:cNvPr id="48132" name="Oval 4"/>
          <p:cNvSpPr>
            <a:spLocks noChangeArrowheads="1"/>
          </p:cNvSpPr>
          <p:nvPr/>
        </p:nvSpPr>
        <p:spPr bwMode="auto">
          <a:xfrm>
            <a:off x="3429000" y="3429000"/>
            <a:ext cx="1295400" cy="1295400"/>
          </a:xfrm>
          <a:prstGeom prst="ellipse">
            <a:avLst/>
          </a:prstGeom>
          <a:solidFill>
            <a:srgbClr val="800000"/>
          </a:solidFill>
          <a:ln w="9525">
            <a:noFill/>
            <a:round/>
            <a:headEnd/>
            <a:tailEnd/>
          </a:ln>
        </p:spPr>
        <p:txBody>
          <a:bodyPr wrap="none" anchor="ctr">
            <a:prstTxWarp prst="textNoShape">
              <a:avLst/>
            </a:prstTxWarp>
          </a:bodyPr>
          <a:lstStyle/>
          <a:p>
            <a:pPr algn="ctr">
              <a:defRPr/>
            </a:pPr>
            <a:r>
              <a:rPr lang="de-DE" b="1" dirty="0">
                <a:solidFill>
                  <a:srgbClr val="FFADFF"/>
                </a:solidFill>
                <a:latin typeface="Calibri"/>
                <a:cs typeface="Calibri"/>
              </a:rPr>
              <a:t>Soi</a:t>
            </a:r>
          </a:p>
        </p:txBody>
      </p:sp>
      <p:sp>
        <p:nvSpPr>
          <p:cNvPr id="48133" name="Text Box 5"/>
          <p:cNvSpPr txBox="1">
            <a:spLocks noChangeArrowheads="1"/>
          </p:cNvSpPr>
          <p:nvPr/>
        </p:nvSpPr>
        <p:spPr bwMode="auto">
          <a:xfrm>
            <a:off x="838200" y="1981200"/>
            <a:ext cx="1689260"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du </a:t>
            </a:r>
            <a:r>
              <a:rPr lang="de-DE" sz="1800" b="1" dirty="0" err="1">
                <a:latin typeface="Calibri"/>
                <a:cs typeface="Calibri"/>
              </a:rPr>
              <a:t>corps</a:t>
            </a:r>
            <a:endParaRPr lang="de-DE" sz="1800" b="1" dirty="0">
              <a:latin typeface="Calibri"/>
              <a:cs typeface="Calibri"/>
            </a:endParaRPr>
          </a:p>
        </p:txBody>
      </p:sp>
      <p:sp>
        <p:nvSpPr>
          <p:cNvPr id="48134" name="Text Box 6"/>
          <p:cNvSpPr txBox="1">
            <a:spLocks noChangeArrowheads="1"/>
          </p:cNvSpPr>
          <p:nvPr/>
        </p:nvSpPr>
        <p:spPr bwMode="auto">
          <a:xfrm>
            <a:off x="6096000" y="5638800"/>
            <a:ext cx="2885237" cy="369332"/>
          </a:xfrm>
          <a:prstGeom prst="rect">
            <a:avLst/>
          </a:prstGeom>
          <a:noFill/>
          <a:ln w="9525">
            <a:noFill/>
            <a:miter lim="800000"/>
            <a:headEnd/>
            <a:tailEnd/>
          </a:ln>
        </p:spPr>
        <p:txBody>
          <a:bodyPr wrap="none">
            <a:prstTxWarp prst="textNoShape">
              <a:avLst/>
            </a:prstTxWarp>
            <a:spAutoFit/>
          </a:bodyPr>
          <a:lstStyle/>
          <a:p>
            <a:pPr>
              <a:defRPr/>
            </a:pPr>
            <a:r>
              <a:rPr lang="de-DE" sz="1800" b="1" dirty="0" err="1">
                <a:latin typeface="Calibri"/>
                <a:cs typeface="Calibri"/>
              </a:rPr>
              <a:t>limite</a:t>
            </a:r>
            <a:r>
              <a:rPr lang="de-DE" sz="1800" b="1" dirty="0">
                <a:latin typeface="Calibri"/>
                <a:cs typeface="Calibri"/>
              </a:rPr>
              <a:t> de </a:t>
            </a:r>
            <a:r>
              <a:rPr lang="de-DE" sz="1800" b="1" dirty="0" err="1">
                <a:latin typeface="Calibri"/>
                <a:cs typeface="Calibri"/>
              </a:rPr>
              <a:t>l‘espace</a:t>
            </a:r>
            <a:r>
              <a:rPr lang="de-DE" sz="1800" b="1" dirty="0">
                <a:latin typeface="Calibri"/>
                <a:cs typeface="Calibri"/>
              </a:rPr>
              <a:t> </a:t>
            </a:r>
            <a:r>
              <a:rPr lang="de-DE" sz="1800" b="1" dirty="0" err="1">
                <a:latin typeface="Calibri"/>
                <a:cs typeface="Calibri"/>
              </a:rPr>
              <a:t>personnel</a:t>
            </a:r>
            <a:endParaRPr lang="de-DE" sz="1800" b="1" dirty="0">
              <a:latin typeface="Calibri"/>
              <a:cs typeface="Calibri"/>
            </a:endParaRPr>
          </a:p>
        </p:txBody>
      </p:sp>
      <p:sp>
        <p:nvSpPr>
          <p:cNvPr id="48135"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48136"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48137" name="Rectangle 9"/>
          <p:cNvSpPr>
            <a:spLocks noChangeArrowheads="1"/>
          </p:cNvSpPr>
          <p:nvPr/>
        </p:nvSpPr>
        <p:spPr bwMode="auto">
          <a:xfrm>
            <a:off x="3001402" y="5105400"/>
            <a:ext cx="2460892"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latin typeface="Calibri"/>
                <a:cs typeface="Calibri"/>
              </a:rPr>
              <a:t>espace</a:t>
            </a:r>
            <a:r>
              <a:rPr lang="de-DE" b="1" dirty="0">
                <a:solidFill>
                  <a:srgbClr val="FFFFFF"/>
                </a:solidFill>
                <a:latin typeface="Calibri"/>
                <a:cs typeface="Calibri"/>
              </a:rPr>
              <a:t> </a:t>
            </a:r>
            <a:r>
              <a:rPr lang="de-DE" b="1" dirty="0" err="1">
                <a:solidFill>
                  <a:srgbClr val="FFFFFF"/>
                </a:solidFill>
                <a:latin typeface="Calibri"/>
                <a:cs typeface="Calibri"/>
              </a:rPr>
              <a:t>personnel</a:t>
            </a:r>
            <a:endParaRPr lang="de-DE" b="1" dirty="0">
              <a:solidFill>
                <a:srgbClr val="FFFFFF"/>
              </a:solidFill>
              <a:latin typeface="Calibri"/>
              <a:cs typeface="Calibri"/>
            </a:endParaRPr>
          </a:p>
        </p:txBody>
      </p:sp>
      <p:sp>
        <p:nvSpPr>
          <p:cNvPr id="48138" name="Oval 10"/>
          <p:cNvSpPr>
            <a:spLocks noChangeArrowheads="1"/>
          </p:cNvSpPr>
          <p:nvPr/>
        </p:nvSpPr>
        <p:spPr bwMode="auto">
          <a:xfrm>
            <a:off x="4800600" y="2795588"/>
            <a:ext cx="1143000" cy="1082675"/>
          </a:xfrm>
          <a:prstGeom prst="ellipse">
            <a:avLst/>
          </a:prstGeom>
          <a:solidFill>
            <a:srgbClr val="FF0000"/>
          </a:solidFill>
          <a:ln w="88900">
            <a:solidFill>
              <a:srgbClr val="FF0000"/>
            </a:solidFill>
            <a:round/>
            <a:headEnd/>
            <a:tailEnd/>
          </a:ln>
        </p:spPr>
        <p:txBody>
          <a:bodyPr wrap="none" anchor="ctr">
            <a:prstTxWarp prst="textNoShape">
              <a:avLst/>
            </a:prstTxWarp>
          </a:bodyPr>
          <a:lstStyle/>
          <a:p>
            <a:pPr>
              <a:defRPr/>
            </a:pPr>
            <a:endParaRPr lang="en-GB">
              <a:latin typeface="Calibri"/>
              <a:cs typeface="Calibri"/>
            </a:endParaRPr>
          </a:p>
        </p:txBody>
      </p:sp>
      <p:sp>
        <p:nvSpPr>
          <p:cNvPr id="48140" name="Line 12"/>
          <p:cNvSpPr>
            <a:spLocks noChangeShapeType="1"/>
          </p:cNvSpPr>
          <p:nvPr/>
        </p:nvSpPr>
        <p:spPr bwMode="auto">
          <a:xfrm flipV="1">
            <a:off x="5638800" y="2743200"/>
            <a:ext cx="838200" cy="487363"/>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48141" name="Line 14"/>
          <p:cNvSpPr>
            <a:spLocks noChangeShapeType="1"/>
          </p:cNvSpPr>
          <p:nvPr/>
        </p:nvSpPr>
        <p:spPr bwMode="auto">
          <a:xfrm flipV="1">
            <a:off x="5638800" y="2438400"/>
            <a:ext cx="838200" cy="487363"/>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pic>
        <p:nvPicPr>
          <p:cNvPr id="52238" name="Bild 14"/>
          <p:cNvPicPr>
            <a:picLocks noChangeAspect="1"/>
          </p:cNvPicPr>
          <p:nvPr/>
        </p:nvPicPr>
        <p:blipFill>
          <a:blip r:embed="rId3"/>
          <a:srcRect/>
          <a:stretch>
            <a:fillRect/>
          </a:stretch>
        </p:blipFill>
        <p:spPr bwMode="auto">
          <a:xfrm>
            <a:off x="4876800" y="2819400"/>
            <a:ext cx="996950" cy="990600"/>
          </a:xfrm>
          <a:prstGeom prst="rect">
            <a:avLst/>
          </a:prstGeom>
          <a:noFill/>
          <a:ln w="9525">
            <a:noFill/>
            <a:miter lim="800000"/>
            <a:headEnd/>
            <a:tailEnd/>
          </a:ln>
        </p:spPr>
      </p:pic>
      <p:sp>
        <p:nvSpPr>
          <p:cNvPr id="15" name="Text Box 10"/>
          <p:cNvSpPr txBox="1">
            <a:spLocks noChangeArrowheads="1"/>
          </p:cNvSpPr>
          <p:nvPr/>
        </p:nvSpPr>
        <p:spPr bwMode="auto">
          <a:xfrm>
            <a:off x="6228184" y="2852936"/>
            <a:ext cx="3032743" cy="307777"/>
          </a:xfrm>
          <a:prstGeom prst="rect">
            <a:avLst/>
          </a:prstGeom>
          <a:noFill/>
          <a:ln w="9525">
            <a:noFill/>
            <a:miter lim="800000"/>
            <a:headEnd/>
            <a:tailEnd/>
          </a:ln>
        </p:spPr>
        <p:txBody>
          <a:bodyPr wrap="none">
            <a:prstTxWarp prst="textNoShape">
              <a:avLst/>
            </a:prstTxWarp>
            <a:spAutoFit/>
          </a:bodyPr>
          <a:lstStyle/>
          <a:p>
            <a:pPr>
              <a:defRPr/>
            </a:pPr>
            <a:r>
              <a:rPr lang="de-DE" sz="1400" dirty="0"/>
              <a:t>forme </a:t>
            </a:r>
            <a:r>
              <a:rPr lang="de-DE" sz="1400" dirty="0" err="1"/>
              <a:t>figée</a:t>
            </a:r>
            <a:r>
              <a:rPr lang="de-DE" sz="1400" dirty="0"/>
              <a:t>, </a:t>
            </a:r>
            <a:r>
              <a:rPr lang="de-DE" sz="1400" dirty="0" err="1"/>
              <a:t>déclenchant</a:t>
            </a:r>
            <a:r>
              <a:rPr lang="de-DE" sz="1400" dirty="0"/>
              <a:t> la </a:t>
            </a:r>
            <a:r>
              <a:rPr lang="de-DE" sz="1400" dirty="0" err="1"/>
              <a:t>douleur</a:t>
            </a:r>
            <a:endParaRPr lang="de-DE" sz="1400" dirty="0"/>
          </a:p>
        </p:txBody>
      </p:sp>
      <p:sp>
        <p:nvSpPr>
          <p:cNvPr id="16" name="Text Box 20"/>
          <p:cNvSpPr txBox="1">
            <a:spLocks noChangeArrowheads="1"/>
          </p:cNvSpPr>
          <p:nvPr/>
        </p:nvSpPr>
        <p:spPr bwMode="auto">
          <a:xfrm>
            <a:off x="6083907" y="2132856"/>
            <a:ext cx="3082624" cy="307777"/>
          </a:xfrm>
          <a:prstGeom prst="rect">
            <a:avLst/>
          </a:prstGeom>
          <a:noFill/>
          <a:ln w="9525">
            <a:noFill/>
            <a:miter lim="800000"/>
            <a:headEnd/>
            <a:tailEnd/>
          </a:ln>
        </p:spPr>
        <p:txBody>
          <a:bodyPr wrap="none">
            <a:prstTxWarp prst="textNoShape">
              <a:avLst/>
            </a:prstTxWarp>
            <a:spAutoFit/>
          </a:bodyPr>
          <a:lstStyle/>
          <a:p>
            <a:pPr>
              <a:defRPr/>
            </a:pPr>
            <a:r>
              <a:rPr lang="de-DE" sz="1400" dirty="0" err="1"/>
              <a:t>réaction</a:t>
            </a:r>
            <a:r>
              <a:rPr lang="de-DE" sz="1400" dirty="0"/>
              <a:t> </a:t>
            </a:r>
            <a:r>
              <a:rPr lang="de-DE" sz="1400" dirty="0" err="1"/>
              <a:t>figée</a:t>
            </a:r>
            <a:r>
              <a:rPr lang="de-DE" sz="1400" dirty="0"/>
              <a:t>, </a:t>
            </a:r>
            <a:r>
              <a:rPr lang="de-DE" sz="1400" dirty="0" err="1"/>
              <a:t>ressentant</a:t>
            </a:r>
            <a:r>
              <a:rPr lang="de-DE" sz="1400" dirty="0"/>
              <a:t> la </a:t>
            </a:r>
            <a:r>
              <a:rPr lang="de-DE" sz="1400" dirty="0" err="1"/>
              <a:t>douleur</a:t>
            </a:r>
            <a:endParaRPr lang="de-DE" sz="1400" dirty="0"/>
          </a:p>
        </p:txBody>
      </p:sp>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mn-lt"/>
            </a:endParaRPr>
          </a:p>
        </p:txBody>
      </p:sp>
      <p:sp>
        <p:nvSpPr>
          <p:cNvPr id="50180" name="Oval 4"/>
          <p:cNvSpPr>
            <a:spLocks noChangeArrowheads="1"/>
          </p:cNvSpPr>
          <p:nvPr/>
        </p:nvSpPr>
        <p:spPr bwMode="auto">
          <a:xfrm>
            <a:off x="3429000" y="3429000"/>
            <a:ext cx="1295400" cy="1295400"/>
          </a:xfrm>
          <a:prstGeom prst="ellipse">
            <a:avLst/>
          </a:prstGeom>
          <a:solidFill>
            <a:srgbClr val="800000"/>
          </a:solidFill>
          <a:ln w="9525">
            <a:noFill/>
            <a:round/>
            <a:headEnd/>
            <a:tailEnd/>
          </a:ln>
        </p:spPr>
        <p:txBody>
          <a:bodyPr wrap="none" anchor="ctr">
            <a:prstTxWarp prst="textNoShape">
              <a:avLst/>
            </a:prstTxWarp>
          </a:bodyPr>
          <a:lstStyle/>
          <a:p>
            <a:pPr algn="ctr">
              <a:defRPr/>
            </a:pPr>
            <a:r>
              <a:rPr lang="de-DE" b="1" dirty="0">
                <a:solidFill>
                  <a:schemeClr val="accent6">
                    <a:lumMod val="40000"/>
                    <a:lumOff val="60000"/>
                  </a:schemeClr>
                </a:solidFill>
              </a:rPr>
              <a:t>Soi</a:t>
            </a:r>
            <a:endParaRPr lang="de-DE" b="1" dirty="0">
              <a:solidFill>
                <a:schemeClr val="accent6">
                  <a:lumMod val="40000"/>
                  <a:lumOff val="60000"/>
                </a:schemeClr>
              </a:solidFill>
              <a:latin typeface="+mn-lt"/>
            </a:endParaRPr>
          </a:p>
        </p:txBody>
      </p:sp>
      <p:sp>
        <p:nvSpPr>
          <p:cNvPr id="50181" name="Text Box 5"/>
          <p:cNvSpPr txBox="1">
            <a:spLocks noChangeArrowheads="1"/>
          </p:cNvSpPr>
          <p:nvPr/>
        </p:nvSpPr>
        <p:spPr bwMode="auto">
          <a:xfrm>
            <a:off x="838200" y="1981200"/>
            <a:ext cx="2165327" cy="415498"/>
          </a:xfrm>
          <a:prstGeom prst="rect">
            <a:avLst/>
          </a:prstGeom>
          <a:noFill/>
          <a:ln w="9525">
            <a:noFill/>
            <a:miter lim="800000"/>
            <a:headEnd/>
            <a:tailEnd/>
          </a:ln>
        </p:spPr>
        <p:txBody>
          <a:bodyPr wrap="none">
            <a:prstTxWarp prst="textNoShape">
              <a:avLst/>
            </a:prstTxWarp>
            <a:spAutoFit/>
          </a:bodyPr>
          <a:lstStyle/>
          <a:p>
            <a:pPr>
              <a:defRPr/>
            </a:pPr>
            <a:r>
              <a:rPr lang="de-DE" sz="2100" b="1" dirty="0" err="1"/>
              <a:t>limite</a:t>
            </a:r>
            <a:r>
              <a:rPr lang="de-DE" sz="2100" b="1" dirty="0"/>
              <a:t> du </a:t>
            </a:r>
            <a:r>
              <a:rPr lang="de-DE" sz="2100" b="1" dirty="0" err="1"/>
              <a:t>corps</a:t>
            </a:r>
            <a:endParaRPr lang="de-DE" sz="2100" b="1" dirty="0"/>
          </a:p>
        </p:txBody>
      </p:sp>
      <p:sp>
        <p:nvSpPr>
          <p:cNvPr id="50182" name="Text Box 6"/>
          <p:cNvSpPr txBox="1">
            <a:spLocks noChangeArrowheads="1"/>
          </p:cNvSpPr>
          <p:nvPr/>
        </p:nvSpPr>
        <p:spPr bwMode="auto">
          <a:xfrm>
            <a:off x="5333043" y="5805264"/>
            <a:ext cx="3842037" cy="415498"/>
          </a:xfrm>
          <a:prstGeom prst="rect">
            <a:avLst/>
          </a:prstGeom>
          <a:noFill/>
          <a:ln w="9525">
            <a:noFill/>
            <a:miter lim="800000"/>
            <a:headEnd/>
            <a:tailEnd/>
          </a:ln>
        </p:spPr>
        <p:txBody>
          <a:bodyPr wrap="none">
            <a:prstTxWarp prst="textNoShape">
              <a:avLst/>
            </a:prstTxWarp>
            <a:spAutoFit/>
          </a:bodyPr>
          <a:lstStyle/>
          <a:p>
            <a:pPr>
              <a:defRPr/>
            </a:pPr>
            <a:r>
              <a:rPr lang="de-DE" sz="2100" b="1" dirty="0" err="1"/>
              <a:t>limite</a:t>
            </a:r>
            <a:r>
              <a:rPr lang="de-DE" sz="2100" b="1" dirty="0"/>
              <a:t> de </a:t>
            </a:r>
            <a:r>
              <a:rPr lang="de-DE" sz="2100" b="1" dirty="0" err="1"/>
              <a:t>l‘espace</a:t>
            </a:r>
            <a:r>
              <a:rPr lang="de-DE" sz="2100" b="1" dirty="0"/>
              <a:t> </a:t>
            </a:r>
            <a:r>
              <a:rPr lang="de-DE" sz="2100" b="1" dirty="0" err="1"/>
              <a:t>personnel</a:t>
            </a:r>
            <a:endParaRPr lang="de-DE" sz="2100" b="1" dirty="0"/>
          </a:p>
        </p:txBody>
      </p:sp>
      <p:sp>
        <p:nvSpPr>
          <p:cNvPr id="50183"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n-lt"/>
            </a:endParaRPr>
          </a:p>
        </p:txBody>
      </p:sp>
      <p:sp>
        <p:nvSpPr>
          <p:cNvPr id="50184"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n-lt"/>
            </a:endParaRPr>
          </a:p>
        </p:txBody>
      </p:sp>
      <p:sp>
        <p:nvSpPr>
          <p:cNvPr id="50186" name="Text Box 10"/>
          <p:cNvSpPr txBox="1">
            <a:spLocks noChangeArrowheads="1"/>
          </p:cNvSpPr>
          <p:nvPr/>
        </p:nvSpPr>
        <p:spPr bwMode="auto">
          <a:xfrm>
            <a:off x="6228184" y="2636912"/>
            <a:ext cx="3032743" cy="307777"/>
          </a:xfrm>
          <a:prstGeom prst="rect">
            <a:avLst/>
          </a:prstGeom>
          <a:noFill/>
          <a:ln w="9525">
            <a:noFill/>
            <a:miter lim="800000"/>
            <a:headEnd/>
            <a:tailEnd/>
          </a:ln>
        </p:spPr>
        <p:txBody>
          <a:bodyPr wrap="none">
            <a:prstTxWarp prst="textNoShape">
              <a:avLst/>
            </a:prstTxWarp>
            <a:spAutoFit/>
          </a:bodyPr>
          <a:lstStyle/>
          <a:p>
            <a:pPr>
              <a:defRPr/>
            </a:pPr>
            <a:r>
              <a:rPr lang="de-DE" sz="1400" dirty="0"/>
              <a:t>forme </a:t>
            </a:r>
            <a:r>
              <a:rPr lang="de-DE" sz="1400" dirty="0" err="1"/>
              <a:t>figée</a:t>
            </a:r>
            <a:r>
              <a:rPr lang="de-DE" sz="1400" dirty="0"/>
              <a:t>, </a:t>
            </a:r>
            <a:r>
              <a:rPr lang="de-DE" sz="1400" dirty="0" err="1"/>
              <a:t>déclenchant</a:t>
            </a:r>
            <a:r>
              <a:rPr lang="de-DE" sz="1400" dirty="0"/>
              <a:t> la </a:t>
            </a:r>
            <a:r>
              <a:rPr lang="de-DE" sz="1400" dirty="0" err="1"/>
              <a:t>douleur</a:t>
            </a:r>
            <a:endParaRPr lang="de-DE" sz="1400" dirty="0"/>
          </a:p>
        </p:txBody>
      </p:sp>
      <p:sp>
        <p:nvSpPr>
          <p:cNvPr id="50193" name="Text Box 20"/>
          <p:cNvSpPr txBox="1">
            <a:spLocks noChangeArrowheads="1"/>
          </p:cNvSpPr>
          <p:nvPr/>
        </p:nvSpPr>
        <p:spPr bwMode="auto">
          <a:xfrm>
            <a:off x="6070917" y="2276872"/>
            <a:ext cx="3082624" cy="307777"/>
          </a:xfrm>
          <a:prstGeom prst="rect">
            <a:avLst/>
          </a:prstGeom>
          <a:noFill/>
          <a:ln w="9525">
            <a:noFill/>
            <a:miter lim="800000"/>
            <a:headEnd/>
            <a:tailEnd/>
          </a:ln>
        </p:spPr>
        <p:txBody>
          <a:bodyPr wrap="none">
            <a:prstTxWarp prst="textNoShape">
              <a:avLst/>
            </a:prstTxWarp>
            <a:spAutoFit/>
          </a:bodyPr>
          <a:lstStyle/>
          <a:p>
            <a:pPr>
              <a:defRPr/>
            </a:pPr>
            <a:r>
              <a:rPr lang="de-DE" sz="1400" dirty="0" err="1"/>
              <a:t>réaction</a:t>
            </a:r>
            <a:r>
              <a:rPr lang="de-DE" sz="1400" dirty="0"/>
              <a:t> </a:t>
            </a:r>
            <a:r>
              <a:rPr lang="de-DE" sz="1400" dirty="0" err="1"/>
              <a:t>figée</a:t>
            </a:r>
            <a:r>
              <a:rPr lang="de-DE" sz="1400" dirty="0"/>
              <a:t>, </a:t>
            </a:r>
            <a:r>
              <a:rPr lang="de-DE" sz="1400" dirty="0" err="1"/>
              <a:t>ressentant</a:t>
            </a:r>
            <a:r>
              <a:rPr lang="de-DE" sz="1400" dirty="0"/>
              <a:t> la </a:t>
            </a:r>
            <a:r>
              <a:rPr lang="de-DE" sz="1400" dirty="0" err="1"/>
              <a:t>douleur</a:t>
            </a:r>
            <a:endParaRPr lang="de-DE" sz="1400" dirty="0"/>
          </a:p>
        </p:txBody>
      </p:sp>
      <p:sp>
        <p:nvSpPr>
          <p:cNvPr id="50194" name="Text Box 21"/>
          <p:cNvSpPr txBox="1">
            <a:spLocks noChangeArrowheads="1"/>
          </p:cNvSpPr>
          <p:nvPr/>
        </p:nvSpPr>
        <p:spPr bwMode="auto">
          <a:xfrm>
            <a:off x="6446748" y="1916832"/>
            <a:ext cx="2804292" cy="307777"/>
          </a:xfrm>
          <a:prstGeom prst="rect">
            <a:avLst/>
          </a:prstGeom>
          <a:noFill/>
          <a:ln w="9525">
            <a:noFill/>
            <a:miter lim="800000"/>
            <a:headEnd/>
            <a:tailEnd/>
          </a:ln>
        </p:spPr>
        <p:txBody>
          <a:bodyPr wrap="none">
            <a:prstTxWarp prst="textNoShape">
              <a:avLst/>
            </a:prstTxWarp>
            <a:spAutoFit/>
          </a:bodyPr>
          <a:lstStyle/>
          <a:p>
            <a:pPr>
              <a:defRPr/>
            </a:pPr>
            <a:r>
              <a:rPr lang="de-DE" sz="1400" dirty="0" err="1"/>
              <a:t>réaction</a:t>
            </a:r>
            <a:r>
              <a:rPr lang="de-DE" sz="1400" dirty="0"/>
              <a:t> </a:t>
            </a:r>
            <a:r>
              <a:rPr lang="de-DE" sz="1400" dirty="0" err="1"/>
              <a:t>figée</a:t>
            </a:r>
            <a:r>
              <a:rPr lang="de-DE" sz="1400" dirty="0"/>
              <a:t>, </a:t>
            </a:r>
            <a:r>
              <a:rPr lang="de-DE" sz="1400" dirty="0" err="1"/>
              <a:t>évitant</a:t>
            </a:r>
            <a:r>
              <a:rPr lang="de-DE" sz="1400" dirty="0"/>
              <a:t> la </a:t>
            </a:r>
            <a:r>
              <a:rPr lang="de-DE" sz="1400" dirty="0" err="1"/>
              <a:t>douleur</a:t>
            </a:r>
            <a:endParaRPr lang="de-DE" sz="1400" dirty="0"/>
          </a:p>
        </p:txBody>
      </p:sp>
      <p:sp>
        <p:nvSpPr>
          <p:cNvPr id="19" name="Rectangle 9"/>
          <p:cNvSpPr>
            <a:spLocks noChangeArrowheads="1"/>
          </p:cNvSpPr>
          <p:nvPr/>
        </p:nvSpPr>
        <p:spPr bwMode="auto">
          <a:xfrm>
            <a:off x="2744788" y="5105400"/>
            <a:ext cx="2861004"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rPr>
              <a:t>espace</a:t>
            </a:r>
            <a:r>
              <a:rPr lang="de-DE" b="1" dirty="0">
                <a:solidFill>
                  <a:srgbClr val="FFFFFF"/>
                </a:solidFill>
              </a:rPr>
              <a:t> </a:t>
            </a:r>
            <a:r>
              <a:rPr lang="de-DE" b="1" dirty="0" err="1">
                <a:solidFill>
                  <a:srgbClr val="FFFFFF"/>
                </a:solidFill>
              </a:rPr>
              <a:t>personnel</a:t>
            </a:r>
            <a:endParaRPr lang="de-DE" b="1" dirty="0">
              <a:solidFill>
                <a:srgbClr val="FFFFFF"/>
              </a:solidFill>
            </a:endParaRPr>
          </a:p>
        </p:txBody>
      </p:sp>
      <p:sp>
        <p:nvSpPr>
          <p:cNvPr id="20" name="Oval 10"/>
          <p:cNvSpPr>
            <a:spLocks noChangeArrowheads="1"/>
          </p:cNvSpPr>
          <p:nvPr/>
        </p:nvSpPr>
        <p:spPr bwMode="auto">
          <a:xfrm>
            <a:off x="4724400" y="2667000"/>
            <a:ext cx="1295400" cy="1227138"/>
          </a:xfrm>
          <a:prstGeom prst="ellipse">
            <a:avLst/>
          </a:prstGeom>
          <a:solidFill>
            <a:srgbClr val="FF0000"/>
          </a:solidFill>
          <a:ln w="88900">
            <a:solidFill>
              <a:srgbClr val="008000"/>
            </a:solidFill>
            <a:round/>
            <a:headEnd/>
            <a:tailEnd/>
          </a:ln>
        </p:spPr>
        <p:txBody>
          <a:bodyPr wrap="none" anchor="ctr">
            <a:prstTxWarp prst="textNoShape">
              <a:avLst/>
            </a:prstTxWarp>
          </a:bodyPr>
          <a:lstStyle/>
          <a:p>
            <a:pPr>
              <a:defRPr/>
            </a:pPr>
            <a:endParaRPr lang="en-GB">
              <a:latin typeface="+mj-lt"/>
              <a:cs typeface=""/>
            </a:endParaRPr>
          </a:p>
        </p:txBody>
      </p:sp>
      <p:pic>
        <p:nvPicPr>
          <p:cNvPr id="54286" name="Bild 20"/>
          <p:cNvPicPr>
            <a:picLocks noChangeAspect="1"/>
          </p:cNvPicPr>
          <p:nvPr/>
        </p:nvPicPr>
        <p:blipFill>
          <a:blip r:embed="rId3"/>
          <a:srcRect/>
          <a:stretch>
            <a:fillRect/>
          </a:stretch>
        </p:blipFill>
        <p:spPr bwMode="auto">
          <a:xfrm>
            <a:off x="4876800" y="2819400"/>
            <a:ext cx="996950" cy="990600"/>
          </a:xfrm>
          <a:prstGeom prst="rect">
            <a:avLst/>
          </a:prstGeom>
          <a:noFill/>
          <a:ln w="9525">
            <a:noFill/>
            <a:miter lim="800000"/>
            <a:headEnd/>
            <a:tailEnd/>
          </a:ln>
        </p:spPr>
      </p:pic>
      <p:sp>
        <p:nvSpPr>
          <p:cNvPr id="22" name="Line 15"/>
          <p:cNvSpPr>
            <a:spLocks noChangeShapeType="1"/>
          </p:cNvSpPr>
          <p:nvPr/>
        </p:nvSpPr>
        <p:spPr bwMode="auto">
          <a:xfrm flipV="1">
            <a:off x="5508104" y="2924944"/>
            <a:ext cx="838200" cy="487362"/>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n-lt"/>
            </a:endParaRPr>
          </a:p>
        </p:txBody>
      </p:sp>
      <p:sp>
        <p:nvSpPr>
          <p:cNvPr id="23" name="Line 16"/>
          <p:cNvSpPr>
            <a:spLocks noChangeShapeType="1"/>
          </p:cNvSpPr>
          <p:nvPr/>
        </p:nvSpPr>
        <p:spPr bwMode="auto">
          <a:xfrm flipV="1">
            <a:off x="5691188" y="2636912"/>
            <a:ext cx="464988" cy="258688"/>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n-lt"/>
            </a:endParaRPr>
          </a:p>
        </p:txBody>
      </p:sp>
      <p:sp>
        <p:nvSpPr>
          <p:cNvPr id="24" name="Line 18"/>
          <p:cNvSpPr>
            <a:spLocks noChangeShapeType="1"/>
          </p:cNvSpPr>
          <p:nvPr/>
        </p:nvSpPr>
        <p:spPr bwMode="auto">
          <a:xfrm flipV="1">
            <a:off x="5562600" y="2133600"/>
            <a:ext cx="915988" cy="531813"/>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n-lt"/>
            </a:endParaRPr>
          </a:p>
        </p:txBody>
      </p:sp>
      <p:sp>
        <p:nvSpPr>
          <p:cNvPr id="46082" name="Rectangle 2"/>
          <p:cNvSpPr>
            <a:spLocks noGrp="1" noChangeArrowheads="1"/>
          </p:cNvSpPr>
          <p:nvPr>
            <p:ph type="title"/>
          </p:nvPr>
        </p:nvSpPr>
        <p:spPr/>
        <p:txBody>
          <a:bodyPr/>
          <a:lstStyle/>
          <a:p>
            <a:r>
              <a:rPr lang="de-DE" dirty="0" err="1"/>
              <a:t>DissoCiation</a:t>
            </a:r>
            <a:r>
              <a:rPr lang="de-DE" dirty="0"/>
              <a:t> de </a:t>
            </a:r>
            <a:r>
              <a:rPr lang="de-DE" dirty="0" err="1"/>
              <a:t>second</a:t>
            </a:r>
            <a:r>
              <a:rPr lang="de-DE" dirty="0"/>
              <a:t> plan</a:t>
            </a:r>
          </a:p>
        </p:txBody>
      </p:sp>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de-DE" dirty="0"/>
              <a:t>AVEC LE TEMPS, la </a:t>
            </a:r>
            <a:r>
              <a:rPr lang="de-DE" dirty="0" err="1"/>
              <a:t>conscience</a:t>
            </a:r>
            <a:r>
              <a:rPr lang="de-DE" dirty="0"/>
              <a:t> </a:t>
            </a:r>
            <a:br>
              <a:rPr lang="de-DE" dirty="0"/>
            </a:br>
            <a:r>
              <a:rPr lang="de-DE" dirty="0"/>
              <a:t>du SOI </a:t>
            </a:r>
            <a:r>
              <a:rPr lang="de-DE" dirty="0" err="1"/>
              <a:t>originel</a:t>
            </a:r>
            <a:r>
              <a:rPr lang="de-DE" dirty="0"/>
              <a:t> </a:t>
            </a:r>
            <a:r>
              <a:rPr lang="de-DE" dirty="0" err="1"/>
              <a:t>est</a:t>
            </a:r>
            <a:r>
              <a:rPr lang="de-DE" dirty="0"/>
              <a:t> </a:t>
            </a:r>
            <a:r>
              <a:rPr lang="de-DE" dirty="0" err="1"/>
              <a:t>perdue</a:t>
            </a:r>
            <a:r>
              <a:rPr lang="de-DE" dirty="0"/>
              <a:t> </a:t>
            </a:r>
          </a:p>
        </p:txBody>
      </p:sp>
      <p:sp>
        <p:nvSpPr>
          <p:cNvPr id="52227"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Calibri"/>
              <a:cs typeface="Calibri"/>
            </a:endParaRPr>
          </a:p>
        </p:txBody>
      </p:sp>
      <p:sp>
        <p:nvSpPr>
          <p:cNvPr id="56324" name="Oval 4"/>
          <p:cNvSpPr>
            <a:spLocks noChangeArrowheads="1"/>
          </p:cNvSpPr>
          <p:nvPr/>
        </p:nvSpPr>
        <p:spPr bwMode="auto">
          <a:xfrm>
            <a:off x="3429000" y="3429000"/>
            <a:ext cx="1295400" cy="1295400"/>
          </a:xfrm>
          <a:prstGeom prst="ellipse">
            <a:avLst/>
          </a:prstGeom>
          <a:solidFill>
            <a:srgbClr val="800000"/>
          </a:solidFill>
          <a:ln w="9525">
            <a:noFill/>
            <a:round/>
            <a:headEnd/>
            <a:tailEnd/>
          </a:ln>
        </p:spPr>
        <p:txBody>
          <a:bodyPr wrap="none" anchor="ctr">
            <a:prstTxWarp prst="textNoShape">
              <a:avLst/>
            </a:prstTxWarp>
          </a:bodyPr>
          <a:lstStyle/>
          <a:p>
            <a:pPr algn="ctr"/>
            <a:r>
              <a:rPr lang="de-DE" b="1" dirty="0">
                <a:solidFill>
                  <a:srgbClr val="FF0F1B"/>
                </a:solidFill>
                <a:latin typeface="Calibri"/>
                <a:cs typeface="Calibri"/>
              </a:rPr>
              <a:t>Körper</a:t>
            </a:r>
          </a:p>
        </p:txBody>
      </p:sp>
      <p:sp>
        <p:nvSpPr>
          <p:cNvPr id="56325" name="Text Box 5"/>
          <p:cNvSpPr txBox="1">
            <a:spLocks noChangeArrowheads="1"/>
          </p:cNvSpPr>
          <p:nvPr/>
        </p:nvSpPr>
        <p:spPr bwMode="auto">
          <a:xfrm>
            <a:off x="838200" y="1981200"/>
            <a:ext cx="1892622" cy="415498"/>
          </a:xfrm>
          <a:prstGeom prst="rect">
            <a:avLst/>
          </a:prstGeom>
          <a:noFill/>
          <a:ln w="9525">
            <a:noFill/>
            <a:miter lim="800000"/>
            <a:headEnd/>
            <a:tailEnd/>
          </a:ln>
        </p:spPr>
        <p:txBody>
          <a:bodyPr wrap="none">
            <a:prstTxWarp prst="textNoShape">
              <a:avLst/>
            </a:prstTxWarp>
            <a:spAutoFit/>
          </a:bodyPr>
          <a:lstStyle/>
          <a:p>
            <a:r>
              <a:rPr lang="de-DE" sz="2100" dirty="0" err="1">
                <a:latin typeface="Calibri"/>
                <a:cs typeface="Calibri"/>
              </a:rPr>
              <a:t>limite</a:t>
            </a:r>
            <a:r>
              <a:rPr lang="de-DE" sz="2100" dirty="0">
                <a:latin typeface="Calibri"/>
                <a:cs typeface="Calibri"/>
              </a:rPr>
              <a:t> du </a:t>
            </a:r>
            <a:r>
              <a:rPr lang="de-DE" sz="2100" dirty="0" err="1">
                <a:latin typeface="Calibri"/>
                <a:cs typeface="Calibri"/>
              </a:rPr>
              <a:t>corps</a:t>
            </a:r>
            <a:endParaRPr lang="de-DE" sz="2100" dirty="0">
              <a:latin typeface="Calibri"/>
              <a:cs typeface="Calibri"/>
            </a:endParaRPr>
          </a:p>
        </p:txBody>
      </p:sp>
      <p:sp>
        <p:nvSpPr>
          <p:cNvPr id="56326" name="Text Box 6"/>
          <p:cNvSpPr txBox="1">
            <a:spLocks noChangeArrowheads="1"/>
          </p:cNvSpPr>
          <p:nvPr/>
        </p:nvSpPr>
        <p:spPr bwMode="auto">
          <a:xfrm>
            <a:off x="5867400" y="5680502"/>
            <a:ext cx="3260973" cy="415498"/>
          </a:xfrm>
          <a:prstGeom prst="rect">
            <a:avLst/>
          </a:prstGeom>
          <a:noFill/>
          <a:ln w="9525">
            <a:noFill/>
            <a:miter lim="800000"/>
            <a:headEnd/>
            <a:tailEnd/>
          </a:ln>
        </p:spPr>
        <p:txBody>
          <a:bodyPr wrap="none">
            <a:prstTxWarp prst="textNoShape">
              <a:avLst/>
            </a:prstTxWarp>
            <a:spAutoFit/>
          </a:bodyPr>
          <a:lstStyle/>
          <a:p>
            <a:r>
              <a:rPr lang="de-DE" sz="2100" dirty="0" err="1">
                <a:latin typeface="Calibri"/>
                <a:cs typeface="Calibri"/>
              </a:rPr>
              <a:t>limite</a:t>
            </a:r>
            <a:r>
              <a:rPr lang="de-DE" sz="2100" dirty="0">
                <a:latin typeface="Calibri"/>
                <a:cs typeface="Calibri"/>
              </a:rPr>
              <a:t> de </a:t>
            </a:r>
            <a:r>
              <a:rPr lang="de-DE" sz="2100" dirty="0" err="1">
                <a:latin typeface="Calibri"/>
                <a:cs typeface="Calibri"/>
              </a:rPr>
              <a:t>l‘espace</a:t>
            </a:r>
            <a:r>
              <a:rPr lang="de-DE" sz="2100" dirty="0">
                <a:latin typeface="Calibri"/>
                <a:cs typeface="Calibri"/>
              </a:rPr>
              <a:t> </a:t>
            </a:r>
            <a:r>
              <a:rPr lang="de-DE" sz="2100" dirty="0" err="1">
                <a:latin typeface="Calibri"/>
                <a:cs typeface="Calibri"/>
              </a:rPr>
              <a:t>personnel</a:t>
            </a:r>
            <a:endParaRPr lang="de-DE" sz="2100" dirty="0">
              <a:latin typeface="Calibri"/>
              <a:cs typeface="Calibri"/>
            </a:endParaRPr>
          </a:p>
        </p:txBody>
      </p:sp>
      <p:sp>
        <p:nvSpPr>
          <p:cNvPr id="56327"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endParaRPr lang="de-CH">
              <a:latin typeface="Calibri"/>
              <a:cs typeface="Calibri"/>
            </a:endParaRPr>
          </a:p>
        </p:txBody>
      </p:sp>
      <p:sp>
        <p:nvSpPr>
          <p:cNvPr id="56328"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endParaRPr lang="de-CH">
              <a:latin typeface="Calibri"/>
              <a:cs typeface="Calibri"/>
            </a:endParaRPr>
          </a:p>
        </p:txBody>
      </p:sp>
      <p:sp>
        <p:nvSpPr>
          <p:cNvPr id="56331" name="Oval 12"/>
          <p:cNvSpPr>
            <a:spLocks noChangeArrowheads="1"/>
          </p:cNvSpPr>
          <p:nvPr/>
        </p:nvSpPr>
        <p:spPr bwMode="auto">
          <a:xfrm>
            <a:off x="4648200" y="2660650"/>
            <a:ext cx="1295400" cy="1225550"/>
          </a:xfrm>
          <a:prstGeom prst="ellipse">
            <a:avLst/>
          </a:prstGeom>
          <a:solidFill>
            <a:srgbClr val="808080"/>
          </a:solidFill>
          <a:ln w="88900">
            <a:solidFill>
              <a:srgbClr val="00FF00"/>
            </a:solidFill>
            <a:round/>
            <a:headEnd/>
            <a:tailEnd/>
          </a:ln>
        </p:spPr>
        <p:txBody>
          <a:bodyPr wrap="none" anchor="ctr">
            <a:prstTxWarp prst="textNoShape">
              <a:avLst/>
            </a:prstTxWarp>
          </a:bodyPr>
          <a:lstStyle/>
          <a:p>
            <a:endParaRPr lang="en-GB">
              <a:latin typeface="Calibri"/>
              <a:cs typeface="Calibri"/>
            </a:endParaRPr>
          </a:p>
        </p:txBody>
      </p:sp>
      <p:sp>
        <p:nvSpPr>
          <p:cNvPr id="56332" name="Oval 13"/>
          <p:cNvSpPr>
            <a:spLocks noChangeArrowheads="1"/>
          </p:cNvSpPr>
          <p:nvPr/>
        </p:nvSpPr>
        <p:spPr bwMode="auto">
          <a:xfrm>
            <a:off x="4800600" y="2795588"/>
            <a:ext cx="990600" cy="938212"/>
          </a:xfrm>
          <a:prstGeom prst="ellipse">
            <a:avLst/>
          </a:prstGeom>
          <a:solidFill>
            <a:srgbClr val="808080"/>
          </a:solidFill>
          <a:ln w="88900">
            <a:solidFill>
              <a:srgbClr val="FF0000"/>
            </a:solidFill>
            <a:round/>
            <a:headEnd/>
            <a:tailEnd/>
          </a:ln>
        </p:spPr>
        <p:txBody>
          <a:bodyPr wrap="none" anchor="ctr">
            <a:prstTxWarp prst="textNoShape">
              <a:avLst/>
            </a:prstTxWarp>
          </a:bodyPr>
          <a:lstStyle/>
          <a:p>
            <a:endParaRPr lang="en-GB">
              <a:latin typeface="Calibri"/>
              <a:cs typeface="Calibri"/>
            </a:endParaRPr>
          </a:p>
        </p:txBody>
      </p:sp>
      <p:sp>
        <p:nvSpPr>
          <p:cNvPr id="56333" name="Line 15"/>
          <p:cNvSpPr>
            <a:spLocks noChangeShapeType="1"/>
          </p:cNvSpPr>
          <p:nvPr/>
        </p:nvSpPr>
        <p:spPr bwMode="auto">
          <a:xfrm flipV="1">
            <a:off x="5638800" y="2924944"/>
            <a:ext cx="733400" cy="275456"/>
          </a:xfrm>
          <a:prstGeom prst="line">
            <a:avLst/>
          </a:prstGeom>
          <a:noFill/>
          <a:ln w="9525">
            <a:solidFill>
              <a:schemeClr val="tx1"/>
            </a:solidFill>
            <a:round/>
            <a:headEnd/>
            <a:tailEnd type="stealth" w="med" len="med"/>
          </a:ln>
        </p:spPr>
        <p:txBody>
          <a:bodyPr wrap="none" anchor="ctr">
            <a:prstTxWarp prst="textNoShape">
              <a:avLst/>
            </a:prstTxWarp>
          </a:bodyPr>
          <a:lstStyle/>
          <a:p>
            <a:endParaRPr lang="de-CH">
              <a:latin typeface="Calibri"/>
              <a:cs typeface="Calibri"/>
            </a:endParaRPr>
          </a:p>
        </p:txBody>
      </p:sp>
      <p:sp>
        <p:nvSpPr>
          <p:cNvPr id="56334" name="Line 16"/>
          <p:cNvSpPr>
            <a:spLocks noChangeShapeType="1"/>
          </p:cNvSpPr>
          <p:nvPr/>
        </p:nvSpPr>
        <p:spPr bwMode="auto">
          <a:xfrm flipV="1">
            <a:off x="5638800" y="2636911"/>
            <a:ext cx="661392" cy="288851"/>
          </a:xfrm>
          <a:prstGeom prst="line">
            <a:avLst/>
          </a:prstGeom>
          <a:noFill/>
          <a:ln w="9525">
            <a:solidFill>
              <a:schemeClr val="tx1"/>
            </a:solidFill>
            <a:round/>
            <a:headEnd/>
            <a:tailEnd type="stealth" w="med" len="med"/>
          </a:ln>
        </p:spPr>
        <p:txBody>
          <a:bodyPr wrap="none" anchor="ctr">
            <a:prstTxWarp prst="textNoShape">
              <a:avLst/>
            </a:prstTxWarp>
          </a:bodyPr>
          <a:lstStyle/>
          <a:p>
            <a:endParaRPr lang="de-CH">
              <a:latin typeface="Calibri"/>
              <a:cs typeface="Calibri"/>
            </a:endParaRPr>
          </a:p>
        </p:txBody>
      </p:sp>
      <p:sp>
        <p:nvSpPr>
          <p:cNvPr id="56336" name="Line 18"/>
          <p:cNvSpPr>
            <a:spLocks noChangeShapeType="1"/>
          </p:cNvSpPr>
          <p:nvPr/>
        </p:nvSpPr>
        <p:spPr bwMode="auto">
          <a:xfrm flipV="1">
            <a:off x="5562600" y="2179638"/>
            <a:ext cx="915988" cy="531812"/>
          </a:xfrm>
          <a:prstGeom prst="line">
            <a:avLst/>
          </a:prstGeom>
          <a:noFill/>
          <a:ln w="9525">
            <a:solidFill>
              <a:schemeClr val="tx1"/>
            </a:solidFill>
            <a:round/>
            <a:headEnd/>
            <a:tailEnd type="stealth" w="med" len="med"/>
          </a:ln>
        </p:spPr>
        <p:txBody>
          <a:bodyPr wrap="none" anchor="ctr">
            <a:prstTxWarp prst="textNoShape">
              <a:avLst/>
            </a:prstTxWarp>
          </a:bodyPr>
          <a:lstStyle/>
          <a:p>
            <a:endParaRPr lang="de-CH">
              <a:latin typeface="Calibri"/>
              <a:cs typeface="Calibri"/>
            </a:endParaRPr>
          </a:p>
        </p:txBody>
      </p:sp>
      <p:sp>
        <p:nvSpPr>
          <p:cNvPr id="56337" name="Oval 19"/>
          <p:cNvSpPr>
            <a:spLocks noChangeArrowheads="1"/>
          </p:cNvSpPr>
          <p:nvPr/>
        </p:nvSpPr>
        <p:spPr bwMode="auto">
          <a:xfrm>
            <a:off x="4953000" y="3346450"/>
            <a:ext cx="1295400" cy="1225550"/>
          </a:xfrm>
          <a:prstGeom prst="ellipse">
            <a:avLst/>
          </a:prstGeom>
          <a:solidFill>
            <a:srgbClr val="808080"/>
          </a:solidFill>
          <a:ln w="88900">
            <a:solidFill>
              <a:srgbClr val="00FF00"/>
            </a:solidFill>
            <a:round/>
            <a:headEnd/>
            <a:tailEnd/>
          </a:ln>
        </p:spPr>
        <p:txBody>
          <a:bodyPr wrap="none" anchor="ctr">
            <a:prstTxWarp prst="textNoShape">
              <a:avLst/>
            </a:prstTxWarp>
          </a:bodyPr>
          <a:lstStyle/>
          <a:p>
            <a:endParaRPr lang="en-GB">
              <a:latin typeface="Calibri"/>
              <a:cs typeface="Calibri"/>
            </a:endParaRPr>
          </a:p>
        </p:txBody>
      </p:sp>
      <p:sp>
        <p:nvSpPr>
          <p:cNvPr id="56338" name="Oval 20"/>
          <p:cNvSpPr>
            <a:spLocks noChangeArrowheads="1"/>
          </p:cNvSpPr>
          <p:nvPr/>
        </p:nvSpPr>
        <p:spPr bwMode="auto">
          <a:xfrm>
            <a:off x="5105400" y="3481388"/>
            <a:ext cx="990600" cy="938212"/>
          </a:xfrm>
          <a:prstGeom prst="ellipse">
            <a:avLst/>
          </a:prstGeom>
          <a:solidFill>
            <a:srgbClr val="808080"/>
          </a:solidFill>
          <a:ln w="88900">
            <a:solidFill>
              <a:srgbClr val="FF0000"/>
            </a:solidFill>
            <a:round/>
            <a:headEnd/>
            <a:tailEnd/>
          </a:ln>
        </p:spPr>
        <p:txBody>
          <a:bodyPr wrap="none" anchor="ctr">
            <a:prstTxWarp prst="textNoShape">
              <a:avLst/>
            </a:prstTxWarp>
          </a:bodyPr>
          <a:lstStyle/>
          <a:p>
            <a:endParaRPr lang="en-GB">
              <a:latin typeface="Calibri"/>
              <a:cs typeface="Calibri"/>
            </a:endParaRPr>
          </a:p>
        </p:txBody>
      </p:sp>
      <p:sp>
        <p:nvSpPr>
          <p:cNvPr id="56339" name="Oval 23"/>
          <p:cNvSpPr>
            <a:spLocks noChangeArrowheads="1"/>
          </p:cNvSpPr>
          <p:nvPr/>
        </p:nvSpPr>
        <p:spPr bwMode="auto">
          <a:xfrm>
            <a:off x="3733800" y="2209800"/>
            <a:ext cx="1295400" cy="1225550"/>
          </a:xfrm>
          <a:prstGeom prst="ellipse">
            <a:avLst/>
          </a:prstGeom>
          <a:solidFill>
            <a:srgbClr val="808080"/>
          </a:solidFill>
          <a:ln w="88900">
            <a:solidFill>
              <a:srgbClr val="00FF00"/>
            </a:solidFill>
            <a:round/>
            <a:headEnd/>
            <a:tailEnd/>
          </a:ln>
        </p:spPr>
        <p:txBody>
          <a:bodyPr wrap="none" anchor="ctr">
            <a:prstTxWarp prst="textNoShape">
              <a:avLst/>
            </a:prstTxWarp>
          </a:bodyPr>
          <a:lstStyle/>
          <a:p>
            <a:endParaRPr lang="en-GB">
              <a:latin typeface="Calibri"/>
              <a:cs typeface="Calibri"/>
            </a:endParaRPr>
          </a:p>
        </p:txBody>
      </p:sp>
      <p:sp>
        <p:nvSpPr>
          <p:cNvPr id="56340" name="Oval 24"/>
          <p:cNvSpPr>
            <a:spLocks noChangeArrowheads="1"/>
          </p:cNvSpPr>
          <p:nvPr/>
        </p:nvSpPr>
        <p:spPr bwMode="auto">
          <a:xfrm>
            <a:off x="3886200" y="2344738"/>
            <a:ext cx="990600" cy="938212"/>
          </a:xfrm>
          <a:prstGeom prst="ellipse">
            <a:avLst/>
          </a:prstGeom>
          <a:solidFill>
            <a:srgbClr val="808080"/>
          </a:solidFill>
          <a:ln w="88900">
            <a:solidFill>
              <a:srgbClr val="FF0000"/>
            </a:solidFill>
            <a:round/>
            <a:headEnd/>
            <a:tailEnd/>
          </a:ln>
        </p:spPr>
        <p:txBody>
          <a:bodyPr wrap="none" anchor="ctr">
            <a:prstTxWarp prst="textNoShape">
              <a:avLst/>
            </a:prstTxWarp>
          </a:bodyPr>
          <a:lstStyle/>
          <a:p>
            <a:endParaRPr lang="en-GB">
              <a:latin typeface="Calibri"/>
              <a:cs typeface="Calibri"/>
            </a:endParaRPr>
          </a:p>
        </p:txBody>
      </p:sp>
      <p:sp>
        <p:nvSpPr>
          <p:cNvPr id="56341" name="Oval 25"/>
          <p:cNvSpPr>
            <a:spLocks noChangeArrowheads="1"/>
          </p:cNvSpPr>
          <p:nvPr/>
        </p:nvSpPr>
        <p:spPr bwMode="auto">
          <a:xfrm>
            <a:off x="2895600" y="2813050"/>
            <a:ext cx="1295400" cy="1225550"/>
          </a:xfrm>
          <a:prstGeom prst="ellipse">
            <a:avLst/>
          </a:prstGeom>
          <a:solidFill>
            <a:srgbClr val="808080"/>
          </a:solidFill>
          <a:ln w="88900">
            <a:solidFill>
              <a:srgbClr val="00FF00"/>
            </a:solidFill>
            <a:round/>
            <a:headEnd/>
            <a:tailEnd/>
          </a:ln>
        </p:spPr>
        <p:txBody>
          <a:bodyPr wrap="none" anchor="ctr">
            <a:prstTxWarp prst="textNoShape">
              <a:avLst/>
            </a:prstTxWarp>
          </a:bodyPr>
          <a:lstStyle/>
          <a:p>
            <a:endParaRPr lang="en-GB">
              <a:latin typeface="Calibri"/>
              <a:cs typeface="Calibri"/>
            </a:endParaRPr>
          </a:p>
        </p:txBody>
      </p:sp>
      <p:sp>
        <p:nvSpPr>
          <p:cNvPr id="56342" name="Oval 26"/>
          <p:cNvSpPr>
            <a:spLocks noChangeArrowheads="1"/>
          </p:cNvSpPr>
          <p:nvPr/>
        </p:nvSpPr>
        <p:spPr bwMode="auto">
          <a:xfrm>
            <a:off x="3048000" y="2947988"/>
            <a:ext cx="990600" cy="938212"/>
          </a:xfrm>
          <a:prstGeom prst="ellipse">
            <a:avLst/>
          </a:prstGeom>
          <a:solidFill>
            <a:srgbClr val="808080"/>
          </a:solidFill>
          <a:ln w="88900">
            <a:solidFill>
              <a:srgbClr val="FF0000"/>
            </a:solidFill>
            <a:round/>
            <a:headEnd/>
            <a:tailEnd/>
          </a:ln>
        </p:spPr>
        <p:txBody>
          <a:bodyPr wrap="none" anchor="ctr">
            <a:prstTxWarp prst="textNoShape">
              <a:avLst/>
            </a:prstTxWarp>
          </a:bodyPr>
          <a:lstStyle/>
          <a:p>
            <a:endParaRPr lang="en-GB">
              <a:latin typeface="Calibri"/>
              <a:cs typeface="Calibri"/>
            </a:endParaRPr>
          </a:p>
        </p:txBody>
      </p:sp>
      <p:sp>
        <p:nvSpPr>
          <p:cNvPr id="56343" name="Oval 27"/>
          <p:cNvSpPr>
            <a:spLocks noChangeArrowheads="1"/>
          </p:cNvSpPr>
          <p:nvPr/>
        </p:nvSpPr>
        <p:spPr bwMode="auto">
          <a:xfrm>
            <a:off x="3886200" y="3352800"/>
            <a:ext cx="1295400" cy="1225550"/>
          </a:xfrm>
          <a:prstGeom prst="ellipse">
            <a:avLst/>
          </a:prstGeom>
          <a:solidFill>
            <a:srgbClr val="808080"/>
          </a:solidFill>
          <a:ln w="88900">
            <a:solidFill>
              <a:srgbClr val="00FF00"/>
            </a:solidFill>
            <a:round/>
            <a:headEnd/>
            <a:tailEnd/>
          </a:ln>
        </p:spPr>
        <p:txBody>
          <a:bodyPr wrap="none" anchor="ctr">
            <a:prstTxWarp prst="textNoShape">
              <a:avLst/>
            </a:prstTxWarp>
          </a:bodyPr>
          <a:lstStyle/>
          <a:p>
            <a:endParaRPr lang="en-GB">
              <a:latin typeface="Calibri"/>
              <a:cs typeface="Calibri"/>
            </a:endParaRPr>
          </a:p>
        </p:txBody>
      </p:sp>
      <p:sp>
        <p:nvSpPr>
          <p:cNvPr id="56344" name="Oval 28"/>
          <p:cNvSpPr>
            <a:spLocks noChangeArrowheads="1"/>
          </p:cNvSpPr>
          <p:nvPr/>
        </p:nvSpPr>
        <p:spPr bwMode="auto">
          <a:xfrm>
            <a:off x="4038600" y="3487738"/>
            <a:ext cx="990600" cy="938212"/>
          </a:xfrm>
          <a:prstGeom prst="ellipse">
            <a:avLst/>
          </a:prstGeom>
          <a:solidFill>
            <a:srgbClr val="808080"/>
          </a:solidFill>
          <a:ln w="88900">
            <a:solidFill>
              <a:srgbClr val="FF0000"/>
            </a:solidFill>
            <a:round/>
            <a:headEnd/>
            <a:tailEnd/>
          </a:ln>
        </p:spPr>
        <p:txBody>
          <a:bodyPr wrap="none" anchor="ctr">
            <a:prstTxWarp prst="textNoShape">
              <a:avLst/>
            </a:prstTxWarp>
          </a:bodyPr>
          <a:lstStyle/>
          <a:p>
            <a:endParaRPr lang="en-GB">
              <a:latin typeface="Calibri"/>
              <a:cs typeface="Calibri"/>
            </a:endParaRPr>
          </a:p>
        </p:txBody>
      </p:sp>
      <p:sp>
        <p:nvSpPr>
          <p:cNvPr id="56345" name="Oval 29"/>
          <p:cNvSpPr>
            <a:spLocks noChangeArrowheads="1"/>
          </p:cNvSpPr>
          <p:nvPr/>
        </p:nvSpPr>
        <p:spPr bwMode="auto">
          <a:xfrm>
            <a:off x="2057400" y="2813050"/>
            <a:ext cx="1295400" cy="1225550"/>
          </a:xfrm>
          <a:prstGeom prst="ellipse">
            <a:avLst/>
          </a:prstGeom>
          <a:solidFill>
            <a:srgbClr val="808080"/>
          </a:solidFill>
          <a:ln w="88900">
            <a:solidFill>
              <a:srgbClr val="00FF00"/>
            </a:solidFill>
            <a:round/>
            <a:headEnd/>
            <a:tailEnd/>
          </a:ln>
        </p:spPr>
        <p:txBody>
          <a:bodyPr wrap="none" anchor="ctr">
            <a:prstTxWarp prst="textNoShape">
              <a:avLst/>
            </a:prstTxWarp>
          </a:bodyPr>
          <a:lstStyle/>
          <a:p>
            <a:endParaRPr lang="en-GB">
              <a:latin typeface="Calibri"/>
              <a:cs typeface="Calibri"/>
            </a:endParaRPr>
          </a:p>
        </p:txBody>
      </p:sp>
      <p:sp>
        <p:nvSpPr>
          <p:cNvPr id="56346" name="Oval 30"/>
          <p:cNvSpPr>
            <a:spLocks noChangeArrowheads="1"/>
          </p:cNvSpPr>
          <p:nvPr/>
        </p:nvSpPr>
        <p:spPr bwMode="auto">
          <a:xfrm>
            <a:off x="2209800" y="2947988"/>
            <a:ext cx="990600" cy="938212"/>
          </a:xfrm>
          <a:prstGeom prst="ellipse">
            <a:avLst/>
          </a:prstGeom>
          <a:solidFill>
            <a:srgbClr val="808080"/>
          </a:solidFill>
          <a:ln w="88900">
            <a:solidFill>
              <a:srgbClr val="FF0000"/>
            </a:solidFill>
            <a:round/>
            <a:headEnd/>
            <a:tailEnd/>
          </a:ln>
        </p:spPr>
        <p:txBody>
          <a:bodyPr wrap="none" anchor="ctr">
            <a:prstTxWarp prst="textNoShape">
              <a:avLst/>
            </a:prstTxWarp>
          </a:bodyPr>
          <a:lstStyle/>
          <a:p>
            <a:endParaRPr lang="en-GB">
              <a:latin typeface="Calibri"/>
              <a:cs typeface="Calibri"/>
            </a:endParaRPr>
          </a:p>
        </p:txBody>
      </p:sp>
      <p:sp>
        <p:nvSpPr>
          <p:cNvPr id="56347" name="Oval 31"/>
          <p:cNvSpPr>
            <a:spLocks noChangeArrowheads="1"/>
          </p:cNvSpPr>
          <p:nvPr/>
        </p:nvSpPr>
        <p:spPr bwMode="auto">
          <a:xfrm>
            <a:off x="2590800" y="3733800"/>
            <a:ext cx="1295400" cy="1225550"/>
          </a:xfrm>
          <a:prstGeom prst="ellipse">
            <a:avLst/>
          </a:prstGeom>
          <a:solidFill>
            <a:srgbClr val="808080"/>
          </a:solidFill>
          <a:ln w="88900">
            <a:solidFill>
              <a:srgbClr val="00FF00"/>
            </a:solidFill>
            <a:round/>
            <a:headEnd/>
            <a:tailEnd/>
          </a:ln>
        </p:spPr>
        <p:txBody>
          <a:bodyPr wrap="none" anchor="ctr">
            <a:prstTxWarp prst="textNoShape">
              <a:avLst/>
            </a:prstTxWarp>
          </a:bodyPr>
          <a:lstStyle/>
          <a:p>
            <a:endParaRPr lang="en-GB">
              <a:latin typeface="Calibri"/>
              <a:cs typeface="Calibri"/>
            </a:endParaRPr>
          </a:p>
        </p:txBody>
      </p:sp>
      <p:sp>
        <p:nvSpPr>
          <p:cNvPr id="56348" name="Oval 32"/>
          <p:cNvSpPr>
            <a:spLocks noChangeArrowheads="1"/>
          </p:cNvSpPr>
          <p:nvPr/>
        </p:nvSpPr>
        <p:spPr bwMode="auto">
          <a:xfrm>
            <a:off x="2743200" y="3868738"/>
            <a:ext cx="990600" cy="938212"/>
          </a:xfrm>
          <a:prstGeom prst="ellipse">
            <a:avLst/>
          </a:prstGeom>
          <a:solidFill>
            <a:srgbClr val="808080"/>
          </a:solidFill>
          <a:ln w="88900">
            <a:solidFill>
              <a:srgbClr val="FF0000"/>
            </a:solidFill>
            <a:round/>
            <a:headEnd/>
            <a:tailEnd/>
          </a:ln>
        </p:spPr>
        <p:txBody>
          <a:bodyPr wrap="none" anchor="ctr">
            <a:prstTxWarp prst="textNoShape">
              <a:avLst/>
            </a:prstTxWarp>
          </a:bodyPr>
          <a:lstStyle/>
          <a:p>
            <a:endParaRPr lang="en-GB">
              <a:latin typeface="Calibri"/>
              <a:cs typeface="Calibri"/>
            </a:endParaRPr>
          </a:p>
        </p:txBody>
      </p:sp>
      <p:sp>
        <p:nvSpPr>
          <p:cNvPr id="56349" name="Line 33"/>
          <p:cNvSpPr>
            <a:spLocks noChangeShapeType="1"/>
          </p:cNvSpPr>
          <p:nvPr/>
        </p:nvSpPr>
        <p:spPr bwMode="auto">
          <a:xfrm>
            <a:off x="381000" y="6629400"/>
            <a:ext cx="1295400" cy="0"/>
          </a:xfrm>
          <a:prstGeom prst="line">
            <a:avLst/>
          </a:prstGeom>
          <a:noFill/>
          <a:ln w="76200">
            <a:solidFill>
              <a:srgbClr val="FF0000"/>
            </a:solidFill>
            <a:round/>
            <a:headEnd/>
            <a:tailEnd/>
          </a:ln>
        </p:spPr>
        <p:txBody>
          <a:bodyPr wrap="none" anchor="ctr">
            <a:prstTxWarp prst="textNoShape">
              <a:avLst/>
            </a:prstTxWarp>
          </a:bodyPr>
          <a:lstStyle/>
          <a:p>
            <a:endParaRPr lang="de-CH">
              <a:latin typeface="Calibri"/>
              <a:cs typeface="Calibri"/>
            </a:endParaRPr>
          </a:p>
        </p:txBody>
      </p:sp>
      <p:sp>
        <p:nvSpPr>
          <p:cNvPr id="56350" name="Line 34"/>
          <p:cNvSpPr>
            <a:spLocks noChangeShapeType="1"/>
          </p:cNvSpPr>
          <p:nvPr/>
        </p:nvSpPr>
        <p:spPr bwMode="auto">
          <a:xfrm>
            <a:off x="395536" y="6309320"/>
            <a:ext cx="1295400" cy="0"/>
          </a:xfrm>
          <a:prstGeom prst="line">
            <a:avLst/>
          </a:prstGeom>
          <a:noFill/>
          <a:ln w="76200">
            <a:solidFill>
              <a:srgbClr val="00FF00"/>
            </a:solidFill>
            <a:round/>
            <a:headEnd/>
            <a:tailEnd/>
          </a:ln>
        </p:spPr>
        <p:txBody>
          <a:bodyPr wrap="none" anchor="ctr">
            <a:prstTxWarp prst="textNoShape">
              <a:avLst/>
            </a:prstTxWarp>
          </a:bodyPr>
          <a:lstStyle/>
          <a:p>
            <a:endParaRPr lang="de-CH">
              <a:latin typeface="Calibri"/>
              <a:cs typeface="Calibri"/>
            </a:endParaRPr>
          </a:p>
        </p:txBody>
      </p:sp>
      <p:sp>
        <p:nvSpPr>
          <p:cNvPr id="56351" name="Text Box 35"/>
          <p:cNvSpPr txBox="1">
            <a:spLocks noChangeArrowheads="1"/>
          </p:cNvSpPr>
          <p:nvPr/>
        </p:nvSpPr>
        <p:spPr bwMode="auto">
          <a:xfrm>
            <a:off x="1691680" y="6381328"/>
            <a:ext cx="2755958" cy="369332"/>
          </a:xfrm>
          <a:prstGeom prst="rect">
            <a:avLst/>
          </a:prstGeom>
          <a:noFill/>
          <a:ln w="9525">
            <a:noFill/>
            <a:miter lim="800000"/>
            <a:headEnd/>
            <a:tailEnd/>
          </a:ln>
        </p:spPr>
        <p:txBody>
          <a:bodyPr wrap="none">
            <a:prstTxWarp prst="textNoShape">
              <a:avLst/>
            </a:prstTxWarp>
            <a:spAutoFit/>
          </a:bodyPr>
          <a:lstStyle/>
          <a:p>
            <a:r>
              <a:rPr lang="de-DE" sz="1800" b="1" dirty="0" err="1">
                <a:latin typeface="Calibri"/>
                <a:cs typeface="Calibri"/>
              </a:rPr>
              <a:t>Personnalité</a:t>
            </a:r>
            <a:r>
              <a:rPr lang="de-DE" sz="1800" b="1" dirty="0">
                <a:latin typeface="Calibri"/>
                <a:cs typeface="Calibri"/>
              </a:rPr>
              <a:t> </a:t>
            </a:r>
            <a:r>
              <a:rPr lang="de-DE" sz="1800" b="1" dirty="0" err="1">
                <a:latin typeface="Calibri"/>
                <a:cs typeface="Calibri"/>
              </a:rPr>
              <a:t>Emotionnelle</a:t>
            </a:r>
            <a:endParaRPr lang="de-DE" sz="1800" b="1" dirty="0">
              <a:latin typeface="Calibri"/>
              <a:cs typeface="Calibri"/>
            </a:endParaRPr>
          </a:p>
        </p:txBody>
      </p:sp>
      <p:sp>
        <p:nvSpPr>
          <p:cNvPr id="56352" name="Text Box 36"/>
          <p:cNvSpPr txBox="1">
            <a:spLocks noChangeArrowheads="1"/>
          </p:cNvSpPr>
          <p:nvPr/>
        </p:nvSpPr>
        <p:spPr bwMode="auto">
          <a:xfrm>
            <a:off x="1731099" y="6093296"/>
            <a:ext cx="3765962" cy="369332"/>
          </a:xfrm>
          <a:prstGeom prst="rect">
            <a:avLst/>
          </a:prstGeom>
          <a:noFill/>
          <a:ln w="9525">
            <a:noFill/>
            <a:miter lim="800000"/>
            <a:headEnd/>
            <a:tailEnd/>
          </a:ln>
        </p:spPr>
        <p:txBody>
          <a:bodyPr wrap="none">
            <a:prstTxWarp prst="textNoShape">
              <a:avLst/>
            </a:prstTxWarp>
            <a:spAutoFit/>
          </a:bodyPr>
          <a:lstStyle/>
          <a:p>
            <a:r>
              <a:rPr lang="de-DE" sz="1800" b="1" dirty="0" err="1">
                <a:latin typeface="Calibri"/>
                <a:cs typeface="Calibri"/>
              </a:rPr>
              <a:t>Personnalité</a:t>
            </a:r>
            <a:r>
              <a:rPr lang="de-DE" sz="1800" b="1" dirty="0">
                <a:latin typeface="Calibri"/>
                <a:cs typeface="Calibri"/>
              </a:rPr>
              <a:t> </a:t>
            </a:r>
            <a:r>
              <a:rPr lang="de-DE" sz="1800" b="1" dirty="0" err="1">
                <a:latin typeface="Calibri"/>
                <a:cs typeface="Calibri"/>
              </a:rPr>
              <a:t>Apparemment</a:t>
            </a:r>
            <a:r>
              <a:rPr lang="de-DE" sz="1800" b="1" dirty="0">
                <a:latin typeface="Calibri"/>
                <a:cs typeface="Calibri"/>
              </a:rPr>
              <a:t> Normale</a:t>
            </a:r>
          </a:p>
        </p:txBody>
      </p:sp>
      <p:sp>
        <p:nvSpPr>
          <p:cNvPr id="56353" name="Rectangle 9"/>
          <p:cNvSpPr>
            <a:spLocks noChangeArrowheads="1"/>
          </p:cNvSpPr>
          <p:nvPr/>
        </p:nvSpPr>
        <p:spPr bwMode="auto">
          <a:xfrm>
            <a:off x="2590800" y="5105400"/>
            <a:ext cx="2460892" cy="461665"/>
          </a:xfrm>
          <a:prstGeom prst="rect">
            <a:avLst/>
          </a:prstGeom>
          <a:noFill/>
          <a:ln w="9525">
            <a:noFill/>
            <a:miter lim="800000"/>
            <a:headEnd/>
            <a:tailEnd/>
          </a:ln>
        </p:spPr>
        <p:txBody>
          <a:bodyPr wrap="none">
            <a:prstTxWarp prst="textNoShape">
              <a:avLst/>
            </a:prstTxWarp>
            <a:spAutoFit/>
          </a:bodyPr>
          <a:lstStyle/>
          <a:p>
            <a:r>
              <a:rPr lang="de-DE" b="1" dirty="0" err="1">
                <a:solidFill>
                  <a:srgbClr val="FFFFFF"/>
                </a:solidFill>
                <a:latin typeface="Calibri"/>
                <a:cs typeface="Calibri"/>
              </a:rPr>
              <a:t>espace</a:t>
            </a:r>
            <a:r>
              <a:rPr lang="de-DE" b="1" dirty="0">
                <a:solidFill>
                  <a:srgbClr val="FFFFFF"/>
                </a:solidFill>
                <a:latin typeface="Calibri"/>
                <a:cs typeface="Calibri"/>
              </a:rPr>
              <a:t> </a:t>
            </a:r>
            <a:r>
              <a:rPr lang="de-DE" b="1" dirty="0" err="1">
                <a:solidFill>
                  <a:srgbClr val="FFFFFF"/>
                </a:solidFill>
                <a:latin typeface="Calibri"/>
                <a:cs typeface="Calibri"/>
              </a:rPr>
              <a:t>personnel</a:t>
            </a:r>
            <a:endParaRPr lang="de-DE" b="1" dirty="0">
              <a:solidFill>
                <a:srgbClr val="FFFFFF"/>
              </a:solidFill>
              <a:latin typeface="Calibri"/>
              <a:cs typeface="Calibri"/>
            </a:endParaRPr>
          </a:p>
        </p:txBody>
      </p:sp>
      <p:sp>
        <p:nvSpPr>
          <p:cNvPr id="56354" name="Oval 21"/>
          <p:cNvSpPr>
            <a:spLocks noChangeArrowheads="1"/>
          </p:cNvSpPr>
          <p:nvPr/>
        </p:nvSpPr>
        <p:spPr bwMode="auto">
          <a:xfrm>
            <a:off x="4648200" y="4184650"/>
            <a:ext cx="1295400" cy="1225550"/>
          </a:xfrm>
          <a:prstGeom prst="ellipse">
            <a:avLst/>
          </a:prstGeom>
          <a:solidFill>
            <a:srgbClr val="808080"/>
          </a:solidFill>
          <a:ln w="88900">
            <a:solidFill>
              <a:srgbClr val="00FF00"/>
            </a:solidFill>
            <a:round/>
            <a:headEnd/>
            <a:tailEnd/>
          </a:ln>
        </p:spPr>
        <p:txBody>
          <a:bodyPr wrap="none" anchor="ctr">
            <a:prstTxWarp prst="textNoShape">
              <a:avLst/>
            </a:prstTxWarp>
          </a:bodyPr>
          <a:lstStyle/>
          <a:p>
            <a:endParaRPr lang="en-GB">
              <a:latin typeface="Calibri"/>
              <a:cs typeface="Calibri"/>
            </a:endParaRPr>
          </a:p>
        </p:txBody>
      </p:sp>
      <p:sp>
        <p:nvSpPr>
          <p:cNvPr id="56355" name="Oval 22"/>
          <p:cNvSpPr>
            <a:spLocks noChangeArrowheads="1"/>
          </p:cNvSpPr>
          <p:nvPr/>
        </p:nvSpPr>
        <p:spPr bwMode="auto">
          <a:xfrm>
            <a:off x="4800600" y="4319588"/>
            <a:ext cx="990600" cy="938212"/>
          </a:xfrm>
          <a:prstGeom prst="ellipse">
            <a:avLst/>
          </a:prstGeom>
          <a:solidFill>
            <a:srgbClr val="808080"/>
          </a:solidFill>
          <a:ln w="88900">
            <a:solidFill>
              <a:srgbClr val="FF0000"/>
            </a:solidFill>
            <a:round/>
            <a:headEnd/>
            <a:tailEnd/>
          </a:ln>
        </p:spPr>
        <p:txBody>
          <a:bodyPr wrap="none" anchor="ctr">
            <a:prstTxWarp prst="textNoShape">
              <a:avLst/>
            </a:prstTxWarp>
          </a:bodyPr>
          <a:lstStyle/>
          <a:p>
            <a:endParaRPr lang="en-GB">
              <a:latin typeface="Calibri"/>
              <a:cs typeface="Calibri"/>
            </a:endParaRPr>
          </a:p>
        </p:txBody>
      </p:sp>
      <p:sp>
        <p:nvSpPr>
          <p:cNvPr id="36" name="Text Box 10"/>
          <p:cNvSpPr txBox="1">
            <a:spLocks noChangeArrowheads="1"/>
          </p:cNvSpPr>
          <p:nvPr/>
        </p:nvSpPr>
        <p:spPr bwMode="auto">
          <a:xfrm>
            <a:off x="6300192" y="2636912"/>
            <a:ext cx="3032743" cy="307777"/>
          </a:xfrm>
          <a:prstGeom prst="rect">
            <a:avLst/>
          </a:prstGeom>
          <a:noFill/>
          <a:ln w="9525">
            <a:noFill/>
            <a:miter lim="800000"/>
            <a:headEnd/>
            <a:tailEnd/>
          </a:ln>
        </p:spPr>
        <p:txBody>
          <a:bodyPr wrap="none">
            <a:prstTxWarp prst="textNoShape">
              <a:avLst/>
            </a:prstTxWarp>
            <a:spAutoFit/>
          </a:bodyPr>
          <a:lstStyle/>
          <a:p>
            <a:pPr>
              <a:defRPr/>
            </a:pPr>
            <a:r>
              <a:rPr lang="de-DE" sz="1400" dirty="0"/>
              <a:t>forme </a:t>
            </a:r>
            <a:r>
              <a:rPr lang="de-DE" sz="1400" dirty="0" err="1"/>
              <a:t>figée</a:t>
            </a:r>
            <a:r>
              <a:rPr lang="de-DE" sz="1400" dirty="0"/>
              <a:t>, </a:t>
            </a:r>
            <a:r>
              <a:rPr lang="de-DE" sz="1400" dirty="0" err="1"/>
              <a:t>déclenchant</a:t>
            </a:r>
            <a:r>
              <a:rPr lang="de-DE" sz="1400" dirty="0"/>
              <a:t> la </a:t>
            </a:r>
            <a:r>
              <a:rPr lang="de-DE" sz="1400" dirty="0" err="1"/>
              <a:t>douleur</a:t>
            </a:r>
            <a:endParaRPr lang="de-DE" sz="1400" dirty="0"/>
          </a:p>
        </p:txBody>
      </p:sp>
      <p:sp>
        <p:nvSpPr>
          <p:cNvPr id="37" name="Text Box 20"/>
          <p:cNvSpPr txBox="1">
            <a:spLocks noChangeArrowheads="1"/>
          </p:cNvSpPr>
          <p:nvPr/>
        </p:nvSpPr>
        <p:spPr bwMode="auto">
          <a:xfrm>
            <a:off x="6092125" y="2276872"/>
            <a:ext cx="3082624" cy="307777"/>
          </a:xfrm>
          <a:prstGeom prst="rect">
            <a:avLst/>
          </a:prstGeom>
          <a:noFill/>
          <a:ln w="9525">
            <a:noFill/>
            <a:miter lim="800000"/>
            <a:headEnd/>
            <a:tailEnd/>
          </a:ln>
        </p:spPr>
        <p:txBody>
          <a:bodyPr wrap="none">
            <a:prstTxWarp prst="textNoShape">
              <a:avLst/>
            </a:prstTxWarp>
            <a:spAutoFit/>
          </a:bodyPr>
          <a:lstStyle/>
          <a:p>
            <a:pPr>
              <a:defRPr/>
            </a:pPr>
            <a:r>
              <a:rPr lang="de-DE" sz="1400" dirty="0" err="1"/>
              <a:t>réaction</a:t>
            </a:r>
            <a:r>
              <a:rPr lang="de-DE" sz="1400" dirty="0"/>
              <a:t> </a:t>
            </a:r>
            <a:r>
              <a:rPr lang="de-DE" sz="1400" dirty="0" err="1"/>
              <a:t>figée</a:t>
            </a:r>
            <a:r>
              <a:rPr lang="de-DE" sz="1400" dirty="0"/>
              <a:t>, </a:t>
            </a:r>
            <a:r>
              <a:rPr lang="de-DE" sz="1400" dirty="0" err="1"/>
              <a:t>ressentant</a:t>
            </a:r>
            <a:r>
              <a:rPr lang="de-DE" sz="1400" dirty="0"/>
              <a:t> la </a:t>
            </a:r>
            <a:r>
              <a:rPr lang="de-DE" sz="1400" dirty="0" err="1"/>
              <a:t>douleur</a:t>
            </a:r>
            <a:endParaRPr lang="de-DE" sz="1400" dirty="0"/>
          </a:p>
        </p:txBody>
      </p:sp>
      <p:sp>
        <p:nvSpPr>
          <p:cNvPr id="38" name="Text Box 21"/>
          <p:cNvSpPr txBox="1">
            <a:spLocks noChangeArrowheads="1"/>
          </p:cNvSpPr>
          <p:nvPr/>
        </p:nvSpPr>
        <p:spPr bwMode="auto">
          <a:xfrm>
            <a:off x="6448228" y="1916832"/>
            <a:ext cx="2804292" cy="307777"/>
          </a:xfrm>
          <a:prstGeom prst="rect">
            <a:avLst/>
          </a:prstGeom>
          <a:noFill/>
          <a:ln w="9525">
            <a:noFill/>
            <a:miter lim="800000"/>
            <a:headEnd/>
            <a:tailEnd/>
          </a:ln>
        </p:spPr>
        <p:txBody>
          <a:bodyPr wrap="none">
            <a:prstTxWarp prst="textNoShape">
              <a:avLst/>
            </a:prstTxWarp>
            <a:spAutoFit/>
          </a:bodyPr>
          <a:lstStyle/>
          <a:p>
            <a:pPr>
              <a:defRPr/>
            </a:pPr>
            <a:r>
              <a:rPr lang="de-DE" sz="1400" dirty="0" err="1"/>
              <a:t>réaction</a:t>
            </a:r>
            <a:r>
              <a:rPr lang="de-DE" sz="1400" dirty="0"/>
              <a:t> </a:t>
            </a:r>
            <a:r>
              <a:rPr lang="de-DE" sz="1400" dirty="0" err="1"/>
              <a:t>figée</a:t>
            </a:r>
            <a:r>
              <a:rPr lang="de-DE" sz="1400" dirty="0"/>
              <a:t>, </a:t>
            </a:r>
            <a:r>
              <a:rPr lang="de-DE" sz="1400" dirty="0" err="1"/>
              <a:t>évitant</a:t>
            </a:r>
            <a:r>
              <a:rPr lang="de-DE" sz="1400" dirty="0"/>
              <a:t> la </a:t>
            </a:r>
            <a:r>
              <a:rPr lang="de-DE" sz="1400" dirty="0" err="1"/>
              <a:t>douleur</a:t>
            </a:r>
            <a:endParaRPr lang="de-DE" sz="1400" dirty="0"/>
          </a:p>
        </p:txBody>
      </p:sp>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ormAutofit/>
          </a:bodyPr>
          <a:lstStyle/>
          <a:p>
            <a:r>
              <a:rPr lang="de-DE" dirty="0"/>
              <a:t>UNE </a:t>
            </a:r>
            <a:r>
              <a:rPr lang="de-DE" dirty="0" err="1"/>
              <a:t>IntrojectION</a:t>
            </a:r>
            <a:r>
              <a:rPr lang="de-DE" dirty="0"/>
              <a:t> EST </a:t>
            </a:r>
            <a:r>
              <a:rPr lang="de-DE" dirty="0" smtClean="0"/>
              <a:t>ACTIVÉE</a:t>
            </a:r>
            <a:endParaRPr lang="de-DE" dirty="0"/>
          </a:p>
        </p:txBody>
      </p:sp>
      <p:sp>
        <p:nvSpPr>
          <p:cNvPr id="54275" name="Oval 3"/>
          <p:cNvSpPr>
            <a:spLocks noChangeArrowheads="1"/>
          </p:cNvSpPr>
          <p:nvPr/>
        </p:nvSpPr>
        <p:spPr bwMode="auto">
          <a:xfrm>
            <a:off x="1600200" y="2133600"/>
            <a:ext cx="4876800" cy="3967163"/>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Calibri"/>
              <a:cs typeface="Calibri"/>
            </a:endParaRPr>
          </a:p>
        </p:txBody>
      </p:sp>
      <p:sp>
        <p:nvSpPr>
          <p:cNvPr id="58372" name="Oval 4"/>
          <p:cNvSpPr>
            <a:spLocks noChangeArrowheads="1"/>
          </p:cNvSpPr>
          <p:nvPr/>
        </p:nvSpPr>
        <p:spPr bwMode="auto">
          <a:xfrm>
            <a:off x="3429000" y="3429000"/>
            <a:ext cx="1295400" cy="1295400"/>
          </a:xfrm>
          <a:prstGeom prst="ellipse">
            <a:avLst/>
          </a:prstGeom>
          <a:solidFill>
            <a:srgbClr val="800000"/>
          </a:solidFill>
          <a:ln w="9525">
            <a:noFill/>
            <a:round/>
            <a:headEnd/>
            <a:tailEnd/>
          </a:ln>
        </p:spPr>
        <p:txBody>
          <a:bodyPr wrap="none" anchor="ctr">
            <a:prstTxWarp prst="textNoShape">
              <a:avLst/>
            </a:prstTxWarp>
          </a:bodyPr>
          <a:lstStyle/>
          <a:p>
            <a:pPr algn="ctr"/>
            <a:r>
              <a:rPr lang="de-DE" b="1" dirty="0">
                <a:solidFill>
                  <a:srgbClr val="FFADFF"/>
                </a:solidFill>
                <a:latin typeface="Calibri"/>
                <a:cs typeface="Calibri"/>
              </a:rPr>
              <a:t>Soi</a:t>
            </a:r>
          </a:p>
          <a:p>
            <a:pPr algn="ctr"/>
            <a:endParaRPr lang="de-DE" b="1" dirty="0">
              <a:solidFill>
                <a:srgbClr val="FFADFF"/>
              </a:solidFill>
              <a:latin typeface="Calibri"/>
              <a:cs typeface="Calibri"/>
            </a:endParaRPr>
          </a:p>
        </p:txBody>
      </p:sp>
      <p:sp>
        <p:nvSpPr>
          <p:cNvPr id="58373" name="Text Box 5"/>
          <p:cNvSpPr txBox="1">
            <a:spLocks noChangeArrowheads="1"/>
          </p:cNvSpPr>
          <p:nvPr/>
        </p:nvSpPr>
        <p:spPr bwMode="auto">
          <a:xfrm>
            <a:off x="762000" y="1905000"/>
            <a:ext cx="1520656" cy="338554"/>
          </a:xfrm>
          <a:prstGeom prst="rect">
            <a:avLst/>
          </a:prstGeom>
          <a:noFill/>
          <a:ln w="9525">
            <a:noFill/>
            <a:miter lim="800000"/>
            <a:headEnd/>
            <a:tailEnd/>
          </a:ln>
        </p:spPr>
        <p:txBody>
          <a:bodyPr wrap="none">
            <a:prstTxWarp prst="textNoShape">
              <a:avLst/>
            </a:prstTxWarp>
            <a:spAutoFit/>
          </a:bodyPr>
          <a:lstStyle/>
          <a:p>
            <a:r>
              <a:rPr lang="de-DE" sz="1600" b="1" dirty="0" err="1">
                <a:latin typeface="Calibri"/>
                <a:cs typeface="Calibri"/>
              </a:rPr>
              <a:t>limite</a:t>
            </a:r>
            <a:r>
              <a:rPr lang="de-DE" sz="1600" b="1" dirty="0">
                <a:latin typeface="Calibri"/>
                <a:cs typeface="Calibri"/>
              </a:rPr>
              <a:t> du </a:t>
            </a:r>
            <a:r>
              <a:rPr lang="de-DE" sz="1600" b="1" dirty="0" err="1">
                <a:latin typeface="Calibri"/>
                <a:cs typeface="Calibri"/>
              </a:rPr>
              <a:t>corps</a:t>
            </a:r>
            <a:endParaRPr lang="de-DE" sz="1600" b="1" dirty="0">
              <a:latin typeface="Calibri"/>
              <a:cs typeface="Calibri"/>
            </a:endParaRPr>
          </a:p>
        </p:txBody>
      </p:sp>
      <p:sp>
        <p:nvSpPr>
          <p:cNvPr id="58374" name="Text Box 6"/>
          <p:cNvSpPr txBox="1">
            <a:spLocks noChangeArrowheads="1"/>
          </p:cNvSpPr>
          <p:nvPr/>
        </p:nvSpPr>
        <p:spPr bwMode="auto">
          <a:xfrm>
            <a:off x="5876528" y="5745832"/>
            <a:ext cx="2583748" cy="338554"/>
          </a:xfrm>
          <a:prstGeom prst="rect">
            <a:avLst/>
          </a:prstGeom>
          <a:noFill/>
          <a:ln w="9525">
            <a:noFill/>
            <a:miter lim="800000"/>
            <a:headEnd/>
            <a:tailEnd/>
          </a:ln>
        </p:spPr>
        <p:txBody>
          <a:bodyPr wrap="none">
            <a:prstTxWarp prst="textNoShape">
              <a:avLst/>
            </a:prstTxWarp>
            <a:spAutoFit/>
          </a:bodyPr>
          <a:lstStyle/>
          <a:p>
            <a:r>
              <a:rPr lang="de-DE" sz="1600" b="1" dirty="0" err="1">
                <a:latin typeface="Calibri"/>
                <a:cs typeface="Calibri"/>
              </a:rPr>
              <a:t>limite</a:t>
            </a:r>
            <a:r>
              <a:rPr lang="de-DE" sz="1600" b="1" dirty="0">
                <a:latin typeface="Calibri"/>
                <a:cs typeface="Calibri"/>
              </a:rPr>
              <a:t> de </a:t>
            </a:r>
            <a:r>
              <a:rPr lang="de-DE" sz="1600" b="1" dirty="0" err="1">
                <a:latin typeface="Calibri"/>
                <a:cs typeface="Calibri"/>
              </a:rPr>
              <a:t>l‘espace</a:t>
            </a:r>
            <a:r>
              <a:rPr lang="de-DE" sz="1600" b="1" dirty="0">
                <a:latin typeface="Calibri"/>
                <a:cs typeface="Calibri"/>
              </a:rPr>
              <a:t> </a:t>
            </a:r>
            <a:r>
              <a:rPr lang="de-DE" sz="1600" b="1" dirty="0" err="1">
                <a:latin typeface="Calibri"/>
                <a:cs typeface="Calibri"/>
              </a:rPr>
              <a:t>personnel</a:t>
            </a:r>
            <a:endParaRPr lang="de-DE" sz="1600" b="1" dirty="0">
              <a:latin typeface="Calibri"/>
              <a:cs typeface="Calibri"/>
            </a:endParaRPr>
          </a:p>
        </p:txBody>
      </p:sp>
      <p:sp>
        <p:nvSpPr>
          <p:cNvPr id="58375" name="Line 7"/>
          <p:cNvSpPr>
            <a:spLocks noChangeShapeType="1"/>
          </p:cNvSpPr>
          <p:nvPr/>
        </p:nvSpPr>
        <p:spPr bwMode="auto">
          <a:xfrm>
            <a:off x="5724128" y="5568197"/>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endParaRPr lang="de-CH">
              <a:latin typeface="Calibri"/>
              <a:cs typeface="Calibri"/>
            </a:endParaRPr>
          </a:p>
        </p:txBody>
      </p:sp>
      <p:sp>
        <p:nvSpPr>
          <p:cNvPr id="58376"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endParaRPr lang="de-CH">
              <a:latin typeface="Calibri"/>
              <a:cs typeface="Calibri"/>
            </a:endParaRPr>
          </a:p>
        </p:txBody>
      </p:sp>
      <p:sp>
        <p:nvSpPr>
          <p:cNvPr id="58378" name="AutoShape 22"/>
          <p:cNvSpPr>
            <a:spLocks/>
          </p:cNvSpPr>
          <p:nvPr/>
        </p:nvSpPr>
        <p:spPr bwMode="auto">
          <a:xfrm>
            <a:off x="7988856" y="1905000"/>
            <a:ext cx="304800" cy="914400"/>
          </a:xfrm>
          <a:prstGeom prst="rightBracket">
            <a:avLst>
              <a:gd name="adj" fmla="val 25000"/>
            </a:avLst>
          </a:prstGeom>
          <a:noFill/>
          <a:ln w="38100">
            <a:solidFill>
              <a:schemeClr val="tx1"/>
            </a:solidFill>
            <a:round/>
            <a:headEnd/>
            <a:tailEnd/>
          </a:ln>
        </p:spPr>
        <p:txBody>
          <a:bodyPr wrap="none" anchor="ctr">
            <a:prstTxWarp prst="textNoShape">
              <a:avLst/>
            </a:prstTxWarp>
          </a:bodyPr>
          <a:lstStyle/>
          <a:p>
            <a:endParaRPr lang="en-GB">
              <a:latin typeface="Calibri"/>
              <a:cs typeface="Calibri"/>
            </a:endParaRPr>
          </a:p>
        </p:txBody>
      </p:sp>
      <p:sp>
        <p:nvSpPr>
          <p:cNvPr id="58379" name="Rectangle 23"/>
          <p:cNvSpPr>
            <a:spLocks noChangeArrowheads="1"/>
          </p:cNvSpPr>
          <p:nvPr/>
        </p:nvSpPr>
        <p:spPr bwMode="auto">
          <a:xfrm>
            <a:off x="8292069" y="1944688"/>
            <a:ext cx="857063" cy="830997"/>
          </a:xfrm>
          <a:prstGeom prst="rect">
            <a:avLst/>
          </a:prstGeom>
          <a:noFill/>
          <a:ln w="9525">
            <a:noFill/>
            <a:miter lim="800000"/>
            <a:headEnd/>
            <a:tailEnd/>
          </a:ln>
        </p:spPr>
        <p:txBody>
          <a:bodyPr wrap="none">
            <a:prstTxWarp prst="textNoShape">
              <a:avLst/>
            </a:prstTxWarp>
            <a:spAutoFit/>
          </a:bodyPr>
          <a:lstStyle/>
          <a:p>
            <a:r>
              <a:rPr lang="de-DE" sz="1200" b="1" dirty="0" err="1">
                <a:latin typeface="Calibri"/>
                <a:cs typeface="Calibri"/>
              </a:rPr>
              <a:t>capsule</a:t>
            </a:r>
            <a:endParaRPr lang="de-DE" sz="1200" b="1" dirty="0">
              <a:latin typeface="Calibri"/>
              <a:cs typeface="Calibri"/>
            </a:endParaRPr>
          </a:p>
          <a:p>
            <a:r>
              <a:rPr lang="de-DE" sz="1200" b="1" dirty="0">
                <a:latin typeface="Calibri"/>
                <a:cs typeface="Calibri"/>
              </a:rPr>
              <a:t>du </a:t>
            </a:r>
            <a:r>
              <a:rPr lang="de-DE" sz="1200" b="1" dirty="0" err="1">
                <a:latin typeface="Calibri"/>
                <a:cs typeface="Calibri"/>
              </a:rPr>
              <a:t>temps</a:t>
            </a:r>
            <a:r>
              <a:rPr lang="de-DE" sz="1200" b="1" dirty="0">
                <a:latin typeface="Calibri"/>
                <a:cs typeface="Calibri"/>
              </a:rPr>
              <a:t>,</a:t>
            </a:r>
          </a:p>
          <a:p>
            <a:r>
              <a:rPr lang="de-DE" sz="1200" b="1" dirty="0" err="1">
                <a:latin typeface="Calibri"/>
                <a:cs typeface="Calibri"/>
              </a:rPr>
              <a:t>monde</a:t>
            </a:r>
            <a:endParaRPr lang="de-DE" sz="1200" b="1" dirty="0">
              <a:latin typeface="Calibri"/>
              <a:cs typeface="Calibri"/>
            </a:endParaRPr>
          </a:p>
          <a:p>
            <a:r>
              <a:rPr lang="de-DE" sz="1200" b="1" dirty="0" err="1">
                <a:latin typeface="Calibri"/>
                <a:cs typeface="Calibri"/>
              </a:rPr>
              <a:t>figé</a:t>
            </a:r>
            <a:endParaRPr lang="de-DE" sz="1200" b="1" dirty="0">
              <a:latin typeface="Calibri"/>
              <a:cs typeface="Calibri"/>
            </a:endParaRPr>
          </a:p>
        </p:txBody>
      </p:sp>
      <p:sp>
        <p:nvSpPr>
          <p:cNvPr id="58380" name="Rectangle 9"/>
          <p:cNvSpPr>
            <a:spLocks noChangeArrowheads="1"/>
          </p:cNvSpPr>
          <p:nvPr/>
        </p:nvSpPr>
        <p:spPr bwMode="auto">
          <a:xfrm>
            <a:off x="3025178" y="5029200"/>
            <a:ext cx="2460892" cy="461665"/>
          </a:xfrm>
          <a:prstGeom prst="rect">
            <a:avLst/>
          </a:prstGeom>
          <a:noFill/>
          <a:ln w="9525">
            <a:noFill/>
            <a:miter lim="800000"/>
            <a:headEnd/>
            <a:tailEnd/>
          </a:ln>
        </p:spPr>
        <p:txBody>
          <a:bodyPr wrap="none">
            <a:prstTxWarp prst="textNoShape">
              <a:avLst/>
            </a:prstTxWarp>
            <a:spAutoFit/>
          </a:bodyPr>
          <a:lstStyle/>
          <a:p>
            <a:r>
              <a:rPr lang="de-DE" b="1" dirty="0" err="1">
                <a:solidFill>
                  <a:srgbClr val="FFFFFF"/>
                </a:solidFill>
                <a:latin typeface="Calibri"/>
                <a:cs typeface="Calibri"/>
              </a:rPr>
              <a:t>espace</a:t>
            </a:r>
            <a:r>
              <a:rPr lang="de-DE" b="1" dirty="0">
                <a:solidFill>
                  <a:srgbClr val="FFFFFF"/>
                </a:solidFill>
                <a:latin typeface="Calibri"/>
                <a:cs typeface="Calibri"/>
              </a:rPr>
              <a:t> </a:t>
            </a:r>
            <a:r>
              <a:rPr lang="de-DE" b="1" dirty="0" err="1">
                <a:solidFill>
                  <a:srgbClr val="FFFFFF"/>
                </a:solidFill>
                <a:latin typeface="Calibri"/>
                <a:cs typeface="Calibri"/>
              </a:rPr>
              <a:t>personnel</a:t>
            </a:r>
            <a:endParaRPr lang="de-DE" b="1" dirty="0">
              <a:solidFill>
                <a:srgbClr val="FFFFFF"/>
              </a:solidFill>
              <a:latin typeface="Calibri"/>
              <a:cs typeface="Calibri"/>
            </a:endParaRPr>
          </a:p>
        </p:txBody>
      </p:sp>
      <p:sp>
        <p:nvSpPr>
          <p:cNvPr id="26" name="Text Box 10"/>
          <p:cNvSpPr txBox="1">
            <a:spLocks noChangeArrowheads="1"/>
          </p:cNvSpPr>
          <p:nvPr/>
        </p:nvSpPr>
        <p:spPr bwMode="auto">
          <a:xfrm>
            <a:off x="6444208" y="2636912"/>
            <a:ext cx="1228559" cy="338554"/>
          </a:xfrm>
          <a:prstGeom prst="rect">
            <a:avLst/>
          </a:prstGeom>
          <a:noFill/>
          <a:ln w="9525">
            <a:noFill/>
            <a:miter lim="800000"/>
            <a:headEnd/>
            <a:tailEnd/>
          </a:ln>
        </p:spPr>
        <p:txBody>
          <a:bodyPr wrap="none">
            <a:prstTxWarp prst="textNoShape">
              <a:avLst/>
            </a:prstTxWarp>
            <a:spAutoFit/>
          </a:bodyPr>
          <a:lstStyle/>
          <a:p>
            <a:pPr>
              <a:defRPr/>
            </a:pPr>
            <a:r>
              <a:rPr lang="de-DE" sz="1600" b="1" dirty="0">
                <a:latin typeface="Calibri"/>
                <a:cs typeface="Calibri"/>
              </a:rPr>
              <a:t>forme </a:t>
            </a:r>
            <a:r>
              <a:rPr lang="de-DE" sz="1600" b="1" dirty="0" err="1">
                <a:latin typeface="Calibri"/>
                <a:cs typeface="Calibri"/>
              </a:rPr>
              <a:t>figée</a:t>
            </a:r>
            <a:endParaRPr lang="de-DE" sz="1600" b="1" dirty="0">
              <a:latin typeface="Calibri"/>
              <a:cs typeface="Calibri"/>
            </a:endParaRPr>
          </a:p>
        </p:txBody>
      </p:sp>
      <p:sp>
        <p:nvSpPr>
          <p:cNvPr id="27" name="Text Box 20"/>
          <p:cNvSpPr txBox="1">
            <a:spLocks noChangeArrowheads="1"/>
          </p:cNvSpPr>
          <p:nvPr/>
        </p:nvSpPr>
        <p:spPr bwMode="auto">
          <a:xfrm>
            <a:off x="6156176" y="2276872"/>
            <a:ext cx="2173680" cy="338554"/>
          </a:xfrm>
          <a:prstGeom prst="rect">
            <a:avLst/>
          </a:prstGeom>
          <a:noFill/>
          <a:ln w="9525">
            <a:noFill/>
            <a:miter lim="800000"/>
            <a:headEnd/>
            <a:tailEnd/>
          </a:ln>
        </p:spPr>
        <p:txBody>
          <a:bodyPr wrap="none">
            <a:prstTxWarp prst="textNoShape">
              <a:avLst/>
            </a:prstTxWarp>
            <a:spAutoFit/>
          </a:bodyPr>
          <a:lstStyle/>
          <a:p>
            <a:pPr>
              <a:defRPr/>
            </a:pPr>
            <a:r>
              <a:rPr lang="de-DE" sz="1600" b="1" dirty="0" smtClean="0">
                <a:latin typeface="Calibri"/>
                <a:cs typeface="Calibri"/>
              </a:rPr>
              <a:t>D1 </a:t>
            </a:r>
            <a:r>
              <a:rPr lang="de-DE" sz="1600" b="1" dirty="0" err="1">
                <a:latin typeface="Calibri"/>
                <a:cs typeface="Calibri"/>
              </a:rPr>
              <a:t>réaction</a:t>
            </a:r>
            <a:r>
              <a:rPr lang="de-DE" sz="1600" b="1" dirty="0">
                <a:latin typeface="Calibri"/>
                <a:cs typeface="Calibri"/>
              </a:rPr>
              <a:t> de </a:t>
            </a:r>
            <a:r>
              <a:rPr lang="de-DE" sz="1600" b="1" dirty="0" err="1">
                <a:latin typeface="Calibri"/>
                <a:cs typeface="Calibri"/>
              </a:rPr>
              <a:t>douleur</a:t>
            </a:r>
            <a:endParaRPr lang="de-DE" sz="1600" b="1" dirty="0">
              <a:latin typeface="Calibri"/>
              <a:cs typeface="Calibri"/>
            </a:endParaRPr>
          </a:p>
        </p:txBody>
      </p:sp>
      <p:sp>
        <p:nvSpPr>
          <p:cNvPr id="28" name="Text Box 21"/>
          <p:cNvSpPr txBox="1">
            <a:spLocks noChangeArrowheads="1"/>
          </p:cNvSpPr>
          <p:nvPr/>
        </p:nvSpPr>
        <p:spPr bwMode="auto">
          <a:xfrm>
            <a:off x="6372200" y="1700808"/>
            <a:ext cx="1625996" cy="584776"/>
          </a:xfrm>
          <a:prstGeom prst="rect">
            <a:avLst/>
          </a:prstGeom>
          <a:noFill/>
          <a:ln w="9525">
            <a:noFill/>
            <a:miter lim="800000"/>
            <a:headEnd/>
            <a:tailEnd/>
          </a:ln>
        </p:spPr>
        <p:txBody>
          <a:bodyPr wrap="square">
            <a:prstTxWarp prst="textNoShape">
              <a:avLst/>
            </a:prstTxWarp>
            <a:spAutoFit/>
          </a:bodyPr>
          <a:lstStyle/>
          <a:p>
            <a:pPr>
              <a:defRPr/>
            </a:pPr>
            <a:r>
              <a:rPr lang="de-DE" sz="1600" b="1" dirty="0" smtClean="0">
                <a:latin typeface="Calibri"/>
                <a:cs typeface="Calibri"/>
              </a:rPr>
              <a:t>D2 </a:t>
            </a:r>
            <a:r>
              <a:rPr lang="de-DE" sz="1600" b="1" dirty="0" err="1">
                <a:latin typeface="Calibri"/>
                <a:cs typeface="Calibri"/>
              </a:rPr>
              <a:t>réaction</a:t>
            </a:r>
            <a:r>
              <a:rPr lang="de-DE" sz="1600" b="1" dirty="0">
                <a:latin typeface="Calibri"/>
                <a:cs typeface="Calibri"/>
              </a:rPr>
              <a:t> </a:t>
            </a:r>
            <a:r>
              <a:rPr lang="de-DE" sz="1600" b="1" dirty="0" err="1">
                <a:latin typeface="Calibri"/>
                <a:cs typeface="Calibri"/>
              </a:rPr>
              <a:t>d‘évitement</a:t>
            </a:r>
            <a:endParaRPr lang="de-DE" sz="1600" b="1" dirty="0">
              <a:latin typeface="Calibri"/>
              <a:cs typeface="Calibri"/>
            </a:endParaRPr>
          </a:p>
        </p:txBody>
      </p:sp>
      <p:sp>
        <p:nvSpPr>
          <p:cNvPr id="29" name="Oval 10"/>
          <p:cNvSpPr>
            <a:spLocks noChangeArrowheads="1"/>
          </p:cNvSpPr>
          <p:nvPr/>
        </p:nvSpPr>
        <p:spPr bwMode="auto">
          <a:xfrm>
            <a:off x="4724400" y="2667000"/>
            <a:ext cx="1295400" cy="1227138"/>
          </a:xfrm>
          <a:prstGeom prst="ellipse">
            <a:avLst/>
          </a:prstGeom>
          <a:solidFill>
            <a:srgbClr val="FF0000"/>
          </a:solidFill>
          <a:ln w="88900">
            <a:solidFill>
              <a:srgbClr val="008000"/>
            </a:solidFill>
            <a:round/>
            <a:headEnd/>
            <a:tailEnd/>
          </a:ln>
        </p:spPr>
        <p:txBody>
          <a:bodyPr wrap="none" anchor="ctr">
            <a:prstTxWarp prst="textNoShape">
              <a:avLst/>
            </a:prstTxWarp>
          </a:bodyPr>
          <a:lstStyle/>
          <a:p>
            <a:pPr>
              <a:defRPr/>
            </a:pPr>
            <a:endParaRPr lang="en-GB">
              <a:latin typeface="Calibri"/>
              <a:cs typeface="Calibri"/>
            </a:endParaRPr>
          </a:p>
        </p:txBody>
      </p:sp>
      <p:pic>
        <p:nvPicPr>
          <p:cNvPr id="58386" name="Bild 29"/>
          <p:cNvPicPr>
            <a:picLocks noChangeAspect="1"/>
          </p:cNvPicPr>
          <p:nvPr/>
        </p:nvPicPr>
        <p:blipFill>
          <a:blip r:embed="rId3"/>
          <a:srcRect/>
          <a:stretch>
            <a:fillRect/>
          </a:stretch>
        </p:blipFill>
        <p:spPr bwMode="auto">
          <a:xfrm>
            <a:off x="4876800" y="2819400"/>
            <a:ext cx="996950" cy="990600"/>
          </a:xfrm>
          <a:prstGeom prst="rect">
            <a:avLst/>
          </a:prstGeom>
          <a:noFill/>
          <a:ln w="9525">
            <a:noFill/>
            <a:miter lim="800000"/>
            <a:headEnd/>
            <a:tailEnd/>
          </a:ln>
        </p:spPr>
      </p:pic>
      <p:sp>
        <p:nvSpPr>
          <p:cNvPr id="31" name="Line 15"/>
          <p:cNvSpPr>
            <a:spLocks noChangeShapeType="1"/>
          </p:cNvSpPr>
          <p:nvPr/>
        </p:nvSpPr>
        <p:spPr bwMode="auto">
          <a:xfrm flipV="1">
            <a:off x="5770563" y="2789238"/>
            <a:ext cx="706437" cy="411162"/>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32" name="Line 16"/>
          <p:cNvSpPr>
            <a:spLocks noChangeShapeType="1"/>
          </p:cNvSpPr>
          <p:nvPr/>
        </p:nvSpPr>
        <p:spPr bwMode="auto">
          <a:xfrm flipV="1">
            <a:off x="5691188" y="2636912"/>
            <a:ext cx="536996" cy="258688"/>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sp>
        <p:nvSpPr>
          <p:cNvPr id="33" name="Line 18"/>
          <p:cNvSpPr>
            <a:spLocks noChangeShapeType="1"/>
          </p:cNvSpPr>
          <p:nvPr/>
        </p:nvSpPr>
        <p:spPr bwMode="auto">
          <a:xfrm flipV="1">
            <a:off x="5562600" y="2133600"/>
            <a:ext cx="915988" cy="531813"/>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Calibri"/>
              <a:cs typeface="Calibri"/>
            </a:endParaRPr>
          </a:p>
        </p:txBody>
      </p:sp>
      <p:cxnSp>
        <p:nvCxnSpPr>
          <p:cNvPr id="22" name="AutoShape 21"/>
          <p:cNvCxnSpPr>
            <a:cxnSpLocks noChangeShapeType="1"/>
          </p:cNvCxnSpPr>
          <p:nvPr/>
        </p:nvCxnSpPr>
        <p:spPr bwMode="auto">
          <a:xfrm rot="10800000">
            <a:off x="5796138" y="3284986"/>
            <a:ext cx="1269059" cy="1152127"/>
          </a:xfrm>
          <a:prstGeom prst="curvedConnector3">
            <a:avLst>
              <a:gd name="adj1" fmla="val 50000"/>
            </a:avLst>
          </a:prstGeom>
          <a:noFill/>
          <a:ln w="127000">
            <a:solidFill>
              <a:srgbClr val="FF0000"/>
            </a:solidFill>
            <a:round/>
            <a:headEnd/>
            <a:tailEnd type="triangle" w="med" len="med"/>
          </a:ln>
        </p:spPr>
      </p:cxnSp>
      <p:pic>
        <p:nvPicPr>
          <p:cNvPr id="24" name="Bild 24"/>
          <p:cNvPicPr>
            <a:picLocks noChangeAspect="1"/>
          </p:cNvPicPr>
          <p:nvPr/>
        </p:nvPicPr>
        <p:blipFill>
          <a:blip r:embed="rId4"/>
          <a:srcRect/>
          <a:stretch>
            <a:fillRect/>
          </a:stretch>
        </p:blipFill>
        <p:spPr bwMode="auto">
          <a:xfrm>
            <a:off x="6804248" y="3717032"/>
            <a:ext cx="2070100" cy="20447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0999" y="1700808"/>
            <a:ext cx="8407893" cy="5031579"/>
          </a:xfrm>
        </p:spPr>
        <p:txBody>
          <a:bodyPr>
            <a:normAutofit/>
          </a:bodyPr>
          <a:lstStyle/>
          <a:p>
            <a:r>
              <a:rPr lang="fr-FR" dirty="0" smtClean="0"/>
              <a:t>La Logosynthèse part du principe que</a:t>
            </a:r>
          </a:p>
          <a:p>
            <a:pPr lvl="1"/>
            <a:r>
              <a:rPr lang="fr-FR" dirty="0" smtClean="0"/>
              <a:t>Il existe une forme d‘énergie subtile </a:t>
            </a:r>
          </a:p>
          <a:p>
            <a:pPr lvl="1"/>
            <a:r>
              <a:rPr lang="fr-FR" dirty="0" smtClean="0"/>
              <a:t>Cette énergie subtile est cohérente et peut avoir une influence sur notre environnement ou notre corps physique </a:t>
            </a:r>
          </a:p>
          <a:p>
            <a:pPr lvl="1"/>
            <a:r>
              <a:rPr lang="fr-FR" dirty="0" smtClean="0"/>
              <a:t>Contrairement à la loi d‘entropie (seconde loi de thermodynamique) des choses plus complexes peuvent émerger de ces énergies subtiles</a:t>
            </a:r>
          </a:p>
          <a:p>
            <a:r>
              <a:rPr lang="fr-FR" dirty="0" smtClean="0"/>
              <a:t>Ce concept est profondément enraciné dans l‘histoire de l‘humanité</a:t>
            </a:r>
          </a:p>
          <a:p>
            <a:r>
              <a:rPr lang="fr-FR" dirty="0" smtClean="0"/>
              <a:t>En fonction des différentes cultures, cette énergie subtile, créatrice et manifestée porte différents noms :</a:t>
            </a:r>
            <a:r>
              <a:rPr lang="fr-FR" i="1" dirty="0" smtClean="0"/>
              <a:t>ka, physis, </a:t>
            </a:r>
            <a:r>
              <a:rPr lang="fr-FR" i="1" dirty="0" err="1" smtClean="0"/>
              <a:t>rûah</a:t>
            </a:r>
            <a:r>
              <a:rPr lang="fr-FR" i="1" dirty="0" smtClean="0"/>
              <a:t>, </a:t>
            </a:r>
            <a:r>
              <a:rPr lang="fr-FR" i="1" dirty="0" err="1" smtClean="0"/>
              <a:t>prana</a:t>
            </a:r>
            <a:r>
              <a:rPr lang="fr-FR" i="1" dirty="0" smtClean="0"/>
              <a:t>, qi, élan vital, </a:t>
            </a:r>
            <a:r>
              <a:rPr lang="fr-FR" i="1" dirty="0"/>
              <a:t>é</a:t>
            </a:r>
            <a:r>
              <a:rPr lang="fr-FR" i="1" dirty="0" smtClean="0"/>
              <a:t>volution</a:t>
            </a:r>
          </a:p>
          <a:p>
            <a:pPr lvl="1"/>
            <a:r>
              <a:rPr lang="fr-FR" dirty="0" smtClean="0"/>
              <a:t>en Logosynthèse, on l‘appelle </a:t>
            </a:r>
            <a:r>
              <a:rPr lang="fr-FR" dirty="0" smtClean="0">
                <a:solidFill>
                  <a:srgbClr val="AD1D19"/>
                </a:solidFill>
              </a:rPr>
              <a:t>Essence</a:t>
            </a:r>
          </a:p>
          <a:p>
            <a:endParaRPr lang="de-DE" dirty="0" smtClean="0"/>
          </a:p>
        </p:txBody>
      </p:sp>
      <p:sp>
        <p:nvSpPr>
          <p:cNvPr id="5" name="Titel 4"/>
          <p:cNvSpPr>
            <a:spLocks noGrp="1"/>
          </p:cNvSpPr>
          <p:nvPr>
            <p:ph type="title"/>
          </p:nvPr>
        </p:nvSpPr>
        <p:spPr/>
        <p:txBody>
          <a:bodyPr/>
          <a:lstStyle/>
          <a:p>
            <a:r>
              <a:rPr lang="de-CH" dirty="0" err="1" smtClean="0"/>
              <a:t>Énergie</a:t>
            </a:r>
            <a:r>
              <a:rPr lang="de-CH" dirty="0" smtClean="0"/>
              <a:t> subtile</a:t>
            </a:r>
            <a:endParaRPr lang="de-CH" dirty="0"/>
          </a:p>
        </p:txBody>
      </p:sp>
    </p:spTree>
    <p:extLst>
      <p:ext uri="{BB962C8B-B14F-4D97-AF65-F5344CB8AC3E}">
        <p14:creationId xmlns:p14="http://schemas.microsoft.com/office/powerpoint/2010/main" xmlns="" val="7814106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de-DE" dirty="0" err="1"/>
              <a:t>Traitement</a:t>
            </a:r>
            <a:r>
              <a:rPr lang="de-DE" dirty="0"/>
              <a:t> par la </a:t>
            </a:r>
            <a:r>
              <a:rPr lang="de-DE" dirty="0" err="1"/>
              <a:t>Logosynthèse</a:t>
            </a:r>
            <a:r>
              <a:rPr lang="de-DE" dirty="0"/>
              <a:t>®</a:t>
            </a:r>
            <a:endParaRPr lang="de-DE" dirty="0" smtClean="0"/>
          </a:p>
        </p:txBody>
      </p:sp>
      <p:sp>
        <p:nvSpPr>
          <p:cNvPr id="66563"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mj-lt"/>
            </a:endParaRPr>
          </a:p>
        </p:txBody>
      </p:sp>
      <p:sp>
        <p:nvSpPr>
          <p:cNvPr id="66564" name="Oval 4"/>
          <p:cNvSpPr>
            <a:spLocks noChangeArrowheads="1"/>
          </p:cNvSpPr>
          <p:nvPr/>
        </p:nvSpPr>
        <p:spPr bwMode="auto">
          <a:xfrm>
            <a:off x="3429000" y="3429000"/>
            <a:ext cx="1295400" cy="1295400"/>
          </a:xfrm>
          <a:prstGeom prst="ellipse">
            <a:avLst/>
          </a:prstGeom>
          <a:solidFill>
            <a:srgbClr val="800000"/>
          </a:solidFill>
          <a:ln w="9525">
            <a:noFill/>
            <a:round/>
            <a:headEnd/>
            <a:tailEnd/>
          </a:ln>
        </p:spPr>
        <p:txBody>
          <a:bodyPr wrap="none" anchor="ctr">
            <a:prstTxWarp prst="textNoShape">
              <a:avLst/>
            </a:prstTxWarp>
          </a:bodyPr>
          <a:lstStyle/>
          <a:p>
            <a:pPr algn="ctr">
              <a:defRPr/>
            </a:pPr>
            <a:r>
              <a:rPr lang="de-DE" b="1" dirty="0">
                <a:solidFill>
                  <a:srgbClr val="FFFFFF"/>
                </a:solidFill>
              </a:rPr>
              <a:t>Soi</a:t>
            </a:r>
          </a:p>
        </p:txBody>
      </p:sp>
      <p:sp>
        <p:nvSpPr>
          <p:cNvPr id="66565" name="Text Box 5"/>
          <p:cNvSpPr txBox="1">
            <a:spLocks noChangeArrowheads="1"/>
          </p:cNvSpPr>
          <p:nvPr/>
        </p:nvSpPr>
        <p:spPr bwMode="auto">
          <a:xfrm>
            <a:off x="838200" y="1981200"/>
            <a:ext cx="1368420" cy="276999"/>
          </a:xfrm>
          <a:prstGeom prst="rect">
            <a:avLst/>
          </a:prstGeom>
          <a:noFill/>
          <a:ln w="9525">
            <a:noFill/>
            <a:miter lim="800000"/>
            <a:headEnd/>
            <a:tailEnd/>
          </a:ln>
        </p:spPr>
        <p:txBody>
          <a:bodyPr wrap="none">
            <a:prstTxWarp prst="textNoShape">
              <a:avLst/>
            </a:prstTxWarp>
            <a:spAutoFit/>
          </a:bodyPr>
          <a:lstStyle/>
          <a:p>
            <a:pPr>
              <a:defRPr/>
            </a:pPr>
            <a:r>
              <a:rPr lang="de-DE" sz="1200" b="1" dirty="0" err="1"/>
              <a:t>Limite</a:t>
            </a:r>
            <a:r>
              <a:rPr lang="de-DE" sz="1200" b="1" dirty="0"/>
              <a:t> du </a:t>
            </a:r>
            <a:r>
              <a:rPr lang="de-DE" sz="1200" b="1" dirty="0" err="1"/>
              <a:t>corps</a:t>
            </a:r>
            <a:endParaRPr lang="de-DE" sz="1200" b="1" dirty="0"/>
          </a:p>
        </p:txBody>
      </p:sp>
      <p:sp>
        <p:nvSpPr>
          <p:cNvPr id="66566" name="Text Box 6"/>
          <p:cNvSpPr txBox="1">
            <a:spLocks noChangeArrowheads="1"/>
          </p:cNvSpPr>
          <p:nvPr/>
        </p:nvSpPr>
        <p:spPr bwMode="auto">
          <a:xfrm>
            <a:off x="6096000" y="5638800"/>
            <a:ext cx="2331279" cy="276999"/>
          </a:xfrm>
          <a:prstGeom prst="rect">
            <a:avLst/>
          </a:prstGeom>
          <a:noFill/>
          <a:ln w="9525">
            <a:noFill/>
            <a:miter lim="800000"/>
            <a:headEnd/>
            <a:tailEnd/>
          </a:ln>
        </p:spPr>
        <p:txBody>
          <a:bodyPr wrap="none">
            <a:prstTxWarp prst="textNoShape">
              <a:avLst/>
            </a:prstTxWarp>
            <a:spAutoFit/>
          </a:bodyPr>
          <a:lstStyle/>
          <a:p>
            <a:pPr>
              <a:defRPr/>
            </a:pPr>
            <a:r>
              <a:rPr lang="de-DE" sz="1200" b="1" dirty="0" err="1"/>
              <a:t>Limite</a:t>
            </a:r>
            <a:r>
              <a:rPr lang="de-DE" sz="1200" b="1" dirty="0"/>
              <a:t> de </a:t>
            </a:r>
            <a:r>
              <a:rPr lang="de-DE" sz="1200" b="1" dirty="0" err="1"/>
              <a:t>l‘espace</a:t>
            </a:r>
            <a:r>
              <a:rPr lang="de-DE" sz="1200" b="1" dirty="0"/>
              <a:t> </a:t>
            </a:r>
            <a:r>
              <a:rPr lang="de-DE" sz="1200" b="1" dirty="0" err="1"/>
              <a:t>personnel</a:t>
            </a:r>
            <a:endParaRPr lang="de-DE" sz="1200" b="1" dirty="0"/>
          </a:p>
        </p:txBody>
      </p:sp>
      <p:sp>
        <p:nvSpPr>
          <p:cNvPr id="66567"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66568"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66569" name="Rectangle 9"/>
          <p:cNvSpPr>
            <a:spLocks noChangeArrowheads="1"/>
          </p:cNvSpPr>
          <p:nvPr/>
        </p:nvSpPr>
        <p:spPr bwMode="auto">
          <a:xfrm>
            <a:off x="3029812" y="5105400"/>
            <a:ext cx="2912400"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rPr>
              <a:t>Espace</a:t>
            </a:r>
            <a:r>
              <a:rPr lang="de-DE" b="1" dirty="0">
                <a:solidFill>
                  <a:srgbClr val="FFFFFF"/>
                </a:solidFill>
              </a:rPr>
              <a:t> </a:t>
            </a:r>
            <a:r>
              <a:rPr lang="de-DE" b="1" dirty="0" err="1">
                <a:solidFill>
                  <a:srgbClr val="FFFFFF"/>
                </a:solidFill>
              </a:rPr>
              <a:t>Personnel</a:t>
            </a:r>
            <a:endParaRPr lang="de-DE" b="1" dirty="0">
              <a:solidFill>
                <a:srgbClr val="FFFFFF"/>
              </a:solidFill>
            </a:endParaRPr>
          </a:p>
        </p:txBody>
      </p:sp>
      <p:sp>
        <p:nvSpPr>
          <p:cNvPr id="66570" name="Text Box 10"/>
          <p:cNvSpPr txBox="1">
            <a:spLocks noChangeArrowheads="1"/>
          </p:cNvSpPr>
          <p:nvPr/>
        </p:nvSpPr>
        <p:spPr bwMode="auto">
          <a:xfrm>
            <a:off x="6434956" y="2620963"/>
            <a:ext cx="2856508" cy="276999"/>
          </a:xfrm>
          <a:prstGeom prst="rect">
            <a:avLst/>
          </a:prstGeom>
          <a:noFill/>
          <a:ln w="9525">
            <a:noFill/>
            <a:miter lim="800000"/>
            <a:headEnd/>
            <a:tailEnd/>
          </a:ln>
        </p:spPr>
        <p:txBody>
          <a:bodyPr wrap="none">
            <a:prstTxWarp prst="textNoShape">
              <a:avLst/>
            </a:prstTxWarp>
            <a:spAutoFit/>
          </a:bodyPr>
          <a:lstStyle/>
          <a:p>
            <a:pPr>
              <a:defRPr/>
            </a:pPr>
            <a:r>
              <a:rPr lang="de-DE" sz="1200" b="1" dirty="0"/>
              <a:t>Forme </a:t>
            </a:r>
            <a:r>
              <a:rPr lang="de-DE" sz="1200" b="1" dirty="0" err="1"/>
              <a:t>figée</a:t>
            </a:r>
            <a:r>
              <a:rPr lang="de-DE" sz="1200" b="1" dirty="0"/>
              <a:t>, </a:t>
            </a:r>
            <a:r>
              <a:rPr lang="de-DE" sz="1200" b="1" dirty="0" err="1"/>
              <a:t>déclenchant</a:t>
            </a:r>
            <a:r>
              <a:rPr lang="de-DE" sz="1200" b="1" dirty="0"/>
              <a:t> la </a:t>
            </a:r>
            <a:r>
              <a:rPr lang="de-DE" sz="1200" b="1" dirty="0" err="1"/>
              <a:t>douleur</a:t>
            </a:r>
            <a:endParaRPr lang="de-DE" sz="1200" b="1" dirty="0"/>
          </a:p>
        </p:txBody>
      </p:sp>
      <p:sp>
        <p:nvSpPr>
          <p:cNvPr id="66571" name="Text Box 11"/>
          <p:cNvSpPr txBox="1">
            <a:spLocks noChangeArrowheads="1"/>
          </p:cNvSpPr>
          <p:nvPr/>
        </p:nvSpPr>
        <p:spPr bwMode="auto">
          <a:xfrm>
            <a:off x="6228185" y="2204864"/>
            <a:ext cx="2915816" cy="461665"/>
          </a:xfrm>
          <a:prstGeom prst="rect">
            <a:avLst/>
          </a:prstGeom>
          <a:noFill/>
          <a:ln w="9525">
            <a:noFill/>
            <a:miter lim="800000"/>
            <a:headEnd/>
            <a:tailEnd/>
          </a:ln>
        </p:spPr>
        <p:txBody>
          <a:bodyPr wrap="square">
            <a:prstTxWarp prst="textNoShape">
              <a:avLst/>
            </a:prstTxWarp>
            <a:spAutoFit/>
          </a:bodyPr>
          <a:lstStyle/>
          <a:p>
            <a:pPr algn="ctr">
              <a:defRPr/>
            </a:pPr>
            <a:r>
              <a:rPr lang="de-DE" sz="1200" b="1" dirty="0"/>
              <a:t>D1, </a:t>
            </a:r>
            <a:r>
              <a:rPr lang="de-DE" sz="1200" b="1" dirty="0" err="1"/>
              <a:t>réaction</a:t>
            </a:r>
            <a:r>
              <a:rPr lang="de-DE" sz="1200" b="1" dirty="0"/>
              <a:t> </a:t>
            </a:r>
            <a:r>
              <a:rPr lang="de-DE" sz="1200" b="1" dirty="0" err="1"/>
              <a:t>figée</a:t>
            </a:r>
            <a:r>
              <a:rPr lang="de-DE" sz="1200" b="1" dirty="0"/>
              <a:t>, </a:t>
            </a:r>
            <a:r>
              <a:rPr lang="de-DE" sz="1200" b="1" dirty="0" err="1"/>
              <a:t>ressenti</a:t>
            </a:r>
            <a:r>
              <a:rPr lang="de-DE" sz="1200" b="1" dirty="0"/>
              <a:t> de la </a:t>
            </a:r>
            <a:r>
              <a:rPr lang="de-DE" sz="1200" b="1" dirty="0" err="1"/>
              <a:t>douleur</a:t>
            </a:r>
            <a:endParaRPr lang="de-DE" sz="1200" b="1" dirty="0"/>
          </a:p>
        </p:txBody>
      </p:sp>
      <p:sp>
        <p:nvSpPr>
          <p:cNvPr id="66577" name="Text Box 17"/>
          <p:cNvSpPr txBox="1">
            <a:spLocks noChangeArrowheads="1"/>
          </p:cNvSpPr>
          <p:nvPr/>
        </p:nvSpPr>
        <p:spPr bwMode="auto">
          <a:xfrm>
            <a:off x="5829429" y="1844824"/>
            <a:ext cx="3314571" cy="276999"/>
          </a:xfrm>
          <a:prstGeom prst="rect">
            <a:avLst/>
          </a:prstGeom>
          <a:noFill/>
          <a:ln w="9525">
            <a:noFill/>
            <a:miter lim="800000"/>
            <a:headEnd/>
            <a:tailEnd/>
          </a:ln>
        </p:spPr>
        <p:txBody>
          <a:bodyPr wrap="none">
            <a:prstTxWarp prst="textNoShape">
              <a:avLst/>
            </a:prstTxWarp>
            <a:spAutoFit/>
          </a:bodyPr>
          <a:lstStyle/>
          <a:p>
            <a:pPr>
              <a:defRPr/>
            </a:pPr>
            <a:r>
              <a:rPr lang="de-DE" sz="1200" b="1" dirty="0"/>
              <a:t>D2, </a:t>
            </a:r>
            <a:r>
              <a:rPr lang="de-DE" sz="1200" b="1" dirty="0" err="1"/>
              <a:t>réaction</a:t>
            </a:r>
            <a:r>
              <a:rPr lang="de-DE" sz="1200" b="1" dirty="0"/>
              <a:t> </a:t>
            </a:r>
            <a:r>
              <a:rPr lang="de-DE" sz="1200" b="1" dirty="0" err="1"/>
              <a:t>figée</a:t>
            </a:r>
            <a:r>
              <a:rPr lang="de-DE" sz="1200" b="1" dirty="0"/>
              <a:t>, </a:t>
            </a:r>
            <a:r>
              <a:rPr lang="de-DE" sz="1200" b="1" dirty="0" err="1"/>
              <a:t>évitement</a:t>
            </a:r>
            <a:r>
              <a:rPr lang="de-DE" sz="1200" b="1" dirty="0"/>
              <a:t> de la </a:t>
            </a:r>
            <a:r>
              <a:rPr lang="de-DE" sz="1200" b="1" dirty="0" err="1"/>
              <a:t>douleur</a:t>
            </a:r>
            <a:endParaRPr lang="de-DE" sz="1200" b="1" dirty="0"/>
          </a:p>
        </p:txBody>
      </p:sp>
      <p:sp>
        <p:nvSpPr>
          <p:cNvPr id="66578" name="Line 18"/>
          <p:cNvSpPr>
            <a:spLocks noChangeShapeType="1"/>
          </p:cNvSpPr>
          <p:nvPr/>
        </p:nvSpPr>
        <p:spPr bwMode="auto">
          <a:xfrm flipV="1">
            <a:off x="5562600" y="2179638"/>
            <a:ext cx="915988" cy="531812"/>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19" name="Oval 10"/>
          <p:cNvSpPr>
            <a:spLocks noChangeArrowheads="1"/>
          </p:cNvSpPr>
          <p:nvPr/>
        </p:nvSpPr>
        <p:spPr bwMode="auto">
          <a:xfrm>
            <a:off x="4495800" y="2582863"/>
            <a:ext cx="1295400" cy="1227137"/>
          </a:xfrm>
          <a:prstGeom prst="ellipse">
            <a:avLst/>
          </a:prstGeom>
          <a:solidFill>
            <a:srgbClr val="FF0000"/>
          </a:solidFill>
          <a:ln w="57150" cap="rnd" cmpd="sng">
            <a:solidFill>
              <a:srgbClr val="008000"/>
            </a:solidFill>
            <a:prstDash val="sysDash"/>
            <a:round/>
            <a:headEnd/>
            <a:tailEnd/>
          </a:ln>
        </p:spPr>
        <p:txBody>
          <a:bodyPr wrap="none" anchor="ctr">
            <a:prstTxWarp prst="textNoShape">
              <a:avLst/>
            </a:prstTxWarp>
          </a:bodyPr>
          <a:lstStyle/>
          <a:p>
            <a:pPr>
              <a:defRPr/>
            </a:pPr>
            <a:endParaRPr lang="en-GB">
              <a:latin typeface="+mj-lt"/>
              <a:cs typeface=""/>
            </a:endParaRPr>
          </a:p>
        </p:txBody>
      </p:sp>
      <p:pic>
        <p:nvPicPr>
          <p:cNvPr id="71695" name="Bild 19"/>
          <p:cNvPicPr>
            <a:picLocks noChangeAspect="1"/>
          </p:cNvPicPr>
          <p:nvPr/>
        </p:nvPicPr>
        <p:blipFill>
          <a:blip r:embed="rId3"/>
          <a:srcRect/>
          <a:stretch>
            <a:fillRect/>
          </a:stretch>
        </p:blipFill>
        <p:spPr bwMode="auto">
          <a:xfrm>
            <a:off x="4648200" y="2735263"/>
            <a:ext cx="996950" cy="990600"/>
          </a:xfrm>
          <a:prstGeom prst="rect">
            <a:avLst/>
          </a:prstGeom>
          <a:noFill/>
          <a:ln w="9525">
            <a:noFill/>
            <a:miter lim="800000"/>
            <a:headEnd/>
            <a:tailEnd/>
          </a:ln>
        </p:spPr>
      </p:pic>
      <p:sp>
        <p:nvSpPr>
          <p:cNvPr id="21" name="Line 16"/>
          <p:cNvSpPr>
            <a:spLocks noChangeShapeType="1"/>
          </p:cNvSpPr>
          <p:nvPr/>
        </p:nvSpPr>
        <p:spPr bwMode="auto">
          <a:xfrm flipV="1">
            <a:off x="5638800" y="2438400"/>
            <a:ext cx="838200" cy="487363"/>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22" name="Line 15"/>
          <p:cNvSpPr>
            <a:spLocks noChangeShapeType="1"/>
          </p:cNvSpPr>
          <p:nvPr/>
        </p:nvSpPr>
        <p:spPr bwMode="auto">
          <a:xfrm flipV="1">
            <a:off x="5638800" y="2713038"/>
            <a:ext cx="838200" cy="487362"/>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Tree>
    <p:extLst>
      <p:ext uri="{BB962C8B-B14F-4D97-AF65-F5344CB8AC3E}">
        <p14:creationId xmlns:p14="http://schemas.microsoft.com/office/powerpoint/2010/main" xmlns="" val="984694265"/>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de-DE" dirty="0"/>
              <a:t>Traitement par la Logosynthèse®</a:t>
            </a:r>
            <a:endParaRPr lang="de-DE" baseline="30000" dirty="0" smtClean="0"/>
          </a:p>
        </p:txBody>
      </p:sp>
      <p:sp>
        <p:nvSpPr>
          <p:cNvPr id="68611" name="Oval 3"/>
          <p:cNvSpPr>
            <a:spLocks noChangeArrowheads="1"/>
          </p:cNvSpPr>
          <p:nvPr/>
        </p:nvSpPr>
        <p:spPr bwMode="auto">
          <a:xfrm>
            <a:off x="1600200" y="20526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mj-lt"/>
            </a:endParaRPr>
          </a:p>
        </p:txBody>
      </p:sp>
      <p:sp>
        <p:nvSpPr>
          <p:cNvPr id="68612" name="Oval 4"/>
          <p:cNvSpPr>
            <a:spLocks noChangeArrowheads="1"/>
          </p:cNvSpPr>
          <p:nvPr/>
        </p:nvSpPr>
        <p:spPr bwMode="auto">
          <a:xfrm>
            <a:off x="3429000" y="3352800"/>
            <a:ext cx="1295400" cy="1295400"/>
          </a:xfrm>
          <a:prstGeom prst="ellipse">
            <a:avLst/>
          </a:prstGeom>
          <a:solidFill>
            <a:srgbClr val="800000"/>
          </a:solidFill>
          <a:ln w="9525">
            <a:noFill/>
            <a:round/>
            <a:headEnd/>
            <a:tailEnd/>
          </a:ln>
        </p:spPr>
        <p:txBody>
          <a:bodyPr wrap="none" anchor="ctr">
            <a:prstTxWarp prst="textNoShape">
              <a:avLst/>
            </a:prstTxWarp>
          </a:bodyPr>
          <a:lstStyle/>
          <a:p>
            <a:pPr algn="ctr">
              <a:defRPr/>
            </a:pPr>
            <a:r>
              <a:rPr lang="de-DE" b="1" dirty="0">
                <a:solidFill>
                  <a:srgbClr val="FFFFFF"/>
                </a:solidFill>
              </a:rPr>
              <a:t>Soi</a:t>
            </a:r>
            <a:endParaRPr lang="de-DE" b="1" dirty="0">
              <a:solidFill>
                <a:srgbClr val="FFADFF"/>
              </a:solidFill>
              <a:latin typeface="+mj-lt"/>
            </a:endParaRPr>
          </a:p>
        </p:txBody>
      </p:sp>
      <p:sp>
        <p:nvSpPr>
          <p:cNvPr id="68613" name="Text Box 5"/>
          <p:cNvSpPr txBox="1">
            <a:spLocks noChangeArrowheads="1"/>
          </p:cNvSpPr>
          <p:nvPr/>
        </p:nvSpPr>
        <p:spPr bwMode="auto">
          <a:xfrm>
            <a:off x="838200" y="1905000"/>
            <a:ext cx="1368420" cy="276999"/>
          </a:xfrm>
          <a:prstGeom prst="rect">
            <a:avLst/>
          </a:prstGeom>
          <a:noFill/>
          <a:ln w="9525">
            <a:noFill/>
            <a:miter lim="800000"/>
            <a:headEnd/>
            <a:tailEnd/>
          </a:ln>
        </p:spPr>
        <p:txBody>
          <a:bodyPr wrap="none">
            <a:prstTxWarp prst="textNoShape">
              <a:avLst/>
            </a:prstTxWarp>
            <a:spAutoFit/>
          </a:bodyPr>
          <a:lstStyle/>
          <a:p>
            <a:pPr>
              <a:defRPr/>
            </a:pPr>
            <a:r>
              <a:rPr lang="de-DE" sz="1200" b="1" dirty="0" err="1"/>
              <a:t>Limite</a:t>
            </a:r>
            <a:r>
              <a:rPr lang="de-DE" sz="1200" b="1" dirty="0"/>
              <a:t> du </a:t>
            </a:r>
            <a:r>
              <a:rPr lang="de-DE" sz="1200" b="1" dirty="0" err="1"/>
              <a:t>corps</a:t>
            </a:r>
            <a:endParaRPr lang="de-DE" sz="1200" b="1" dirty="0"/>
          </a:p>
        </p:txBody>
      </p:sp>
      <p:sp>
        <p:nvSpPr>
          <p:cNvPr id="68614" name="Text Box 6"/>
          <p:cNvSpPr txBox="1">
            <a:spLocks noChangeArrowheads="1"/>
          </p:cNvSpPr>
          <p:nvPr/>
        </p:nvSpPr>
        <p:spPr bwMode="auto">
          <a:xfrm>
            <a:off x="6096000" y="5562600"/>
            <a:ext cx="2317899" cy="276999"/>
          </a:xfrm>
          <a:prstGeom prst="rect">
            <a:avLst/>
          </a:prstGeom>
          <a:noFill/>
          <a:ln w="9525">
            <a:noFill/>
            <a:miter lim="800000"/>
            <a:headEnd/>
            <a:tailEnd/>
          </a:ln>
        </p:spPr>
        <p:txBody>
          <a:bodyPr wrap="none">
            <a:prstTxWarp prst="textNoShape">
              <a:avLst/>
            </a:prstTxWarp>
            <a:spAutoFit/>
          </a:bodyPr>
          <a:lstStyle/>
          <a:p>
            <a:pPr>
              <a:defRPr/>
            </a:pPr>
            <a:r>
              <a:rPr lang="de-DE" sz="1200" b="1" dirty="0" err="1"/>
              <a:t>Limite</a:t>
            </a:r>
            <a:r>
              <a:rPr lang="de-DE" sz="1200" b="1" dirty="0"/>
              <a:t> de </a:t>
            </a:r>
            <a:r>
              <a:rPr lang="de-DE" sz="1200" b="1" dirty="0" err="1"/>
              <a:t>l‘espace</a:t>
            </a:r>
            <a:r>
              <a:rPr lang="de-DE" sz="1200" b="1" dirty="0"/>
              <a:t> </a:t>
            </a:r>
            <a:r>
              <a:rPr lang="de-DE" sz="1200" b="1" dirty="0" err="1"/>
              <a:t>personnel</a:t>
            </a:r>
            <a:endParaRPr lang="de-DE" sz="1200" b="1" dirty="0"/>
          </a:p>
        </p:txBody>
      </p:sp>
      <p:sp>
        <p:nvSpPr>
          <p:cNvPr id="68615" name="Line 7"/>
          <p:cNvSpPr>
            <a:spLocks noChangeShapeType="1"/>
          </p:cNvSpPr>
          <p:nvPr/>
        </p:nvSpPr>
        <p:spPr bwMode="auto">
          <a:xfrm>
            <a:off x="5867400" y="54102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68616" name="Line 8"/>
          <p:cNvSpPr>
            <a:spLocks noChangeShapeType="1"/>
          </p:cNvSpPr>
          <p:nvPr/>
        </p:nvSpPr>
        <p:spPr bwMode="auto">
          <a:xfrm flipH="1" flipV="1">
            <a:off x="1981200" y="22098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68620" name="Line 15"/>
          <p:cNvSpPr>
            <a:spLocks noChangeShapeType="1"/>
          </p:cNvSpPr>
          <p:nvPr/>
        </p:nvSpPr>
        <p:spPr bwMode="auto">
          <a:xfrm flipV="1">
            <a:off x="5638800" y="2362200"/>
            <a:ext cx="838200" cy="487363"/>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16" name="Oval 10"/>
          <p:cNvSpPr>
            <a:spLocks noChangeArrowheads="1"/>
          </p:cNvSpPr>
          <p:nvPr/>
        </p:nvSpPr>
        <p:spPr bwMode="auto">
          <a:xfrm>
            <a:off x="4495800" y="2506663"/>
            <a:ext cx="1295400" cy="1227137"/>
          </a:xfrm>
          <a:prstGeom prst="ellipse">
            <a:avLst/>
          </a:prstGeom>
          <a:solidFill>
            <a:srgbClr val="FF0000"/>
          </a:solidFill>
          <a:ln w="57150" cap="rnd" cmpd="sng">
            <a:noFill/>
            <a:prstDash val="sysDash"/>
            <a:round/>
            <a:headEnd/>
            <a:tailEnd/>
          </a:ln>
        </p:spPr>
        <p:txBody>
          <a:bodyPr wrap="none" anchor="ctr">
            <a:prstTxWarp prst="textNoShape">
              <a:avLst/>
            </a:prstTxWarp>
          </a:bodyPr>
          <a:lstStyle/>
          <a:p>
            <a:pPr>
              <a:defRPr/>
            </a:pPr>
            <a:endParaRPr lang="en-GB">
              <a:latin typeface="+mj-lt"/>
              <a:cs typeface=""/>
            </a:endParaRPr>
          </a:p>
        </p:txBody>
      </p:sp>
      <p:pic>
        <p:nvPicPr>
          <p:cNvPr id="73742" name="Bild 16"/>
          <p:cNvPicPr>
            <a:picLocks noChangeAspect="1"/>
          </p:cNvPicPr>
          <p:nvPr/>
        </p:nvPicPr>
        <p:blipFill>
          <a:blip r:embed="rId3"/>
          <a:srcRect/>
          <a:stretch>
            <a:fillRect/>
          </a:stretch>
        </p:blipFill>
        <p:spPr bwMode="auto">
          <a:xfrm>
            <a:off x="4648200" y="2659063"/>
            <a:ext cx="996950" cy="990600"/>
          </a:xfrm>
          <a:prstGeom prst="rect">
            <a:avLst/>
          </a:prstGeom>
          <a:noFill/>
          <a:ln w="9525">
            <a:noFill/>
            <a:miter lim="800000"/>
            <a:headEnd/>
            <a:tailEnd/>
          </a:ln>
        </p:spPr>
      </p:pic>
      <p:sp>
        <p:nvSpPr>
          <p:cNvPr id="18" name="Line 14"/>
          <p:cNvSpPr>
            <a:spLocks noChangeShapeType="1"/>
          </p:cNvSpPr>
          <p:nvPr/>
        </p:nvSpPr>
        <p:spPr bwMode="auto">
          <a:xfrm flipV="1">
            <a:off x="5638800" y="2667000"/>
            <a:ext cx="838200" cy="487363"/>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j-lt"/>
            </a:endParaRPr>
          </a:p>
        </p:txBody>
      </p:sp>
      <p:sp>
        <p:nvSpPr>
          <p:cNvPr id="17" name="Rechteck 16"/>
          <p:cNvSpPr/>
          <p:nvPr/>
        </p:nvSpPr>
        <p:spPr>
          <a:xfrm>
            <a:off x="-828600" y="6207695"/>
            <a:ext cx="8534400" cy="369332"/>
          </a:xfrm>
          <a:prstGeom prst="rect">
            <a:avLst/>
          </a:prstGeom>
        </p:spPr>
        <p:txBody>
          <a:bodyPr>
            <a:spAutoFit/>
          </a:bodyPr>
          <a:lstStyle/>
          <a:p>
            <a:pPr algn="ctr">
              <a:defRPr/>
            </a:pPr>
            <a:r>
              <a:rPr lang="de-DE" sz="1800" b="1" dirty="0" smtClean="0">
                <a:ln w="1905"/>
                <a:solidFill>
                  <a:srgbClr val="AD1D19"/>
                </a:solidFill>
                <a:effectLst>
                  <a:innerShdw blurRad="69850" dist="43180" dir="5400000">
                    <a:srgbClr val="000000">
                      <a:alpha val="65000"/>
                    </a:srgbClr>
                  </a:innerShdw>
                </a:effectLst>
                <a:latin typeface="+mj-lt"/>
              </a:rPr>
              <a:t>Des </a:t>
            </a:r>
            <a:r>
              <a:rPr lang="de-DE" sz="1800" b="1" dirty="0" err="1" smtClean="0">
                <a:ln w="1905"/>
                <a:solidFill>
                  <a:srgbClr val="AD1D19"/>
                </a:solidFill>
                <a:effectLst>
                  <a:innerShdw blurRad="69850" dist="43180" dir="5400000">
                    <a:srgbClr val="000000">
                      <a:alpha val="65000"/>
                    </a:srgbClr>
                  </a:innerShdw>
                </a:effectLst>
                <a:latin typeface="+mj-lt"/>
              </a:rPr>
              <a:t>formes</a:t>
            </a:r>
            <a:r>
              <a:rPr lang="de-DE" sz="1800" b="1" dirty="0" smtClean="0">
                <a:ln w="1905"/>
                <a:solidFill>
                  <a:srgbClr val="AD1D19"/>
                </a:solidFill>
                <a:effectLst>
                  <a:innerShdw blurRad="69850" dist="43180" dir="5400000">
                    <a:srgbClr val="000000">
                      <a:alpha val="65000"/>
                    </a:srgbClr>
                  </a:innerShdw>
                </a:effectLst>
                <a:latin typeface="+mj-lt"/>
              </a:rPr>
              <a:t> et </a:t>
            </a:r>
            <a:r>
              <a:rPr lang="de-DE" sz="1800" b="1" dirty="0" err="1" smtClean="0">
                <a:ln w="1905"/>
                <a:solidFill>
                  <a:srgbClr val="AD1D19"/>
                </a:solidFill>
                <a:effectLst>
                  <a:innerShdw blurRad="69850" dist="43180" dir="5400000">
                    <a:srgbClr val="000000">
                      <a:alpha val="65000"/>
                    </a:srgbClr>
                  </a:innerShdw>
                </a:effectLst>
                <a:latin typeface="+mj-lt"/>
              </a:rPr>
              <a:t>réactions</a:t>
            </a:r>
            <a:r>
              <a:rPr lang="de-DE" sz="1800" b="1" dirty="0" smtClean="0">
                <a:ln w="1905"/>
                <a:solidFill>
                  <a:srgbClr val="AD1D19"/>
                </a:solidFill>
                <a:effectLst>
                  <a:innerShdw blurRad="69850" dist="43180" dir="5400000">
                    <a:srgbClr val="000000">
                      <a:alpha val="65000"/>
                    </a:srgbClr>
                  </a:innerShdw>
                </a:effectLst>
                <a:latin typeface="+mj-lt"/>
              </a:rPr>
              <a:t> </a:t>
            </a:r>
            <a:r>
              <a:rPr lang="de-DE" sz="1800" b="1" dirty="0" err="1" smtClean="0">
                <a:ln w="1905"/>
                <a:solidFill>
                  <a:srgbClr val="AD1D19"/>
                </a:solidFill>
                <a:effectLst>
                  <a:innerShdw blurRad="69850" dist="43180" dir="5400000">
                    <a:srgbClr val="000000">
                      <a:alpha val="65000"/>
                    </a:srgbClr>
                  </a:innerShdw>
                </a:effectLst>
                <a:latin typeface="+mj-lt"/>
              </a:rPr>
              <a:t>gelées</a:t>
            </a:r>
            <a:r>
              <a:rPr lang="de-DE" sz="1800" b="1" dirty="0" smtClean="0">
                <a:ln w="1905"/>
                <a:solidFill>
                  <a:srgbClr val="AD1D19"/>
                </a:solidFill>
                <a:effectLst>
                  <a:innerShdw blurRad="69850" dist="43180" dir="5400000">
                    <a:srgbClr val="000000">
                      <a:alpha val="65000"/>
                    </a:srgbClr>
                  </a:innerShdw>
                </a:effectLst>
                <a:latin typeface="+mj-lt"/>
              </a:rPr>
              <a:t> </a:t>
            </a:r>
            <a:r>
              <a:rPr lang="de-DE" sz="1800" b="1" dirty="0" err="1" smtClean="0">
                <a:ln w="1905"/>
                <a:solidFill>
                  <a:srgbClr val="AD1D19"/>
                </a:solidFill>
                <a:effectLst>
                  <a:innerShdw blurRad="69850" dist="43180" dir="5400000">
                    <a:srgbClr val="000000">
                      <a:alpha val="65000"/>
                    </a:srgbClr>
                  </a:innerShdw>
                </a:effectLst>
                <a:latin typeface="+mj-lt"/>
              </a:rPr>
              <a:t>sont</a:t>
            </a:r>
            <a:r>
              <a:rPr lang="de-DE" sz="1800" b="1" dirty="0" smtClean="0">
                <a:ln w="1905"/>
                <a:solidFill>
                  <a:srgbClr val="AD1D19"/>
                </a:solidFill>
                <a:effectLst>
                  <a:innerShdw blurRad="69850" dist="43180" dir="5400000">
                    <a:srgbClr val="000000">
                      <a:alpha val="65000"/>
                    </a:srgbClr>
                  </a:innerShdw>
                </a:effectLst>
                <a:latin typeface="+mj-lt"/>
              </a:rPr>
              <a:t> </a:t>
            </a:r>
            <a:r>
              <a:rPr lang="de-DE" sz="1800" b="1" dirty="0" err="1" smtClean="0">
                <a:ln w="1905"/>
                <a:solidFill>
                  <a:srgbClr val="AD1D19"/>
                </a:solidFill>
                <a:effectLst>
                  <a:innerShdw blurRad="69850" dist="43180" dir="5400000">
                    <a:srgbClr val="000000">
                      <a:alpha val="65000"/>
                    </a:srgbClr>
                  </a:innerShdw>
                </a:effectLst>
                <a:latin typeface="+mj-lt"/>
              </a:rPr>
              <a:t>activées</a:t>
            </a:r>
            <a:r>
              <a:rPr lang="de-DE" sz="1800" b="1" dirty="0" smtClean="0">
                <a:ln w="1905"/>
                <a:solidFill>
                  <a:srgbClr val="AD1D19"/>
                </a:solidFill>
                <a:effectLst>
                  <a:innerShdw blurRad="69850" dist="43180" dir="5400000">
                    <a:srgbClr val="000000">
                      <a:alpha val="65000"/>
                    </a:srgbClr>
                  </a:innerShdw>
                </a:effectLst>
                <a:latin typeface="+mj-lt"/>
              </a:rPr>
              <a:t> et </a:t>
            </a:r>
            <a:r>
              <a:rPr lang="de-DE" sz="1800" b="1" dirty="0" err="1" smtClean="0">
                <a:ln w="1905"/>
                <a:solidFill>
                  <a:srgbClr val="AD1D19"/>
                </a:solidFill>
                <a:effectLst>
                  <a:innerShdw blurRad="69850" dist="43180" dir="5400000">
                    <a:srgbClr val="000000">
                      <a:alpha val="65000"/>
                    </a:srgbClr>
                  </a:innerShdw>
                </a:effectLst>
                <a:latin typeface="+mj-lt"/>
              </a:rPr>
              <a:t>désamorcées</a:t>
            </a:r>
            <a:endParaRPr lang="de-CH" sz="1800" b="1" dirty="0">
              <a:ln w="1905"/>
              <a:solidFill>
                <a:srgbClr val="AD1D19"/>
              </a:solidFill>
              <a:effectLst>
                <a:innerShdw blurRad="69850" dist="43180" dir="5400000">
                  <a:srgbClr val="000000">
                    <a:alpha val="65000"/>
                  </a:srgbClr>
                </a:innerShdw>
              </a:effectLst>
              <a:latin typeface="+mj-lt"/>
            </a:endParaRPr>
          </a:p>
        </p:txBody>
      </p:sp>
      <p:sp>
        <p:nvSpPr>
          <p:cNvPr id="19" name="Rectangle 9"/>
          <p:cNvSpPr>
            <a:spLocks noChangeArrowheads="1"/>
          </p:cNvSpPr>
          <p:nvPr/>
        </p:nvSpPr>
        <p:spPr bwMode="auto">
          <a:xfrm>
            <a:off x="3029812" y="5105400"/>
            <a:ext cx="2895118"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rPr>
              <a:t>Espace</a:t>
            </a:r>
            <a:r>
              <a:rPr lang="de-DE" b="1" dirty="0">
                <a:solidFill>
                  <a:srgbClr val="FFFFFF"/>
                </a:solidFill>
              </a:rPr>
              <a:t> </a:t>
            </a:r>
            <a:r>
              <a:rPr lang="de-DE" b="1" dirty="0" err="1">
                <a:solidFill>
                  <a:srgbClr val="FFFFFF"/>
                </a:solidFill>
              </a:rPr>
              <a:t>personnel</a:t>
            </a:r>
            <a:endParaRPr lang="de-DE" b="1" dirty="0">
              <a:solidFill>
                <a:srgbClr val="FFFFFF"/>
              </a:solidFill>
            </a:endParaRPr>
          </a:p>
        </p:txBody>
      </p:sp>
      <p:sp>
        <p:nvSpPr>
          <p:cNvPr id="20" name="Text Box 10"/>
          <p:cNvSpPr txBox="1">
            <a:spLocks noChangeArrowheads="1"/>
          </p:cNvSpPr>
          <p:nvPr/>
        </p:nvSpPr>
        <p:spPr bwMode="auto">
          <a:xfrm>
            <a:off x="6156176" y="2708920"/>
            <a:ext cx="3087491" cy="276999"/>
          </a:xfrm>
          <a:prstGeom prst="rect">
            <a:avLst/>
          </a:prstGeom>
          <a:noFill/>
          <a:ln w="9525">
            <a:noFill/>
            <a:miter lim="800000"/>
            <a:headEnd/>
            <a:tailEnd/>
          </a:ln>
        </p:spPr>
        <p:txBody>
          <a:bodyPr wrap="none">
            <a:prstTxWarp prst="textNoShape">
              <a:avLst/>
            </a:prstTxWarp>
            <a:spAutoFit/>
          </a:bodyPr>
          <a:lstStyle/>
          <a:p>
            <a:pPr>
              <a:defRPr/>
            </a:pPr>
            <a:r>
              <a:rPr lang="de-DE" sz="1200" b="1" dirty="0"/>
              <a:t>Forme </a:t>
            </a:r>
            <a:r>
              <a:rPr lang="de-DE" sz="1200" b="1" dirty="0" err="1"/>
              <a:t>figée</a:t>
            </a:r>
            <a:r>
              <a:rPr lang="de-DE" sz="1200" b="1" dirty="0"/>
              <a:t>, </a:t>
            </a:r>
            <a:r>
              <a:rPr lang="de-DE" sz="1200" b="1" dirty="0" err="1"/>
              <a:t>déclencheur</a:t>
            </a:r>
            <a:r>
              <a:rPr lang="de-DE" sz="1200" b="1" dirty="0"/>
              <a:t> de la </a:t>
            </a:r>
            <a:r>
              <a:rPr lang="de-DE" sz="1200" b="1" dirty="0" err="1"/>
              <a:t>douleur</a:t>
            </a:r>
            <a:endParaRPr lang="de-DE" sz="1200" b="1" dirty="0"/>
          </a:p>
        </p:txBody>
      </p:sp>
      <p:sp>
        <p:nvSpPr>
          <p:cNvPr id="21" name="Text Box 11"/>
          <p:cNvSpPr txBox="1">
            <a:spLocks noChangeArrowheads="1"/>
          </p:cNvSpPr>
          <p:nvPr/>
        </p:nvSpPr>
        <p:spPr bwMode="auto">
          <a:xfrm>
            <a:off x="6156176" y="2132856"/>
            <a:ext cx="3186381" cy="276999"/>
          </a:xfrm>
          <a:prstGeom prst="rect">
            <a:avLst/>
          </a:prstGeom>
          <a:noFill/>
          <a:ln w="9525">
            <a:noFill/>
            <a:miter lim="800000"/>
            <a:headEnd/>
            <a:tailEnd/>
          </a:ln>
        </p:spPr>
        <p:txBody>
          <a:bodyPr wrap="none">
            <a:prstTxWarp prst="textNoShape">
              <a:avLst/>
            </a:prstTxWarp>
            <a:spAutoFit/>
          </a:bodyPr>
          <a:lstStyle/>
          <a:p>
            <a:pPr>
              <a:defRPr/>
            </a:pPr>
            <a:r>
              <a:rPr lang="de-DE" sz="1200" b="1" dirty="0"/>
              <a:t>D1, </a:t>
            </a:r>
            <a:r>
              <a:rPr lang="de-DE" sz="1200" b="1" dirty="0" err="1"/>
              <a:t>réaction</a:t>
            </a:r>
            <a:r>
              <a:rPr lang="de-DE" sz="1200" b="1" dirty="0"/>
              <a:t> </a:t>
            </a:r>
            <a:r>
              <a:rPr lang="de-DE" sz="1200" b="1" dirty="0" err="1"/>
              <a:t>figée</a:t>
            </a:r>
            <a:r>
              <a:rPr lang="de-DE" sz="1200" b="1" dirty="0"/>
              <a:t>, </a:t>
            </a:r>
            <a:r>
              <a:rPr lang="de-DE" sz="1200" b="1" dirty="0" err="1"/>
              <a:t>ressenti</a:t>
            </a:r>
            <a:r>
              <a:rPr lang="de-DE" sz="1200" b="1" dirty="0"/>
              <a:t> de la </a:t>
            </a:r>
            <a:r>
              <a:rPr lang="de-DE" sz="1200" b="1" dirty="0" err="1"/>
              <a:t>douleur</a:t>
            </a:r>
            <a:endParaRPr lang="de-DE" sz="1200" b="1" dirty="0"/>
          </a:p>
        </p:txBody>
      </p:sp>
    </p:spTree>
    <p:extLst>
      <p:ext uri="{BB962C8B-B14F-4D97-AF65-F5344CB8AC3E}">
        <p14:creationId xmlns:p14="http://schemas.microsoft.com/office/powerpoint/2010/main" xmlns="" val="396793413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de-DE" dirty="0"/>
              <a:t>TRAITEMENT PAR LA </a:t>
            </a:r>
            <a:r>
              <a:rPr lang="de-DE" dirty="0" err="1"/>
              <a:t>LogosynthèsE</a:t>
            </a:r>
            <a:r>
              <a:rPr lang="de-DE" dirty="0"/>
              <a:t>®</a:t>
            </a:r>
          </a:p>
        </p:txBody>
      </p:sp>
      <p:sp>
        <p:nvSpPr>
          <p:cNvPr id="70659" name="Oval 3"/>
          <p:cNvSpPr>
            <a:spLocks noChangeArrowheads="1"/>
          </p:cNvSpPr>
          <p:nvPr/>
        </p:nvSpPr>
        <p:spPr bwMode="auto">
          <a:xfrm>
            <a:off x="1600200" y="2128838"/>
            <a:ext cx="4876800" cy="3967162"/>
          </a:xfrm>
          <a:prstGeom prst="ellipse">
            <a:avLst/>
          </a:prstGeom>
          <a:solidFill>
            <a:schemeClr val="accent6">
              <a:lumMod val="40000"/>
              <a:lumOff val="60000"/>
            </a:schemeClr>
          </a:solidFill>
          <a:ln w="9525">
            <a:solidFill>
              <a:schemeClr val="tx1"/>
            </a:solidFill>
            <a:round/>
            <a:headEnd/>
            <a:tailEnd/>
          </a:ln>
        </p:spPr>
        <p:txBody>
          <a:bodyPr wrap="none" anchor="ctr">
            <a:prstTxWarp prst="textNoShape">
              <a:avLst/>
            </a:prstTxWarp>
          </a:bodyPr>
          <a:lstStyle/>
          <a:p>
            <a:pPr algn="ctr">
              <a:defRPr/>
            </a:pPr>
            <a:endParaRPr lang="en-GB" b="1">
              <a:latin typeface="+mn-lt"/>
            </a:endParaRPr>
          </a:p>
        </p:txBody>
      </p:sp>
      <p:sp>
        <p:nvSpPr>
          <p:cNvPr id="70660" name="Oval 4"/>
          <p:cNvSpPr>
            <a:spLocks noChangeArrowheads="1"/>
          </p:cNvSpPr>
          <p:nvPr/>
        </p:nvSpPr>
        <p:spPr bwMode="auto">
          <a:xfrm>
            <a:off x="3429000" y="3429000"/>
            <a:ext cx="1295400" cy="1295400"/>
          </a:xfrm>
          <a:prstGeom prst="ellipse">
            <a:avLst/>
          </a:prstGeom>
          <a:solidFill>
            <a:srgbClr val="FFFF00"/>
          </a:solidFill>
          <a:ln w="9525">
            <a:noFill/>
            <a:round/>
            <a:headEnd/>
            <a:tailEnd/>
          </a:ln>
        </p:spPr>
        <p:txBody>
          <a:bodyPr wrap="none" anchor="ctr">
            <a:prstTxWarp prst="textNoShape">
              <a:avLst/>
            </a:prstTxWarp>
          </a:bodyPr>
          <a:lstStyle/>
          <a:p>
            <a:pPr algn="ctr">
              <a:defRPr/>
            </a:pPr>
            <a:r>
              <a:rPr lang="de-DE" b="1" dirty="0" smtClean="0">
                <a:solidFill>
                  <a:srgbClr val="FFADFF"/>
                </a:solidFill>
                <a:latin typeface="+mn-lt"/>
              </a:rPr>
              <a:t>SOI</a:t>
            </a:r>
            <a:endParaRPr lang="de-DE" b="1" dirty="0">
              <a:solidFill>
                <a:srgbClr val="FFADFF"/>
              </a:solidFill>
              <a:latin typeface="+mn-lt"/>
            </a:endParaRPr>
          </a:p>
        </p:txBody>
      </p:sp>
      <p:sp>
        <p:nvSpPr>
          <p:cNvPr id="70661" name="Text Box 5"/>
          <p:cNvSpPr txBox="1">
            <a:spLocks noChangeArrowheads="1"/>
          </p:cNvSpPr>
          <p:nvPr/>
        </p:nvSpPr>
        <p:spPr bwMode="auto">
          <a:xfrm>
            <a:off x="838200" y="1981200"/>
            <a:ext cx="1373159" cy="276999"/>
          </a:xfrm>
          <a:prstGeom prst="rect">
            <a:avLst/>
          </a:prstGeom>
          <a:noFill/>
          <a:ln w="9525">
            <a:noFill/>
            <a:miter lim="800000"/>
            <a:headEnd/>
            <a:tailEnd/>
          </a:ln>
        </p:spPr>
        <p:txBody>
          <a:bodyPr wrap="none">
            <a:prstTxWarp prst="textNoShape">
              <a:avLst/>
            </a:prstTxWarp>
            <a:spAutoFit/>
          </a:bodyPr>
          <a:lstStyle/>
          <a:p>
            <a:pPr>
              <a:defRPr/>
            </a:pPr>
            <a:r>
              <a:rPr lang="de-DE" sz="1200" b="1" dirty="0" err="1"/>
              <a:t>Limite</a:t>
            </a:r>
            <a:r>
              <a:rPr lang="de-DE" sz="1200" b="1" dirty="0"/>
              <a:t> du </a:t>
            </a:r>
            <a:r>
              <a:rPr lang="de-DE" sz="1200" b="1" dirty="0" err="1"/>
              <a:t>corps</a:t>
            </a:r>
            <a:endParaRPr lang="de-DE" sz="1200" b="1" dirty="0"/>
          </a:p>
        </p:txBody>
      </p:sp>
      <p:sp>
        <p:nvSpPr>
          <p:cNvPr id="70662" name="Text Box 6"/>
          <p:cNvSpPr txBox="1">
            <a:spLocks noChangeArrowheads="1"/>
          </p:cNvSpPr>
          <p:nvPr/>
        </p:nvSpPr>
        <p:spPr bwMode="auto">
          <a:xfrm>
            <a:off x="6096000" y="5638800"/>
            <a:ext cx="2317899" cy="276999"/>
          </a:xfrm>
          <a:prstGeom prst="rect">
            <a:avLst/>
          </a:prstGeom>
          <a:noFill/>
          <a:ln w="9525">
            <a:noFill/>
            <a:miter lim="800000"/>
            <a:headEnd/>
            <a:tailEnd/>
          </a:ln>
        </p:spPr>
        <p:txBody>
          <a:bodyPr wrap="none">
            <a:prstTxWarp prst="textNoShape">
              <a:avLst/>
            </a:prstTxWarp>
            <a:spAutoFit/>
          </a:bodyPr>
          <a:lstStyle/>
          <a:p>
            <a:pPr>
              <a:defRPr/>
            </a:pPr>
            <a:r>
              <a:rPr lang="de-DE" sz="1200" b="1" dirty="0" err="1"/>
              <a:t>Limite</a:t>
            </a:r>
            <a:r>
              <a:rPr lang="de-DE" sz="1200" b="1" dirty="0"/>
              <a:t> de </a:t>
            </a:r>
            <a:r>
              <a:rPr lang="de-DE" sz="1200" b="1" dirty="0" err="1"/>
              <a:t>l‘espace</a:t>
            </a:r>
            <a:r>
              <a:rPr lang="de-DE" sz="1200" b="1" dirty="0"/>
              <a:t> </a:t>
            </a:r>
            <a:r>
              <a:rPr lang="de-DE" sz="1200" b="1" dirty="0" err="1"/>
              <a:t>personnel</a:t>
            </a:r>
            <a:endParaRPr lang="de-DE" sz="1200" b="1" dirty="0"/>
          </a:p>
        </p:txBody>
      </p:sp>
      <p:sp>
        <p:nvSpPr>
          <p:cNvPr id="70663" name="Line 7"/>
          <p:cNvSpPr>
            <a:spLocks noChangeShapeType="1"/>
          </p:cNvSpPr>
          <p:nvPr/>
        </p:nvSpPr>
        <p:spPr bwMode="auto">
          <a:xfrm>
            <a:off x="5867400" y="5486400"/>
            <a:ext cx="304800" cy="2286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n-lt"/>
            </a:endParaRPr>
          </a:p>
        </p:txBody>
      </p:sp>
      <p:sp>
        <p:nvSpPr>
          <p:cNvPr id="70664" name="Line 8"/>
          <p:cNvSpPr>
            <a:spLocks noChangeShapeType="1"/>
          </p:cNvSpPr>
          <p:nvPr/>
        </p:nvSpPr>
        <p:spPr bwMode="auto">
          <a:xfrm flipH="1" flipV="1">
            <a:off x="1981200" y="2286000"/>
            <a:ext cx="1524000" cy="1295400"/>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n-lt"/>
            </a:endParaRPr>
          </a:p>
        </p:txBody>
      </p:sp>
      <p:sp>
        <p:nvSpPr>
          <p:cNvPr id="75786" name="Text Box 10"/>
          <p:cNvSpPr txBox="1">
            <a:spLocks noChangeArrowheads="1"/>
          </p:cNvSpPr>
          <p:nvPr/>
        </p:nvSpPr>
        <p:spPr bwMode="auto">
          <a:xfrm>
            <a:off x="6443663" y="2514600"/>
            <a:ext cx="1820217" cy="461665"/>
          </a:xfrm>
          <a:prstGeom prst="rect">
            <a:avLst/>
          </a:prstGeom>
          <a:noFill/>
          <a:ln w="9525">
            <a:noFill/>
            <a:miter lim="800000"/>
            <a:headEnd/>
            <a:tailEnd/>
          </a:ln>
        </p:spPr>
        <p:txBody>
          <a:bodyPr wrap="none">
            <a:prstTxWarp prst="textNoShape">
              <a:avLst/>
            </a:prstTxWarp>
            <a:spAutoFit/>
          </a:bodyPr>
          <a:lstStyle/>
          <a:p>
            <a:r>
              <a:rPr lang="de-DE" sz="1200" b="1" dirty="0" err="1">
                <a:latin typeface="Corbel" charset="0"/>
              </a:rPr>
              <a:t>Objet</a:t>
            </a:r>
            <a:r>
              <a:rPr lang="de-DE" sz="1200" b="1" dirty="0">
                <a:latin typeface="Corbel" charset="0"/>
              </a:rPr>
              <a:t> </a:t>
            </a:r>
            <a:r>
              <a:rPr lang="de-DE" sz="1200" b="1" dirty="0" err="1">
                <a:latin typeface="Corbel" charset="0"/>
              </a:rPr>
              <a:t>neutre</a:t>
            </a:r>
            <a:r>
              <a:rPr lang="de-DE" sz="1200" b="1" dirty="0">
                <a:latin typeface="Corbel" charset="0"/>
              </a:rPr>
              <a:t> - </a:t>
            </a:r>
            <a:r>
              <a:rPr lang="de-DE" sz="1200" b="1" dirty="0" err="1">
                <a:latin typeface="Corbel" charset="0"/>
              </a:rPr>
              <a:t>Empreinte</a:t>
            </a:r>
            <a:endParaRPr lang="de-DE" sz="1200" b="1" dirty="0">
              <a:latin typeface="Corbel" charset="0"/>
            </a:endParaRPr>
          </a:p>
          <a:p>
            <a:r>
              <a:rPr lang="de-DE" sz="1200" b="1" dirty="0" err="1">
                <a:latin typeface="Corbel" charset="0"/>
              </a:rPr>
              <a:t>Réactions</a:t>
            </a:r>
            <a:r>
              <a:rPr lang="de-DE" sz="1200" b="1" dirty="0">
                <a:latin typeface="Corbel" charset="0"/>
              </a:rPr>
              <a:t> flexibles</a:t>
            </a:r>
          </a:p>
        </p:txBody>
      </p:sp>
      <p:sp>
        <p:nvSpPr>
          <p:cNvPr id="70668" name="Line 12"/>
          <p:cNvSpPr>
            <a:spLocks noChangeShapeType="1"/>
          </p:cNvSpPr>
          <p:nvPr/>
        </p:nvSpPr>
        <p:spPr bwMode="auto">
          <a:xfrm flipV="1">
            <a:off x="5638800" y="2713038"/>
            <a:ext cx="838200" cy="487362"/>
          </a:xfrm>
          <a:prstGeom prst="line">
            <a:avLst/>
          </a:prstGeom>
          <a:noFill/>
          <a:ln w="9525">
            <a:solidFill>
              <a:schemeClr val="tx1"/>
            </a:solidFill>
            <a:round/>
            <a:headEnd/>
            <a:tailEnd type="stealth" w="med" len="med"/>
          </a:ln>
        </p:spPr>
        <p:txBody>
          <a:bodyPr wrap="none" anchor="ctr">
            <a:prstTxWarp prst="textNoShape">
              <a:avLst/>
            </a:prstTxWarp>
          </a:bodyPr>
          <a:lstStyle/>
          <a:p>
            <a:pPr>
              <a:defRPr/>
            </a:pPr>
            <a:endParaRPr lang="de-CH">
              <a:latin typeface="+mn-lt"/>
            </a:endParaRPr>
          </a:p>
        </p:txBody>
      </p:sp>
      <p:pic>
        <p:nvPicPr>
          <p:cNvPr id="75788" name="Bild 12"/>
          <p:cNvPicPr>
            <a:picLocks noChangeAspect="1"/>
          </p:cNvPicPr>
          <p:nvPr/>
        </p:nvPicPr>
        <p:blipFill>
          <a:blip r:embed="rId3"/>
          <a:srcRect/>
          <a:stretch>
            <a:fillRect/>
          </a:stretch>
        </p:blipFill>
        <p:spPr bwMode="auto">
          <a:xfrm>
            <a:off x="5257800" y="2971800"/>
            <a:ext cx="617538" cy="609600"/>
          </a:xfrm>
          <a:prstGeom prst="rect">
            <a:avLst/>
          </a:prstGeom>
          <a:noFill/>
          <a:ln w="9525">
            <a:noFill/>
            <a:miter lim="800000"/>
            <a:headEnd/>
            <a:tailEnd/>
          </a:ln>
        </p:spPr>
      </p:pic>
      <p:sp>
        <p:nvSpPr>
          <p:cNvPr id="13" name="Rechteck 12"/>
          <p:cNvSpPr/>
          <p:nvPr/>
        </p:nvSpPr>
        <p:spPr>
          <a:xfrm>
            <a:off x="-252536" y="6027003"/>
            <a:ext cx="8534400" cy="461665"/>
          </a:xfrm>
          <a:prstGeom prst="rect">
            <a:avLst/>
          </a:prstGeom>
        </p:spPr>
        <p:txBody>
          <a:bodyPr>
            <a:spAutoFit/>
          </a:bodyPr>
          <a:lstStyle/>
          <a:p>
            <a:pPr algn="ctr">
              <a:defRPr/>
            </a:pPr>
            <a:r>
              <a:rPr lang="de-DE" b="1" dirty="0" err="1">
                <a:ln w="1905"/>
                <a:solidFill>
                  <a:srgbClr val="AD1D19"/>
                </a:solidFill>
                <a:effectLst>
                  <a:innerShdw blurRad="69850" dist="43180" dir="5400000">
                    <a:srgbClr val="000000">
                      <a:alpha val="65000"/>
                    </a:srgbClr>
                  </a:innerShdw>
                </a:effectLst>
              </a:rPr>
              <a:t>L‘énergie</a:t>
            </a:r>
            <a:r>
              <a:rPr lang="de-DE" b="1" dirty="0">
                <a:ln w="1905"/>
                <a:solidFill>
                  <a:srgbClr val="AD1D19"/>
                </a:solidFill>
                <a:effectLst>
                  <a:innerShdw blurRad="69850" dist="43180" dir="5400000">
                    <a:srgbClr val="000000">
                      <a:alpha val="65000"/>
                    </a:srgbClr>
                  </a:innerShdw>
                </a:effectLst>
              </a:rPr>
              <a:t> du Soi </a:t>
            </a:r>
            <a:r>
              <a:rPr lang="de-DE" b="1" dirty="0" err="1">
                <a:ln w="1905"/>
                <a:solidFill>
                  <a:srgbClr val="AD1D19"/>
                </a:solidFill>
                <a:effectLst>
                  <a:innerShdw blurRad="69850" dist="43180" dir="5400000">
                    <a:srgbClr val="000000">
                      <a:alpha val="65000"/>
                    </a:srgbClr>
                  </a:innerShdw>
                </a:effectLst>
              </a:rPr>
              <a:t>Réel</a:t>
            </a:r>
            <a:r>
              <a:rPr lang="de-DE" b="1" dirty="0">
                <a:ln w="1905"/>
                <a:solidFill>
                  <a:srgbClr val="AD1D19"/>
                </a:solidFill>
                <a:effectLst>
                  <a:innerShdw blurRad="69850" dist="43180" dir="5400000">
                    <a:srgbClr val="000000">
                      <a:alpha val="65000"/>
                    </a:srgbClr>
                  </a:innerShdw>
                </a:effectLst>
              </a:rPr>
              <a:t> </a:t>
            </a:r>
            <a:r>
              <a:rPr lang="de-DE" b="1" dirty="0" err="1">
                <a:ln w="1905"/>
                <a:solidFill>
                  <a:srgbClr val="AD1D19"/>
                </a:solidFill>
                <a:effectLst>
                  <a:innerShdw blurRad="69850" dist="43180" dir="5400000">
                    <a:srgbClr val="000000">
                      <a:alpha val="65000"/>
                    </a:srgbClr>
                  </a:innerShdw>
                </a:effectLst>
              </a:rPr>
              <a:t>est</a:t>
            </a:r>
            <a:r>
              <a:rPr lang="de-DE" b="1" dirty="0">
                <a:ln w="1905"/>
                <a:solidFill>
                  <a:srgbClr val="AD1D19"/>
                </a:solidFill>
                <a:effectLst>
                  <a:innerShdw blurRad="69850" dist="43180" dir="5400000">
                    <a:srgbClr val="000000">
                      <a:alpha val="65000"/>
                    </a:srgbClr>
                  </a:innerShdw>
                </a:effectLst>
              </a:rPr>
              <a:t> </a:t>
            </a:r>
            <a:r>
              <a:rPr lang="de-DE" b="1" dirty="0" err="1">
                <a:ln w="1905"/>
                <a:solidFill>
                  <a:srgbClr val="AD1D19"/>
                </a:solidFill>
                <a:effectLst>
                  <a:innerShdw blurRad="69850" dist="43180" dir="5400000">
                    <a:srgbClr val="000000">
                      <a:alpha val="65000"/>
                    </a:srgbClr>
                  </a:innerShdw>
                </a:effectLst>
              </a:rPr>
              <a:t>libérée</a:t>
            </a:r>
            <a:endParaRPr lang="de-CH" b="1" dirty="0">
              <a:ln w="1905"/>
              <a:solidFill>
                <a:srgbClr val="AD1D19"/>
              </a:solidFill>
              <a:effectLst>
                <a:innerShdw blurRad="69850" dist="43180" dir="5400000">
                  <a:srgbClr val="000000">
                    <a:alpha val="65000"/>
                  </a:srgbClr>
                </a:innerShdw>
              </a:effectLst>
            </a:endParaRPr>
          </a:p>
        </p:txBody>
      </p:sp>
      <p:sp>
        <p:nvSpPr>
          <p:cNvPr id="14" name="Rectangle 9"/>
          <p:cNvSpPr>
            <a:spLocks noChangeArrowheads="1"/>
          </p:cNvSpPr>
          <p:nvPr/>
        </p:nvSpPr>
        <p:spPr bwMode="auto">
          <a:xfrm>
            <a:off x="3029812" y="5105400"/>
            <a:ext cx="2895118" cy="461665"/>
          </a:xfrm>
          <a:prstGeom prst="rect">
            <a:avLst/>
          </a:prstGeom>
          <a:noFill/>
          <a:ln w="9525">
            <a:noFill/>
            <a:miter lim="800000"/>
            <a:headEnd/>
            <a:tailEnd/>
          </a:ln>
        </p:spPr>
        <p:txBody>
          <a:bodyPr wrap="none">
            <a:prstTxWarp prst="textNoShape">
              <a:avLst/>
            </a:prstTxWarp>
            <a:spAutoFit/>
          </a:bodyPr>
          <a:lstStyle/>
          <a:p>
            <a:pPr>
              <a:defRPr/>
            </a:pPr>
            <a:r>
              <a:rPr lang="de-DE" b="1" dirty="0" err="1">
                <a:solidFill>
                  <a:srgbClr val="FFFFFF"/>
                </a:solidFill>
              </a:rPr>
              <a:t>Espace</a:t>
            </a:r>
            <a:r>
              <a:rPr lang="de-DE" b="1" dirty="0">
                <a:solidFill>
                  <a:srgbClr val="FFFFFF"/>
                </a:solidFill>
              </a:rPr>
              <a:t> </a:t>
            </a:r>
            <a:r>
              <a:rPr lang="de-DE" b="1" dirty="0" err="1">
                <a:solidFill>
                  <a:srgbClr val="FFFFFF"/>
                </a:solidFill>
              </a:rPr>
              <a:t>personnel</a:t>
            </a:r>
            <a:endParaRPr lang="de-DE" b="1" dirty="0">
              <a:solidFill>
                <a:srgbClr val="FFFFFF"/>
              </a:solidFill>
            </a:endParaRPr>
          </a:p>
        </p:txBody>
      </p:sp>
    </p:spTree>
    <p:extLst>
      <p:ext uri="{BB962C8B-B14F-4D97-AF65-F5344CB8AC3E}">
        <p14:creationId xmlns:p14="http://schemas.microsoft.com/office/powerpoint/2010/main" xmlns="" val="946193902"/>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39"/>
          <p:cNvSpPr>
            <a:spLocks noChangeArrowheads="1"/>
          </p:cNvSpPr>
          <p:nvPr/>
        </p:nvSpPr>
        <p:spPr bwMode="auto">
          <a:xfrm>
            <a:off x="4932041" y="2336802"/>
            <a:ext cx="3960813" cy="3960813"/>
          </a:xfrm>
          <a:prstGeom prst="ellipse">
            <a:avLst/>
          </a:prstGeom>
          <a:solidFill>
            <a:srgbClr val="78F9F9"/>
          </a:solidFill>
          <a:ln w="38100">
            <a:noFill/>
            <a:round/>
            <a:headEnd/>
            <a:tailEnd/>
          </a:ln>
          <a:effectLst>
            <a:outerShdw blurRad="63500" dist="38099" dir="2700000" algn="ctr" rotWithShape="0">
              <a:srgbClr val="000000">
                <a:alpha val="74998"/>
              </a:srgbClr>
            </a:outerShdw>
          </a:effectLst>
        </p:spPr>
        <p:txBody>
          <a:bodyPr wrap="none" anchor="ctr"/>
          <a:lstStyle/>
          <a:p>
            <a:pPr algn="l"/>
            <a:endParaRPr lang="fr-BE" dirty="0">
              <a:latin typeface="Constantia" charset="0"/>
            </a:endParaRPr>
          </a:p>
        </p:txBody>
      </p:sp>
      <p:sp>
        <p:nvSpPr>
          <p:cNvPr id="647171" name="Rectangle 3"/>
          <p:cNvSpPr>
            <a:spLocks noGrp="1"/>
          </p:cNvSpPr>
          <p:nvPr>
            <p:ph type="subTitle" idx="1"/>
          </p:nvPr>
        </p:nvSpPr>
        <p:spPr>
          <a:xfrm>
            <a:off x="457200" y="1985965"/>
            <a:ext cx="8229600" cy="4389437"/>
          </a:xfrm>
        </p:spPr>
        <p:txBody>
          <a:bodyPr/>
          <a:lstStyle/>
          <a:p>
            <a:pPr marL="495300" indent="-495300">
              <a:lnSpc>
                <a:spcPct val="115000"/>
              </a:lnSpc>
              <a:buSzPct val="90000"/>
              <a:buFont typeface="Arial" charset="0"/>
              <a:buAutoNum type="arabicPeriod"/>
            </a:pPr>
            <a:r>
              <a:rPr lang="fr-FR" dirty="0" smtClean="0">
                <a:cs typeface="ＭＳ Ｐゴシック" charset="0"/>
              </a:rPr>
              <a:t>Ouvrir</a:t>
            </a:r>
            <a:r>
              <a:rPr lang="fr-BE" dirty="0" smtClean="0">
                <a:cs typeface="ＭＳ Ｐゴシック" charset="0"/>
              </a:rPr>
              <a:t> </a:t>
            </a:r>
            <a:r>
              <a:rPr lang="fr-BE" dirty="0" smtClean="0">
                <a:solidFill>
                  <a:schemeClr val="bg1"/>
                </a:solidFill>
                <a:cs typeface="ＭＳ Ｐゴシック" charset="0"/>
              </a:rPr>
              <a:t>– </a:t>
            </a:r>
            <a:r>
              <a:rPr lang="fr-FR" dirty="0" smtClean="0">
                <a:solidFill>
                  <a:schemeClr val="bg1"/>
                </a:solidFill>
                <a:cs typeface="ＭＳ Ｐゴシック" charset="0"/>
              </a:rPr>
              <a:t>Fermer</a:t>
            </a:r>
            <a:endParaRPr lang="fr-BE" dirty="0" smtClean="0">
              <a:solidFill>
                <a:schemeClr val="bg1"/>
              </a:solidFill>
              <a:cs typeface="ＭＳ Ｐゴシック" charset="0"/>
            </a:endParaRPr>
          </a:p>
          <a:p>
            <a:pPr marL="495300" indent="-495300">
              <a:lnSpc>
                <a:spcPct val="115000"/>
              </a:lnSpc>
              <a:buSzPct val="90000"/>
              <a:buFont typeface="Arial" charset="0"/>
              <a:buAutoNum type="arabicPeriod"/>
            </a:pPr>
            <a:r>
              <a:rPr lang="fr-BE" dirty="0" smtClean="0">
                <a:solidFill>
                  <a:schemeClr val="bg1"/>
                </a:solidFill>
                <a:cs typeface="ＭＳ Ｐゴシック" charset="0"/>
              </a:rPr>
              <a:t>Guérison – Respect</a:t>
            </a:r>
          </a:p>
          <a:p>
            <a:pPr marL="495300" indent="-495300">
              <a:lnSpc>
                <a:spcPct val="115000"/>
              </a:lnSpc>
              <a:buSzPct val="90000"/>
              <a:buFont typeface="Arial" charset="0"/>
              <a:buAutoNum type="arabicPeriod"/>
            </a:pPr>
            <a:r>
              <a:rPr lang="fr-BE" dirty="0" smtClean="0">
                <a:solidFill>
                  <a:schemeClr val="bg1"/>
                </a:solidFill>
                <a:cs typeface="ＭＳ Ｐゴシック" charset="0"/>
              </a:rPr>
              <a:t>Apprentissage – Volonté</a:t>
            </a:r>
          </a:p>
          <a:p>
            <a:pPr marL="495300" indent="-495300">
              <a:lnSpc>
                <a:spcPct val="115000"/>
              </a:lnSpc>
              <a:buSzPct val="90000"/>
              <a:buFont typeface="Arial" charset="0"/>
              <a:buAutoNum type="arabicPeriod"/>
            </a:pPr>
            <a:r>
              <a:rPr lang="fr-BE" dirty="0" smtClean="0">
                <a:solidFill>
                  <a:schemeClr val="bg1"/>
                </a:solidFill>
                <a:cs typeface="ＭＳ Ｐゴシック" charset="0"/>
              </a:rPr>
              <a:t>Chagrin– Confiance</a:t>
            </a:r>
            <a:endParaRPr lang="fr-BE" dirty="0">
              <a:solidFill>
                <a:schemeClr val="bg1"/>
              </a:solidFill>
              <a:cs typeface="ＭＳ Ｐゴシック" charset="0"/>
            </a:endParaRPr>
          </a:p>
        </p:txBody>
      </p:sp>
      <p:sp>
        <p:nvSpPr>
          <p:cNvPr id="164866" name="Rectangle 2"/>
          <p:cNvSpPr>
            <a:spLocks noGrp="1"/>
          </p:cNvSpPr>
          <p:nvPr>
            <p:ph type="title"/>
          </p:nvPr>
        </p:nvSpPr>
        <p:spPr>
          <a:xfrm>
            <a:off x="550864" y="592138"/>
            <a:ext cx="8269287" cy="647700"/>
          </a:xfrm>
        </p:spPr>
        <p:txBody>
          <a:bodyPr/>
          <a:lstStyle/>
          <a:p>
            <a:pPr algn="l">
              <a:buSzPct val="90000"/>
            </a:pPr>
            <a:r>
              <a:rPr lang="fr-BE" b="1" cap="none" spc="0" dirty="0" smtClean="0">
                <a:ln w="1905"/>
                <a:solidFill>
                  <a:srgbClr val="FFFF00"/>
                </a:solidFill>
                <a:effectLst>
                  <a:innerShdw blurRad="69850" dist="43180" dir="5400000">
                    <a:srgbClr val="000000">
                      <a:alpha val="65000"/>
                    </a:srgbClr>
                  </a:innerShdw>
                </a:effectLst>
                <a:latin typeface="Calibri" charset="0"/>
              </a:rPr>
              <a:t>L'octogone Energétique</a:t>
            </a:r>
            <a:endParaRPr lang="fr-BE" b="1" cap="none" spc="0" dirty="0">
              <a:ln w="1905"/>
              <a:solidFill>
                <a:srgbClr val="FFFF00"/>
              </a:solidFill>
              <a:effectLst>
                <a:innerShdw blurRad="69850" dist="43180" dir="5400000">
                  <a:srgbClr val="000000">
                    <a:alpha val="65000"/>
                  </a:srgbClr>
                </a:innerShdw>
              </a:effectLst>
              <a:cs typeface="ＭＳ Ｐゴシック" charset="0"/>
            </a:endParaRPr>
          </a:p>
        </p:txBody>
      </p:sp>
      <p:pic>
        <p:nvPicPr>
          <p:cNvPr id="64717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3641" y="2438402"/>
            <a:ext cx="3757613" cy="375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7173"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08873" y="3213634"/>
            <a:ext cx="2207148" cy="2207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7"/>
          <p:cNvSpPr/>
          <p:nvPr/>
        </p:nvSpPr>
        <p:spPr>
          <a:xfrm>
            <a:off x="6123035" y="3527796"/>
            <a:ext cx="1578825" cy="1578825"/>
          </a:xfrm>
          <a:prstGeom prst="ellipse">
            <a:avLst/>
          </a:prstGeom>
          <a:solidFill>
            <a:srgbClr val="FF00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ln w="38100" cmpd="sng">
                <a:solidFill>
                  <a:schemeClr val="bg1"/>
                </a:solidFill>
              </a:ln>
            </a:endParaRPr>
          </a:p>
        </p:txBody>
      </p:sp>
      <p:sp>
        <p:nvSpPr>
          <p:cNvPr id="9" name="Oval 8"/>
          <p:cNvSpPr/>
          <p:nvPr/>
        </p:nvSpPr>
        <p:spPr>
          <a:xfrm>
            <a:off x="6582061" y="3986822"/>
            <a:ext cx="660773" cy="660773"/>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xmlns="" val="4134189068"/>
      </p:ext>
    </p:extLst>
  </p:cSld>
  <p:clrMapOvr>
    <a:masterClrMapping/>
  </p:clrMapOvr>
  <p:transition spd="slow">
    <p:wip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B2CFDA"/>
        </a:solidFill>
        <a:effectLst/>
      </p:bgPr>
    </p:bg>
    <p:spTree>
      <p:nvGrpSpPr>
        <p:cNvPr id="1" name=""/>
        <p:cNvGrpSpPr/>
        <p:nvPr/>
      </p:nvGrpSpPr>
      <p:grpSpPr>
        <a:xfrm>
          <a:off x="0" y="0"/>
          <a:ext cx="0" cy="0"/>
          <a:chOff x="0" y="0"/>
          <a:chExt cx="0" cy="0"/>
        </a:xfrm>
      </p:grpSpPr>
      <p:sp>
        <p:nvSpPr>
          <p:cNvPr id="245762" name="Oval 39"/>
          <p:cNvSpPr>
            <a:spLocks noChangeArrowheads="1"/>
          </p:cNvSpPr>
          <p:nvPr/>
        </p:nvSpPr>
        <p:spPr bwMode="auto">
          <a:xfrm>
            <a:off x="1524000" y="303213"/>
            <a:ext cx="6324600" cy="6324600"/>
          </a:xfrm>
          <a:prstGeom prst="ellipse">
            <a:avLst/>
          </a:prstGeom>
          <a:solidFill>
            <a:srgbClr val="78F9F9"/>
          </a:solidFill>
          <a:ln>
            <a:noFill/>
          </a:ln>
          <a:effectLst/>
          <a:extLst>
            <a:ext uri="{91240B29-F687-4f45-9708-019B960494DF}">
              <a14:hiddenLine xmlns:a14="http://schemas.microsoft.com/office/drawing/2010/main" xmlns="" w="38100">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algn="l"/>
            <a:endParaRPr lang="fr-BE" dirty="0">
              <a:solidFill>
                <a:schemeClr val="bg1"/>
              </a:solidFill>
              <a:latin typeface="Constantia" charset="0"/>
            </a:endParaRPr>
          </a:p>
        </p:txBody>
      </p:sp>
      <p:sp>
        <p:nvSpPr>
          <p:cNvPr id="651271" name="AutoShape 7"/>
          <p:cNvSpPr>
            <a:spLocks noChangeArrowheads="1"/>
          </p:cNvSpPr>
          <p:nvPr/>
        </p:nvSpPr>
        <p:spPr bwMode="auto">
          <a:xfrm>
            <a:off x="1866900" y="608013"/>
            <a:ext cx="5600700" cy="5600700"/>
          </a:xfrm>
          <a:prstGeom prst="octagon">
            <a:avLst>
              <a:gd name="adj" fmla="val 29287"/>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l"/>
            <a:endParaRPr lang="fr-BE" dirty="0">
              <a:solidFill>
                <a:schemeClr val="bg1"/>
              </a:solidFill>
              <a:latin typeface="Constantia" charset="0"/>
            </a:endParaRPr>
          </a:p>
        </p:txBody>
      </p:sp>
      <p:pic>
        <p:nvPicPr>
          <p:cNvPr id="41" name="Bild 40"/>
          <p:cNvPicPr>
            <a:picLocks noChangeAspect="1"/>
          </p:cNvPicPr>
          <p:nvPr/>
        </p:nvPicPr>
        <p:blipFill>
          <a:blip r:embed="rId3"/>
          <a:stretch>
            <a:fillRect/>
          </a:stretch>
        </p:blipFill>
        <p:spPr>
          <a:xfrm>
            <a:off x="-440454" y="-770757"/>
            <a:ext cx="9961592" cy="8258228"/>
          </a:xfrm>
          <a:prstGeom prst="rect">
            <a:avLst/>
          </a:prstGeom>
        </p:spPr>
      </p:pic>
      <p:pic>
        <p:nvPicPr>
          <p:cNvPr id="651273" name="Picture 1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76400" y="417513"/>
            <a:ext cx="6057900" cy="6057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51275" name="Picture 1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86075" y="1674813"/>
            <a:ext cx="3594100" cy="3594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Oval 2"/>
          <p:cNvSpPr/>
          <p:nvPr/>
        </p:nvSpPr>
        <p:spPr>
          <a:xfrm>
            <a:off x="3228929" y="2000200"/>
            <a:ext cx="2921896" cy="2921896"/>
          </a:xfrm>
          <a:prstGeom prst="ellipse">
            <a:avLst/>
          </a:prstGeom>
          <a:solidFill>
            <a:srgbClr val="FF00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ln w="38100" cmpd="sng">
                <a:solidFill>
                  <a:schemeClr val="bg1"/>
                </a:solidFill>
              </a:ln>
            </a:endParaRPr>
          </a:p>
        </p:txBody>
      </p:sp>
      <p:sp>
        <p:nvSpPr>
          <p:cNvPr id="651285" name="Line 20"/>
          <p:cNvSpPr>
            <a:spLocks noChangeShapeType="1"/>
          </p:cNvSpPr>
          <p:nvPr/>
        </p:nvSpPr>
        <p:spPr bwMode="auto">
          <a:xfrm>
            <a:off x="-152400" y="3427413"/>
            <a:ext cx="9296400" cy="0"/>
          </a:xfrm>
          <a:prstGeom prst="line">
            <a:avLst/>
          </a:prstGeom>
          <a:noFill/>
          <a:ln w="254000">
            <a:solidFill>
              <a:srgbClr val="0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BE" dirty="0"/>
          </a:p>
        </p:txBody>
      </p:sp>
      <p:pic>
        <p:nvPicPr>
          <p:cNvPr id="651296" name="Picture 3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886075" y="1682750"/>
            <a:ext cx="3594100" cy="3594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51298" name="Picture 3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07505" y="6322268"/>
            <a:ext cx="419100" cy="419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45773" name="Line 33"/>
          <p:cNvSpPr>
            <a:spLocks noChangeShapeType="1"/>
          </p:cNvSpPr>
          <p:nvPr/>
        </p:nvSpPr>
        <p:spPr bwMode="auto">
          <a:xfrm flipV="1">
            <a:off x="2493179" y="1268760"/>
            <a:ext cx="4451837" cy="4349327"/>
          </a:xfrm>
          <a:prstGeom prst="line">
            <a:avLst/>
          </a:prstGeom>
          <a:noFill/>
          <a:ln w="76200" cmpd="sng">
            <a:solidFill>
              <a:srgbClr val="FF6FC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fr-BE" dirty="0"/>
          </a:p>
        </p:txBody>
      </p:sp>
      <p:pic>
        <p:nvPicPr>
          <p:cNvPr id="651297" name="Picture 3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07505" y="5826968"/>
            <a:ext cx="419100" cy="419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45774" name="Line 34"/>
          <p:cNvSpPr>
            <a:spLocks noChangeShapeType="1"/>
          </p:cNvSpPr>
          <p:nvPr/>
        </p:nvSpPr>
        <p:spPr bwMode="auto">
          <a:xfrm>
            <a:off x="2504236" y="1253194"/>
            <a:ext cx="4384675" cy="4419600"/>
          </a:xfrm>
          <a:prstGeom prst="line">
            <a:avLst/>
          </a:prstGeom>
          <a:noFill/>
          <a:ln w="76200" cmpd="sng">
            <a:solidFill>
              <a:srgbClr val="FF6FC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fr-BE" dirty="0"/>
          </a:p>
        </p:txBody>
      </p:sp>
      <p:sp>
        <p:nvSpPr>
          <p:cNvPr id="245778" name="Line 43"/>
          <p:cNvSpPr>
            <a:spLocks noChangeShapeType="1"/>
          </p:cNvSpPr>
          <p:nvPr/>
        </p:nvSpPr>
        <p:spPr bwMode="auto">
          <a:xfrm flipV="1">
            <a:off x="4709877" y="303213"/>
            <a:ext cx="0" cy="6248400"/>
          </a:xfrm>
          <a:prstGeom prst="line">
            <a:avLst/>
          </a:prstGeom>
          <a:noFill/>
          <a:ln w="76200" cmpd="sng">
            <a:solidFill>
              <a:srgbClr val="FF6FC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fr-BE" dirty="0"/>
          </a:p>
        </p:txBody>
      </p:sp>
      <p:pic>
        <p:nvPicPr>
          <p:cNvPr id="651299" name="Picture 3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07505" y="5331668"/>
            <a:ext cx="419100" cy="419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5381" name="Rectangle 44"/>
          <p:cNvSpPr>
            <a:spLocks noChangeArrowheads="1"/>
          </p:cNvSpPr>
          <p:nvPr/>
        </p:nvSpPr>
        <p:spPr bwMode="auto">
          <a:xfrm>
            <a:off x="1737998" y="3195436"/>
            <a:ext cx="1067695"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p>
            <a:r>
              <a:rPr lang="fr-FR" altLang="ja-JP" sz="2200" dirty="0" smtClean="0">
                <a:solidFill>
                  <a:schemeClr val="bg1"/>
                </a:solidFill>
                <a:latin typeface="Constantia" charset="0"/>
              </a:rPr>
              <a:t>Fermer</a:t>
            </a:r>
            <a:endParaRPr lang="fr-BE" sz="2200" dirty="0">
              <a:solidFill>
                <a:schemeClr val="bg1"/>
              </a:solidFill>
              <a:latin typeface="Constantia" charset="0"/>
            </a:endParaRPr>
          </a:p>
        </p:txBody>
      </p:sp>
      <p:sp>
        <p:nvSpPr>
          <p:cNvPr id="196663" name="Rectangle 55"/>
          <p:cNvSpPr>
            <a:spLocks/>
          </p:cNvSpPr>
          <p:nvPr/>
        </p:nvSpPr>
        <p:spPr bwMode="auto">
          <a:xfrm>
            <a:off x="252413" y="510952"/>
            <a:ext cx="28194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rIns="0" bIns="0" anchor="b"/>
          <a:lstStyle/>
          <a:p>
            <a:pPr algn="l"/>
            <a:r>
              <a:rPr lang="fr-BE" sz="3200" b="1" dirty="0" smtClean="0">
                <a:ln w="1905"/>
                <a:solidFill>
                  <a:srgbClr val="FFFF00"/>
                </a:solidFill>
                <a:effectLst>
                  <a:innerShdw blurRad="69850" dist="43180" dir="5400000">
                    <a:srgbClr val="000000">
                      <a:alpha val="65000"/>
                    </a:srgbClr>
                  </a:innerShdw>
                </a:effectLst>
                <a:latin typeface="Calibri" charset="0"/>
              </a:rPr>
              <a:t>L’octogone Energétique</a:t>
            </a:r>
            <a:endParaRPr lang="fr-BE" sz="3200" b="1" dirty="0">
              <a:ln w="1905"/>
              <a:solidFill>
                <a:srgbClr val="FFFF00"/>
              </a:solidFill>
              <a:effectLst>
                <a:innerShdw blurRad="69850" dist="43180" dir="5400000">
                  <a:srgbClr val="000000">
                    <a:alpha val="65000"/>
                  </a:srgbClr>
                </a:innerShdw>
              </a:effectLst>
              <a:latin typeface="Calibri" charset="0"/>
            </a:endParaRPr>
          </a:p>
        </p:txBody>
      </p:sp>
      <p:sp>
        <p:nvSpPr>
          <p:cNvPr id="15378" name="Text Box 41"/>
          <p:cNvSpPr txBox="1">
            <a:spLocks noChangeArrowheads="1"/>
          </p:cNvSpPr>
          <p:nvPr/>
        </p:nvSpPr>
        <p:spPr bwMode="auto">
          <a:xfrm>
            <a:off x="4131368" y="1053316"/>
            <a:ext cx="1129733"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fr-BE" sz="2200" dirty="0" smtClean="0">
                <a:solidFill>
                  <a:schemeClr val="bg1"/>
                </a:solidFill>
                <a:latin typeface="Constantia" charset="0"/>
              </a:rPr>
              <a:t>Volonté</a:t>
            </a:r>
            <a:endParaRPr lang="fr-BE" sz="2200" dirty="0">
              <a:solidFill>
                <a:schemeClr val="bg1"/>
              </a:solidFill>
              <a:latin typeface="Constantia" charset="0"/>
            </a:endParaRPr>
          </a:p>
        </p:txBody>
      </p:sp>
      <p:sp>
        <p:nvSpPr>
          <p:cNvPr id="196646" name="Text Box 38"/>
          <p:cNvSpPr txBox="1">
            <a:spLocks noChangeArrowheads="1"/>
          </p:cNvSpPr>
          <p:nvPr/>
        </p:nvSpPr>
        <p:spPr bwMode="auto">
          <a:xfrm>
            <a:off x="5019517" y="2500313"/>
            <a:ext cx="2168525" cy="366712"/>
          </a:xfrm>
          <a:prstGeom prst="rect">
            <a:avLst/>
          </a:prstGeom>
          <a:noFill/>
          <a:ln w="9525">
            <a:noFill/>
            <a:miter lim="800000"/>
            <a:headEnd/>
            <a:tailEnd/>
          </a:ln>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1800" dirty="0" smtClean="0">
                <a:solidFill>
                  <a:schemeClr val="bg1"/>
                </a:solidFill>
                <a:latin typeface="Constantia" charset="0"/>
              </a:rPr>
              <a:t>Désir</a:t>
            </a:r>
            <a:endParaRPr lang="fr-BE" sz="1800" dirty="0">
              <a:solidFill>
                <a:schemeClr val="bg1"/>
              </a:solidFill>
              <a:latin typeface="Constantia" charset="0"/>
            </a:endParaRPr>
          </a:p>
        </p:txBody>
      </p:sp>
      <p:sp>
        <p:nvSpPr>
          <p:cNvPr id="15383" name="Rectangle 46"/>
          <p:cNvSpPr>
            <a:spLocks noChangeArrowheads="1"/>
          </p:cNvSpPr>
          <p:nvPr/>
        </p:nvSpPr>
        <p:spPr bwMode="auto">
          <a:xfrm>
            <a:off x="6565176" y="3196495"/>
            <a:ext cx="1040670"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p>
            <a:r>
              <a:rPr lang="fr-FR" sz="2200" dirty="0" smtClean="0">
                <a:solidFill>
                  <a:schemeClr val="bg1"/>
                </a:solidFill>
                <a:latin typeface="Constantia" charset="0"/>
              </a:rPr>
              <a:t>Ouvrir</a:t>
            </a:r>
            <a:endParaRPr lang="fr-BE" sz="2200" dirty="0">
              <a:solidFill>
                <a:schemeClr val="bg1"/>
              </a:solidFill>
              <a:latin typeface="Constantia" charset="0"/>
            </a:endParaRPr>
          </a:p>
        </p:txBody>
      </p:sp>
      <p:sp>
        <p:nvSpPr>
          <p:cNvPr id="15365" name="Text Box 25"/>
          <p:cNvSpPr txBox="1">
            <a:spLocks noChangeArrowheads="1"/>
          </p:cNvSpPr>
          <p:nvPr/>
        </p:nvSpPr>
        <p:spPr bwMode="auto">
          <a:xfrm>
            <a:off x="2543676" y="1593405"/>
            <a:ext cx="1134921"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fr-BE" sz="2200" dirty="0" smtClean="0">
                <a:solidFill>
                  <a:schemeClr val="bg1"/>
                </a:solidFill>
                <a:latin typeface="Constantia" charset="0"/>
              </a:rPr>
              <a:t>Respect</a:t>
            </a:r>
            <a:endParaRPr lang="fr-BE" sz="2200" dirty="0">
              <a:solidFill>
                <a:schemeClr val="bg1"/>
              </a:solidFill>
              <a:latin typeface="Constantia" charset="0"/>
            </a:endParaRPr>
          </a:p>
        </p:txBody>
      </p:sp>
      <p:sp>
        <p:nvSpPr>
          <p:cNvPr id="15384" name="Rectangle 47"/>
          <p:cNvSpPr>
            <a:spLocks noChangeArrowheads="1"/>
          </p:cNvSpPr>
          <p:nvPr/>
        </p:nvSpPr>
        <p:spPr bwMode="auto">
          <a:xfrm>
            <a:off x="5891212" y="1593405"/>
            <a:ext cx="1412053"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p>
            <a:pPr algn="l"/>
            <a:r>
              <a:rPr lang="fr-BE" sz="2200" dirty="0" smtClean="0">
                <a:solidFill>
                  <a:schemeClr val="bg1"/>
                </a:solidFill>
                <a:latin typeface="Constantia" charset="0"/>
              </a:rPr>
              <a:t>Confiance</a:t>
            </a:r>
            <a:endParaRPr lang="fr-BE" sz="2200" dirty="0">
              <a:solidFill>
                <a:schemeClr val="bg1"/>
              </a:solidFill>
              <a:latin typeface="Constantia" charset="0"/>
            </a:endParaRPr>
          </a:p>
        </p:txBody>
      </p:sp>
      <p:sp>
        <p:nvSpPr>
          <p:cNvPr id="196643" name="Text Box 35"/>
          <p:cNvSpPr txBox="1">
            <a:spLocks noChangeArrowheads="1"/>
          </p:cNvSpPr>
          <p:nvPr/>
        </p:nvSpPr>
        <p:spPr bwMode="auto">
          <a:xfrm>
            <a:off x="4278350" y="4481513"/>
            <a:ext cx="1127125" cy="366712"/>
          </a:xfrm>
          <a:prstGeom prst="rect">
            <a:avLst/>
          </a:prstGeom>
          <a:noFill/>
          <a:ln w="9525">
            <a:noFill/>
            <a:miter lim="800000"/>
            <a:headEnd/>
            <a:tailEnd/>
          </a:ln>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1800" dirty="0" smtClean="0">
                <a:solidFill>
                  <a:schemeClr val="bg1"/>
                </a:solidFill>
                <a:latin typeface="Constantia" charset="0"/>
              </a:rPr>
              <a:t>Echec</a:t>
            </a:r>
            <a:endParaRPr lang="fr-BE" sz="1800" dirty="0">
              <a:solidFill>
                <a:schemeClr val="bg1"/>
              </a:solidFill>
              <a:latin typeface="Constantia" charset="0"/>
            </a:endParaRPr>
          </a:p>
        </p:txBody>
      </p:sp>
      <p:sp>
        <p:nvSpPr>
          <p:cNvPr id="196644" name="Text Box 36"/>
          <p:cNvSpPr txBox="1">
            <a:spLocks noChangeArrowheads="1"/>
          </p:cNvSpPr>
          <p:nvPr/>
        </p:nvSpPr>
        <p:spPr bwMode="auto">
          <a:xfrm>
            <a:off x="3594142" y="2500313"/>
            <a:ext cx="890587" cy="366712"/>
          </a:xfrm>
          <a:prstGeom prst="rect">
            <a:avLst/>
          </a:prstGeom>
          <a:noFill/>
          <a:ln w="9525">
            <a:noFill/>
            <a:miter lim="800000"/>
            <a:headEnd/>
            <a:tailEnd/>
          </a:ln>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1800" dirty="0" smtClean="0">
                <a:solidFill>
                  <a:schemeClr val="bg1"/>
                </a:solidFill>
                <a:latin typeface="Constantia" charset="0"/>
              </a:rPr>
              <a:t>Peur</a:t>
            </a:r>
            <a:endParaRPr lang="fr-BE" sz="1800" dirty="0">
              <a:solidFill>
                <a:schemeClr val="bg1"/>
              </a:solidFill>
              <a:latin typeface="Constantia" charset="0"/>
            </a:endParaRPr>
          </a:p>
        </p:txBody>
      </p:sp>
      <p:sp>
        <p:nvSpPr>
          <p:cNvPr id="196645" name="Text Box 37"/>
          <p:cNvSpPr txBox="1">
            <a:spLocks noChangeArrowheads="1"/>
          </p:cNvSpPr>
          <p:nvPr/>
        </p:nvSpPr>
        <p:spPr bwMode="auto">
          <a:xfrm>
            <a:off x="4178492" y="2090703"/>
            <a:ext cx="1150937" cy="366713"/>
          </a:xfrm>
          <a:prstGeom prst="rect">
            <a:avLst/>
          </a:prstGeom>
          <a:noFill/>
          <a:ln w="9525">
            <a:noFill/>
            <a:miter lim="800000"/>
            <a:headEnd/>
            <a:tailEnd/>
          </a:ln>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1800" dirty="0" smtClean="0">
                <a:solidFill>
                  <a:schemeClr val="bg1"/>
                </a:solidFill>
                <a:latin typeface="Constantia" charset="0"/>
              </a:rPr>
              <a:t>Ambition</a:t>
            </a:r>
            <a:endParaRPr lang="fr-BE" sz="1800" dirty="0">
              <a:solidFill>
                <a:schemeClr val="bg1"/>
              </a:solidFill>
              <a:latin typeface="Constantia" charset="0"/>
            </a:endParaRPr>
          </a:p>
        </p:txBody>
      </p:sp>
      <p:sp>
        <p:nvSpPr>
          <p:cNvPr id="196638" name="Text Box 30"/>
          <p:cNvSpPr txBox="1">
            <a:spLocks noChangeArrowheads="1"/>
          </p:cNvSpPr>
          <p:nvPr/>
        </p:nvSpPr>
        <p:spPr bwMode="auto">
          <a:xfrm>
            <a:off x="5172075" y="3244057"/>
            <a:ext cx="12890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1800" dirty="0" smtClean="0">
                <a:solidFill>
                  <a:schemeClr val="bg1"/>
                </a:solidFill>
                <a:latin typeface="Constantia" charset="0"/>
              </a:rPr>
              <a:t>Fuir</a:t>
            </a:r>
            <a:endParaRPr lang="fr-BE" sz="1800" dirty="0">
              <a:solidFill>
                <a:schemeClr val="bg1"/>
              </a:solidFill>
              <a:latin typeface="Constantia" charset="0"/>
            </a:endParaRPr>
          </a:p>
        </p:txBody>
      </p:sp>
      <p:sp>
        <p:nvSpPr>
          <p:cNvPr id="15377" name="Text Box 40"/>
          <p:cNvSpPr txBox="1">
            <a:spLocks noChangeArrowheads="1"/>
          </p:cNvSpPr>
          <p:nvPr/>
        </p:nvSpPr>
        <p:spPr bwMode="auto">
          <a:xfrm>
            <a:off x="3429000" y="3962400"/>
            <a:ext cx="1122230" cy="369332"/>
          </a:xfrm>
          <a:prstGeom prst="rect">
            <a:avLst/>
          </a:prstGeom>
          <a:noFill/>
          <a:ln w="9525">
            <a:noFill/>
            <a:miter lim="800000"/>
            <a:headEnd/>
            <a:tailEnd/>
          </a:ln>
        </p:spPr>
        <p:txBody>
          <a:bodyPr wrap="none">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fr-BE" sz="1800" dirty="0" smtClean="0">
                <a:solidFill>
                  <a:schemeClr val="bg1"/>
                </a:solidFill>
                <a:latin typeface="Constantia" charset="0"/>
              </a:rPr>
              <a:t>Nostalgie</a:t>
            </a:r>
            <a:endParaRPr lang="fr-BE" sz="1800" dirty="0">
              <a:solidFill>
                <a:schemeClr val="bg1"/>
              </a:solidFill>
              <a:latin typeface="Constantia" charset="0"/>
            </a:endParaRPr>
          </a:p>
        </p:txBody>
      </p:sp>
      <p:sp>
        <p:nvSpPr>
          <p:cNvPr id="196640" name="Text Box 32"/>
          <p:cNvSpPr txBox="1">
            <a:spLocks noChangeArrowheads="1"/>
          </p:cNvSpPr>
          <p:nvPr/>
        </p:nvSpPr>
        <p:spPr bwMode="auto">
          <a:xfrm>
            <a:off x="3251191" y="3230563"/>
            <a:ext cx="1049337"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1800" dirty="0" smtClean="0">
                <a:solidFill>
                  <a:schemeClr val="bg1"/>
                </a:solidFill>
                <a:latin typeface="Constantia" charset="0"/>
              </a:rPr>
              <a:t>Attaque</a:t>
            </a:r>
            <a:endParaRPr lang="fr-BE" sz="1800" dirty="0">
              <a:solidFill>
                <a:schemeClr val="bg1"/>
              </a:solidFill>
              <a:latin typeface="Constantia" charset="0"/>
            </a:endParaRPr>
          </a:p>
        </p:txBody>
      </p:sp>
      <p:sp>
        <p:nvSpPr>
          <p:cNvPr id="196641" name="Text Box 33"/>
          <p:cNvSpPr txBox="1">
            <a:spLocks noChangeArrowheads="1"/>
          </p:cNvSpPr>
          <p:nvPr/>
        </p:nvSpPr>
        <p:spPr bwMode="auto">
          <a:xfrm>
            <a:off x="2567232" y="4900775"/>
            <a:ext cx="1909762" cy="427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square">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2200" dirty="0" smtClean="0">
                <a:solidFill>
                  <a:schemeClr val="bg1"/>
                </a:solidFill>
                <a:latin typeface="Constantia" charset="0"/>
              </a:rPr>
              <a:t>Chagrin</a:t>
            </a:r>
            <a:endParaRPr lang="fr-BE" sz="2200" dirty="0">
              <a:solidFill>
                <a:schemeClr val="bg1"/>
              </a:solidFill>
              <a:latin typeface="Constantia" charset="0"/>
            </a:endParaRPr>
          </a:p>
        </p:txBody>
      </p:sp>
      <p:sp>
        <p:nvSpPr>
          <p:cNvPr id="15380" name="Rectangle 43"/>
          <p:cNvSpPr>
            <a:spLocks noChangeArrowheads="1"/>
          </p:cNvSpPr>
          <p:nvPr/>
        </p:nvSpPr>
        <p:spPr bwMode="auto">
          <a:xfrm>
            <a:off x="3758287" y="5545987"/>
            <a:ext cx="1900585"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p>
            <a:pPr algn="l"/>
            <a:r>
              <a:rPr lang="fr-BE" sz="2200" dirty="0" smtClean="0">
                <a:solidFill>
                  <a:schemeClr val="bg1"/>
                </a:solidFill>
                <a:latin typeface="Constantia" charset="0"/>
              </a:rPr>
              <a:t>Apprentissage</a:t>
            </a:r>
            <a:endParaRPr lang="fr-BE" sz="2200" dirty="0">
              <a:solidFill>
                <a:schemeClr val="bg1"/>
              </a:solidFill>
              <a:latin typeface="Constantia" charset="0"/>
            </a:endParaRPr>
          </a:p>
        </p:txBody>
      </p:sp>
      <p:sp>
        <p:nvSpPr>
          <p:cNvPr id="308274" name="Text Box 27"/>
          <p:cNvSpPr txBox="1">
            <a:spLocks noChangeArrowheads="1"/>
          </p:cNvSpPr>
          <p:nvPr/>
        </p:nvSpPr>
        <p:spPr bwMode="auto">
          <a:xfrm>
            <a:off x="7446964" y="3203577"/>
            <a:ext cx="2168525"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2000" dirty="0" smtClean="0">
                <a:solidFill>
                  <a:schemeClr val="bg1"/>
                </a:solidFill>
                <a:latin typeface="Constantia" charset="0"/>
              </a:rPr>
              <a:t>      </a:t>
            </a:r>
            <a:r>
              <a:rPr lang="fr-BE" sz="2000" dirty="0" smtClean="0">
                <a:solidFill>
                  <a:srgbClr val="CCFFCC"/>
                </a:solidFill>
                <a:latin typeface="Constantia" charset="0"/>
              </a:rPr>
              <a:t>Présence</a:t>
            </a:r>
            <a:endParaRPr lang="fr-BE" sz="2000" dirty="0">
              <a:solidFill>
                <a:srgbClr val="CCFFCC"/>
              </a:solidFill>
              <a:latin typeface="Constantia" charset="0"/>
            </a:endParaRPr>
          </a:p>
        </p:txBody>
      </p:sp>
      <p:sp>
        <p:nvSpPr>
          <p:cNvPr id="15379" name="Text Box 42"/>
          <p:cNvSpPr txBox="1">
            <a:spLocks noChangeArrowheads="1"/>
          </p:cNvSpPr>
          <p:nvPr/>
        </p:nvSpPr>
        <p:spPr bwMode="auto">
          <a:xfrm>
            <a:off x="5686134" y="4896925"/>
            <a:ext cx="1293944"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fr-BE" sz="2200" dirty="0" smtClean="0">
                <a:solidFill>
                  <a:schemeClr val="bg1"/>
                </a:solidFill>
                <a:latin typeface="Constantia" charset="0"/>
              </a:rPr>
              <a:t>Guérison</a:t>
            </a:r>
            <a:endParaRPr lang="fr-BE" sz="2200" dirty="0">
              <a:solidFill>
                <a:schemeClr val="bg1"/>
              </a:solidFill>
              <a:latin typeface="Constantia" charset="0"/>
            </a:endParaRPr>
          </a:p>
        </p:txBody>
      </p:sp>
      <p:sp>
        <p:nvSpPr>
          <p:cNvPr id="38" name="Oval 37"/>
          <p:cNvSpPr/>
          <p:nvPr/>
        </p:nvSpPr>
        <p:spPr>
          <a:xfrm>
            <a:off x="4296669" y="3039244"/>
            <a:ext cx="792088" cy="79208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sp>
        <p:nvSpPr>
          <p:cNvPr id="196642" name="Text Box 34"/>
          <p:cNvSpPr txBox="1">
            <a:spLocks noChangeArrowheads="1"/>
          </p:cNvSpPr>
          <p:nvPr/>
        </p:nvSpPr>
        <p:spPr bwMode="auto">
          <a:xfrm>
            <a:off x="4953000" y="3948113"/>
            <a:ext cx="990600" cy="366712"/>
          </a:xfrm>
          <a:prstGeom prst="rect">
            <a:avLst/>
          </a:prstGeom>
          <a:noFill/>
          <a:ln w="9525">
            <a:noFill/>
            <a:miter lim="800000"/>
            <a:headEnd/>
            <a:tailEnd/>
          </a:ln>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1800" dirty="0" smtClean="0">
                <a:solidFill>
                  <a:schemeClr val="bg1"/>
                </a:solidFill>
                <a:latin typeface="Constantia" charset="0"/>
              </a:rPr>
              <a:t>Trauma</a:t>
            </a:r>
            <a:endParaRPr lang="fr-BE" sz="1800" dirty="0">
              <a:solidFill>
                <a:schemeClr val="bg1"/>
              </a:solidFill>
              <a:latin typeface="Constantia" charset="0"/>
            </a:endParaRPr>
          </a:p>
        </p:txBody>
      </p:sp>
      <p:sp>
        <p:nvSpPr>
          <p:cNvPr id="42" name="WordArt 21"/>
          <p:cNvSpPr>
            <a:spLocks noChangeArrowheads="1" noChangeShapeType="1" noTextEdit="1"/>
          </p:cNvSpPr>
          <p:nvPr/>
        </p:nvSpPr>
        <p:spPr bwMode="auto">
          <a:xfrm>
            <a:off x="1120665" y="2445376"/>
            <a:ext cx="863692" cy="285345"/>
          </a:xfrm>
          <a:prstGeom prst="rect">
            <a:avLst/>
          </a:prstGeom>
        </p:spPr>
        <p:txBody>
          <a:bodyPr wrap="none" fromWordArt="1">
            <a:prstTxWarp prst="textPlain">
              <a:avLst>
                <a:gd name="adj" fmla="val 50000"/>
              </a:avLst>
            </a:prstTxWarp>
          </a:bodyPr>
          <a:lstStyle/>
          <a:p>
            <a:r>
              <a:rPr lang="fr-BE"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Essence</a:t>
            </a:r>
            <a:endParaRPr lang="fr-BE"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15387" name="Rectangle 50"/>
          <p:cNvSpPr>
            <a:spLocks noChangeArrowheads="1"/>
          </p:cNvSpPr>
          <p:nvPr/>
        </p:nvSpPr>
        <p:spPr bwMode="auto">
          <a:xfrm>
            <a:off x="447229" y="5898407"/>
            <a:ext cx="1191801"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p>
            <a:pPr algn="l"/>
            <a:r>
              <a:rPr lang="fr-BE" sz="1400" dirty="0" smtClean="0">
                <a:solidFill>
                  <a:schemeClr val="bg1"/>
                </a:solidFill>
                <a:latin typeface="Constantia" charset="0"/>
              </a:rPr>
              <a:t> énergie libre</a:t>
            </a:r>
            <a:endParaRPr lang="fr-BE" sz="1400" dirty="0">
              <a:solidFill>
                <a:schemeClr val="bg1"/>
              </a:solidFill>
              <a:latin typeface="Constantia" charset="0"/>
            </a:endParaRPr>
          </a:p>
        </p:txBody>
      </p:sp>
      <p:sp>
        <p:nvSpPr>
          <p:cNvPr id="308246" name="Text Box 27"/>
          <p:cNvSpPr txBox="1">
            <a:spLocks noChangeArrowheads="1"/>
          </p:cNvSpPr>
          <p:nvPr/>
        </p:nvSpPr>
        <p:spPr bwMode="auto">
          <a:xfrm>
            <a:off x="7391401" y="882652"/>
            <a:ext cx="2168525"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2000" dirty="0" smtClean="0">
                <a:solidFill>
                  <a:srgbClr val="CCFFCC"/>
                </a:solidFill>
                <a:latin typeface="Constantia" charset="0"/>
              </a:rPr>
              <a:t>Futur</a:t>
            </a:r>
            <a:endParaRPr lang="fr-BE" sz="2000" dirty="0">
              <a:solidFill>
                <a:srgbClr val="CCFFCC"/>
              </a:solidFill>
              <a:latin typeface="Constantia" charset="0"/>
            </a:endParaRPr>
          </a:p>
        </p:txBody>
      </p:sp>
      <p:sp>
        <p:nvSpPr>
          <p:cNvPr id="15388" name="Rectangle 51"/>
          <p:cNvSpPr>
            <a:spLocks noChangeArrowheads="1"/>
          </p:cNvSpPr>
          <p:nvPr/>
        </p:nvSpPr>
        <p:spPr bwMode="auto">
          <a:xfrm>
            <a:off x="496443" y="5415807"/>
            <a:ext cx="1370457"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square">
            <a:spAutoFit/>
          </a:bodyPr>
          <a:lstStyle/>
          <a:p>
            <a:pPr algn="l"/>
            <a:r>
              <a:rPr lang="fr-BE" sz="1400" dirty="0" smtClean="0">
                <a:solidFill>
                  <a:schemeClr val="bg1"/>
                </a:solidFill>
                <a:latin typeface="Constantia" charset="0"/>
              </a:rPr>
              <a:t>énergie liée</a:t>
            </a:r>
            <a:endParaRPr lang="fr-BE" sz="1400" dirty="0">
              <a:solidFill>
                <a:schemeClr val="bg1"/>
              </a:solidFill>
              <a:latin typeface="Constantia" charset="0"/>
            </a:endParaRPr>
          </a:p>
        </p:txBody>
      </p:sp>
      <p:sp>
        <p:nvSpPr>
          <p:cNvPr id="308245" name="Text Box 26"/>
          <p:cNvSpPr txBox="1">
            <a:spLocks noChangeArrowheads="1"/>
          </p:cNvSpPr>
          <p:nvPr/>
        </p:nvSpPr>
        <p:spPr bwMode="auto">
          <a:xfrm>
            <a:off x="7015134" y="6052227"/>
            <a:ext cx="2168525"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50000"/>
              </a:spcBef>
            </a:pPr>
            <a:r>
              <a:rPr lang="fr-BE" sz="2000" dirty="0" smtClean="0">
                <a:solidFill>
                  <a:srgbClr val="CCFFCC"/>
                </a:solidFill>
                <a:latin typeface="Constantia" charset="0"/>
              </a:rPr>
              <a:t>Passé</a:t>
            </a:r>
            <a:endParaRPr lang="fr-BE" sz="2000" dirty="0">
              <a:solidFill>
                <a:srgbClr val="CCFFCC"/>
              </a:solidFill>
              <a:latin typeface="Constantia" charset="0"/>
            </a:endParaRPr>
          </a:p>
        </p:txBody>
      </p:sp>
      <p:sp>
        <p:nvSpPr>
          <p:cNvPr id="2" name="Rectangle 50"/>
          <p:cNvSpPr>
            <a:spLocks noChangeArrowheads="1"/>
          </p:cNvSpPr>
          <p:nvPr/>
        </p:nvSpPr>
        <p:spPr bwMode="auto">
          <a:xfrm>
            <a:off x="485330" y="6368307"/>
            <a:ext cx="1651991"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p>
            <a:pPr algn="l"/>
            <a:r>
              <a:rPr lang="fr-BE" sz="1400" dirty="0" smtClean="0">
                <a:solidFill>
                  <a:schemeClr val="bg1"/>
                </a:solidFill>
                <a:latin typeface="Constantia" charset="0"/>
              </a:rPr>
              <a:t>Énergie potentielle</a:t>
            </a:r>
            <a:endParaRPr lang="fr-BE" sz="1400" dirty="0">
              <a:solidFill>
                <a:schemeClr val="bg1"/>
              </a:solidFill>
              <a:latin typeface="Constantia" charset="0"/>
            </a:endParaRPr>
          </a:p>
        </p:txBody>
      </p:sp>
    </p:spTree>
    <p:extLst>
      <p:ext uri="{BB962C8B-B14F-4D97-AF65-F5344CB8AC3E}">
        <p14:creationId xmlns:p14="http://schemas.microsoft.com/office/powerpoint/2010/main" xmlns="" val="2106698949"/>
      </p:ext>
    </p:extLst>
  </p:cSld>
  <p:clrMapOvr>
    <a:masterClrMapping/>
  </p:clrMapOvr>
  <p:transition spd="slow">
    <p:wip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B2CFDA"/>
        </a:solidFill>
        <a:effectLst/>
      </p:bgPr>
    </p:bg>
    <p:spTree>
      <p:nvGrpSpPr>
        <p:cNvPr id="1" name=""/>
        <p:cNvGrpSpPr/>
        <p:nvPr/>
      </p:nvGrpSpPr>
      <p:grpSpPr>
        <a:xfrm>
          <a:off x="0" y="0"/>
          <a:ext cx="0" cy="0"/>
          <a:chOff x="0" y="0"/>
          <a:chExt cx="0" cy="0"/>
        </a:xfrm>
      </p:grpSpPr>
      <p:sp>
        <p:nvSpPr>
          <p:cNvPr id="249858" name="Oval 39"/>
          <p:cNvSpPr>
            <a:spLocks noChangeArrowheads="1"/>
          </p:cNvSpPr>
          <p:nvPr/>
        </p:nvSpPr>
        <p:spPr bwMode="auto">
          <a:xfrm>
            <a:off x="238125" y="215900"/>
            <a:ext cx="8732437" cy="6540500"/>
          </a:xfrm>
          <a:prstGeom prst="ellipse">
            <a:avLst/>
          </a:prstGeom>
          <a:solidFill>
            <a:srgbClr val="78F9F9"/>
          </a:solidFill>
          <a:ln w="38100">
            <a:noFill/>
            <a:round/>
            <a:headEnd/>
            <a:tailEnd/>
          </a:ln>
          <a:effectLst>
            <a:outerShdw blurRad="63500" dist="38099" dir="2700000" algn="ctr" rotWithShape="0">
              <a:srgbClr val="000000">
                <a:alpha val="74998"/>
              </a:srgbClr>
            </a:outerShdw>
          </a:effectLst>
        </p:spPr>
        <p:txBody>
          <a:bodyPr wrap="none" anchor="ctr"/>
          <a:lstStyle/>
          <a:p>
            <a:pPr algn="l"/>
            <a:endParaRPr lang="fr-BE" dirty="0">
              <a:solidFill>
                <a:srgbClr val="FFFF66"/>
              </a:solidFill>
            </a:endParaRPr>
          </a:p>
        </p:txBody>
      </p:sp>
      <p:sp>
        <p:nvSpPr>
          <p:cNvPr id="15387" name="Rectangle 50"/>
          <p:cNvSpPr>
            <a:spLocks noChangeArrowheads="1"/>
          </p:cNvSpPr>
          <p:nvPr/>
        </p:nvSpPr>
        <p:spPr bwMode="auto">
          <a:xfrm>
            <a:off x="493713" y="5856290"/>
            <a:ext cx="1095172"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p>
            <a:pPr algn="l"/>
            <a:r>
              <a:rPr lang="fr-BE" sz="1400" dirty="0" smtClean="0">
                <a:solidFill>
                  <a:srgbClr val="FFFFFF"/>
                </a:solidFill>
                <a:latin typeface="Constantia" charset="0"/>
              </a:rPr>
              <a:t> free </a:t>
            </a:r>
            <a:r>
              <a:rPr lang="fr-BE" sz="1400" dirty="0" err="1" smtClean="0">
                <a:solidFill>
                  <a:srgbClr val="FFFFFF"/>
                </a:solidFill>
                <a:latin typeface="Constantia" charset="0"/>
              </a:rPr>
              <a:t>energy</a:t>
            </a:r>
            <a:endParaRPr lang="fr-BE" sz="1400" dirty="0">
              <a:solidFill>
                <a:srgbClr val="FFFFFF"/>
              </a:solidFill>
              <a:latin typeface="Constantia" charset="0"/>
            </a:endParaRPr>
          </a:p>
        </p:txBody>
      </p:sp>
      <p:pic>
        <p:nvPicPr>
          <p:cNvPr id="29" name="Bild 28"/>
          <p:cNvPicPr>
            <a:picLocks noChangeAspect="1"/>
          </p:cNvPicPr>
          <p:nvPr/>
        </p:nvPicPr>
        <p:blipFill>
          <a:blip r:embed="rId3"/>
          <a:stretch>
            <a:fillRect/>
          </a:stretch>
        </p:blipFill>
        <p:spPr>
          <a:xfrm>
            <a:off x="-440454" y="-770757"/>
            <a:ext cx="9961592" cy="8258228"/>
          </a:xfrm>
          <a:prstGeom prst="rect">
            <a:avLst/>
          </a:prstGeom>
        </p:spPr>
      </p:pic>
      <p:sp>
        <p:nvSpPr>
          <p:cNvPr id="308245" name="Text Box 26"/>
          <p:cNvSpPr txBox="1">
            <a:spLocks noChangeArrowheads="1"/>
          </p:cNvSpPr>
          <p:nvPr/>
        </p:nvSpPr>
        <p:spPr bwMode="auto">
          <a:xfrm>
            <a:off x="7242176" y="6269040"/>
            <a:ext cx="2168525" cy="396875"/>
          </a:xfrm>
          <a:prstGeom prst="rect">
            <a:avLst/>
          </a:prstGeom>
          <a:noFill/>
          <a:ln w="9525">
            <a:noFill/>
            <a:miter lim="800000"/>
            <a:headEnd/>
            <a:tailEnd/>
          </a:ln>
          <a:effectLst>
            <a:outerShdw blurRad="63500" dist="47928" dir="3347959" algn="ctr" rotWithShape="0">
              <a:schemeClr val="bg1">
                <a:alpha val="74998"/>
              </a:schemeClr>
            </a:outerShdw>
          </a:effectLst>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2000" dirty="0" smtClean="0">
                <a:solidFill>
                  <a:srgbClr val="FFFFFF"/>
                </a:solidFill>
                <a:latin typeface="Constantia" charset="0"/>
              </a:rPr>
              <a:t>Passé</a:t>
            </a:r>
            <a:endParaRPr lang="fr-BE" sz="2000" dirty="0">
              <a:solidFill>
                <a:srgbClr val="FFFFFF"/>
              </a:solidFill>
              <a:latin typeface="Constantia" charset="0"/>
            </a:endParaRPr>
          </a:p>
        </p:txBody>
      </p:sp>
      <p:sp>
        <p:nvSpPr>
          <p:cNvPr id="308246" name="Text Box 27"/>
          <p:cNvSpPr txBox="1">
            <a:spLocks noChangeArrowheads="1"/>
          </p:cNvSpPr>
          <p:nvPr/>
        </p:nvSpPr>
        <p:spPr bwMode="auto">
          <a:xfrm>
            <a:off x="7445376" y="296862"/>
            <a:ext cx="2168525" cy="396875"/>
          </a:xfrm>
          <a:prstGeom prst="rect">
            <a:avLst/>
          </a:prstGeom>
          <a:noFill/>
          <a:ln w="9525">
            <a:noFill/>
            <a:miter lim="800000"/>
            <a:headEnd/>
            <a:tailEnd/>
          </a:ln>
          <a:effectLst>
            <a:outerShdw blurRad="63500" dist="47928" dir="3347959" algn="ctr" rotWithShape="0">
              <a:schemeClr val="bg1">
                <a:alpha val="74998"/>
              </a:schemeClr>
            </a:outerShdw>
          </a:effectLst>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2000" dirty="0" smtClean="0">
                <a:solidFill>
                  <a:srgbClr val="FFFFFF"/>
                </a:solidFill>
                <a:latin typeface="Constantia" charset="0"/>
              </a:rPr>
              <a:t>Futur</a:t>
            </a:r>
            <a:endParaRPr lang="fr-BE" sz="2000" dirty="0">
              <a:solidFill>
                <a:srgbClr val="FFFFFF"/>
              </a:solidFill>
              <a:latin typeface="Constantia" charset="0"/>
            </a:endParaRPr>
          </a:p>
        </p:txBody>
      </p:sp>
      <p:sp>
        <p:nvSpPr>
          <p:cNvPr id="655367" name="AutoShape 7"/>
          <p:cNvSpPr>
            <a:spLocks noChangeArrowheads="1"/>
          </p:cNvSpPr>
          <p:nvPr/>
        </p:nvSpPr>
        <p:spPr bwMode="auto">
          <a:xfrm>
            <a:off x="1866900" y="685800"/>
            <a:ext cx="5600700" cy="5600700"/>
          </a:xfrm>
          <a:prstGeom prst="octagon">
            <a:avLst>
              <a:gd name="adj" fmla="val 2928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lstStyle/>
          <a:p>
            <a:pPr algn="l"/>
            <a:endParaRPr lang="fr-BE" dirty="0">
              <a:solidFill>
                <a:srgbClr val="FFFF66"/>
              </a:solidFill>
            </a:endParaRPr>
          </a:p>
        </p:txBody>
      </p:sp>
      <p:sp>
        <p:nvSpPr>
          <p:cNvPr id="2" name="Rectangle 50"/>
          <p:cNvSpPr>
            <a:spLocks noChangeArrowheads="1"/>
          </p:cNvSpPr>
          <p:nvPr/>
        </p:nvSpPr>
        <p:spPr bwMode="auto">
          <a:xfrm>
            <a:off x="539751" y="6356352"/>
            <a:ext cx="1454833"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spAutoFit/>
          </a:bodyPr>
          <a:lstStyle/>
          <a:p>
            <a:pPr algn="l"/>
            <a:r>
              <a:rPr lang="fr-BE" sz="1400" dirty="0" err="1" smtClean="0">
                <a:solidFill>
                  <a:srgbClr val="FFFFFF"/>
                </a:solidFill>
                <a:latin typeface="Constantia" charset="0"/>
              </a:rPr>
              <a:t>potential</a:t>
            </a:r>
            <a:r>
              <a:rPr lang="fr-BE" sz="1400" dirty="0" smtClean="0">
                <a:solidFill>
                  <a:srgbClr val="FFFFFF"/>
                </a:solidFill>
                <a:latin typeface="Constantia" charset="0"/>
              </a:rPr>
              <a:t> </a:t>
            </a:r>
            <a:r>
              <a:rPr lang="fr-BE" sz="1400" dirty="0" err="1" smtClean="0">
                <a:solidFill>
                  <a:srgbClr val="FFFFFF"/>
                </a:solidFill>
                <a:latin typeface="Constantia" charset="0"/>
              </a:rPr>
              <a:t>energy</a:t>
            </a:r>
            <a:endParaRPr lang="fr-BE" sz="1400" dirty="0">
              <a:solidFill>
                <a:srgbClr val="FFFFFF"/>
              </a:solidFill>
              <a:latin typeface="Constantia" charset="0"/>
            </a:endParaRPr>
          </a:p>
        </p:txBody>
      </p:sp>
      <p:sp>
        <p:nvSpPr>
          <p:cNvPr id="196663" name="Rectangle 55"/>
          <p:cNvSpPr>
            <a:spLocks/>
          </p:cNvSpPr>
          <p:nvPr/>
        </p:nvSpPr>
        <p:spPr bwMode="auto">
          <a:xfrm>
            <a:off x="210078" y="314240"/>
            <a:ext cx="28194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rIns="0" bIns="0" anchor="b"/>
          <a:lstStyle/>
          <a:p>
            <a:pPr algn="l"/>
            <a:r>
              <a:rPr lang="fr-BE" sz="3200" b="1" dirty="0" smtClean="0">
                <a:ln w="1905"/>
                <a:solidFill>
                  <a:srgbClr val="FFFF00"/>
                </a:solidFill>
                <a:effectLst>
                  <a:innerShdw blurRad="69850" dist="43180" dir="5400000">
                    <a:srgbClr val="000000">
                      <a:alpha val="65000"/>
                    </a:srgbClr>
                  </a:innerShdw>
                </a:effectLst>
                <a:latin typeface="Calibri" charset="0"/>
              </a:rPr>
              <a:t>L'Energie</a:t>
            </a:r>
          </a:p>
          <a:p>
            <a:pPr algn="l"/>
            <a:r>
              <a:rPr lang="fr-BE" sz="3200" b="1" dirty="0" smtClean="0">
                <a:ln w="1905"/>
                <a:solidFill>
                  <a:srgbClr val="FFFF00"/>
                </a:solidFill>
                <a:effectLst>
                  <a:innerShdw blurRad="69850" dist="43180" dir="5400000">
                    <a:srgbClr val="000000">
                      <a:alpha val="65000"/>
                    </a:srgbClr>
                  </a:innerShdw>
                </a:effectLst>
                <a:latin typeface="Calibri" charset="0"/>
              </a:rPr>
              <a:t>en flux</a:t>
            </a:r>
            <a:endParaRPr lang="fr-BE" sz="3200" b="1" dirty="0">
              <a:ln w="1905"/>
              <a:solidFill>
                <a:srgbClr val="FFFF00"/>
              </a:solidFill>
              <a:effectLst>
                <a:innerShdw blurRad="69850" dist="43180" dir="5400000">
                  <a:srgbClr val="000000">
                    <a:alpha val="65000"/>
                  </a:srgbClr>
                </a:innerShdw>
              </a:effectLst>
              <a:latin typeface="Calibri" charset="0"/>
            </a:endParaRPr>
          </a:p>
        </p:txBody>
      </p:sp>
      <p:sp>
        <p:nvSpPr>
          <p:cNvPr id="308274" name="Text Box 27"/>
          <p:cNvSpPr txBox="1">
            <a:spLocks noChangeArrowheads="1"/>
          </p:cNvSpPr>
          <p:nvPr/>
        </p:nvSpPr>
        <p:spPr bwMode="auto">
          <a:xfrm>
            <a:off x="7421278" y="3302000"/>
            <a:ext cx="2168525" cy="396875"/>
          </a:xfrm>
          <a:prstGeom prst="rect">
            <a:avLst/>
          </a:prstGeom>
          <a:noFill/>
          <a:ln w="9525">
            <a:noFill/>
            <a:miter lim="800000"/>
            <a:headEnd/>
            <a:tailEnd/>
          </a:ln>
          <a:effectLst>
            <a:outerShdw blurRad="63500" dist="47928" dir="3347959" algn="ctr" rotWithShape="0">
              <a:schemeClr val="bg1">
                <a:alpha val="74998"/>
              </a:schemeClr>
            </a:outerShdw>
          </a:effectLst>
        </p:spPr>
        <p:txBody>
          <a:bodyPr>
            <a:spAutoFit/>
          </a:bodyPr>
          <a:lstStyle>
            <a:lvl1pPr algn="l" eaLnBrk="0" hangingPunct="0">
              <a:defRPr sz="2400">
                <a:solidFill>
                  <a:schemeClr val="tx1"/>
                </a:solidFill>
                <a:latin typeface="Arial" charset="0"/>
                <a:ea typeface="ＭＳ Ｐゴシック" charset="0"/>
                <a:cs typeface="Arial" charset="0"/>
              </a:defRPr>
            </a:lvl1pPr>
            <a:lvl2pPr marL="37931725" indent="-37474525" algn="l"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fr-BE" sz="2000" dirty="0" smtClean="0">
                <a:solidFill>
                  <a:srgbClr val="FFFFFF"/>
                </a:solidFill>
                <a:latin typeface="Constantia" charset="0"/>
              </a:rPr>
              <a:t>      </a:t>
            </a:r>
            <a:r>
              <a:rPr lang="fr-BE" sz="2000" dirty="0" smtClean="0">
                <a:solidFill>
                  <a:srgbClr val="669999"/>
                </a:solidFill>
                <a:latin typeface="Constantia" charset="0"/>
              </a:rPr>
              <a:t>Présent</a:t>
            </a:r>
            <a:endParaRPr lang="fr-BE" sz="2000" dirty="0">
              <a:solidFill>
                <a:srgbClr val="669999"/>
              </a:solidFill>
              <a:latin typeface="Constantia" charset="0"/>
            </a:endParaRPr>
          </a:p>
        </p:txBody>
      </p:sp>
      <p:pic>
        <p:nvPicPr>
          <p:cNvPr id="655371" name="Picture 1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51000" y="495300"/>
            <a:ext cx="6057900" cy="605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72" name="Oval 12"/>
          <p:cNvSpPr>
            <a:spLocks noChangeArrowheads="1"/>
          </p:cNvSpPr>
          <p:nvPr/>
        </p:nvSpPr>
        <p:spPr bwMode="auto">
          <a:xfrm>
            <a:off x="2679700" y="1536700"/>
            <a:ext cx="4025900" cy="4025900"/>
          </a:xfrm>
          <a:prstGeom prst="ellipse">
            <a:avLst/>
          </a:prstGeom>
          <a:noFill/>
          <a:ln w="1524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fr-BE" dirty="0">
              <a:solidFill>
                <a:srgbClr val="FFFF66"/>
              </a:solidFill>
            </a:endParaRPr>
          </a:p>
        </p:txBody>
      </p:sp>
      <p:sp>
        <p:nvSpPr>
          <p:cNvPr id="15384" name="Rectangle 47"/>
          <p:cNvSpPr>
            <a:spLocks noChangeArrowheads="1"/>
          </p:cNvSpPr>
          <p:nvPr/>
        </p:nvSpPr>
        <p:spPr bwMode="auto">
          <a:xfrm>
            <a:off x="5681785" y="1843089"/>
            <a:ext cx="1390061" cy="430887"/>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l"/>
            <a:r>
              <a:rPr lang="fr-BE" sz="2200" dirty="0" smtClean="0">
                <a:solidFill>
                  <a:srgbClr val="FFFF66"/>
                </a:solidFill>
              </a:rPr>
              <a:t>Confiance</a:t>
            </a:r>
            <a:endParaRPr lang="fr-BE" sz="2200" dirty="0">
              <a:solidFill>
                <a:srgbClr val="FFFF66"/>
              </a:solidFill>
            </a:endParaRPr>
          </a:p>
        </p:txBody>
      </p:sp>
      <p:sp>
        <p:nvSpPr>
          <p:cNvPr id="15380" name="Rectangle 43"/>
          <p:cNvSpPr>
            <a:spLocks noChangeArrowheads="1"/>
          </p:cNvSpPr>
          <p:nvPr/>
        </p:nvSpPr>
        <p:spPr bwMode="auto">
          <a:xfrm>
            <a:off x="3761696" y="5334002"/>
            <a:ext cx="1914307" cy="430887"/>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l"/>
            <a:r>
              <a:rPr lang="fr-BE" sz="2200" dirty="0" smtClean="0">
                <a:solidFill>
                  <a:srgbClr val="FFFF66"/>
                </a:solidFill>
              </a:rPr>
              <a:t>Apprentissage</a:t>
            </a:r>
            <a:endParaRPr lang="fr-BE" sz="2200" dirty="0">
              <a:solidFill>
                <a:srgbClr val="FFFF66"/>
              </a:solidFill>
            </a:endParaRPr>
          </a:p>
        </p:txBody>
      </p:sp>
      <p:sp>
        <p:nvSpPr>
          <p:cNvPr id="15381" name="Rectangle 44"/>
          <p:cNvSpPr>
            <a:spLocks noChangeArrowheads="1"/>
          </p:cNvSpPr>
          <p:nvPr/>
        </p:nvSpPr>
        <p:spPr bwMode="auto">
          <a:xfrm>
            <a:off x="2256299" y="3271838"/>
            <a:ext cx="1050751" cy="430887"/>
          </a:xfrm>
          <a:prstGeom prst="rect">
            <a:avLst/>
          </a:prstGeom>
          <a:noFill/>
          <a:ln w="9525">
            <a:noFill/>
            <a:miter lim="800000"/>
            <a:headEnd/>
            <a:tailEnd/>
          </a:ln>
          <a:effectLst>
            <a:outerShdw blurRad="63500" dist="58866" dir="3765876" algn="ctr" rotWithShape="0">
              <a:srgbClr val="000000">
                <a:alpha val="74998"/>
              </a:srgbClr>
            </a:outerShdw>
          </a:effectLst>
        </p:spPr>
        <p:txBody>
          <a:bodyPr wrap="none">
            <a:spAutoFit/>
          </a:bodyPr>
          <a:lstStyle/>
          <a:p>
            <a:r>
              <a:rPr lang="fr-FR" altLang="ja-JP" sz="2200" dirty="0" smtClean="0">
                <a:solidFill>
                  <a:srgbClr val="FFFF66"/>
                </a:solidFill>
              </a:rPr>
              <a:t>Fermer</a:t>
            </a:r>
            <a:endParaRPr lang="fr-BE" sz="2200" dirty="0">
              <a:solidFill>
                <a:srgbClr val="FFFF66"/>
              </a:solidFill>
            </a:endParaRPr>
          </a:p>
        </p:txBody>
      </p:sp>
      <p:sp>
        <p:nvSpPr>
          <p:cNvPr id="15383" name="Rectangle 46"/>
          <p:cNvSpPr>
            <a:spLocks noChangeArrowheads="1"/>
          </p:cNvSpPr>
          <p:nvPr/>
        </p:nvSpPr>
        <p:spPr bwMode="auto">
          <a:xfrm>
            <a:off x="6228070" y="3276601"/>
            <a:ext cx="899906" cy="430887"/>
          </a:xfrm>
          <a:prstGeom prst="rect">
            <a:avLst/>
          </a:prstGeom>
          <a:noFill/>
          <a:ln w="9525">
            <a:noFill/>
            <a:miter lim="800000"/>
            <a:headEnd/>
            <a:tailEnd/>
          </a:ln>
          <a:effectLst>
            <a:outerShdw blurRad="63500" dist="58866" dir="3765876" algn="ctr" rotWithShape="0">
              <a:srgbClr val="000000">
                <a:alpha val="74998"/>
              </a:srgbClr>
            </a:outerShdw>
          </a:effectLst>
        </p:spPr>
        <p:txBody>
          <a:bodyPr wrap="none">
            <a:spAutoFit/>
          </a:bodyPr>
          <a:lstStyle/>
          <a:p>
            <a:r>
              <a:rPr lang="fr-FR" sz="2200" dirty="0" smtClean="0">
                <a:solidFill>
                  <a:srgbClr val="FFFF66"/>
                </a:solidFill>
              </a:rPr>
              <a:t>Ouvrir</a:t>
            </a:r>
            <a:endParaRPr lang="fr-BE" sz="2200" dirty="0">
              <a:solidFill>
                <a:srgbClr val="FFFF66"/>
              </a:solidFill>
            </a:endParaRPr>
          </a:p>
        </p:txBody>
      </p:sp>
      <p:sp>
        <p:nvSpPr>
          <p:cNvPr id="655381" name="WordArt 21"/>
          <p:cNvSpPr>
            <a:spLocks noChangeArrowheads="1" noChangeShapeType="1" noTextEdit="1"/>
          </p:cNvSpPr>
          <p:nvPr/>
        </p:nvSpPr>
        <p:spPr bwMode="auto">
          <a:xfrm>
            <a:off x="3451641" y="3116262"/>
            <a:ext cx="2645715" cy="889241"/>
          </a:xfrm>
          <a:prstGeom prst="rect">
            <a:avLst/>
          </a:prstGeom>
        </p:spPr>
        <p:txBody>
          <a:bodyPr wrap="none" fromWordArt="1">
            <a:prstTxWarp prst="textPlain">
              <a:avLst>
                <a:gd name="adj" fmla="val 50000"/>
              </a:avLst>
            </a:prstTxWarp>
          </a:bodyPr>
          <a:lstStyle/>
          <a:p>
            <a:r>
              <a:rPr lang="fr-BE"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Soi</a:t>
            </a:r>
            <a:endParaRPr lang="fr-BE"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655382" name="Picture 2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61926" y="5784850"/>
            <a:ext cx="4191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383" name="Picture 2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61926" y="6280150"/>
            <a:ext cx="4191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WordArt 21"/>
          <p:cNvSpPr>
            <a:spLocks noChangeArrowheads="1" noChangeShapeType="1" noTextEdit="1"/>
          </p:cNvSpPr>
          <p:nvPr/>
        </p:nvSpPr>
        <p:spPr bwMode="auto">
          <a:xfrm>
            <a:off x="581026" y="2445376"/>
            <a:ext cx="1285875" cy="424825"/>
          </a:xfrm>
          <a:prstGeom prst="rect">
            <a:avLst/>
          </a:prstGeom>
        </p:spPr>
        <p:txBody>
          <a:bodyPr wrap="none" fromWordArt="1">
            <a:prstTxWarp prst="textPlain">
              <a:avLst>
                <a:gd name="adj" fmla="val 50000"/>
              </a:avLst>
            </a:prstTxWarp>
          </a:bodyPr>
          <a:lstStyle/>
          <a:p>
            <a:r>
              <a:rPr lang="fr-BE"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Essence</a:t>
            </a:r>
            <a:endParaRPr lang="fr-BE"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24" name="Rectangle 47"/>
          <p:cNvSpPr>
            <a:spLocks noChangeArrowheads="1"/>
          </p:cNvSpPr>
          <p:nvPr/>
        </p:nvSpPr>
        <p:spPr bwMode="auto">
          <a:xfrm>
            <a:off x="2724395" y="1914077"/>
            <a:ext cx="1160820" cy="430887"/>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l"/>
            <a:r>
              <a:rPr lang="fr-BE" sz="2200" dirty="0" smtClean="0">
                <a:solidFill>
                  <a:srgbClr val="FFFF66"/>
                </a:solidFill>
              </a:rPr>
              <a:t>Respect</a:t>
            </a:r>
            <a:endParaRPr lang="fr-BE" sz="2200" dirty="0">
              <a:solidFill>
                <a:srgbClr val="FFFF66"/>
              </a:solidFill>
            </a:endParaRPr>
          </a:p>
        </p:txBody>
      </p:sp>
      <p:sp>
        <p:nvSpPr>
          <p:cNvPr id="25" name="Rectangle 46"/>
          <p:cNvSpPr>
            <a:spLocks noChangeArrowheads="1"/>
          </p:cNvSpPr>
          <p:nvPr/>
        </p:nvSpPr>
        <p:spPr bwMode="auto">
          <a:xfrm>
            <a:off x="5693821" y="4567771"/>
            <a:ext cx="1257075" cy="430887"/>
          </a:xfrm>
          <a:prstGeom prst="rect">
            <a:avLst/>
          </a:prstGeom>
          <a:noFill/>
          <a:ln w="9525">
            <a:noFill/>
            <a:miter lim="800000"/>
            <a:headEnd/>
            <a:tailEnd/>
          </a:ln>
          <a:effectLst>
            <a:outerShdw blurRad="63500" dist="58866" dir="3765876" algn="ctr" rotWithShape="0">
              <a:srgbClr val="000000">
                <a:alpha val="74998"/>
              </a:srgbClr>
            </a:outerShdw>
          </a:effectLst>
        </p:spPr>
        <p:txBody>
          <a:bodyPr wrap="none">
            <a:spAutoFit/>
          </a:bodyPr>
          <a:lstStyle/>
          <a:p>
            <a:r>
              <a:rPr lang="fr-BE" sz="2200" dirty="0" smtClean="0">
                <a:solidFill>
                  <a:srgbClr val="FFFF66"/>
                </a:solidFill>
              </a:rPr>
              <a:t>Guérison</a:t>
            </a:r>
            <a:endParaRPr lang="fr-BE" sz="2200" dirty="0">
              <a:solidFill>
                <a:srgbClr val="FFFF66"/>
              </a:solidFill>
            </a:endParaRPr>
          </a:p>
        </p:txBody>
      </p:sp>
      <p:sp>
        <p:nvSpPr>
          <p:cNvPr id="27" name="Rectangle 44"/>
          <p:cNvSpPr>
            <a:spLocks noChangeArrowheads="1"/>
          </p:cNvSpPr>
          <p:nvPr/>
        </p:nvSpPr>
        <p:spPr bwMode="auto">
          <a:xfrm>
            <a:off x="2746212" y="4567771"/>
            <a:ext cx="1112805" cy="430887"/>
          </a:xfrm>
          <a:prstGeom prst="rect">
            <a:avLst/>
          </a:prstGeom>
          <a:noFill/>
          <a:ln w="9525">
            <a:noFill/>
            <a:miter lim="800000"/>
            <a:headEnd/>
            <a:tailEnd/>
          </a:ln>
          <a:effectLst>
            <a:outerShdw blurRad="63500" dist="58866" dir="3765876" algn="ctr" rotWithShape="0">
              <a:srgbClr val="000000">
                <a:alpha val="74998"/>
              </a:srgbClr>
            </a:outerShdw>
          </a:effectLst>
        </p:spPr>
        <p:txBody>
          <a:bodyPr wrap="none">
            <a:spAutoFit/>
          </a:bodyPr>
          <a:lstStyle/>
          <a:p>
            <a:r>
              <a:rPr lang="fr-BE" altLang="ja-JP" sz="2200" dirty="0" smtClean="0">
                <a:solidFill>
                  <a:srgbClr val="FFFF66"/>
                </a:solidFill>
              </a:rPr>
              <a:t>Chagrin</a:t>
            </a:r>
            <a:endParaRPr lang="fr-BE" sz="2200" dirty="0">
              <a:solidFill>
                <a:srgbClr val="FFFF66"/>
              </a:solidFill>
            </a:endParaRPr>
          </a:p>
        </p:txBody>
      </p:sp>
      <p:sp>
        <p:nvSpPr>
          <p:cNvPr id="28" name="Rectangle 47"/>
          <p:cNvSpPr>
            <a:spLocks noChangeArrowheads="1"/>
          </p:cNvSpPr>
          <p:nvPr/>
        </p:nvSpPr>
        <p:spPr bwMode="auto">
          <a:xfrm>
            <a:off x="4155686" y="1240430"/>
            <a:ext cx="1086067" cy="430887"/>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l"/>
            <a:r>
              <a:rPr lang="fr-BE" sz="2200" dirty="0" smtClean="0">
                <a:solidFill>
                  <a:srgbClr val="FFFF66"/>
                </a:solidFill>
              </a:rPr>
              <a:t>Volonté</a:t>
            </a:r>
            <a:endParaRPr lang="fr-BE" sz="2200" dirty="0">
              <a:solidFill>
                <a:srgbClr val="FFFF66"/>
              </a:solidFill>
            </a:endParaRPr>
          </a:p>
        </p:txBody>
      </p:sp>
    </p:spTree>
    <p:extLst>
      <p:ext uri="{BB962C8B-B14F-4D97-AF65-F5344CB8AC3E}">
        <p14:creationId xmlns:p14="http://schemas.microsoft.com/office/powerpoint/2010/main" xmlns="" val="386289464"/>
      </p:ext>
    </p:extLst>
  </p:cSld>
  <p:clrMapOvr>
    <a:masterClrMapping/>
  </p:clrMapOvr>
  <p:transition spd="slow">
    <p:wip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228600"/>
            <a:ext cx="1981200" cy="1828800"/>
          </a:xfrm>
        </p:spPr>
        <p:txBody>
          <a:bodyPr/>
          <a:lstStyle/>
          <a:p>
            <a:pPr algn="ctr"/>
            <a:r>
              <a:rPr lang="de-CH" dirty="0" err="1" smtClean="0"/>
              <a:t>Certification</a:t>
            </a:r>
            <a:r>
              <a:rPr lang="de-CH" dirty="0" smtClean="0"/>
              <a:t> pour </a:t>
            </a:r>
            <a:r>
              <a:rPr lang="de-CH" dirty="0" err="1" smtClean="0"/>
              <a:t>praticien</a:t>
            </a:r>
            <a:endParaRPr lang="de-CH" dirty="0"/>
          </a:p>
        </p:txBody>
      </p:sp>
      <p:sp>
        <p:nvSpPr>
          <p:cNvPr id="3" name="Titel 2"/>
          <p:cNvSpPr>
            <a:spLocks noGrp="1"/>
          </p:cNvSpPr>
          <p:nvPr>
            <p:ph type="title"/>
          </p:nvPr>
        </p:nvSpPr>
        <p:spPr/>
        <p:txBody>
          <a:bodyPr/>
          <a:lstStyle/>
          <a:p>
            <a:r>
              <a:rPr lang="de-CH" dirty="0" smtClean="0"/>
              <a:t>Formation </a:t>
            </a:r>
            <a:r>
              <a:rPr lang="de-CH" dirty="0" err="1" smtClean="0"/>
              <a:t>complémentaire</a:t>
            </a:r>
            <a:r>
              <a:rPr lang="de-CH" dirty="0" smtClean="0"/>
              <a:t> en Logosynthèse</a:t>
            </a:r>
            <a:endParaRPr lang="de-CH" dirty="0"/>
          </a:p>
        </p:txBody>
      </p:sp>
      <p:pic>
        <p:nvPicPr>
          <p:cNvPr id="4" name="Bild 3"/>
          <p:cNvPicPr>
            <a:picLocks noChangeAspect="1"/>
          </p:cNvPicPr>
          <p:nvPr/>
        </p:nvPicPr>
        <p:blipFill>
          <a:blip r:embed="rId2"/>
          <a:stretch>
            <a:fillRect/>
          </a:stretch>
        </p:blipFill>
        <p:spPr>
          <a:xfrm>
            <a:off x="7017059" y="4114800"/>
            <a:ext cx="1940674" cy="2590800"/>
          </a:xfrm>
          <a:prstGeom prst="rect">
            <a:avLst/>
          </a:prstGeom>
        </p:spPr>
      </p:pic>
    </p:spTree>
    <p:extLst>
      <p:ext uri="{BB962C8B-B14F-4D97-AF65-F5344CB8AC3E}">
        <p14:creationId xmlns:p14="http://schemas.microsoft.com/office/powerpoint/2010/main" xmlns="" val="306977973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Rectangle 5"/>
          <p:cNvSpPr>
            <a:spLocks noGrp="1" noChangeArrowheads="1"/>
          </p:cNvSpPr>
          <p:nvPr>
            <p:ph idx="1"/>
          </p:nvPr>
        </p:nvSpPr>
        <p:spPr>
          <a:xfrm>
            <a:off x="380999" y="1719070"/>
            <a:ext cx="8407893" cy="4878281"/>
          </a:xfrm>
        </p:spPr>
        <p:txBody>
          <a:bodyPr>
            <a:normAutofit/>
          </a:bodyPr>
          <a:lstStyle/>
          <a:p>
            <a:r>
              <a:rPr lang="nl-NL" dirty="0" err="1" smtClean="0"/>
              <a:t>Critère</a:t>
            </a:r>
            <a:r>
              <a:rPr lang="nl-NL" dirty="0" smtClean="0"/>
              <a:t> </a:t>
            </a:r>
            <a:r>
              <a:rPr lang="nl-NL" dirty="0" err="1" smtClean="0"/>
              <a:t>d’admission</a:t>
            </a:r>
            <a:endParaRPr lang="nl-NL" dirty="0" smtClean="0"/>
          </a:p>
          <a:p>
            <a:pPr lvl="1"/>
            <a:r>
              <a:rPr lang="nl-NL" dirty="0" err="1" smtClean="0"/>
              <a:t>Formation</a:t>
            </a:r>
            <a:r>
              <a:rPr lang="nl-NL" dirty="0" smtClean="0"/>
              <a:t> </a:t>
            </a:r>
            <a:r>
              <a:rPr lang="nl-NL" dirty="0" err="1" smtClean="0"/>
              <a:t>certifiée</a:t>
            </a:r>
            <a:r>
              <a:rPr lang="nl-NL" dirty="0" smtClean="0"/>
              <a:t> en psychiatrie, </a:t>
            </a:r>
            <a:r>
              <a:rPr lang="nl-NL" dirty="0" err="1" smtClean="0"/>
              <a:t>psychothérapie</a:t>
            </a:r>
            <a:r>
              <a:rPr lang="nl-NL" dirty="0" smtClean="0"/>
              <a:t>, </a:t>
            </a:r>
            <a:r>
              <a:rPr lang="nl-NL" dirty="0" err="1" smtClean="0"/>
              <a:t>conseil</a:t>
            </a:r>
            <a:r>
              <a:rPr lang="nl-NL" dirty="0" smtClean="0"/>
              <a:t>, </a:t>
            </a:r>
            <a:r>
              <a:rPr lang="nl-NL" dirty="0" err="1" smtClean="0"/>
              <a:t>supervision</a:t>
            </a:r>
            <a:r>
              <a:rPr lang="nl-NL" dirty="0" smtClean="0"/>
              <a:t>, </a:t>
            </a:r>
            <a:r>
              <a:rPr lang="nl-NL" dirty="0" err="1" smtClean="0"/>
              <a:t>coaching</a:t>
            </a:r>
            <a:r>
              <a:rPr lang="nl-NL" dirty="0" smtClean="0"/>
              <a:t>, analyse </a:t>
            </a:r>
            <a:r>
              <a:rPr lang="nl-NL" dirty="0" err="1" smtClean="0"/>
              <a:t>transactionnelle</a:t>
            </a:r>
            <a:r>
              <a:rPr lang="nl-NL" dirty="0" smtClean="0"/>
              <a:t> </a:t>
            </a:r>
            <a:r>
              <a:rPr lang="nl-NL" dirty="0" err="1" smtClean="0"/>
              <a:t>etc.</a:t>
            </a:r>
            <a:r>
              <a:rPr lang="nl-NL" dirty="0" smtClean="0"/>
              <a:t> </a:t>
            </a:r>
          </a:p>
          <a:p>
            <a:r>
              <a:rPr lang="nl-NL" dirty="0" err="1" smtClean="0"/>
              <a:t>Formation</a:t>
            </a:r>
            <a:r>
              <a:rPr lang="nl-NL" dirty="0" smtClean="0"/>
              <a:t> de base en </a:t>
            </a:r>
            <a:r>
              <a:rPr lang="nl-NL" dirty="0" err="1" smtClean="0"/>
              <a:t>Logosynthèse</a:t>
            </a:r>
            <a:endParaRPr lang="nl-NL" dirty="0" smtClean="0"/>
          </a:p>
          <a:p>
            <a:r>
              <a:rPr lang="nl-NL" dirty="0" err="1" smtClean="0"/>
              <a:t>Logosynthèse</a:t>
            </a:r>
            <a:r>
              <a:rPr lang="nl-NL" dirty="0" smtClean="0"/>
              <a:t> Live</a:t>
            </a:r>
          </a:p>
          <a:p>
            <a:r>
              <a:rPr lang="nl-NL" dirty="0" err="1" smtClean="0"/>
              <a:t>Seminaires</a:t>
            </a:r>
            <a:r>
              <a:rPr lang="nl-NL" dirty="0" smtClean="0"/>
              <a:t> de </a:t>
            </a:r>
            <a:r>
              <a:rPr lang="nl-NL" dirty="0" err="1" smtClean="0"/>
              <a:t>praticien</a:t>
            </a:r>
            <a:r>
              <a:rPr lang="nl-NL" dirty="0" smtClean="0"/>
              <a:t>:</a:t>
            </a:r>
          </a:p>
          <a:p>
            <a:pPr lvl="1"/>
            <a:r>
              <a:rPr lang="nl-NL" dirty="0" smtClean="0"/>
              <a:t>La </a:t>
            </a:r>
            <a:r>
              <a:rPr lang="nl-NL" dirty="0" err="1" smtClean="0"/>
              <a:t>Voie</a:t>
            </a:r>
            <a:r>
              <a:rPr lang="nl-NL" dirty="0" smtClean="0"/>
              <a:t> de la </a:t>
            </a:r>
            <a:r>
              <a:rPr lang="nl-NL" dirty="0" err="1" smtClean="0"/>
              <a:t>volonté</a:t>
            </a:r>
            <a:endParaRPr lang="nl-NL" dirty="0" smtClean="0"/>
          </a:p>
          <a:p>
            <a:pPr lvl="1"/>
            <a:r>
              <a:rPr lang="nl-NL" dirty="0" smtClean="0"/>
              <a:t>La </a:t>
            </a:r>
            <a:r>
              <a:rPr lang="nl-NL" dirty="0" err="1" smtClean="0"/>
              <a:t>Voie</a:t>
            </a:r>
            <a:r>
              <a:rPr lang="nl-NL" dirty="0" smtClean="0"/>
              <a:t> du Lien</a:t>
            </a:r>
          </a:p>
          <a:p>
            <a:pPr lvl="1"/>
            <a:r>
              <a:rPr lang="nl-NL" dirty="0" smtClean="0"/>
              <a:t>La </a:t>
            </a:r>
            <a:r>
              <a:rPr lang="nl-NL" dirty="0" err="1" smtClean="0"/>
              <a:t>Voie</a:t>
            </a:r>
            <a:r>
              <a:rPr lang="nl-NL" dirty="0" smtClean="0"/>
              <a:t> du Courage</a:t>
            </a:r>
          </a:p>
          <a:p>
            <a:r>
              <a:rPr lang="nl-NL" dirty="0" err="1" smtClean="0"/>
              <a:t>Supervision</a:t>
            </a:r>
            <a:endParaRPr lang="nl-NL" dirty="0" smtClean="0"/>
          </a:p>
          <a:p>
            <a:r>
              <a:rPr lang="nl-NL" dirty="0" smtClean="0"/>
              <a:t>Etudes de </a:t>
            </a:r>
            <a:r>
              <a:rPr lang="nl-NL" dirty="0" err="1" smtClean="0"/>
              <a:t>cas</a:t>
            </a:r>
            <a:r>
              <a:rPr lang="nl-NL" dirty="0" smtClean="0"/>
              <a:t> </a:t>
            </a:r>
            <a:r>
              <a:rPr lang="nl-NL" dirty="0" err="1" smtClean="0"/>
              <a:t>écrites</a:t>
            </a:r>
            <a:endParaRPr lang="nl-NL" dirty="0"/>
          </a:p>
        </p:txBody>
      </p:sp>
      <p:sp>
        <p:nvSpPr>
          <p:cNvPr id="223235" name="Rectangle 4"/>
          <p:cNvSpPr>
            <a:spLocks noGrp="1" noChangeArrowheads="1"/>
          </p:cNvSpPr>
          <p:nvPr>
            <p:ph type="title"/>
          </p:nvPr>
        </p:nvSpPr>
        <p:spPr/>
        <p:txBody>
          <a:bodyPr/>
          <a:lstStyle/>
          <a:p>
            <a:r>
              <a:rPr lang="nl-NL" dirty="0" err="1" smtClean="0"/>
              <a:t>Practicien</a:t>
            </a:r>
            <a:r>
              <a:rPr lang="nl-NL" dirty="0" smtClean="0"/>
              <a:t> En </a:t>
            </a:r>
            <a:r>
              <a:rPr lang="nl-NL" dirty="0" err="1" smtClean="0"/>
              <a:t>Logosynthèse</a:t>
            </a:r>
            <a:endParaRPr lang="nl-NL"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3"/>
          <p:cNvSpPr>
            <a:spLocks noGrp="1" noChangeArrowheads="1"/>
          </p:cNvSpPr>
          <p:nvPr>
            <p:ph idx="1"/>
          </p:nvPr>
        </p:nvSpPr>
        <p:spPr>
          <a:xfrm>
            <a:off x="380999" y="1719070"/>
            <a:ext cx="8407893" cy="4878281"/>
          </a:xfrm>
        </p:spPr>
        <p:txBody>
          <a:bodyPr>
            <a:normAutofit lnSpcReduction="10000"/>
          </a:bodyPr>
          <a:lstStyle/>
          <a:p>
            <a:r>
              <a:rPr lang="fr-FR" dirty="0" smtClean="0"/>
              <a:t>L’Institut de Logosynthèse</a:t>
            </a:r>
          </a:p>
          <a:p>
            <a:pPr lvl="1"/>
            <a:r>
              <a:rPr lang="fr-FR" dirty="0" smtClean="0"/>
              <a:t>Développe le modèle et la méthode </a:t>
            </a:r>
          </a:p>
          <a:p>
            <a:pPr lvl="1"/>
            <a:r>
              <a:rPr lang="fr-FR" dirty="0" smtClean="0"/>
              <a:t>Facilite la formation de professionnels</a:t>
            </a:r>
          </a:p>
          <a:p>
            <a:pPr lvl="1"/>
            <a:r>
              <a:rPr lang="fr-FR" dirty="0" smtClean="0"/>
              <a:t>Entretien un site web international avec une liste de praticiens et de formateurs</a:t>
            </a:r>
          </a:p>
          <a:p>
            <a:pPr lvl="1"/>
            <a:r>
              <a:rPr lang="fr-FR" dirty="0" smtClean="0">
                <a:hlinkClick r:id="rId3"/>
              </a:rPr>
              <a:t>www.logosynthesis.net</a:t>
            </a:r>
            <a:endParaRPr lang="fr-FR" dirty="0" smtClean="0"/>
          </a:p>
          <a:p>
            <a:r>
              <a:rPr lang="fr-FR" dirty="0" smtClean="0"/>
              <a:t>Vous pouvez rejoindre les groupes </a:t>
            </a:r>
            <a:r>
              <a:rPr lang="fr-FR" dirty="0" err="1" smtClean="0"/>
              <a:t>Facebook</a:t>
            </a:r>
            <a:r>
              <a:rPr lang="fr-FR" dirty="0" smtClean="0"/>
              <a:t> Logosynthèse:</a:t>
            </a:r>
          </a:p>
          <a:p>
            <a:pPr lvl="1"/>
            <a:r>
              <a:rPr lang="fr-FR" dirty="0" err="1" smtClean="0"/>
              <a:t>Logosynthesis</a:t>
            </a:r>
            <a:endParaRPr lang="fr-FR" dirty="0" smtClean="0"/>
          </a:p>
          <a:p>
            <a:pPr lvl="1"/>
            <a:r>
              <a:rPr lang="fr-FR" dirty="0" smtClean="0"/>
              <a:t>Logosynthèse</a:t>
            </a:r>
          </a:p>
          <a:p>
            <a:pPr lvl="1"/>
            <a:r>
              <a:rPr lang="fr-FR" dirty="0" err="1" smtClean="0"/>
              <a:t>Logosynthese</a:t>
            </a:r>
            <a:endParaRPr lang="fr-FR" dirty="0" smtClean="0"/>
          </a:p>
          <a:p>
            <a:pPr lvl="1"/>
            <a:r>
              <a:rPr lang="fr-FR" dirty="0" err="1" smtClean="0"/>
              <a:t>Logosynthese</a:t>
            </a:r>
            <a:r>
              <a:rPr lang="fr-FR" dirty="0" smtClean="0"/>
              <a:t> </a:t>
            </a:r>
            <a:r>
              <a:rPr lang="fr-FR" dirty="0" err="1" smtClean="0"/>
              <a:t>Nederlands</a:t>
            </a:r>
            <a:endParaRPr lang="fr-FR" dirty="0" smtClean="0"/>
          </a:p>
          <a:p>
            <a:pPr lvl="1"/>
            <a:r>
              <a:rPr lang="fr-FR" dirty="0" err="1" smtClean="0"/>
              <a:t>Logosintesi</a:t>
            </a:r>
            <a:endParaRPr lang="fr-FR" dirty="0" smtClean="0"/>
          </a:p>
        </p:txBody>
      </p:sp>
      <p:sp>
        <p:nvSpPr>
          <p:cNvPr id="221187" name="Rectangle 2"/>
          <p:cNvSpPr>
            <a:spLocks noGrp="1" noChangeArrowheads="1"/>
          </p:cNvSpPr>
          <p:nvPr>
            <p:ph type="title"/>
          </p:nvPr>
        </p:nvSpPr>
        <p:spPr/>
        <p:txBody>
          <a:bodyPr/>
          <a:lstStyle/>
          <a:p>
            <a:r>
              <a:rPr lang="nl-NL" dirty="0" err="1" smtClean="0"/>
              <a:t>Formation</a:t>
            </a:r>
            <a:r>
              <a:rPr lang="nl-NL" dirty="0" smtClean="0"/>
              <a:t> en </a:t>
            </a:r>
            <a:r>
              <a:rPr lang="nl-NL" dirty="0" err="1" smtClean="0"/>
              <a:t>Logosynthèse</a:t>
            </a:r>
            <a:r>
              <a:rPr lang="nl-NL" dirty="0" smtClean="0"/>
              <a:t> </a:t>
            </a:r>
            <a:endParaRPr lang="nl-NL" dirty="0"/>
          </a:p>
        </p:txBody>
      </p:sp>
      <p:sp>
        <p:nvSpPr>
          <p:cNvPr id="221189" name="Rectangle 4"/>
          <p:cNvSpPr>
            <a:spLocks noChangeArrowheads="1"/>
          </p:cNvSpPr>
          <p:nvPr/>
        </p:nvSpPr>
        <p:spPr bwMode="auto">
          <a:xfrm>
            <a:off x="4975225" y="4695825"/>
            <a:ext cx="184150" cy="457200"/>
          </a:xfrm>
          <a:prstGeom prst="rect">
            <a:avLst/>
          </a:prstGeom>
          <a:noFill/>
          <a:ln w="9525">
            <a:noFill/>
            <a:miter lim="800000"/>
            <a:headEnd/>
            <a:tailEnd/>
          </a:ln>
        </p:spPr>
        <p:txBody>
          <a:bodyPr wrap="none">
            <a:prstTxWarp prst="textNoShape">
              <a:avLst/>
            </a:prstTxWarp>
            <a:spAutoFit/>
          </a:bodyPr>
          <a:lstStyle/>
          <a:p>
            <a:endParaRPr lang="de-DE" i="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43" name="Rectangle 11"/>
          <p:cNvSpPr>
            <a:spLocks noGrp="1" noChangeArrowheads="1"/>
          </p:cNvSpPr>
          <p:nvPr>
            <p:ph type="title"/>
          </p:nvPr>
        </p:nvSpPr>
        <p:spPr/>
        <p:txBody>
          <a:bodyPr/>
          <a:lstStyle/>
          <a:p>
            <a:r>
              <a:rPr lang="nl-NL" dirty="0" err="1" smtClean="0"/>
              <a:t>livres</a:t>
            </a:r>
            <a:endParaRPr lang="nl-NL" dirty="0"/>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10786" y="1768063"/>
            <a:ext cx="3061159" cy="4909141"/>
          </a:xfrm>
          <a:prstGeom prst="rect">
            <a:avLst/>
          </a:prstGeom>
          <a:noFill/>
          <a:ln>
            <a:noFill/>
          </a:ln>
          <a:effectLst>
            <a:outerShdw blurRad="50800" dist="38100" dir="2700000" algn="tl" rotWithShape="0">
              <a:srgbClr val="CCFFCC">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Bild 3" descr="cover.phrasestofreedom.gi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1402" y="1768063"/>
            <a:ext cx="3240033" cy="4909141"/>
          </a:xfrm>
          <a:prstGeom prst="rect">
            <a:avLst/>
          </a:prstGeom>
        </p:spPr>
      </p:pic>
    </p:spTree>
    <p:extLst>
      <p:ext uri="{BB962C8B-B14F-4D97-AF65-F5344CB8AC3E}">
        <p14:creationId xmlns:p14="http://schemas.microsoft.com/office/powerpoint/2010/main" xmlns="" val="220998504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6984470" y="165100"/>
            <a:ext cx="1981200" cy="6798733"/>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20000"/>
              </a:lnSpc>
            </a:pPr>
            <a:r>
              <a:rPr lang="de-CH" sz="1800" spc="0" dirty="0" err="1" smtClean="0">
                <a:ln w="11430"/>
                <a:solidFill>
                  <a:srgbClr val="FFFFFF"/>
                </a:solidFill>
                <a:effectLst>
                  <a:outerShdw blurRad="50800" dist="39000" dir="5460000" algn="tl">
                    <a:srgbClr val="000000">
                      <a:alpha val="38000"/>
                    </a:srgbClr>
                  </a:outerShdw>
                </a:effectLst>
                <a:latin typeface="Ubuntu"/>
                <a:cs typeface="Ubuntu"/>
              </a:rPr>
              <a:t>Seminaire</a:t>
            </a:r>
            <a:r>
              <a:rPr lang="de-CH" sz="1800" spc="0" dirty="0" smtClean="0">
                <a:ln w="11430"/>
                <a:solidFill>
                  <a:srgbClr val="FFFFFF"/>
                </a:solidFill>
                <a:effectLst>
                  <a:outerShdw blurRad="50800" dist="39000" dir="5460000" algn="tl">
                    <a:srgbClr val="000000">
                      <a:alpha val="38000"/>
                    </a:srgbClr>
                  </a:outerShdw>
                </a:effectLst>
                <a:latin typeface="Ubuntu"/>
                <a:cs typeface="Ubuntu"/>
              </a:rPr>
              <a:t> de </a:t>
            </a:r>
            <a:r>
              <a:rPr lang="de-CH" sz="1800" spc="0" dirty="0" err="1" smtClean="0">
                <a:ln w="11430"/>
                <a:solidFill>
                  <a:srgbClr val="FFFFFF"/>
                </a:solidFill>
                <a:effectLst>
                  <a:outerShdw blurRad="50800" dist="39000" dir="5460000" algn="tl">
                    <a:srgbClr val="000000">
                      <a:alpha val="38000"/>
                    </a:srgbClr>
                  </a:outerShdw>
                </a:effectLst>
                <a:latin typeface="Ubuntu"/>
                <a:cs typeface="Ubuntu"/>
              </a:rPr>
              <a:t>base</a:t>
            </a:r>
            <a:endParaRPr lang="de-CH" sz="1800" spc="0" dirty="0" smtClean="0">
              <a:ln w="11430"/>
              <a:solidFill>
                <a:srgbClr val="FFFFFF"/>
              </a:solidFill>
              <a:effectLst>
                <a:outerShdw blurRad="50800" dist="39000" dir="5460000" algn="tl">
                  <a:srgbClr val="000000">
                    <a:alpha val="38000"/>
                  </a:srgbClr>
                </a:outerShdw>
              </a:effectLst>
              <a:latin typeface="Ubuntu"/>
              <a:cs typeface="Ubuntu"/>
            </a:endParaRPr>
          </a:p>
          <a:p>
            <a:pPr algn="ctr">
              <a:lnSpc>
                <a:spcPct val="120000"/>
              </a:lnSpc>
            </a:pPr>
            <a:r>
              <a:rPr lang="de-CH" sz="1800" spc="0" dirty="0" smtClean="0">
                <a:ln w="11430"/>
                <a:solidFill>
                  <a:srgbClr val="FFFFFF"/>
                </a:solidFill>
                <a:effectLst>
                  <a:outerShdw blurRad="50800" dist="39000" dir="5460000" algn="tl">
                    <a:srgbClr val="000000">
                      <a:alpha val="38000"/>
                    </a:srgbClr>
                  </a:outerShdw>
                </a:effectLst>
                <a:latin typeface="Ubuntu"/>
                <a:cs typeface="Ubuntu"/>
              </a:rPr>
              <a:t>Paris - Décembre 15-17, 2014</a:t>
            </a:r>
            <a:endParaRPr lang="de-CH" sz="1800" spc="0" dirty="0">
              <a:ln w="11430"/>
              <a:solidFill>
                <a:srgbClr val="FFFFFF"/>
              </a:solidFill>
              <a:effectLst>
                <a:outerShdw blurRad="50800" dist="39000" dir="5460000" algn="tl">
                  <a:srgbClr val="000000">
                    <a:alpha val="38000"/>
                  </a:srgbClr>
                </a:outerShdw>
              </a:effectLst>
              <a:latin typeface="Ubuntu"/>
              <a:cs typeface="Ubuntu"/>
            </a:endParaRPr>
          </a:p>
          <a:p>
            <a:pPr algn="ctr">
              <a:lnSpc>
                <a:spcPct val="120000"/>
              </a:lnSpc>
            </a:pPr>
            <a:endParaRPr lang="de-CH" spc="0" dirty="0" smtClean="0">
              <a:ln w="11430"/>
              <a:solidFill>
                <a:srgbClr val="FFFFFF"/>
              </a:solidFill>
              <a:effectLst>
                <a:outerShdw blurRad="50800" dist="39000" dir="5460000" algn="tl">
                  <a:srgbClr val="000000">
                    <a:alpha val="38000"/>
                  </a:srgbClr>
                </a:outerShdw>
              </a:effectLst>
            </a:endParaRPr>
          </a:p>
          <a:p>
            <a:pPr algn="ctr">
              <a:lnSpc>
                <a:spcPct val="120000"/>
              </a:lnSpc>
            </a:pPr>
            <a:endParaRPr lang="de-CH" spc="0" dirty="0" smtClean="0">
              <a:ln w="11430"/>
              <a:solidFill>
                <a:srgbClr val="FFFFFF"/>
              </a:solidFill>
              <a:effectLst>
                <a:outerShdw blurRad="50800" dist="39000" dir="5460000" algn="tl">
                  <a:srgbClr val="000000">
                    <a:alpha val="38000"/>
                  </a:srgbClr>
                </a:outerShdw>
              </a:effectLst>
            </a:endParaRPr>
          </a:p>
          <a:p>
            <a:pPr algn="ctr">
              <a:lnSpc>
                <a:spcPct val="120000"/>
              </a:lnSpc>
            </a:pPr>
            <a:endParaRPr lang="de-CH" spc="0" dirty="0">
              <a:ln w="11430"/>
              <a:solidFill>
                <a:srgbClr val="FFFFFF"/>
              </a:solidFill>
              <a:effectLst>
                <a:outerShdw blurRad="50800" dist="39000" dir="5460000" algn="tl">
                  <a:srgbClr val="000000">
                    <a:alpha val="38000"/>
                  </a:srgbClr>
                </a:outerShdw>
              </a:effectLst>
            </a:endParaRPr>
          </a:p>
          <a:p>
            <a:pPr algn="ctr">
              <a:lnSpc>
                <a:spcPct val="120000"/>
              </a:lnSpc>
            </a:pPr>
            <a:endParaRPr lang="de-CH" spc="0" dirty="0" smtClean="0">
              <a:ln w="11430"/>
              <a:solidFill>
                <a:srgbClr val="FFFFFF"/>
              </a:solidFill>
              <a:effectLst>
                <a:outerShdw blurRad="50800" dist="39000" dir="5460000" algn="tl">
                  <a:srgbClr val="000000">
                    <a:alpha val="38000"/>
                  </a:srgbClr>
                </a:outerShdw>
              </a:effectLst>
            </a:endParaRPr>
          </a:p>
          <a:p>
            <a:pPr algn="ctr">
              <a:lnSpc>
                <a:spcPct val="120000"/>
              </a:lnSpc>
            </a:pPr>
            <a:endParaRPr lang="de-CH" spc="0" dirty="0">
              <a:ln w="11430"/>
              <a:solidFill>
                <a:srgbClr val="FFFFFF"/>
              </a:solidFill>
              <a:effectLst>
                <a:outerShdw blurRad="50800" dist="39000" dir="5460000" algn="tl">
                  <a:srgbClr val="000000">
                    <a:alpha val="38000"/>
                  </a:srgbClr>
                </a:outerShdw>
              </a:effectLst>
            </a:endParaRPr>
          </a:p>
          <a:p>
            <a:pPr algn="ctr">
              <a:lnSpc>
                <a:spcPct val="120000"/>
              </a:lnSpc>
            </a:pPr>
            <a:endParaRPr lang="de-CH" spc="0" dirty="0" smtClean="0">
              <a:ln w="11430"/>
              <a:solidFill>
                <a:srgbClr val="FFFFFF"/>
              </a:solidFill>
              <a:effectLst>
                <a:outerShdw blurRad="50800" dist="39000" dir="5460000" algn="tl">
                  <a:srgbClr val="000000">
                    <a:alpha val="38000"/>
                  </a:srgbClr>
                </a:outerShdw>
              </a:effectLst>
            </a:endParaRPr>
          </a:p>
          <a:p>
            <a:pPr algn="ctr">
              <a:lnSpc>
                <a:spcPct val="120000"/>
              </a:lnSpc>
            </a:pPr>
            <a:endParaRPr lang="de-CH" spc="0" dirty="0">
              <a:ln w="11430"/>
              <a:solidFill>
                <a:srgbClr val="FFFFFF"/>
              </a:solidFill>
              <a:effectLst>
                <a:outerShdw blurRad="50800" dist="39000" dir="5460000" algn="tl">
                  <a:srgbClr val="000000">
                    <a:alpha val="38000"/>
                  </a:srgbClr>
                </a:outerShdw>
              </a:effectLst>
            </a:endParaRPr>
          </a:p>
          <a:p>
            <a:pPr algn="ctr">
              <a:lnSpc>
                <a:spcPct val="120000"/>
              </a:lnSpc>
            </a:pPr>
            <a:endParaRPr lang="de-CH" spc="0" dirty="0" smtClean="0">
              <a:ln w="11430"/>
              <a:solidFill>
                <a:srgbClr val="FFFFFF"/>
              </a:solidFill>
              <a:effectLst>
                <a:outerShdw blurRad="50800" dist="39000" dir="5460000" algn="tl">
                  <a:srgbClr val="000000">
                    <a:alpha val="38000"/>
                  </a:srgbClr>
                </a:outerShdw>
              </a:effectLst>
            </a:endParaRPr>
          </a:p>
          <a:p>
            <a:pPr algn="ctr">
              <a:lnSpc>
                <a:spcPct val="120000"/>
              </a:lnSpc>
            </a:pPr>
            <a:endParaRPr lang="de-CH" spc="0" dirty="0">
              <a:ln w="11430"/>
              <a:solidFill>
                <a:srgbClr val="FFFFFF"/>
              </a:solidFill>
              <a:effectLst>
                <a:outerShdw blurRad="50800" dist="39000" dir="5460000" algn="tl">
                  <a:srgbClr val="000000">
                    <a:alpha val="38000"/>
                  </a:srgbClr>
                </a:outerShdw>
              </a:effectLst>
            </a:endParaRPr>
          </a:p>
          <a:p>
            <a:pPr algn="ctr">
              <a:lnSpc>
                <a:spcPct val="120000"/>
              </a:lnSpc>
            </a:pPr>
            <a:r>
              <a:rPr lang="de-CH" sz="2800" spc="0" dirty="0" smtClean="0">
                <a:ln w="11430"/>
                <a:solidFill>
                  <a:srgbClr val="FFFFFF"/>
                </a:solidFill>
                <a:effectLst>
                  <a:outerShdw blurRad="50800" dist="39000" dir="5460000" algn="tl">
                    <a:srgbClr val="000000">
                      <a:alpha val="38000"/>
                    </a:srgbClr>
                  </a:outerShdw>
                </a:effectLst>
                <a:latin typeface="Ubuntu"/>
                <a:cs typeface="Ubuntu"/>
              </a:rPr>
              <a:t>Yves Wauthier</a:t>
            </a:r>
          </a:p>
          <a:p>
            <a:pPr algn="ctr">
              <a:lnSpc>
                <a:spcPct val="120000"/>
              </a:lnSpc>
            </a:pPr>
            <a:endParaRPr lang="de-CH" sz="2800" spc="0" dirty="0">
              <a:ln w="11430"/>
              <a:solidFill>
                <a:srgbClr val="FFFFFF"/>
              </a:solidFill>
              <a:effectLst>
                <a:outerShdw blurRad="50800" dist="39000" dir="5460000" algn="tl">
                  <a:srgbClr val="000000">
                    <a:alpha val="38000"/>
                  </a:srgbClr>
                </a:outerShdw>
              </a:effectLst>
              <a:latin typeface="Ubuntu"/>
              <a:cs typeface="Ubuntu"/>
            </a:endParaRPr>
          </a:p>
          <a:p>
            <a:pPr algn="ctr">
              <a:lnSpc>
                <a:spcPct val="120000"/>
              </a:lnSpc>
            </a:pPr>
            <a:r>
              <a:rPr lang="de-CH" spc="0" dirty="0" smtClean="0">
                <a:ln w="11430"/>
                <a:solidFill>
                  <a:srgbClr val="FFFFFF"/>
                </a:solidFill>
                <a:effectLst>
                  <a:outerShdw blurRad="50800" dist="39000" dir="5460000" algn="tl">
                    <a:srgbClr val="000000">
                      <a:alpha val="38000"/>
                    </a:srgbClr>
                  </a:outerShdw>
                </a:effectLst>
                <a:latin typeface="Ubuntu"/>
                <a:cs typeface="Ubuntu"/>
              </a:rPr>
              <a:t>info@yves-wauthier.com</a:t>
            </a:r>
          </a:p>
          <a:p>
            <a:pPr algn="ctr">
              <a:lnSpc>
                <a:spcPct val="120000"/>
              </a:lnSpc>
            </a:pPr>
            <a:endParaRPr lang="de-CH" spc="0" dirty="0">
              <a:ln w="11430"/>
              <a:solidFill>
                <a:srgbClr val="FFFFFF"/>
              </a:solidFill>
              <a:effectLst>
                <a:outerShdw blurRad="50800" dist="39000" dir="5460000" algn="tl">
                  <a:srgbClr val="000000">
                    <a:alpha val="38000"/>
                  </a:srgbClr>
                </a:outerShdw>
              </a:effectLst>
            </a:endParaRPr>
          </a:p>
        </p:txBody>
      </p:sp>
      <p:pic>
        <p:nvPicPr>
          <p:cNvPr id="7" name="Bild 6"/>
          <p:cNvPicPr>
            <a:picLocks noChangeAspect="1"/>
          </p:cNvPicPr>
          <p:nvPr/>
        </p:nvPicPr>
        <p:blipFill>
          <a:blip r:embed="rId2"/>
          <a:stretch>
            <a:fillRect/>
          </a:stretch>
        </p:blipFill>
        <p:spPr>
          <a:xfrm>
            <a:off x="860156" y="2108200"/>
            <a:ext cx="5495636" cy="889000"/>
          </a:xfrm>
          <a:prstGeom prst="rect">
            <a:avLst/>
          </a:prstGeom>
        </p:spPr>
      </p:pic>
      <p:sp>
        <p:nvSpPr>
          <p:cNvPr id="5" name="Textfeld 4"/>
          <p:cNvSpPr txBox="1"/>
          <p:nvPr/>
        </p:nvSpPr>
        <p:spPr>
          <a:xfrm>
            <a:off x="669353" y="3657600"/>
            <a:ext cx="5877263" cy="1569660"/>
          </a:xfrm>
          <a:prstGeom prst="rect">
            <a:avLst/>
          </a:prstGeom>
          <a:noFill/>
        </p:spPr>
        <p:txBody>
          <a:bodyPr wrap="none" rtlCol="0">
            <a:spAutoFit/>
          </a:bodyPr>
          <a:lstStyle/>
          <a:p>
            <a:pPr algn="ctr"/>
            <a:r>
              <a:rPr lang="de-CH" sz="4800" i="1" dirty="0" smtClean="0">
                <a:solidFill>
                  <a:schemeClr val="bg1"/>
                </a:solidFill>
                <a:latin typeface="Ubuntu"/>
                <a:cs typeface="Ubuntu"/>
              </a:rPr>
              <a:t>Le </a:t>
            </a:r>
            <a:r>
              <a:rPr lang="de-CH" sz="4800" i="1" dirty="0" err="1" smtClean="0">
                <a:solidFill>
                  <a:schemeClr val="bg1"/>
                </a:solidFill>
                <a:latin typeface="Ubuntu"/>
                <a:cs typeface="Ubuntu"/>
              </a:rPr>
              <a:t>pouvoir</a:t>
            </a:r>
            <a:r>
              <a:rPr lang="de-CH" sz="4800" i="1" dirty="0" smtClean="0">
                <a:solidFill>
                  <a:schemeClr val="bg1"/>
                </a:solidFill>
                <a:latin typeface="Ubuntu"/>
                <a:cs typeface="Ubuntu"/>
              </a:rPr>
              <a:t> des </a:t>
            </a:r>
            <a:r>
              <a:rPr lang="de-CH" sz="4800" i="1" dirty="0" err="1" smtClean="0">
                <a:solidFill>
                  <a:schemeClr val="bg1"/>
                </a:solidFill>
                <a:latin typeface="Ubuntu"/>
                <a:cs typeface="Ubuntu"/>
              </a:rPr>
              <a:t>mots</a:t>
            </a:r>
            <a:r>
              <a:rPr lang="de-CH" sz="4800" i="1" dirty="0" smtClean="0">
                <a:solidFill>
                  <a:schemeClr val="bg1"/>
                </a:solidFill>
                <a:latin typeface="Ubuntu"/>
                <a:cs typeface="Ubuntu"/>
              </a:rPr>
              <a:t> </a:t>
            </a:r>
          </a:p>
          <a:p>
            <a:pPr algn="ctr"/>
            <a:r>
              <a:rPr lang="de-CH" sz="4800" i="1" dirty="0" err="1" smtClean="0">
                <a:solidFill>
                  <a:schemeClr val="bg1"/>
                </a:solidFill>
                <a:latin typeface="Ubuntu"/>
                <a:cs typeface="Ubuntu"/>
              </a:rPr>
              <a:t>dans</a:t>
            </a:r>
            <a:r>
              <a:rPr lang="de-CH" sz="4800" i="1" dirty="0" smtClean="0">
                <a:solidFill>
                  <a:schemeClr val="bg1"/>
                </a:solidFill>
                <a:latin typeface="Ubuntu"/>
                <a:cs typeface="Ubuntu"/>
              </a:rPr>
              <a:t> la </a:t>
            </a:r>
            <a:r>
              <a:rPr lang="de-CH" sz="4800" i="1" dirty="0" err="1" smtClean="0">
                <a:solidFill>
                  <a:schemeClr val="bg1"/>
                </a:solidFill>
                <a:latin typeface="Ubuntu"/>
                <a:cs typeface="Ubuntu"/>
              </a:rPr>
              <a:t>guérison</a:t>
            </a:r>
            <a:endParaRPr lang="de-CH" sz="4800" i="1" dirty="0" smtClean="0">
              <a:solidFill>
                <a:schemeClr val="bg1"/>
              </a:solidFill>
              <a:latin typeface="Ubuntu"/>
              <a:cs typeface="Ubuntu"/>
            </a:endParaRPr>
          </a:p>
        </p:txBody>
      </p:sp>
    </p:spTree>
    <p:extLst>
      <p:ext uri="{BB962C8B-B14F-4D97-AF65-F5344CB8AC3E}">
        <p14:creationId xmlns:p14="http://schemas.microsoft.com/office/powerpoint/2010/main" xmlns="" val="671958170"/>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13662" y="1633210"/>
            <a:ext cx="10014220" cy="52706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3" name="Inhaltsplatzhalter 2"/>
          <p:cNvSpPr>
            <a:spLocks noGrp="1"/>
          </p:cNvSpPr>
          <p:nvPr>
            <p:ph idx="1"/>
          </p:nvPr>
        </p:nvSpPr>
        <p:spPr>
          <a:xfrm>
            <a:off x="304800" y="1752600"/>
            <a:ext cx="8407893" cy="5105400"/>
          </a:xfrm>
        </p:spPr>
        <p:txBody>
          <a:bodyPr lIns="91435" tIns="45718" rIns="91435" bIns="45718">
            <a:normAutofit/>
          </a:bodyPr>
          <a:lstStyle/>
          <a:p>
            <a:pPr>
              <a:lnSpc>
                <a:spcPct val="110000"/>
              </a:lnSpc>
            </a:pPr>
            <a:r>
              <a:rPr lang="fr-FR" dirty="0" smtClean="0"/>
              <a:t>La biologie et la psychologie ont </a:t>
            </a:r>
          </a:p>
          <a:p>
            <a:pPr>
              <a:lnSpc>
                <a:spcPct val="110000"/>
              </a:lnSpc>
              <a:buNone/>
            </a:pPr>
            <a:r>
              <a:rPr lang="fr-FR" dirty="0" smtClean="0"/>
              <a:t>	habituellement une approche sceptique et matérialiste</a:t>
            </a:r>
          </a:p>
          <a:p>
            <a:pPr>
              <a:lnSpc>
                <a:spcPct val="110000"/>
              </a:lnSpc>
            </a:pPr>
            <a:r>
              <a:rPr lang="fr-FR" dirty="0" smtClean="0"/>
              <a:t>Elles ont tendance à nier qu‘il y ait plus que la Vie la de la matière,</a:t>
            </a:r>
            <a:br>
              <a:rPr lang="fr-FR" dirty="0" smtClean="0"/>
            </a:br>
            <a:r>
              <a:rPr lang="fr-FR" dirty="0" smtClean="0"/>
              <a:t>par exemple Virchow, 1860:</a:t>
            </a:r>
            <a:br>
              <a:rPr lang="fr-FR" dirty="0" smtClean="0"/>
            </a:br>
            <a:endParaRPr lang="fr-FR" dirty="0" smtClean="0"/>
          </a:p>
          <a:p>
            <a:pPr marL="530278" lvl="1" indent="0">
              <a:lnSpc>
                <a:spcPct val="110000"/>
              </a:lnSpc>
              <a:buNone/>
            </a:pPr>
            <a:r>
              <a:rPr lang="fr-FR" i="1" dirty="0" smtClean="0"/>
              <a:t>La science médicale a récemment défini son approche comme mécanique, le but étant de réaliser une physique des organismes. La médecine a prouvé que la vie n’est que la somme de phénomènes, chacun de ces phénomènes est basé sur des lois connues de la physique</a:t>
            </a:r>
            <a:r>
              <a:rPr lang="en-US" i="1" dirty="0" smtClean="0"/>
              <a:t>. </a:t>
            </a:r>
            <a:endParaRPr lang="de-DE" i="1" dirty="0" smtClean="0"/>
          </a:p>
        </p:txBody>
      </p:sp>
      <p:sp>
        <p:nvSpPr>
          <p:cNvPr id="7" name="Titel 6"/>
          <p:cNvSpPr>
            <a:spLocks noGrp="1"/>
          </p:cNvSpPr>
          <p:nvPr>
            <p:ph type="title"/>
          </p:nvPr>
        </p:nvSpPr>
        <p:spPr/>
        <p:txBody>
          <a:bodyPr/>
          <a:lstStyle/>
          <a:p>
            <a:r>
              <a:rPr lang="de-CH" dirty="0" smtClean="0"/>
              <a:t>Energie de vie</a:t>
            </a:r>
            <a:endParaRPr lang="de-CH" dirty="0"/>
          </a:p>
        </p:txBody>
      </p:sp>
      <p:pic>
        <p:nvPicPr>
          <p:cNvPr id="2" name="Bild 1"/>
          <p:cNvPicPr>
            <a:picLocks noChangeAspect="1"/>
          </p:cNvPicPr>
          <p:nvPr/>
        </p:nvPicPr>
        <p:blipFill>
          <a:blip r:embed="rId2"/>
          <a:stretch>
            <a:fillRect/>
          </a:stretch>
        </p:blipFill>
        <p:spPr>
          <a:xfrm>
            <a:off x="7179469" y="1828800"/>
            <a:ext cx="1964531" cy="2437805"/>
          </a:xfrm>
          <a:prstGeom prst="rect">
            <a:avLst/>
          </a:prstGeom>
        </p:spPr>
      </p:pic>
    </p:spTree>
    <p:extLst>
      <p:ext uri="{BB962C8B-B14F-4D97-AF65-F5344CB8AC3E}">
        <p14:creationId xmlns:p14="http://schemas.microsoft.com/office/powerpoint/2010/main" xmlns="" val="61496894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6949220" y="762000"/>
            <a:ext cx="2194780" cy="2085041"/>
          </a:xfrm>
          <a:prstGeom prst="rect">
            <a:avLst/>
          </a:prstGeom>
        </p:spPr>
      </p:pic>
      <p:sp>
        <p:nvSpPr>
          <p:cNvPr id="3" name="Textplatzhalter 2"/>
          <p:cNvSpPr>
            <a:spLocks noGrp="1"/>
          </p:cNvSpPr>
          <p:nvPr>
            <p:ph idx="1"/>
          </p:nvPr>
        </p:nvSpPr>
        <p:spPr>
          <a:xfrm>
            <a:off x="304800" y="2133600"/>
            <a:ext cx="8407893" cy="4473307"/>
          </a:xfrm>
        </p:spPr>
        <p:txBody>
          <a:bodyPr>
            <a:normAutofit/>
          </a:bodyPr>
          <a:lstStyle/>
          <a:p>
            <a:r>
              <a:rPr lang="fr-FR" i="1" dirty="0" smtClean="0"/>
              <a:t>Nous sommes l‘énergie de Vie</a:t>
            </a:r>
          </a:p>
          <a:p>
            <a:r>
              <a:rPr lang="fr-FR" i="1" dirty="0" smtClean="0"/>
              <a:t>L‘énergie de Vie est soit figée, gelée, soit fluide dans le flux</a:t>
            </a:r>
          </a:p>
          <a:p>
            <a:r>
              <a:rPr lang="fr-FR" i="1" dirty="0" smtClean="0"/>
              <a:t>La dissociation est de l‘énergie de vie gelée, figée</a:t>
            </a:r>
          </a:p>
          <a:p>
            <a:r>
              <a:rPr lang="fr-FR" i="1" dirty="0" smtClean="0"/>
              <a:t>L‘énergie fluide est </a:t>
            </a:r>
            <a:r>
              <a:rPr lang="fr-FR" i="1" dirty="0" err="1" smtClean="0"/>
              <a:t>non-locale</a:t>
            </a:r>
            <a:endParaRPr lang="fr-FR" i="1" dirty="0" smtClean="0"/>
          </a:p>
          <a:p>
            <a:r>
              <a:rPr lang="fr-FR" i="1" dirty="0" smtClean="0"/>
              <a:t>L‘énergie figée est gelée dans l‘espace</a:t>
            </a:r>
          </a:p>
          <a:p>
            <a:r>
              <a:rPr lang="fr-FR" i="1" dirty="0" smtClean="0"/>
              <a:t>Si l‘énergie est figée, la vie est limitée et nous souffrons</a:t>
            </a:r>
          </a:p>
          <a:p>
            <a:r>
              <a:rPr lang="fr-FR" i="1" dirty="0" smtClean="0"/>
              <a:t>La </a:t>
            </a:r>
            <a:r>
              <a:rPr lang="fr-FR" i="1" dirty="0" err="1" smtClean="0"/>
              <a:t>logosynthèse</a:t>
            </a:r>
            <a:r>
              <a:rPr lang="fr-FR" i="1" dirty="0" smtClean="0"/>
              <a:t> peut remettre de la fluidité dans l‘énergie figée </a:t>
            </a:r>
            <a:endParaRPr lang="fr-FR" i="1" dirty="0"/>
          </a:p>
        </p:txBody>
      </p:sp>
      <p:sp>
        <p:nvSpPr>
          <p:cNvPr id="2" name="Titel 1"/>
          <p:cNvSpPr>
            <a:spLocks noGrp="1"/>
          </p:cNvSpPr>
          <p:nvPr>
            <p:ph type="title"/>
          </p:nvPr>
        </p:nvSpPr>
        <p:spPr>
          <a:xfrm>
            <a:off x="381000" y="533647"/>
            <a:ext cx="8381260" cy="1054394"/>
          </a:xfrm>
        </p:spPr>
        <p:txBody>
          <a:bodyPr/>
          <a:lstStyle/>
          <a:p>
            <a:pPr algn="l"/>
            <a:r>
              <a:rPr lang="de-CH" dirty="0" smtClean="0">
                <a:solidFill>
                  <a:srgbClr val="AD1D19"/>
                </a:solidFill>
              </a:rPr>
              <a:t>Logosynthèse en </a:t>
            </a:r>
            <a:r>
              <a:rPr lang="de-CH" dirty="0" err="1" smtClean="0">
                <a:solidFill>
                  <a:srgbClr val="AD1D19"/>
                </a:solidFill>
              </a:rPr>
              <a:t>quelques</a:t>
            </a:r>
            <a:r>
              <a:rPr lang="de-CH" dirty="0" smtClean="0">
                <a:solidFill>
                  <a:srgbClr val="AD1D19"/>
                </a:solidFill>
              </a:rPr>
              <a:t> </a:t>
            </a:r>
            <a:r>
              <a:rPr lang="de-CH" dirty="0" err="1" smtClean="0">
                <a:solidFill>
                  <a:srgbClr val="AD1D19"/>
                </a:solidFill>
              </a:rPr>
              <a:t>mots</a:t>
            </a:r>
            <a:endParaRPr lang="de-CH" dirty="0">
              <a:solidFill>
                <a:srgbClr val="AD1D19"/>
              </a:solidFill>
            </a:endParaRPr>
          </a:p>
        </p:txBody>
      </p:sp>
    </p:spTree>
    <p:extLst>
      <p:ext uri="{BB962C8B-B14F-4D97-AF65-F5344CB8AC3E}">
        <p14:creationId xmlns:p14="http://schemas.microsoft.com/office/powerpoint/2010/main" xmlns="" val="476661676"/>
      </p:ext>
    </p:extLst>
  </p:cSld>
  <p:clrMapOvr>
    <a:masterClrMapping/>
  </p:clrMapOvr>
  <p:transition spd="slow">
    <p:wip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p:cNvSpPr>
            <a:spLocks noGrp="1" noChangeArrowheads="1"/>
          </p:cNvSpPr>
          <p:nvPr>
            <p:ph idx="1"/>
          </p:nvPr>
        </p:nvSpPr>
        <p:spPr>
          <a:xfrm>
            <a:off x="380999" y="1700808"/>
            <a:ext cx="8407893" cy="5157192"/>
          </a:xfrm>
        </p:spPr>
        <p:txBody>
          <a:bodyPr>
            <a:normAutofit fontScale="92500" lnSpcReduction="20000"/>
          </a:bodyPr>
          <a:lstStyle/>
          <a:p>
            <a:r>
              <a:rPr lang="fr-FR" dirty="0" smtClean="0"/>
              <a:t>Introduction</a:t>
            </a:r>
          </a:p>
          <a:p>
            <a:r>
              <a:rPr lang="fr-FR" dirty="0" smtClean="0"/>
              <a:t>La Logosynthèse dans son contexte</a:t>
            </a:r>
          </a:p>
          <a:p>
            <a:pPr lvl="1"/>
            <a:r>
              <a:rPr lang="fr-FR" dirty="0" smtClean="0"/>
              <a:t>Matière, énergie, information, conscience</a:t>
            </a:r>
          </a:p>
          <a:p>
            <a:pPr lvl="1"/>
            <a:r>
              <a:rPr lang="fr-FR" dirty="0" smtClean="0"/>
              <a:t>Une expérience</a:t>
            </a:r>
          </a:p>
          <a:p>
            <a:pPr lvl="1"/>
            <a:r>
              <a:rPr lang="fr-FR" dirty="0" smtClean="0"/>
              <a:t>Énergie de Vie – deux caractéristiques</a:t>
            </a:r>
          </a:p>
          <a:p>
            <a:r>
              <a:rPr lang="fr-FR" dirty="0" smtClean="0"/>
              <a:t>Le processus</a:t>
            </a:r>
          </a:p>
          <a:p>
            <a:pPr lvl="1"/>
            <a:r>
              <a:rPr lang="fr-FR" dirty="0" smtClean="0"/>
              <a:t>Les méta-questions</a:t>
            </a:r>
          </a:p>
          <a:p>
            <a:pPr lvl="1"/>
            <a:r>
              <a:rPr lang="fr-FR" dirty="0" smtClean="0"/>
              <a:t>Le processus de base</a:t>
            </a:r>
          </a:p>
          <a:p>
            <a:r>
              <a:rPr lang="fr-FR" altLang="ja-JP" dirty="0" smtClean="0"/>
              <a:t>Comment la Logosynthèse agit</a:t>
            </a:r>
          </a:p>
          <a:p>
            <a:r>
              <a:rPr lang="fr-FR" altLang="ja-JP" dirty="0" smtClean="0"/>
              <a:t>Plus de théorie</a:t>
            </a:r>
          </a:p>
          <a:p>
            <a:pPr lvl="1"/>
            <a:r>
              <a:rPr lang="fr-FR" altLang="ja-JP" dirty="0" smtClean="0"/>
              <a:t>L’essence et les 4 axiomes</a:t>
            </a:r>
          </a:p>
          <a:p>
            <a:pPr lvl="1"/>
            <a:r>
              <a:rPr lang="fr-FR" altLang="ja-JP" dirty="0" smtClean="0"/>
              <a:t>Assimilation et dissociation</a:t>
            </a:r>
          </a:p>
          <a:p>
            <a:r>
              <a:rPr lang="fr-FR" altLang="ja-JP" dirty="0" smtClean="0"/>
              <a:t>Formation et certification</a:t>
            </a:r>
            <a:endParaRPr lang="fr-FR" dirty="0" smtClean="0"/>
          </a:p>
          <a:p>
            <a:pPr marL="45720" indent="0">
              <a:buNone/>
            </a:pPr>
            <a:endParaRPr lang="fr-FR" dirty="0" smtClean="0"/>
          </a:p>
          <a:p>
            <a:r>
              <a:rPr lang="fr-FR" dirty="0" smtClean="0"/>
              <a:t>Démonstrations, exercices, travail personnel</a:t>
            </a:r>
            <a:endParaRPr lang="fr-FR" altLang="ja-JP" dirty="0" smtClean="0"/>
          </a:p>
        </p:txBody>
      </p:sp>
      <p:sp>
        <p:nvSpPr>
          <p:cNvPr id="16387" name="Rectangle 2"/>
          <p:cNvSpPr>
            <a:spLocks noGrp="1" noChangeArrowheads="1"/>
          </p:cNvSpPr>
          <p:nvPr>
            <p:ph type="title"/>
          </p:nvPr>
        </p:nvSpPr>
        <p:spPr/>
        <p:txBody>
          <a:bodyPr/>
          <a:lstStyle/>
          <a:p>
            <a:r>
              <a:rPr lang="nl-NL" dirty="0" smtClean="0"/>
              <a:t>Retour au </a:t>
            </a:r>
            <a:r>
              <a:rPr lang="nl-NL" dirty="0" err="1" smtClean="0"/>
              <a:t>Programme</a:t>
            </a:r>
            <a:endParaRPr lang="nl-NL" dirty="0"/>
          </a:p>
        </p:txBody>
      </p:sp>
      <p:sp>
        <p:nvSpPr>
          <p:cNvPr id="16389" name="Rectangle 4"/>
          <p:cNvSpPr>
            <a:spLocks noChangeArrowheads="1"/>
          </p:cNvSpPr>
          <p:nvPr/>
        </p:nvSpPr>
        <p:spPr bwMode="auto">
          <a:xfrm>
            <a:off x="2106613" y="6096000"/>
            <a:ext cx="169862" cy="427038"/>
          </a:xfrm>
          <a:prstGeom prst="rect">
            <a:avLst/>
          </a:prstGeom>
          <a:noFill/>
          <a:ln w="9525">
            <a:noFill/>
            <a:miter lim="800000"/>
            <a:headEnd/>
            <a:tailEnd/>
          </a:ln>
        </p:spPr>
        <p:txBody>
          <a:bodyPr wrap="none">
            <a:prstTxWarp prst="textNoShape">
              <a:avLst/>
            </a:prstTxWarp>
            <a:spAutoFit/>
          </a:bodyPr>
          <a:lstStyle/>
          <a:p>
            <a:endParaRPr lang="de-DE" sz="2200" i="0"/>
          </a:p>
        </p:txBody>
      </p:sp>
    </p:spTree>
    <p:extLst>
      <p:ext uri="{BB962C8B-B14F-4D97-AF65-F5344CB8AC3E}">
        <p14:creationId xmlns:p14="http://schemas.microsoft.com/office/powerpoint/2010/main" xmlns="" val="233014621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72296" y="1481667"/>
            <a:ext cx="184666" cy="461665"/>
          </a:xfrm>
          <a:prstGeom prst="rect">
            <a:avLst/>
          </a:prstGeom>
          <a:noFill/>
        </p:spPr>
        <p:txBody>
          <a:bodyPr wrap="none" rtlCol="0">
            <a:spAutoFit/>
          </a:bodyPr>
          <a:lstStyle/>
          <a:p>
            <a:endParaRPr lang="de-CH" sz="2400" dirty="0">
              <a:solidFill>
                <a:srgbClr val="004F56"/>
              </a:solidFill>
            </a:endParaRPr>
          </a:p>
        </p:txBody>
      </p:sp>
      <p:sp>
        <p:nvSpPr>
          <p:cNvPr id="5" name="Inhaltsplatzhalter 4"/>
          <p:cNvSpPr>
            <a:spLocks noGrp="1"/>
          </p:cNvSpPr>
          <p:nvPr>
            <p:ph type="subTitle" idx="1"/>
          </p:nvPr>
        </p:nvSpPr>
        <p:spPr>
          <a:xfrm>
            <a:off x="6976532" y="3375851"/>
            <a:ext cx="1981200" cy="1511405"/>
          </a:xfrm>
        </p:spPr>
        <p:txBody>
          <a:bodyPr>
            <a:normAutofit/>
          </a:bodyPr>
          <a:lstStyle/>
          <a:p>
            <a:pPr algn="ctr"/>
            <a:r>
              <a:rPr lang="de-CH" dirty="0" smtClean="0"/>
              <a:t>Institut pour la Logosynthèse</a:t>
            </a:r>
            <a:endParaRPr lang="de-CH" dirty="0"/>
          </a:p>
        </p:txBody>
      </p:sp>
      <p:sp>
        <p:nvSpPr>
          <p:cNvPr id="3" name="Titel 2"/>
          <p:cNvSpPr>
            <a:spLocks noGrp="1"/>
          </p:cNvSpPr>
          <p:nvPr>
            <p:ph type="title"/>
          </p:nvPr>
        </p:nvSpPr>
        <p:spPr>
          <a:xfrm>
            <a:off x="316782" y="3212898"/>
            <a:ext cx="6324600" cy="1828800"/>
          </a:xfrm>
        </p:spPr>
        <p:txBody>
          <a:bodyPr/>
          <a:lstStyle/>
          <a:p>
            <a:r>
              <a:rPr lang="de-CH" sz="3600" dirty="0" err="1" smtClean="0"/>
              <a:t>Vous</a:t>
            </a:r>
            <a:r>
              <a:rPr lang="de-CH" sz="3600" dirty="0" smtClean="0"/>
              <a:t> </a:t>
            </a:r>
            <a:r>
              <a:rPr lang="de-CH" sz="3600" dirty="0" err="1" smtClean="0"/>
              <a:t>voulez</a:t>
            </a:r>
            <a:r>
              <a:rPr lang="de-CH" sz="3600" dirty="0" smtClean="0"/>
              <a:t> en </a:t>
            </a:r>
            <a:r>
              <a:rPr lang="de-CH" sz="3600" dirty="0" err="1" smtClean="0"/>
              <a:t>savoir</a:t>
            </a:r>
            <a:r>
              <a:rPr lang="de-CH" sz="3600" dirty="0" smtClean="0"/>
              <a:t> plus ?</a:t>
            </a:r>
            <a:br>
              <a:rPr lang="de-CH" sz="3600" dirty="0" smtClean="0"/>
            </a:br>
            <a:r>
              <a:rPr lang="de-CH" sz="3600" dirty="0"/>
              <a:t/>
            </a:r>
            <a:br>
              <a:rPr lang="de-CH" sz="3600" dirty="0"/>
            </a:br>
            <a:r>
              <a:rPr lang="de-CH" sz="3600" dirty="0" smtClean="0"/>
              <a:t> </a:t>
            </a:r>
            <a:r>
              <a:rPr lang="de-CH" sz="3600" dirty="0" err="1"/>
              <a:t>info@</a:t>
            </a:r>
            <a:r>
              <a:rPr lang="de-CH" sz="3600" dirty="0" err="1" smtClean="0"/>
              <a:t>logosynthesis.net</a:t>
            </a:r>
            <a:r>
              <a:rPr lang="de-CH" sz="3600" dirty="0" smtClean="0"/>
              <a:t> </a:t>
            </a:r>
            <a:r>
              <a:rPr lang="de-CH" sz="3600" dirty="0"/>
              <a:t/>
            </a:r>
            <a:br>
              <a:rPr lang="de-CH" sz="3600" dirty="0"/>
            </a:br>
            <a:endParaRPr lang="de-CH" sz="3600" dirty="0"/>
          </a:p>
        </p:txBody>
      </p:sp>
    </p:spTree>
    <p:extLst>
      <p:ext uri="{BB962C8B-B14F-4D97-AF65-F5344CB8AC3E}">
        <p14:creationId xmlns:p14="http://schemas.microsoft.com/office/powerpoint/2010/main" xmlns="" val="302994607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13662" y="1633210"/>
            <a:ext cx="10014220" cy="52706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normAutofit/>
          </a:bodyPr>
          <a:lstStyle/>
          <a:p>
            <a:r>
              <a:rPr lang="fr-FR" dirty="0" smtClean="0"/>
              <a:t>Sigmund Freud voyait un pouvoir </a:t>
            </a:r>
          </a:p>
          <a:p>
            <a:pPr>
              <a:buNone/>
            </a:pPr>
            <a:r>
              <a:rPr lang="fr-FR" dirty="0" smtClean="0"/>
              <a:t>	créateur inhérent à  la nature comme </a:t>
            </a:r>
          </a:p>
          <a:p>
            <a:pPr>
              <a:buNone/>
            </a:pPr>
            <a:r>
              <a:rPr lang="fr-FR" dirty="0" smtClean="0"/>
              <a:t>	une “illusion plaisante”</a:t>
            </a:r>
            <a:endParaRPr lang="fr-FR" altLang="de-CH" dirty="0" smtClean="0"/>
          </a:p>
          <a:p>
            <a:endParaRPr lang="fr-FR" dirty="0" smtClean="0"/>
          </a:p>
          <a:p>
            <a:r>
              <a:rPr lang="fr-FR" dirty="0" smtClean="0"/>
              <a:t>Eric Berne, le fondateur de l’analyse transactionnelle avait une approche plus pragmatique : </a:t>
            </a:r>
          </a:p>
          <a:p>
            <a:pPr lvl="1"/>
            <a:r>
              <a:rPr lang="fr-FR" altLang="de-CH" i="1" dirty="0" smtClean="0"/>
              <a:t>Peut-être Physis (« Nature », l’énergie de vie) n’existe pas du tout, mais malgré notre aptitude à être définitif sur le sujet, il y a tellement de chose qui arrivent avec une telle force, qu’il est plus aisé de comprendre la nature humaine si nous croyons que Physis existe.</a:t>
            </a:r>
          </a:p>
        </p:txBody>
      </p:sp>
      <p:sp>
        <p:nvSpPr>
          <p:cNvPr id="5" name="Titel 6"/>
          <p:cNvSpPr>
            <a:spLocks noGrp="1"/>
          </p:cNvSpPr>
          <p:nvPr>
            <p:ph type="title"/>
          </p:nvPr>
        </p:nvSpPr>
        <p:spPr/>
        <p:txBody>
          <a:bodyPr/>
          <a:lstStyle/>
          <a:p>
            <a:r>
              <a:rPr lang="de-CH" dirty="0" smtClean="0"/>
              <a:t>Energie de vie</a:t>
            </a:r>
            <a:endParaRPr lang="de-CH" dirty="0"/>
          </a:p>
        </p:txBody>
      </p:sp>
      <p:pic>
        <p:nvPicPr>
          <p:cNvPr id="4" name="Bild 3"/>
          <p:cNvPicPr>
            <a:picLocks noChangeAspect="1"/>
          </p:cNvPicPr>
          <p:nvPr/>
        </p:nvPicPr>
        <p:blipFill>
          <a:blip r:embed="rId2"/>
          <a:stretch>
            <a:fillRect/>
          </a:stretch>
        </p:blipFill>
        <p:spPr>
          <a:xfrm>
            <a:off x="6802577" y="1650851"/>
            <a:ext cx="2178844" cy="1634133"/>
          </a:xfrm>
          <a:prstGeom prst="rect">
            <a:avLst/>
          </a:prstGeom>
        </p:spPr>
      </p:pic>
    </p:spTree>
    <p:extLst>
      <p:ext uri="{BB962C8B-B14F-4D97-AF65-F5344CB8AC3E}">
        <p14:creationId xmlns:p14="http://schemas.microsoft.com/office/powerpoint/2010/main" xmlns="" val="2933091631"/>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4300" y="355847"/>
            <a:ext cx="8381260" cy="1054394"/>
          </a:xfrm>
        </p:spPr>
        <p:txBody>
          <a:bodyPr/>
          <a:lstStyle/>
          <a:p>
            <a:pPr algn="r"/>
            <a:r>
              <a:rPr lang="de-CH" dirty="0" err="1" smtClean="0">
                <a:solidFill>
                  <a:srgbClr val="FFFFFF"/>
                </a:solidFill>
              </a:rPr>
              <a:t>max</a:t>
            </a:r>
            <a:r>
              <a:rPr lang="de-CH" dirty="0" smtClean="0">
                <a:solidFill>
                  <a:srgbClr val="FFFFFF"/>
                </a:solidFill>
              </a:rPr>
              <a:t> </a:t>
            </a:r>
            <a:r>
              <a:rPr lang="de-CH" dirty="0" err="1" smtClean="0">
                <a:solidFill>
                  <a:srgbClr val="FFFFFF"/>
                </a:solidFill>
              </a:rPr>
              <a:t>planck</a:t>
            </a:r>
            <a:endParaRPr lang="de-CH" dirty="0">
              <a:solidFill>
                <a:srgbClr val="FFFFFF"/>
              </a:solidFill>
            </a:endParaRPr>
          </a:p>
        </p:txBody>
      </p:sp>
      <p:sp>
        <p:nvSpPr>
          <p:cNvPr id="3" name="Inhaltsplatzhalter 2"/>
          <p:cNvSpPr>
            <a:spLocks noGrp="1"/>
          </p:cNvSpPr>
          <p:nvPr>
            <p:ph idx="1"/>
          </p:nvPr>
        </p:nvSpPr>
        <p:spPr>
          <a:xfrm>
            <a:off x="5709958" y="1454406"/>
            <a:ext cx="3165645" cy="5314694"/>
          </a:xfrm>
        </p:spPr>
        <p:txBody>
          <a:bodyPr>
            <a:normAutofit fontScale="92500" lnSpcReduction="10000"/>
          </a:bodyPr>
          <a:lstStyle/>
          <a:p>
            <a:pPr marL="0" indent="0">
              <a:lnSpc>
                <a:spcPct val="110000"/>
              </a:lnSpc>
              <a:buNone/>
            </a:pPr>
            <a:r>
              <a:rPr lang="fr-FR" sz="2000" i="1" dirty="0" smtClean="0">
                <a:solidFill>
                  <a:schemeClr val="bg1"/>
                </a:solidFill>
              </a:rPr>
              <a:t>Toute matière trouve son origine et existe uniquement grâce à une force qui amène la particule de l‘atome à vibrer et qui maintient le plus inf</a:t>
            </a:r>
            <a:r>
              <a:rPr lang="fr-FR" sz="2000" i="1" dirty="0">
                <a:solidFill>
                  <a:schemeClr val="bg1"/>
                </a:solidFill>
              </a:rPr>
              <a:t>i</a:t>
            </a:r>
            <a:r>
              <a:rPr lang="fr-FR" sz="2000" i="1" dirty="0" smtClean="0">
                <a:solidFill>
                  <a:schemeClr val="bg1"/>
                </a:solidFill>
              </a:rPr>
              <a:t>me des systèmes solaires de l‘atome ensemble.</a:t>
            </a:r>
          </a:p>
          <a:p>
            <a:pPr marL="0" indent="0">
              <a:lnSpc>
                <a:spcPct val="110000"/>
              </a:lnSpc>
              <a:buNone/>
            </a:pPr>
            <a:endParaRPr lang="fr-FR" sz="2000" i="1" dirty="0" smtClean="0">
              <a:solidFill>
                <a:schemeClr val="bg1"/>
              </a:solidFill>
            </a:endParaRPr>
          </a:p>
          <a:p>
            <a:pPr marL="0" indent="0">
              <a:lnSpc>
                <a:spcPct val="110000"/>
              </a:lnSpc>
              <a:buNone/>
            </a:pPr>
            <a:r>
              <a:rPr lang="fr-FR" sz="2000" i="1" dirty="0" smtClean="0">
                <a:solidFill>
                  <a:schemeClr val="bg1"/>
                </a:solidFill>
              </a:rPr>
              <a:t>Nous devons supposer qu‘il y a derrière cette force un esprit conscient et intelligent.</a:t>
            </a:r>
          </a:p>
          <a:p>
            <a:pPr marL="0" indent="0">
              <a:lnSpc>
                <a:spcPct val="110000"/>
              </a:lnSpc>
              <a:buNone/>
            </a:pPr>
            <a:endParaRPr lang="fr-FR" sz="2000" i="1" dirty="0" smtClean="0">
              <a:solidFill>
                <a:schemeClr val="bg1"/>
              </a:solidFill>
            </a:endParaRPr>
          </a:p>
          <a:p>
            <a:pPr marL="0" indent="0">
              <a:lnSpc>
                <a:spcPct val="110000"/>
              </a:lnSpc>
              <a:buNone/>
            </a:pPr>
            <a:r>
              <a:rPr lang="fr-FR" sz="2000" i="1" dirty="0" smtClean="0">
                <a:solidFill>
                  <a:schemeClr val="bg1"/>
                </a:solidFill>
              </a:rPr>
              <a:t>Cet esprit est la matrice de toute matière.</a:t>
            </a:r>
          </a:p>
        </p:txBody>
      </p:sp>
      <p:pic>
        <p:nvPicPr>
          <p:cNvPr id="5" name="Bild 4"/>
          <p:cNvPicPr>
            <a:picLocks noChangeAspect="1"/>
          </p:cNvPicPr>
          <p:nvPr/>
        </p:nvPicPr>
        <p:blipFill>
          <a:blip r:embed="rId3"/>
          <a:stretch>
            <a:fillRect/>
          </a:stretch>
        </p:blipFill>
        <p:spPr>
          <a:xfrm>
            <a:off x="0" y="3209"/>
            <a:ext cx="5463540" cy="6858000"/>
          </a:xfrm>
          <a:prstGeom prst="rect">
            <a:avLst/>
          </a:prstGeom>
        </p:spPr>
      </p:pic>
    </p:spTree>
    <p:extLst>
      <p:ext uri="{BB962C8B-B14F-4D97-AF65-F5344CB8AC3E}">
        <p14:creationId xmlns:p14="http://schemas.microsoft.com/office/powerpoint/2010/main" xmlns="" val="2385851259"/>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p:txBody>
          <a:bodyPr>
            <a:normAutofit lnSpcReduction="10000"/>
          </a:bodyPr>
          <a:lstStyle/>
          <a:p>
            <a:r>
              <a:rPr lang="fr-FR" altLang="de-CH" dirty="0" smtClean="0"/>
              <a:t>Quand l‘énergie d‘une personne n‘est pas en équilibre,</a:t>
            </a:r>
          </a:p>
          <a:p>
            <a:pPr lvl="1"/>
            <a:r>
              <a:rPr lang="fr-FR" altLang="de-CH" dirty="0" smtClean="0"/>
              <a:t>Il n‘y a pas de gestion adéquate des changements ou dangers dans l‘environnement</a:t>
            </a:r>
          </a:p>
          <a:p>
            <a:pPr lvl="1"/>
            <a:r>
              <a:rPr lang="fr-FR" altLang="de-CH" dirty="0" smtClean="0"/>
              <a:t>La personne perd son autonomie</a:t>
            </a:r>
          </a:p>
          <a:p>
            <a:pPr lvl="1"/>
            <a:r>
              <a:rPr lang="fr-FR" altLang="de-CH" dirty="0" smtClean="0"/>
              <a:t>Les réactions émotionnelles appropriées sont désactivées</a:t>
            </a:r>
          </a:p>
          <a:p>
            <a:pPr lvl="1"/>
            <a:r>
              <a:rPr lang="fr-FR" altLang="de-CH" dirty="0" smtClean="0"/>
              <a:t>L‘agressivité et l‘anxiété apparaissent</a:t>
            </a:r>
          </a:p>
          <a:p>
            <a:pPr lvl="1"/>
            <a:r>
              <a:rPr lang="fr-FR" altLang="de-CH" dirty="0" smtClean="0"/>
              <a:t>Des symptômes physiques se manifestent</a:t>
            </a:r>
          </a:p>
          <a:p>
            <a:pPr lvl="1"/>
            <a:r>
              <a:rPr lang="fr-FR" altLang="de-CH" dirty="0" smtClean="0"/>
              <a:t>Il y a une influence importante des schémas relationnels et réactionnels appris dans l‘enfance. </a:t>
            </a:r>
          </a:p>
          <a:p>
            <a:r>
              <a:rPr lang="fr-FR" altLang="de-CH" dirty="0" smtClean="0"/>
              <a:t>Des relations équilibrées entre individus ne sont pas possibles</a:t>
            </a:r>
            <a:endParaRPr lang="fr-FR" altLang="de-CH" dirty="0"/>
          </a:p>
        </p:txBody>
      </p:sp>
      <p:sp>
        <p:nvSpPr>
          <p:cNvPr id="161794" name="Rectangle 2"/>
          <p:cNvSpPr>
            <a:spLocks noGrp="1" noChangeArrowheads="1"/>
          </p:cNvSpPr>
          <p:nvPr>
            <p:ph type="title"/>
          </p:nvPr>
        </p:nvSpPr>
        <p:spPr/>
        <p:txBody>
          <a:bodyPr/>
          <a:lstStyle/>
          <a:p>
            <a:r>
              <a:rPr lang="de-DE" altLang="de-CH" dirty="0" err="1" smtClean="0"/>
              <a:t>troubles</a:t>
            </a:r>
            <a:endParaRPr lang="de-DE" altLang="de-CH" dirty="0"/>
          </a:p>
        </p:txBody>
      </p:sp>
    </p:spTree>
    <p:extLst>
      <p:ext uri="{BB962C8B-B14F-4D97-AF65-F5344CB8AC3E}">
        <p14:creationId xmlns:p14="http://schemas.microsoft.com/office/powerpoint/2010/main" xmlns="" val="26186592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pPr algn="ctr"/>
            <a:r>
              <a:rPr lang="de-CH" dirty="0" err="1" smtClean="0"/>
              <a:t>Pensez</a:t>
            </a:r>
            <a:r>
              <a:rPr lang="de-CH" dirty="0" smtClean="0"/>
              <a:t> à </a:t>
            </a:r>
            <a:r>
              <a:rPr lang="de-CH" dirty="0" err="1" smtClean="0"/>
              <a:t>une</a:t>
            </a:r>
            <a:r>
              <a:rPr lang="de-CH" dirty="0" smtClean="0"/>
              <a:t> </a:t>
            </a:r>
            <a:r>
              <a:rPr lang="de-CH" dirty="0" err="1" smtClean="0"/>
              <a:t>personne</a:t>
            </a:r>
            <a:r>
              <a:rPr lang="de-CH" dirty="0" smtClean="0"/>
              <a:t> </a:t>
            </a:r>
            <a:r>
              <a:rPr lang="de-CH" dirty="0" err="1" smtClean="0"/>
              <a:t>que</a:t>
            </a:r>
            <a:r>
              <a:rPr lang="de-CH" dirty="0" smtClean="0"/>
              <a:t> </a:t>
            </a:r>
            <a:r>
              <a:rPr lang="de-CH" dirty="0" err="1" smtClean="0"/>
              <a:t>vous</a:t>
            </a:r>
            <a:r>
              <a:rPr lang="de-CH" dirty="0" smtClean="0"/>
              <a:t> </a:t>
            </a:r>
            <a:r>
              <a:rPr lang="de-CH" dirty="0" err="1" smtClean="0"/>
              <a:t>aimez</a:t>
            </a:r>
            <a:endParaRPr lang="de-CH" dirty="0"/>
          </a:p>
        </p:txBody>
      </p:sp>
      <p:sp>
        <p:nvSpPr>
          <p:cNvPr id="4" name="Titel 3"/>
          <p:cNvSpPr>
            <a:spLocks noGrp="1"/>
          </p:cNvSpPr>
          <p:nvPr>
            <p:ph type="title"/>
          </p:nvPr>
        </p:nvSpPr>
        <p:spPr/>
        <p:txBody>
          <a:bodyPr/>
          <a:lstStyle/>
          <a:p>
            <a:pPr algn="ctr"/>
            <a:r>
              <a:rPr lang="nl-NL" dirty="0"/>
              <a:t>UNE </a:t>
            </a:r>
            <a:r>
              <a:rPr lang="nl-NL" dirty="0" err="1" smtClean="0"/>
              <a:t>EXPéRIENCE</a:t>
            </a:r>
            <a:endParaRPr lang="de-CH" dirty="0"/>
          </a:p>
        </p:txBody>
      </p:sp>
      <p:pic>
        <p:nvPicPr>
          <p:cNvPr id="6" name="Bild 5" descr="grafikclip.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27500" y="3881760"/>
            <a:ext cx="2438400" cy="2362200"/>
          </a:xfrm>
          <a:prstGeom prst="rect">
            <a:avLst/>
          </a:prstGeom>
        </p:spPr>
      </p:pic>
    </p:spTree>
    <p:extLst>
      <p:ext uri="{BB962C8B-B14F-4D97-AF65-F5344CB8AC3E}">
        <p14:creationId xmlns:p14="http://schemas.microsoft.com/office/powerpoint/2010/main" xmlns="" val="337077086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e-DE" dirty="0" err="1" smtClean="0"/>
              <a:t>Où</a:t>
            </a:r>
            <a:r>
              <a:rPr lang="de-DE" dirty="0" smtClean="0"/>
              <a:t> </a:t>
            </a:r>
            <a:r>
              <a:rPr lang="de-DE" dirty="0" err="1" smtClean="0"/>
              <a:t>percevez-vous</a:t>
            </a:r>
            <a:r>
              <a:rPr lang="de-DE" dirty="0" smtClean="0"/>
              <a:t> </a:t>
            </a:r>
            <a:r>
              <a:rPr lang="de-DE" dirty="0" err="1" smtClean="0"/>
              <a:t>cette</a:t>
            </a:r>
            <a:r>
              <a:rPr lang="de-DE" dirty="0" smtClean="0"/>
              <a:t> </a:t>
            </a:r>
            <a:r>
              <a:rPr lang="de-DE" dirty="0" err="1" smtClean="0"/>
              <a:t>personne</a:t>
            </a:r>
            <a:r>
              <a:rPr lang="de-DE" dirty="0" smtClean="0"/>
              <a:t>?</a:t>
            </a:r>
            <a:endParaRPr lang="de-DE" dirty="0"/>
          </a:p>
        </p:txBody>
      </p:sp>
      <p:sp>
        <p:nvSpPr>
          <p:cNvPr id="29699" name="Oval 3"/>
          <p:cNvSpPr>
            <a:spLocks noChangeArrowheads="1"/>
          </p:cNvSpPr>
          <p:nvPr/>
        </p:nvSpPr>
        <p:spPr bwMode="auto">
          <a:xfrm>
            <a:off x="2133599" y="2128838"/>
            <a:ext cx="4876800" cy="3967162"/>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defRPr/>
            </a:pPr>
            <a:endParaRPr lang="en-GB" sz="12000" b="1" dirty="0">
              <a:solidFill>
                <a:srgbClr val="FFFF00"/>
              </a:solidFill>
              <a:latin typeface="+mj-lt"/>
            </a:endParaRPr>
          </a:p>
        </p:txBody>
      </p:sp>
      <p:pic>
        <p:nvPicPr>
          <p:cNvPr id="9" name="Bild 8"/>
          <p:cNvPicPr>
            <a:picLocks noChangeAspect="1"/>
          </p:cNvPicPr>
          <p:nvPr/>
        </p:nvPicPr>
        <p:blipFill>
          <a:blip r:embed="rId3"/>
          <a:stretch>
            <a:fillRect/>
          </a:stretch>
        </p:blipFill>
        <p:spPr>
          <a:xfrm>
            <a:off x="3953271" y="3180432"/>
            <a:ext cx="1142851" cy="1904752"/>
          </a:xfrm>
          <a:prstGeom prst="rect">
            <a:avLst/>
          </a:prstGeom>
        </p:spPr>
      </p:pic>
      <p:sp>
        <p:nvSpPr>
          <p:cNvPr id="2" name="Rechteck 1"/>
          <p:cNvSpPr/>
          <p:nvPr/>
        </p:nvSpPr>
        <p:spPr>
          <a:xfrm>
            <a:off x="5320454" y="2128838"/>
            <a:ext cx="184666" cy="1569660"/>
          </a:xfrm>
          <a:prstGeom prst="rect">
            <a:avLst/>
          </a:prstGeom>
        </p:spPr>
        <p:txBody>
          <a:bodyPr wrap="none">
            <a:spAutoFit/>
          </a:bodyPr>
          <a:lstStyle/>
          <a:p>
            <a:pPr algn="ctr">
              <a:defRPr/>
            </a:pPr>
            <a:r>
              <a:rPr lang="de-DE" sz="9600" dirty="0" smtClean="0">
                <a:solidFill>
                  <a:srgbClr val="FFFF00"/>
                </a:solidFill>
                <a:effectLst>
                  <a:outerShdw blurRad="50800" dist="38100" dir="2700000" algn="tl" rotWithShape="0">
                    <a:srgbClr val="800000">
                      <a:alpha val="43000"/>
                    </a:srgbClr>
                  </a:outerShdw>
                </a:effectLst>
              </a:rPr>
              <a:t> </a:t>
            </a:r>
            <a:endParaRPr lang="en-GB" sz="9600" b="1" dirty="0">
              <a:solidFill>
                <a:srgbClr val="FFFF00"/>
              </a:solidFill>
              <a:effectLst>
                <a:outerShdw blurRad="50800" dist="38100" dir="2700000" algn="tl" rotWithShape="0">
                  <a:srgbClr val="800000">
                    <a:alpha val="43000"/>
                  </a:srgbClr>
                </a:outerShdw>
              </a:effectLst>
            </a:endParaRPr>
          </a:p>
        </p:txBody>
      </p:sp>
      <p:sp>
        <p:nvSpPr>
          <p:cNvPr id="4" name="Rechteck 3"/>
          <p:cNvSpPr/>
          <p:nvPr/>
        </p:nvSpPr>
        <p:spPr>
          <a:xfrm>
            <a:off x="2525042" y="3828285"/>
            <a:ext cx="802023" cy="1569660"/>
          </a:xfrm>
          <a:prstGeom prst="rect">
            <a:avLst/>
          </a:prstGeom>
        </p:spPr>
        <p:txBody>
          <a:bodyPr wrap="none">
            <a:spAutoFit/>
          </a:bodyPr>
          <a:lstStyle/>
          <a:p>
            <a:pPr algn="ctr">
              <a:defRPr/>
            </a:pPr>
            <a:r>
              <a:rPr lang="de-DE" sz="9600" dirty="0">
                <a:solidFill>
                  <a:srgbClr val="FFFF00"/>
                </a:solidFill>
                <a:effectLst>
                  <a:outerShdw blurRad="50800" dist="38100" dir="2700000" algn="tl" rotWithShape="0">
                    <a:srgbClr val="800000">
                      <a:alpha val="43000"/>
                    </a:srgbClr>
                  </a:outerShdw>
                </a:effectLst>
              </a:rPr>
              <a:t>?</a:t>
            </a:r>
            <a:endParaRPr lang="en-GB" sz="9600" b="1" dirty="0">
              <a:solidFill>
                <a:srgbClr val="FFFF00"/>
              </a:solidFill>
              <a:effectLst>
                <a:outerShdw blurRad="50800" dist="38100" dir="2700000" algn="tl" rotWithShape="0">
                  <a:srgbClr val="800000">
                    <a:alpha val="43000"/>
                  </a:srgbClr>
                </a:outerShdw>
              </a:effectLst>
            </a:endParaRPr>
          </a:p>
        </p:txBody>
      </p:sp>
      <p:pic>
        <p:nvPicPr>
          <p:cNvPr id="10" name="Bild 9"/>
          <p:cNvPicPr>
            <a:picLocks noChangeAspect="1"/>
          </p:cNvPicPr>
          <p:nvPr/>
        </p:nvPicPr>
        <p:blipFill>
          <a:blip r:embed="rId3"/>
          <a:stretch>
            <a:fillRect/>
          </a:stretch>
        </p:blipFill>
        <p:spPr>
          <a:xfrm>
            <a:off x="2315566" y="4386932"/>
            <a:ext cx="418951" cy="698252"/>
          </a:xfrm>
          <a:prstGeom prst="rect">
            <a:avLst/>
          </a:prstGeom>
        </p:spPr>
      </p:pic>
      <p:sp>
        <p:nvSpPr>
          <p:cNvPr id="11" name="Rechteck 10"/>
          <p:cNvSpPr/>
          <p:nvPr/>
        </p:nvSpPr>
        <p:spPr>
          <a:xfrm>
            <a:off x="5813799" y="4452754"/>
            <a:ext cx="802023" cy="1569660"/>
          </a:xfrm>
          <a:prstGeom prst="rect">
            <a:avLst/>
          </a:prstGeom>
        </p:spPr>
        <p:txBody>
          <a:bodyPr wrap="none">
            <a:spAutoFit/>
          </a:bodyPr>
          <a:lstStyle/>
          <a:p>
            <a:pPr algn="ctr">
              <a:defRPr/>
            </a:pPr>
            <a:r>
              <a:rPr lang="de-DE" sz="9600" dirty="0">
                <a:solidFill>
                  <a:srgbClr val="FFFF00"/>
                </a:solidFill>
                <a:effectLst>
                  <a:outerShdw blurRad="50800" dist="38100" dir="2700000" algn="tl" rotWithShape="0">
                    <a:srgbClr val="800000">
                      <a:alpha val="43000"/>
                    </a:srgbClr>
                  </a:outerShdw>
                </a:effectLst>
              </a:rPr>
              <a:t>?</a:t>
            </a:r>
            <a:endParaRPr lang="en-GB" sz="9600" b="1" dirty="0">
              <a:solidFill>
                <a:srgbClr val="FFFF00"/>
              </a:solidFill>
              <a:effectLst>
                <a:outerShdw blurRad="50800" dist="38100" dir="2700000" algn="tl" rotWithShape="0">
                  <a:srgbClr val="800000">
                    <a:alpha val="43000"/>
                  </a:srgbClr>
                </a:outerShdw>
              </a:effectLst>
            </a:endParaRPr>
          </a:p>
        </p:txBody>
      </p:sp>
      <p:pic>
        <p:nvPicPr>
          <p:cNvPr id="12" name="Bild 11"/>
          <p:cNvPicPr>
            <a:picLocks noChangeAspect="1"/>
          </p:cNvPicPr>
          <p:nvPr/>
        </p:nvPicPr>
        <p:blipFill>
          <a:blip r:embed="rId3"/>
          <a:stretch>
            <a:fillRect/>
          </a:stretch>
        </p:blipFill>
        <p:spPr>
          <a:xfrm>
            <a:off x="5604323" y="5011401"/>
            <a:ext cx="418951" cy="698252"/>
          </a:xfrm>
          <a:prstGeom prst="rect">
            <a:avLst/>
          </a:prstGeom>
        </p:spPr>
      </p:pic>
      <p:sp>
        <p:nvSpPr>
          <p:cNvPr id="13" name="Rechteck 12"/>
          <p:cNvSpPr/>
          <p:nvPr/>
        </p:nvSpPr>
        <p:spPr>
          <a:xfrm>
            <a:off x="5221251" y="1610772"/>
            <a:ext cx="802023" cy="1569660"/>
          </a:xfrm>
          <a:prstGeom prst="rect">
            <a:avLst/>
          </a:prstGeom>
        </p:spPr>
        <p:txBody>
          <a:bodyPr wrap="none">
            <a:spAutoFit/>
          </a:bodyPr>
          <a:lstStyle/>
          <a:p>
            <a:pPr algn="ctr">
              <a:defRPr/>
            </a:pPr>
            <a:r>
              <a:rPr lang="de-DE" sz="9600" dirty="0">
                <a:solidFill>
                  <a:srgbClr val="FFFF00"/>
                </a:solidFill>
                <a:effectLst>
                  <a:outerShdw blurRad="50800" dist="38100" dir="2700000" algn="tl" rotWithShape="0">
                    <a:srgbClr val="800000">
                      <a:alpha val="43000"/>
                    </a:srgbClr>
                  </a:outerShdw>
                </a:effectLst>
              </a:rPr>
              <a:t>?</a:t>
            </a:r>
            <a:endParaRPr lang="en-GB" sz="9600" b="1" dirty="0">
              <a:solidFill>
                <a:srgbClr val="FFFF00"/>
              </a:solidFill>
              <a:effectLst>
                <a:outerShdw blurRad="50800" dist="38100" dir="2700000" algn="tl" rotWithShape="0">
                  <a:srgbClr val="800000">
                    <a:alpha val="43000"/>
                  </a:srgbClr>
                </a:outerShdw>
              </a:effectLst>
            </a:endParaRPr>
          </a:p>
        </p:txBody>
      </p:sp>
      <p:pic>
        <p:nvPicPr>
          <p:cNvPr id="14" name="Bild 13"/>
          <p:cNvPicPr>
            <a:picLocks noChangeAspect="1"/>
          </p:cNvPicPr>
          <p:nvPr/>
        </p:nvPicPr>
        <p:blipFill>
          <a:blip r:embed="rId3"/>
          <a:stretch>
            <a:fillRect/>
          </a:stretch>
        </p:blipFill>
        <p:spPr>
          <a:xfrm>
            <a:off x="5011775" y="2169419"/>
            <a:ext cx="418951" cy="698252"/>
          </a:xfrm>
          <a:prstGeom prst="rect">
            <a:avLst/>
          </a:prstGeom>
        </p:spPr>
      </p:pic>
    </p:spTree>
    <p:extLst>
      <p:ext uri="{BB962C8B-B14F-4D97-AF65-F5344CB8AC3E}">
        <p14:creationId xmlns:p14="http://schemas.microsoft.com/office/powerpoint/2010/main" xmlns="" val="61420841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e-DE" dirty="0" err="1" smtClean="0"/>
              <a:t>Où</a:t>
            </a:r>
            <a:r>
              <a:rPr lang="de-DE" dirty="0" smtClean="0"/>
              <a:t> </a:t>
            </a:r>
            <a:r>
              <a:rPr lang="de-DE" dirty="0" err="1" smtClean="0"/>
              <a:t>percevez-vous</a:t>
            </a:r>
            <a:r>
              <a:rPr lang="de-DE" dirty="0" smtClean="0"/>
              <a:t> </a:t>
            </a:r>
            <a:r>
              <a:rPr lang="de-DE" dirty="0" err="1" smtClean="0"/>
              <a:t>cette</a:t>
            </a:r>
            <a:r>
              <a:rPr lang="de-DE" dirty="0" smtClean="0"/>
              <a:t> </a:t>
            </a:r>
            <a:r>
              <a:rPr lang="de-DE" dirty="0" err="1" smtClean="0"/>
              <a:t>personne</a:t>
            </a:r>
            <a:r>
              <a:rPr lang="de-DE" dirty="0" smtClean="0"/>
              <a:t>?</a:t>
            </a:r>
            <a:endParaRPr lang="de-DE" dirty="0"/>
          </a:p>
        </p:txBody>
      </p:sp>
      <p:sp>
        <p:nvSpPr>
          <p:cNvPr id="29699" name="Oval 3"/>
          <p:cNvSpPr>
            <a:spLocks noChangeArrowheads="1"/>
          </p:cNvSpPr>
          <p:nvPr/>
        </p:nvSpPr>
        <p:spPr bwMode="auto">
          <a:xfrm>
            <a:off x="683568" y="1862138"/>
            <a:ext cx="4876800" cy="3967162"/>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defRPr/>
            </a:pPr>
            <a:endParaRPr lang="en-GB" sz="12000" b="1" dirty="0">
              <a:solidFill>
                <a:srgbClr val="FFFF00"/>
              </a:solidFill>
              <a:latin typeface="+mj-lt"/>
            </a:endParaRPr>
          </a:p>
        </p:txBody>
      </p:sp>
      <p:pic>
        <p:nvPicPr>
          <p:cNvPr id="9" name="Bild 8"/>
          <p:cNvPicPr>
            <a:picLocks noChangeAspect="1"/>
          </p:cNvPicPr>
          <p:nvPr/>
        </p:nvPicPr>
        <p:blipFill>
          <a:blip r:embed="rId3"/>
          <a:stretch>
            <a:fillRect/>
          </a:stretch>
        </p:blipFill>
        <p:spPr>
          <a:xfrm>
            <a:off x="2503240" y="2913732"/>
            <a:ext cx="1142851" cy="1904752"/>
          </a:xfrm>
          <a:prstGeom prst="rect">
            <a:avLst/>
          </a:prstGeom>
        </p:spPr>
      </p:pic>
      <p:sp>
        <p:nvSpPr>
          <p:cNvPr id="2" name="Rechteck 1"/>
          <p:cNvSpPr/>
          <p:nvPr/>
        </p:nvSpPr>
        <p:spPr>
          <a:xfrm>
            <a:off x="-2112332" y="1391549"/>
            <a:ext cx="10189532" cy="2585323"/>
          </a:xfrm>
          <a:prstGeom prst="rect">
            <a:avLst/>
          </a:prstGeom>
        </p:spPr>
        <p:txBody>
          <a:bodyPr wrap="square">
            <a:spAutoFit/>
          </a:bodyPr>
          <a:lstStyle/>
          <a:p>
            <a:pPr algn="ctr">
              <a:defRPr/>
            </a:pPr>
            <a:r>
              <a:rPr lang="de-DE" sz="3300" dirty="0" smtClean="0">
                <a:solidFill>
                  <a:srgbClr val="004F56"/>
                </a:solidFill>
                <a:effectLst>
                  <a:outerShdw blurRad="50800" dist="38100" dir="2700000" algn="tl" rotWithShape="0">
                    <a:srgbClr val="000000">
                      <a:alpha val="43000"/>
                    </a:srgbClr>
                  </a:outerShdw>
                </a:effectLst>
              </a:rPr>
              <a:t>Au-dessus de vous  </a:t>
            </a:r>
            <a:r>
              <a:rPr lang="de-DE" sz="3500" dirty="0" smtClean="0">
                <a:solidFill>
                  <a:srgbClr val="004F56"/>
                </a:solidFill>
                <a:effectLst>
                  <a:outerShdw blurRad="50800" dist="38100" dir="2700000" algn="tl" rotWithShape="0">
                    <a:srgbClr val="000000">
                      <a:alpha val="43000"/>
                    </a:srgbClr>
                  </a:outerShdw>
                </a:effectLst>
              </a:rPr>
              <a:t>?</a:t>
            </a:r>
            <a:r>
              <a:rPr lang="de-DE" sz="8000" dirty="0" smtClean="0">
                <a:solidFill>
                  <a:srgbClr val="004F56"/>
                </a:solidFill>
                <a:effectLst>
                  <a:outerShdw blurRad="50800" dist="38100" dir="2700000" algn="tl" rotWithShape="0">
                    <a:srgbClr val="000000">
                      <a:alpha val="43000"/>
                    </a:srgbClr>
                  </a:outerShdw>
                </a:effectLst>
              </a:rPr>
              <a:t> </a:t>
            </a:r>
          </a:p>
          <a:p>
            <a:pPr algn="ctr">
              <a:defRPr/>
            </a:pPr>
            <a:r>
              <a:rPr lang="de-DE" sz="8000" dirty="0">
                <a:solidFill>
                  <a:srgbClr val="004F56"/>
                </a:solidFill>
                <a:effectLst>
                  <a:outerShdw blurRad="50800" dist="38100" dir="2700000" algn="tl" rotWithShape="0">
                    <a:srgbClr val="000000">
                      <a:alpha val="43000"/>
                    </a:srgbClr>
                  </a:outerShdw>
                </a:effectLst>
              </a:rPr>
              <a:t>	</a:t>
            </a:r>
            <a:r>
              <a:rPr lang="de-DE" sz="8000" dirty="0" smtClean="0">
                <a:solidFill>
                  <a:srgbClr val="004F56"/>
                </a:solidFill>
                <a:effectLst>
                  <a:outerShdw blurRad="50800" dist="38100" dir="2700000" algn="tl" rotWithShape="0">
                    <a:srgbClr val="000000">
                      <a:alpha val="43000"/>
                    </a:srgbClr>
                  </a:outerShdw>
                </a:effectLst>
              </a:rPr>
              <a:t>						</a:t>
            </a:r>
            <a:endParaRPr lang="en-GB" sz="8000" b="1" dirty="0">
              <a:solidFill>
                <a:srgbClr val="004F56"/>
              </a:solidFill>
              <a:effectLst>
                <a:outerShdw blurRad="50800" dist="38100" dir="2700000" algn="tl" rotWithShape="0">
                  <a:srgbClr val="000000">
                    <a:alpha val="43000"/>
                  </a:srgbClr>
                </a:outerShdw>
              </a:effectLst>
            </a:endParaRPr>
          </a:p>
        </p:txBody>
      </p:sp>
      <p:sp>
        <p:nvSpPr>
          <p:cNvPr id="4" name="Rechteck 3"/>
          <p:cNvSpPr/>
          <p:nvPr/>
        </p:nvSpPr>
        <p:spPr>
          <a:xfrm>
            <a:off x="0" y="3657600"/>
            <a:ext cx="2311632" cy="600164"/>
          </a:xfrm>
          <a:prstGeom prst="rect">
            <a:avLst/>
          </a:prstGeom>
        </p:spPr>
        <p:txBody>
          <a:bodyPr wrap="none">
            <a:spAutoFit/>
          </a:bodyPr>
          <a:lstStyle/>
          <a:p>
            <a:pPr algn="ctr">
              <a:defRPr/>
            </a:pPr>
            <a:r>
              <a:rPr lang="de-DE" sz="3300" dirty="0" smtClean="0">
                <a:solidFill>
                  <a:srgbClr val="004F56"/>
                </a:solidFill>
                <a:effectLst>
                  <a:outerShdw blurRad="50800" dist="38100" dir="2700000" algn="tl" rotWithShape="0">
                    <a:srgbClr val="000000">
                      <a:alpha val="43000"/>
                    </a:srgbClr>
                  </a:outerShdw>
                </a:effectLst>
              </a:rPr>
              <a:t>À </a:t>
            </a:r>
            <a:r>
              <a:rPr lang="de-DE" sz="3300" dirty="0" err="1" smtClean="0">
                <a:solidFill>
                  <a:srgbClr val="004F56"/>
                </a:solidFill>
                <a:effectLst>
                  <a:outerShdw blurRad="50800" dist="38100" dir="2700000" algn="tl" rotWithShape="0">
                    <a:srgbClr val="000000">
                      <a:alpha val="43000"/>
                    </a:srgbClr>
                  </a:outerShdw>
                </a:effectLst>
              </a:rPr>
              <a:t>gauche</a:t>
            </a:r>
            <a:r>
              <a:rPr lang="de-DE" sz="3300" dirty="0" smtClean="0">
                <a:solidFill>
                  <a:srgbClr val="004F56"/>
                </a:solidFill>
                <a:effectLst>
                  <a:outerShdw blurRad="50800" dist="38100" dir="2700000" algn="tl" rotWithShape="0">
                    <a:srgbClr val="000000">
                      <a:alpha val="43000"/>
                    </a:srgbClr>
                  </a:outerShdw>
                </a:effectLst>
              </a:rPr>
              <a:t>?</a:t>
            </a:r>
            <a:endParaRPr lang="en-GB" sz="3300" b="1" dirty="0">
              <a:solidFill>
                <a:srgbClr val="004F56"/>
              </a:solidFill>
              <a:effectLst>
                <a:outerShdw blurRad="50800" dist="38100" dir="2700000" algn="tl" rotWithShape="0">
                  <a:srgbClr val="000000">
                    <a:alpha val="43000"/>
                  </a:srgbClr>
                </a:outerShdw>
              </a:effectLst>
            </a:endParaRPr>
          </a:p>
        </p:txBody>
      </p:sp>
      <p:sp>
        <p:nvSpPr>
          <p:cNvPr id="5" name="Rechteck 4"/>
          <p:cNvSpPr/>
          <p:nvPr/>
        </p:nvSpPr>
        <p:spPr>
          <a:xfrm>
            <a:off x="5621387" y="3030053"/>
            <a:ext cx="2518185" cy="877163"/>
          </a:xfrm>
          <a:prstGeom prst="rect">
            <a:avLst/>
          </a:prstGeom>
        </p:spPr>
        <p:txBody>
          <a:bodyPr wrap="none">
            <a:spAutoFit/>
          </a:bodyPr>
          <a:lstStyle/>
          <a:p>
            <a:pPr algn="ctr">
              <a:defRPr/>
            </a:pPr>
            <a:r>
              <a:rPr lang="de-DE" sz="4100" dirty="0" smtClean="0">
                <a:solidFill>
                  <a:srgbClr val="004F56"/>
                </a:solidFill>
                <a:effectLst>
                  <a:outerShdw blurRad="50800" dist="38100" dir="2700000" algn="tl" rotWithShape="0">
                    <a:srgbClr val="000000">
                      <a:alpha val="43000"/>
                    </a:srgbClr>
                  </a:outerShdw>
                </a:effectLst>
              </a:rPr>
              <a:t>À </a:t>
            </a:r>
            <a:r>
              <a:rPr lang="de-DE" sz="4100" dirty="0" err="1" smtClean="0">
                <a:solidFill>
                  <a:srgbClr val="004F56"/>
                </a:solidFill>
                <a:effectLst>
                  <a:outerShdw blurRad="50800" dist="38100" dir="2700000" algn="tl" rotWithShape="0">
                    <a:srgbClr val="000000">
                      <a:alpha val="43000"/>
                    </a:srgbClr>
                  </a:outerShdw>
                </a:effectLst>
              </a:rPr>
              <a:t>droite</a:t>
            </a:r>
            <a:r>
              <a:rPr lang="de-DE" sz="5000" dirty="0" smtClean="0">
                <a:solidFill>
                  <a:srgbClr val="004F56"/>
                </a:solidFill>
                <a:effectLst>
                  <a:outerShdw blurRad="50800" dist="38100" dir="2700000" algn="tl" rotWithShape="0">
                    <a:srgbClr val="000000">
                      <a:alpha val="43000"/>
                    </a:srgbClr>
                  </a:outerShdw>
                </a:effectLst>
              </a:rPr>
              <a:t>?</a:t>
            </a:r>
            <a:endParaRPr lang="en-GB" sz="5000" b="1" dirty="0">
              <a:solidFill>
                <a:srgbClr val="004F56"/>
              </a:solidFill>
              <a:effectLst>
                <a:outerShdw blurRad="50800" dist="38100" dir="2700000" algn="tl" rotWithShape="0">
                  <a:srgbClr val="000000">
                    <a:alpha val="43000"/>
                  </a:srgbClr>
                </a:outerShdw>
              </a:effectLst>
            </a:endParaRPr>
          </a:p>
        </p:txBody>
      </p:sp>
      <p:sp>
        <p:nvSpPr>
          <p:cNvPr id="10" name="Rechteck 9"/>
          <p:cNvSpPr/>
          <p:nvPr/>
        </p:nvSpPr>
        <p:spPr>
          <a:xfrm>
            <a:off x="381000" y="5965448"/>
            <a:ext cx="5797615" cy="892552"/>
          </a:xfrm>
          <a:prstGeom prst="rect">
            <a:avLst/>
          </a:prstGeom>
        </p:spPr>
        <p:txBody>
          <a:bodyPr wrap="none">
            <a:spAutoFit/>
          </a:bodyPr>
          <a:lstStyle/>
          <a:p>
            <a:pPr algn="ctr">
              <a:defRPr/>
            </a:pPr>
            <a:r>
              <a:rPr lang="de-DE" sz="5000" dirty="0" smtClean="0">
                <a:solidFill>
                  <a:srgbClr val="800000"/>
                </a:solidFill>
                <a:effectLst>
                  <a:outerShdw blurRad="50800" dist="38100" dir="2700000" algn="tl" rotWithShape="0">
                    <a:srgbClr val="000000">
                      <a:alpha val="43000"/>
                    </a:srgbClr>
                  </a:outerShdw>
                </a:effectLst>
              </a:rPr>
              <a:t>À quelle distance?</a:t>
            </a:r>
            <a:endParaRPr lang="en-GB" sz="5000" b="1" dirty="0">
              <a:solidFill>
                <a:srgbClr val="800000"/>
              </a:solidFill>
              <a:effectLst>
                <a:outerShdw blurRad="50800" dist="38100" dir="2700000" algn="tl" rotWithShape="0">
                  <a:srgbClr val="000000">
                    <a:alpha val="43000"/>
                  </a:srgbClr>
                </a:outerShdw>
              </a:effectLst>
            </a:endParaRPr>
          </a:p>
        </p:txBody>
      </p:sp>
      <p:pic>
        <p:nvPicPr>
          <p:cNvPr id="12" name="Bild 11"/>
          <p:cNvPicPr>
            <a:picLocks noChangeAspect="1"/>
          </p:cNvPicPr>
          <p:nvPr/>
        </p:nvPicPr>
        <p:blipFill>
          <a:blip r:embed="rId3"/>
          <a:stretch>
            <a:fillRect/>
          </a:stretch>
        </p:blipFill>
        <p:spPr>
          <a:xfrm>
            <a:off x="4751499" y="1862138"/>
            <a:ext cx="418951" cy="698252"/>
          </a:xfrm>
          <a:prstGeom prst="rect">
            <a:avLst/>
          </a:prstGeom>
        </p:spPr>
      </p:pic>
      <p:pic>
        <p:nvPicPr>
          <p:cNvPr id="13" name="Bild 12"/>
          <p:cNvPicPr>
            <a:picLocks noChangeAspect="1"/>
          </p:cNvPicPr>
          <p:nvPr/>
        </p:nvPicPr>
        <p:blipFill>
          <a:blip r:embed="rId3"/>
          <a:stretch>
            <a:fillRect/>
          </a:stretch>
        </p:blipFill>
        <p:spPr>
          <a:xfrm>
            <a:off x="1671675" y="4252219"/>
            <a:ext cx="418951" cy="698252"/>
          </a:xfrm>
          <a:prstGeom prst="rect">
            <a:avLst/>
          </a:prstGeom>
        </p:spPr>
      </p:pic>
      <p:pic>
        <p:nvPicPr>
          <p:cNvPr id="14" name="Bild 13"/>
          <p:cNvPicPr>
            <a:picLocks noChangeAspect="1"/>
          </p:cNvPicPr>
          <p:nvPr/>
        </p:nvPicPr>
        <p:blipFill>
          <a:blip r:embed="rId3"/>
          <a:stretch>
            <a:fillRect/>
          </a:stretch>
        </p:blipFill>
        <p:spPr>
          <a:xfrm>
            <a:off x="5107335" y="3489180"/>
            <a:ext cx="418951" cy="698252"/>
          </a:xfrm>
          <a:prstGeom prst="rect">
            <a:avLst/>
          </a:prstGeom>
        </p:spPr>
      </p:pic>
      <p:sp>
        <p:nvSpPr>
          <p:cNvPr id="3" name="Rechteck 2"/>
          <p:cNvSpPr/>
          <p:nvPr/>
        </p:nvSpPr>
        <p:spPr>
          <a:xfrm>
            <a:off x="3581400" y="5181600"/>
            <a:ext cx="4612782" cy="630942"/>
          </a:xfrm>
          <a:prstGeom prst="rect">
            <a:avLst/>
          </a:prstGeom>
        </p:spPr>
        <p:txBody>
          <a:bodyPr wrap="none">
            <a:spAutoFit/>
          </a:bodyPr>
          <a:lstStyle/>
          <a:p>
            <a:r>
              <a:rPr lang="de-DE" sz="3500" dirty="0" smtClean="0">
                <a:solidFill>
                  <a:srgbClr val="004F56"/>
                </a:solidFill>
                <a:effectLst>
                  <a:outerShdw blurRad="50800" dist="38100" dir="2700000" algn="tl" rotWithShape="0">
                    <a:srgbClr val="000000">
                      <a:alpha val="43000"/>
                    </a:srgbClr>
                  </a:outerShdw>
                </a:effectLst>
              </a:rPr>
              <a:t>En-dessous de vous? </a:t>
            </a:r>
            <a:endParaRPr lang="de-CH" sz="3500" dirty="0"/>
          </a:p>
        </p:txBody>
      </p:sp>
      <p:pic>
        <p:nvPicPr>
          <p:cNvPr id="15" name="Bild 14"/>
          <p:cNvPicPr>
            <a:picLocks noChangeAspect="1"/>
          </p:cNvPicPr>
          <p:nvPr/>
        </p:nvPicPr>
        <p:blipFill>
          <a:blip r:embed="rId3"/>
          <a:stretch>
            <a:fillRect/>
          </a:stretch>
        </p:blipFill>
        <p:spPr>
          <a:xfrm>
            <a:off x="3347864" y="4714237"/>
            <a:ext cx="418951" cy="698252"/>
          </a:xfrm>
          <a:prstGeom prst="rect">
            <a:avLst/>
          </a:prstGeom>
        </p:spPr>
      </p:pic>
    </p:spTree>
    <p:extLst>
      <p:ext uri="{BB962C8B-B14F-4D97-AF65-F5344CB8AC3E}">
        <p14:creationId xmlns:p14="http://schemas.microsoft.com/office/powerpoint/2010/main" xmlns="" val="43500640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e-DE" sz="3000" dirty="0" err="1" smtClean="0"/>
              <a:t>Comment</a:t>
            </a:r>
            <a:r>
              <a:rPr lang="de-DE" sz="3000" dirty="0" smtClean="0"/>
              <a:t> </a:t>
            </a:r>
            <a:r>
              <a:rPr lang="de-DE" sz="3000" dirty="0" err="1" smtClean="0"/>
              <a:t>savez-vous</a:t>
            </a:r>
            <a:r>
              <a:rPr lang="de-DE" sz="3000" dirty="0" smtClean="0"/>
              <a:t> </a:t>
            </a:r>
            <a:r>
              <a:rPr lang="de-DE" sz="3000" dirty="0" err="1" smtClean="0"/>
              <a:t>que</a:t>
            </a:r>
            <a:r>
              <a:rPr lang="de-DE" sz="3000" dirty="0" smtClean="0"/>
              <a:t> </a:t>
            </a:r>
            <a:r>
              <a:rPr lang="de-DE" sz="3000" dirty="0" err="1" smtClean="0"/>
              <a:t>cette</a:t>
            </a:r>
            <a:r>
              <a:rPr lang="de-DE" sz="3000" dirty="0" smtClean="0"/>
              <a:t> </a:t>
            </a:r>
            <a:r>
              <a:rPr lang="de-DE" sz="3000" dirty="0" err="1" smtClean="0"/>
              <a:t>personne</a:t>
            </a:r>
            <a:r>
              <a:rPr lang="de-DE" sz="3000" dirty="0" smtClean="0"/>
              <a:t> </a:t>
            </a:r>
            <a:r>
              <a:rPr lang="de-DE" sz="3000" dirty="0" err="1" smtClean="0"/>
              <a:t>est</a:t>
            </a:r>
            <a:r>
              <a:rPr lang="de-DE" sz="3000" dirty="0" smtClean="0"/>
              <a:t> là?</a:t>
            </a:r>
            <a:endParaRPr lang="de-DE" sz="3000" dirty="0"/>
          </a:p>
        </p:txBody>
      </p:sp>
      <p:sp>
        <p:nvSpPr>
          <p:cNvPr id="29699" name="Oval 3"/>
          <p:cNvSpPr>
            <a:spLocks noChangeArrowheads="1"/>
          </p:cNvSpPr>
          <p:nvPr/>
        </p:nvSpPr>
        <p:spPr bwMode="auto">
          <a:xfrm>
            <a:off x="1066800" y="2133600"/>
            <a:ext cx="4876800" cy="3967162"/>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defRPr/>
            </a:pPr>
            <a:endParaRPr lang="en-GB" sz="12000" b="1" dirty="0">
              <a:solidFill>
                <a:srgbClr val="FFFF00"/>
              </a:solidFill>
              <a:latin typeface="+mj-lt"/>
            </a:endParaRPr>
          </a:p>
        </p:txBody>
      </p:sp>
      <p:pic>
        <p:nvPicPr>
          <p:cNvPr id="9" name="Bild 8"/>
          <p:cNvPicPr>
            <a:picLocks noChangeAspect="1"/>
          </p:cNvPicPr>
          <p:nvPr/>
        </p:nvPicPr>
        <p:blipFill>
          <a:blip r:embed="rId3"/>
          <a:stretch>
            <a:fillRect/>
          </a:stretch>
        </p:blipFill>
        <p:spPr>
          <a:xfrm>
            <a:off x="2909640" y="3180432"/>
            <a:ext cx="1142851" cy="1904752"/>
          </a:xfrm>
          <a:prstGeom prst="rect">
            <a:avLst/>
          </a:prstGeom>
        </p:spPr>
      </p:pic>
      <p:sp>
        <p:nvSpPr>
          <p:cNvPr id="2" name="Rechteck 1"/>
          <p:cNvSpPr/>
          <p:nvPr/>
        </p:nvSpPr>
        <p:spPr>
          <a:xfrm>
            <a:off x="5029200" y="3352800"/>
            <a:ext cx="4800599" cy="1569660"/>
          </a:xfrm>
          <a:prstGeom prst="rect">
            <a:avLst/>
          </a:prstGeom>
        </p:spPr>
        <p:txBody>
          <a:bodyPr wrap="square">
            <a:spAutoFit/>
          </a:bodyPr>
          <a:lstStyle/>
          <a:p>
            <a:pPr algn="ctr">
              <a:defRPr/>
            </a:pPr>
            <a:r>
              <a:rPr lang="de-DE" sz="5000" dirty="0" err="1" smtClean="0">
                <a:solidFill>
                  <a:srgbClr val="004F56"/>
                </a:solidFill>
                <a:effectLst>
                  <a:outerShdw blurRad="50800" dist="38100" dir="2700000" algn="tl" rotWithShape="0">
                    <a:srgbClr val="000000">
                      <a:alpha val="43000"/>
                    </a:srgbClr>
                  </a:outerShdw>
                </a:effectLst>
              </a:rPr>
              <a:t>entendre</a:t>
            </a:r>
            <a:r>
              <a:rPr lang="de-DE" sz="5000" dirty="0" smtClean="0">
                <a:solidFill>
                  <a:srgbClr val="004F56"/>
                </a:solidFill>
                <a:effectLst>
                  <a:outerShdw blurRad="50800" dist="38100" dir="2700000" algn="tl" rotWithShape="0">
                    <a:srgbClr val="000000">
                      <a:alpha val="43000"/>
                    </a:srgbClr>
                  </a:outerShdw>
                </a:effectLst>
              </a:rPr>
              <a:t>?</a:t>
            </a:r>
            <a:r>
              <a:rPr lang="de-DE" sz="9600" dirty="0" smtClean="0">
                <a:solidFill>
                  <a:srgbClr val="004F56"/>
                </a:solidFill>
                <a:effectLst>
                  <a:outerShdw blurRad="50800" dist="38100" dir="2700000" algn="tl" rotWithShape="0">
                    <a:srgbClr val="000000">
                      <a:alpha val="43000"/>
                    </a:srgbClr>
                  </a:outerShdw>
                </a:effectLst>
              </a:rPr>
              <a:t> </a:t>
            </a:r>
            <a:endParaRPr lang="en-GB" sz="9600" b="1" dirty="0">
              <a:solidFill>
                <a:srgbClr val="004F56"/>
              </a:solidFill>
              <a:effectLst>
                <a:outerShdw blurRad="50800" dist="38100" dir="2700000" algn="tl" rotWithShape="0">
                  <a:srgbClr val="000000">
                    <a:alpha val="43000"/>
                  </a:srgbClr>
                </a:outerShdw>
              </a:effectLst>
            </a:endParaRPr>
          </a:p>
        </p:txBody>
      </p:sp>
      <p:sp>
        <p:nvSpPr>
          <p:cNvPr id="4" name="Rechteck 3"/>
          <p:cNvSpPr/>
          <p:nvPr/>
        </p:nvSpPr>
        <p:spPr>
          <a:xfrm>
            <a:off x="286193" y="1610772"/>
            <a:ext cx="3836374" cy="1569660"/>
          </a:xfrm>
          <a:prstGeom prst="rect">
            <a:avLst/>
          </a:prstGeom>
        </p:spPr>
        <p:txBody>
          <a:bodyPr wrap="none">
            <a:spAutoFit/>
          </a:bodyPr>
          <a:lstStyle/>
          <a:p>
            <a:pPr algn="ctr">
              <a:defRPr/>
            </a:pPr>
            <a:r>
              <a:rPr lang="de-DE" sz="9600" dirty="0" err="1" smtClean="0">
                <a:solidFill>
                  <a:srgbClr val="004F56"/>
                </a:solidFill>
                <a:effectLst>
                  <a:outerShdw blurRad="50800" dist="38100" dir="2700000" algn="tl" rotWithShape="0">
                    <a:srgbClr val="000000">
                      <a:alpha val="43000"/>
                    </a:srgbClr>
                  </a:outerShdw>
                </a:effectLst>
              </a:rPr>
              <a:t>voir</a:t>
            </a:r>
            <a:r>
              <a:rPr lang="de-DE" sz="9600" dirty="0" smtClean="0">
                <a:solidFill>
                  <a:srgbClr val="004F56"/>
                </a:solidFill>
                <a:effectLst>
                  <a:outerShdw blurRad="50800" dist="38100" dir="2700000" algn="tl" rotWithShape="0">
                    <a:srgbClr val="000000">
                      <a:alpha val="43000"/>
                    </a:srgbClr>
                  </a:outerShdw>
                </a:effectLst>
              </a:rPr>
              <a:t>  ?</a:t>
            </a:r>
            <a:endParaRPr lang="en-GB" sz="9600" b="1" dirty="0">
              <a:solidFill>
                <a:srgbClr val="004F56"/>
              </a:solidFill>
              <a:effectLst>
                <a:outerShdw blurRad="50800" dist="38100" dir="2700000" algn="tl" rotWithShape="0">
                  <a:srgbClr val="000000">
                    <a:alpha val="43000"/>
                  </a:srgbClr>
                </a:outerShdw>
              </a:effectLst>
            </a:endParaRPr>
          </a:p>
        </p:txBody>
      </p:sp>
      <p:sp>
        <p:nvSpPr>
          <p:cNvPr id="5" name="Rechteck 4"/>
          <p:cNvSpPr/>
          <p:nvPr/>
        </p:nvSpPr>
        <p:spPr>
          <a:xfrm>
            <a:off x="474580" y="5003806"/>
            <a:ext cx="4863097" cy="1569660"/>
          </a:xfrm>
          <a:prstGeom prst="rect">
            <a:avLst/>
          </a:prstGeom>
        </p:spPr>
        <p:txBody>
          <a:bodyPr wrap="none">
            <a:spAutoFit/>
          </a:bodyPr>
          <a:lstStyle/>
          <a:p>
            <a:pPr algn="ctr">
              <a:defRPr/>
            </a:pPr>
            <a:r>
              <a:rPr lang="de-DE" sz="9600" dirty="0" err="1" smtClean="0">
                <a:solidFill>
                  <a:srgbClr val="004F56"/>
                </a:solidFill>
                <a:effectLst>
                  <a:outerShdw blurRad="50800" dist="38100" dir="2700000" algn="tl" rotWithShape="0">
                    <a:srgbClr val="000000">
                      <a:alpha val="43000"/>
                    </a:srgbClr>
                  </a:outerShdw>
                </a:effectLst>
              </a:rPr>
              <a:t>sentir</a:t>
            </a:r>
            <a:r>
              <a:rPr lang="de-DE" sz="9600" dirty="0" smtClean="0">
                <a:solidFill>
                  <a:srgbClr val="004F56"/>
                </a:solidFill>
                <a:effectLst>
                  <a:outerShdw blurRad="50800" dist="38100" dir="2700000" algn="tl" rotWithShape="0">
                    <a:srgbClr val="000000">
                      <a:alpha val="43000"/>
                    </a:srgbClr>
                  </a:outerShdw>
                </a:effectLst>
              </a:rPr>
              <a:t>  ?</a:t>
            </a:r>
            <a:endParaRPr lang="en-GB" sz="9600" b="1" dirty="0">
              <a:solidFill>
                <a:srgbClr val="004F56"/>
              </a:solidFill>
              <a:effectLst>
                <a:outerShdw blurRad="50800" dist="38100" dir="2700000" algn="tl" rotWithShape="0">
                  <a:srgbClr val="000000">
                    <a:alpha val="43000"/>
                  </a:srgbClr>
                </a:outerShdw>
              </a:effectLst>
            </a:endParaRPr>
          </a:p>
        </p:txBody>
      </p:sp>
      <p:pic>
        <p:nvPicPr>
          <p:cNvPr id="10" name="Bild 9"/>
          <p:cNvPicPr>
            <a:picLocks noChangeAspect="1"/>
          </p:cNvPicPr>
          <p:nvPr/>
        </p:nvPicPr>
        <p:blipFill>
          <a:blip r:embed="rId3"/>
          <a:stretch>
            <a:fillRect/>
          </a:stretch>
        </p:blipFill>
        <p:spPr>
          <a:xfrm>
            <a:off x="3927201" y="5597380"/>
            <a:ext cx="418951" cy="698252"/>
          </a:xfrm>
          <a:prstGeom prst="rect">
            <a:avLst/>
          </a:prstGeom>
        </p:spPr>
      </p:pic>
      <p:pic>
        <p:nvPicPr>
          <p:cNvPr id="11" name="Bild 10"/>
          <p:cNvPicPr>
            <a:picLocks noChangeAspect="1"/>
          </p:cNvPicPr>
          <p:nvPr/>
        </p:nvPicPr>
        <p:blipFill>
          <a:blip r:embed="rId3"/>
          <a:stretch>
            <a:fillRect/>
          </a:stretch>
        </p:blipFill>
        <p:spPr>
          <a:xfrm>
            <a:off x="5007670" y="4009880"/>
            <a:ext cx="418951" cy="698252"/>
          </a:xfrm>
          <a:prstGeom prst="rect">
            <a:avLst/>
          </a:prstGeom>
        </p:spPr>
      </p:pic>
      <p:pic>
        <p:nvPicPr>
          <p:cNvPr id="12" name="Bild 11"/>
          <p:cNvPicPr>
            <a:picLocks noChangeAspect="1"/>
          </p:cNvPicPr>
          <p:nvPr/>
        </p:nvPicPr>
        <p:blipFill>
          <a:blip r:embed="rId3"/>
          <a:stretch>
            <a:fillRect/>
          </a:stretch>
        </p:blipFill>
        <p:spPr>
          <a:xfrm>
            <a:off x="2651288" y="2166938"/>
            <a:ext cx="418951" cy="698252"/>
          </a:xfrm>
          <a:prstGeom prst="rect">
            <a:avLst/>
          </a:prstGeom>
        </p:spPr>
      </p:pic>
    </p:spTree>
    <p:extLst>
      <p:ext uri="{BB962C8B-B14F-4D97-AF65-F5344CB8AC3E}">
        <p14:creationId xmlns:p14="http://schemas.microsoft.com/office/powerpoint/2010/main" xmlns="" val="140369370"/>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e-DE" dirty="0" err="1" smtClean="0"/>
              <a:t>Comment</a:t>
            </a:r>
            <a:r>
              <a:rPr lang="de-DE" dirty="0" smtClean="0"/>
              <a:t> </a:t>
            </a:r>
            <a:r>
              <a:rPr lang="de-DE" dirty="0" err="1" smtClean="0"/>
              <a:t>réagissez-vous</a:t>
            </a:r>
            <a:r>
              <a:rPr lang="de-DE" dirty="0" smtClean="0"/>
              <a:t> à </a:t>
            </a:r>
            <a:r>
              <a:rPr lang="de-DE" dirty="0" err="1" smtClean="0"/>
              <a:t>sa</a:t>
            </a:r>
            <a:r>
              <a:rPr lang="de-DE" dirty="0" smtClean="0"/>
              <a:t> </a:t>
            </a:r>
            <a:r>
              <a:rPr lang="de-DE" dirty="0" err="1" smtClean="0"/>
              <a:t>présence</a:t>
            </a:r>
            <a:r>
              <a:rPr lang="de-DE" dirty="0" smtClean="0"/>
              <a:t> ?</a:t>
            </a:r>
            <a:endParaRPr lang="de-DE" dirty="0"/>
          </a:p>
        </p:txBody>
      </p:sp>
      <p:sp>
        <p:nvSpPr>
          <p:cNvPr id="29699" name="Oval 3"/>
          <p:cNvSpPr>
            <a:spLocks noChangeArrowheads="1"/>
          </p:cNvSpPr>
          <p:nvPr/>
        </p:nvSpPr>
        <p:spPr bwMode="auto">
          <a:xfrm>
            <a:off x="912168" y="2128838"/>
            <a:ext cx="4876800" cy="3967162"/>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defRPr/>
            </a:pPr>
            <a:endParaRPr lang="en-GB" sz="12000" b="1" dirty="0">
              <a:solidFill>
                <a:srgbClr val="FFFF00"/>
              </a:solidFill>
              <a:latin typeface="+mj-lt"/>
            </a:endParaRPr>
          </a:p>
        </p:txBody>
      </p:sp>
      <p:pic>
        <p:nvPicPr>
          <p:cNvPr id="9" name="Bild 8"/>
          <p:cNvPicPr>
            <a:picLocks noChangeAspect="1"/>
          </p:cNvPicPr>
          <p:nvPr/>
        </p:nvPicPr>
        <p:blipFill>
          <a:blip r:embed="rId3"/>
          <a:stretch>
            <a:fillRect/>
          </a:stretch>
        </p:blipFill>
        <p:spPr>
          <a:xfrm>
            <a:off x="2731840" y="3180432"/>
            <a:ext cx="1142851" cy="1904752"/>
          </a:xfrm>
          <a:prstGeom prst="rect">
            <a:avLst/>
          </a:prstGeom>
        </p:spPr>
      </p:pic>
      <p:sp>
        <p:nvSpPr>
          <p:cNvPr id="2" name="Rechteck 1"/>
          <p:cNvSpPr/>
          <p:nvPr/>
        </p:nvSpPr>
        <p:spPr>
          <a:xfrm>
            <a:off x="0" y="1594007"/>
            <a:ext cx="9144000" cy="1200329"/>
          </a:xfrm>
          <a:prstGeom prst="rect">
            <a:avLst/>
          </a:prstGeom>
        </p:spPr>
        <p:txBody>
          <a:bodyPr wrap="square">
            <a:spAutoFit/>
          </a:bodyPr>
          <a:lstStyle/>
          <a:p>
            <a:pPr algn="ctr">
              <a:defRPr/>
            </a:pPr>
            <a:r>
              <a:rPr lang="de-DE" sz="7200" dirty="0" smtClean="0">
                <a:solidFill>
                  <a:srgbClr val="004F56"/>
                </a:solidFill>
                <a:effectLst>
                  <a:outerShdw blurRad="50800" dist="38100" dir="2700000" algn="tl" rotWithShape="0">
                    <a:srgbClr val="800000">
                      <a:alpha val="43000"/>
                    </a:srgbClr>
                  </a:outerShdw>
                </a:effectLst>
              </a:rPr>
              <a:t>Dans </a:t>
            </a:r>
            <a:r>
              <a:rPr lang="de-DE" sz="7200" dirty="0" err="1" smtClean="0">
                <a:solidFill>
                  <a:srgbClr val="004F56"/>
                </a:solidFill>
                <a:effectLst>
                  <a:outerShdw blurRad="50800" dist="38100" dir="2700000" algn="tl" rotWithShape="0">
                    <a:srgbClr val="800000">
                      <a:alpha val="43000"/>
                    </a:srgbClr>
                  </a:outerShdw>
                </a:effectLst>
              </a:rPr>
              <a:t>votre</a:t>
            </a:r>
            <a:r>
              <a:rPr lang="de-DE" sz="7200" dirty="0" smtClean="0">
                <a:solidFill>
                  <a:srgbClr val="004F56"/>
                </a:solidFill>
                <a:effectLst>
                  <a:outerShdw blurRad="50800" dist="38100" dir="2700000" algn="tl" rotWithShape="0">
                    <a:srgbClr val="800000">
                      <a:alpha val="43000"/>
                    </a:srgbClr>
                  </a:outerShdw>
                </a:effectLst>
              </a:rPr>
              <a:t> </a:t>
            </a:r>
            <a:r>
              <a:rPr lang="de-DE" sz="7200" dirty="0" err="1" smtClean="0">
                <a:solidFill>
                  <a:srgbClr val="004F56"/>
                </a:solidFill>
                <a:effectLst>
                  <a:outerShdw blurRad="50800" dist="38100" dir="2700000" algn="tl" rotWithShape="0">
                    <a:srgbClr val="800000">
                      <a:alpha val="43000"/>
                    </a:srgbClr>
                  </a:outerShdw>
                </a:effectLst>
              </a:rPr>
              <a:t>corps</a:t>
            </a:r>
            <a:r>
              <a:rPr lang="de-DE" sz="7200" dirty="0" smtClean="0">
                <a:solidFill>
                  <a:srgbClr val="004F56"/>
                </a:solidFill>
                <a:effectLst>
                  <a:outerShdw blurRad="50800" dist="38100" dir="2700000" algn="tl" rotWithShape="0">
                    <a:srgbClr val="800000">
                      <a:alpha val="43000"/>
                    </a:srgbClr>
                  </a:outerShdw>
                </a:effectLst>
              </a:rPr>
              <a:t> ? </a:t>
            </a:r>
            <a:endParaRPr lang="en-GB" sz="7200" b="1" dirty="0">
              <a:solidFill>
                <a:srgbClr val="004F56"/>
              </a:solidFill>
              <a:effectLst>
                <a:outerShdw blurRad="50800" dist="38100" dir="2700000" algn="tl" rotWithShape="0">
                  <a:srgbClr val="800000">
                    <a:alpha val="43000"/>
                  </a:srgbClr>
                </a:outerShdw>
              </a:effectLst>
            </a:endParaRPr>
          </a:p>
        </p:txBody>
      </p:sp>
      <p:sp>
        <p:nvSpPr>
          <p:cNvPr id="4" name="Rechteck 3"/>
          <p:cNvSpPr/>
          <p:nvPr/>
        </p:nvSpPr>
        <p:spPr>
          <a:xfrm>
            <a:off x="323529" y="3476482"/>
            <a:ext cx="8640960" cy="1200329"/>
          </a:xfrm>
          <a:prstGeom prst="rect">
            <a:avLst/>
          </a:prstGeom>
        </p:spPr>
        <p:txBody>
          <a:bodyPr wrap="square">
            <a:spAutoFit/>
          </a:bodyPr>
          <a:lstStyle/>
          <a:p>
            <a:pPr algn="ctr">
              <a:defRPr/>
            </a:pPr>
            <a:r>
              <a:rPr lang="de-DE" sz="7200" dirty="0" err="1" smtClean="0">
                <a:solidFill>
                  <a:srgbClr val="004F56"/>
                </a:solidFill>
                <a:effectLst>
                  <a:outerShdw blurRad="50800" dist="38100" dir="2700000" algn="tl" rotWithShape="0">
                    <a:srgbClr val="800000">
                      <a:alpha val="43000"/>
                    </a:srgbClr>
                  </a:outerShdw>
                </a:effectLst>
              </a:rPr>
              <a:t>Émotionnellement</a:t>
            </a:r>
            <a:r>
              <a:rPr lang="de-DE" sz="7200" dirty="0" smtClean="0">
                <a:solidFill>
                  <a:srgbClr val="004F56"/>
                </a:solidFill>
                <a:effectLst>
                  <a:outerShdw blurRad="50800" dist="38100" dir="2700000" algn="tl" rotWithShape="0">
                    <a:srgbClr val="800000">
                      <a:alpha val="43000"/>
                    </a:srgbClr>
                  </a:outerShdw>
                </a:effectLst>
              </a:rPr>
              <a:t> ?</a:t>
            </a:r>
            <a:endParaRPr lang="en-GB" sz="7200" b="1" dirty="0">
              <a:solidFill>
                <a:srgbClr val="004F56"/>
              </a:solidFill>
              <a:effectLst>
                <a:outerShdw blurRad="50800" dist="38100" dir="2700000" algn="tl" rotWithShape="0">
                  <a:srgbClr val="800000">
                    <a:alpha val="43000"/>
                  </a:srgbClr>
                </a:outerShdw>
              </a:effectLst>
            </a:endParaRPr>
          </a:p>
        </p:txBody>
      </p:sp>
      <p:sp>
        <p:nvSpPr>
          <p:cNvPr id="5" name="Rechteck 4"/>
          <p:cNvSpPr/>
          <p:nvPr/>
        </p:nvSpPr>
        <p:spPr>
          <a:xfrm>
            <a:off x="54107" y="5414159"/>
            <a:ext cx="8520239" cy="1200329"/>
          </a:xfrm>
          <a:prstGeom prst="rect">
            <a:avLst/>
          </a:prstGeom>
        </p:spPr>
        <p:txBody>
          <a:bodyPr wrap="none">
            <a:spAutoFit/>
          </a:bodyPr>
          <a:lstStyle/>
          <a:p>
            <a:pPr algn="ctr">
              <a:defRPr/>
            </a:pPr>
            <a:r>
              <a:rPr lang="de-DE" sz="7200" dirty="0" smtClean="0">
                <a:solidFill>
                  <a:srgbClr val="004F56"/>
                </a:solidFill>
                <a:effectLst>
                  <a:outerShdw blurRad="50800" dist="38100" dir="2700000" algn="tl" rotWithShape="0">
                    <a:srgbClr val="800000">
                      <a:alpha val="43000"/>
                    </a:srgbClr>
                  </a:outerShdw>
                </a:effectLst>
              </a:rPr>
              <a:t>Dans </a:t>
            </a:r>
            <a:r>
              <a:rPr lang="de-DE" sz="7200" dirty="0" err="1" smtClean="0">
                <a:solidFill>
                  <a:srgbClr val="004F56"/>
                </a:solidFill>
                <a:effectLst>
                  <a:outerShdw blurRad="50800" dist="38100" dir="2700000" algn="tl" rotWithShape="0">
                    <a:srgbClr val="800000">
                      <a:alpha val="43000"/>
                    </a:srgbClr>
                  </a:outerShdw>
                </a:effectLst>
              </a:rPr>
              <a:t>vos</a:t>
            </a:r>
            <a:r>
              <a:rPr lang="de-DE" sz="7200" dirty="0" smtClean="0">
                <a:solidFill>
                  <a:srgbClr val="004F56"/>
                </a:solidFill>
                <a:effectLst>
                  <a:outerShdw blurRad="50800" dist="38100" dir="2700000" algn="tl" rotWithShape="0">
                    <a:srgbClr val="800000">
                      <a:alpha val="43000"/>
                    </a:srgbClr>
                  </a:outerShdw>
                </a:effectLst>
              </a:rPr>
              <a:t> </a:t>
            </a:r>
            <a:r>
              <a:rPr lang="de-DE" sz="7200" dirty="0" err="1" smtClean="0">
                <a:solidFill>
                  <a:srgbClr val="004F56"/>
                </a:solidFill>
                <a:effectLst>
                  <a:outerShdw blurRad="50800" dist="38100" dir="2700000" algn="tl" rotWithShape="0">
                    <a:srgbClr val="800000">
                      <a:alpha val="43000"/>
                    </a:srgbClr>
                  </a:outerShdw>
                </a:effectLst>
              </a:rPr>
              <a:t>pensées</a:t>
            </a:r>
            <a:r>
              <a:rPr lang="de-DE" sz="7200" dirty="0" smtClean="0">
                <a:solidFill>
                  <a:srgbClr val="004F56"/>
                </a:solidFill>
                <a:effectLst>
                  <a:outerShdw blurRad="50800" dist="38100" dir="2700000" algn="tl" rotWithShape="0">
                    <a:srgbClr val="800000">
                      <a:alpha val="43000"/>
                    </a:srgbClr>
                  </a:outerShdw>
                </a:effectLst>
              </a:rPr>
              <a:t>?</a:t>
            </a:r>
            <a:endParaRPr lang="en-GB" sz="7200" b="1" dirty="0">
              <a:solidFill>
                <a:srgbClr val="004F56"/>
              </a:solidFill>
              <a:effectLst>
                <a:outerShdw blurRad="50800" dist="38100" dir="2700000" algn="tl" rotWithShape="0">
                  <a:srgbClr val="800000">
                    <a:alpha val="43000"/>
                  </a:srgbClr>
                </a:outerShdw>
              </a:effectLst>
            </a:endParaRPr>
          </a:p>
        </p:txBody>
      </p:sp>
    </p:spTree>
    <p:extLst>
      <p:ext uri="{BB962C8B-B14F-4D97-AF65-F5344CB8AC3E}">
        <p14:creationId xmlns:p14="http://schemas.microsoft.com/office/powerpoint/2010/main" xmlns="" val="324545208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p:cNvSpPr>
            <a:spLocks noGrp="1"/>
          </p:cNvSpPr>
          <p:nvPr>
            <p:ph type="subTitle" idx="1"/>
          </p:nvPr>
        </p:nvSpPr>
        <p:spPr>
          <a:xfrm>
            <a:off x="7020272" y="5373216"/>
            <a:ext cx="1981200" cy="1324744"/>
          </a:xfrm>
        </p:spPr>
        <p:txBody>
          <a:bodyPr/>
          <a:lstStyle/>
          <a:p>
            <a:pPr algn="ctr"/>
            <a:r>
              <a:rPr lang="de-CH" dirty="0" smtClean="0"/>
              <a:t>Dans le </a:t>
            </a:r>
            <a:r>
              <a:rPr lang="de-CH" dirty="0" err="1" smtClean="0"/>
              <a:t>cas</a:t>
            </a:r>
            <a:r>
              <a:rPr lang="de-CH" dirty="0" smtClean="0"/>
              <a:t> </a:t>
            </a:r>
            <a:r>
              <a:rPr lang="de-CH" dirty="0" err="1" smtClean="0"/>
              <a:t>présent</a:t>
            </a:r>
            <a:r>
              <a:rPr lang="de-CH" dirty="0" smtClean="0"/>
              <a:t>, </a:t>
            </a:r>
            <a:r>
              <a:rPr lang="de-CH" dirty="0" err="1" smtClean="0"/>
              <a:t>c‘est</a:t>
            </a:r>
            <a:r>
              <a:rPr lang="de-CH" dirty="0" smtClean="0"/>
              <a:t> </a:t>
            </a:r>
            <a:r>
              <a:rPr lang="de-CH" dirty="0" err="1" smtClean="0"/>
              <a:t>agréable</a:t>
            </a:r>
            <a:endParaRPr lang="de-CH" dirty="0" smtClean="0"/>
          </a:p>
          <a:p>
            <a:pPr algn="ctr"/>
            <a:endParaRPr lang="de-CH" dirty="0" smtClean="0"/>
          </a:p>
        </p:txBody>
      </p:sp>
      <p:sp>
        <p:nvSpPr>
          <p:cNvPr id="6" name="Titel 5"/>
          <p:cNvSpPr>
            <a:spLocks noGrp="1"/>
          </p:cNvSpPr>
          <p:nvPr>
            <p:ph type="title"/>
          </p:nvPr>
        </p:nvSpPr>
        <p:spPr>
          <a:xfrm>
            <a:off x="0" y="2248272"/>
            <a:ext cx="6717585" cy="1828800"/>
          </a:xfrm>
        </p:spPr>
        <p:txBody>
          <a:bodyPr/>
          <a:lstStyle/>
          <a:p>
            <a:r>
              <a:rPr lang="de-CH" dirty="0" smtClean="0"/>
              <a:t>Ce que vous voyez, entendez ou sentez de cette personne que vous aimez </a:t>
            </a:r>
            <a:br>
              <a:rPr lang="de-CH" dirty="0" smtClean="0"/>
            </a:br>
            <a:r>
              <a:rPr lang="de-CH" dirty="0" smtClean="0"/>
              <a:t>est de </a:t>
            </a:r>
            <a:r>
              <a:rPr lang="de-CH" dirty="0" smtClean="0">
                <a:solidFill>
                  <a:srgbClr val="800000"/>
                </a:solidFill>
              </a:rPr>
              <a:t>L‘énergie gelée</a:t>
            </a:r>
            <a:r>
              <a:rPr lang="de-CH" dirty="0" smtClean="0"/>
              <a:t>, </a:t>
            </a:r>
            <a:br>
              <a:rPr lang="de-CH" dirty="0" smtClean="0"/>
            </a:br>
            <a:r>
              <a:rPr lang="de-CH" dirty="0" smtClean="0"/>
              <a:t/>
            </a:r>
            <a:br>
              <a:rPr lang="de-CH" dirty="0" smtClean="0"/>
            </a:br>
            <a:r>
              <a:rPr lang="de-CH" dirty="0" smtClean="0"/>
              <a:t>nous nommons cela</a:t>
            </a:r>
            <a:br>
              <a:rPr lang="de-CH" dirty="0" smtClean="0"/>
            </a:br>
            <a:r>
              <a:rPr lang="de-CH" dirty="0" smtClean="0"/>
              <a:t>une </a:t>
            </a:r>
            <a:r>
              <a:rPr lang="de-CH" dirty="0" smtClean="0">
                <a:solidFill>
                  <a:srgbClr val="800000"/>
                </a:solidFill>
              </a:rPr>
              <a:t>structure énergétique, </a:t>
            </a:r>
            <a:br>
              <a:rPr lang="de-CH" dirty="0" smtClean="0">
                <a:solidFill>
                  <a:srgbClr val="800000"/>
                </a:solidFill>
              </a:rPr>
            </a:br>
            <a:r>
              <a:rPr lang="de-CH" dirty="0" smtClean="0">
                <a:solidFill>
                  <a:srgbClr val="40606F"/>
                </a:solidFill>
              </a:rPr>
              <a:t>ou introject</a:t>
            </a:r>
            <a:endParaRPr lang="de-CH" dirty="0">
              <a:solidFill>
                <a:srgbClr val="40606F"/>
              </a:solidFill>
            </a:endParaRPr>
          </a:p>
        </p:txBody>
      </p:sp>
    </p:spTree>
    <p:extLst>
      <p:ext uri="{BB962C8B-B14F-4D97-AF65-F5344CB8AC3E}">
        <p14:creationId xmlns:p14="http://schemas.microsoft.com/office/powerpoint/2010/main" xmlns="" val="398820639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rot="10800000" flipV="1">
            <a:off x="1979713" y="5229200"/>
            <a:ext cx="7200800" cy="1512168"/>
          </a:xfrm>
          <a:prstGeom prst="rect">
            <a:avLst/>
          </a:prstGeom>
        </p:spPr>
        <p:txBody>
          <a:bodyPr lIns="91416" tIns="45709" rIns="91416" bIns="45709"/>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nSpc>
                <a:spcPct val="130000"/>
              </a:lnSpc>
            </a:pPr>
            <a:endParaRPr lang="de-CH" sz="1400" i="1" dirty="0">
              <a:solidFill>
                <a:schemeClr val="tx1"/>
              </a:solidFill>
              <a:latin typeface="Ubuntu"/>
              <a:cs typeface="Ubuntu"/>
            </a:endParaRPr>
          </a:p>
          <a:p>
            <a:pPr>
              <a:lnSpc>
                <a:spcPct val="130000"/>
              </a:lnSpc>
            </a:pPr>
            <a:r>
              <a:rPr lang="de-CH" sz="1400" i="1" dirty="0" err="1" smtClean="0">
                <a:solidFill>
                  <a:schemeClr val="tx1"/>
                </a:solidFill>
                <a:latin typeface="Calibri"/>
                <a:cs typeface="Calibri"/>
              </a:rPr>
              <a:t>www.logosynthesis.net</a:t>
            </a:r>
            <a:r>
              <a:rPr lang="de-CH" sz="1400" i="1" dirty="0" smtClean="0">
                <a:solidFill>
                  <a:schemeClr val="tx1"/>
                </a:solidFill>
                <a:latin typeface="Calibri"/>
                <a:cs typeface="Calibri"/>
              </a:rPr>
              <a:t>      </a:t>
            </a:r>
            <a:r>
              <a:rPr lang="de-CH" sz="1400" i="1" dirty="0">
                <a:solidFill>
                  <a:schemeClr val="tx1"/>
                </a:solidFill>
                <a:latin typeface="Calibri"/>
                <a:cs typeface="Calibri"/>
              </a:rPr>
              <a:t>info@logosynthesis.net</a:t>
            </a:r>
          </a:p>
          <a:p>
            <a:pPr>
              <a:lnSpc>
                <a:spcPct val="130000"/>
              </a:lnSpc>
            </a:pPr>
            <a:endParaRPr lang="de-CH" sz="1400" i="1" dirty="0" smtClean="0">
              <a:solidFill>
                <a:schemeClr val="tx1"/>
              </a:solidFill>
              <a:latin typeface="Ubuntu"/>
              <a:cs typeface="Ubuntu"/>
            </a:endParaRPr>
          </a:p>
          <a:p>
            <a:pPr>
              <a:lnSpc>
                <a:spcPct val="130000"/>
              </a:lnSpc>
            </a:pPr>
            <a:r>
              <a:rPr lang="de-CH" sz="1400" dirty="0" smtClean="0">
                <a:solidFill>
                  <a:schemeClr val="tx1"/>
                </a:solidFill>
                <a:latin typeface="Ubuntu"/>
                <a:cs typeface="Ubuntu"/>
              </a:rPr>
              <a:t>Page facebook : Logosynthèse</a:t>
            </a:r>
            <a:endParaRPr lang="de-CH" sz="1400" i="1" dirty="0">
              <a:solidFill>
                <a:schemeClr val="tx1"/>
              </a:solidFill>
              <a:latin typeface="Ubuntu"/>
              <a:cs typeface="Ubuntu"/>
            </a:endParaRPr>
          </a:p>
        </p:txBody>
      </p:sp>
      <p:pic>
        <p:nvPicPr>
          <p:cNvPr id="4" name="Picture 4"/>
          <p:cNvPicPr>
            <a:picLocks noChangeAspect="1" noChangeArrowheads="1"/>
          </p:cNvPicPr>
          <p:nvPr/>
        </p:nvPicPr>
        <p:blipFill>
          <a:blip r:embed="rId3"/>
          <a:srcRect/>
          <a:stretch>
            <a:fillRect/>
          </a:stretch>
        </p:blipFill>
        <p:spPr bwMode="auto">
          <a:xfrm>
            <a:off x="166812" y="142032"/>
            <a:ext cx="1979488" cy="6564960"/>
          </a:xfrm>
          <a:prstGeom prst="rect">
            <a:avLst/>
          </a:prstGeom>
          <a:noFill/>
          <a:ln w="9525">
            <a:noFill/>
            <a:miter lim="800000"/>
            <a:headEnd/>
            <a:tailEnd/>
          </a:ln>
        </p:spPr>
      </p:pic>
      <p:pic>
        <p:nvPicPr>
          <p:cNvPr id="2" name="Image 1" descr="logosynthese_fr_final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99792" y="1988840"/>
            <a:ext cx="6156176" cy="1015769"/>
          </a:xfrm>
          <a:prstGeom prst="rect">
            <a:avLst/>
          </a:prstGeom>
        </p:spPr>
      </p:pic>
    </p:spTree>
    <p:extLst>
      <p:ext uri="{BB962C8B-B14F-4D97-AF65-F5344CB8AC3E}">
        <p14:creationId xmlns:p14="http://schemas.microsoft.com/office/powerpoint/2010/main" xmlns="" val="646090219"/>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p:cNvSpPr>
            <a:spLocks noGrp="1"/>
          </p:cNvSpPr>
          <p:nvPr>
            <p:ph type="subTitle" idx="1"/>
          </p:nvPr>
        </p:nvSpPr>
        <p:spPr>
          <a:xfrm>
            <a:off x="7010400" y="5229200"/>
            <a:ext cx="1981200" cy="1828800"/>
          </a:xfrm>
        </p:spPr>
        <p:txBody>
          <a:bodyPr/>
          <a:lstStyle/>
          <a:p>
            <a:r>
              <a:rPr lang="de-CH" dirty="0" smtClean="0"/>
              <a:t>Dans le </a:t>
            </a:r>
            <a:r>
              <a:rPr lang="de-CH" dirty="0" err="1" smtClean="0"/>
              <a:t>cas</a:t>
            </a:r>
            <a:r>
              <a:rPr lang="de-CH" dirty="0" smtClean="0"/>
              <a:t> </a:t>
            </a:r>
            <a:r>
              <a:rPr lang="de-CH" dirty="0" err="1" smtClean="0"/>
              <a:t>présent</a:t>
            </a:r>
            <a:r>
              <a:rPr lang="de-CH" dirty="0" smtClean="0"/>
              <a:t>, </a:t>
            </a:r>
            <a:r>
              <a:rPr lang="de-CH" dirty="0" err="1" smtClean="0"/>
              <a:t>c‘est</a:t>
            </a:r>
            <a:r>
              <a:rPr lang="de-CH" dirty="0" smtClean="0"/>
              <a:t> </a:t>
            </a:r>
            <a:r>
              <a:rPr lang="de-CH" dirty="0" err="1" smtClean="0"/>
              <a:t>agréable</a:t>
            </a:r>
            <a:endParaRPr lang="de-CH" dirty="0" smtClean="0"/>
          </a:p>
        </p:txBody>
      </p:sp>
      <p:sp>
        <p:nvSpPr>
          <p:cNvPr id="6" name="Titel 5"/>
          <p:cNvSpPr>
            <a:spLocks noGrp="1"/>
          </p:cNvSpPr>
          <p:nvPr>
            <p:ph type="title"/>
          </p:nvPr>
        </p:nvSpPr>
        <p:spPr/>
        <p:txBody>
          <a:bodyPr/>
          <a:lstStyle/>
          <a:p>
            <a:r>
              <a:rPr lang="fr-FR" dirty="0" smtClean="0">
                <a:solidFill>
                  <a:srgbClr val="800000"/>
                </a:solidFill>
              </a:rPr>
              <a:t>L‘énergie </a:t>
            </a:r>
            <a:r>
              <a:rPr lang="fr-FR" dirty="0" smtClean="0"/>
              <a:t>gelée</a:t>
            </a:r>
            <a:r>
              <a:rPr lang="fr-FR" dirty="0" smtClean="0">
                <a:solidFill>
                  <a:srgbClr val="800000"/>
                </a:solidFill>
              </a:rPr>
              <a:t/>
            </a:r>
            <a:br>
              <a:rPr lang="fr-FR" dirty="0" smtClean="0">
                <a:solidFill>
                  <a:srgbClr val="800000"/>
                </a:solidFill>
              </a:rPr>
            </a:br>
            <a:r>
              <a:rPr lang="fr-FR" dirty="0" smtClean="0"/>
              <a:t>peut </a:t>
            </a:r>
            <a:r>
              <a:rPr lang="fr-FR" dirty="0" smtClean="0">
                <a:solidFill>
                  <a:srgbClr val="800000"/>
                </a:solidFill>
              </a:rPr>
              <a:t>déclencher</a:t>
            </a:r>
            <a:br>
              <a:rPr lang="fr-FR" dirty="0" smtClean="0">
                <a:solidFill>
                  <a:srgbClr val="800000"/>
                </a:solidFill>
              </a:rPr>
            </a:br>
            <a:r>
              <a:rPr lang="fr-FR" dirty="0" smtClean="0"/>
              <a:t>des émotions, pensées et sensations physiques</a:t>
            </a:r>
            <a:endParaRPr lang="fr-FR" dirty="0"/>
          </a:p>
        </p:txBody>
      </p:sp>
    </p:spTree>
    <p:extLst>
      <p:ext uri="{BB962C8B-B14F-4D97-AF65-F5344CB8AC3E}">
        <p14:creationId xmlns:p14="http://schemas.microsoft.com/office/powerpoint/2010/main" xmlns="" val="2769908217"/>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r>
              <a:rPr lang="fr-FR" dirty="0" smtClean="0"/>
              <a:t>Une personne aimée</a:t>
            </a:r>
            <a:endParaRPr lang="fr-FR" dirty="0"/>
          </a:p>
        </p:txBody>
      </p:sp>
      <p:sp>
        <p:nvSpPr>
          <p:cNvPr id="3" name="Titre 2"/>
          <p:cNvSpPr>
            <a:spLocks noGrp="1"/>
          </p:cNvSpPr>
          <p:nvPr>
            <p:ph type="title"/>
          </p:nvPr>
        </p:nvSpPr>
        <p:spPr/>
        <p:txBody>
          <a:bodyPr/>
          <a:lstStyle/>
          <a:p>
            <a:r>
              <a:rPr lang="fr-FR" dirty="0" smtClean="0"/>
              <a:t>Partagez votre expérience de votre perception</a:t>
            </a:r>
            <a:endParaRPr lang="fr-FR" dirty="0"/>
          </a:p>
        </p:txBody>
      </p:sp>
    </p:spTree>
    <p:extLst>
      <p:ext uri="{BB962C8B-B14F-4D97-AF65-F5344CB8AC3E}">
        <p14:creationId xmlns:p14="http://schemas.microsoft.com/office/powerpoint/2010/main" xmlns="" val="382056146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pPr algn="ctr"/>
            <a:r>
              <a:rPr lang="de-CH" dirty="0" err="1" smtClean="0"/>
              <a:t>Pensez</a:t>
            </a:r>
            <a:r>
              <a:rPr lang="de-CH" dirty="0" smtClean="0"/>
              <a:t> à </a:t>
            </a:r>
            <a:r>
              <a:rPr lang="de-CH" dirty="0" err="1" smtClean="0"/>
              <a:t>une</a:t>
            </a:r>
            <a:r>
              <a:rPr lang="de-CH" dirty="0" smtClean="0"/>
              <a:t> </a:t>
            </a:r>
            <a:r>
              <a:rPr lang="de-CH" dirty="0" err="1" smtClean="0"/>
              <a:t>personne</a:t>
            </a:r>
            <a:r>
              <a:rPr lang="de-CH" dirty="0" smtClean="0"/>
              <a:t> </a:t>
            </a:r>
            <a:r>
              <a:rPr lang="de-CH" dirty="0" err="1" smtClean="0"/>
              <a:t>que</a:t>
            </a:r>
            <a:r>
              <a:rPr lang="de-CH" dirty="0" smtClean="0"/>
              <a:t> </a:t>
            </a:r>
            <a:r>
              <a:rPr lang="de-CH" dirty="0" err="1" smtClean="0"/>
              <a:t>vous</a:t>
            </a:r>
            <a:r>
              <a:rPr lang="de-CH" dirty="0" smtClean="0"/>
              <a:t> </a:t>
            </a:r>
            <a:r>
              <a:rPr lang="de-CH" dirty="0" err="1" smtClean="0"/>
              <a:t>n‘aimez</a:t>
            </a:r>
            <a:r>
              <a:rPr lang="de-CH" dirty="0" smtClean="0"/>
              <a:t> </a:t>
            </a:r>
            <a:r>
              <a:rPr lang="de-CH" dirty="0" err="1" smtClean="0"/>
              <a:t>vraiment</a:t>
            </a:r>
            <a:r>
              <a:rPr lang="de-CH" dirty="0" smtClean="0"/>
              <a:t> </a:t>
            </a:r>
            <a:r>
              <a:rPr lang="de-CH" dirty="0" err="1" smtClean="0"/>
              <a:t>pas</a:t>
            </a:r>
            <a:endParaRPr lang="de-CH" dirty="0"/>
          </a:p>
        </p:txBody>
      </p:sp>
      <p:sp>
        <p:nvSpPr>
          <p:cNvPr id="4" name="Titel 3"/>
          <p:cNvSpPr>
            <a:spLocks noGrp="1"/>
          </p:cNvSpPr>
          <p:nvPr>
            <p:ph type="title"/>
          </p:nvPr>
        </p:nvSpPr>
        <p:spPr>
          <a:xfrm>
            <a:off x="392985" y="363860"/>
            <a:ext cx="6324600" cy="1828800"/>
          </a:xfrm>
        </p:spPr>
        <p:txBody>
          <a:bodyPr/>
          <a:lstStyle/>
          <a:p>
            <a:pPr algn="ctr"/>
            <a:r>
              <a:rPr lang="de-CH" dirty="0" err="1" smtClean="0"/>
              <a:t>Autre</a:t>
            </a:r>
            <a:r>
              <a:rPr lang="de-CH" dirty="0" smtClean="0"/>
              <a:t> </a:t>
            </a:r>
            <a:r>
              <a:rPr lang="de-CH" dirty="0" err="1" smtClean="0"/>
              <a:t>expérience</a:t>
            </a:r>
            <a:endParaRPr lang="de-CH" dirty="0"/>
          </a:p>
        </p:txBody>
      </p:sp>
      <p:pic>
        <p:nvPicPr>
          <p:cNvPr id="5" name="Bild 4"/>
          <p:cNvPicPr>
            <a:picLocks noChangeAspect="1"/>
          </p:cNvPicPr>
          <p:nvPr/>
        </p:nvPicPr>
        <p:blipFill>
          <a:blip r:embed="rId2"/>
          <a:stretch>
            <a:fillRect/>
          </a:stretch>
        </p:blipFill>
        <p:spPr>
          <a:xfrm>
            <a:off x="1699663" y="2384949"/>
            <a:ext cx="3810000" cy="3810000"/>
          </a:xfrm>
          <a:prstGeom prst="rect">
            <a:avLst/>
          </a:prstGeom>
        </p:spPr>
      </p:pic>
    </p:spTree>
    <p:extLst>
      <p:ext uri="{BB962C8B-B14F-4D97-AF65-F5344CB8AC3E}">
        <p14:creationId xmlns:p14="http://schemas.microsoft.com/office/powerpoint/2010/main" xmlns="" val="223131421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e-DE" dirty="0" err="1" smtClean="0"/>
              <a:t>Où</a:t>
            </a:r>
            <a:r>
              <a:rPr lang="de-DE" dirty="0" smtClean="0"/>
              <a:t> </a:t>
            </a:r>
            <a:r>
              <a:rPr lang="de-DE" dirty="0" err="1" smtClean="0"/>
              <a:t>percevez-vous</a:t>
            </a:r>
            <a:r>
              <a:rPr lang="de-DE" dirty="0" smtClean="0"/>
              <a:t> </a:t>
            </a:r>
            <a:r>
              <a:rPr lang="de-DE" dirty="0" err="1" smtClean="0"/>
              <a:t>cette</a:t>
            </a:r>
            <a:r>
              <a:rPr lang="de-DE" dirty="0" smtClean="0"/>
              <a:t> </a:t>
            </a:r>
            <a:r>
              <a:rPr lang="de-DE" dirty="0" err="1" smtClean="0"/>
              <a:t>personne</a:t>
            </a:r>
            <a:r>
              <a:rPr lang="de-DE" dirty="0" smtClean="0"/>
              <a:t>?</a:t>
            </a:r>
            <a:endParaRPr lang="de-DE" dirty="0"/>
          </a:p>
        </p:txBody>
      </p:sp>
      <p:sp>
        <p:nvSpPr>
          <p:cNvPr id="29699" name="Oval 3"/>
          <p:cNvSpPr>
            <a:spLocks noChangeArrowheads="1"/>
          </p:cNvSpPr>
          <p:nvPr/>
        </p:nvSpPr>
        <p:spPr bwMode="auto">
          <a:xfrm>
            <a:off x="2133599" y="2128838"/>
            <a:ext cx="4876800" cy="3967162"/>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defRPr/>
            </a:pPr>
            <a:endParaRPr lang="en-GB" sz="12000" b="1" dirty="0">
              <a:solidFill>
                <a:srgbClr val="FFFF00"/>
              </a:solidFill>
              <a:latin typeface="+mj-lt"/>
            </a:endParaRPr>
          </a:p>
        </p:txBody>
      </p:sp>
      <p:pic>
        <p:nvPicPr>
          <p:cNvPr id="9" name="Bild 8"/>
          <p:cNvPicPr>
            <a:picLocks noChangeAspect="1"/>
          </p:cNvPicPr>
          <p:nvPr/>
        </p:nvPicPr>
        <p:blipFill>
          <a:blip r:embed="rId3"/>
          <a:stretch>
            <a:fillRect/>
          </a:stretch>
        </p:blipFill>
        <p:spPr>
          <a:xfrm>
            <a:off x="3953271" y="3180432"/>
            <a:ext cx="1142851" cy="1904752"/>
          </a:xfrm>
          <a:prstGeom prst="rect">
            <a:avLst/>
          </a:prstGeom>
        </p:spPr>
      </p:pic>
      <p:sp>
        <p:nvSpPr>
          <p:cNvPr id="2" name="Rechteck 1"/>
          <p:cNvSpPr/>
          <p:nvPr/>
        </p:nvSpPr>
        <p:spPr>
          <a:xfrm>
            <a:off x="5320454" y="2128838"/>
            <a:ext cx="184666" cy="1569660"/>
          </a:xfrm>
          <a:prstGeom prst="rect">
            <a:avLst/>
          </a:prstGeom>
        </p:spPr>
        <p:txBody>
          <a:bodyPr wrap="none">
            <a:spAutoFit/>
          </a:bodyPr>
          <a:lstStyle/>
          <a:p>
            <a:pPr algn="ctr">
              <a:defRPr/>
            </a:pPr>
            <a:r>
              <a:rPr lang="de-DE" sz="9600" dirty="0" smtClean="0">
                <a:solidFill>
                  <a:srgbClr val="FFFF00"/>
                </a:solidFill>
                <a:effectLst>
                  <a:outerShdw blurRad="50800" dist="38100" dir="2700000" algn="tl" rotWithShape="0">
                    <a:srgbClr val="800000">
                      <a:alpha val="43000"/>
                    </a:srgbClr>
                  </a:outerShdw>
                </a:effectLst>
              </a:rPr>
              <a:t> </a:t>
            </a:r>
            <a:endParaRPr lang="en-GB" sz="9600" b="1" dirty="0">
              <a:solidFill>
                <a:srgbClr val="FFFF00"/>
              </a:solidFill>
              <a:effectLst>
                <a:outerShdw blurRad="50800" dist="38100" dir="2700000" algn="tl" rotWithShape="0">
                  <a:srgbClr val="800000">
                    <a:alpha val="43000"/>
                  </a:srgbClr>
                </a:outerShdw>
              </a:effectLst>
            </a:endParaRPr>
          </a:p>
        </p:txBody>
      </p:sp>
      <p:sp>
        <p:nvSpPr>
          <p:cNvPr id="4" name="Rechteck 3"/>
          <p:cNvSpPr/>
          <p:nvPr/>
        </p:nvSpPr>
        <p:spPr>
          <a:xfrm>
            <a:off x="2525042" y="3828285"/>
            <a:ext cx="802023" cy="1569660"/>
          </a:xfrm>
          <a:prstGeom prst="rect">
            <a:avLst/>
          </a:prstGeom>
        </p:spPr>
        <p:txBody>
          <a:bodyPr wrap="none">
            <a:spAutoFit/>
          </a:bodyPr>
          <a:lstStyle/>
          <a:p>
            <a:pPr algn="ctr">
              <a:defRPr/>
            </a:pPr>
            <a:r>
              <a:rPr lang="de-DE" sz="9600" dirty="0">
                <a:solidFill>
                  <a:srgbClr val="FFFF00"/>
                </a:solidFill>
                <a:effectLst>
                  <a:outerShdw blurRad="50800" dist="38100" dir="2700000" algn="tl" rotWithShape="0">
                    <a:srgbClr val="800000">
                      <a:alpha val="43000"/>
                    </a:srgbClr>
                  </a:outerShdw>
                </a:effectLst>
              </a:rPr>
              <a:t>?</a:t>
            </a:r>
            <a:endParaRPr lang="en-GB" sz="9600" b="1" dirty="0">
              <a:solidFill>
                <a:srgbClr val="FFFF00"/>
              </a:solidFill>
              <a:effectLst>
                <a:outerShdw blurRad="50800" dist="38100" dir="2700000" algn="tl" rotWithShape="0">
                  <a:srgbClr val="800000">
                    <a:alpha val="43000"/>
                  </a:srgbClr>
                </a:outerShdw>
              </a:effectLst>
            </a:endParaRPr>
          </a:p>
        </p:txBody>
      </p:sp>
      <p:pic>
        <p:nvPicPr>
          <p:cNvPr id="10" name="Bild 9"/>
          <p:cNvPicPr>
            <a:picLocks noChangeAspect="1"/>
          </p:cNvPicPr>
          <p:nvPr/>
        </p:nvPicPr>
        <p:blipFill>
          <a:blip r:embed="rId3"/>
          <a:stretch>
            <a:fillRect/>
          </a:stretch>
        </p:blipFill>
        <p:spPr>
          <a:xfrm>
            <a:off x="2315566" y="4386932"/>
            <a:ext cx="418951" cy="698252"/>
          </a:xfrm>
          <a:prstGeom prst="rect">
            <a:avLst/>
          </a:prstGeom>
        </p:spPr>
      </p:pic>
      <p:sp>
        <p:nvSpPr>
          <p:cNvPr id="11" name="Rechteck 10"/>
          <p:cNvSpPr/>
          <p:nvPr/>
        </p:nvSpPr>
        <p:spPr>
          <a:xfrm>
            <a:off x="5813799" y="4452754"/>
            <a:ext cx="802023" cy="1569660"/>
          </a:xfrm>
          <a:prstGeom prst="rect">
            <a:avLst/>
          </a:prstGeom>
        </p:spPr>
        <p:txBody>
          <a:bodyPr wrap="none">
            <a:spAutoFit/>
          </a:bodyPr>
          <a:lstStyle/>
          <a:p>
            <a:pPr algn="ctr">
              <a:defRPr/>
            </a:pPr>
            <a:r>
              <a:rPr lang="de-DE" sz="9600" dirty="0">
                <a:solidFill>
                  <a:srgbClr val="FFFF00"/>
                </a:solidFill>
                <a:effectLst>
                  <a:outerShdw blurRad="50800" dist="38100" dir="2700000" algn="tl" rotWithShape="0">
                    <a:srgbClr val="800000">
                      <a:alpha val="43000"/>
                    </a:srgbClr>
                  </a:outerShdw>
                </a:effectLst>
              </a:rPr>
              <a:t>?</a:t>
            </a:r>
            <a:endParaRPr lang="en-GB" sz="9600" b="1" dirty="0">
              <a:solidFill>
                <a:srgbClr val="FFFF00"/>
              </a:solidFill>
              <a:effectLst>
                <a:outerShdw blurRad="50800" dist="38100" dir="2700000" algn="tl" rotWithShape="0">
                  <a:srgbClr val="800000">
                    <a:alpha val="43000"/>
                  </a:srgbClr>
                </a:outerShdw>
              </a:effectLst>
            </a:endParaRPr>
          </a:p>
        </p:txBody>
      </p:sp>
      <p:pic>
        <p:nvPicPr>
          <p:cNvPr id="12" name="Bild 11"/>
          <p:cNvPicPr>
            <a:picLocks noChangeAspect="1"/>
          </p:cNvPicPr>
          <p:nvPr/>
        </p:nvPicPr>
        <p:blipFill>
          <a:blip r:embed="rId3"/>
          <a:stretch>
            <a:fillRect/>
          </a:stretch>
        </p:blipFill>
        <p:spPr>
          <a:xfrm>
            <a:off x="5604323" y="5011401"/>
            <a:ext cx="418951" cy="698252"/>
          </a:xfrm>
          <a:prstGeom prst="rect">
            <a:avLst/>
          </a:prstGeom>
        </p:spPr>
      </p:pic>
      <p:sp>
        <p:nvSpPr>
          <p:cNvPr id="13" name="Rechteck 12"/>
          <p:cNvSpPr/>
          <p:nvPr/>
        </p:nvSpPr>
        <p:spPr>
          <a:xfrm>
            <a:off x="5221251" y="1610772"/>
            <a:ext cx="802023" cy="1569660"/>
          </a:xfrm>
          <a:prstGeom prst="rect">
            <a:avLst/>
          </a:prstGeom>
        </p:spPr>
        <p:txBody>
          <a:bodyPr wrap="none">
            <a:spAutoFit/>
          </a:bodyPr>
          <a:lstStyle/>
          <a:p>
            <a:pPr algn="ctr">
              <a:defRPr/>
            </a:pPr>
            <a:r>
              <a:rPr lang="de-DE" sz="9600" dirty="0">
                <a:solidFill>
                  <a:srgbClr val="FFFF00"/>
                </a:solidFill>
                <a:effectLst>
                  <a:outerShdw blurRad="50800" dist="38100" dir="2700000" algn="tl" rotWithShape="0">
                    <a:srgbClr val="800000">
                      <a:alpha val="43000"/>
                    </a:srgbClr>
                  </a:outerShdw>
                </a:effectLst>
              </a:rPr>
              <a:t>?</a:t>
            </a:r>
            <a:endParaRPr lang="en-GB" sz="9600" b="1" dirty="0">
              <a:solidFill>
                <a:srgbClr val="FFFF00"/>
              </a:solidFill>
              <a:effectLst>
                <a:outerShdw blurRad="50800" dist="38100" dir="2700000" algn="tl" rotWithShape="0">
                  <a:srgbClr val="800000">
                    <a:alpha val="43000"/>
                  </a:srgbClr>
                </a:outerShdw>
              </a:effectLst>
            </a:endParaRPr>
          </a:p>
        </p:txBody>
      </p:sp>
      <p:pic>
        <p:nvPicPr>
          <p:cNvPr id="14" name="Bild 13"/>
          <p:cNvPicPr>
            <a:picLocks noChangeAspect="1"/>
          </p:cNvPicPr>
          <p:nvPr/>
        </p:nvPicPr>
        <p:blipFill>
          <a:blip r:embed="rId3"/>
          <a:stretch>
            <a:fillRect/>
          </a:stretch>
        </p:blipFill>
        <p:spPr>
          <a:xfrm>
            <a:off x="5011775" y="2169419"/>
            <a:ext cx="418951" cy="698252"/>
          </a:xfrm>
          <a:prstGeom prst="rect">
            <a:avLst/>
          </a:prstGeom>
        </p:spPr>
      </p:pic>
    </p:spTree>
    <p:extLst>
      <p:ext uri="{BB962C8B-B14F-4D97-AF65-F5344CB8AC3E}">
        <p14:creationId xmlns:p14="http://schemas.microsoft.com/office/powerpoint/2010/main" xmlns="" val="614208417"/>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e-DE" dirty="0" err="1" smtClean="0"/>
              <a:t>Où</a:t>
            </a:r>
            <a:r>
              <a:rPr lang="de-DE" dirty="0" smtClean="0"/>
              <a:t> </a:t>
            </a:r>
            <a:r>
              <a:rPr lang="de-DE" dirty="0" err="1" smtClean="0"/>
              <a:t>percevez-vous</a:t>
            </a:r>
            <a:r>
              <a:rPr lang="de-DE" dirty="0" smtClean="0"/>
              <a:t> </a:t>
            </a:r>
            <a:r>
              <a:rPr lang="de-DE" dirty="0" err="1" smtClean="0"/>
              <a:t>cette</a:t>
            </a:r>
            <a:r>
              <a:rPr lang="de-DE" dirty="0" smtClean="0"/>
              <a:t> </a:t>
            </a:r>
            <a:r>
              <a:rPr lang="de-DE" dirty="0" err="1" smtClean="0"/>
              <a:t>personne</a:t>
            </a:r>
            <a:r>
              <a:rPr lang="de-DE" dirty="0" smtClean="0"/>
              <a:t>?</a:t>
            </a:r>
            <a:endParaRPr lang="de-DE" dirty="0"/>
          </a:p>
        </p:txBody>
      </p:sp>
      <p:sp>
        <p:nvSpPr>
          <p:cNvPr id="29699" name="Oval 3"/>
          <p:cNvSpPr>
            <a:spLocks noChangeArrowheads="1"/>
          </p:cNvSpPr>
          <p:nvPr/>
        </p:nvSpPr>
        <p:spPr bwMode="auto">
          <a:xfrm>
            <a:off x="683568" y="1862138"/>
            <a:ext cx="4876800" cy="3967162"/>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defRPr/>
            </a:pPr>
            <a:endParaRPr lang="en-GB" sz="12000" b="1" dirty="0">
              <a:solidFill>
                <a:srgbClr val="FFFF00"/>
              </a:solidFill>
              <a:latin typeface="+mj-lt"/>
            </a:endParaRPr>
          </a:p>
        </p:txBody>
      </p:sp>
      <p:pic>
        <p:nvPicPr>
          <p:cNvPr id="9" name="Bild 8"/>
          <p:cNvPicPr>
            <a:picLocks noChangeAspect="1"/>
          </p:cNvPicPr>
          <p:nvPr/>
        </p:nvPicPr>
        <p:blipFill>
          <a:blip r:embed="rId3"/>
          <a:stretch>
            <a:fillRect/>
          </a:stretch>
        </p:blipFill>
        <p:spPr>
          <a:xfrm>
            <a:off x="2503240" y="2913732"/>
            <a:ext cx="1142851" cy="1904752"/>
          </a:xfrm>
          <a:prstGeom prst="rect">
            <a:avLst/>
          </a:prstGeom>
        </p:spPr>
      </p:pic>
      <p:sp>
        <p:nvSpPr>
          <p:cNvPr id="2" name="Rechteck 1"/>
          <p:cNvSpPr/>
          <p:nvPr/>
        </p:nvSpPr>
        <p:spPr>
          <a:xfrm>
            <a:off x="-2112332" y="1391549"/>
            <a:ext cx="10189532" cy="2585323"/>
          </a:xfrm>
          <a:prstGeom prst="rect">
            <a:avLst/>
          </a:prstGeom>
        </p:spPr>
        <p:txBody>
          <a:bodyPr wrap="square">
            <a:spAutoFit/>
          </a:bodyPr>
          <a:lstStyle/>
          <a:p>
            <a:pPr algn="ctr">
              <a:defRPr/>
            </a:pPr>
            <a:r>
              <a:rPr lang="de-DE" sz="3300" dirty="0" smtClean="0">
                <a:solidFill>
                  <a:srgbClr val="004F56"/>
                </a:solidFill>
                <a:effectLst>
                  <a:outerShdw blurRad="50800" dist="38100" dir="2700000" algn="tl" rotWithShape="0">
                    <a:srgbClr val="000000">
                      <a:alpha val="43000"/>
                    </a:srgbClr>
                  </a:outerShdw>
                </a:effectLst>
              </a:rPr>
              <a:t>Au-dessus de vous  </a:t>
            </a:r>
            <a:r>
              <a:rPr lang="de-DE" sz="3500" dirty="0" smtClean="0">
                <a:solidFill>
                  <a:srgbClr val="004F56"/>
                </a:solidFill>
                <a:effectLst>
                  <a:outerShdw blurRad="50800" dist="38100" dir="2700000" algn="tl" rotWithShape="0">
                    <a:srgbClr val="000000">
                      <a:alpha val="43000"/>
                    </a:srgbClr>
                  </a:outerShdw>
                </a:effectLst>
              </a:rPr>
              <a:t>?</a:t>
            </a:r>
            <a:r>
              <a:rPr lang="de-DE" sz="8000" dirty="0" smtClean="0">
                <a:solidFill>
                  <a:srgbClr val="004F56"/>
                </a:solidFill>
                <a:effectLst>
                  <a:outerShdw blurRad="50800" dist="38100" dir="2700000" algn="tl" rotWithShape="0">
                    <a:srgbClr val="000000">
                      <a:alpha val="43000"/>
                    </a:srgbClr>
                  </a:outerShdw>
                </a:effectLst>
              </a:rPr>
              <a:t> </a:t>
            </a:r>
          </a:p>
          <a:p>
            <a:pPr algn="ctr">
              <a:defRPr/>
            </a:pPr>
            <a:r>
              <a:rPr lang="de-DE" sz="8000" dirty="0">
                <a:solidFill>
                  <a:srgbClr val="004F56"/>
                </a:solidFill>
                <a:effectLst>
                  <a:outerShdw blurRad="50800" dist="38100" dir="2700000" algn="tl" rotWithShape="0">
                    <a:srgbClr val="000000">
                      <a:alpha val="43000"/>
                    </a:srgbClr>
                  </a:outerShdw>
                </a:effectLst>
              </a:rPr>
              <a:t>	</a:t>
            </a:r>
            <a:r>
              <a:rPr lang="de-DE" sz="8000" dirty="0" smtClean="0">
                <a:solidFill>
                  <a:srgbClr val="004F56"/>
                </a:solidFill>
                <a:effectLst>
                  <a:outerShdw blurRad="50800" dist="38100" dir="2700000" algn="tl" rotWithShape="0">
                    <a:srgbClr val="000000">
                      <a:alpha val="43000"/>
                    </a:srgbClr>
                  </a:outerShdw>
                </a:effectLst>
              </a:rPr>
              <a:t>						</a:t>
            </a:r>
            <a:endParaRPr lang="en-GB" sz="8000" b="1" dirty="0">
              <a:solidFill>
                <a:srgbClr val="004F56"/>
              </a:solidFill>
              <a:effectLst>
                <a:outerShdw blurRad="50800" dist="38100" dir="2700000" algn="tl" rotWithShape="0">
                  <a:srgbClr val="000000">
                    <a:alpha val="43000"/>
                  </a:srgbClr>
                </a:outerShdw>
              </a:effectLst>
            </a:endParaRPr>
          </a:p>
        </p:txBody>
      </p:sp>
      <p:sp>
        <p:nvSpPr>
          <p:cNvPr id="4" name="Rechteck 3"/>
          <p:cNvSpPr/>
          <p:nvPr/>
        </p:nvSpPr>
        <p:spPr>
          <a:xfrm>
            <a:off x="0" y="3657600"/>
            <a:ext cx="2311632" cy="600164"/>
          </a:xfrm>
          <a:prstGeom prst="rect">
            <a:avLst/>
          </a:prstGeom>
        </p:spPr>
        <p:txBody>
          <a:bodyPr wrap="none">
            <a:spAutoFit/>
          </a:bodyPr>
          <a:lstStyle/>
          <a:p>
            <a:pPr algn="ctr">
              <a:defRPr/>
            </a:pPr>
            <a:r>
              <a:rPr lang="de-DE" sz="3300" dirty="0" smtClean="0">
                <a:solidFill>
                  <a:srgbClr val="004F56"/>
                </a:solidFill>
                <a:effectLst>
                  <a:outerShdw blurRad="50800" dist="38100" dir="2700000" algn="tl" rotWithShape="0">
                    <a:srgbClr val="000000">
                      <a:alpha val="43000"/>
                    </a:srgbClr>
                  </a:outerShdw>
                </a:effectLst>
              </a:rPr>
              <a:t>À </a:t>
            </a:r>
            <a:r>
              <a:rPr lang="de-DE" sz="3300" dirty="0" err="1" smtClean="0">
                <a:solidFill>
                  <a:srgbClr val="004F56"/>
                </a:solidFill>
                <a:effectLst>
                  <a:outerShdw blurRad="50800" dist="38100" dir="2700000" algn="tl" rotWithShape="0">
                    <a:srgbClr val="000000">
                      <a:alpha val="43000"/>
                    </a:srgbClr>
                  </a:outerShdw>
                </a:effectLst>
              </a:rPr>
              <a:t>gauche</a:t>
            </a:r>
            <a:r>
              <a:rPr lang="de-DE" sz="3300" dirty="0" smtClean="0">
                <a:solidFill>
                  <a:srgbClr val="004F56"/>
                </a:solidFill>
                <a:effectLst>
                  <a:outerShdw blurRad="50800" dist="38100" dir="2700000" algn="tl" rotWithShape="0">
                    <a:srgbClr val="000000">
                      <a:alpha val="43000"/>
                    </a:srgbClr>
                  </a:outerShdw>
                </a:effectLst>
              </a:rPr>
              <a:t>?</a:t>
            </a:r>
            <a:endParaRPr lang="en-GB" sz="3300" b="1" dirty="0">
              <a:solidFill>
                <a:srgbClr val="004F56"/>
              </a:solidFill>
              <a:effectLst>
                <a:outerShdw blurRad="50800" dist="38100" dir="2700000" algn="tl" rotWithShape="0">
                  <a:srgbClr val="000000">
                    <a:alpha val="43000"/>
                  </a:srgbClr>
                </a:outerShdw>
              </a:effectLst>
            </a:endParaRPr>
          </a:p>
        </p:txBody>
      </p:sp>
      <p:sp>
        <p:nvSpPr>
          <p:cNvPr id="5" name="Rechteck 4"/>
          <p:cNvSpPr/>
          <p:nvPr/>
        </p:nvSpPr>
        <p:spPr>
          <a:xfrm>
            <a:off x="5621387" y="3030053"/>
            <a:ext cx="2518185" cy="877163"/>
          </a:xfrm>
          <a:prstGeom prst="rect">
            <a:avLst/>
          </a:prstGeom>
        </p:spPr>
        <p:txBody>
          <a:bodyPr wrap="none">
            <a:spAutoFit/>
          </a:bodyPr>
          <a:lstStyle/>
          <a:p>
            <a:pPr algn="ctr">
              <a:defRPr/>
            </a:pPr>
            <a:r>
              <a:rPr lang="de-DE" sz="4100" dirty="0" smtClean="0">
                <a:solidFill>
                  <a:srgbClr val="004F56"/>
                </a:solidFill>
                <a:effectLst>
                  <a:outerShdw blurRad="50800" dist="38100" dir="2700000" algn="tl" rotWithShape="0">
                    <a:srgbClr val="000000">
                      <a:alpha val="43000"/>
                    </a:srgbClr>
                  </a:outerShdw>
                </a:effectLst>
              </a:rPr>
              <a:t>À </a:t>
            </a:r>
            <a:r>
              <a:rPr lang="de-DE" sz="4100" dirty="0" err="1" smtClean="0">
                <a:solidFill>
                  <a:srgbClr val="004F56"/>
                </a:solidFill>
                <a:effectLst>
                  <a:outerShdw blurRad="50800" dist="38100" dir="2700000" algn="tl" rotWithShape="0">
                    <a:srgbClr val="000000">
                      <a:alpha val="43000"/>
                    </a:srgbClr>
                  </a:outerShdw>
                </a:effectLst>
              </a:rPr>
              <a:t>droite</a:t>
            </a:r>
            <a:r>
              <a:rPr lang="de-DE" sz="5000" dirty="0" smtClean="0">
                <a:solidFill>
                  <a:srgbClr val="004F56"/>
                </a:solidFill>
                <a:effectLst>
                  <a:outerShdw blurRad="50800" dist="38100" dir="2700000" algn="tl" rotWithShape="0">
                    <a:srgbClr val="000000">
                      <a:alpha val="43000"/>
                    </a:srgbClr>
                  </a:outerShdw>
                </a:effectLst>
              </a:rPr>
              <a:t>?</a:t>
            </a:r>
            <a:endParaRPr lang="en-GB" sz="5000" b="1" dirty="0">
              <a:solidFill>
                <a:srgbClr val="004F56"/>
              </a:solidFill>
              <a:effectLst>
                <a:outerShdw blurRad="50800" dist="38100" dir="2700000" algn="tl" rotWithShape="0">
                  <a:srgbClr val="000000">
                    <a:alpha val="43000"/>
                  </a:srgbClr>
                </a:outerShdw>
              </a:effectLst>
            </a:endParaRPr>
          </a:p>
        </p:txBody>
      </p:sp>
      <p:sp>
        <p:nvSpPr>
          <p:cNvPr id="10" name="Rechteck 9"/>
          <p:cNvSpPr/>
          <p:nvPr/>
        </p:nvSpPr>
        <p:spPr>
          <a:xfrm>
            <a:off x="381000" y="5965448"/>
            <a:ext cx="5797615" cy="892552"/>
          </a:xfrm>
          <a:prstGeom prst="rect">
            <a:avLst/>
          </a:prstGeom>
        </p:spPr>
        <p:txBody>
          <a:bodyPr wrap="none">
            <a:spAutoFit/>
          </a:bodyPr>
          <a:lstStyle/>
          <a:p>
            <a:pPr algn="ctr">
              <a:defRPr/>
            </a:pPr>
            <a:r>
              <a:rPr lang="de-DE" sz="5000" dirty="0" smtClean="0">
                <a:solidFill>
                  <a:srgbClr val="800000"/>
                </a:solidFill>
                <a:effectLst>
                  <a:outerShdw blurRad="50800" dist="38100" dir="2700000" algn="tl" rotWithShape="0">
                    <a:srgbClr val="000000">
                      <a:alpha val="43000"/>
                    </a:srgbClr>
                  </a:outerShdw>
                </a:effectLst>
              </a:rPr>
              <a:t>À quelle distance?</a:t>
            </a:r>
            <a:endParaRPr lang="en-GB" sz="5000" b="1" dirty="0">
              <a:solidFill>
                <a:srgbClr val="800000"/>
              </a:solidFill>
              <a:effectLst>
                <a:outerShdw blurRad="50800" dist="38100" dir="2700000" algn="tl" rotWithShape="0">
                  <a:srgbClr val="000000">
                    <a:alpha val="43000"/>
                  </a:srgbClr>
                </a:outerShdw>
              </a:effectLst>
            </a:endParaRPr>
          </a:p>
        </p:txBody>
      </p:sp>
      <p:pic>
        <p:nvPicPr>
          <p:cNvPr id="12" name="Bild 11"/>
          <p:cNvPicPr>
            <a:picLocks noChangeAspect="1"/>
          </p:cNvPicPr>
          <p:nvPr/>
        </p:nvPicPr>
        <p:blipFill>
          <a:blip r:embed="rId3"/>
          <a:stretch>
            <a:fillRect/>
          </a:stretch>
        </p:blipFill>
        <p:spPr>
          <a:xfrm>
            <a:off x="4751499" y="1862138"/>
            <a:ext cx="418951" cy="698252"/>
          </a:xfrm>
          <a:prstGeom prst="rect">
            <a:avLst/>
          </a:prstGeom>
        </p:spPr>
      </p:pic>
      <p:pic>
        <p:nvPicPr>
          <p:cNvPr id="13" name="Bild 12"/>
          <p:cNvPicPr>
            <a:picLocks noChangeAspect="1"/>
          </p:cNvPicPr>
          <p:nvPr/>
        </p:nvPicPr>
        <p:blipFill>
          <a:blip r:embed="rId3"/>
          <a:stretch>
            <a:fillRect/>
          </a:stretch>
        </p:blipFill>
        <p:spPr>
          <a:xfrm>
            <a:off x="1671675" y="4252219"/>
            <a:ext cx="418951" cy="698252"/>
          </a:xfrm>
          <a:prstGeom prst="rect">
            <a:avLst/>
          </a:prstGeom>
        </p:spPr>
      </p:pic>
      <p:pic>
        <p:nvPicPr>
          <p:cNvPr id="14" name="Bild 13"/>
          <p:cNvPicPr>
            <a:picLocks noChangeAspect="1"/>
          </p:cNvPicPr>
          <p:nvPr/>
        </p:nvPicPr>
        <p:blipFill>
          <a:blip r:embed="rId3"/>
          <a:stretch>
            <a:fillRect/>
          </a:stretch>
        </p:blipFill>
        <p:spPr>
          <a:xfrm>
            <a:off x="5107335" y="3489180"/>
            <a:ext cx="418951" cy="698252"/>
          </a:xfrm>
          <a:prstGeom prst="rect">
            <a:avLst/>
          </a:prstGeom>
        </p:spPr>
      </p:pic>
      <p:sp>
        <p:nvSpPr>
          <p:cNvPr id="3" name="Rechteck 2"/>
          <p:cNvSpPr/>
          <p:nvPr/>
        </p:nvSpPr>
        <p:spPr>
          <a:xfrm>
            <a:off x="3581400" y="5181600"/>
            <a:ext cx="4612782" cy="630942"/>
          </a:xfrm>
          <a:prstGeom prst="rect">
            <a:avLst/>
          </a:prstGeom>
        </p:spPr>
        <p:txBody>
          <a:bodyPr wrap="none">
            <a:spAutoFit/>
          </a:bodyPr>
          <a:lstStyle/>
          <a:p>
            <a:r>
              <a:rPr lang="de-DE" sz="3500" dirty="0" smtClean="0">
                <a:solidFill>
                  <a:srgbClr val="004F56"/>
                </a:solidFill>
                <a:effectLst>
                  <a:outerShdw blurRad="50800" dist="38100" dir="2700000" algn="tl" rotWithShape="0">
                    <a:srgbClr val="000000">
                      <a:alpha val="43000"/>
                    </a:srgbClr>
                  </a:outerShdw>
                </a:effectLst>
              </a:rPr>
              <a:t>En-dessous de vous? </a:t>
            </a:r>
            <a:endParaRPr lang="de-CH" sz="3500" dirty="0"/>
          </a:p>
        </p:txBody>
      </p:sp>
      <p:pic>
        <p:nvPicPr>
          <p:cNvPr id="15" name="Bild 14"/>
          <p:cNvPicPr>
            <a:picLocks noChangeAspect="1"/>
          </p:cNvPicPr>
          <p:nvPr/>
        </p:nvPicPr>
        <p:blipFill>
          <a:blip r:embed="rId3"/>
          <a:stretch>
            <a:fillRect/>
          </a:stretch>
        </p:blipFill>
        <p:spPr>
          <a:xfrm>
            <a:off x="3347864" y="4714237"/>
            <a:ext cx="418951" cy="698252"/>
          </a:xfrm>
          <a:prstGeom prst="rect">
            <a:avLst/>
          </a:prstGeom>
        </p:spPr>
      </p:pic>
    </p:spTree>
    <p:extLst>
      <p:ext uri="{BB962C8B-B14F-4D97-AF65-F5344CB8AC3E}">
        <p14:creationId xmlns:p14="http://schemas.microsoft.com/office/powerpoint/2010/main" xmlns="" val="435006400"/>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e-DE" sz="3000" dirty="0" err="1" smtClean="0"/>
              <a:t>Comment</a:t>
            </a:r>
            <a:r>
              <a:rPr lang="de-DE" sz="3000" dirty="0" smtClean="0"/>
              <a:t> </a:t>
            </a:r>
            <a:r>
              <a:rPr lang="de-DE" sz="3000" dirty="0" err="1" smtClean="0"/>
              <a:t>savez-vous</a:t>
            </a:r>
            <a:r>
              <a:rPr lang="de-DE" sz="3000" dirty="0" smtClean="0"/>
              <a:t> </a:t>
            </a:r>
            <a:r>
              <a:rPr lang="de-DE" sz="3000" dirty="0" err="1" smtClean="0"/>
              <a:t>que</a:t>
            </a:r>
            <a:r>
              <a:rPr lang="de-DE" sz="3000" dirty="0" smtClean="0"/>
              <a:t> </a:t>
            </a:r>
            <a:r>
              <a:rPr lang="de-DE" sz="3000" dirty="0" err="1" smtClean="0"/>
              <a:t>cette</a:t>
            </a:r>
            <a:r>
              <a:rPr lang="de-DE" sz="3000" dirty="0" smtClean="0"/>
              <a:t> </a:t>
            </a:r>
            <a:r>
              <a:rPr lang="de-DE" sz="3000" dirty="0" err="1" smtClean="0"/>
              <a:t>personne</a:t>
            </a:r>
            <a:r>
              <a:rPr lang="de-DE" sz="3000" dirty="0" smtClean="0"/>
              <a:t> </a:t>
            </a:r>
            <a:r>
              <a:rPr lang="de-DE" sz="3000" dirty="0" err="1" smtClean="0"/>
              <a:t>est</a:t>
            </a:r>
            <a:r>
              <a:rPr lang="de-DE" sz="3000" dirty="0" smtClean="0"/>
              <a:t> là?</a:t>
            </a:r>
            <a:endParaRPr lang="de-DE" sz="3000" dirty="0"/>
          </a:p>
        </p:txBody>
      </p:sp>
      <p:sp>
        <p:nvSpPr>
          <p:cNvPr id="29699" name="Oval 3"/>
          <p:cNvSpPr>
            <a:spLocks noChangeArrowheads="1"/>
          </p:cNvSpPr>
          <p:nvPr/>
        </p:nvSpPr>
        <p:spPr bwMode="auto">
          <a:xfrm>
            <a:off x="1066800" y="2133600"/>
            <a:ext cx="4876800" cy="3967162"/>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defRPr/>
            </a:pPr>
            <a:endParaRPr lang="en-GB" sz="12000" b="1" dirty="0">
              <a:solidFill>
                <a:srgbClr val="FFFF00"/>
              </a:solidFill>
              <a:latin typeface="+mj-lt"/>
            </a:endParaRPr>
          </a:p>
        </p:txBody>
      </p:sp>
      <p:pic>
        <p:nvPicPr>
          <p:cNvPr id="9" name="Bild 8"/>
          <p:cNvPicPr>
            <a:picLocks noChangeAspect="1"/>
          </p:cNvPicPr>
          <p:nvPr/>
        </p:nvPicPr>
        <p:blipFill>
          <a:blip r:embed="rId3"/>
          <a:stretch>
            <a:fillRect/>
          </a:stretch>
        </p:blipFill>
        <p:spPr>
          <a:xfrm>
            <a:off x="2909640" y="3180432"/>
            <a:ext cx="1142851" cy="1904752"/>
          </a:xfrm>
          <a:prstGeom prst="rect">
            <a:avLst/>
          </a:prstGeom>
        </p:spPr>
      </p:pic>
      <p:sp>
        <p:nvSpPr>
          <p:cNvPr id="2" name="Rechteck 1"/>
          <p:cNvSpPr/>
          <p:nvPr/>
        </p:nvSpPr>
        <p:spPr>
          <a:xfrm>
            <a:off x="5029200" y="3352800"/>
            <a:ext cx="4800599" cy="1569660"/>
          </a:xfrm>
          <a:prstGeom prst="rect">
            <a:avLst/>
          </a:prstGeom>
        </p:spPr>
        <p:txBody>
          <a:bodyPr wrap="square">
            <a:spAutoFit/>
          </a:bodyPr>
          <a:lstStyle/>
          <a:p>
            <a:pPr algn="ctr">
              <a:defRPr/>
            </a:pPr>
            <a:r>
              <a:rPr lang="de-DE" sz="5000" dirty="0" err="1" smtClean="0">
                <a:solidFill>
                  <a:srgbClr val="004F56"/>
                </a:solidFill>
                <a:effectLst>
                  <a:outerShdw blurRad="50800" dist="38100" dir="2700000" algn="tl" rotWithShape="0">
                    <a:srgbClr val="000000">
                      <a:alpha val="43000"/>
                    </a:srgbClr>
                  </a:outerShdw>
                </a:effectLst>
              </a:rPr>
              <a:t>entendre</a:t>
            </a:r>
            <a:r>
              <a:rPr lang="de-DE" sz="5000" dirty="0" smtClean="0">
                <a:solidFill>
                  <a:srgbClr val="004F56"/>
                </a:solidFill>
                <a:effectLst>
                  <a:outerShdw blurRad="50800" dist="38100" dir="2700000" algn="tl" rotWithShape="0">
                    <a:srgbClr val="000000">
                      <a:alpha val="43000"/>
                    </a:srgbClr>
                  </a:outerShdw>
                </a:effectLst>
              </a:rPr>
              <a:t>?</a:t>
            </a:r>
            <a:r>
              <a:rPr lang="de-DE" sz="9600" dirty="0" smtClean="0">
                <a:solidFill>
                  <a:srgbClr val="004F56"/>
                </a:solidFill>
                <a:effectLst>
                  <a:outerShdw blurRad="50800" dist="38100" dir="2700000" algn="tl" rotWithShape="0">
                    <a:srgbClr val="000000">
                      <a:alpha val="43000"/>
                    </a:srgbClr>
                  </a:outerShdw>
                </a:effectLst>
              </a:rPr>
              <a:t> </a:t>
            </a:r>
            <a:endParaRPr lang="en-GB" sz="9600" b="1" dirty="0">
              <a:solidFill>
                <a:srgbClr val="004F56"/>
              </a:solidFill>
              <a:effectLst>
                <a:outerShdw blurRad="50800" dist="38100" dir="2700000" algn="tl" rotWithShape="0">
                  <a:srgbClr val="000000">
                    <a:alpha val="43000"/>
                  </a:srgbClr>
                </a:outerShdw>
              </a:effectLst>
            </a:endParaRPr>
          </a:p>
        </p:txBody>
      </p:sp>
      <p:sp>
        <p:nvSpPr>
          <p:cNvPr id="4" name="Rechteck 3"/>
          <p:cNvSpPr/>
          <p:nvPr/>
        </p:nvSpPr>
        <p:spPr>
          <a:xfrm>
            <a:off x="286193" y="1610772"/>
            <a:ext cx="3836374" cy="1569660"/>
          </a:xfrm>
          <a:prstGeom prst="rect">
            <a:avLst/>
          </a:prstGeom>
        </p:spPr>
        <p:txBody>
          <a:bodyPr wrap="none">
            <a:spAutoFit/>
          </a:bodyPr>
          <a:lstStyle/>
          <a:p>
            <a:pPr algn="ctr">
              <a:defRPr/>
            </a:pPr>
            <a:r>
              <a:rPr lang="de-DE" sz="9600" dirty="0" err="1" smtClean="0">
                <a:solidFill>
                  <a:srgbClr val="004F56"/>
                </a:solidFill>
                <a:effectLst>
                  <a:outerShdw blurRad="50800" dist="38100" dir="2700000" algn="tl" rotWithShape="0">
                    <a:srgbClr val="000000">
                      <a:alpha val="43000"/>
                    </a:srgbClr>
                  </a:outerShdw>
                </a:effectLst>
              </a:rPr>
              <a:t>voir</a:t>
            </a:r>
            <a:r>
              <a:rPr lang="de-DE" sz="9600" dirty="0" smtClean="0">
                <a:solidFill>
                  <a:srgbClr val="004F56"/>
                </a:solidFill>
                <a:effectLst>
                  <a:outerShdw blurRad="50800" dist="38100" dir="2700000" algn="tl" rotWithShape="0">
                    <a:srgbClr val="000000">
                      <a:alpha val="43000"/>
                    </a:srgbClr>
                  </a:outerShdw>
                </a:effectLst>
              </a:rPr>
              <a:t>  ?</a:t>
            </a:r>
            <a:endParaRPr lang="en-GB" sz="9600" b="1" dirty="0">
              <a:solidFill>
                <a:srgbClr val="004F56"/>
              </a:solidFill>
              <a:effectLst>
                <a:outerShdw blurRad="50800" dist="38100" dir="2700000" algn="tl" rotWithShape="0">
                  <a:srgbClr val="000000">
                    <a:alpha val="43000"/>
                  </a:srgbClr>
                </a:outerShdw>
              </a:effectLst>
            </a:endParaRPr>
          </a:p>
        </p:txBody>
      </p:sp>
      <p:sp>
        <p:nvSpPr>
          <p:cNvPr id="5" name="Rechteck 4"/>
          <p:cNvSpPr/>
          <p:nvPr/>
        </p:nvSpPr>
        <p:spPr>
          <a:xfrm>
            <a:off x="474580" y="5003806"/>
            <a:ext cx="4863097" cy="1569660"/>
          </a:xfrm>
          <a:prstGeom prst="rect">
            <a:avLst/>
          </a:prstGeom>
        </p:spPr>
        <p:txBody>
          <a:bodyPr wrap="none">
            <a:spAutoFit/>
          </a:bodyPr>
          <a:lstStyle/>
          <a:p>
            <a:pPr algn="ctr">
              <a:defRPr/>
            </a:pPr>
            <a:r>
              <a:rPr lang="de-DE" sz="9600" dirty="0" err="1" smtClean="0">
                <a:solidFill>
                  <a:srgbClr val="004F56"/>
                </a:solidFill>
                <a:effectLst>
                  <a:outerShdw blurRad="50800" dist="38100" dir="2700000" algn="tl" rotWithShape="0">
                    <a:srgbClr val="000000">
                      <a:alpha val="43000"/>
                    </a:srgbClr>
                  </a:outerShdw>
                </a:effectLst>
              </a:rPr>
              <a:t>sentir</a:t>
            </a:r>
            <a:r>
              <a:rPr lang="de-DE" sz="9600" dirty="0" smtClean="0">
                <a:solidFill>
                  <a:srgbClr val="004F56"/>
                </a:solidFill>
                <a:effectLst>
                  <a:outerShdw blurRad="50800" dist="38100" dir="2700000" algn="tl" rotWithShape="0">
                    <a:srgbClr val="000000">
                      <a:alpha val="43000"/>
                    </a:srgbClr>
                  </a:outerShdw>
                </a:effectLst>
              </a:rPr>
              <a:t>  ?</a:t>
            </a:r>
            <a:endParaRPr lang="en-GB" sz="9600" b="1" dirty="0">
              <a:solidFill>
                <a:srgbClr val="004F56"/>
              </a:solidFill>
              <a:effectLst>
                <a:outerShdw blurRad="50800" dist="38100" dir="2700000" algn="tl" rotWithShape="0">
                  <a:srgbClr val="000000">
                    <a:alpha val="43000"/>
                  </a:srgbClr>
                </a:outerShdw>
              </a:effectLst>
            </a:endParaRPr>
          </a:p>
        </p:txBody>
      </p:sp>
      <p:pic>
        <p:nvPicPr>
          <p:cNvPr id="10" name="Bild 9"/>
          <p:cNvPicPr>
            <a:picLocks noChangeAspect="1"/>
          </p:cNvPicPr>
          <p:nvPr/>
        </p:nvPicPr>
        <p:blipFill>
          <a:blip r:embed="rId3"/>
          <a:stretch>
            <a:fillRect/>
          </a:stretch>
        </p:blipFill>
        <p:spPr>
          <a:xfrm>
            <a:off x="3927201" y="5597380"/>
            <a:ext cx="418951" cy="698252"/>
          </a:xfrm>
          <a:prstGeom prst="rect">
            <a:avLst/>
          </a:prstGeom>
        </p:spPr>
      </p:pic>
      <p:pic>
        <p:nvPicPr>
          <p:cNvPr id="11" name="Bild 10"/>
          <p:cNvPicPr>
            <a:picLocks noChangeAspect="1"/>
          </p:cNvPicPr>
          <p:nvPr/>
        </p:nvPicPr>
        <p:blipFill>
          <a:blip r:embed="rId3"/>
          <a:stretch>
            <a:fillRect/>
          </a:stretch>
        </p:blipFill>
        <p:spPr>
          <a:xfrm>
            <a:off x="5007670" y="4009880"/>
            <a:ext cx="418951" cy="698252"/>
          </a:xfrm>
          <a:prstGeom prst="rect">
            <a:avLst/>
          </a:prstGeom>
        </p:spPr>
      </p:pic>
      <p:pic>
        <p:nvPicPr>
          <p:cNvPr id="12" name="Bild 11"/>
          <p:cNvPicPr>
            <a:picLocks noChangeAspect="1"/>
          </p:cNvPicPr>
          <p:nvPr/>
        </p:nvPicPr>
        <p:blipFill>
          <a:blip r:embed="rId3"/>
          <a:stretch>
            <a:fillRect/>
          </a:stretch>
        </p:blipFill>
        <p:spPr>
          <a:xfrm>
            <a:off x="2651288" y="2166938"/>
            <a:ext cx="418951" cy="698252"/>
          </a:xfrm>
          <a:prstGeom prst="rect">
            <a:avLst/>
          </a:prstGeom>
        </p:spPr>
      </p:pic>
    </p:spTree>
    <p:extLst>
      <p:ext uri="{BB962C8B-B14F-4D97-AF65-F5344CB8AC3E}">
        <p14:creationId xmlns:p14="http://schemas.microsoft.com/office/powerpoint/2010/main" xmlns="" val="140369370"/>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e-DE" dirty="0" err="1" smtClean="0"/>
              <a:t>Comment</a:t>
            </a:r>
            <a:r>
              <a:rPr lang="de-DE" dirty="0" smtClean="0"/>
              <a:t> </a:t>
            </a:r>
            <a:r>
              <a:rPr lang="de-DE" dirty="0" err="1" smtClean="0"/>
              <a:t>réagissez-vous</a:t>
            </a:r>
            <a:r>
              <a:rPr lang="de-DE" dirty="0" smtClean="0"/>
              <a:t> à </a:t>
            </a:r>
            <a:r>
              <a:rPr lang="de-DE" dirty="0" err="1" smtClean="0"/>
              <a:t>sa</a:t>
            </a:r>
            <a:r>
              <a:rPr lang="de-DE" dirty="0" smtClean="0"/>
              <a:t> </a:t>
            </a:r>
            <a:r>
              <a:rPr lang="de-DE" dirty="0" err="1" smtClean="0"/>
              <a:t>présence</a:t>
            </a:r>
            <a:r>
              <a:rPr lang="de-DE" dirty="0" smtClean="0"/>
              <a:t> ?</a:t>
            </a:r>
            <a:endParaRPr lang="de-DE" dirty="0"/>
          </a:p>
        </p:txBody>
      </p:sp>
      <p:sp>
        <p:nvSpPr>
          <p:cNvPr id="29699" name="Oval 3"/>
          <p:cNvSpPr>
            <a:spLocks noChangeArrowheads="1"/>
          </p:cNvSpPr>
          <p:nvPr/>
        </p:nvSpPr>
        <p:spPr bwMode="auto">
          <a:xfrm>
            <a:off x="912168" y="2128838"/>
            <a:ext cx="4876800" cy="3967162"/>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defRPr/>
            </a:pPr>
            <a:endParaRPr lang="en-GB" sz="12000" b="1" dirty="0">
              <a:solidFill>
                <a:srgbClr val="FFFF00"/>
              </a:solidFill>
              <a:latin typeface="+mj-lt"/>
            </a:endParaRPr>
          </a:p>
        </p:txBody>
      </p:sp>
      <p:pic>
        <p:nvPicPr>
          <p:cNvPr id="9" name="Bild 8"/>
          <p:cNvPicPr>
            <a:picLocks noChangeAspect="1"/>
          </p:cNvPicPr>
          <p:nvPr/>
        </p:nvPicPr>
        <p:blipFill>
          <a:blip r:embed="rId3"/>
          <a:stretch>
            <a:fillRect/>
          </a:stretch>
        </p:blipFill>
        <p:spPr>
          <a:xfrm>
            <a:off x="2731840" y="3180432"/>
            <a:ext cx="1142851" cy="1904752"/>
          </a:xfrm>
          <a:prstGeom prst="rect">
            <a:avLst/>
          </a:prstGeom>
        </p:spPr>
      </p:pic>
      <p:sp>
        <p:nvSpPr>
          <p:cNvPr id="2" name="Rechteck 1"/>
          <p:cNvSpPr/>
          <p:nvPr/>
        </p:nvSpPr>
        <p:spPr>
          <a:xfrm>
            <a:off x="107504" y="1594007"/>
            <a:ext cx="9036496" cy="1200329"/>
          </a:xfrm>
          <a:prstGeom prst="rect">
            <a:avLst/>
          </a:prstGeom>
        </p:spPr>
        <p:txBody>
          <a:bodyPr wrap="square">
            <a:spAutoFit/>
          </a:bodyPr>
          <a:lstStyle/>
          <a:p>
            <a:pPr algn="ctr">
              <a:defRPr/>
            </a:pPr>
            <a:r>
              <a:rPr lang="de-DE" sz="7200" dirty="0" smtClean="0">
                <a:solidFill>
                  <a:srgbClr val="004F56"/>
                </a:solidFill>
                <a:effectLst>
                  <a:outerShdw blurRad="50800" dist="38100" dir="2700000" algn="tl" rotWithShape="0">
                    <a:srgbClr val="800000">
                      <a:alpha val="43000"/>
                    </a:srgbClr>
                  </a:outerShdw>
                </a:effectLst>
              </a:rPr>
              <a:t>Dans </a:t>
            </a:r>
            <a:r>
              <a:rPr lang="de-DE" sz="7200" dirty="0" err="1" smtClean="0">
                <a:solidFill>
                  <a:srgbClr val="004F56"/>
                </a:solidFill>
                <a:effectLst>
                  <a:outerShdw blurRad="50800" dist="38100" dir="2700000" algn="tl" rotWithShape="0">
                    <a:srgbClr val="800000">
                      <a:alpha val="43000"/>
                    </a:srgbClr>
                  </a:outerShdw>
                </a:effectLst>
              </a:rPr>
              <a:t>votre</a:t>
            </a:r>
            <a:r>
              <a:rPr lang="de-DE" sz="7200" dirty="0" smtClean="0">
                <a:solidFill>
                  <a:srgbClr val="004F56"/>
                </a:solidFill>
                <a:effectLst>
                  <a:outerShdw blurRad="50800" dist="38100" dir="2700000" algn="tl" rotWithShape="0">
                    <a:srgbClr val="800000">
                      <a:alpha val="43000"/>
                    </a:srgbClr>
                  </a:outerShdw>
                </a:effectLst>
              </a:rPr>
              <a:t> </a:t>
            </a:r>
            <a:r>
              <a:rPr lang="de-DE" sz="7200" dirty="0" err="1" smtClean="0">
                <a:solidFill>
                  <a:srgbClr val="004F56"/>
                </a:solidFill>
                <a:effectLst>
                  <a:outerShdw blurRad="50800" dist="38100" dir="2700000" algn="tl" rotWithShape="0">
                    <a:srgbClr val="800000">
                      <a:alpha val="43000"/>
                    </a:srgbClr>
                  </a:outerShdw>
                </a:effectLst>
              </a:rPr>
              <a:t>corps</a:t>
            </a:r>
            <a:r>
              <a:rPr lang="de-DE" sz="7200" dirty="0" smtClean="0">
                <a:solidFill>
                  <a:srgbClr val="004F56"/>
                </a:solidFill>
                <a:effectLst>
                  <a:outerShdw blurRad="50800" dist="38100" dir="2700000" algn="tl" rotWithShape="0">
                    <a:srgbClr val="800000">
                      <a:alpha val="43000"/>
                    </a:srgbClr>
                  </a:outerShdw>
                </a:effectLst>
              </a:rPr>
              <a:t> ? </a:t>
            </a:r>
            <a:endParaRPr lang="en-GB" sz="7200" b="1" dirty="0">
              <a:solidFill>
                <a:srgbClr val="004F56"/>
              </a:solidFill>
              <a:effectLst>
                <a:outerShdw blurRad="50800" dist="38100" dir="2700000" algn="tl" rotWithShape="0">
                  <a:srgbClr val="800000">
                    <a:alpha val="43000"/>
                  </a:srgbClr>
                </a:outerShdw>
              </a:effectLst>
            </a:endParaRPr>
          </a:p>
        </p:txBody>
      </p:sp>
      <p:sp>
        <p:nvSpPr>
          <p:cNvPr id="4" name="Rechteck 3"/>
          <p:cNvSpPr/>
          <p:nvPr/>
        </p:nvSpPr>
        <p:spPr>
          <a:xfrm>
            <a:off x="395536" y="3476482"/>
            <a:ext cx="8748465" cy="1200329"/>
          </a:xfrm>
          <a:prstGeom prst="rect">
            <a:avLst/>
          </a:prstGeom>
        </p:spPr>
        <p:txBody>
          <a:bodyPr wrap="square">
            <a:spAutoFit/>
          </a:bodyPr>
          <a:lstStyle/>
          <a:p>
            <a:pPr algn="ctr">
              <a:defRPr/>
            </a:pPr>
            <a:r>
              <a:rPr lang="de-DE" sz="7200" dirty="0" err="1" smtClean="0">
                <a:solidFill>
                  <a:srgbClr val="004F56"/>
                </a:solidFill>
                <a:effectLst>
                  <a:outerShdw blurRad="50800" dist="38100" dir="2700000" algn="tl" rotWithShape="0">
                    <a:srgbClr val="800000">
                      <a:alpha val="43000"/>
                    </a:srgbClr>
                  </a:outerShdw>
                </a:effectLst>
              </a:rPr>
              <a:t>Émotionnellement</a:t>
            </a:r>
            <a:r>
              <a:rPr lang="de-DE" sz="7200" dirty="0" smtClean="0">
                <a:solidFill>
                  <a:srgbClr val="004F56"/>
                </a:solidFill>
                <a:effectLst>
                  <a:outerShdw blurRad="50800" dist="38100" dir="2700000" algn="tl" rotWithShape="0">
                    <a:srgbClr val="800000">
                      <a:alpha val="43000"/>
                    </a:srgbClr>
                  </a:outerShdw>
                </a:effectLst>
              </a:rPr>
              <a:t> ?</a:t>
            </a:r>
            <a:endParaRPr lang="en-GB" sz="7200" b="1" dirty="0">
              <a:solidFill>
                <a:srgbClr val="004F56"/>
              </a:solidFill>
              <a:effectLst>
                <a:outerShdw blurRad="50800" dist="38100" dir="2700000" algn="tl" rotWithShape="0">
                  <a:srgbClr val="800000">
                    <a:alpha val="43000"/>
                  </a:srgbClr>
                </a:outerShdw>
              </a:effectLst>
            </a:endParaRPr>
          </a:p>
        </p:txBody>
      </p:sp>
      <p:sp>
        <p:nvSpPr>
          <p:cNvPr id="5" name="Rechteck 4"/>
          <p:cNvSpPr/>
          <p:nvPr/>
        </p:nvSpPr>
        <p:spPr>
          <a:xfrm>
            <a:off x="54107" y="5414159"/>
            <a:ext cx="8520239" cy="1200329"/>
          </a:xfrm>
          <a:prstGeom prst="rect">
            <a:avLst/>
          </a:prstGeom>
        </p:spPr>
        <p:txBody>
          <a:bodyPr wrap="none">
            <a:spAutoFit/>
          </a:bodyPr>
          <a:lstStyle/>
          <a:p>
            <a:pPr algn="ctr">
              <a:defRPr/>
            </a:pPr>
            <a:r>
              <a:rPr lang="de-DE" sz="7200" dirty="0" smtClean="0">
                <a:solidFill>
                  <a:srgbClr val="004F56"/>
                </a:solidFill>
                <a:effectLst>
                  <a:outerShdw blurRad="50800" dist="38100" dir="2700000" algn="tl" rotWithShape="0">
                    <a:srgbClr val="800000">
                      <a:alpha val="43000"/>
                    </a:srgbClr>
                  </a:outerShdw>
                </a:effectLst>
              </a:rPr>
              <a:t>Dans </a:t>
            </a:r>
            <a:r>
              <a:rPr lang="de-DE" sz="7200" dirty="0" err="1" smtClean="0">
                <a:solidFill>
                  <a:srgbClr val="004F56"/>
                </a:solidFill>
                <a:effectLst>
                  <a:outerShdw blurRad="50800" dist="38100" dir="2700000" algn="tl" rotWithShape="0">
                    <a:srgbClr val="800000">
                      <a:alpha val="43000"/>
                    </a:srgbClr>
                  </a:outerShdw>
                </a:effectLst>
              </a:rPr>
              <a:t>vos</a:t>
            </a:r>
            <a:r>
              <a:rPr lang="de-DE" sz="7200" dirty="0" smtClean="0">
                <a:solidFill>
                  <a:srgbClr val="004F56"/>
                </a:solidFill>
                <a:effectLst>
                  <a:outerShdw blurRad="50800" dist="38100" dir="2700000" algn="tl" rotWithShape="0">
                    <a:srgbClr val="800000">
                      <a:alpha val="43000"/>
                    </a:srgbClr>
                  </a:outerShdw>
                </a:effectLst>
              </a:rPr>
              <a:t> </a:t>
            </a:r>
            <a:r>
              <a:rPr lang="de-DE" sz="7200" dirty="0" err="1" smtClean="0">
                <a:solidFill>
                  <a:srgbClr val="004F56"/>
                </a:solidFill>
                <a:effectLst>
                  <a:outerShdw blurRad="50800" dist="38100" dir="2700000" algn="tl" rotWithShape="0">
                    <a:srgbClr val="800000">
                      <a:alpha val="43000"/>
                    </a:srgbClr>
                  </a:outerShdw>
                </a:effectLst>
              </a:rPr>
              <a:t>pensées</a:t>
            </a:r>
            <a:r>
              <a:rPr lang="de-DE" sz="7200" dirty="0" smtClean="0">
                <a:solidFill>
                  <a:srgbClr val="004F56"/>
                </a:solidFill>
                <a:effectLst>
                  <a:outerShdw blurRad="50800" dist="38100" dir="2700000" algn="tl" rotWithShape="0">
                    <a:srgbClr val="800000">
                      <a:alpha val="43000"/>
                    </a:srgbClr>
                  </a:outerShdw>
                </a:effectLst>
              </a:rPr>
              <a:t>?</a:t>
            </a:r>
            <a:endParaRPr lang="en-GB" sz="7200" b="1" dirty="0">
              <a:solidFill>
                <a:srgbClr val="004F56"/>
              </a:solidFill>
              <a:effectLst>
                <a:outerShdw blurRad="50800" dist="38100" dir="2700000" algn="tl" rotWithShape="0">
                  <a:srgbClr val="800000">
                    <a:alpha val="43000"/>
                  </a:srgbClr>
                </a:outerShdw>
              </a:effectLst>
            </a:endParaRPr>
          </a:p>
        </p:txBody>
      </p:sp>
    </p:spTree>
    <p:extLst>
      <p:ext uri="{BB962C8B-B14F-4D97-AF65-F5344CB8AC3E}">
        <p14:creationId xmlns:p14="http://schemas.microsoft.com/office/powerpoint/2010/main" xmlns="" val="3245452080"/>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r>
              <a:rPr lang="fr-FR" dirty="0" smtClean="0"/>
              <a:t>Une personne que vous n’aimez vraiment pas</a:t>
            </a:r>
            <a:endParaRPr lang="fr-FR" dirty="0"/>
          </a:p>
        </p:txBody>
      </p:sp>
      <p:sp>
        <p:nvSpPr>
          <p:cNvPr id="3" name="Titre 2"/>
          <p:cNvSpPr>
            <a:spLocks noGrp="1"/>
          </p:cNvSpPr>
          <p:nvPr>
            <p:ph type="title"/>
          </p:nvPr>
        </p:nvSpPr>
        <p:spPr/>
        <p:txBody>
          <a:bodyPr/>
          <a:lstStyle/>
          <a:p>
            <a:r>
              <a:rPr lang="fr-FR" dirty="0" smtClean="0"/>
              <a:t>Partagez votre expérience de votre perception</a:t>
            </a:r>
            <a:endParaRPr lang="fr-FR" dirty="0"/>
          </a:p>
        </p:txBody>
      </p:sp>
    </p:spTree>
    <p:extLst>
      <p:ext uri="{BB962C8B-B14F-4D97-AF65-F5344CB8AC3E}">
        <p14:creationId xmlns:p14="http://schemas.microsoft.com/office/powerpoint/2010/main" xmlns="" val="2785442972"/>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p:cNvSpPr>
            <a:spLocks noGrp="1"/>
          </p:cNvSpPr>
          <p:nvPr>
            <p:ph type="subTitle" idx="1"/>
          </p:nvPr>
        </p:nvSpPr>
        <p:spPr>
          <a:xfrm>
            <a:off x="6948264" y="2052960"/>
            <a:ext cx="1981200" cy="1828800"/>
          </a:xfrm>
        </p:spPr>
        <p:txBody>
          <a:bodyPr>
            <a:normAutofit/>
          </a:bodyPr>
          <a:lstStyle/>
          <a:p>
            <a:r>
              <a:rPr lang="de-CH" sz="1800" dirty="0" smtClean="0"/>
              <a:t>Dans le </a:t>
            </a:r>
            <a:r>
              <a:rPr lang="de-CH" sz="1800" dirty="0" err="1" smtClean="0"/>
              <a:t>cas</a:t>
            </a:r>
            <a:r>
              <a:rPr lang="de-CH" sz="1800" dirty="0" smtClean="0"/>
              <a:t> </a:t>
            </a:r>
            <a:r>
              <a:rPr lang="de-CH" sz="1800" dirty="0" err="1" smtClean="0"/>
              <a:t>présent</a:t>
            </a:r>
            <a:r>
              <a:rPr lang="de-CH" sz="1800" dirty="0" smtClean="0"/>
              <a:t>, </a:t>
            </a:r>
            <a:r>
              <a:rPr lang="de-CH" sz="1800" dirty="0" err="1" smtClean="0"/>
              <a:t>c‘est</a:t>
            </a:r>
            <a:r>
              <a:rPr lang="de-CH" sz="1800" dirty="0" smtClean="0"/>
              <a:t>  </a:t>
            </a:r>
            <a:r>
              <a:rPr lang="de-CH" sz="1800" dirty="0" err="1" smtClean="0"/>
              <a:t>moins</a:t>
            </a:r>
            <a:r>
              <a:rPr lang="de-CH" sz="1800" dirty="0" smtClean="0"/>
              <a:t> </a:t>
            </a:r>
            <a:r>
              <a:rPr lang="de-CH" sz="1800" dirty="0" err="1" smtClean="0"/>
              <a:t>agréable</a:t>
            </a:r>
            <a:endParaRPr lang="de-CH" sz="1800" dirty="0" smtClean="0"/>
          </a:p>
        </p:txBody>
      </p:sp>
      <p:sp>
        <p:nvSpPr>
          <p:cNvPr id="6" name="Titel 5"/>
          <p:cNvSpPr>
            <a:spLocks noGrp="1"/>
          </p:cNvSpPr>
          <p:nvPr>
            <p:ph type="title"/>
          </p:nvPr>
        </p:nvSpPr>
        <p:spPr/>
        <p:txBody>
          <a:bodyPr/>
          <a:lstStyle/>
          <a:p>
            <a:r>
              <a:rPr lang="fr-FR" dirty="0" smtClean="0">
                <a:solidFill>
                  <a:srgbClr val="800000"/>
                </a:solidFill>
              </a:rPr>
              <a:t>L‘énergie </a:t>
            </a:r>
            <a:r>
              <a:rPr lang="fr-FR" dirty="0" smtClean="0"/>
              <a:t>gelée</a:t>
            </a:r>
            <a:r>
              <a:rPr lang="fr-FR" dirty="0" smtClean="0">
                <a:solidFill>
                  <a:srgbClr val="800000"/>
                </a:solidFill>
              </a:rPr>
              <a:t/>
            </a:r>
            <a:br>
              <a:rPr lang="fr-FR" dirty="0" smtClean="0">
                <a:solidFill>
                  <a:srgbClr val="800000"/>
                </a:solidFill>
              </a:rPr>
            </a:br>
            <a:r>
              <a:rPr lang="fr-FR" dirty="0" smtClean="0"/>
              <a:t>peut </a:t>
            </a:r>
            <a:r>
              <a:rPr lang="fr-FR" dirty="0" smtClean="0">
                <a:solidFill>
                  <a:srgbClr val="800000"/>
                </a:solidFill>
              </a:rPr>
              <a:t>déclencher</a:t>
            </a:r>
            <a:br>
              <a:rPr lang="fr-FR" dirty="0" smtClean="0">
                <a:solidFill>
                  <a:srgbClr val="800000"/>
                </a:solidFill>
              </a:rPr>
            </a:br>
            <a:r>
              <a:rPr lang="fr-FR" dirty="0" smtClean="0"/>
              <a:t>des émotions, pensées et sensations physiques</a:t>
            </a:r>
            <a:endParaRPr lang="de-CH" dirty="0"/>
          </a:p>
        </p:txBody>
      </p:sp>
    </p:spTree>
    <p:extLst>
      <p:ext uri="{BB962C8B-B14F-4D97-AF65-F5344CB8AC3E}">
        <p14:creationId xmlns:p14="http://schemas.microsoft.com/office/powerpoint/2010/main" xmlns="" val="3540811917"/>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p:txBody>
          <a:bodyPr>
            <a:normAutofit lnSpcReduction="10000"/>
          </a:bodyPr>
          <a:lstStyle/>
          <a:p>
            <a:pPr>
              <a:lnSpc>
                <a:spcPct val="90000"/>
              </a:lnSpc>
              <a:buFont typeface="Wingdings" charset="2"/>
              <a:buNone/>
            </a:pPr>
            <a:r>
              <a:rPr lang="nl-NL" dirty="0"/>
              <a:t>	</a:t>
            </a:r>
          </a:p>
          <a:p>
            <a:pPr marL="45720" indent="0">
              <a:buNone/>
            </a:pPr>
            <a:r>
              <a:rPr lang="nl-NL" i="1" dirty="0"/>
              <a:t>A </a:t>
            </a:r>
            <a:r>
              <a:rPr lang="nl-NL" i="1" dirty="0" err="1"/>
              <a:t>combien</a:t>
            </a:r>
            <a:r>
              <a:rPr lang="nl-NL" i="1" dirty="0"/>
              <a:t> </a:t>
            </a:r>
            <a:r>
              <a:rPr lang="nl-NL" i="1" dirty="0" err="1"/>
              <a:t>sont</a:t>
            </a:r>
            <a:r>
              <a:rPr lang="nl-NL" i="1" dirty="0"/>
              <a:t> vos </a:t>
            </a:r>
            <a:r>
              <a:rPr lang="nl-NL" i="1" dirty="0" err="1"/>
              <a:t>émotions</a:t>
            </a:r>
            <a:r>
              <a:rPr lang="nl-NL" i="1" dirty="0"/>
              <a:t>, vos </a:t>
            </a:r>
            <a:r>
              <a:rPr lang="nl-NL" i="1" dirty="0" err="1"/>
              <a:t>sensations</a:t>
            </a:r>
            <a:r>
              <a:rPr lang="nl-NL" i="1" dirty="0"/>
              <a:t> dans </a:t>
            </a:r>
            <a:r>
              <a:rPr lang="nl-NL" i="1" dirty="0" err="1"/>
              <a:t>votre</a:t>
            </a:r>
            <a:r>
              <a:rPr lang="nl-NL" i="1" dirty="0"/>
              <a:t> corps et vos </a:t>
            </a:r>
            <a:r>
              <a:rPr lang="nl-NL" i="1" dirty="0" err="1"/>
              <a:t>pensées</a:t>
            </a:r>
            <a:r>
              <a:rPr lang="nl-NL" i="1" dirty="0"/>
              <a:t>, </a:t>
            </a:r>
            <a:r>
              <a:rPr lang="nl-NL" i="1" dirty="0" err="1"/>
              <a:t>lorsque</a:t>
            </a:r>
            <a:r>
              <a:rPr lang="nl-NL" i="1" dirty="0"/>
              <a:t> </a:t>
            </a:r>
            <a:r>
              <a:rPr lang="nl-NL" i="1" dirty="0" err="1"/>
              <a:t>vous</a:t>
            </a:r>
            <a:r>
              <a:rPr lang="nl-NL" i="1" dirty="0"/>
              <a:t> </a:t>
            </a:r>
            <a:r>
              <a:rPr lang="nl-NL" i="1" dirty="0" err="1"/>
              <a:t>pensez</a:t>
            </a:r>
            <a:r>
              <a:rPr lang="nl-NL" i="1" dirty="0"/>
              <a:t> à </a:t>
            </a:r>
            <a:r>
              <a:rPr lang="nl-NL" i="1" dirty="0" err="1"/>
              <a:t>cette</a:t>
            </a:r>
            <a:r>
              <a:rPr lang="nl-NL" i="1" dirty="0"/>
              <a:t> </a:t>
            </a:r>
            <a:r>
              <a:rPr lang="nl-NL" i="1" dirty="0" err="1"/>
              <a:t>personne</a:t>
            </a:r>
            <a:r>
              <a:rPr lang="nl-NL" i="1" dirty="0"/>
              <a:t> </a:t>
            </a:r>
            <a:r>
              <a:rPr lang="nl-NL" i="1" dirty="0" err="1"/>
              <a:t>maintenant</a:t>
            </a:r>
            <a:r>
              <a:rPr lang="nl-NL" i="1" dirty="0"/>
              <a:t>? </a:t>
            </a:r>
            <a:r>
              <a:rPr lang="nl-NL" i="1" dirty="0" err="1"/>
              <a:t>Sur</a:t>
            </a:r>
            <a:r>
              <a:rPr lang="nl-NL" i="1" dirty="0"/>
              <a:t> </a:t>
            </a:r>
            <a:r>
              <a:rPr lang="nl-NL" i="1" dirty="0" err="1"/>
              <a:t>une</a:t>
            </a:r>
            <a:r>
              <a:rPr lang="nl-NL" i="1" dirty="0"/>
              <a:t> </a:t>
            </a:r>
            <a:r>
              <a:rPr lang="nl-NL" i="1" dirty="0" err="1"/>
              <a:t>échelle</a:t>
            </a:r>
            <a:r>
              <a:rPr lang="nl-NL" i="1" dirty="0"/>
              <a:t> de</a:t>
            </a:r>
          </a:p>
          <a:p>
            <a:pPr>
              <a:lnSpc>
                <a:spcPct val="90000"/>
              </a:lnSpc>
              <a:buFont typeface="Wingdings" charset="2"/>
              <a:buNone/>
            </a:pPr>
            <a:endParaRPr lang="nl-NL" dirty="0"/>
          </a:p>
          <a:p>
            <a:pPr algn="ctr">
              <a:lnSpc>
                <a:spcPct val="90000"/>
              </a:lnSpc>
              <a:buFont typeface="Wingdings" charset="2"/>
              <a:buNone/>
            </a:pPr>
            <a:r>
              <a:rPr lang="nl-NL" sz="6400" dirty="0"/>
              <a:t>0</a:t>
            </a:r>
            <a:r>
              <a:rPr lang="nl-NL" sz="6400" dirty="0" smtClean="0"/>
              <a:t> </a:t>
            </a:r>
            <a:r>
              <a:rPr lang="de-DE" sz="6400" dirty="0" smtClean="0"/>
              <a:t>– – – – – – – –</a:t>
            </a:r>
            <a:r>
              <a:rPr lang="nl-NL" sz="6400" dirty="0" smtClean="0"/>
              <a:t> 10?</a:t>
            </a:r>
          </a:p>
          <a:p>
            <a:pPr>
              <a:lnSpc>
                <a:spcPct val="90000"/>
              </a:lnSpc>
              <a:buFont typeface="Wingdings" charset="2"/>
              <a:buNone/>
            </a:pPr>
            <a:endParaRPr lang="nl-NL" dirty="0" smtClean="0"/>
          </a:p>
          <a:p>
            <a:pPr>
              <a:lnSpc>
                <a:spcPct val="90000"/>
              </a:lnSpc>
              <a:buFont typeface="Wingdings" charset="2"/>
              <a:buNone/>
            </a:pPr>
            <a:endParaRPr lang="nl-NL" dirty="0"/>
          </a:p>
          <a:p>
            <a:pPr>
              <a:lnSpc>
                <a:spcPct val="90000"/>
              </a:lnSpc>
              <a:buFont typeface="Wingdings" charset="2"/>
              <a:buNone/>
            </a:pPr>
            <a:endParaRPr lang="nl-NL" dirty="0" smtClean="0"/>
          </a:p>
          <a:p>
            <a:pPr>
              <a:lnSpc>
                <a:spcPct val="90000"/>
              </a:lnSpc>
              <a:buFont typeface="Wingdings" charset="2"/>
              <a:buNone/>
            </a:pPr>
            <a:r>
              <a:rPr lang="nl-NL" dirty="0" smtClean="0"/>
              <a:t>	</a:t>
            </a:r>
            <a:r>
              <a:rPr lang="nl-NL" i="1" dirty="0" err="1" smtClean="0"/>
              <a:t>Prenez</a:t>
            </a:r>
            <a:r>
              <a:rPr lang="nl-NL" i="1" dirty="0" smtClean="0"/>
              <a:t>-en </a:t>
            </a:r>
            <a:r>
              <a:rPr lang="nl-NL" i="1" dirty="0" err="1" smtClean="0"/>
              <a:t>note</a:t>
            </a:r>
            <a:r>
              <a:rPr lang="nl-NL" i="1" dirty="0" smtClean="0"/>
              <a:t> !</a:t>
            </a:r>
            <a:endParaRPr lang="nl-NL" i="1" dirty="0"/>
          </a:p>
        </p:txBody>
      </p:sp>
      <p:sp>
        <p:nvSpPr>
          <p:cNvPr id="22530" name="Rectangle 2"/>
          <p:cNvSpPr>
            <a:spLocks noGrp="1" noChangeArrowheads="1"/>
          </p:cNvSpPr>
          <p:nvPr>
            <p:ph type="title"/>
          </p:nvPr>
        </p:nvSpPr>
        <p:spPr/>
        <p:txBody>
          <a:bodyPr>
            <a:normAutofit/>
          </a:bodyPr>
          <a:lstStyle/>
          <a:p>
            <a:r>
              <a:rPr lang="fr-FR" dirty="0" smtClean="0"/>
              <a:t>unités d’inconfort subjectif</a:t>
            </a:r>
            <a:endParaRPr lang="fr-FR" dirty="0"/>
          </a:p>
        </p:txBody>
      </p:sp>
      <p:pic>
        <p:nvPicPr>
          <p:cNvPr id="7" name="Bild 6" descr="SUD.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77685" y="5013176"/>
            <a:ext cx="2971800" cy="1562100"/>
          </a:xfrm>
          <a:prstGeom prst="rect">
            <a:avLst/>
          </a:prstGeom>
        </p:spPr>
      </p:pic>
    </p:spTree>
    <p:extLst>
      <p:ext uri="{BB962C8B-B14F-4D97-AF65-F5344CB8AC3E}">
        <p14:creationId xmlns:p14="http://schemas.microsoft.com/office/powerpoint/2010/main" xmlns="" val="166537928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p:cNvSpPr>
            <a:spLocks noGrp="1" noChangeArrowheads="1"/>
          </p:cNvSpPr>
          <p:nvPr>
            <p:ph idx="1"/>
          </p:nvPr>
        </p:nvSpPr>
        <p:spPr>
          <a:xfrm>
            <a:off x="380999" y="1844824"/>
            <a:ext cx="8407893" cy="5013176"/>
          </a:xfrm>
        </p:spPr>
        <p:txBody>
          <a:bodyPr>
            <a:normAutofit fontScale="92500" lnSpcReduction="20000"/>
          </a:bodyPr>
          <a:lstStyle/>
          <a:p>
            <a:r>
              <a:rPr lang="fr-FR" dirty="0" smtClean="0"/>
              <a:t>Introduction</a:t>
            </a:r>
          </a:p>
          <a:p>
            <a:r>
              <a:rPr lang="fr-FR" dirty="0" err="1" smtClean="0"/>
              <a:t>Logosynthèse</a:t>
            </a:r>
            <a:r>
              <a:rPr lang="fr-FR" dirty="0" smtClean="0"/>
              <a:t> dans son contexte</a:t>
            </a:r>
          </a:p>
          <a:p>
            <a:pPr lvl="1"/>
            <a:r>
              <a:rPr lang="fr-FR" dirty="0" smtClean="0"/>
              <a:t>Matière, énergie, information, conscience</a:t>
            </a:r>
          </a:p>
          <a:p>
            <a:pPr lvl="1"/>
            <a:r>
              <a:rPr lang="fr-FR" dirty="0" smtClean="0"/>
              <a:t>Une expérience</a:t>
            </a:r>
          </a:p>
          <a:p>
            <a:pPr lvl="1"/>
            <a:r>
              <a:rPr lang="fr-FR" dirty="0" smtClean="0"/>
              <a:t>Énergie de Vie – deux caractéristiques</a:t>
            </a:r>
          </a:p>
          <a:p>
            <a:r>
              <a:rPr lang="fr-FR" dirty="0" smtClean="0"/>
              <a:t>La méthode</a:t>
            </a:r>
          </a:p>
          <a:p>
            <a:pPr lvl="1"/>
            <a:r>
              <a:rPr lang="fr-FR" dirty="0" smtClean="0"/>
              <a:t>Les </a:t>
            </a:r>
            <a:r>
              <a:rPr lang="fr-FR" dirty="0" err="1" smtClean="0"/>
              <a:t>méta-questions</a:t>
            </a:r>
            <a:endParaRPr lang="fr-FR" dirty="0" smtClean="0"/>
          </a:p>
          <a:p>
            <a:pPr lvl="1"/>
            <a:r>
              <a:rPr lang="fr-FR" dirty="0" smtClean="0"/>
              <a:t>Les phrases</a:t>
            </a:r>
          </a:p>
          <a:p>
            <a:r>
              <a:rPr lang="fr-FR" altLang="ja-JP" dirty="0" smtClean="0"/>
              <a:t>Plus de théorie</a:t>
            </a:r>
          </a:p>
          <a:p>
            <a:pPr lvl="1"/>
            <a:r>
              <a:rPr lang="fr-FR" altLang="ja-JP" dirty="0" smtClean="0"/>
              <a:t>Comment la </a:t>
            </a:r>
            <a:r>
              <a:rPr lang="fr-FR" altLang="ja-JP" dirty="0" err="1" smtClean="0"/>
              <a:t>Logosynthèse</a:t>
            </a:r>
            <a:r>
              <a:rPr lang="fr-FR" altLang="ja-JP" dirty="0" smtClean="0"/>
              <a:t> agit</a:t>
            </a:r>
          </a:p>
          <a:p>
            <a:pPr lvl="1"/>
            <a:r>
              <a:rPr lang="fr-FR" altLang="ja-JP" dirty="0" smtClean="0"/>
              <a:t>Essence et les 4 axiomes</a:t>
            </a:r>
          </a:p>
          <a:p>
            <a:pPr lvl="1"/>
            <a:r>
              <a:rPr lang="fr-FR" altLang="ja-JP" dirty="0" smtClean="0"/>
              <a:t>Assimilation et dissociation</a:t>
            </a:r>
          </a:p>
          <a:p>
            <a:r>
              <a:rPr lang="fr-FR" altLang="ja-JP" dirty="0" smtClean="0"/>
              <a:t>Formation et certification</a:t>
            </a:r>
            <a:endParaRPr lang="fr-FR" dirty="0" smtClean="0"/>
          </a:p>
          <a:p>
            <a:pPr marL="45720" indent="0">
              <a:buNone/>
            </a:pPr>
            <a:endParaRPr lang="fr-FR" dirty="0" smtClean="0"/>
          </a:p>
          <a:p>
            <a:r>
              <a:rPr lang="fr-FR" dirty="0" smtClean="0"/>
              <a:t>Démonstrations, exercices, travail personnel</a:t>
            </a:r>
            <a:endParaRPr lang="fr-FR" altLang="ja-JP" dirty="0" smtClean="0"/>
          </a:p>
        </p:txBody>
      </p:sp>
      <p:sp>
        <p:nvSpPr>
          <p:cNvPr id="16387" name="Rectangle 2"/>
          <p:cNvSpPr>
            <a:spLocks noGrp="1" noChangeArrowheads="1"/>
          </p:cNvSpPr>
          <p:nvPr>
            <p:ph type="title"/>
          </p:nvPr>
        </p:nvSpPr>
        <p:spPr/>
        <p:txBody>
          <a:bodyPr/>
          <a:lstStyle/>
          <a:p>
            <a:r>
              <a:rPr lang="nl-NL" dirty="0" err="1" smtClean="0"/>
              <a:t>Programme</a:t>
            </a:r>
            <a:endParaRPr lang="nl-NL" dirty="0"/>
          </a:p>
        </p:txBody>
      </p:sp>
      <p:sp>
        <p:nvSpPr>
          <p:cNvPr id="16389" name="Rectangle 4"/>
          <p:cNvSpPr>
            <a:spLocks noChangeArrowheads="1"/>
          </p:cNvSpPr>
          <p:nvPr/>
        </p:nvSpPr>
        <p:spPr bwMode="auto">
          <a:xfrm>
            <a:off x="2106613" y="6096000"/>
            <a:ext cx="169862" cy="427038"/>
          </a:xfrm>
          <a:prstGeom prst="rect">
            <a:avLst/>
          </a:prstGeom>
          <a:noFill/>
          <a:ln w="9525">
            <a:noFill/>
            <a:miter lim="800000"/>
            <a:headEnd/>
            <a:tailEnd/>
          </a:ln>
        </p:spPr>
        <p:txBody>
          <a:bodyPr wrap="none">
            <a:prstTxWarp prst="textNoShape">
              <a:avLst/>
            </a:prstTxWarp>
            <a:spAutoFit/>
          </a:bodyPr>
          <a:lstStyle/>
          <a:p>
            <a:endParaRPr lang="de-DE" sz="2200" i="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p:txBody>
          <a:bodyPr>
            <a:normAutofit fontScale="92500"/>
          </a:bodyPr>
          <a:lstStyle/>
          <a:p>
            <a:pPr>
              <a:lnSpc>
                <a:spcPct val="90000"/>
              </a:lnSpc>
              <a:buFont typeface="Wingdings" charset="2"/>
              <a:buNone/>
            </a:pPr>
            <a:r>
              <a:rPr lang="nl-NL" dirty="0"/>
              <a:t>	</a:t>
            </a:r>
          </a:p>
          <a:p>
            <a:pPr>
              <a:lnSpc>
                <a:spcPct val="90000"/>
              </a:lnSpc>
              <a:buFont typeface="Wingdings" charset="2"/>
              <a:buNone/>
            </a:pPr>
            <a:r>
              <a:rPr lang="nl-NL" dirty="0" smtClean="0"/>
              <a:t>	</a:t>
            </a:r>
            <a:r>
              <a:rPr lang="fr-FR" i="1" dirty="0" smtClean="0"/>
              <a:t>A combien évaluez-vous votre </a:t>
            </a:r>
            <a:r>
              <a:rPr lang="fr-FR" b="1" i="1" dirty="0" smtClean="0">
                <a:solidFill>
                  <a:srgbClr val="800000"/>
                </a:solidFill>
              </a:rPr>
              <a:t>confiance en vous</a:t>
            </a:r>
            <a:r>
              <a:rPr lang="fr-FR" b="1" i="1" dirty="0" smtClean="0">
                <a:solidFill>
                  <a:srgbClr val="004F56"/>
                </a:solidFill>
              </a:rPr>
              <a:t>,</a:t>
            </a:r>
            <a:r>
              <a:rPr lang="fr-FR" b="1" i="1" dirty="0" smtClean="0"/>
              <a:t> si vous percevez cette personne dans votre espace personnel sur une échelle de </a:t>
            </a:r>
          </a:p>
          <a:p>
            <a:pPr>
              <a:lnSpc>
                <a:spcPct val="90000"/>
              </a:lnSpc>
              <a:buFont typeface="Wingdings" charset="2"/>
              <a:buNone/>
            </a:pPr>
            <a:endParaRPr lang="nl-NL" dirty="0" smtClean="0"/>
          </a:p>
          <a:p>
            <a:pPr algn="ctr">
              <a:lnSpc>
                <a:spcPct val="90000"/>
              </a:lnSpc>
              <a:buFont typeface="Wingdings" charset="2"/>
              <a:buNone/>
            </a:pPr>
            <a:r>
              <a:rPr lang="nl-NL" sz="6400" dirty="0"/>
              <a:t>0</a:t>
            </a:r>
            <a:r>
              <a:rPr lang="nl-NL" sz="6400" dirty="0" smtClean="0"/>
              <a:t> </a:t>
            </a:r>
            <a:r>
              <a:rPr lang="de-DE" sz="6400" dirty="0" smtClean="0"/>
              <a:t>– – – – – – – –</a:t>
            </a:r>
            <a:r>
              <a:rPr lang="nl-NL" sz="6400" dirty="0" smtClean="0"/>
              <a:t> 100?</a:t>
            </a:r>
          </a:p>
          <a:p>
            <a:pPr>
              <a:lnSpc>
                <a:spcPct val="90000"/>
              </a:lnSpc>
              <a:buFont typeface="Wingdings" charset="2"/>
              <a:buNone/>
            </a:pPr>
            <a:endParaRPr lang="nl-NL" dirty="0" smtClean="0"/>
          </a:p>
          <a:p>
            <a:pPr>
              <a:lnSpc>
                <a:spcPct val="90000"/>
              </a:lnSpc>
              <a:buFont typeface="Wingdings" charset="2"/>
              <a:buNone/>
            </a:pPr>
            <a:endParaRPr lang="nl-NL" dirty="0"/>
          </a:p>
          <a:p>
            <a:pPr>
              <a:lnSpc>
                <a:spcPct val="90000"/>
              </a:lnSpc>
              <a:buFont typeface="Wingdings" charset="2"/>
              <a:buNone/>
            </a:pPr>
            <a:endParaRPr lang="nl-NL" dirty="0" smtClean="0"/>
          </a:p>
          <a:p>
            <a:pPr>
              <a:lnSpc>
                <a:spcPct val="90000"/>
              </a:lnSpc>
              <a:buFont typeface="Wingdings" charset="2"/>
              <a:buNone/>
            </a:pPr>
            <a:r>
              <a:rPr lang="nl-NL" dirty="0" smtClean="0"/>
              <a:t>	</a:t>
            </a:r>
            <a:r>
              <a:rPr lang="nl-NL" i="1" dirty="0" err="1" smtClean="0"/>
              <a:t>Prenez</a:t>
            </a:r>
            <a:r>
              <a:rPr lang="nl-NL" i="1" dirty="0" smtClean="0"/>
              <a:t>-en </a:t>
            </a:r>
            <a:r>
              <a:rPr lang="nl-NL" i="1" dirty="0" err="1" smtClean="0"/>
              <a:t>note</a:t>
            </a:r>
            <a:r>
              <a:rPr lang="nl-NL" i="1" dirty="0" smtClean="0"/>
              <a:t> !</a:t>
            </a:r>
            <a:endParaRPr lang="nl-NL" i="1" dirty="0"/>
          </a:p>
        </p:txBody>
      </p:sp>
      <p:sp>
        <p:nvSpPr>
          <p:cNvPr id="22530" name="Rectangle 2"/>
          <p:cNvSpPr>
            <a:spLocks noGrp="1" noChangeArrowheads="1"/>
          </p:cNvSpPr>
          <p:nvPr>
            <p:ph type="title"/>
          </p:nvPr>
        </p:nvSpPr>
        <p:spPr/>
        <p:txBody>
          <a:bodyPr>
            <a:normAutofit/>
          </a:bodyPr>
          <a:lstStyle/>
          <a:p>
            <a:r>
              <a:rPr lang="nl-NL" dirty="0" err="1" smtClean="0"/>
              <a:t>unités</a:t>
            </a:r>
            <a:r>
              <a:rPr lang="nl-NL" dirty="0" smtClean="0"/>
              <a:t> de </a:t>
            </a:r>
            <a:r>
              <a:rPr lang="nl-NL" dirty="0" err="1" smtClean="0"/>
              <a:t>confiance</a:t>
            </a:r>
            <a:r>
              <a:rPr lang="nl-NL" dirty="0" smtClean="0"/>
              <a:t> en </a:t>
            </a:r>
            <a:r>
              <a:rPr lang="nl-NL" dirty="0" err="1" smtClean="0"/>
              <a:t>soi</a:t>
            </a:r>
            <a:endParaRPr lang="nl-NL" dirty="0"/>
          </a:p>
        </p:txBody>
      </p:sp>
      <p:pic>
        <p:nvPicPr>
          <p:cNvPr id="7" name="Bild 6" descr="SUD.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77685" y="5013176"/>
            <a:ext cx="2971800" cy="1562100"/>
          </a:xfrm>
          <a:prstGeom prst="rect">
            <a:avLst/>
          </a:prstGeom>
        </p:spPr>
      </p:pic>
    </p:spTree>
    <p:extLst>
      <p:ext uri="{BB962C8B-B14F-4D97-AF65-F5344CB8AC3E}">
        <p14:creationId xmlns:p14="http://schemas.microsoft.com/office/powerpoint/2010/main" xmlns="" val="3875445531"/>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p:cNvSpPr>
            <a:spLocks noGrp="1"/>
          </p:cNvSpPr>
          <p:nvPr>
            <p:ph type="subTitle" idx="1"/>
          </p:nvPr>
        </p:nvSpPr>
        <p:spPr>
          <a:xfrm>
            <a:off x="7027334" y="2988542"/>
            <a:ext cx="1981200" cy="1828800"/>
          </a:xfrm>
        </p:spPr>
        <p:txBody>
          <a:bodyPr/>
          <a:lstStyle/>
          <a:p>
            <a:pPr algn="ctr"/>
            <a:r>
              <a:rPr lang="de-CH" dirty="0" err="1" smtClean="0"/>
              <a:t>Utilsez</a:t>
            </a:r>
            <a:r>
              <a:rPr lang="de-CH" dirty="0" smtClean="0"/>
              <a:t> la </a:t>
            </a:r>
            <a:r>
              <a:rPr lang="de-CH" dirty="0" err="1" smtClean="0"/>
              <a:t>logosynthèse</a:t>
            </a:r>
            <a:endParaRPr lang="de-CH" dirty="0" smtClean="0"/>
          </a:p>
        </p:txBody>
      </p:sp>
      <p:sp>
        <p:nvSpPr>
          <p:cNvPr id="6" name="Titel 5"/>
          <p:cNvSpPr>
            <a:spLocks noGrp="1"/>
          </p:cNvSpPr>
          <p:nvPr>
            <p:ph type="title"/>
          </p:nvPr>
        </p:nvSpPr>
        <p:spPr>
          <a:xfrm>
            <a:off x="304800" y="2752328"/>
            <a:ext cx="6629400" cy="1828800"/>
          </a:xfrm>
        </p:spPr>
        <p:txBody>
          <a:bodyPr/>
          <a:lstStyle/>
          <a:p>
            <a:r>
              <a:rPr lang="de-CH" sz="3200" dirty="0" smtClean="0"/>
              <a:t>Maintenant vous dites les trois phrases </a:t>
            </a:r>
            <a:br>
              <a:rPr lang="de-CH" sz="3200" dirty="0" smtClean="0"/>
            </a:br>
            <a:r>
              <a:rPr lang="de-CH" sz="3200" dirty="0" smtClean="0"/>
              <a:t>pour faire circuler l‘énergie,</a:t>
            </a:r>
            <a:br>
              <a:rPr lang="de-CH" sz="3200" dirty="0" smtClean="0"/>
            </a:br>
            <a:r>
              <a:rPr lang="de-CH" sz="3200" dirty="0" smtClean="0"/>
              <a:t>réinstaller la fluidité </a:t>
            </a:r>
            <a:br>
              <a:rPr lang="de-CH" sz="3200" dirty="0" smtClean="0"/>
            </a:br>
            <a:r>
              <a:rPr lang="de-CH" sz="3200" dirty="0" smtClean="0"/>
              <a:t>Dans la représentation et dans la réaction</a:t>
            </a:r>
            <a:br>
              <a:rPr lang="de-CH" sz="3200" dirty="0" smtClean="0"/>
            </a:br>
            <a:r>
              <a:rPr lang="de-CH" sz="3200" dirty="0" smtClean="0"/>
              <a:t/>
            </a:r>
            <a:br>
              <a:rPr lang="de-CH" sz="3200" dirty="0" smtClean="0"/>
            </a:br>
            <a:r>
              <a:rPr lang="de-CH" sz="3200" dirty="0" smtClean="0"/>
              <a:t>Ne pensez pas aux phrases, dites</a:t>
            </a:r>
            <a:r>
              <a:rPr lang="de-CH" sz="3200" dirty="0"/>
              <a:t>-</a:t>
            </a:r>
            <a:r>
              <a:rPr lang="de-CH" sz="3200" dirty="0" smtClean="0"/>
              <a:t>les simplement</a:t>
            </a:r>
            <a:br>
              <a:rPr lang="de-CH" sz="3200" dirty="0" smtClean="0"/>
            </a:br>
            <a:endParaRPr lang="de-CH" sz="3200" dirty="0"/>
          </a:p>
        </p:txBody>
      </p:sp>
    </p:spTree>
    <p:extLst>
      <p:ext uri="{BB962C8B-B14F-4D97-AF65-F5344CB8AC3E}">
        <p14:creationId xmlns:p14="http://schemas.microsoft.com/office/powerpoint/2010/main" xmlns="" val="24105714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3"/>
          <p:cNvSpPr>
            <a:spLocks noGrp="1" noChangeArrowheads="1"/>
          </p:cNvSpPr>
          <p:nvPr>
            <p:ph idx="1"/>
          </p:nvPr>
        </p:nvSpPr>
        <p:spPr/>
        <p:txBody>
          <a:bodyPr>
            <a:normAutofit/>
          </a:bodyPr>
          <a:lstStyle/>
          <a:p>
            <a:r>
              <a:rPr lang="de-CH" sz="3200" i="1" dirty="0"/>
              <a:t>Je récupère toute mon énergie imbriquée dans la </a:t>
            </a:r>
            <a:r>
              <a:rPr lang="de-CH" sz="3200" i="1" dirty="0" smtClean="0"/>
              <a:t>forme spatiale de la perception de </a:t>
            </a:r>
            <a:r>
              <a:rPr lang="de-CH" sz="3200" i="1" dirty="0"/>
              <a:t>cette </a:t>
            </a:r>
            <a:r>
              <a:rPr lang="de-CH" sz="3200" i="1" dirty="0" smtClean="0"/>
              <a:t>personne, </a:t>
            </a:r>
            <a:r>
              <a:rPr lang="de-CH" sz="3200" i="1" dirty="0"/>
              <a:t>et la ramène à sa juste place en Moi</a:t>
            </a:r>
            <a:endParaRPr lang="de-CH" sz="3200" i="1" dirty="0" smtClean="0"/>
          </a:p>
        </p:txBody>
      </p:sp>
      <p:sp>
        <p:nvSpPr>
          <p:cNvPr id="169987" name="Rectangle 2"/>
          <p:cNvSpPr>
            <a:spLocks noGrp="1" noChangeArrowheads="1"/>
          </p:cNvSpPr>
          <p:nvPr>
            <p:ph type="title"/>
          </p:nvPr>
        </p:nvSpPr>
        <p:spPr/>
        <p:txBody>
          <a:bodyPr/>
          <a:lstStyle/>
          <a:p>
            <a:r>
              <a:rPr lang="de-CH" dirty="0"/>
              <a:t>Phrase 1</a:t>
            </a:r>
            <a:endParaRPr lang="de-CH" sz="6000" dirty="0"/>
          </a:p>
        </p:txBody>
      </p:sp>
    </p:spTree>
    <p:extLst>
      <p:ext uri="{BB962C8B-B14F-4D97-AF65-F5344CB8AC3E}">
        <p14:creationId xmlns:p14="http://schemas.microsoft.com/office/powerpoint/2010/main" xmlns="" val="367868804"/>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Laissez les mots </a:t>
            </a:r>
            <a:r>
              <a:rPr lang="nl-NL" dirty="0" smtClean="0"/>
              <a:t>faire </a:t>
            </a:r>
            <a:r>
              <a:rPr lang="nl-NL" dirty="0" err="1" smtClean="0"/>
              <a:t>le</a:t>
            </a:r>
            <a:r>
              <a:rPr lang="nl-NL" dirty="0" smtClean="0"/>
              <a:t> </a:t>
            </a:r>
            <a:r>
              <a:rPr lang="nl-NL" dirty="0" err="1" smtClean="0"/>
              <a:t>travail</a:t>
            </a:r>
            <a:r>
              <a:rPr lang="nl-NL" dirty="0" smtClean="0"/>
              <a:t>.</a:t>
            </a:r>
            <a:r>
              <a:rPr lang="nl-NL" dirty="0"/>
              <a:t>..</a:t>
            </a:r>
          </a:p>
        </p:txBody>
      </p:sp>
      <p:pic>
        <p:nvPicPr>
          <p:cNvPr id="6" name="Inhaltsplatzhalter 5"/>
          <p:cNvPicPr>
            <a:picLocks noGrp="1" noChangeAspect="1"/>
          </p:cNvPicPr>
          <p:nvPr>
            <p:ph idx="1"/>
          </p:nvPr>
        </p:nvPicPr>
        <p:blipFill>
          <a:blip r:embed="rId2"/>
          <a:srcRect t="14442" b="14442"/>
          <a:stretch>
            <a:fillRect/>
          </a:stretch>
        </p:blipFill>
        <p:spPr>
          <a:xfrm>
            <a:off x="-11191" y="1615481"/>
            <a:ext cx="9205993" cy="4909863"/>
          </a:xfrm>
        </p:spPr>
      </p:pic>
      <p:sp>
        <p:nvSpPr>
          <p:cNvPr id="3" name="ZoneTexte 2"/>
          <p:cNvSpPr txBox="1"/>
          <p:nvPr/>
        </p:nvSpPr>
        <p:spPr>
          <a:xfrm>
            <a:off x="4199467" y="609600"/>
            <a:ext cx="184666" cy="461665"/>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xmlns="" val="616812795"/>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Autofit/>
          </a:bodyPr>
          <a:lstStyle/>
          <a:p>
            <a:pPr marL="45720" indent="0">
              <a:buNone/>
            </a:pPr>
            <a:r>
              <a:rPr lang="fr-FR" sz="3200" i="1" dirty="0"/>
              <a:t>J’enlève toute énergie non</a:t>
            </a:r>
            <a:r>
              <a:rPr lang="fr-FR" sz="3200" i="1" dirty="0" smtClean="0"/>
              <a:t>-</a:t>
            </a:r>
            <a:r>
              <a:rPr lang="fr-FR" sz="3200" i="1" dirty="0"/>
              <a:t>M</a:t>
            </a:r>
            <a:r>
              <a:rPr lang="fr-FR" sz="3200" i="1" dirty="0" smtClean="0"/>
              <a:t>oi, </a:t>
            </a:r>
            <a:r>
              <a:rPr lang="fr-FR" sz="3200" i="1" dirty="0"/>
              <a:t>liée à la </a:t>
            </a:r>
            <a:r>
              <a:rPr lang="fr-FR" sz="3200" i="1" dirty="0" smtClean="0"/>
              <a:t>forme spatiale de la perception </a:t>
            </a:r>
            <a:r>
              <a:rPr lang="fr-FR" sz="3200" i="1" dirty="0"/>
              <a:t>que j’ai de cette </a:t>
            </a:r>
            <a:r>
              <a:rPr lang="fr-FR" sz="3200" i="1" dirty="0" smtClean="0"/>
              <a:t>personne, </a:t>
            </a:r>
            <a:r>
              <a:rPr lang="fr-FR" sz="3200" i="1" dirty="0"/>
              <a:t>de toutes mes cellules, de tout mon corps et de mon espace personnel, et je la renvoie là où elle doit vraiment être</a:t>
            </a:r>
            <a:r>
              <a:rPr lang="fr-FR" sz="3200" dirty="0"/>
              <a:t> </a:t>
            </a:r>
            <a:endParaRPr lang="de-CH" sz="3000" i="1" dirty="0"/>
          </a:p>
        </p:txBody>
      </p:sp>
      <p:sp>
        <p:nvSpPr>
          <p:cNvPr id="2" name="Titel 1"/>
          <p:cNvSpPr>
            <a:spLocks noGrp="1"/>
          </p:cNvSpPr>
          <p:nvPr>
            <p:ph type="title"/>
          </p:nvPr>
        </p:nvSpPr>
        <p:spPr/>
        <p:txBody>
          <a:bodyPr/>
          <a:lstStyle/>
          <a:p>
            <a:r>
              <a:rPr lang="de-CH" dirty="0"/>
              <a:t>Phrase 2</a:t>
            </a:r>
            <a:endParaRPr lang="de-CH" sz="6000" dirty="0"/>
          </a:p>
        </p:txBody>
      </p:sp>
    </p:spTree>
    <p:extLst>
      <p:ext uri="{BB962C8B-B14F-4D97-AF65-F5344CB8AC3E}">
        <p14:creationId xmlns:p14="http://schemas.microsoft.com/office/powerpoint/2010/main" xmlns="" val="1300365375"/>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Laissez les mots </a:t>
            </a:r>
            <a:r>
              <a:rPr lang="nl-NL" dirty="0" smtClean="0"/>
              <a:t>faire </a:t>
            </a:r>
            <a:r>
              <a:rPr lang="nl-NL" dirty="0" err="1" smtClean="0"/>
              <a:t>le</a:t>
            </a:r>
            <a:r>
              <a:rPr lang="nl-NL" dirty="0" smtClean="0"/>
              <a:t> </a:t>
            </a:r>
            <a:r>
              <a:rPr lang="nl-NL" dirty="0" err="1" smtClean="0"/>
              <a:t>travail</a:t>
            </a:r>
            <a:r>
              <a:rPr lang="nl-NL" dirty="0" smtClean="0"/>
              <a:t>.</a:t>
            </a:r>
            <a:r>
              <a:rPr lang="nl-NL" dirty="0"/>
              <a:t>..</a:t>
            </a:r>
          </a:p>
        </p:txBody>
      </p:sp>
      <p:sp>
        <p:nvSpPr>
          <p:cNvPr id="3" name="Inhaltsplatzhalter 2"/>
          <p:cNvSpPr>
            <a:spLocks noGrp="1"/>
          </p:cNvSpPr>
          <p:nvPr>
            <p:ph idx="1"/>
          </p:nvPr>
        </p:nvSpPr>
        <p:spPr/>
        <p:txBody>
          <a:bodyPr/>
          <a:lstStyle/>
          <a:p>
            <a:endParaRPr lang="de-CH"/>
          </a:p>
        </p:txBody>
      </p:sp>
      <p:pic>
        <p:nvPicPr>
          <p:cNvPr id="5" name="Inhaltsplatzhalter 5"/>
          <p:cNvPicPr>
            <a:picLocks noChangeAspect="1"/>
          </p:cNvPicPr>
          <p:nvPr/>
        </p:nvPicPr>
        <p:blipFill>
          <a:blip r:embed="rId2"/>
          <a:srcRect t="14442" b="14442"/>
          <a:stretch>
            <a:fillRect/>
          </a:stretch>
        </p:blipFill>
        <p:spPr>
          <a:xfrm>
            <a:off x="-753533" y="1615481"/>
            <a:ext cx="9948335" cy="5305779"/>
          </a:xfrm>
          <a:prstGeom prst="rect">
            <a:avLst/>
          </a:prstGeom>
        </p:spPr>
      </p:pic>
    </p:spTree>
    <p:extLst>
      <p:ext uri="{BB962C8B-B14F-4D97-AF65-F5344CB8AC3E}">
        <p14:creationId xmlns:p14="http://schemas.microsoft.com/office/powerpoint/2010/main" xmlns="" val="2210469074"/>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marL="45720" indent="0">
              <a:buNone/>
            </a:pPr>
            <a:r>
              <a:rPr lang="fr-FR" sz="3200" i="1" dirty="0"/>
              <a:t>Je récupère toute mon énergie imbriquée dans toutes mes réactions </a:t>
            </a:r>
            <a:r>
              <a:rPr lang="fr-FR" sz="3200" i="1" dirty="0" smtClean="0"/>
              <a:t>à la forme spatiale de la perception de </a:t>
            </a:r>
            <a:r>
              <a:rPr lang="fr-FR" sz="3200" i="1" dirty="0"/>
              <a:t>cette personne, et la ramène à sa juste place en Moi</a:t>
            </a:r>
            <a:r>
              <a:rPr lang="fr-FR" sz="3200" dirty="0"/>
              <a:t> </a:t>
            </a:r>
            <a:endParaRPr lang="de-CH" sz="3000" i="1" dirty="0"/>
          </a:p>
        </p:txBody>
      </p:sp>
      <p:sp>
        <p:nvSpPr>
          <p:cNvPr id="2" name="Titel 1"/>
          <p:cNvSpPr>
            <a:spLocks noGrp="1"/>
          </p:cNvSpPr>
          <p:nvPr>
            <p:ph type="title"/>
          </p:nvPr>
        </p:nvSpPr>
        <p:spPr/>
        <p:txBody>
          <a:bodyPr/>
          <a:lstStyle/>
          <a:p>
            <a:r>
              <a:rPr lang="de-CH" dirty="0"/>
              <a:t>Phrase 3</a:t>
            </a:r>
            <a:endParaRPr lang="de-CH" sz="6000" dirty="0"/>
          </a:p>
        </p:txBody>
      </p:sp>
    </p:spTree>
    <p:extLst>
      <p:ext uri="{BB962C8B-B14F-4D97-AF65-F5344CB8AC3E}">
        <p14:creationId xmlns:p14="http://schemas.microsoft.com/office/powerpoint/2010/main" xmlns="" val="207821803"/>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Laissez les mots </a:t>
            </a:r>
            <a:r>
              <a:rPr lang="nl-NL" dirty="0" smtClean="0"/>
              <a:t>faire </a:t>
            </a:r>
            <a:r>
              <a:rPr lang="nl-NL" dirty="0" err="1" smtClean="0"/>
              <a:t>le</a:t>
            </a:r>
            <a:r>
              <a:rPr lang="nl-NL" dirty="0" smtClean="0"/>
              <a:t> </a:t>
            </a:r>
            <a:r>
              <a:rPr lang="nl-NL" dirty="0" err="1" smtClean="0"/>
              <a:t>travail</a:t>
            </a:r>
            <a:r>
              <a:rPr lang="nl-NL" dirty="0" smtClean="0"/>
              <a:t>.</a:t>
            </a:r>
            <a:r>
              <a:rPr lang="nl-NL" dirty="0"/>
              <a:t>..</a:t>
            </a:r>
          </a:p>
        </p:txBody>
      </p:sp>
      <p:sp>
        <p:nvSpPr>
          <p:cNvPr id="3" name="Inhaltsplatzhalter 2"/>
          <p:cNvSpPr>
            <a:spLocks noGrp="1"/>
          </p:cNvSpPr>
          <p:nvPr>
            <p:ph idx="1"/>
          </p:nvPr>
        </p:nvSpPr>
        <p:spPr/>
        <p:txBody>
          <a:bodyPr/>
          <a:lstStyle/>
          <a:p>
            <a:endParaRPr lang="de-CH"/>
          </a:p>
        </p:txBody>
      </p:sp>
      <p:pic>
        <p:nvPicPr>
          <p:cNvPr id="5" name="Inhaltsplatzhalter 5"/>
          <p:cNvPicPr>
            <a:picLocks noChangeAspect="1"/>
          </p:cNvPicPr>
          <p:nvPr/>
        </p:nvPicPr>
        <p:blipFill>
          <a:blip r:embed="rId2"/>
          <a:srcRect t="14442" b="14442"/>
          <a:stretch>
            <a:fillRect/>
          </a:stretch>
        </p:blipFill>
        <p:spPr>
          <a:xfrm>
            <a:off x="-753533" y="1615481"/>
            <a:ext cx="9948335" cy="5305779"/>
          </a:xfrm>
          <a:prstGeom prst="rect">
            <a:avLst/>
          </a:prstGeom>
        </p:spPr>
      </p:pic>
    </p:spTree>
    <p:extLst>
      <p:ext uri="{BB962C8B-B14F-4D97-AF65-F5344CB8AC3E}">
        <p14:creationId xmlns:p14="http://schemas.microsoft.com/office/powerpoint/2010/main" xmlns="" val="3556455036"/>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p:txBody>
          <a:bodyPr>
            <a:normAutofit fontScale="92500" lnSpcReduction="10000"/>
          </a:bodyPr>
          <a:lstStyle/>
          <a:p>
            <a:pPr>
              <a:lnSpc>
                <a:spcPct val="90000"/>
              </a:lnSpc>
              <a:buFont typeface="Wingdings" charset="2"/>
              <a:buNone/>
            </a:pPr>
            <a:r>
              <a:rPr lang="nl-NL" dirty="0"/>
              <a:t>	</a:t>
            </a:r>
          </a:p>
          <a:p>
            <a:pPr marL="45720" indent="0">
              <a:buNone/>
            </a:pPr>
            <a:r>
              <a:rPr lang="nl-NL" i="1" dirty="0"/>
              <a:t>A </a:t>
            </a:r>
            <a:r>
              <a:rPr lang="nl-NL" i="1" dirty="0" err="1"/>
              <a:t>combien</a:t>
            </a:r>
            <a:r>
              <a:rPr lang="nl-NL" i="1" dirty="0"/>
              <a:t> </a:t>
            </a:r>
            <a:r>
              <a:rPr lang="nl-NL" i="1" dirty="0" smtClean="0"/>
              <a:t>est </a:t>
            </a:r>
            <a:r>
              <a:rPr lang="nl-NL" i="1" dirty="0" err="1" smtClean="0"/>
              <a:t>le</a:t>
            </a:r>
            <a:r>
              <a:rPr lang="nl-NL" i="1" dirty="0" smtClean="0"/>
              <a:t> </a:t>
            </a:r>
            <a:r>
              <a:rPr lang="nl-NL" i="1" dirty="0" err="1" smtClean="0"/>
              <a:t>total</a:t>
            </a:r>
            <a:r>
              <a:rPr lang="nl-NL" i="1" dirty="0" smtClean="0"/>
              <a:t> de </a:t>
            </a:r>
            <a:r>
              <a:rPr lang="nl-NL" i="1" dirty="0"/>
              <a:t>vos </a:t>
            </a:r>
            <a:r>
              <a:rPr lang="nl-NL" i="1" dirty="0" err="1"/>
              <a:t>émotions</a:t>
            </a:r>
            <a:r>
              <a:rPr lang="nl-NL" i="1" dirty="0"/>
              <a:t>, vos </a:t>
            </a:r>
            <a:r>
              <a:rPr lang="nl-NL" i="1" dirty="0" err="1"/>
              <a:t>sensations</a:t>
            </a:r>
            <a:r>
              <a:rPr lang="nl-NL" i="1" dirty="0"/>
              <a:t> dans </a:t>
            </a:r>
            <a:r>
              <a:rPr lang="nl-NL" i="1" dirty="0" err="1"/>
              <a:t>votre</a:t>
            </a:r>
            <a:r>
              <a:rPr lang="nl-NL" i="1" dirty="0"/>
              <a:t> corps et vos </a:t>
            </a:r>
            <a:r>
              <a:rPr lang="nl-NL" i="1" dirty="0" err="1"/>
              <a:t>pensées</a:t>
            </a:r>
            <a:r>
              <a:rPr lang="nl-NL" i="1" dirty="0"/>
              <a:t>, </a:t>
            </a:r>
            <a:r>
              <a:rPr lang="nl-NL" i="1" dirty="0" err="1"/>
              <a:t>lorsque</a:t>
            </a:r>
            <a:r>
              <a:rPr lang="nl-NL" i="1" dirty="0"/>
              <a:t> </a:t>
            </a:r>
            <a:r>
              <a:rPr lang="nl-NL" i="1" dirty="0" err="1"/>
              <a:t>vous</a:t>
            </a:r>
            <a:r>
              <a:rPr lang="nl-NL" i="1" dirty="0"/>
              <a:t> </a:t>
            </a:r>
            <a:r>
              <a:rPr lang="nl-NL" i="1" dirty="0" err="1"/>
              <a:t>pensez</a:t>
            </a:r>
            <a:r>
              <a:rPr lang="nl-NL" i="1" dirty="0"/>
              <a:t> à </a:t>
            </a:r>
            <a:r>
              <a:rPr lang="nl-NL" i="1" dirty="0" err="1"/>
              <a:t>cette</a:t>
            </a:r>
            <a:r>
              <a:rPr lang="nl-NL" i="1" dirty="0"/>
              <a:t> </a:t>
            </a:r>
            <a:r>
              <a:rPr lang="nl-NL" i="1" dirty="0" err="1"/>
              <a:t>personne</a:t>
            </a:r>
            <a:r>
              <a:rPr lang="nl-NL" i="1" dirty="0"/>
              <a:t> </a:t>
            </a:r>
            <a:r>
              <a:rPr lang="nl-NL" i="1" dirty="0" err="1"/>
              <a:t>maintenant</a:t>
            </a:r>
            <a:r>
              <a:rPr lang="nl-NL" i="1" dirty="0"/>
              <a:t>?</a:t>
            </a:r>
            <a:r>
              <a:rPr lang="nl-NL" i="1" dirty="0" smtClean="0"/>
              <a:t> </a:t>
            </a:r>
          </a:p>
          <a:p>
            <a:pPr marL="45720" indent="0">
              <a:buNone/>
            </a:pPr>
            <a:r>
              <a:rPr lang="nl-NL" i="1" dirty="0" smtClean="0"/>
              <a:t>Sur </a:t>
            </a:r>
            <a:r>
              <a:rPr lang="nl-NL" i="1" dirty="0" err="1"/>
              <a:t>une</a:t>
            </a:r>
            <a:r>
              <a:rPr lang="nl-NL" i="1" dirty="0"/>
              <a:t> </a:t>
            </a:r>
            <a:r>
              <a:rPr lang="nl-NL" i="1" dirty="0" err="1"/>
              <a:t>échelle</a:t>
            </a:r>
            <a:r>
              <a:rPr lang="nl-NL" i="1" dirty="0"/>
              <a:t> de</a:t>
            </a:r>
          </a:p>
          <a:p>
            <a:pPr>
              <a:lnSpc>
                <a:spcPct val="90000"/>
              </a:lnSpc>
              <a:buFont typeface="Wingdings" charset="2"/>
              <a:buNone/>
            </a:pPr>
            <a:endParaRPr lang="nl-NL" dirty="0"/>
          </a:p>
          <a:p>
            <a:pPr algn="ctr">
              <a:lnSpc>
                <a:spcPct val="90000"/>
              </a:lnSpc>
              <a:buFont typeface="Wingdings" charset="2"/>
              <a:buNone/>
            </a:pPr>
            <a:r>
              <a:rPr lang="nl-NL" sz="6400" dirty="0"/>
              <a:t>0</a:t>
            </a:r>
            <a:r>
              <a:rPr lang="nl-NL" sz="6400" dirty="0" smtClean="0"/>
              <a:t> </a:t>
            </a:r>
            <a:r>
              <a:rPr lang="de-DE" sz="6400" dirty="0" smtClean="0"/>
              <a:t>– – – – – – – –</a:t>
            </a:r>
            <a:r>
              <a:rPr lang="nl-NL" sz="6400" dirty="0" smtClean="0"/>
              <a:t> 10?</a:t>
            </a:r>
          </a:p>
          <a:p>
            <a:pPr>
              <a:lnSpc>
                <a:spcPct val="90000"/>
              </a:lnSpc>
              <a:buFont typeface="Wingdings" charset="2"/>
              <a:buNone/>
            </a:pPr>
            <a:endParaRPr lang="nl-NL" dirty="0" smtClean="0"/>
          </a:p>
          <a:p>
            <a:pPr>
              <a:lnSpc>
                <a:spcPct val="90000"/>
              </a:lnSpc>
              <a:buFont typeface="Wingdings" charset="2"/>
              <a:buNone/>
            </a:pPr>
            <a:endParaRPr lang="nl-NL" dirty="0"/>
          </a:p>
          <a:p>
            <a:pPr>
              <a:lnSpc>
                <a:spcPct val="90000"/>
              </a:lnSpc>
              <a:buFont typeface="Wingdings" charset="2"/>
              <a:buNone/>
            </a:pPr>
            <a:endParaRPr lang="nl-NL" dirty="0" smtClean="0"/>
          </a:p>
          <a:p>
            <a:pPr>
              <a:lnSpc>
                <a:spcPct val="90000"/>
              </a:lnSpc>
              <a:buFont typeface="Wingdings" charset="2"/>
              <a:buNone/>
            </a:pPr>
            <a:r>
              <a:rPr lang="nl-NL" dirty="0" smtClean="0"/>
              <a:t>	</a:t>
            </a:r>
            <a:r>
              <a:rPr lang="nl-NL" dirty="0" err="1" smtClean="0"/>
              <a:t>Quelle</a:t>
            </a:r>
            <a:r>
              <a:rPr lang="nl-NL" dirty="0" smtClean="0"/>
              <a:t> </a:t>
            </a:r>
            <a:r>
              <a:rPr lang="nl-NL" dirty="0" err="1" smtClean="0"/>
              <a:t>est</a:t>
            </a:r>
            <a:r>
              <a:rPr lang="nl-NL" dirty="0" smtClean="0"/>
              <a:t> la </a:t>
            </a:r>
            <a:r>
              <a:rPr lang="nl-NL" dirty="0" err="1" smtClean="0"/>
              <a:t>différence</a:t>
            </a:r>
            <a:r>
              <a:rPr lang="nl-NL" dirty="0" smtClean="0"/>
              <a:t>?</a:t>
            </a:r>
            <a:endParaRPr lang="nl-NL" i="1" dirty="0"/>
          </a:p>
        </p:txBody>
      </p:sp>
      <p:sp>
        <p:nvSpPr>
          <p:cNvPr id="22530" name="Rectangle 2"/>
          <p:cNvSpPr>
            <a:spLocks noGrp="1" noChangeArrowheads="1"/>
          </p:cNvSpPr>
          <p:nvPr>
            <p:ph type="title"/>
          </p:nvPr>
        </p:nvSpPr>
        <p:spPr/>
        <p:txBody>
          <a:bodyPr>
            <a:normAutofit/>
          </a:bodyPr>
          <a:lstStyle/>
          <a:p>
            <a:r>
              <a:rPr lang="fr-FR" dirty="0" smtClean="0"/>
              <a:t>unités d’inconfort subjectif</a:t>
            </a:r>
            <a:endParaRPr lang="nl-NL" dirty="0"/>
          </a:p>
        </p:txBody>
      </p:sp>
      <p:pic>
        <p:nvPicPr>
          <p:cNvPr id="7" name="Bild 6" descr="SUD.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77685" y="5013176"/>
            <a:ext cx="2971800" cy="1562100"/>
          </a:xfrm>
          <a:prstGeom prst="rect">
            <a:avLst/>
          </a:prstGeom>
        </p:spPr>
      </p:pic>
    </p:spTree>
    <p:extLst>
      <p:ext uri="{BB962C8B-B14F-4D97-AF65-F5344CB8AC3E}">
        <p14:creationId xmlns:p14="http://schemas.microsoft.com/office/powerpoint/2010/main" xmlns="" val="3469747017"/>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p:txBody>
          <a:bodyPr>
            <a:normAutofit fontScale="92500"/>
          </a:bodyPr>
          <a:lstStyle/>
          <a:p>
            <a:pPr>
              <a:lnSpc>
                <a:spcPct val="90000"/>
              </a:lnSpc>
              <a:buFont typeface="Wingdings" charset="2"/>
              <a:buNone/>
            </a:pPr>
            <a:r>
              <a:rPr lang="nl-NL" dirty="0"/>
              <a:t>	</a:t>
            </a:r>
          </a:p>
          <a:p>
            <a:pPr>
              <a:lnSpc>
                <a:spcPct val="90000"/>
              </a:lnSpc>
              <a:buFont typeface="Wingdings" charset="2"/>
              <a:buNone/>
            </a:pPr>
            <a:r>
              <a:rPr lang="nl-NL" dirty="0" smtClean="0"/>
              <a:t>	</a:t>
            </a:r>
            <a:r>
              <a:rPr lang="fr-FR" i="1" dirty="0" smtClean="0"/>
              <a:t>A combien évaluez-vous votre </a:t>
            </a:r>
            <a:r>
              <a:rPr lang="fr-FR" b="1" i="1" dirty="0" smtClean="0">
                <a:solidFill>
                  <a:srgbClr val="800000"/>
                </a:solidFill>
              </a:rPr>
              <a:t>confiance en vous</a:t>
            </a:r>
            <a:r>
              <a:rPr lang="fr-FR" b="1" i="1" dirty="0" smtClean="0">
                <a:solidFill>
                  <a:srgbClr val="004F56"/>
                </a:solidFill>
              </a:rPr>
              <a:t>,</a:t>
            </a:r>
            <a:r>
              <a:rPr lang="fr-FR" b="1" i="1" dirty="0" smtClean="0"/>
              <a:t> si vous percevez cette personne dans votre espace personnel sur une échelle de </a:t>
            </a:r>
          </a:p>
          <a:p>
            <a:pPr>
              <a:lnSpc>
                <a:spcPct val="90000"/>
              </a:lnSpc>
              <a:buFont typeface="Wingdings" charset="2"/>
              <a:buNone/>
            </a:pPr>
            <a:endParaRPr lang="nl-NL" dirty="0" smtClean="0"/>
          </a:p>
          <a:p>
            <a:pPr algn="ctr">
              <a:lnSpc>
                <a:spcPct val="90000"/>
              </a:lnSpc>
              <a:buFont typeface="Wingdings" charset="2"/>
              <a:buNone/>
            </a:pPr>
            <a:r>
              <a:rPr lang="nl-NL" sz="6400" dirty="0" smtClean="0"/>
              <a:t>0 </a:t>
            </a:r>
            <a:r>
              <a:rPr lang="de-DE" sz="6400" dirty="0" smtClean="0"/>
              <a:t>– – – – – – – –</a:t>
            </a:r>
            <a:r>
              <a:rPr lang="nl-NL" sz="6400" dirty="0" smtClean="0"/>
              <a:t> 100?</a:t>
            </a:r>
          </a:p>
          <a:p>
            <a:pPr>
              <a:lnSpc>
                <a:spcPct val="90000"/>
              </a:lnSpc>
              <a:buFont typeface="Wingdings" charset="2"/>
              <a:buNone/>
            </a:pPr>
            <a:endParaRPr lang="nl-NL" dirty="0" smtClean="0"/>
          </a:p>
          <a:p>
            <a:pPr>
              <a:lnSpc>
                <a:spcPct val="90000"/>
              </a:lnSpc>
              <a:buFont typeface="Wingdings" charset="2"/>
              <a:buNone/>
            </a:pPr>
            <a:endParaRPr lang="nl-NL" dirty="0" smtClean="0"/>
          </a:p>
          <a:p>
            <a:pPr>
              <a:lnSpc>
                <a:spcPct val="90000"/>
              </a:lnSpc>
              <a:buFont typeface="Wingdings" charset="2"/>
              <a:buNone/>
            </a:pPr>
            <a:endParaRPr lang="nl-NL" dirty="0" smtClean="0"/>
          </a:p>
          <a:p>
            <a:pPr>
              <a:lnSpc>
                <a:spcPct val="90000"/>
              </a:lnSpc>
              <a:buFont typeface="Wingdings" charset="2"/>
              <a:buNone/>
            </a:pPr>
            <a:r>
              <a:rPr lang="nl-NL" dirty="0" smtClean="0"/>
              <a:t>	</a:t>
            </a:r>
            <a:r>
              <a:rPr lang="nl-NL" i="1" dirty="0" err="1" smtClean="0"/>
              <a:t>Quelle</a:t>
            </a:r>
            <a:r>
              <a:rPr lang="nl-NL" i="1" dirty="0" smtClean="0"/>
              <a:t> est la </a:t>
            </a:r>
            <a:r>
              <a:rPr lang="nl-NL" i="1" dirty="0" err="1" smtClean="0"/>
              <a:t>différence</a:t>
            </a:r>
            <a:r>
              <a:rPr lang="nl-NL" i="1" dirty="0" smtClean="0"/>
              <a:t>?</a:t>
            </a:r>
            <a:endParaRPr lang="nl-NL" i="1" dirty="0"/>
          </a:p>
        </p:txBody>
      </p:sp>
      <p:sp>
        <p:nvSpPr>
          <p:cNvPr id="22530" name="Rectangle 2"/>
          <p:cNvSpPr>
            <a:spLocks noGrp="1" noChangeArrowheads="1"/>
          </p:cNvSpPr>
          <p:nvPr>
            <p:ph type="title"/>
          </p:nvPr>
        </p:nvSpPr>
        <p:spPr/>
        <p:txBody>
          <a:bodyPr>
            <a:normAutofit/>
          </a:bodyPr>
          <a:lstStyle/>
          <a:p>
            <a:r>
              <a:rPr lang="nl-NL" dirty="0" err="1" smtClean="0"/>
              <a:t>unités</a:t>
            </a:r>
            <a:r>
              <a:rPr lang="nl-NL" dirty="0" smtClean="0"/>
              <a:t> de </a:t>
            </a:r>
            <a:r>
              <a:rPr lang="nl-NL" dirty="0" err="1" smtClean="0"/>
              <a:t>confiance</a:t>
            </a:r>
            <a:r>
              <a:rPr lang="nl-NL" dirty="0" smtClean="0"/>
              <a:t> en </a:t>
            </a:r>
            <a:r>
              <a:rPr lang="nl-NL" dirty="0" err="1" smtClean="0"/>
              <a:t>soi</a:t>
            </a:r>
            <a:endParaRPr lang="nl-NL" dirty="0"/>
          </a:p>
        </p:txBody>
      </p:sp>
      <p:pic>
        <p:nvPicPr>
          <p:cNvPr id="7" name="Bild 6" descr="SUD.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77685" y="5013176"/>
            <a:ext cx="2971800" cy="1562100"/>
          </a:xfrm>
          <a:prstGeom prst="rect">
            <a:avLst/>
          </a:prstGeom>
        </p:spPr>
      </p:pic>
    </p:spTree>
    <p:extLst>
      <p:ext uri="{BB962C8B-B14F-4D97-AF65-F5344CB8AC3E}">
        <p14:creationId xmlns:p14="http://schemas.microsoft.com/office/powerpoint/2010/main" xmlns="" val="2998877923"/>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subTitle" idx="1"/>
          </p:nvPr>
        </p:nvSpPr>
        <p:spPr/>
        <p:txBody>
          <a:bodyPr/>
          <a:lstStyle/>
          <a:p>
            <a:r>
              <a:rPr lang="de-CH" b="1" i="1" dirty="0" err="1" smtClean="0"/>
              <a:t>Espoirs</a:t>
            </a:r>
            <a:r>
              <a:rPr lang="de-CH" b="1" i="1" dirty="0" smtClean="0"/>
              <a:t>?</a:t>
            </a:r>
          </a:p>
          <a:p>
            <a:endParaRPr lang="de-CH" b="1" i="1" dirty="0" smtClean="0"/>
          </a:p>
          <a:p>
            <a:r>
              <a:rPr lang="de-CH" b="1" i="1" dirty="0" err="1" smtClean="0"/>
              <a:t>Peurs</a:t>
            </a:r>
            <a:r>
              <a:rPr lang="de-CH" b="1" i="1" dirty="0" smtClean="0"/>
              <a:t>?</a:t>
            </a:r>
          </a:p>
          <a:p>
            <a:endParaRPr lang="de-CH" b="1" i="1" dirty="0" smtClean="0"/>
          </a:p>
          <a:p>
            <a:r>
              <a:rPr lang="de-CH" b="1" i="1" dirty="0" err="1" smtClean="0"/>
              <a:t>Attentes</a:t>
            </a:r>
            <a:r>
              <a:rPr lang="de-CH" b="1" i="1" dirty="0" smtClean="0"/>
              <a:t>?</a:t>
            </a:r>
            <a:endParaRPr lang="de-CH" b="1" i="1" dirty="0"/>
          </a:p>
        </p:txBody>
      </p:sp>
      <p:sp>
        <p:nvSpPr>
          <p:cNvPr id="2" name="Titel 1"/>
          <p:cNvSpPr>
            <a:spLocks noGrp="1"/>
          </p:cNvSpPr>
          <p:nvPr>
            <p:ph type="title"/>
          </p:nvPr>
        </p:nvSpPr>
        <p:spPr>
          <a:xfrm>
            <a:off x="827583" y="2052960"/>
            <a:ext cx="5890001" cy="1828800"/>
          </a:xfrm>
        </p:spPr>
        <p:txBody>
          <a:bodyPr/>
          <a:lstStyle/>
          <a:p>
            <a:pPr algn="l"/>
            <a:r>
              <a:rPr lang="de-DE" dirty="0" err="1" smtClean="0"/>
              <a:t>Qui</a:t>
            </a:r>
            <a:r>
              <a:rPr lang="de-DE" dirty="0" smtClean="0"/>
              <a:t> </a:t>
            </a:r>
            <a:r>
              <a:rPr lang="de-DE" dirty="0" err="1" smtClean="0"/>
              <a:t>êtes-vous</a:t>
            </a:r>
            <a:r>
              <a:rPr lang="de-DE" dirty="0" smtClean="0"/>
              <a:t>?</a:t>
            </a:r>
            <a:endParaRPr lang="de-DE" dirty="0"/>
          </a:p>
        </p:txBody>
      </p:sp>
      <p:pic>
        <p:nvPicPr>
          <p:cNvPr id="4" name="Bild 3"/>
          <p:cNvPicPr>
            <a:picLocks noChangeAspect="1"/>
          </p:cNvPicPr>
          <p:nvPr/>
        </p:nvPicPr>
        <p:blipFill>
          <a:blip r:embed="rId2"/>
          <a:stretch>
            <a:fillRect/>
          </a:stretch>
        </p:blipFill>
        <p:spPr>
          <a:xfrm>
            <a:off x="879872" y="4509120"/>
            <a:ext cx="2540000" cy="1600200"/>
          </a:xfrm>
          <a:prstGeom prst="rect">
            <a:avLst/>
          </a:prstGeom>
        </p:spPr>
      </p:pic>
    </p:spTree>
    <p:extLst>
      <p:ext uri="{BB962C8B-B14F-4D97-AF65-F5344CB8AC3E}">
        <p14:creationId xmlns:p14="http://schemas.microsoft.com/office/powerpoint/2010/main" xmlns="" val="2726033566"/>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p:cNvSpPr>
            <a:spLocks noGrp="1"/>
          </p:cNvSpPr>
          <p:nvPr>
            <p:ph type="subTitle" idx="1"/>
          </p:nvPr>
        </p:nvSpPr>
        <p:spPr>
          <a:xfrm>
            <a:off x="7010400" y="1700808"/>
            <a:ext cx="1981200" cy="1828800"/>
          </a:xfrm>
        </p:spPr>
        <p:txBody>
          <a:bodyPr/>
          <a:lstStyle/>
          <a:p>
            <a:pPr algn="ctr"/>
            <a:r>
              <a:rPr lang="de-CH" dirty="0" err="1" smtClean="0"/>
              <a:t>applications</a:t>
            </a:r>
            <a:endParaRPr lang="de-CH" dirty="0"/>
          </a:p>
        </p:txBody>
      </p:sp>
      <p:sp>
        <p:nvSpPr>
          <p:cNvPr id="6" name="Titel 5"/>
          <p:cNvSpPr>
            <a:spLocks noGrp="1"/>
          </p:cNvSpPr>
          <p:nvPr>
            <p:ph type="title"/>
          </p:nvPr>
        </p:nvSpPr>
        <p:spPr/>
        <p:txBody>
          <a:bodyPr/>
          <a:lstStyle/>
          <a:p>
            <a:r>
              <a:rPr lang="de-CH" dirty="0" err="1" smtClean="0"/>
              <a:t>C‘est</a:t>
            </a:r>
            <a:r>
              <a:rPr lang="de-CH" dirty="0" smtClean="0"/>
              <a:t> </a:t>
            </a:r>
            <a:r>
              <a:rPr lang="de-CH" dirty="0" err="1" smtClean="0"/>
              <a:t>juste</a:t>
            </a:r>
            <a:r>
              <a:rPr lang="de-CH" dirty="0" smtClean="0"/>
              <a:t> </a:t>
            </a:r>
            <a:r>
              <a:rPr lang="de-CH" dirty="0" err="1" smtClean="0"/>
              <a:t>un</a:t>
            </a:r>
            <a:r>
              <a:rPr lang="de-CH" dirty="0" smtClean="0"/>
              <a:t> </a:t>
            </a:r>
            <a:r>
              <a:rPr lang="de-CH" dirty="0" err="1" smtClean="0"/>
              <a:t>exemple</a:t>
            </a:r>
            <a:r>
              <a:rPr lang="de-CH" dirty="0" smtClean="0"/>
              <a:t/>
            </a:r>
            <a:br>
              <a:rPr lang="de-CH" dirty="0" smtClean="0"/>
            </a:br>
            <a:r>
              <a:rPr lang="de-CH" dirty="0" smtClean="0"/>
              <a:t/>
            </a:r>
            <a:br>
              <a:rPr lang="de-CH" dirty="0" smtClean="0"/>
            </a:br>
            <a:r>
              <a:rPr lang="de-CH" dirty="0" err="1" smtClean="0"/>
              <a:t>Vous</a:t>
            </a:r>
            <a:r>
              <a:rPr lang="de-CH" dirty="0" smtClean="0"/>
              <a:t> </a:t>
            </a:r>
            <a:r>
              <a:rPr lang="de-CH" dirty="0" err="1" smtClean="0"/>
              <a:t>pouvez</a:t>
            </a:r>
            <a:r>
              <a:rPr lang="de-CH" dirty="0" smtClean="0"/>
              <a:t> </a:t>
            </a:r>
            <a:r>
              <a:rPr lang="de-CH" dirty="0" err="1" smtClean="0"/>
              <a:t>utiliser</a:t>
            </a:r>
            <a:r>
              <a:rPr lang="de-CH" dirty="0" smtClean="0"/>
              <a:t> la </a:t>
            </a:r>
            <a:r>
              <a:rPr lang="de-CH" dirty="0" err="1" smtClean="0"/>
              <a:t>logosynthèse</a:t>
            </a:r>
            <a:r>
              <a:rPr lang="de-CH" dirty="0" smtClean="0"/>
              <a:t> </a:t>
            </a:r>
            <a:r>
              <a:rPr lang="de-CH" dirty="0" err="1" smtClean="0"/>
              <a:t>dans</a:t>
            </a:r>
            <a:r>
              <a:rPr lang="de-CH" dirty="0" smtClean="0"/>
              <a:t> de </a:t>
            </a:r>
            <a:r>
              <a:rPr lang="de-CH" dirty="0" err="1" smtClean="0">
                <a:solidFill>
                  <a:srgbClr val="FF0000"/>
                </a:solidFill>
              </a:rPr>
              <a:t>nombreux</a:t>
            </a:r>
            <a:r>
              <a:rPr lang="de-CH" dirty="0" smtClean="0">
                <a:solidFill>
                  <a:srgbClr val="FF0000"/>
                </a:solidFill>
              </a:rPr>
              <a:t> </a:t>
            </a:r>
            <a:r>
              <a:rPr lang="de-CH" dirty="0" err="1" smtClean="0">
                <a:solidFill>
                  <a:srgbClr val="FF0000"/>
                </a:solidFill>
              </a:rPr>
              <a:t>domaines</a:t>
            </a:r>
            <a:endParaRPr lang="de-CH" dirty="0">
              <a:solidFill>
                <a:srgbClr val="FF0000"/>
              </a:solidFill>
            </a:endParaRPr>
          </a:p>
        </p:txBody>
      </p:sp>
    </p:spTree>
    <p:extLst>
      <p:ext uri="{BB962C8B-B14F-4D97-AF65-F5344CB8AC3E}">
        <p14:creationId xmlns:p14="http://schemas.microsoft.com/office/powerpoint/2010/main" xmlns="" val="1117153943"/>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7010400" y="0"/>
            <a:ext cx="1981200" cy="1828800"/>
          </a:xfrm>
        </p:spPr>
        <p:txBody>
          <a:bodyPr/>
          <a:lstStyle/>
          <a:p>
            <a:pPr algn="ctr"/>
            <a:r>
              <a:rPr lang="de-CH" dirty="0" err="1" smtClean="0"/>
              <a:t>L‘énergie</a:t>
            </a:r>
            <a:r>
              <a:rPr lang="de-CH" dirty="0" smtClean="0"/>
              <a:t> en Logosynthèse</a:t>
            </a:r>
            <a:endParaRPr lang="de-CH" dirty="0"/>
          </a:p>
        </p:txBody>
      </p:sp>
      <p:sp>
        <p:nvSpPr>
          <p:cNvPr id="4" name="Titel 3"/>
          <p:cNvSpPr>
            <a:spLocks noGrp="1"/>
          </p:cNvSpPr>
          <p:nvPr>
            <p:ph type="title"/>
          </p:nvPr>
        </p:nvSpPr>
        <p:spPr/>
        <p:txBody>
          <a:bodyPr/>
          <a:lstStyle/>
          <a:p>
            <a:r>
              <a:rPr lang="de-CH" dirty="0" smtClean="0"/>
              <a:t>Ce que nous appelons </a:t>
            </a:r>
            <a:r>
              <a:rPr lang="de-CH" dirty="0" smtClean="0">
                <a:solidFill>
                  <a:srgbClr val="800000"/>
                </a:solidFill>
              </a:rPr>
              <a:t>énergie </a:t>
            </a:r>
            <a:r>
              <a:rPr lang="de-CH" dirty="0" smtClean="0"/>
              <a:t>en Logosynthèse a deux caractéristiques principales</a:t>
            </a:r>
            <a:endParaRPr lang="de-CH" dirty="0"/>
          </a:p>
        </p:txBody>
      </p:sp>
    </p:spTree>
    <p:extLst>
      <p:ext uri="{BB962C8B-B14F-4D97-AF65-F5344CB8AC3E}">
        <p14:creationId xmlns:p14="http://schemas.microsoft.com/office/powerpoint/2010/main" xmlns="" val="371529737"/>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51520" y="3256384"/>
            <a:ext cx="6324600" cy="1828800"/>
          </a:xfrm>
        </p:spPr>
        <p:txBody>
          <a:bodyPr/>
          <a:lstStyle/>
          <a:p>
            <a:r>
              <a:rPr lang="de-CH" dirty="0" smtClean="0"/>
              <a:t>La matière,</a:t>
            </a:r>
            <a:br>
              <a:rPr lang="de-CH" dirty="0" smtClean="0"/>
            </a:br>
            <a:r>
              <a:rPr lang="de-CH" dirty="0" smtClean="0">
                <a:solidFill>
                  <a:srgbClr val="800000"/>
                </a:solidFill>
              </a:rPr>
              <a:t>energie</a:t>
            </a:r>
            <a:r>
              <a:rPr lang="de-CH" dirty="0" smtClean="0"/>
              <a:t>,</a:t>
            </a:r>
            <a:br>
              <a:rPr lang="de-CH" dirty="0" smtClean="0"/>
            </a:br>
            <a:r>
              <a:rPr lang="de-CH" dirty="0" smtClean="0"/>
              <a:t>information, conscience</a:t>
            </a:r>
            <a:br>
              <a:rPr lang="de-CH" dirty="0" smtClean="0"/>
            </a:br>
            <a:r>
              <a:rPr lang="de-CH" dirty="0" smtClean="0"/>
              <a:t/>
            </a:r>
            <a:br>
              <a:rPr lang="de-CH" dirty="0" smtClean="0"/>
            </a:br>
            <a:r>
              <a:rPr lang="de-CH" dirty="0" smtClean="0">
                <a:solidFill>
                  <a:srgbClr val="800000"/>
                </a:solidFill>
              </a:rPr>
              <a:t>est fluide</a:t>
            </a:r>
            <a:br>
              <a:rPr lang="de-CH" dirty="0" smtClean="0">
                <a:solidFill>
                  <a:srgbClr val="800000"/>
                </a:solidFill>
              </a:rPr>
            </a:br>
            <a:r>
              <a:rPr lang="de-CH" dirty="0" smtClean="0">
                <a:solidFill>
                  <a:srgbClr val="800000"/>
                </a:solidFill>
              </a:rPr>
              <a:t>ou pas</a:t>
            </a:r>
            <a:endParaRPr lang="de-CH" dirty="0">
              <a:solidFill>
                <a:srgbClr val="800000"/>
              </a:solidFill>
            </a:endParaRPr>
          </a:p>
        </p:txBody>
      </p:sp>
      <p:sp>
        <p:nvSpPr>
          <p:cNvPr id="6" name="Untertitel 1"/>
          <p:cNvSpPr txBox="1">
            <a:spLocks/>
          </p:cNvSpPr>
          <p:nvPr/>
        </p:nvSpPr>
        <p:spPr>
          <a:xfrm>
            <a:off x="7010400" y="207020"/>
            <a:ext cx="1981200" cy="18288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8D1000"/>
              </a:buClr>
              <a:buFont typeface="Wingdings 2" pitchFamily="18" charset="2"/>
              <a:buNone/>
              <a:defRPr sz="1900" kern="1200" spc="150" baseline="0">
                <a:solidFill>
                  <a:schemeClr val="bg1"/>
                </a:solidFill>
                <a:latin typeface="+mn-lt"/>
                <a:ea typeface="+mn-ea"/>
                <a:cs typeface="+mn-cs"/>
              </a:defRPr>
            </a:lvl1pPr>
            <a:lvl2pPr marL="457200" indent="0" algn="ctr" defTabSz="914400" rtl="0" eaLnBrk="1" latinLnBrk="0" hangingPunct="1">
              <a:spcBef>
                <a:spcPct val="20000"/>
              </a:spcBef>
              <a:buClr>
                <a:srgbClr val="004F56"/>
              </a:buClr>
              <a:buSzPct val="100000"/>
              <a:buFont typeface="Wingdings" charset="2"/>
              <a:buNone/>
              <a:defRPr sz="21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8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de-CH" sz="9600" dirty="0" smtClean="0"/>
              <a:t>#1</a:t>
            </a:r>
            <a:endParaRPr lang="de-CH" sz="9600" dirty="0"/>
          </a:p>
        </p:txBody>
      </p:sp>
    </p:spTree>
    <p:extLst>
      <p:ext uri="{BB962C8B-B14F-4D97-AF65-F5344CB8AC3E}">
        <p14:creationId xmlns:p14="http://schemas.microsoft.com/office/powerpoint/2010/main" xmlns="" val="2853971986"/>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188640"/>
            <a:ext cx="1981200" cy="1828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CH" sz="9600" b="1" spc="0" dirty="0" smtClean="0">
                <a:ln w="11430"/>
                <a:solidFill>
                  <a:srgbClr val="FFFFFF"/>
                </a:solidFill>
                <a:effectLst>
                  <a:outerShdw blurRad="50800" dist="39000" dir="5460000" algn="tl">
                    <a:srgbClr val="000000">
                      <a:alpha val="38000"/>
                    </a:srgbClr>
                  </a:outerShdw>
                </a:effectLst>
              </a:rPr>
              <a:t>#2</a:t>
            </a:r>
            <a:endParaRPr lang="de-CH" sz="9600" b="1" spc="0" dirty="0">
              <a:ln w="11430"/>
              <a:solidFill>
                <a:srgbClr val="FFFFFF"/>
              </a:solidFill>
              <a:effectLst>
                <a:outerShdw blurRad="50800" dist="39000" dir="5460000" algn="tl">
                  <a:srgbClr val="000000">
                    <a:alpha val="38000"/>
                  </a:srgbClr>
                </a:outerShdw>
              </a:effectLst>
            </a:endParaRPr>
          </a:p>
        </p:txBody>
      </p:sp>
      <p:sp>
        <p:nvSpPr>
          <p:cNvPr id="4" name="Titel 3"/>
          <p:cNvSpPr>
            <a:spLocks noGrp="1"/>
          </p:cNvSpPr>
          <p:nvPr>
            <p:ph type="title"/>
          </p:nvPr>
        </p:nvSpPr>
        <p:spPr>
          <a:xfrm>
            <a:off x="381000" y="2743200"/>
            <a:ext cx="6324600" cy="1828800"/>
          </a:xfrm>
        </p:spPr>
        <p:txBody>
          <a:bodyPr/>
          <a:lstStyle/>
          <a:p>
            <a:r>
              <a:rPr lang="de-CH" sz="4000" dirty="0" err="1" smtClean="0"/>
              <a:t>L‘énergie</a:t>
            </a:r>
            <a:r>
              <a:rPr lang="de-CH" sz="4000" dirty="0" smtClean="0"/>
              <a:t> </a:t>
            </a:r>
            <a:r>
              <a:rPr lang="de-CH" sz="4000" dirty="0" err="1" smtClean="0"/>
              <a:t>doit</a:t>
            </a:r>
            <a:r>
              <a:rPr lang="de-CH" sz="4000" dirty="0" smtClean="0"/>
              <a:t> </a:t>
            </a:r>
            <a:r>
              <a:rPr lang="de-CH" sz="4000" dirty="0" err="1" smtClean="0"/>
              <a:t>être</a:t>
            </a:r>
            <a:r>
              <a:rPr lang="de-CH" sz="4000" dirty="0" smtClean="0"/>
              <a:t> à </a:t>
            </a:r>
            <a:r>
              <a:rPr lang="de-CH" sz="4000" dirty="0" err="1" smtClean="0"/>
              <a:t>sa</a:t>
            </a:r>
            <a:r>
              <a:rPr lang="de-CH" sz="4000" dirty="0" smtClean="0"/>
              <a:t> </a:t>
            </a:r>
            <a:r>
              <a:rPr lang="de-CH" sz="4000" dirty="0" err="1" smtClean="0">
                <a:solidFill>
                  <a:srgbClr val="800000"/>
                </a:solidFill>
              </a:rPr>
              <a:t>juste</a:t>
            </a:r>
            <a:r>
              <a:rPr lang="de-CH" sz="4000" dirty="0" smtClean="0">
                <a:solidFill>
                  <a:srgbClr val="800000"/>
                </a:solidFill>
              </a:rPr>
              <a:t> </a:t>
            </a:r>
            <a:r>
              <a:rPr lang="de-CH" sz="4000" dirty="0" err="1" smtClean="0">
                <a:solidFill>
                  <a:srgbClr val="800000"/>
                </a:solidFill>
              </a:rPr>
              <a:t>place</a:t>
            </a:r>
            <a:r>
              <a:rPr lang="de-CH" sz="4000" dirty="0" smtClean="0"/>
              <a:t>:</a:t>
            </a:r>
            <a:br>
              <a:rPr lang="de-CH" sz="4000" dirty="0" smtClean="0"/>
            </a:br>
            <a:r>
              <a:rPr lang="de-CH" sz="4000" dirty="0" smtClean="0"/>
              <a:t/>
            </a:r>
            <a:br>
              <a:rPr lang="de-CH" sz="4000" dirty="0" smtClean="0"/>
            </a:br>
            <a:r>
              <a:rPr lang="de-CH" sz="4000" dirty="0" err="1" smtClean="0"/>
              <a:t>dans</a:t>
            </a:r>
            <a:r>
              <a:rPr lang="de-CH" sz="4000" dirty="0" smtClean="0"/>
              <a:t> </a:t>
            </a:r>
            <a:r>
              <a:rPr lang="de-CH" sz="4000" dirty="0" err="1" smtClean="0"/>
              <a:t>votre</a:t>
            </a:r>
            <a:r>
              <a:rPr lang="de-CH" sz="4000" dirty="0" smtClean="0"/>
              <a:t> </a:t>
            </a:r>
            <a:r>
              <a:rPr lang="de-CH" sz="4000" dirty="0" err="1" smtClean="0"/>
              <a:t>espace</a:t>
            </a:r>
            <a:r>
              <a:rPr lang="de-CH" sz="4000" dirty="0" smtClean="0"/>
              <a:t> </a:t>
            </a:r>
            <a:r>
              <a:rPr lang="de-CH" sz="4000" dirty="0" err="1" smtClean="0"/>
              <a:t>personnel</a:t>
            </a:r>
            <a:r>
              <a:rPr lang="de-CH" sz="4000" dirty="0" smtClean="0"/>
              <a:t> </a:t>
            </a:r>
            <a:r>
              <a:rPr lang="de-CH" sz="4000" dirty="0" err="1" smtClean="0"/>
              <a:t>quand</a:t>
            </a:r>
            <a:r>
              <a:rPr lang="de-CH" sz="4000" dirty="0" smtClean="0"/>
              <a:t> </a:t>
            </a:r>
            <a:r>
              <a:rPr lang="de-CH" sz="4000" dirty="0" err="1" smtClean="0"/>
              <a:t>elle</a:t>
            </a:r>
            <a:r>
              <a:rPr lang="de-CH" sz="4000" dirty="0" smtClean="0"/>
              <a:t> </a:t>
            </a:r>
            <a:r>
              <a:rPr lang="de-CH" sz="4000" dirty="0" err="1" smtClean="0"/>
              <a:t>est</a:t>
            </a:r>
            <a:r>
              <a:rPr lang="de-CH" sz="4000" dirty="0" smtClean="0"/>
              <a:t> à </a:t>
            </a:r>
            <a:r>
              <a:rPr lang="de-CH" sz="4000" dirty="0" err="1" smtClean="0"/>
              <a:t>vous</a:t>
            </a:r>
            <a:r>
              <a:rPr lang="de-CH" sz="4000" dirty="0" smtClean="0"/>
              <a:t>,</a:t>
            </a:r>
            <a:br>
              <a:rPr lang="de-CH" sz="4000" dirty="0" smtClean="0"/>
            </a:br>
            <a:r>
              <a:rPr lang="de-CH" sz="4000" dirty="0" smtClean="0"/>
              <a:t/>
            </a:r>
            <a:br>
              <a:rPr lang="de-CH" sz="4000" dirty="0" smtClean="0"/>
            </a:br>
            <a:r>
              <a:rPr lang="de-CH" sz="4000" dirty="0" err="1" smtClean="0"/>
              <a:t>hors</a:t>
            </a:r>
            <a:r>
              <a:rPr lang="de-CH" sz="4000" dirty="0" smtClean="0"/>
              <a:t> de </a:t>
            </a:r>
            <a:r>
              <a:rPr lang="de-CH" sz="4000" dirty="0" err="1" smtClean="0"/>
              <a:t>votre</a:t>
            </a:r>
            <a:r>
              <a:rPr lang="de-CH" sz="4000" dirty="0" smtClean="0"/>
              <a:t> </a:t>
            </a:r>
            <a:r>
              <a:rPr lang="de-CH" sz="4000" dirty="0" err="1" smtClean="0"/>
              <a:t>espace</a:t>
            </a:r>
            <a:r>
              <a:rPr lang="de-CH" sz="4000" dirty="0" smtClean="0"/>
              <a:t> </a:t>
            </a:r>
            <a:r>
              <a:rPr lang="de-CH" sz="4000" dirty="0" err="1" smtClean="0"/>
              <a:t>personnel</a:t>
            </a:r>
            <a:r>
              <a:rPr lang="de-CH" sz="4000" dirty="0" smtClean="0"/>
              <a:t>, </a:t>
            </a:r>
            <a:r>
              <a:rPr lang="de-CH" sz="4000" dirty="0" err="1" smtClean="0"/>
              <a:t>quand</a:t>
            </a:r>
            <a:r>
              <a:rPr lang="de-CH" sz="4000" dirty="0" smtClean="0"/>
              <a:t> </a:t>
            </a:r>
            <a:r>
              <a:rPr lang="de-CH" sz="4000" dirty="0" err="1" smtClean="0"/>
              <a:t>elle</a:t>
            </a:r>
            <a:r>
              <a:rPr lang="de-CH" sz="4000" dirty="0" smtClean="0"/>
              <a:t> ne </a:t>
            </a:r>
            <a:r>
              <a:rPr lang="de-CH" sz="4000" dirty="0" err="1" smtClean="0"/>
              <a:t>l‘est</a:t>
            </a:r>
            <a:r>
              <a:rPr lang="de-CH" sz="4000" dirty="0" smtClean="0"/>
              <a:t> </a:t>
            </a:r>
            <a:r>
              <a:rPr lang="de-CH" sz="4000" dirty="0" err="1" smtClean="0"/>
              <a:t>pas</a:t>
            </a:r>
            <a:r>
              <a:rPr lang="de-CH" sz="4000" dirty="0" smtClean="0"/>
              <a:t> </a:t>
            </a:r>
            <a:br>
              <a:rPr lang="de-CH" sz="4000" dirty="0" smtClean="0"/>
            </a:br>
            <a:endParaRPr lang="de-CH" sz="4000" dirty="0"/>
          </a:p>
        </p:txBody>
      </p:sp>
    </p:spTree>
    <p:extLst>
      <p:ext uri="{BB962C8B-B14F-4D97-AF65-F5344CB8AC3E}">
        <p14:creationId xmlns:p14="http://schemas.microsoft.com/office/powerpoint/2010/main" xmlns="" val="2355877849"/>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5301208"/>
            <a:ext cx="1981200" cy="1828800"/>
          </a:xfrm>
        </p:spPr>
        <p:txBody>
          <a:bodyPr>
            <a:noAutofit/>
          </a:bodyPr>
          <a:lstStyle/>
          <a:p>
            <a:pPr algn="ctr"/>
            <a:r>
              <a:rPr lang="de-CH" dirty="0" err="1" smtClean="0"/>
              <a:t>L‘énergie</a:t>
            </a:r>
            <a:r>
              <a:rPr lang="de-CH" dirty="0" smtClean="0"/>
              <a:t> </a:t>
            </a:r>
            <a:r>
              <a:rPr lang="de-CH" dirty="0" err="1" smtClean="0"/>
              <a:t>est</a:t>
            </a:r>
            <a:r>
              <a:rPr lang="de-CH" dirty="0" smtClean="0"/>
              <a:t> </a:t>
            </a:r>
            <a:r>
              <a:rPr lang="de-CH" dirty="0" err="1" smtClean="0"/>
              <a:t>fluide</a:t>
            </a:r>
            <a:r>
              <a:rPr lang="de-CH" dirty="0" smtClean="0"/>
              <a:t> </a:t>
            </a:r>
            <a:r>
              <a:rPr lang="de-CH" dirty="0" err="1" smtClean="0"/>
              <a:t>ou</a:t>
            </a:r>
            <a:r>
              <a:rPr lang="de-CH" dirty="0" smtClean="0"/>
              <a:t> </a:t>
            </a:r>
            <a:r>
              <a:rPr lang="de-CH" dirty="0" err="1" smtClean="0"/>
              <a:t>gelée</a:t>
            </a:r>
            <a:endParaRPr lang="de-CH" dirty="0"/>
          </a:p>
        </p:txBody>
      </p:sp>
      <p:sp>
        <p:nvSpPr>
          <p:cNvPr id="6" name="Titel 5"/>
          <p:cNvSpPr>
            <a:spLocks noGrp="1"/>
          </p:cNvSpPr>
          <p:nvPr>
            <p:ph type="title"/>
          </p:nvPr>
        </p:nvSpPr>
        <p:spPr>
          <a:xfrm>
            <a:off x="507285" y="2256160"/>
            <a:ext cx="6324600" cy="1828800"/>
          </a:xfrm>
        </p:spPr>
        <p:txBody>
          <a:bodyPr/>
          <a:lstStyle/>
          <a:p>
            <a:pPr algn="ctr"/>
            <a:r>
              <a:rPr lang="de-CH" sz="20000" dirty="0"/>
              <a:t>1</a:t>
            </a:r>
            <a:r>
              <a:rPr lang="de-CH" sz="9600" dirty="0"/>
              <a:t/>
            </a:r>
            <a:br>
              <a:rPr lang="de-CH" sz="9600" dirty="0"/>
            </a:br>
            <a:endParaRPr lang="de-CH" dirty="0"/>
          </a:p>
        </p:txBody>
      </p:sp>
    </p:spTree>
    <p:extLst>
      <p:ext uri="{BB962C8B-B14F-4D97-AF65-F5344CB8AC3E}">
        <p14:creationId xmlns:p14="http://schemas.microsoft.com/office/powerpoint/2010/main" xmlns="" val="67835189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tumblr_mh8pnw6viw1r4zr2vo2_r3_500.gi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0200" y="3138170"/>
            <a:ext cx="6350000" cy="3416300"/>
          </a:xfrm>
          <a:prstGeom prst="rect">
            <a:avLst/>
          </a:prstGeom>
        </p:spPr>
      </p:pic>
      <p:sp>
        <p:nvSpPr>
          <p:cNvPr id="9" name="Untertitel 1"/>
          <p:cNvSpPr>
            <a:spLocks noGrp="1"/>
          </p:cNvSpPr>
          <p:nvPr>
            <p:ph type="subTitle" idx="1"/>
          </p:nvPr>
        </p:nvSpPr>
        <p:spPr>
          <a:xfrm>
            <a:off x="6993466" y="406178"/>
            <a:ext cx="1981200" cy="6185122"/>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CH" sz="12000" b="1" spc="0" dirty="0" smtClean="0">
                <a:ln w="11430"/>
                <a:solidFill>
                  <a:srgbClr val="FFFFFF"/>
                </a:solidFill>
                <a:effectLst>
                  <a:outerShdw blurRad="50800" dist="39000" dir="5460000" algn="tl">
                    <a:srgbClr val="000000">
                      <a:alpha val="38000"/>
                    </a:srgbClr>
                  </a:outerShdw>
                </a:effectLst>
              </a:rPr>
              <a:t>1</a:t>
            </a:r>
          </a:p>
          <a:p>
            <a:pPr algn="ctr"/>
            <a:endParaRPr lang="de-CH"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r>
              <a:rPr lang="de-CH" sz="2400" dirty="0" err="1" smtClean="0"/>
              <a:t>L‘énergie</a:t>
            </a:r>
            <a:r>
              <a:rPr lang="de-CH" sz="2400" dirty="0" smtClean="0"/>
              <a:t> </a:t>
            </a:r>
            <a:r>
              <a:rPr lang="de-CH" sz="2400" dirty="0" err="1" smtClean="0"/>
              <a:t>est</a:t>
            </a:r>
            <a:r>
              <a:rPr lang="de-CH" sz="2400" dirty="0" smtClean="0"/>
              <a:t> </a:t>
            </a:r>
            <a:r>
              <a:rPr lang="de-CH" sz="2400" dirty="0" err="1" smtClean="0"/>
              <a:t>fluide</a:t>
            </a:r>
            <a:r>
              <a:rPr lang="de-CH" sz="2400" dirty="0" smtClean="0"/>
              <a:t> </a:t>
            </a:r>
            <a:r>
              <a:rPr lang="de-CH" sz="2400" dirty="0" err="1" smtClean="0"/>
              <a:t>ou</a:t>
            </a:r>
            <a:r>
              <a:rPr lang="de-CH" sz="2400" dirty="0" smtClean="0"/>
              <a:t> </a:t>
            </a:r>
            <a:r>
              <a:rPr lang="de-CH" sz="2400" dirty="0" err="1" smtClean="0"/>
              <a:t>gelée</a:t>
            </a:r>
            <a:endParaRPr lang="de-CH" sz="2400" dirty="0"/>
          </a:p>
        </p:txBody>
      </p:sp>
    </p:spTree>
    <p:extLst>
      <p:ext uri="{BB962C8B-B14F-4D97-AF65-F5344CB8AC3E}">
        <p14:creationId xmlns:p14="http://schemas.microsoft.com/office/powerpoint/2010/main" xmlns="" val="2425580381"/>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04800" y="2590800"/>
            <a:ext cx="6888832" cy="1828800"/>
          </a:xfrm>
        </p:spPr>
        <p:txBody>
          <a:bodyPr/>
          <a:lstStyle/>
          <a:p>
            <a:r>
              <a:rPr lang="fr-FR" sz="3900" dirty="0" smtClean="0"/>
              <a:t>Notre</a:t>
            </a:r>
            <a:br>
              <a:rPr lang="fr-FR" sz="3900" dirty="0" smtClean="0"/>
            </a:br>
            <a:r>
              <a:rPr lang="fr-FR" sz="3900" dirty="0" smtClean="0"/>
              <a:t>énergie peut se comporter comme la lumière :</a:t>
            </a:r>
            <a:br>
              <a:rPr lang="fr-FR" sz="3900" dirty="0" smtClean="0"/>
            </a:br>
            <a:r>
              <a:rPr lang="fr-FR" sz="3900" dirty="0" smtClean="0"/>
              <a:t>comme une </a:t>
            </a:r>
            <a:r>
              <a:rPr lang="fr-FR" sz="3900" dirty="0" smtClean="0">
                <a:solidFill>
                  <a:srgbClr val="800000"/>
                </a:solidFill>
              </a:rPr>
              <a:t>vague </a:t>
            </a:r>
            <a:r>
              <a:rPr lang="fr-FR" sz="3900" dirty="0" smtClean="0"/>
              <a:t/>
            </a:r>
            <a:br>
              <a:rPr lang="fr-FR" sz="3900" dirty="0" smtClean="0"/>
            </a:br>
            <a:r>
              <a:rPr lang="fr-FR" sz="3900" dirty="0" smtClean="0"/>
              <a:t>ou comme une </a:t>
            </a:r>
            <a:r>
              <a:rPr lang="fr-FR" sz="3900" dirty="0" smtClean="0">
                <a:solidFill>
                  <a:srgbClr val="800000"/>
                </a:solidFill>
              </a:rPr>
              <a:t>particule </a:t>
            </a:r>
            <a:r>
              <a:rPr lang="fr-FR" sz="3900" dirty="0" smtClean="0"/>
              <a:t/>
            </a:r>
            <a:br>
              <a:rPr lang="fr-FR" sz="3900" dirty="0" smtClean="0"/>
            </a:br>
            <a:r>
              <a:rPr lang="fr-FR" sz="3900" dirty="0" smtClean="0"/>
              <a:t/>
            </a:r>
            <a:br>
              <a:rPr lang="fr-FR" sz="3900" dirty="0" smtClean="0"/>
            </a:br>
            <a:r>
              <a:rPr lang="fr-FR" sz="3900" dirty="0" smtClean="0"/>
              <a:t>les vagues sont dans le flux, fluide </a:t>
            </a:r>
            <a:br>
              <a:rPr lang="fr-FR" sz="3900" dirty="0" smtClean="0"/>
            </a:br>
            <a:r>
              <a:rPr lang="fr-FR" sz="3900" dirty="0" smtClean="0"/>
              <a:t>mais pas les particules </a:t>
            </a:r>
            <a:endParaRPr lang="fr-FR" sz="3900" dirty="0"/>
          </a:p>
        </p:txBody>
      </p:sp>
      <p:sp>
        <p:nvSpPr>
          <p:cNvPr id="7" name="Untertitel 1"/>
          <p:cNvSpPr>
            <a:spLocks noGrp="1"/>
          </p:cNvSpPr>
          <p:nvPr>
            <p:ph type="subTitle" idx="1"/>
          </p:nvPr>
        </p:nvSpPr>
        <p:spPr>
          <a:xfrm>
            <a:off x="6993466" y="406178"/>
            <a:ext cx="1981200" cy="6185122"/>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CH" sz="12000" b="1" spc="0" dirty="0" smtClean="0">
                <a:ln w="11430"/>
                <a:solidFill>
                  <a:srgbClr val="FFFFFF"/>
                </a:solidFill>
                <a:effectLst>
                  <a:outerShdw blurRad="50800" dist="39000" dir="5460000" algn="tl">
                    <a:srgbClr val="000000">
                      <a:alpha val="38000"/>
                    </a:srgbClr>
                  </a:outerShdw>
                </a:effectLst>
              </a:rPr>
              <a:t>1</a:t>
            </a:r>
          </a:p>
          <a:p>
            <a:pPr algn="ctr"/>
            <a:endParaRPr lang="de-CH"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r>
              <a:rPr lang="de-CH" sz="2400" dirty="0" err="1" smtClean="0"/>
              <a:t>L‘énergie</a:t>
            </a:r>
            <a:r>
              <a:rPr lang="de-CH" sz="2400" dirty="0" smtClean="0"/>
              <a:t> </a:t>
            </a:r>
            <a:r>
              <a:rPr lang="de-CH" sz="2400" dirty="0" err="1" smtClean="0"/>
              <a:t>est</a:t>
            </a:r>
            <a:r>
              <a:rPr lang="de-CH" sz="2400" dirty="0" smtClean="0"/>
              <a:t> </a:t>
            </a:r>
            <a:r>
              <a:rPr lang="de-CH" sz="2400" dirty="0" err="1" smtClean="0"/>
              <a:t>fluide</a:t>
            </a:r>
            <a:r>
              <a:rPr lang="de-CH" sz="2400" dirty="0" smtClean="0"/>
              <a:t> </a:t>
            </a:r>
            <a:r>
              <a:rPr lang="de-CH" sz="2400" dirty="0" err="1" smtClean="0"/>
              <a:t>ou</a:t>
            </a:r>
            <a:r>
              <a:rPr lang="de-CH" sz="2400" dirty="0" smtClean="0"/>
              <a:t> </a:t>
            </a:r>
            <a:r>
              <a:rPr lang="de-CH" sz="2400" dirty="0" err="1" smtClean="0"/>
              <a:t>gelée</a:t>
            </a:r>
            <a:endParaRPr lang="de-CH" sz="2400" dirty="0"/>
          </a:p>
        </p:txBody>
      </p:sp>
    </p:spTree>
    <p:extLst>
      <p:ext uri="{BB962C8B-B14F-4D97-AF65-F5344CB8AC3E}">
        <p14:creationId xmlns:p14="http://schemas.microsoft.com/office/powerpoint/2010/main" xmlns="" val="2894340794"/>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stretch>
            <a:fillRect/>
          </a:stretch>
        </p:blipFill>
        <p:spPr>
          <a:xfrm>
            <a:off x="236540" y="2381250"/>
            <a:ext cx="6553200" cy="3708400"/>
          </a:xfrm>
          <a:prstGeom prst="rect">
            <a:avLst/>
          </a:prstGeom>
        </p:spPr>
      </p:pic>
      <p:sp>
        <p:nvSpPr>
          <p:cNvPr id="10" name="Untertitel 1"/>
          <p:cNvSpPr>
            <a:spLocks noGrp="1"/>
          </p:cNvSpPr>
          <p:nvPr>
            <p:ph type="subTitle" idx="1"/>
          </p:nvPr>
        </p:nvSpPr>
        <p:spPr>
          <a:xfrm>
            <a:off x="6993466" y="406178"/>
            <a:ext cx="1981200" cy="6185122"/>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CH" sz="12000" b="1" spc="0" dirty="0" smtClean="0">
                <a:ln w="11430"/>
                <a:solidFill>
                  <a:srgbClr val="FFFFFF"/>
                </a:solidFill>
                <a:effectLst>
                  <a:outerShdw blurRad="50800" dist="39000" dir="5460000" algn="tl">
                    <a:srgbClr val="000000">
                      <a:alpha val="38000"/>
                    </a:srgbClr>
                  </a:outerShdw>
                </a:effectLst>
              </a:rPr>
              <a:t>1</a:t>
            </a:r>
          </a:p>
          <a:p>
            <a:pPr algn="ctr"/>
            <a:endParaRPr lang="de-CH"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r>
              <a:rPr lang="de-CH" sz="2400" dirty="0" err="1" smtClean="0"/>
              <a:t>L‘énergie</a:t>
            </a:r>
            <a:r>
              <a:rPr lang="de-CH" sz="2400" dirty="0" smtClean="0"/>
              <a:t> </a:t>
            </a:r>
            <a:r>
              <a:rPr lang="de-CH" sz="2400" dirty="0" err="1" smtClean="0"/>
              <a:t>est</a:t>
            </a:r>
            <a:r>
              <a:rPr lang="de-CH" sz="2400" dirty="0" smtClean="0"/>
              <a:t> </a:t>
            </a:r>
            <a:r>
              <a:rPr lang="de-CH" sz="2400" dirty="0" err="1" smtClean="0"/>
              <a:t>fluide</a:t>
            </a:r>
            <a:r>
              <a:rPr lang="de-CH" sz="2400" dirty="0" smtClean="0"/>
              <a:t> </a:t>
            </a:r>
            <a:r>
              <a:rPr lang="de-CH" sz="2400" dirty="0" err="1" smtClean="0"/>
              <a:t>ou</a:t>
            </a:r>
            <a:r>
              <a:rPr lang="de-CH" sz="2400" dirty="0" smtClean="0"/>
              <a:t> </a:t>
            </a:r>
            <a:r>
              <a:rPr lang="de-CH" sz="2400" dirty="0" err="1" smtClean="0"/>
              <a:t>gelée</a:t>
            </a:r>
            <a:endParaRPr lang="de-CH" sz="2400" dirty="0"/>
          </a:p>
        </p:txBody>
      </p:sp>
      <p:sp>
        <p:nvSpPr>
          <p:cNvPr id="4" name="ZoneTexte 3"/>
          <p:cNvSpPr txBox="1"/>
          <p:nvPr/>
        </p:nvSpPr>
        <p:spPr>
          <a:xfrm>
            <a:off x="1295400" y="609600"/>
            <a:ext cx="4419600" cy="461665"/>
          </a:xfrm>
          <a:prstGeom prst="rect">
            <a:avLst/>
          </a:prstGeom>
          <a:noFill/>
        </p:spPr>
        <p:txBody>
          <a:bodyPr wrap="square" rtlCol="0">
            <a:spAutoFit/>
          </a:bodyPr>
          <a:lstStyle/>
          <a:p>
            <a:r>
              <a:rPr lang="fr-FR" dirty="0" smtClean="0"/>
              <a:t>La lumière est une particule!</a:t>
            </a:r>
            <a:endParaRPr lang="fr-FR" dirty="0"/>
          </a:p>
        </p:txBody>
      </p:sp>
    </p:spTree>
    <p:extLst>
      <p:ext uri="{BB962C8B-B14F-4D97-AF65-F5344CB8AC3E}">
        <p14:creationId xmlns:p14="http://schemas.microsoft.com/office/powerpoint/2010/main" xmlns="" val="1141620929"/>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4869160"/>
            <a:ext cx="1981200" cy="1828800"/>
          </a:xfrm>
        </p:spPr>
        <p:txBody>
          <a:bodyPr>
            <a:normAutofit/>
          </a:bodyPr>
          <a:lstStyle/>
          <a:p>
            <a:pPr algn="ctr"/>
            <a:endParaRPr lang="de-CH" sz="2400" dirty="0" smtClean="0"/>
          </a:p>
          <a:p>
            <a:pPr algn="ctr"/>
            <a:r>
              <a:rPr lang="de-CH" sz="2400" dirty="0" smtClean="0"/>
              <a:t>Vous êtes éveillé</a:t>
            </a:r>
            <a:endParaRPr lang="de-CH" sz="2400" dirty="0"/>
          </a:p>
        </p:txBody>
      </p:sp>
      <p:sp>
        <p:nvSpPr>
          <p:cNvPr id="4" name="Titel 3"/>
          <p:cNvSpPr>
            <a:spLocks noGrp="1"/>
          </p:cNvSpPr>
          <p:nvPr>
            <p:ph type="title"/>
          </p:nvPr>
        </p:nvSpPr>
        <p:spPr>
          <a:xfrm>
            <a:off x="228600" y="2286000"/>
            <a:ext cx="6412784" cy="1828800"/>
          </a:xfrm>
        </p:spPr>
        <p:txBody>
          <a:bodyPr/>
          <a:lstStyle/>
          <a:p>
            <a:r>
              <a:rPr lang="de-CH" dirty="0" smtClean="0"/>
              <a:t>Dans </a:t>
            </a:r>
            <a:r>
              <a:rPr lang="de-CH" dirty="0" err="1" smtClean="0"/>
              <a:t>une</a:t>
            </a:r>
            <a:r>
              <a:rPr lang="de-CH" dirty="0" smtClean="0"/>
              <a:t> vie </a:t>
            </a:r>
            <a:r>
              <a:rPr lang="de-CH" dirty="0" err="1" smtClean="0"/>
              <a:t>idéale</a:t>
            </a:r>
            <a:r>
              <a:rPr lang="de-CH" dirty="0" smtClean="0"/>
              <a:t>,</a:t>
            </a:r>
            <a:br>
              <a:rPr lang="de-CH" dirty="0" smtClean="0"/>
            </a:br>
            <a:r>
              <a:rPr lang="de-CH" dirty="0" err="1" smtClean="0"/>
              <a:t>toute</a:t>
            </a:r>
            <a:r>
              <a:rPr lang="de-CH" dirty="0" smtClean="0"/>
              <a:t> </a:t>
            </a:r>
            <a:r>
              <a:rPr lang="de-CH" dirty="0" err="1" smtClean="0"/>
              <a:t>votre</a:t>
            </a:r>
            <a:r>
              <a:rPr lang="de-CH" dirty="0" smtClean="0"/>
              <a:t> </a:t>
            </a:r>
            <a:r>
              <a:rPr lang="de-CH" dirty="0" err="1" smtClean="0"/>
              <a:t>énergie</a:t>
            </a:r>
            <a:r>
              <a:rPr lang="de-CH" dirty="0" smtClean="0"/>
              <a:t> vitale </a:t>
            </a:r>
            <a:r>
              <a:rPr lang="de-CH" dirty="0" err="1" smtClean="0"/>
              <a:t>est</a:t>
            </a:r>
            <a:r>
              <a:rPr lang="de-CH" dirty="0" smtClean="0"/>
              <a:t> </a:t>
            </a:r>
            <a:r>
              <a:rPr lang="de-CH" dirty="0" err="1" smtClean="0"/>
              <a:t>dans</a:t>
            </a:r>
            <a:r>
              <a:rPr lang="de-CH" dirty="0" smtClean="0"/>
              <a:t> le </a:t>
            </a:r>
            <a:r>
              <a:rPr lang="de-CH" dirty="0" err="1" smtClean="0">
                <a:solidFill>
                  <a:srgbClr val="800000"/>
                </a:solidFill>
              </a:rPr>
              <a:t>flux</a:t>
            </a:r>
            <a:r>
              <a:rPr lang="de-CH" dirty="0" smtClean="0">
                <a:solidFill>
                  <a:srgbClr val="800000"/>
                </a:solidFill>
              </a:rPr>
              <a:t> - </a:t>
            </a:r>
            <a:r>
              <a:rPr lang="de-CH" dirty="0" err="1" smtClean="0">
                <a:solidFill>
                  <a:srgbClr val="800000"/>
                </a:solidFill>
              </a:rPr>
              <a:t>fluide</a:t>
            </a:r>
            <a:r>
              <a:rPr lang="de-CH" dirty="0" smtClean="0">
                <a:solidFill>
                  <a:srgbClr val="800000"/>
                </a:solidFill>
              </a:rPr>
              <a:t>,</a:t>
            </a:r>
            <a:br>
              <a:rPr lang="de-CH" dirty="0" smtClean="0">
                <a:solidFill>
                  <a:srgbClr val="800000"/>
                </a:solidFill>
              </a:rPr>
            </a:br>
            <a:r>
              <a:rPr lang="de-CH" dirty="0" smtClean="0">
                <a:solidFill>
                  <a:srgbClr val="40606F"/>
                </a:solidFill>
              </a:rPr>
              <a:t>en </a:t>
            </a:r>
            <a:r>
              <a:rPr lang="de-CH" dirty="0" err="1" smtClean="0">
                <a:solidFill>
                  <a:srgbClr val="40606F"/>
                </a:solidFill>
              </a:rPr>
              <a:t>accord</a:t>
            </a:r>
            <a:r>
              <a:rPr lang="de-CH" dirty="0" smtClean="0">
                <a:solidFill>
                  <a:srgbClr val="40606F"/>
                </a:solidFill>
              </a:rPr>
              <a:t> </a:t>
            </a:r>
            <a:br>
              <a:rPr lang="de-CH" dirty="0" smtClean="0">
                <a:solidFill>
                  <a:srgbClr val="40606F"/>
                </a:solidFill>
              </a:rPr>
            </a:br>
            <a:r>
              <a:rPr lang="de-CH" dirty="0" err="1" smtClean="0">
                <a:solidFill>
                  <a:srgbClr val="40606F"/>
                </a:solidFill>
              </a:rPr>
              <a:t>avec</a:t>
            </a:r>
            <a:r>
              <a:rPr lang="de-CH" dirty="0" smtClean="0">
                <a:solidFill>
                  <a:srgbClr val="40606F"/>
                </a:solidFill>
              </a:rPr>
              <a:t> </a:t>
            </a:r>
            <a:br>
              <a:rPr lang="de-CH" dirty="0" smtClean="0">
                <a:solidFill>
                  <a:srgbClr val="40606F"/>
                </a:solidFill>
              </a:rPr>
            </a:br>
            <a:r>
              <a:rPr lang="de-CH" dirty="0" err="1" smtClean="0">
                <a:solidFill>
                  <a:srgbClr val="40606F"/>
                </a:solidFill>
              </a:rPr>
              <a:t>votre</a:t>
            </a:r>
            <a:r>
              <a:rPr lang="de-CH" dirty="0" smtClean="0">
                <a:solidFill>
                  <a:srgbClr val="40606F"/>
                </a:solidFill>
              </a:rPr>
              <a:t> </a:t>
            </a:r>
            <a:r>
              <a:rPr lang="de-CH" dirty="0" err="1" smtClean="0">
                <a:solidFill>
                  <a:srgbClr val="40606F"/>
                </a:solidFill>
              </a:rPr>
              <a:t>destin</a:t>
            </a:r>
            <a:r>
              <a:rPr lang="de-CH" dirty="0" smtClean="0">
                <a:solidFill>
                  <a:srgbClr val="40606F"/>
                </a:solidFill>
              </a:rPr>
              <a:t>, </a:t>
            </a:r>
            <a:br>
              <a:rPr lang="de-CH" dirty="0" smtClean="0">
                <a:solidFill>
                  <a:srgbClr val="40606F"/>
                </a:solidFill>
              </a:rPr>
            </a:br>
            <a:r>
              <a:rPr lang="de-CH" dirty="0" err="1" smtClean="0">
                <a:solidFill>
                  <a:srgbClr val="40606F"/>
                </a:solidFill>
              </a:rPr>
              <a:t>votre</a:t>
            </a:r>
            <a:r>
              <a:rPr lang="de-CH" dirty="0" smtClean="0">
                <a:solidFill>
                  <a:srgbClr val="40606F"/>
                </a:solidFill>
              </a:rPr>
              <a:t> </a:t>
            </a:r>
            <a:r>
              <a:rPr lang="de-CH" dirty="0" err="1" smtClean="0">
                <a:solidFill>
                  <a:srgbClr val="40606F"/>
                </a:solidFill>
              </a:rPr>
              <a:t>essence</a:t>
            </a:r>
            <a:r>
              <a:rPr lang="de-CH" dirty="0" smtClean="0">
                <a:solidFill>
                  <a:srgbClr val="40606F"/>
                </a:solidFill>
              </a:rPr>
              <a:t> </a:t>
            </a:r>
            <a:endParaRPr lang="de-CH" dirty="0">
              <a:solidFill>
                <a:srgbClr val="800000"/>
              </a:solidFill>
            </a:endParaRPr>
          </a:p>
        </p:txBody>
      </p:sp>
      <p:pic>
        <p:nvPicPr>
          <p:cNvPr id="5" name="Bild 4"/>
          <p:cNvPicPr>
            <a:picLocks noChangeAspect="1"/>
          </p:cNvPicPr>
          <p:nvPr/>
        </p:nvPicPr>
        <p:blipFill>
          <a:blip r:embed="rId3"/>
          <a:stretch>
            <a:fillRect/>
          </a:stretch>
        </p:blipFill>
        <p:spPr>
          <a:xfrm>
            <a:off x="235850" y="3572329"/>
            <a:ext cx="2195286" cy="3098188"/>
          </a:xfrm>
          <a:prstGeom prst="rect">
            <a:avLst/>
          </a:prstGeom>
        </p:spPr>
      </p:pic>
      <p:sp>
        <p:nvSpPr>
          <p:cNvPr id="6" name="Untertitel 1"/>
          <p:cNvSpPr txBox="1">
            <a:spLocks/>
          </p:cNvSpPr>
          <p:nvPr/>
        </p:nvSpPr>
        <p:spPr>
          <a:xfrm>
            <a:off x="7010400" y="207020"/>
            <a:ext cx="1981200" cy="18288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8D1000"/>
              </a:buClr>
              <a:buFont typeface="Wingdings 2" pitchFamily="18" charset="2"/>
              <a:buNone/>
              <a:defRPr sz="1900" kern="1200" spc="150" baseline="0">
                <a:solidFill>
                  <a:schemeClr val="bg1"/>
                </a:solidFill>
                <a:latin typeface="+mn-lt"/>
                <a:ea typeface="+mn-ea"/>
                <a:cs typeface="+mn-cs"/>
              </a:defRPr>
            </a:lvl1pPr>
            <a:lvl2pPr marL="457200" indent="0" algn="ctr" defTabSz="914400" rtl="0" eaLnBrk="1" latinLnBrk="0" hangingPunct="1">
              <a:spcBef>
                <a:spcPct val="20000"/>
              </a:spcBef>
              <a:buClr>
                <a:srgbClr val="004F56"/>
              </a:buClr>
              <a:buSzPct val="100000"/>
              <a:buFont typeface="Wingdings" charset="2"/>
              <a:buNone/>
              <a:defRPr sz="21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8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de-CH" sz="9600" dirty="0" smtClean="0"/>
              <a:t>1</a:t>
            </a:r>
            <a:endParaRPr lang="de-CH" sz="9600" dirty="0"/>
          </a:p>
        </p:txBody>
      </p:sp>
    </p:spTree>
    <p:extLst>
      <p:ext uri="{BB962C8B-B14F-4D97-AF65-F5344CB8AC3E}">
        <p14:creationId xmlns:p14="http://schemas.microsoft.com/office/powerpoint/2010/main" xmlns="" val="1445436627"/>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2985" y="2708920"/>
            <a:ext cx="6324600" cy="1828800"/>
          </a:xfrm>
        </p:spPr>
        <p:txBody>
          <a:bodyPr/>
          <a:lstStyle/>
          <a:p>
            <a:r>
              <a:rPr lang="de-CH" sz="3800" dirty="0" smtClean="0"/>
              <a:t>Dans le </a:t>
            </a:r>
            <a:r>
              <a:rPr lang="de-CH" sz="3800" dirty="0" err="1" smtClean="0">
                <a:solidFill>
                  <a:srgbClr val="800000"/>
                </a:solidFill>
              </a:rPr>
              <a:t>flux</a:t>
            </a:r>
            <a:r>
              <a:rPr lang="de-CH" sz="3800" dirty="0" smtClean="0"/>
              <a:t>,</a:t>
            </a:r>
            <a:br>
              <a:rPr lang="de-CH" sz="3800" dirty="0" smtClean="0"/>
            </a:br>
            <a:r>
              <a:rPr lang="de-CH" sz="3800" dirty="0" err="1" smtClean="0"/>
              <a:t>vous</a:t>
            </a:r>
            <a:r>
              <a:rPr lang="de-CH" sz="3800" dirty="0" smtClean="0"/>
              <a:t> </a:t>
            </a:r>
            <a:r>
              <a:rPr lang="de-CH" sz="3800" dirty="0" err="1" smtClean="0"/>
              <a:t>êtes</a:t>
            </a:r>
            <a:r>
              <a:rPr lang="de-CH" sz="3800" dirty="0" smtClean="0"/>
              <a:t> </a:t>
            </a:r>
            <a:r>
              <a:rPr lang="de-CH" sz="3800" dirty="0" err="1" smtClean="0"/>
              <a:t>une</a:t>
            </a:r>
            <a:r>
              <a:rPr lang="de-CH" sz="3800" dirty="0" smtClean="0"/>
              <a:t> </a:t>
            </a:r>
            <a:r>
              <a:rPr lang="de-CH" sz="3800" dirty="0" err="1" smtClean="0"/>
              <a:t>part</a:t>
            </a:r>
            <a:r>
              <a:rPr lang="de-CH" sz="3800" dirty="0" smtClean="0"/>
              <a:t> </a:t>
            </a:r>
            <a:r>
              <a:rPr lang="de-CH" sz="3800" dirty="0" err="1" smtClean="0"/>
              <a:t>d‘un</a:t>
            </a:r>
            <a:r>
              <a:rPr lang="de-CH" sz="3800" dirty="0" smtClean="0"/>
              <a:t> tout </a:t>
            </a:r>
            <a:br>
              <a:rPr lang="de-CH" sz="3800" dirty="0" smtClean="0"/>
            </a:br>
            <a:r>
              <a:rPr lang="de-CH" sz="3800" dirty="0" err="1" smtClean="0"/>
              <a:t>qui</a:t>
            </a:r>
            <a:r>
              <a:rPr lang="de-CH" sz="3800" dirty="0" smtClean="0"/>
              <a:t> </a:t>
            </a:r>
            <a:r>
              <a:rPr lang="de-CH" sz="3800" dirty="0" err="1" smtClean="0"/>
              <a:t>fait</a:t>
            </a:r>
            <a:r>
              <a:rPr lang="de-CH" sz="3800" dirty="0" smtClean="0"/>
              <a:t> </a:t>
            </a:r>
            <a:r>
              <a:rPr lang="de-CH" sz="3800" dirty="0" err="1" smtClean="0"/>
              <a:t>partie</a:t>
            </a:r>
            <a:r>
              <a:rPr lang="de-CH" sz="3800" dirty="0" smtClean="0"/>
              <a:t> </a:t>
            </a:r>
            <a:r>
              <a:rPr lang="de-CH" sz="3800" dirty="0" err="1" smtClean="0"/>
              <a:t>d‘un</a:t>
            </a:r>
            <a:r>
              <a:rPr lang="de-CH" sz="3800" dirty="0" smtClean="0"/>
              <a:t> tout plus </a:t>
            </a:r>
            <a:r>
              <a:rPr lang="de-CH" sz="3800" dirty="0" err="1" smtClean="0"/>
              <a:t>vaste</a:t>
            </a:r>
            <a:r>
              <a:rPr lang="de-CH" sz="3800" dirty="0" smtClean="0"/>
              <a:t> </a:t>
            </a:r>
            <a:br>
              <a:rPr lang="de-CH" sz="3800" dirty="0" smtClean="0"/>
            </a:br>
            <a:r>
              <a:rPr lang="de-CH" sz="3800" dirty="0" err="1" smtClean="0"/>
              <a:t>avec</a:t>
            </a:r>
            <a:r>
              <a:rPr lang="de-CH" sz="3800" dirty="0" smtClean="0"/>
              <a:t> </a:t>
            </a:r>
            <a:r>
              <a:rPr lang="de-CH" sz="3800" dirty="0" err="1" smtClean="0">
                <a:solidFill>
                  <a:srgbClr val="800000"/>
                </a:solidFill>
              </a:rPr>
              <a:t>un</a:t>
            </a:r>
            <a:r>
              <a:rPr lang="de-CH" sz="3800" dirty="0" smtClean="0">
                <a:solidFill>
                  <a:srgbClr val="800000"/>
                </a:solidFill>
              </a:rPr>
              <a:t> </a:t>
            </a:r>
            <a:r>
              <a:rPr lang="de-CH" sz="3800" dirty="0" err="1" smtClean="0">
                <a:solidFill>
                  <a:srgbClr val="800000"/>
                </a:solidFill>
              </a:rPr>
              <a:t>but</a:t>
            </a:r>
            <a:r>
              <a:rPr lang="de-CH" sz="3800" dirty="0" smtClean="0"/>
              <a:t/>
            </a:r>
            <a:br>
              <a:rPr lang="de-CH" sz="3800" dirty="0" smtClean="0"/>
            </a:br>
            <a:r>
              <a:rPr lang="de-CH" sz="3800" dirty="0" smtClean="0"/>
              <a:t/>
            </a:r>
            <a:br>
              <a:rPr lang="de-CH" sz="3800" dirty="0" smtClean="0"/>
            </a:br>
            <a:r>
              <a:rPr lang="de-CH" sz="3800" dirty="0" err="1" smtClean="0"/>
              <a:t>vous</a:t>
            </a:r>
            <a:r>
              <a:rPr lang="de-CH" sz="3800" dirty="0" smtClean="0"/>
              <a:t> </a:t>
            </a:r>
            <a:r>
              <a:rPr lang="de-CH" sz="3800" dirty="0" err="1" smtClean="0"/>
              <a:t>êtes</a:t>
            </a:r>
            <a:r>
              <a:rPr lang="de-CH" sz="3800" dirty="0" smtClean="0"/>
              <a:t> </a:t>
            </a:r>
            <a:r>
              <a:rPr lang="de-CH" sz="3800" dirty="0" err="1" smtClean="0"/>
              <a:t>connecté</a:t>
            </a:r>
            <a:r>
              <a:rPr lang="de-CH" sz="3800" dirty="0" smtClean="0"/>
              <a:t> à </a:t>
            </a:r>
            <a:r>
              <a:rPr lang="de-CH" sz="3800" dirty="0" err="1" smtClean="0"/>
              <a:t>une</a:t>
            </a:r>
            <a:r>
              <a:rPr lang="de-CH" sz="3800" dirty="0" smtClean="0">
                <a:solidFill>
                  <a:srgbClr val="800000"/>
                </a:solidFill>
              </a:rPr>
              <a:t> </a:t>
            </a:r>
            <a:r>
              <a:rPr lang="de-CH" sz="3800" dirty="0" err="1" smtClean="0">
                <a:solidFill>
                  <a:srgbClr val="800000"/>
                </a:solidFill>
              </a:rPr>
              <a:t>conscience</a:t>
            </a:r>
            <a:r>
              <a:rPr lang="de-CH" sz="3800" dirty="0" smtClean="0">
                <a:solidFill>
                  <a:srgbClr val="800000"/>
                </a:solidFill>
              </a:rPr>
              <a:t> universelle</a:t>
            </a:r>
            <a:endParaRPr lang="de-CH" sz="3800" dirty="0">
              <a:solidFill>
                <a:srgbClr val="800000"/>
              </a:solidFill>
            </a:endParaRPr>
          </a:p>
        </p:txBody>
      </p:sp>
      <p:sp>
        <p:nvSpPr>
          <p:cNvPr id="6" name="Untertitel 1"/>
          <p:cNvSpPr>
            <a:spLocks noGrp="1"/>
          </p:cNvSpPr>
          <p:nvPr>
            <p:ph type="subTitle" idx="1"/>
          </p:nvPr>
        </p:nvSpPr>
        <p:spPr>
          <a:xfrm>
            <a:off x="6993466" y="406178"/>
            <a:ext cx="1981200" cy="6185122"/>
          </a:xfrm>
        </p:spPr>
        <p:txBody>
          <a:bodyP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CH" sz="12000" b="1" spc="0" dirty="0" smtClean="0">
                <a:ln w="11430"/>
                <a:solidFill>
                  <a:srgbClr val="FFFFFF"/>
                </a:solidFill>
                <a:effectLst>
                  <a:outerShdw blurRad="50800" dist="39000" dir="5460000" algn="tl">
                    <a:srgbClr val="000000">
                      <a:alpha val="38000"/>
                    </a:srgbClr>
                  </a:outerShdw>
                </a:effectLst>
              </a:rPr>
              <a:t>1</a:t>
            </a:r>
          </a:p>
          <a:p>
            <a:pPr algn="ctr"/>
            <a:endParaRPr lang="de-CH"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r>
              <a:rPr lang="de-CH" sz="2000" dirty="0" err="1" smtClean="0"/>
              <a:t>L‘énergie</a:t>
            </a:r>
            <a:r>
              <a:rPr lang="de-CH" sz="2000" dirty="0" smtClean="0"/>
              <a:t> </a:t>
            </a:r>
            <a:r>
              <a:rPr lang="de-CH" sz="2000" dirty="0" err="1" smtClean="0"/>
              <a:t>est</a:t>
            </a:r>
            <a:r>
              <a:rPr lang="de-CH" sz="2000" dirty="0" smtClean="0"/>
              <a:t> </a:t>
            </a:r>
            <a:r>
              <a:rPr lang="de-CH" sz="2000" dirty="0" err="1" smtClean="0"/>
              <a:t>fluide</a:t>
            </a:r>
            <a:r>
              <a:rPr lang="de-CH" sz="2000" dirty="0" smtClean="0"/>
              <a:t> </a:t>
            </a:r>
            <a:r>
              <a:rPr lang="de-CH" sz="2000" dirty="0" err="1" smtClean="0"/>
              <a:t>ou</a:t>
            </a:r>
            <a:r>
              <a:rPr lang="de-CH" sz="2000" dirty="0" smtClean="0"/>
              <a:t> </a:t>
            </a:r>
            <a:r>
              <a:rPr lang="de-CH" sz="2000" dirty="0" err="1" smtClean="0"/>
              <a:t>gelée</a:t>
            </a:r>
            <a:endParaRPr lang="de-CH" sz="2000" dirty="0"/>
          </a:p>
        </p:txBody>
      </p:sp>
    </p:spTree>
    <p:extLst>
      <p:ext uri="{BB962C8B-B14F-4D97-AF65-F5344CB8AC3E}">
        <p14:creationId xmlns:p14="http://schemas.microsoft.com/office/powerpoint/2010/main" xmlns="" val="324950426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0999" y="1892401"/>
            <a:ext cx="8407893" cy="4473307"/>
          </a:xfrm>
        </p:spPr>
        <p:txBody>
          <a:bodyPr>
            <a:normAutofit/>
          </a:bodyPr>
          <a:lstStyle/>
          <a:p>
            <a:pPr marL="45720" indent="0">
              <a:buNone/>
            </a:pPr>
            <a:r>
              <a:rPr lang="fr-FR" dirty="0" smtClean="0"/>
              <a:t>Mettons-nous d‘accord:</a:t>
            </a:r>
            <a:br>
              <a:rPr lang="fr-FR" dirty="0" smtClean="0"/>
            </a:br>
            <a:endParaRPr lang="fr-FR" dirty="0" smtClean="0"/>
          </a:p>
          <a:p>
            <a:pPr marL="45720" indent="0">
              <a:buNone/>
            </a:pPr>
            <a:r>
              <a:rPr lang="fr-FR" dirty="0" smtClean="0"/>
              <a:t>Jour 1: 09.30-17.00</a:t>
            </a:r>
          </a:p>
          <a:p>
            <a:pPr marL="45720" indent="0">
              <a:buNone/>
            </a:pPr>
            <a:r>
              <a:rPr lang="fr-FR" dirty="0" smtClean="0"/>
              <a:t>Jour 2:   9.30-17.00</a:t>
            </a:r>
          </a:p>
          <a:p>
            <a:pPr marL="45720" indent="0">
              <a:buNone/>
            </a:pPr>
            <a:r>
              <a:rPr lang="fr-FR" dirty="0" smtClean="0"/>
              <a:t>Jour 3:   9.30-17.00</a:t>
            </a:r>
          </a:p>
          <a:p>
            <a:endParaRPr lang="fr-FR" dirty="0" smtClean="0"/>
          </a:p>
          <a:p>
            <a:pPr marL="45720" indent="0">
              <a:buNone/>
            </a:pPr>
            <a:endParaRPr lang="fr-FR" dirty="0" smtClean="0"/>
          </a:p>
          <a:p>
            <a:r>
              <a:rPr lang="fr-FR" dirty="0" smtClean="0"/>
              <a:t>6.5 heures par jour y compris pauses thé ou café</a:t>
            </a:r>
          </a:p>
          <a:p>
            <a:r>
              <a:rPr lang="fr-FR" dirty="0" smtClean="0"/>
              <a:t>90 minutes pour la pause déjeuner</a:t>
            </a:r>
          </a:p>
          <a:p>
            <a:r>
              <a:rPr lang="fr-FR" dirty="0" smtClean="0"/>
              <a:t>Pauses supplémentaires quand vous en avez besoin</a:t>
            </a:r>
            <a:endParaRPr lang="fr-FR" dirty="0"/>
          </a:p>
        </p:txBody>
      </p:sp>
      <p:sp>
        <p:nvSpPr>
          <p:cNvPr id="3" name="Foliennummernplatzhalter 2"/>
          <p:cNvSpPr>
            <a:spLocks noGrp="1"/>
          </p:cNvSpPr>
          <p:nvPr>
            <p:ph type="sldNum" sz="quarter" idx="12"/>
          </p:nvPr>
        </p:nvSpPr>
        <p:spPr/>
        <p:txBody>
          <a:bodyPr/>
          <a:lstStyle/>
          <a:p>
            <a:fld id="{6B7E83F9-AB04-0B4F-89FF-4D74EBCD7AB4}" type="slidenum">
              <a:rPr lang="de-CH" smtClean="0"/>
              <a:pPr/>
              <a:t>6</a:t>
            </a:fld>
            <a:endParaRPr lang="de-CH"/>
          </a:p>
        </p:txBody>
      </p:sp>
      <p:sp>
        <p:nvSpPr>
          <p:cNvPr id="4" name="Titel 3"/>
          <p:cNvSpPr>
            <a:spLocks noGrp="1"/>
          </p:cNvSpPr>
          <p:nvPr>
            <p:ph type="title"/>
          </p:nvPr>
        </p:nvSpPr>
        <p:spPr/>
        <p:txBody>
          <a:bodyPr/>
          <a:lstStyle/>
          <a:p>
            <a:r>
              <a:rPr lang="de-CH" dirty="0" err="1" smtClean="0"/>
              <a:t>Horaire</a:t>
            </a:r>
            <a:endParaRPr lang="de-CH" dirty="0"/>
          </a:p>
        </p:txBody>
      </p:sp>
      <p:pic>
        <p:nvPicPr>
          <p:cNvPr id="5" name="Bild 4"/>
          <p:cNvPicPr>
            <a:picLocks noChangeAspect="1"/>
          </p:cNvPicPr>
          <p:nvPr/>
        </p:nvPicPr>
        <p:blipFill>
          <a:blip r:embed="rId2"/>
          <a:stretch>
            <a:fillRect/>
          </a:stretch>
        </p:blipFill>
        <p:spPr>
          <a:xfrm>
            <a:off x="5292080" y="1412776"/>
            <a:ext cx="3888432" cy="3888432"/>
          </a:xfrm>
          <a:prstGeom prst="rect">
            <a:avLst/>
          </a:prstGeom>
        </p:spPr>
      </p:pic>
    </p:spTree>
    <p:extLst>
      <p:ext uri="{BB962C8B-B14F-4D97-AF65-F5344CB8AC3E}">
        <p14:creationId xmlns:p14="http://schemas.microsoft.com/office/powerpoint/2010/main" xmlns="" val="13135571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endParaRPr lang="de-CH"/>
          </a:p>
        </p:txBody>
      </p:sp>
      <p:sp>
        <p:nvSpPr>
          <p:cNvPr id="4" name="Titel 3"/>
          <p:cNvSpPr>
            <a:spLocks noGrp="1"/>
          </p:cNvSpPr>
          <p:nvPr>
            <p:ph type="title"/>
          </p:nvPr>
        </p:nvSpPr>
        <p:spPr/>
        <p:txBody>
          <a:bodyPr/>
          <a:lstStyle/>
          <a:p>
            <a:endParaRPr lang="de-CH" dirty="0"/>
          </a:p>
        </p:txBody>
      </p:sp>
      <p:pic>
        <p:nvPicPr>
          <p:cNvPr id="5" name="Bild 4" descr="brain_adam.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7678" y="-189790"/>
            <a:ext cx="10926969" cy="7076988"/>
          </a:xfrm>
          <a:prstGeom prst="rect">
            <a:avLst/>
          </a:prstGeom>
        </p:spPr>
      </p:pic>
    </p:spTree>
    <p:extLst>
      <p:ext uri="{BB962C8B-B14F-4D97-AF65-F5344CB8AC3E}">
        <p14:creationId xmlns:p14="http://schemas.microsoft.com/office/powerpoint/2010/main" xmlns="" val="1613029305"/>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6981204" y="2986482"/>
            <a:ext cx="1981200" cy="1828800"/>
          </a:xfrm>
        </p:spPr>
        <p:txBody>
          <a:bodyPr>
            <a:normAutofit/>
          </a:bodyPr>
          <a:lstStyle/>
          <a:p>
            <a:pPr algn="ctr"/>
            <a:r>
              <a:rPr lang="de-CH" sz="3100" dirty="0" err="1" smtClean="0"/>
              <a:t>C‘est</a:t>
            </a:r>
            <a:r>
              <a:rPr lang="de-CH" sz="3100" dirty="0" smtClean="0"/>
              <a:t> la vie</a:t>
            </a:r>
            <a:endParaRPr lang="de-CH" sz="3100" dirty="0"/>
          </a:p>
        </p:txBody>
      </p:sp>
      <p:sp>
        <p:nvSpPr>
          <p:cNvPr id="5" name="Titel 4"/>
          <p:cNvSpPr>
            <a:spLocks noGrp="1"/>
          </p:cNvSpPr>
          <p:nvPr>
            <p:ph type="title"/>
          </p:nvPr>
        </p:nvSpPr>
        <p:spPr>
          <a:xfrm>
            <a:off x="383606" y="1862462"/>
            <a:ext cx="6324600" cy="2887338"/>
          </a:xfrm>
        </p:spPr>
        <p:txBody>
          <a:bodyPr/>
          <a:lstStyle/>
          <a:p>
            <a:r>
              <a:rPr lang="de-CH" sz="3900" dirty="0" err="1" smtClean="0"/>
              <a:t>Normalement</a:t>
            </a:r>
            <a:r>
              <a:rPr lang="de-CH" sz="3900" dirty="0" smtClean="0"/>
              <a:t> </a:t>
            </a:r>
            <a:r>
              <a:rPr lang="de-CH" sz="3900" dirty="0" err="1" smtClean="0"/>
              <a:t>une</a:t>
            </a:r>
            <a:r>
              <a:rPr lang="de-CH" sz="3900" dirty="0" smtClean="0"/>
              <a:t> </a:t>
            </a:r>
            <a:r>
              <a:rPr lang="de-CH" sz="3900" dirty="0" err="1" smtClean="0"/>
              <a:t>partie</a:t>
            </a:r>
            <a:r>
              <a:rPr lang="de-CH" sz="3900" dirty="0" smtClean="0"/>
              <a:t> de </a:t>
            </a:r>
            <a:r>
              <a:rPr lang="de-CH" sz="3900" dirty="0" err="1" smtClean="0"/>
              <a:t>votre</a:t>
            </a:r>
            <a:r>
              <a:rPr lang="de-CH" sz="3900" dirty="0" smtClean="0"/>
              <a:t> vie </a:t>
            </a:r>
            <a:r>
              <a:rPr lang="de-CH" sz="3900" dirty="0" err="1" smtClean="0"/>
              <a:t>est</a:t>
            </a:r>
            <a:r>
              <a:rPr lang="de-CH" sz="3900" dirty="0" smtClean="0"/>
              <a:t> </a:t>
            </a:r>
            <a:r>
              <a:rPr lang="de-CH" sz="3900" dirty="0" err="1" smtClean="0"/>
              <a:t>dans</a:t>
            </a:r>
            <a:r>
              <a:rPr lang="de-CH" sz="3900" dirty="0" smtClean="0"/>
              <a:t> le </a:t>
            </a:r>
            <a:r>
              <a:rPr lang="de-CH" sz="3900" dirty="0" err="1" smtClean="0"/>
              <a:t>flux-fluide</a:t>
            </a:r>
            <a:r>
              <a:rPr lang="de-CH" sz="3900" dirty="0" smtClean="0"/>
              <a:t/>
            </a:r>
            <a:br>
              <a:rPr lang="de-CH" sz="3900" dirty="0" smtClean="0"/>
            </a:br>
            <a:r>
              <a:rPr lang="de-CH" sz="3900" dirty="0" smtClean="0"/>
              <a:t/>
            </a:r>
            <a:br>
              <a:rPr lang="de-CH" sz="3900" dirty="0" smtClean="0"/>
            </a:br>
            <a:r>
              <a:rPr lang="de-CH" sz="3900" dirty="0" err="1" smtClean="0"/>
              <a:t>une</a:t>
            </a:r>
            <a:r>
              <a:rPr lang="de-CH" sz="3900" dirty="0" smtClean="0"/>
              <a:t> </a:t>
            </a:r>
            <a:r>
              <a:rPr lang="de-CH" sz="3900" dirty="0" err="1" smtClean="0"/>
              <a:t>autre</a:t>
            </a:r>
            <a:r>
              <a:rPr lang="de-CH" sz="3900" dirty="0" smtClean="0"/>
              <a:t> </a:t>
            </a:r>
            <a:r>
              <a:rPr lang="de-CH" sz="3900" dirty="0" err="1" smtClean="0"/>
              <a:t>part</a:t>
            </a:r>
            <a:r>
              <a:rPr lang="de-CH" sz="3900" dirty="0" smtClean="0"/>
              <a:t> </a:t>
            </a:r>
            <a:r>
              <a:rPr lang="de-CH" sz="3900" dirty="0" err="1" smtClean="0"/>
              <a:t>est</a:t>
            </a:r>
            <a:r>
              <a:rPr lang="de-CH" sz="3900" dirty="0" smtClean="0"/>
              <a:t> </a:t>
            </a:r>
            <a:r>
              <a:rPr lang="de-CH" sz="3900" dirty="0" err="1" smtClean="0"/>
              <a:t>gelée</a:t>
            </a:r>
            <a:endParaRPr lang="de-CH" sz="3900" dirty="0"/>
          </a:p>
        </p:txBody>
      </p:sp>
      <p:pic>
        <p:nvPicPr>
          <p:cNvPr id="4" name="Bild 3"/>
          <p:cNvPicPr>
            <a:picLocks noChangeAspect="1"/>
          </p:cNvPicPr>
          <p:nvPr/>
        </p:nvPicPr>
        <p:blipFill>
          <a:blip r:embed="rId2"/>
          <a:stretch>
            <a:fillRect/>
          </a:stretch>
        </p:blipFill>
        <p:spPr>
          <a:xfrm>
            <a:off x="7010400" y="5268456"/>
            <a:ext cx="1967805" cy="1475854"/>
          </a:xfrm>
          <a:prstGeom prst="rect">
            <a:avLst/>
          </a:prstGeom>
        </p:spPr>
      </p:pic>
      <p:sp>
        <p:nvSpPr>
          <p:cNvPr id="7" name="Untertitel 1"/>
          <p:cNvSpPr txBox="1">
            <a:spLocks/>
          </p:cNvSpPr>
          <p:nvPr/>
        </p:nvSpPr>
        <p:spPr>
          <a:xfrm>
            <a:off x="7010400" y="207020"/>
            <a:ext cx="1981200" cy="18288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8D1000"/>
              </a:buClr>
              <a:buFont typeface="Wingdings 2" pitchFamily="18" charset="2"/>
              <a:buNone/>
              <a:defRPr sz="1900" kern="1200" spc="150" baseline="0">
                <a:solidFill>
                  <a:schemeClr val="bg1"/>
                </a:solidFill>
                <a:latin typeface="+mn-lt"/>
                <a:ea typeface="+mn-ea"/>
                <a:cs typeface="+mn-cs"/>
              </a:defRPr>
            </a:lvl1pPr>
            <a:lvl2pPr marL="457200" indent="0" algn="ctr" defTabSz="914400" rtl="0" eaLnBrk="1" latinLnBrk="0" hangingPunct="1">
              <a:spcBef>
                <a:spcPct val="20000"/>
              </a:spcBef>
              <a:buClr>
                <a:srgbClr val="004F56"/>
              </a:buClr>
              <a:buSzPct val="100000"/>
              <a:buFont typeface="Wingdings" charset="2"/>
              <a:buNone/>
              <a:defRPr sz="21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8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de-CH" sz="9600" dirty="0" smtClean="0"/>
              <a:t>1</a:t>
            </a:r>
            <a:endParaRPr lang="de-CH" sz="9600" dirty="0"/>
          </a:p>
        </p:txBody>
      </p:sp>
    </p:spTree>
    <p:extLst>
      <p:ext uri="{BB962C8B-B14F-4D97-AF65-F5344CB8AC3E}">
        <p14:creationId xmlns:p14="http://schemas.microsoft.com/office/powerpoint/2010/main" xmlns="" val="3241426201"/>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5536" y="3645024"/>
            <a:ext cx="6324600" cy="1828800"/>
          </a:xfrm>
        </p:spPr>
        <p:txBody>
          <a:bodyPr/>
          <a:lstStyle/>
          <a:p>
            <a:r>
              <a:rPr lang="fr-FR" sz="4000" dirty="0" smtClean="0">
                <a:solidFill>
                  <a:srgbClr val="800000"/>
                </a:solidFill>
              </a:rPr>
              <a:t>Des événements traumatiques</a:t>
            </a:r>
            <a:br>
              <a:rPr lang="fr-FR" sz="4000" dirty="0" smtClean="0">
                <a:solidFill>
                  <a:srgbClr val="800000"/>
                </a:solidFill>
              </a:rPr>
            </a:br>
            <a:r>
              <a:rPr lang="fr-FR" sz="4000" dirty="0" smtClean="0"/>
              <a:t>peuvent vous déconnecter du flux de la vie </a:t>
            </a:r>
            <a:br>
              <a:rPr lang="fr-FR" sz="4000" dirty="0" smtClean="0"/>
            </a:br>
            <a:r>
              <a:rPr lang="fr-FR" sz="4000" dirty="0" smtClean="0"/>
              <a:t> </a:t>
            </a:r>
            <a:br>
              <a:rPr lang="fr-FR" sz="4000" dirty="0" smtClean="0"/>
            </a:br>
            <a:r>
              <a:rPr lang="fr-FR" sz="4000" dirty="0" smtClean="0"/>
              <a:t>une partie de votre énergie gèle = </a:t>
            </a:r>
            <a:r>
              <a:rPr lang="fr-FR" sz="4000" dirty="0" smtClean="0">
                <a:solidFill>
                  <a:srgbClr val="800000"/>
                </a:solidFill>
              </a:rPr>
              <a:t>dissociation</a:t>
            </a:r>
            <a:r>
              <a:rPr lang="fr-FR" sz="4000" dirty="0" smtClean="0"/>
              <a:t/>
            </a:r>
            <a:br>
              <a:rPr lang="fr-FR" sz="4000" dirty="0" smtClean="0"/>
            </a:br>
            <a:r>
              <a:rPr lang="de-CH" sz="4000" dirty="0" smtClean="0"/>
              <a:t/>
            </a:r>
            <a:br>
              <a:rPr lang="de-CH" sz="4000" dirty="0" smtClean="0"/>
            </a:br>
            <a:endParaRPr lang="de-CH" sz="4000" dirty="0"/>
          </a:p>
        </p:txBody>
      </p:sp>
      <p:sp>
        <p:nvSpPr>
          <p:cNvPr id="7" name="Untertitel 1"/>
          <p:cNvSpPr>
            <a:spLocks noGrp="1"/>
          </p:cNvSpPr>
          <p:nvPr>
            <p:ph type="subTitle" idx="1"/>
          </p:nvPr>
        </p:nvSpPr>
        <p:spPr>
          <a:xfrm>
            <a:off x="6993466" y="406178"/>
            <a:ext cx="1981200" cy="6185122"/>
          </a:xfrm>
        </p:spPr>
        <p:txBody>
          <a:bodyP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CH" sz="12000" b="1" spc="0" dirty="0" smtClean="0">
                <a:ln w="11430"/>
                <a:solidFill>
                  <a:srgbClr val="FFFFFF"/>
                </a:solidFill>
                <a:effectLst>
                  <a:outerShdw blurRad="50800" dist="39000" dir="5460000" algn="tl">
                    <a:srgbClr val="000000">
                      <a:alpha val="38000"/>
                    </a:srgbClr>
                  </a:outerShdw>
                </a:effectLst>
              </a:rPr>
              <a:t>1</a:t>
            </a:r>
          </a:p>
          <a:p>
            <a:pPr algn="ctr"/>
            <a:endParaRPr lang="de-CH"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r>
              <a:rPr lang="de-CH" sz="2000" dirty="0" err="1" smtClean="0"/>
              <a:t>L‘énergie</a:t>
            </a:r>
            <a:r>
              <a:rPr lang="de-CH" sz="2000" dirty="0" smtClean="0"/>
              <a:t> </a:t>
            </a:r>
            <a:r>
              <a:rPr lang="de-CH" sz="2000" dirty="0" err="1" smtClean="0"/>
              <a:t>est</a:t>
            </a:r>
            <a:r>
              <a:rPr lang="de-CH" sz="2000" dirty="0" smtClean="0"/>
              <a:t> </a:t>
            </a:r>
            <a:r>
              <a:rPr lang="de-CH" sz="2000" dirty="0" err="1" smtClean="0"/>
              <a:t>fluide</a:t>
            </a:r>
            <a:r>
              <a:rPr lang="de-CH" sz="2000" dirty="0" smtClean="0"/>
              <a:t> </a:t>
            </a:r>
            <a:r>
              <a:rPr lang="de-CH" sz="2000" dirty="0" err="1" smtClean="0"/>
              <a:t>ou</a:t>
            </a:r>
            <a:r>
              <a:rPr lang="de-CH" sz="2000" dirty="0" smtClean="0"/>
              <a:t> </a:t>
            </a:r>
            <a:r>
              <a:rPr lang="de-CH" sz="2000" dirty="0" err="1" smtClean="0"/>
              <a:t>gelée</a:t>
            </a:r>
            <a:endParaRPr lang="de-CH" sz="2000" dirty="0"/>
          </a:p>
        </p:txBody>
      </p:sp>
    </p:spTree>
    <p:extLst>
      <p:ext uri="{BB962C8B-B14F-4D97-AF65-F5344CB8AC3E}">
        <p14:creationId xmlns:p14="http://schemas.microsoft.com/office/powerpoint/2010/main" xmlns="" val="3343482799"/>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2985" y="2708920"/>
            <a:ext cx="6324600" cy="2212850"/>
          </a:xfrm>
        </p:spPr>
        <p:txBody>
          <a:bodyPr/>
          <a:lstStyle/>
          <a:p>
            <a:r>
              <a:rPr lang="fr-FR" sz="3600" dirty="0" smtClean="0"/>
              <a:t>Les parts dissociées perdent le contact avec l‘ici-et-maintenant, </a:t>
            </a:r>
            <a:br>
              <a:rPr lang="fr-FR" sz="3600" dirty="0" smtClean="0"/>
            </a:br>
            <a:r>
              <a:rPr lang="fr-FR" sz="3600" dirty="0" smtClean="0"/>
              <a:t>avec le </a:t>
            </a:r>
            <a:r>
              <a:rPr lang="fr-FR" sz="3600" dirty="0" smtClean="0">
                <a:solidFill>
                  <a:srgbClr val="800000"/>
                </a:solidFill>
              </a:rPr>
              <a:t>sens de la vie</a:t>
            </a:r>
            <a:r>
              <a:rPr lang="fr-FR" sz="3600" dirty="0" smtClean="0"/>
              <a:t/>
            </a:r>
            <a:br>
              <a:rPr lang="fr-FR" sz="3600" dirty="0" smtClean="0"/>
            </a:br>
            <a:r>
              <a:rPr lang="fr-FR" sz="3600" dirty="0" smtClean="0"/>
              <a:t>votre </a:t>
            </a:r>
            <a:r>
              <a:rPr lang="fr-FR" sz="3600" dirty="0" smtClean="0">
                <a:solidFill>
                  <a:srgbClr val="800000"/>
                </a:solidFill>
              </a:rPr>
              <a:t>mission</a:t>
            </a:r>
            <a:r>
              <a:rPr lang="fr-FR" sz="3600" dirty="0" smtClean="0"/>
              <a:t>,</a:t>
            </a:r>
            <a:br>
              <a:rPr lang="fr-FR" sz="3600" dirty="0" smtClean="0"/>
            </a:br>
            <a:r>
              <a:rPr lang="fr-FR" sz="3600" dirty="0" smtClean="0"/>
              <a:t>votre </a:t>
            </a:r>
            <a:r>
              <a:rPr lang="fr-FR" sz="3600" dirty="0" smtClean="0">
                <a:solidFill>
                  <a:srgbClr val="800000"/>
                </a:solidFill>
              </a:rPr>
              <a:t>soi</a:t>
            </a:r>
            <a:r>
              <a:rPr lang="fr-FR" sz="3600" dirty="0">
                <a:solidFill>
                  <a:srgbClr val="800000"/>
                </a:solidFill>
              </a:rPr>
              <a:t> </a:t>
            </a:r>
            <a:r>
              <a:rPr lang="fr-FR" sz="3600" dirty="0" smtClean="0">
                <a:solidFill>
                  <a:srgbClr val="800000"/>
                </a:solidFill>
              </a:rPr>
              <a:t>supérieur</a:t>
            </a:r>
            <a:r>
              <a:rPr lang="fr-FR" sz="3600" dirty="0" smtClean="0"/>
              <a:t>,</a:t>
            </a:r>
            <a:br>
              <a:rPr lang="fr-FR" sz="3600" dirty="0" smtClean="0"/>
            </a:br>
            <a:r>
              <a:rPr lang="fr-FR" sz="3600" dirty="0" smtClean="0"/>
              <a:t>votre </a:t>
            </a:r>
            <a:r>
              <a:rPr lang="fr-FR" sz="3600" dirty="0" smtClean="0">
                <a:solidFill>
                  <a:srgbClr val="800000"/>
                </a:solidFill>
              </a:rPr>
              <a:t>essence</a:t>
            </a:r>
            <a:r>
              <a:rPr lang="fr-FR" sz="3600" dirty="0" smtClean="0"/>
              <a:t/>
            </a:r>
            <a:br>
              <a:rPr lang="fr-FR" sz="3600" dirty="0" smtClean="0"/>
            </a:br>
            <a:endParaRPr lang="fr-FR" sz="3600" dirty="0"/>
          </a:p>
        </p:txBody>
      </p:sp>
      <p:sp>
        <p:nvSpPr>
          <p:cNvPr id="7" name="Untertitel 1"/>
          <p:cNvSpPr>
            <a:spLocks noGrp="1"/>
          </p:cNvSpPr>
          <p:nvPr>
            <p:ph type="subTitle" idx="1"/>
          </p:nvPr>
        </p:nvSpPr>
        <p:spPr>
          <a:xfrm>
            <a:off x="6993466" y="406178"/>
            <a:ext cx="1981200" cy="6185122"/>
          </a:xfrm>
        </p:spPr>
        <p:txBody>
          <a:bodyP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CH" sz="12000" b="1" spc="0" dirty="0" smtClean="0">
                <a:ln w="11430"/>
                <a:solidFill>
                  <a:srgbClr val="FFFFFF"/>
                </a:solidFill>
                <a:effectLst>
                  <a:outerShdw blurRad="50800" dist="39000" dir="5460000" algn="tl">
                    <a:srgbClr val="000000">
                      <a:alpha val="38000"/>
                    </a:srgbClr>
                  </a:outerShdw>
                </a:effectLst>
              </a:rPr>
              <a:t>1</a:t>
            </a:r>
          </a:p>
          <a:p>
            <a:pPr algn="ctr"/>
            <a:endParaRPr lang="de-CH"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r>
              <a:rPr lang="de-CH" sz="2000" dirty="0" err="1" smtClean="0"/>
              <a:t>L‘énergie</a:t>
            </a:r>
            <a:r>
              <a:rPr lang="de-CH" sz="2000" dirty="0" smtClean="0"/>
              <a:t> </a:t>
            </a:r>
            <a:r>
              <a:rPr lang="de-CH" sz="2000" dirty="0" err="1" smtClean="0"/>
              <a:t>est</a:t>
            </a:r>
            <a:r>
              <a:rPr lang="de-CH" sz="2000" dirty="0" smtClean="0"/>
              <a:t> </a:t>
            </a:r>
            <a:r>
              <a:rPr lang="de-CH" sz="2000" dirty="0" err="1" smtClean="0"/>
              <a:t>fluide</a:t>
            </a:r>
            <a:r>
              <a:rPr lang="de-CH" sz="2000" dirty="0" smtClean="0"/>
              <a:t> </a:t>
            </a:r>
            <a:r>
              <a:rPr lang="de-CH" sz="2000" dirty="0" err="1" smtClean="0"/>
              <a:t>ou</a:t>
            </a:r>
            <a:r>
              <a:rPr lang="de-CH" sz="2000" dirty="0" smtClean="0"/>
              <a:t> </a:t>
            </a:r>
            <a:r>
              <a:rPr lang="de-CH" sz="2000" dirty="0" err="1" smtClean="0"/>
              <a:t>gelée</a:t>
            </a:r>
            <a:endParaRPr lang="de-CH" sz="2000" dirty="0"/>
          </a:p>
        </p:txBody>
      </p:sp>
    </p:spTree>
    <p:extLst>
      <p:ext uri="{BB962C8B-B14F-4D97-AF65-F5344CB8AC3E}">
        <p14:creationId xmlns:p14="http://schemas.microsoft.com/office/powerpoint/2010/main" xmlns="" val="2219535796"/>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2985" y="3184376"/>
            <a:ext cx="6324600" cy="1828800"/>
          </a:xfrm>
        </p:spPr>
        <p:txBody>
          <a:bodyPr/>
          <a:lstStyle/>
          <a:p>
            <a:r>
              <a:rPr lang="fr-FR" dirty="0" smtClean="0"/>
              <a:t>L‘énergie de vie gelée vous rend malade </a:t>
            </a:r>
            <a:r>
              <a:rPr lang="fr-FR" dirty="0" smtClean="0">
                <a:solidFill>
                  <a:srgbClr val="800000"/>
                </a:solidFill>
              </a:rPr>
              <a:t>bloque votre croissance </a:t>
            </a:r>
            <a:br>
              <a:rPr lang="fr-FR" dirty="0" smtClean="0">
                <a:solidFill>
                  <a:srgbClr val="800000"/>
                </a:solidFill>
              </a:rPr>
            </a:br>
            <a:r>
              <a:rPr lang="fr-FR" dirty="0" smtClean="0"/>
              <a:t>et votre développement</a:t>
            </a:r>
            <a:br>
              <a:rPr lang="fr-FR" dirty="0" smtClean="0"/>
            </a:br>
            <a:endParaRPr lang="fr-FR" dirty="0"/>
          </a:p>
        </p:txBody>
      </p:sp>
      <p:sp>
        <p:nvSpPr>
          <p:cNvPr id="6" name="Untertitel 1"/>
          <p:cNvSpPr>
            <a:spLocks noGrp="1"/>
          </p:cNvSpPr>
          <p:nvPr>
            <p:ph type="subTitle" idx="1"/>
          </p:nvPr>
        </p:nvSpPr>
        <p:spPr>
          <a:xfrm>
            <a:off x="6993466" y="406178"/>
            <a:ext cx="1981200" cy="6185122"/>
          </a:xfrm>
        </p:spPr>
        <p:txBody>
          <a:bodyP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CH" sz="12000" b="1" spc="0" dirty="0" smtClean="0">
                <a:ln w="11430"/>
                <a:solidFill>
                  <a:srgbClr val="FFFFFF"/>
                </a:solidFill>
                <a:effectLst>
                  <a:outerShdw blurRad="50800" dist="39000" dir="5460000" algn="tl">
                    <a:srgbClr val="000000">
                      <a:alpha val="38000"/>
                    </a:srgbClr>
                  </a:outerShdw>
                </a:effectLst>
              </a:rPr>
              <a:t>1</a:t>
            </a:r>
          </a:p>
          <a:p>
            <a:pPr algn="ctr"/>
            <a:endParaRPr lang="de-CH"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pPr algn="ctr"/>
            <a:endParaRPr lang="de-CH" sz="2500" b="1" spc="0" dirty="0" smtClean="0">
              <a:ln w="11430"/>
              <a:solidFill>
                <a:srgbClr val="FFFFFF"/>
              </a:solidFill>
              <a:effectLst>
                <a:outerShdw blurRad="50800" dist="39000" dir="5460000" algn="tl">
                  <a:srgbClr val="000000">
                    <a:alpha val="38000"/>
                  </a:srgbClr>
                </a:outerShdw>
              </a:effectLst>
            </a:endParaRPr>
          </a:p>
          <a:p>
            <a:r>
              <a:rPr lang="de-CH" sz="2000" dirty="0" err="1" smtClean="0"/>
              <a:t>L‘énergie</a:t>
            </a:r>
            <a:r>
              <a:rPr lang="de-CH" sz="2000" dirty="0" smtClean="0"/>
              <a:t> </a:t>
            </a:r>
            <a:r>
              <a:rPr lang="de-CH" sz="2000" dirty="0" err="1" smtClean="0"/>
              <a:t>est</a:t>
            </a:r>
            <a:r>
              <a:rPr lang="de-CH" sz="2000" dirty="0" smtClean="0"/>
              <a:t> </a:t>
            </a:r>
            <a:r>
              <a:rPr lang="de-CH" sz="2000" dirty="0" err="1" smtClean="0"/>
              <a:t>fluide</a:t>
            </a:r>
            <a:r>
              <a:rPr lang="de-CH" sz="2000" dirty="0" smtClean="0"/>
              <a:t> </a:t>
            </a:r>
            <a:r>
              <a:rPr lang="de-CH" sz="2000" dirty="0" err="1" smtClean="0"/>
              <a:t>ou</a:t>
            </a:r>
            <a:r>
              <a:rPr lang="de-CH" sz="2000" dirty="0" smtClean="0"/>
              <a:t> </a:t>
            </a:r>
            <a:r>
              <a:rPr lang="de-CH" sz="2000" dirty="0" err="1" smtClean="0"/>
              <a:t>gelée</a:t>
            </a:r>
            <a:endParaRPr lang="de-CH" sz="2000" dirty="0"/>
          </a:p>
        </p:txBody>
      </p:sp>
    </p:spTree>
    <p:extLst>
      <p:ext uri="{BB962C8B-B14F-4D97-AF65-F5344CB8AC3E}">
        <p14:creationId xmlns:p14="http://schemas.microsoft.com/office/powerpoint/2010/main" xmlns="" val="1774841460"/>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2052960"/>
            <a:ext cx="1981200" cy="2313488"/>
          </a:xfrm>
        </p:spPr>
        <p:txBody>
          <a:bodyPr>
            <a:normAutofit fontScale="92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CH" sz="12000"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a:p>
            <a:pPr algn="ctr"/>
            <a:endParaRPr lang="de-CH"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de-CH" sz="3300" b="1"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flux</a:t>
            </a:r>
            <a:endParaRPr lang="de-CH" sz="33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itel 3"/>
          <p:cNvSpPr>
            <a:spLocks noGrp="1"/>
          </p:cNvSpPr>
          <p:nvPr>
            <p:ph type="title"/>
          </p:nvPr>
        </p:nvSpPr>
        <p:spPr/>
        <p:txBody>
          <a:bodyPr/>
          <a:lstStyle/>
          <a:p>
            <a:r>
              <a:rPr lang="fr-FR" dirty="0" smtClean="0"/>
              <a:t>L‘énergie fluide (dans le flux) soutient votre développement, vos intentions, votre mission de vie. </a:t>
            </a:r>
            <a:endParaRPr lang="fr-FR" dirty="0"/>
          </a:p>
        </p:txBody>
      </p:sp>
      <p:pic>
        <p:nvPicPr>
          <p:cNvPr id="5" name="Bild 4"/>
          <p:cNvPicPr>
            <a:picLocks noChangeAspect="1"/>
          </p:cNvPicPr>
          <p:nvPr/>
        </p:nvPicPr>
        <p:blipFill>
          <a:blip r:embed="rId2"/>
          <a:stretch>
            <a:fillRect/>
          </a:stretch>
        </p:blipFill>
        <p:spPr>
          <a:xfrm>
            <a:off x="-530648" y="4700403"/>
            <a:ext cx="9999203" cy="5008693"/>
          </a:xfrm>
          <a:prstGeom prst="rect">
            <a:avLst/>
          </a:prstGeom>
        </p:spPr>
      </p:pic>
    </p:spTree>
    <p:extLst>
      <p:ext uri="{BB962C8B-B14F-4D97-AF65-F5344CB8AC3E}">
        <p14:creationId xmlns:p14="http://schemas.microsoft.com/office/powerpoint/2010/main" xmlns="" val="2325851407"/>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CH" sz="12000"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de-CH" sz="120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itel 3"/>
          <p:cNvSpPr>
            <a:spLocks noGrp="1"/>
          </p:cNvSpPr>
          <p:nvPr>
            <p:ph type="title"/>
          </p:nvPr>
        </p:nvSpPr>
        <p:spPr/>
        <p:txBody>
          <a:bodyPr/>
          <a:lstStyle/>
          <a:p>
            <a:r>
              <a:rPr lang="de-CH" dirty="0" smtClean="0"/>
              <a:t>La Logosynthèse </a:t>
            </a:r>
            <a:br>
              <a:rPr lang="de-CH" dirty="0" smtClean="0"/>
            </a:br>
            <a:r>
              <a:rPr lang="de-CH" dirty="0" err="1" smtClean="0">
                <a:solidFill>
                  <a:srgbClr val="800000"/>
                </a:solidFill>
              </a:rPr>
              <a:t>rétablit</a:t>
            </a:r>
            <a:r>
              <a:rPr lang="de-CH" dirty="0" smtClean="0">
                <a:solidFill>
                  <a:srgbClr val="800000"/>
                </a:solidFill>
              </a:rPr>
              <a:t> le </a:t>
            </a:r>
            <a:r>
              <a:rPr lang="de-CH" dirty="0" err="1" smtClean="0">
                <a:solidFill>
                  <a:srgbClr val="800000"/>
                </a:solidFill>
              </a:rPr>
              <a:t>flux</a:t>
            </a:r>
            <a:r>
              <a:rPr lang="de-CH" dirty="0" smtClean="0"/>
              <a:t/>
            </a:r>
            <a:br>
              <a:rPr lang="de-CH" dirty="0" smtClean="0"/>
            </a:br>
            <a:r>
              <a:rPr lang="de-CH" dirty="0" smtClean="0"/>
              <a:t>de </a:t>
            </a:r>
            <a:r>
              <a:rPr lang="de-CH" dirty="0" err="1" smtClean="0"/>
              <a:t>l‘énergie</a:t>
            </a:r>
            <a:r>
              <a:rPr lang="de-CH" dirty="0" smtClean="0"/>
              <a:t> </a:t>
            </a:r>
            <a:r>
              <a:rPr lang="de-CH" dirty="0" err="1" smtClean="0"/>
              <a:t>gelée</a:t>
            </a:r>
            <a:r>
              <a:rPr lang="de-CH" dirty="0" smtClean="0"/>
              <a:t/>
            </a:r>
            <a:br>
              <a:rPr lang="de-CH" dirty="0" smtClean="0"/>
            </a:br>
            <a:endParaRPr lang="de-CH" dirty="0"/>
          </a:p>
        </p:txBody>
      </p:sp>
      <p:pic>
        <p:nvPicPr>
          <p:cNvPr id="5" name="Bild 4"/>
          <p:cNvPicPr>
            <a:picLocks noChangeAspect="1"/>
          </p:cNvPicPr>
          <p:nvPr/>
        </p:nvPicPr>
        <p:blipFill>
          <a:blip r:embed="rId2"/>
          <a:stretch>
            <a:fillRect/>
          </a:stretch>
        </p:blipFill>
        <p:spPr>
          <a:xfrm>
            <a:off x="-530648" y="4700403"/>
            <a:ext cx="9999203" cy="5008693"/>
          </a:xfrm>
          <a:prstGeom prst="rect">
            <a:avLst/>
          </a:prstGeom>
        </p:spPr>
      </p:pic>
    </p:spTree>
    <p:extLst>
      <p:ext uri="{BB962C8B-B14F-4D97-AF65-F5344CB8AC3E}">
        <p14:creationId xmlns:p14="http://schemas.microsoft.com/office/powerpoint/2010/main" xmlns="" val="2294649213"/>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Autofit/>
          </a:bodyPr>
          <a:lstStyle/>
          <a:p>
            <a:pPr algn="ctr"/>
            <a:r>
              <a:rPr lang="de-CH" dirty="0" err="1" smtClean="0"/>
              <a:t>L‘énergie</a:t>
            </a:r>
            <a:r>
              <a:rPr lang="de-CH" dirty="0" smtClean="0"/>
              <a:t> </a:t>
            </a:r>
            <a:r>
              <a:rPr lang="de-CH" dirty="0" err="1" smtClean="0"/>
              <a:t>doit</a:t>
            </a:r>
            <a:r>
              <a:rPr lang="de-CH" dirty="0" smtClean="0"/>
              <a:t> </a:t>
            </a:r>
            <a:r>
              <a:rPr lang="de-CH" dirty="0" err="1" smtClean="0"/>
              <a:t>être</a:t>
            </a:r>
            <a:r>
              <a:rPr lang="de-CH" dirty="0" smtClean="0"/>
              <a:t> à </a:t>
            </a:r>
            <a:r>
              <a:rPr lang="de-CH" dirty="0" err="1" smtClean="0"/>
              <a:t>sa</a:t>
            </a:r>
            <a:r>
              <a:rPr lang="de-CH" dirty="0" smtClean="0"/>
              <a:t> </a:t>
            </a:r>
            <a:r>
              <a:rPr lang="de-CH" dirty="0" err="1" smtClean="0"/>
              <a:t>juste</a:t>
            </a:r>
            <a:r>
              <a:rPr lang="de-CH" dirty="0" smtClean="0"/>
              <a:t> </a:t>
            </a:r>
            <a:r>
              <a:rPr lang="de-CH" dirty="0" err="1" smtClean="0"/>
              <a:t>place</a:t>
            </a:r>
            <a:endParaRPr lang="de-CH" dirty="0"/>
          </a:p>
        </p:txBody>
      </p:sp>
      <p:sp>
        <p:nvSpPr>
          <p:cNvPr id="6" name="Titel 5"/>
          <p:cNvSpPr>
            <a:spLocks noGrp="1"/>
          </p:cNvSpPr>
          <p:nvPr>
            <p:ph type="title"/>
          </p:nvPr>
        </p:nvSpPr>
        <p:spPr>
          <a:xfrm>
            <a:off x="507285" y="2256160"/>
            <a:ext cx="6324600" cy="1828800"/>
          </a:xfrm>
        </p:spPr>
        <p:txBody>
          <a:bodyPr/>
          <a:lstStyle/>
          <a:p>
            <a:pPr algn="ctr"/>
            <a:r>
              <a:rPr lang="de-CH" sz="20000" dirty="0" smtClean="0"/>
              <a:t>2</a:t>
            </a:r>
            <a:r>
              <a:rPr lang="de-CH" sz="9600" dirty="0"/>
              <a:t/>
            </a:r>
            <a:br>
              <a:rPr lang="de-CH" sz="9600" dirty="0"/>
            </a:br>
            <a:endParaRPr lang="de-CH" dirty="0"/>
          </a:p>
        </p:txBody>
      </p:sp>
    </p:spTree>
    <p:extLst>
      <p:ext uri="{BB962C8B-B14F-4D97-AF65-F5344CB8AC3E}">
        <p14:creationId xmlns:p14="http://schemas.microsoft.com/office/powerpoint/2010/main" xmlns="" val="21176595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2464296"/>
            <a:ext cx="1981200" cy="1828800"/>
          </a:xfrm>
        </p:spPr>
        <p:txBody>
          <a:bodyPr>
            <a:noAutofit/>
          </a:bodyPr>
          <a:lstStyle/>
          <a:p>
            <a:pPr algn="ctr"/>
            <a:r>
              <a:rPr lang="de-CH" sz="9600" dirty="0" smtClean="0"/>
              <a:t>2</a:t>
            </a:r>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smtClean="0"/>
          </a:p>
          <a:p>
            <a:pPr algn="ctr"/>
            <a:endParaRPr lang="de-CH" dirty="0"/>
          </a:p>
          <a:p>
            <a:pPr algn="ctr"/>
            <a:endParaRPr lang="de-CH" dirty="0" smtClean="0"/>
          </a:p>
          <a:p>
            <a:r>
              <a:rPr lang="de-CH" dirty="0" err="1" smtClean="0"/>
              <a:t>L‘énergie</a:t>
            </a:r>
            <a:r>
              <a:rPr lang="de-CH" dirty="0" smtClean="0"/>
              <a:t> </a:t>
            </a:r>
            <a:r>
              <a:rPr lang="de-CH" dirty="0" err="1" smtClean="0"/>
              <a:t>doit</a:t>
            </a:r>
            <a:r>
              <a:rPr lang="de-CH" dirty="0" smtClean="0"/>
              <a:t> </a:t>
            </a:r>
            <a:r>
              <a:rPr lang="de-CH" dirty="0" err="1" smtClean="0"/>
              <a:t>être</a:t>
            </a:r>
            <a:r>
              <a:rPr lang="de-CH" dirty="0" smtClean="0"/>
              <a:t> à </a:t>
            </a:r>
            <a:r>
              <a:rPr lang="de-CH" dirty="0" err="1" smtClean="0"/>
              <a:t>sa</a:t>
            </a:r>
            <a:r>
              <a:rPr lang="de-CH" dirty="0" smtClean="0"/>
              <a:t> </a:t>
            </a:r>
            <a:r>
              <a:rPr lang="de-CH" dirty="0" err="1" smtClean="0"/>
              <a:t>juste</a:t>
            </a:r>
            <a:r>
              <a:rPr lang="de-CH" dirty="0" smtClean="0"/>
              <a:t> </a:t>
            </a:r>
            <a:r>
              <a:rPr lang="de-CH" dirty="0" err="1" smtClean="0"/>
              <a:t>place</a:t>
            </a:r>
            <a:endParaRPr lang="de-CH" dirty="0"/>
          </a:p>
        </p:txBody>
      </p:sp>
      <p:sp>
        <p:nvSpPr>
          <p:cNvPr id="4" name="Titel 3"/>
          <p:cNvSpPr>
            <a:spLocks noGrp="1"/>
          </p:cNvSpPr>
          <p:nvPr>
            <p:ph type="title"/>
          </p:nvPr>
        </p:nvSpPr>
        <p:spPr>
          <a:xfrm>
            <a:off x="457200" y="2895600"/>
            <a:ext cx="6324600" cy="1828800"/>
          </a:xfrm>
        </p:spPr>
        <p:txBody>
          <a:bodyPr/>
          <a:lstStyle/>
          <a:p>
            <a:r>
              <a:rPr lang="de-CH" dirty="0" smtClean="0"/>
              <a:t>L‘énergie humaine a sa juste place,</a:t>
            </a:r>
            <a:br>
              <a:rPr lang="de-CH" dirty="0" smtClean="0"/>
            </a:br>
            <a:r>
              <a:rPr lang="de-CH" dirty="0" smtClean="0"/>
              <a:t>là Où elle doit naturellement être</a:t>
            </a:r>
            <a:br>
              <a:rPr lang="de-CH" dirty="0" smtClean="0"/>
            </a:br>
            <a:r>
              <a:rPr lang="de-CH" dirty="0" smtClean="0"/>
              <a:t/>
            </a:r>
            <a:br>
              <a:rPr lang="de-CH" dirty="0" smtClean="0"/>
            </a:br>
            <a:r>
              <a:rPr lang="de-CH" dirty="0" smtClean="0"/>
              <a:t>Vous vivez dans un </a:t>
            </a:r>
            <a:r>
              <a:rPr lang="de-CH" dirty="0" smtClean="0">
                <a:solidFill>
                  <a:srgbClr val="800000"/>
                </a:solidFill>
              </a:rPr>
              <a:t>corps</a:t>
            </a:r>
            <a:br>
              <a:rPr lang="de-CH" dirty="0" smtClean="0">
                <a:solidFill>
                  <a:srgbClr val="800000"/>
                </a:solidFill>
              </a:rPr>
            </a:br>
            <a:r>
              <a:rPr lang="de-CH" dirty="0" smtClean="0"/>
              <a:t> dans un </a:t>
            </a:r>
            <a:r>
              <a:rPr lang="de-CH" dirty="0" smtClean="0">
                <a:solidFill>
                  <a:srgbClr val="800000"/>
                </a:solidFill>
              </a:rPr>
              <a:t>espace personnel</a:t>
            </a:r>
            <a:endParaRPr lang="de-CH" dirty="0">
              <a:solidFill>
                <a:srgbClr val="800000"/>
              </a:solidFill>
            </a:endParaRPr>
          </a:p>
        </p:txBody>
      </p:sp>
    </p:spTree>
    <p:extLst>
      <p:ext uri="{BB962C8B-B14F-4D97-AF65-F5344CB8AC3E}">
        <p14:creationId xmlns:p14="http://schemas.microsoft.com/office/powerpoint/2010/main" xmlns="" val="1284977758"/>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fr-FR" sz="3600" dirty="0" smtClean="0"/>
              <a:t>Si vous êtes en bonne santé, votre énergie est </a:t>
            </a:r>
            <a:r>
              <a:rPr lang="fr-FR" sz="3600" dirty="0" smtClean="0">
                <a:solidFill>
                  <a:srgbClr val="800000"/>
                </a:solidFill>
              </a:rPr>
              <a:t>centrée </a:t>
            </a:r>
            <a:r>
              <a:rPr lang="fr-FR" sz="3600" dirty="0" smtClean="0"/>
              <a:t>dans votre corps et votre espace personnel </a:t>
            </a:r>
            <a:br>
              <a:rPr lang="fr-FR" sz="3600" dirty="0" smtClean="0"/>
            </a:br>
            <a:endParaRPr lang="fr-FR" sz="3600" dirty="0"/>
          </a:p>
        </p:txBody>
      </p:sp>
      <p:sp>
        <p:nvSpPr>
          <p:cNvPr id="5" name="Untertitel 1"/>
          <p:cNvSpPr>
            <a:spLocks noGrp="1"/>
          </p:cNvSpPr>
          <p:nvPr>
            <p:ph type="subTitle" idx="1"/>
          </p:nvPr>
        </p:nvSpPr>
        <p:spPr>
          <a:xfrm>
            <a:off x="7010400" y="2464296"/>
            <a:ext cx="1981200" cy="1828800"/>
          </a:xfrm>
        </p:spPr>
        <p:txBody>
          <a:bodyPr>
            <a:noAutofit/>
          </a:bodyPr>
          <a:lstStyle/>
          <a:p>
            <a:pPr algn="ctr"/>
            <a:r>
              <a:rPr lang="de-CH" sz="9600" dirty="0" smtClean="0"/>
              <a:t>2</a:t>
            </a:r>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smtClean="0"/>
          </a:p>
          <a:p>
            <a:pPr algn="ctr"/>
            <a:endParaRPr lang="de-CH" dirty="0"/>
          </a:p>
          <a:p>
            <a:pPr algn="ctr"/>
            <a:endParaRPr lang="de-CH" dirty="0" smtClean="0"/>
          </a:p>
          <a:p>
            <a:r>
              <a:rPr lang="de-CH" dirty="0" err="1" smtClean="0"/>
              <a:t>L‘énergie</a:t>
            </a:r>
            <a:r>
              <a:rPr lang="de-CH" dirty="0" smtClean="0"/>
              <a:t> </a:t>
            </a:r>
            <a:r>
              <a:rPr lang="de-CH" dirty="0" err="1" smtClean="0"/>
              <a:t>doit</a:t>
            </a:r>
            <a:r>
              <a:rPr lang="de-CH" dirty="0" smtClean="0"/>
              <a:t> </a:t>
            </a:r>
            <a:r>
              <a:rPr lang="de-CH" dirty="0" err="1" smtClean="0"/>
              <a:t>être</a:t>
            </a:r>
            <a:r>
              <a:rPr lang="de-CH" dirty="0" smtClean="0"/>
              <a:t> à </a:t>
            </a:r>
            <a:r>
              <a:rPr lang="de-CH" dirty="0" err="1" smtClean="0"/>
              <a:t>sa</a:t>
            </a:r>
            <a:r>
              <a:rPr lang="de-CH" dirty="0" smtClean="0"/>
              <a:t> </a:t>
            </a:r>
            <a:r>
              <a:rPr lang="de-CH" dirty="0" err="1" smtClean="0"/>
              <a:t>juste</a:t>
            </a:r>
            <a:r>
              <a:rPr lang="de-CH" dirty="0" smtClean="0"/>
              <a:t> </a:t>
            </a:r>
            <a:r>
              <a:rPr lang="de-CH" dirty="0" err="1" smtClean="0"/>
              <a:t>place</a:t>
            </a:r>
            <a:endParaRPr lang="de-CH" dirty="0"/>
          </a:p>
        </p:txBody>
      </p:sp>
    </p:spTree>
    <p:extLst>
      <p:ext uri="{BB962C8B-B14F-4D97-AF65-F5344CB8AC3E}">
        <p14:creationId xmlns:p14="http://schemas.microsoft.com/office/powerpoint/2010/main" xmlns="" val="145933260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p:txBody>
          <a:bodyPr/>
          <a:lstStyle/>
          <a:p>
            <a:r>
              <a:rPr lang="de-CH" dirty="0" err="1"/>
              <a:t>energy</a:t>
            </a:r>
            <a:r>
              <a:rPr lang="de-CH" dirty="0"/>
              <a:t>, </a:t>
            </a:r>
            <a:r>
              <a:rPr lang="de-CH" dirty="0" err="1"/>
              <a:t>information</a:t>
            </a:r>
            <a:r>
              <a:rPr lang="de-CH" dirty="0"/>
              <a:t>, </a:t>
            </a:r>
            <a:r>
              <a:rPr lang="de-CH" dirty="0" err="1"/>
              <a:t>consciousness</a:t>
            </a:r>
            <a:endParaRPr lang="de-CH" dirty="0"/>
          </a:p>
        </p:txBody>
      </p:sp>
      <p:pic>
        <p:nvPicPr>
          <p:cNvPr id="8" name="Bild 7"/>
          <p:cNvPicPr>
            <a:picLocks noChangeAspect="1"/>
          </p:cNvPicPr>
          <p:nvPr/>
        </p:nvPicPr>
        <p:blipFill>
          <a:blip r:embed="rId2"/>
          <a:stretch>
            <a:fillRect/>
          </a:stretch>
        </p:blipFill>
        <p:spPr>
          <a:xfrm>
            <a:off x="-25400" y="-441439"/>
            <a:ext cx="9461500" cy="7299439"/>
          </a:xfrm>
          <a:prstGeom prst="rect">
            <a:avLst/>
          </a:prstGeom>
        </p:spPr>
      </p:pic>
      <p:sp>
        <p:nvSpPr>
          <p:cNvPr id="4" name="ZoneTexte 3"/>
          <p:cNvSpPr txBox="1"/>
          <p:nvPr/>
        </p:nvSpPr>
        <p:spPr>
          <a:xfrm>
            <a:off x="1143000" y="5715000"/>
            <a:ext cx="5943600" cy="830997"/>
          </a:xfrm>
          <a:prstGeom prst="rect">
            <a:avLst/>
          </a:prstGeom>
          <a:noFill/>
        </p:spPr>
        <p:txBody>
          <a:bodyPr wrap="square" rtlCol="0">
            <a:spAutoFit/>
          </a:bodyPr>
          <a:lstStyle/>
          <a:p>
            <a:r>
              <a:rPr lang="fr-FR" dirty="0" smtClean="0"/>
              <a:t>Félicitations ! </a:t>
            </a:r>
          </a:p>
          <a:p>
            <a:r>
              <a:rPr lang="fr-FR" dirty="0" smtClean="0"/>
              <a:t>Vous pensez hors de la boite. </a:t>
            </a:r>
            <a:endParaRPr lang="fr-FR" dirty="0"/>
          </a:p>
        </p:txBody>
      </p:sp>
    </p:spTree>
    <p:extLst>
      <p:ext uri="{BB962C8B-B14F-4D97-AF65-F5344CB8AC3E}">
        <p14:creationId xmlns:p14="http://schemas.microsoft.com/office/powerpoint/2010/main" xmlns="" val="664134311"/>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81000" y="2590800"/>
            <a:ext cx="6324600" cy="1828800"/>
          </a:xfrm>
        </p:spPr>
        <p:txBody>
          <a:bodyPr/>
          <a:lstStyle/>
          <a:p>
            <a:r>
              <a:rPr lang="de-CH" sz="3800" dirty="0"/>
              <a:t> </a:t>
            </a:r>
            <a:r>
              <a:rPr lang="de-CH" sz="3800" dirty="0" smtClean="0"/>
              <a:t/>
            </a:r>
            <a:br>
              <a:rPr lang="de-CH" sz="3800" dirty="0" smtClean="0"/>
            </a:br>
            <a:r>
              <a:rPr lang="fr-FR" sz="3800" dirty="0" smtClean="0"/>
              <a:t>en cas de  </a:t>
            </a:r>
            <a:r>
              <a:rPr lang="fr-FR" sz="3800" dirty="0" smtClean="0">
                <a:solidFill>
                  <a:srgbClr val="800000"/>
                </a:solidFill>
              </a:rPr>
              <a:t>trauma, stress,</a:t>
            </a:r>
            <a:br>
              <a:rPr lang="fr-FR" sz="3800" dirty="0" smtClean="0">
                <a:solidFill>
                  <a:srgbClr val="800000"/>
                </a:solidFill>
              </a:rPr>
            </a:br>
            <a:r>
              <a:rPr lang="fr-FR" sz="3800" dirty="0" smtClean="0">
                <a:solidFill>
                  <a:srgbClr val="800000"/>
                </a:solidFill>
              </a:rPr>
              <a:t>dissociation</a:t>
            </a:r>
            <a:r>
              <a:rPr lang="fr-FR" sz="3800" dirty="0" smtClean="0"/>
              <a:t>,</a:t>
            </a:r>
            <a:br>
              <a:rPr lang="fr-FR" sz="3800" dirty="0" smtClean="0"/>
            </a:br>
            <a:r>
              <a:rPr lang="fr-FR" sz="3800" dirty="0" smtClean="0"/>
              <a:t>vous perdez de la cohérence. </a:t>
            </a:r>
            <a:br>
              <a:rPr lang="fr-FR" sz="3800" dirty="0" smtClean="0"/>
            </a:br>
            <a:r>
              <a:rPr lang="fr-FR" sz="3800" dirty="0" smtClean="0"/>
              <a:t/>
            </a:r>
            <a:br>
              <a:rPr lang="fr-FR" sz="3800" dirty="0" smtClean="0"/>
            </a:br>
            <a:r>
              <a:rPr lang="fr-FR" sz="3800" dirty="0" smtClean="0"/>
              <a:t>Votre énergie</a:t>
            </a:r>
            <a:br>
              <a:rPr lang="fr-FR" sz="3800" dirty="0" smtClean="0"/>
            </a:br>
            <a:r>
              <a:rPr lang="fr-FR" sz="3800" dirty="0" smtClean="0">
                <a:solidFill>
                  <a:srgbClr val="800000"/>
                </a:solidFill>
              </a:rPr>
              <a:t>gèle </a:t>
            </a:r>
            <a:r>
              <a:rPr lang="fr-FR" sz="3800" dirty="0" smtClean="0"/>
              <a:t>en fragments,</a:t>
            </a:r>
            <a:br>
              <a:rPr lang="fr-FR" sz="3800" dirty="0" smtClean="0"/>
            </a:br>
            <a:r>
              <a:rPr lang="fr-FR" sz="4000" dirty="0" smtClean="0">
                <a:solidFill>
                  <a:srgbClr val="800000"/>
                </a:solidFill>
              </a:rPr>
              <a:t>éparpillés partout</a:t>
            </a:r>
            <a:r>
              <a:rPr lang="de-CH" sz="4000" dirty="0" smtClean="0">
                <a:solidFill>
                  <a:srgbClr val="800000"/>
                </a:solidFill>
              </a:rPr>
              <a:t>.</a:t>
            </a:r>
            <a:endParaRPr lang="de-CH" sz="3800" dirty="0"/>
          </a:p>
        </p:txBody>
      </p:sp>
      <p:sp>
        <p:nvSpPr>
          <p:cNvPr id="6" name="Untertitel 1"/>
          <p:cNvSpPr>
            <a:spLocks noGrp="1"/>
          </p:cNvSpPr>
          <p:nvPr>
            <p:ph type="subTitle" idx="1"/>
          </p:nvPr>
        </p:nvSpPr>
        <p:spPr>
          <a:xfrm>
            <a:off x="7010400" y="2464296"/>
            <a:ext cx="1981200" cy="1828800"/>
          </a:xfrm>
        </p:spPr>
        <p:txBody>
          <a:bodyPr>
            <a:noAutofit/>
          </a:bodyPr>
          <a:lstStyle/>
          <a:p>
            <a:pPr algn="ctr"/>
            <a:r>
              <a:rPr lang="de-CH" sz="9600" dirty="0" smtClean="0"/>
              <a:t>2</a:t>
            </a:r>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smtClean="0"/>
          </a:p>
          <a:p>
            <a:pPr algn="ctr"/>
            <a:endParaRPr lang="de-CH" dirty="0"/>
          </a:p>
          <a:p>
            <a:pPr algn="ctr"/>
            <a:endParaRPr lang="de-CH" dirty="0" smtClean="0"/>
          </a:p>
          <a:p>
            <a:r>
              <a:rPr lang="de-CH" dirty="0" err="1" smtClean="0"/>
              <a:t>L‘énergie</a:t>
            </a:r>
            <a:r>
              <a:rPr lang="de-CH" dirty="0" smtClean="0"/>
              <a:t> </a:t>
            </a:r>
            <a:r>
              <a:rPr lang="de-CH" dirty="0" err="1" smtClean="0"/>
              <a:t>doit</a:t>
            </a:r>
            <a:r>
              <a:rPr lang="de-CH" dirty="0" smtClean="0"/>
              <a:t> </a:t>
            </a:r>
            <a:r>
              <a:rPr lang="de-CH" dirty="0" err="1" smtClean="0"/>
              <a:t>être</a:t>
            </a:r>
            <a:r>
              <a:rPr lang="de-CH" dirty="0" smtClean="0"/>
              <a:t> à </a:t>
            </a:r>
            <a:r>
              <a:rPr lang="de-CH" dirty="0" err="1" smtClean="0"/>
              <a:t>sa</a:t>
            </a:r>
            <a:r>
              <a:rPr lang="de-CH" dirty="0" smtClean="0"/>
              <a:t> </a:t>
            </a:r>
            <a:r>
              <a:rPr lang="de-CH" dirty="0" err="1" smtClean="0"/>
              <a:t>juste</a:t>
            </a:r>
            <a:r>
              <a:rPr lang="de-CH" dirty="0" smtClean="0"/>
              <a:t> </a:t>
            </a:r>
            <a:r>
              <a:rPr lang="de-CH" dirty="0" err="1" smtClean="0"/>
              <a:t>place</a:t>
            </a:r>
            <a:endParaRPr lang="de-CH" dirty="0"/>
          </a:p>
        </p:txBody>
      </p:sp>
    </p:spTree>
    <p:extLst>
      <p:ext uri="{BB962C8B-B14F-4D97-AF65-F5344CB8AC3E}">
        <p14:creationId xmlns:p14="http://schemas.microsoft.com/office/powerpoint/2010/main" xmlns="" val="1962516647"/>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2464296"/>
            <a:ext cx="1981200" cy="1828800"/>
          </a:xfrm>
        </p:spPr>
        <p:txBody>
          <a:bodyPr>
            <a:noAutofit/>
          </a:bodyPr>
          <a:lstStyle/>
          <a:p>
            <a:pPr algn="ctr"/>
            <a:r>
              <a:rPr lang="de-CH" sz="9600" dirty="0" smtClean="0"/>
              <a:t>2</a:t>
            </a:r>
          </a:p>
          <a:p>
            <a:pPr algn="ctr"/>
            <a:endParaRPr lang="de-CH" dirty="0" smtClean="0"/>
          </a:p>
          <a:p>
            <a:pPr algn="ctr"/>
            <a:endParaRPr lang="de-CH" dirty="0"/>
          </a:p>
          <a:p>
            <a:pPr algn="ctr"/>
            <a:endParaRPr lang="de-CH" dirty="0" smtClean="0"/>
          </a:p>
          <a:p>
            <a:pPr algn="ctr"/>
            <a:endParaRPr lang="de-CH" dirty="0"/>
          </a:p>
          <a:p>
            <a:pPr algn="ctr"/>
            <a:endParaRPr lang="de-CH" dirty="0"/>
          </a:p>
          <a:p>
            <a:pPr algn="ctr"/>
            <a:endParaRPr lang="de-CH" dirty="0" smtClean="0"/>
          </a:p>
          <a:p>
            <a:pPr algn="ctr"/>
            <a:endParaRPr lang="de-CH" dirty="0"/>
          </a:p>
          <a:p>
            <a:pPr algn="ctr"/>
            <a:endParaRPr lang="de-CH" dirty="0" smtClean="0"/>
          </a:p>
          <a:p>
            <a:pPr algn="ctr"/>
            <a:endParaRPr lang="de-CH" dirty="0"/>
          </a:p>
          <a:p>
            <a:pPr algn="ctr"/>
            <a:endParaRPr lang="de-CH" dirty="0" smtClean="0"/>
          </a:p>
          <a:p>
            <a:r>
              <a:rPr lang="de-CH" dirty="0" err="1" smtClean="0"/>
              <a:t>L‘énergie</a:t>
            </a:r>
            <a:r>
              <a:rPr lang="de-CH" dirty="0" smtClean="0"/>
              <a:t> </a:t>
            </a:r>
            <a:r>
              <a:rPr lang="de-CH" dirty="0" err="1" smtClean="0"/>
              <a:t>doit</a:t>
            </a:r>
            <a:r>
              <a:rPr lang="de-CH" dirty="0" smtClean="0"/>
              <a:t> </a:t>
            </a:r>
            <a:r>
              <a:rPr lang="de-CH" dirty="0" err="1" smtClean="0"/>
              <a:t>être</a:t>
            </a:r>
            <a:r>
              <a:rPr lang="de-CH" dirty="0" smtClean="0"/>
              <a:t> à </a:t>
            </a:r>
            <a:r>
              <a:rPr lang="de-CH" dirty="0" err="1" smtClean="0"/>
              <a:t>sa</a:t>
            </a:r>
            <a:r>
              <a:rPr lang="de-CH" dirty="0" smtClean="0"/>
              <a:t> </a:t>
            </a:r>
            <a:r>
              <a:rPr lang="de-CH" dirty="0" err="1" smtClean="0"/>
              <a:t>juste</a:t>
            </a:r>
            <a:r>
              <a:rPr lang="de-CH" dirty="0" smtClean="0"/>
              <a:t> </a:t>
            </a:r>
            <a:r>
              <a:rPr lang="de-CH" dirty="0" err="1" smtClean="0"/>
              <a:t>place</a:t>
            </a:r>
            <a:endParaRPr lang="de-CH" dirty="0"/>
          </a:p>
        </p:txBody>
      </p:sp>
      <p:sp>
        <p:nvSpPr>
          <p:cNvPr id="4" name="Titel 3"/>
          <p:cNvSpPr>
            <a:spLocks noGrp="1"/>
          </p:cNvSpPr>
          <p:nvPr>
            <p:ph type="title"/>
          </p:nvPr>
        </p:nvSpPr>
        <p:spPr>
          <a:xfrm>
            <a:off x="251520" y="3040360"/>
            <a:ext cx="6324600" cy="1828800"/>
          </a:xfrm>
        </p:spPr>
        <p:txBody>
          <a:bodyPr/>
          <a:lstStyle/>
          <a:p>
            <a:r>
              <a:rPr lang="fr-FR" dirty="0" smtClean="0"/>
              <a:t>ces fragments contiennent des  perceptions et fantasmes gelés</a:t>
            </a:r>
            <a:br>
              <a:rPr lang="fr-FR" dirty="0" smtClean="0"/>
            </a:br>
            <a:r>
              <a:rPr lang="fr-FR" dirty="0" smtClean="0"/>
              <a:t/>
            </a:r>
            <a:br>
              <a:rPr lang="fr-FR" dirty="0" smtClean="0"/>
            </a:br>
            <a:r>
              <a:rPr lang="fr-FR" dirty="0" smtClean="0">
                <a:solidFill>
                  <a:srgbClr val="800000"/>
                </a:solidFill>
              </a:rPr>
              <a:t>éparpillés partout</a:t>
            </a:r>
            <a:endParaRPr lang="fr-FR" dirty="0">
              <a:solidFill>
                <a:srgbClr val="800000"/>
              </a:solidFill>
            </a:endParaRPr>
          </a:p>
        </p:txBody>
      </p:sp>
    </p:spTree>
    <p:extLst>
      <p:ext uri="{BB962C8B-B14F-4D97-AF65-F5344CB8AC3E}">
        <p14:creationId xmlns:p14="http://schemas.microsoft.com/office/powerpoint/2010/main" xmlns="" val="3523041608"/>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2985" y="3472408"/>
            <a:ext cx="6324600" cy="1828800"/>
          </a:xfrm>
        </p:spPr>
        <p:txBody>
          <a:bodyPr/>
          <a:lstStyle/>
          <a:p>
            <a:r>
              <a:rPr lang="de-CH" sz="3800" dirty="0" err="1" smtClean="0"/>
              <a:t>aussi</a:t>
            </a:r>
            <a:r>
              <a:rPr lang="de-CH" sz="3800" dirty="0" smtClean="0"/>
              <a:t/>
            </a:r>
            <a:br>
              <a:rPr lang="de-CH" sz="3800" dirty="0" smtClean="0"/>
            </a:br>
            <a:r>
              <a:rPr lang="de-CH" sz="3800" dirty="0" err="1" smtClean="0">
                <a:solidFill>
                  <a:srgbClr val="800000"/>
                </a:solidFill>
              </a:rPr>
              <a:t>l‘énergie</a:t>
            </a:r>
            <a:r>
              <a:rPr lang="de-CH" sz="3800" dirty="0" smtClean="0">
                <a:solidFill>
                  <a:srgbClr val="800000"/>
                </a:solidFill>
              </a:rPr>
              <a:t> des </a:t>
            </a:r>
            <a:r>
              <a:rPr lang="de-CH" sz="3800" dirty="0" err="1" smtClean="0">
                <a:solidFill>
                  <a:srgbClr val="800000"/>
                </a:solidFill>
              </a:rPr>
              <a:t>autres</a:t>
            </a:r>
            <a:r>
              <a:rPr lang="de-CH" sz="3800" dirty="0" smtClean="0">
                <a:solidFill>
                  <a:srgbClr val="800000"/>
                </a:solidFill>
              </a:rPr>
              <a:t/>
            </a:r>
            <a:br>
              <a:rPr lang="de-CH" sz="3800" dirty="0" smtClean="0">
                <a:solidFill>
                  <a:srgbClr val="800000"/>
                </a:solidFill>
              </a:rPr>
            </a:br>
            <a:r>
              <a:rPr lang="de-CH" sz="3800" dirty="0" err="1" smtClean="0"/>
              <a:t>peut</a:t>
            </a:r>
            <a:r>
              <a:rPr lang="de-CH" sz="3800" dirty="0" smtClean="0"/>
              <a:t> </a:t>
            </a:r>
            <a:r>
              <a:rPr lang="de-CH" sz="3800" dirty="0" err="1" smtClean="0"/>
              <a:t>être</a:t>
            </a:r>
            <a:r>
              <a:rPr lang="de-CH" sz="3800" dirty="0" smtClean="0"/>
              <a:t> </a:t>
            </a:r>
            <a:r>
              <a:rPr lang="de-CH" sz="3800" dirty="0" err="1" smtClean="0"/>
              <a:t>attachée</a:t>
            </a:r>
            <a:r>
              <a:rPr lang="de-CH" sz="3800" dirty="0" smtClean="0"/>
              <a:t>, </a:t>
            </a:r>
            <a:r>
              <a:rPr lang="de-CH" sz="3800" dirty="0" err="1" smtClean="0"/>
              <a:t>gelée</a:t>
            </a:r>
            <a:r>
              <a:rPr lang="de-CH" sz="3800" dirty="0" smtClean="0"/>
              <a:t>, </a:t>
            </a:r>
            <a:r>
              <a:rPr lang="de-CH" sz="3800" dirty="0" err="1" smtClean="0"/>
              <a:t>collée</a:t>
            </a:r>
            <a:r>
              <a:rPr lang="de-CH" sz="3800" dirty="0" smtClean="0"/>
              <a:t> </a:t>
            </a:r>
            <a:br>
              <a:rPr lang="de-CH" sz="3800" dirty="0" smtClean="0"/>
            </a:br>
            <a:r>
              <a:rPr lang="de-CH" sz="3800" dirty="0" err="1" smtClean="0"/>
              <a:t>dans</a:t>
            </a:r>
            <a:r>
              <a:rPr lang="de-CH" sz="3800" dirty="0" smtClean="0"/>
              <a:t> </a:t>
            </a:r>
            <a:r>
              <a:rPr lang="de-CH" sz="3800" dirty="0" err="1" smtClean="0"/>
              <a:t>votre</a:t>
            </a:r>
            <a:r>
              <a:rPr lang="de-CH" sz="3800" dirty="0" smtClean="0"/>
              <a:t> </a:t>
            </a:r>
            <a:r>
              <a:rPr lang="de-CH" sz="3800" dirty="0" err="1" smtClean="0"/>
              <a:t>espace</a:t>
            </a:r>
            <a:r>
              <a:rPr lang="de-CH" sz="3800" dirty="0" smtClean="0"/>
              <a:t>, </a:t>
            </a:r>
            <a:r>
              <a:rPr lang="de-CH" sz="3800" dirty="0" err="1" smtClean="0"/>
              <a:t>dans</a:t>
            </a:r>
            <a:r>
              <a:rPr lang="de-CH" sz="3800" dirty="0" smtClean="0"/>
              <a:t> </a:t>
            </a:r>
            <a:r>
              <a:rPr lang="de-CH" sz="3800" dirty="0" err="1" smtClean="0"/>
              <a:t>votre</a:t>
            </a:r>
            <a:r>
              <a:rPr lang="de-CH" sz="3800" dirty="0" smtClean="0"/>
              <a:t> </a:t>
            </a:r>
            <a:r>
              <a:rPr lang="de-CH" sz="3800" dirty="0" err="1" smtClean="0"/>
              <a:t>champs</a:t>
            </a:r>
            <a:r>
              <a:rPr lang="de-CH" sz="3800" dirty="0" smtClean="0"/>
              <a:t>.</a:t>
            </a:r>
            <a:br>
              <a:rPr lang="de-CH" sz="3800" dirty="0" smtClean="0"/>
            </a:br>
            <a:r>
              <a:rPr lang="de-CH" sz="3800" dirty="0" smtClean="0"/>
              <a:t/>
            </a:r>
            <a:br>
              <a:rPr lang="de-CH" sz="3800" dirty="0" smtClean="0"/>
            </a:br>
            <a:r>
              <a:rPr lang="de-CH" sz="3800" dirty="0" smtClean="0"/>
              <a:t> </a:t>
            </a:r>
            <a:r>
              <a:rPr lang="de-CH" sz="3800" dirty="0" smtClean="0">
                <a:solidFill>
                  <a:srgbClr val="800000"/>
                </a:solidFill>
              </a:rPr>
              <a:t>Ce n‘est pas sa juste place</a:t>
            </a:r>
            <a:r>
              <a:rPr lang="de-CH" sz="3800" dirty="0" smtClean="0"/>
              <a:t/>
            </a:r>
            <a:br>
              <a:rPr lang="de-CH" sz="3800" dirty="0" smtClean="0"/>
            </a:br>
            <a:endParaRPr lang="de-CH" sz="3800" dirty="0"/>
          </a:p>
        </p:txBody>
      </p:sp>
      <p:sp>
        <p:nvSpPr>
          <p:cNvPr id="6" name="Untertitel 1"/>
          <p:cNvSpPr>
            <a:spLocks noGrp="1"/>
          </p:cNvSpPr>
          <p:nvPr>
            <p:ph type="subTitle" idx="1"/>
          </p:nvPr>
        </p:nvSpPr>
        <p:spPr>
          <a:xfrm>
            <a:off x="7010400" y="2464296"/>
            <a:ext cx="1981200" cy="1828800"/>
          </a:xfrm>
        </p:spPr>
        <p:txBody>
          <a:bodyPr>
            <a:noAutofit/>
          </a:bodyPr>
          <a:lstStyle/>
          <a:p>
            <a:pPr algn="ctr"/>
            <a:r>
              <a:rPr lang="de-CH" sz="9600" dirty="0" smtClean="0"/>
              <a:t>2</a:t>
            </a:r>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smtClean="0"/>
          </a:p>
          <a:p>
            <a:pPr algn="ctr"/>
            <a:endParaRPr lang="de-CH" dirty="0"/>
          </a:p>
          <a:p>
            <a:pPr algn="ctr"/>
            <a:endParaRPr lang="de-CH" dirty="0" smtClean="0"/>
          </a:p>
          <a:p>
            <a:r>
              <a:rPr lang="de-CH" dirty="0" err="1" smtClean="0"/>
              <a:t>L‘énergie</a:t>
            </a:r>
            <a:r>
              <a:rPr lang="de-CH" dirty="0" smtClean="0"/>
              <a:t> </a:t>
            </a:r>
            <a:r>
              <a:rPr lang="de-CH" dirty="0" err="1" smtClean="0"/>
              <a:t>doit</a:t>
            </a:r>
            <a:r>
              <a:rPr lang="de-CH" dirty="0" smtClean="0"/>
              <a:t> </a:t>
            </a:r>
            <a:r>
              <a:rPr lang="de-CH" dirty="0" err="1" smtClean="0"/>
              <a:t>être</a:t>
            </a:r>
            <a:r>
              <a:rPr lang="de-CH" dirty="0" smtClean="0"/>
              <a:t> à </a:t>
            </a:r>
            <a:r>
              <a:rPr lang="de-CH" dirty="0" err="1" smtClean="0"/>
              <a:t>sa</a:t>
            </a:r>
            <a:r>
              <a:rPr lang="de-CH" dirty="0" smtClean="0"/>
              <a:t> </a:t>
            </a:r>
            <a:r>
              <a:rPr lang="de-CH" dirty="0" err="1" smtClean="0"/>
              <a:t>juste</a:t>
            </a:r>
            <a:r>
              <a:rPr lang="de-CH" dirty="0" smtClean="0"/>
              <a:t> </a:t>
            </a:r>
            <a:r>
              <a:rPr lang="de-CH" dirty="0" err="1" smtClean="0"/>
              <a:t>place</a:t>
            </a:r>
            <a:endParaRPr lang="de-CH" dirty="0"/>
          </a:p>
        </p:txBody>
      </p:sp>
    </p:spTree>
    <p:extLst>
      <p:ext uri="{BB962C8B-B14F-4D97-AF65-F5344CB8AC3E}">
        <p14:creationId xmlns:p14="http://schemas.microsoft.com/office/powerpoint/2010/main" xmlns="" val="1502782793"/>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392985" y="260648"/>
            <a:ext cx="6324600" cy="1828800"/>
          </a:xfrm>
        </p:spPr>
        <p:txBody>
          <a:bodyPr/>
          <a:lstStyle/>
          <a:p>
            <a:pPr algn="ctr"/>
            <a:r>
              <a:rPr lang="de-CH" dirty="0" err="1" smtClean="0"/>
              <a:t>Votre</a:t>
            </a:r>
            <a:r>
              <a:rPr lang="de-CH" dirty="0" smtClean="0"/>
              <a:t> </a:t>
            </a:r>
            <a:r>
              <a:rPr lang="de-CH" dirty="0" err="1" smtClean="0"/>
              <a:t>espace</a:t>
            </a:r>
            <a:r>
              <a:rPr lang="de-CH" dirty="0" smtClean="0"/>
              <a:t> </a:t>
            </a:r>
            <a:r>
              <a:rPr lang="de-CH" dirty="0" err="1" smtClean="0"/>
              <a:t>personnel</a:t>
            </a:r>
            <a:r>
              <a:rPr lang="de-CH" dirty="0" smtClean="0"/>
              <a:t> </a:t>
            </a:r>
            <a:r>
              <a:rPr lang="de-CH" dirty="0" err="1" smtClean="0"/>
              <a:t>est</a:t>
            </a:r>
            <a:r>
              <a:rPr lang="de-CH" dirty="0" smtClean="0"/>
              <a:t> comme </a:t>
            </a:r>
            <a:r>
              <a:rPr lang="de-CH" dirty="0" err="1" smtClean="0">
                <a:solidFill>
                  <a:srgbClr val="800000"/>
                </a:solidFill>
              </a:rPr>
              <a:t>un</a:t>
            </a:r>
            <a:r>
              <a:rPr lang="de-CH" dirty="0" smtClean="0"/>
              <a:t> </a:t>
            </a:r>
            <a:r>
              <a:rPr lang="de-CH" dirty="0" err="1" smtClean="0">
                <a:solidFill>
                  <a:srgbClr val="800000"/>
                </a:solidFill>
              </a:rPr>
              <a:t>musée</a:t>
            </a:r>
            <a:endParaRPr lang="de-CH" dirty="0">
              <a:solidFill>
                <a:srgbClr val="800000"/>
              </a:solidFill>
            </a:endParaRPr>
          </a:p>
        </p:txBody>
      </p:sp>
      <p:pic>
        <p:nvPicPr>
          <p:cNvPr id="8" name="Bild 7"/>
          <p:cNvPicPr>
            <a:picLocks noChangeAspect="1"/>
          </p:cNvPicPr>
          <p:nvPr/>
        </p:nvPicPr>
        <p:blipFill>
          <a:blip r:embed="rId2"/>
          <a:stretch>
            <a:fillRect/>
          </a:stretch>
        </p:blipFill>
        <p:spPr>
          <a:xfrm>
            <a:off x="857543" y="2396685"/>
            <a:ext cx="5394520" cy="4308873"/>
          </a:xfrm>
          <a:prstGeom prst="rect">
            <a:avLst/>
          </a:prstGeom>
        </p:spPr>
      </p:pic>
      <p:sp>
        <p:nvSpPr>
          <p:cNvPr id="7" name="Untertitel 1"/>
          <p:cNvSpPr>
            <a:spLocks noGrp="1"/>
          </p:cNvSpPr>
          <p:nvPr>
            <p:ph type="subTitle" idx="1"/>
          </p:nvPr>
        </p:nvSpPr>
        <p:spPr>
          <a:xfrm>
            <a:off x="7010400" y="2464296"/>
            <a:ext cx="1981200" cy="1828800"/>
          </a:xfrm>
        </p:spPr>
        <p:txBody>
          <a:bodyPr>
            <a:noAutofit/>
          </a:bodyPr>
          <a:lstStyle/>
          <a:p>
            <a:pPr algn="ctr"/>
            <a:r>
              <a:rPr lang="de-CH" sz="9600" dirty="0" smtClean="0"/>
              <a:t>2</a:t>
            </a:r>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smtClean="0"/>
          </a:p>
          <a:p>
            <a:pPr algn="ctr"/>
            <a:endParaRPr lang="de-CH" dirty="0"/>
          </a:p>
          <a:p>
            <a:pPr algn="ctr"/>
            <a:endParaRPr lang="de-CH" dirty="0" smtClean="0"/>
          </a:p>
          <a:p>
            <a:r>
              <a:rPr lang="de-CH" dirty="0" err="1" smtClean="0"/>
              <a:t>L‘énergie</a:t>
            </a:r>
            <a:r>
              <a:rPr lang="de-CH" dirty="0" smtClean="0"/>
              <a:t> </a:t>
            </a:r>
            <a:r>
              <a:rPr lang="de-CH" dirty="0" err="1" smtClean="0"/>
              <a:t>doit</a:t>
            </a:r>
            <a:r>
              <a:rPr lang="de-CH" dirty="0" smtClean="0"/>
              <a:t> </a:t>
            </a:r>
            <a:r>
              <a:rPr lang="de-CH" dirty="0" err="1" smtClean="0"/>
              <a:t>être</a:t>
            </a:r>
            <a:r>
              <a:rPr lang="de-CH" dirty="0" smtClean="0"/>
              <a:t> à </a:t>
            </a:r>
            <a:r>
              <a:rPr lang="de-CH" dirty="0" err="1" smtClean="0"/>
              <a:t>sa</a:t>
            </a:r>
            <a:r>
              <a:rPr lang="de-CH" dirty="0" smtClean="0"/>
              <a:t> </a:t>
            </a:r>
            <a:r>
              <a:rPr lang="de-CH" dirty="0" err="1" smtClean="0"/>
              <a:t>juste</a:t>
            </a:r>
            <a:r>
              <a:rPr lang="de-CH" dirty="0" smtClean="0"/>
              <a:t> </a:t>
            </a:r>
            <a:r>
              <a:rPr lang="de-CH" dirty="0" err="1" smtClean="0"/>
              <a:t>place</a:t>
            </a:r>
            <a:endParaRPr lang="de-CH" dirty="0"/>
          </a:p>
        </p:txBody>
      </p:sp>
    </p:spTree>
    <p:extLst>
      <p:ext uri="{BB962C8B-B14F-4D97-AF65-F5344CB8AC3E}">
        <p14:creationId xmlns:p14="http://schemas.microsoft.com/office/powerpoint/2010/main" xmlns="" val="1844625348"/>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2985" y="182386"/>
            <a:ext cx="6324600" cy="1828800"/>
          </a:xfrm>
        </p:spPr>
        <p:txBody>
          <a:bodyPr/>
          <a:lstStyle/>
          <a:p>
            <a:r>
              <a:rPr lang="de-CH" sz="3800" dirty="0" smtClean="0"/>
              <a:t>Ce </a:t>
            </a:r>
            <a:r>
              <a:rPr lang="de-CH" sz="3800" dirty="0" err="1" smtClean="0"/>
              <a:t>musée</a:t>
            </a:r>
            <a:r>
              <a:rPr lang="de-CH" sz="3800" dirty="0" smtClean="0"/>
              <a:t> </a:t>
            </a:r>
            <a:r>
              <a:rPr lang="de-CH" sz="3800" dirty="0" err="1" smtClean="0"/>
              <a:t>est</a:t>
            </a:r>
            <a:r>
              <a:rPr lang="de-CH" sz="3800" dirty="0" smtClean="0"/>
              <a:t> </a:t>
            </a:r>
            <a:r>
              <a:rPr lang="de-CH" sz="3800" dirty="0" err="1" smtClean="0"/>
              <a:t>personnel</a:t>
            </a:r>
            <a:r>
              <a:rPr lang="de-CH" sz="3800" dirty="0" smtClean="0"/>
              <a:t> à </a:t>
            </a:r>
            <a:r>
              <a:rPr lang="de-CH" sz="3800" dirty="0" err="1" smtClean="0"/>
              <a:t>chacun</a:t>
            </a:r>
            <a:endParaRPr lang="de-CH" sz="3800" dirty="0"/>
          </a:p>
        </p:txBody>
      </p:sp>
      <p:pic>
        <p:nvPicPr>
          <p:cNvPr id="5" name="Bild 4"/>
          <p:cNvPicPr>
            <a:picLocks noChangeAspect="1"/>
          </p:cNvPicPr>
          <p:nvPr/>
        </p:nvPicPr>
        <p:blipFill>
          <a:blip r:embed="rId2"/>
          <a:stretch>
            <a:fillRect/>
          </a:stretch>
        </p:blipFill>
        <p:spPr>
          <a:xfrm>
            <a:off x="159275" y="1956363"/>
            <a:ext cx="6679095" cy="4770782"/>
          </a:xfrm>
          <a:prstGeom prst="rect">
            <a:avLst/>
          </a:prstGeom>
        </p:spPr>
      </p:pic>
      <p:sp>
        <p:nvSpPr>
          <p:cNvPr id="6" name="Untertitel 1"/>
          <p:cNvSpPr>
            <a:spLocks noGrp="1"/>
          </p:cNvSpPr>
          <p:nvPr>
            <p:ph type="subTitle" idx="1"/>
          </p:nvPr>
        </p:nvSpPr>
        <p:spPr>
          <a:xfrm>
            <a:off x="7010400" y="2464296"/>
            <a:ext cx="1981200" cy="1828800"/>
          </a:xfrm>
        </p:spPr>
        <p:txBody>
          <a:bodyPr>
            <a:noAutofit/>
          </a:bodyPr>
          <a:lstStyle/>
          <a:p>
            <a:pPr algn="ctr"/>
            <a:r>
              <a:rPr lang="de-CH" sz="9600" dirty="0" smtClean="0"/>
              <a:t>2</a:t>
            </a:r>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smtClean="0"/>
          </a:p>
          <a:p>
            <a:pPr algn="ctr"/>
            <a:endParaRPr lang="de-CH" dirty="0"/>
          </a:p>
          <a:p>
            <a:pPr algn="ctr"/>
            <a:endParaRPr lang="de-CH" dirty="0" smtClean="0"/>
          </a:p>
          <a:p>
            <a:pPr algn="ctr"/>
            <a:r>
              <a:rPr lang="de-CH" dirty="0" err="1" smtClean="0"/>
              <a:t>L‘énergie</a:t>
            </a:r>
            <a:r>
              <a:rPr lang="de-CH" dirty="0" smtClean="0"/>
              <a:t> </a:t>
            </a:r>
            <a:r>
              <a:rPr lang="de-CH" dirty="0" err="1" smtClean="0"/>
              <a:t>doit</a:t>
            </a:r>
            <a:r>
              <a:rPr lang="de-CH" dirty="0" smtClean="0"/>
              <a:t> </a:t>
            </a:r>
            <a:r>
              <a:rPr lang="de-CH" dirty="0" err="1" smtClean="0"/>
              <a:t>être</a:t>
            </a:r>
            <a:r>
              <a:rPr lang="de-CH" dirty="0" smtClean="0"/>
              <a:t> à </a:t>
            </a:r>
            <a:r>
              <a:rPr lang="de-CH" dirty="0" err="1" smtClean="0"/>
              <a:t>sa</a:t>
            </a:r>
            <a:r>
              <a:rPr lang="de-CH" dirty="0" smtClean="0"/>
              <a:t> </a:t>
            </a:r>
            <a:r>
              <a:rPr lang="de-CH" dirty="0" err="1" smtClean="0"/>
              <a:t>juste</a:t>
            </a:r>
            <a:r>
              <a:rPr lang="de-CH" dirty="0" smtClean="0"/>
              <a:t> </a:t>
            </a:r>
            <a:r>
              <a:rPr lang="de-CH" dirty="0" err="1" smtClean="0"/>
              <a:t>place</a:t>
            </a:r>
            <a:endParaRPr lang="de-CH" dirty="0"/>
          </a:p>
        </p:txBody>
      </p:sp>
    </p:spTree>
    <p:extLst>
      <p:ext uri="{BB962C8B-B14F-4D97-AF65-F5344CB8AC3E}">
        <p14:creationId xmlns:p14="http://schemas.microsoft.com/office/powerpoint/2010/main" xmlns="" val="2600977714"/>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p:txBody>
          <a:bodyPr/>
          <a:lstStyle/>
          <a:p>
            <a:endParaRPr lang="de-CH" dirty="0"/>
          </a:p>
        </p:txBody>
      </p:sp>
      <p:sp>
        <p:nvSpPr>
          <p:cNvPr id="4" name="Titel 3"/>
          <p:cNvSpPr>
            <a:spLocks noGrp="1"/>
          </p:cNvSpPr>
          <p:nvPr>
            <p:ph type="title"/>
          </p:nvPr>
        </p:nvSpPr>
        <p:spPr/>
        <p:txBody>
          <a:bodyPr/>
          <a:lstStyle/>
          <a:p>
            <a:r>
              <a:rPr lang="de-CH" dirty="0" err="1" smtClean="0"/>
              <a:t>Que</a:t>
            </a:r>
            <a:r>
              <a:rPr lang="de-CH" dirty="0" smtClean="0"/>
              <a:t> </a:t>
            </a:r>
            <a:r>
              <a:rPr lang="de-CH" dirty="0" err="1" smtClean="0"/>
              <a:t>fait</a:t>
            </a:r>
            <a:r>
              <a:rPr lang="de-CH" dirty="0" smtClean="0"/>
              <a:t> la </a:t>
            </a:r>
            <a:r>
              <a:rPr lang="de-CH" dirty="0" err="1" smtClean="0"/>
              <a:t>logosynthèse</a:t>
            </a:r>
            <a:r>
              <a:rPr lang="de-CH" dirty="0" smtClean="0"/>
              <a:t>?</a:t>
            </a:r>
            <a:endParaRPr lang="de-CH" dirty="0"/>
          </a:p>
        </p:txBody>
      </p:sp>
    </p:spTree>
    <p:extLst>
      <p:ext uri="{BB962C8B-B14F-4D97-AF65-F5344CB8AC3E}">
        <p14:creationId xmlns:p14="http://schemas.microsoft.com/office/powerpoint/2010/main" xmlns="" val="10527913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23528" y="2752328"/>
            <a:ext cx="6324600" cy="1828800"/>
          </a:xfrm>
        </p:spPr>
        <p:txBody>
          <a:bodyPr/>
          <a:lstStyle/>
          <a:p>
            <a:r>
              <a:rPr lang="de-CH" dirty="0" smtClean="0"/>
              <a:t>La </a:t>
            </a:r>
            <a:r>
              <a:rPr lang="de-CH" dirty="0" err="1" smtClean="0"/>
              <a:t>logosynthèse</a:t>
            </a:r>
            <a:r>
              <a:rPr lang="de-CH" dirty="0" smtClean="0"/>
              <a:t> </a:t>
            </a:r>
            <a:r>
              <a:rPr lang="de-CH" dirty="0" err="1" smtClean="0"/>
              <a:t>repositionne</a:t>
            </a:r>
            <a:r>
              <a:rPr lang="de-CH" dirty="0" smtClean="0"/>
              <a:t> </a:t>
            </a:r>
            <a:r>
              <a:rPr lang="de-CH" dirty="0" err="1" smtClean="0"/>
              <a:t>l‘énergie</a:t>
            </a:r>
            <a:r>
              <a:rPr lang="de-CH" dirty="0" smtClean="0"/>
              <a:t> à </a:t>
            </a:r>
            <a:r>
              <a:rPr lang="de-CH" dirty="0" err="1" smtClean="0"/>
              <a:t>sa</a:t>
            </a:r>
            <a:r>
              <a:rPr lang="de-CH" dirty="0" smtClean="0"/>
              <a:t> </a:t>
            </a:r>
            <a:r>
              <a:rPr lang="de-CH" dirty="0" err="1" smtClean="0"/>
              <a:t>juste</a:t>
            </a:r>
            <a:r>
              <a:rPr lang="de-CH" dirty="0" smtClean="0"/>
              <a:t> </a:t>
            </a:r>
            <a:r>
              <a:rPr lang="de-CH" dirty="0" err="1" smtClean="0"/>
              <a:t>place</a:t>
            </a:r>
            <a:r>
              <a:rPr lang="de-CH" dirty="0" smtClean="0"/>
              <a:t/>
            </a:r>
            <a:br>
              <a:rPr lang="de-CH" dirty="0" smtClean="0"/>
            </a:br>
            <a:r>
              <a:rPr lang="de-CH" dirty="0" smtClean="0"/>
              <a:t/>
            </a:r>
            <a:br>
              <a:rPr lang="de-CH" dirty="0" smtClean="0"/>
            </a:br>
            <a:r>
              <a:rPr lang="de-CH" dirty="0" smtClean="0"/>
              <a:t/>
            </a:r>
            <a:br>
              <a:rPr lang="de-CH" dirty="0" smtClean="0"/>
            </a:br>
            <a:r>
              <a:rPr lang="de-CH" dirty="0" err="1" smtClean="0"/>
              <a:t>dans</a:t>
            </a:r>
            <a:r>
              <a:rPr lang="de-CH" dirty="0" smtClean="0"/>
              <a:t> </a:t>
            </a:r>
            <a:r>
              <a:rPr lang="de-CH" dirty="0" err="1" smtClean="0">
                <a:solidFill>
                  <a:srgbClr val="800000"/>
                </a:solidFill>
              </a:rPr>
              <a:t>l‘ici-et-maintenant</a:t>
            </a:r>
            <a:endParaRPr lang="de-CH" dirty="0">
              <a:solidFill>
                <a:srgbClr val="800000"/>
              </a:solidFill>
            </a:endParaRPr>
          </a:p>
        </p:txBody>
      </p:sp>
      <p:sp>
        <p:nvSpPr>
          <p:cNvPr id="5" name="Untertitel 1"/>
          <p:cNvSpPr txBox="1">
            <a:spLocks/>
          </p:cNvSpPr>
          <p:nvPr/>
        </p:nvSpPr>
        <p:spPr>
          <a:xfrm>
            <a:off x="7010400" y="2852936"/>
            <a:ext cx="1981200" cy="1828800"/>
          </a:xfrm>
          <a:prstGeom prst="rect">
            <a:avLst/>
          </a:prstGeom>
        </p:spPr>
        <p:txBody>
          <a:bodyPr vert="horz" lIns="91440" tIns="45720" rIns="91440" bIns="45720" rtlCol="0" anchor="ctr">
            <a:noAutofit/>
          </a:bodyPr>
          <a:lstStyle>
            <a:lvl1pPr marL="0" indent="0" algn="l" defTabSz="914400" rtl="0" eaLnBrk="1" latinLnBrk="0" hangingPunct="1">
              <a:spcBef>
                <a:spcPct val="20000"/>
              </a:spcBef>
              <a:buClr>
                <a:srgbClr val="8D1000"/>
              </a:buClr>
              <a:buFont typeface="Wingdings 2" pitchFamily="18" charset="2"/>
              <a:buNone/>
              <a:defRPr sz="1900" kern="1200" spc="150" baseline="0">
                <a:solidFill>
                  <a:schemeClr val="bg1"/>
                </a:solidFill>
                <a:latin typeface="+mn-lt"/>
                <a:ea typeface="+mn-ea"/>
                <a:cs typeface="+mn-cs"/>
              </a:defRPr>
            </a:lvl1pPr>
            <a:lvl2pPr marL="457200" indent="0" algn="ctr" defTabSz="914400" rtl="0" eaLnBrk="1" latinLnBrk="0" hangingPunct="1">
              <a:spcBef>
                <a:spcPct val="20000"/>
              </a:spcBef>
              <a:buClr>
                <a:srgbClr val="004F56"/>
              </a:buClr>
              <a:buSzPct val="100000"/>
              <a:buFont typeface="Wingdings" charset="2"/>
              <a:buNone/>
              <a:defRPr sz="21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8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endParaRPr lang="de-CH" sz="96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r>
              <a:rPr lang="de-CH" i="0" dirty="0" err="1" smtClean="0"/>
              <a:t>Que</a:t>
            </a:r>
            <a:r>
              <a:rPr lang="de-CH" i="0" dirty="0" smtClean="0"/>
              <a:t> </a:t>
            </a:r>
            <a:r>
              <a:rPr lang="de-CH" i="0" dirty="0" err="1" smtClean="0"/>
              <a:t>fait</a:t>
            </a:r>
            <a:r>
              <a:rPr lang="de-CH" i="0" dirty="0" smtClean="0"/>
              <a:t> la Logosynthèse?</a:t>
            </a:r>
            <a:endParaRPr lang="de-CH" i="0" dirty="0"/>
          </a:p>
        </p:txBody>
      </p:sp>
    </p:spTree>
    <p:extLst>
      <p:ext uri="{BB962C8B-B14F-4D97-AF65-F5344CB8AC3E}">
        <p14:creationId xmlns:p14="http://schemas.microsoft.com/office/powerpoint/2010/main" xmlns="" val="2681012964"/>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44624"/>
            <a:ext cx="1981200" cy="1584176"/>
          </a:xfrm>
        </p:spPr>
        <p:txBody>
          <a:bodyPr>
            <a:normAutofit/>
          </a:bodyPr>
          <a:lstStyle/>
          <a:p>
            <a:r>
              <a:rPr lang="de-CH" dirty="0" err="1" smtClean="0"/>
              <a:t>Que</a:t>
            </a:r>
            <a:r>
              <a:rPr lang="de-CH" dirty="0" smtClean="0"/>
              <a:t> </a:t>
            </a:r>
            <a:r>
              <a:rPr lang="de-CH" dirty="0" err="1" smtClean="0"/>
              <a:t>fait</a:t>
            </a:r>
            <a:r>
              <a:rPr lang="de-CH" dirty="0" smtClean="0"/>
              <a:t> la Logosynthèse?</a:t>
            </a:r>
            <a:endParaRPr lang="de-CH" dirty="0"/>
          </a:p>
        </p:txBody>
      </p:sp>
      <p:sp>
        <p:nvSpPr>
          <p:cNvPr id="4" name="Titel 3"/>
          <p:cNvSpPr>
            <a:spLocks noGrp="1"/>
          </p:cNvSpPr>
          <p:nvPr>
            <p:ph type="title"/>
          </p:nvPr>
        </p:nvSpPr>
        <p:spPr/>
        <p:txBody>
          <a:bodyPr/>
          <a:lstStyle/>
          <a:p>
            <a:r>
              <a:rPr lang="de-CH" dirty="0" smtClean="0"/>
              <a:t>L‘énergie fluide et à sa juste place</a:t>
            </a:r>
            <a:br>
              <a:rPr lang="de-CH" dirty="0" smtClean="0"/>
            </a:br>
            <a:r>
              <a:rPr lang="de-CH" dirty="0" smtClean="0"/>
              <a:t> </a:t>
            </a:r>
            <a:r>
              <a:rPr lang="de-CH" dirty="0" smtClean="0">
                <a:solidFill>
                  <a:srgbClr val="800000"/>
                </a:solidFill>
              </a:rPr>
              <a:t>est au service de votre Essence</a:t>
            </a:r>
            <a:r>
              <a:rPr lang="de-CH" dirty="0" smtClean="0"/>
              <a:t>, votre soi</a:t>
            </a:r>
            <a:r>
              <a:rPr lang="de-CH" dirty="0"/>
              <a:t> </a:t>
            </a:r>
            <a:r>
              <a:rPr lang="de-CH" dirty="0" smtClean="0"/>
              <a:t>supérieur</a:t>
            </a:r>
          </a:p>
        </p:txBody>
      </p:sp>
      <p:pic>
        <p:nvPicPr>
          <p:cNvPr id="5" name="Bild 4"/>
          <p:cNvPicPr>
            <a:picLocks noChangeAspect="1"/>
          </p:cNvPicPr>
          <p:nvPr/>
        </p:nvPicPr>
        <p:blipFill>
          <a:blip r:embed="rId3"/>
          <a:stretch>
            <a:fillRect/>
          </a:stretch>
        </p:blipFill>
        <p:spPr>
          <a:xfrm>
            <a:off x="-530648" y="4700403"/>
            <a:ext cx="9999203" cy="5008693"/>
          </a:xfrm>
          <a:prstGeom prst="rect">
            <a:avLst/>
          </a:prstGeom>
        </p:spPr>
      </p:pic>
    </p:spTree>
    <p:extLst>
      <p:ext uri="{BB962C8B-B14F-4D97-AF65-F5344CB8AC3E}">
        <p14:creationId xmlns:p14="http://schemas.microsoft.com/office/powerpoint/2010/main" xmlns="" val="2265419885"/>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2985" y="1960240"/>
            <a:ext cx="6324600" cy="1828800"/>
          </a:xfrm>
        </p:spPr>
        <p:txBody>
          <a:bodyPr/>
          <a:lstStyle/>
          <a:p>
            <a:r>
              <a:rPr lang="de-CH" dirty="0" err="1" smtClean="0"/>
              <a:t>L‘énergie</a:t>
            </a:r>
            <a:r>
              <a:rPr lang="de-CH" dirty="0" smtClean="0"/>
              <a:t> </a:t>
            </a:r>
            <a:r>
              <a:rPr lang="de-CH" dirty="0" err="1" smtClean="0"/>
              <a:t>fluide</a:t>
            </a:r>
            <a:r>
              <a:rPr lang="de-CH" dirty="0" smtClean="0"/>
              <a:t> et à </a:t>
            </a:r>
            <a:r>
              <a:rPr lang="de-CH" dirty="0" err="1" smtClean="0"/>
              <a:t>sa</a:t>
            </a:r>
            <a:r>
              <a:rPr lang="de-CH" dirty="0" smtClean="0"/>
              <a:t> </a:t>
            </a:r>
            <a:r>
              <a:rPr lang="de-CH" dirty="0" err="1" smtClean="0"/>
              <a:t>juste</a:t>
            </a:r>
            <a:r>
              <a:rPr lang="de-CH" dirty="0" smtClean="0"/>
              <a:t> </a:t>
            </a:r>
            <a:r>
              <a:rPr lang="de-CH" dirty="0" err="1" smtClean="0"/>
              <a:t>place</a:t>
            </a:r>
            <a:r>
              <a:rPr lang="de-CH" dirty="0" smtClean="0"/>
              <a:t/>
            </a:r>
            <a:br>
              <a:rPr lang="de-CH" dirty="0" smtClean="0"/>
            </a:br>
            <a:r>
              <a:rPr lang="de-CH" dirty="0" err="1" smtClean="0"/>
              <a:t>vous</a:t>
            </a:r>
            <a:r>
              <a:rPr lang="de-CH" dirty="0" smtClean="0"/>
              <a:t> </a:t>
            </a:r>
            <a:r>
              <a:rPr lang="de-CH" dirty="0" err="1" smtClean="0"/>
              <a:t>rend</a:t>
            </a:r>
            <a:r>
              <a:rPr lang="de-CH" dirty="0" smtClean="0"/>
              <a:t/>
            </a:r>
            <a:br>
              <a:rPr lang="de-CH" dirty="0" smtClean="0"/>
            </a:br>
            <a:r>
              <a:rPr lang="de-CH" dirty="0" err="1" smtClean="0">
                <a:solidFill>
                  <a:srgbClr val="800000"/>
                </a:solidFill>
              </a:rPr>
              <a:t>heureux</a:t>
            </a:r>
            <a:r>
              <a:rPr lang="de-CH" dirty="0" smtClean="0">
                <a:solidFill>
                  <a:srgbClr val="800000"/>
                </a:solidFill>
              </a:rPr>
              <a:t>, </a:t>
            </a:r>
            <a:r>
              <a:rPr lang="de-CH" dirty="0" err="1" smtClean="0">
                <a:solidFill>
                  <a:srgbClr val="800000"/>
                </a:solidFill>
              </a:rPr>
              <a:t>entier</a:t>
            </a:r>
            <a:r>
              <a:rPr lang="de-CH" dirty="0" smtClean="0">
                <a:solidFill>
                  <a:srgbClr val="800000"/>
                </a:solidFill>
              </a:rPr>
              <a:t>.</a:t>
            </a:r>
          </a:p>
        </p:txBody>
      </p:sp>
      <p:pic>
        <p:nvPicPr>
          <p:cNvPr id="5" name="Bild 4"/>
          <p:cNvPicPr>
            <a:picLocks noChangeAspect="1"/>
          </p:cNvPicPr>
          <p:nvPr/>
        </p:nvPicPr>
        <p:blipFill>
          <a:blip r:embed="rId2"/>
          <a:stretch>
            <a:fillRect/>
          </a:stretch>
        </p:blipFill>
        <p:spPr>
          <a:xfrm>
            <a:off x="-530648" y="4700403"/>
            <a:ext cx="9999203" cy="5008693"/>
          </a:xfrm>
          <a:prstGeom prst="rect">
            <a:avLst/>
          </a:prstGeom>
        </p:spPr>
      </p:pic>
      <p:sp>
        <p:nvSpPr>
          <p:cNvPr id="6" name="Untertitel 1"/>
          <p:cNvSpPr txBox="1">
            <a:spLocks/>
          </p:cNvSpPr>
          <p:nvPr/>
        </p:nvSpPr>
        <p:spPr>
          <a:xfrm>
            <a:off x="7010400" y="219720"/>
            <a:ext cx="1981200" cy="18288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8D1000"/>
              </a:buClr>
              <a:buFont typeface="Wingdings 2" pitchFamily="18" charset="2"/>
              <a:buNone/>
              <a:defRPr sz="1900" kern="1200" spc="150" baseline="0">
                <a:solidFill>
                  <a:schemeClr val="bg1"/>
                </a:solidFill>
                <a:latin typeface="+mn-lt"/>
                <a:ea typeface="+mn-ea"/>
                <a:cs typeface="+mn-cs"/>
              </a:defRPr>
            </a:lvl1pPr>
            <a:lvl2pPr marL="457200" indent="0" algn="ctr" defTabSz="914400" rtl="0" eaLnBrk="1" latinLnBrk="0" hangingPunct="1">
              <a:spcBef>
                <a:spcPct val="20000"/>
              </a:spcBef>
              <a:buClr>
                <a:srgbClr val="004F56"/>
              </a:buClr>
              <a:buSzPct val="100000"/>
              <a:buFont typeface="Wingdings" charset="2"/>
              <a:buNone/>
              <a:defRPr sz="21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8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de-CH" i="0" dirty="0" err="1" smtClean="0"/>
              <a:t>Que</a:t>
            </a:r>
            <a:r>
              <a:rPr lang="de-CH" i="0" dirty="0" smtClean="0"/>
              <a:t> </a:t>
            </a:r>
            <a:r>
              <a:rPr lang="de-CH" i="0" dirty="0" err="1" smtClean="0"/>
              <a:t>fait</a:t>
            </a:r>
            <a:r>
              <a:rPr lang="de-CH" i="0" dirty="0" smtClean="0"/>
              <a:t> la Logosynthèse?</a:t>
            </a:r>
            <a:endParaRPr lang="de-CH" i="0" dirty="0"/>
          </a:p>
        </p:txBody>
      </p:sp>
    </p:spTree>
    <p:extLst>
      <p:ext uri="{BB962C8B-B14F-4D97-AF65-F5344CB8AC3E}">
        <p14:creationId xmlns:p14="http://schemas.microsoft.com/office/powerpoint/2010/main" xmlns="" val="4236149885"/>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rmAutofit/>
          </a:bodyPr>
          <a:lstStyle/>
          <a:p>
            <a:pPr algn="ctr"/>
            <a:r>
              <a:rPr lang="de-CH" sz="2100" dirty="0" smtClean="0"/>
              <a:t>  </a:t>
            </a:r>
            <a:endParaRPr lang="de-CH" sz="2100" dirty="0"/>
          </a:p>
        </p:txBody>
      </p:sp>
      <p:sp>
        <p:nvSpPr>
          <p:cNvPr id="4" name="Titel 3"/>
          <p:cNvSpPr>
            <a:spLocks noGrp="1"/>
          </p:cNvSpPr>
          <p:nvPr>
            <p:ph type="title"/>
          </p:nvPr>
        </p:nvSpPr>
        <p:spPr/>
        <p:txBody>
          <a:bodyPr/>
          <a:lstStyle/>
          <a:p>
            <a:r>
              <a:rPr lang="de-CH" dirty="0" smtClean="0"/>
              <a:t>La logosynthèse vous aide à </a:t>
            </a:r>
            <a:br>
              <a:rPr lang="de-CH" dirty="0" smtClean="0"/>
            </a:br>
            <a:r>
              <a:rPr lang="de-CH" dirty="0" smtClean="0"/>
              <a:t> </a:t>
            </a:r>
            <a:r>
              <a:rPr lang="de-CH" dirty="0" smtClean="0">
                <a:solidFill>
                  <a:srgbClr val="800000"/>
                </a:solidFill>
              </a:rPr>
              <a:t>mobiliser </a:t>
            </a:r>
            <a:r>
              <a:rPr lang="de-CH" dirty="0" smtClean="0"/>
              <a:t>l‘énergie</a:t>
            </a:r>
          </a:p>
        </p:txBody>
      </p:sp>
      <p:pic>
        <p:nvPicPr>
          <p:cNvPr id="5" name="Bild 4"/>
          <p:cNvPicPr>
            <a:picLocks noChangeAspect="1"/>
          </p:cNvPicPr>
          <p:nvPr/>
        </p:nvPicPr>
        <p:blipFill>
          <a:blip r:embed="rId2"/>
          <a:stretch>
            <a:fillRect/>
          </a:stretch>
        </p:blipFill>
        <p:spPr>
          <a:xfrm>
            <a:off x="-530648" y="4700403"/>
            <a:ext cx="9999203" cy="5008693"/>
          </a:xfrm>
          <a:prstGeom prst="rect">
            <a:avLst/>
          </a:prstGeom>
        </p:spPr>
      </p:pic>
      <p:sp>
        <p:nvSpPr>
          <p:cNvPr id="6" name="Untertitel 1"/>
          <p:cNvSpPr txBox="1">
            <a:spLocks/>
          </p:cNvSpPr>
          <p:nvPr/>
        </p:nvSpPr>
        <p:spPr>
          <a:xfrm>
            <a:off x="7010400" y="-27384"/>
            <a:ext cx="1981200" cy="18288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8D1000"/>
              </a:buClr>
              <a:buFont typeface="Wingdings 2" pitchFamily="18" charset="2"/>
              <a:buNone/>
              <a:defRPr sz="1900" kern="1200" spc="150" baseline="0">
                <a:solidFill>
                  <a:schemeClr val="bg1"/>
                </a:solidFill>
                <a:latin typeface="+mn-lt"/>
                <a:ea typeface="+mn-ea"/>
                <a:cs typeface="+mn-cs"/>
              </a:defRPr>
            </a:lvl1pPr>
            <a:lvl2pPr marL="457200" indent="0" algn="ctr" defTabSz="914400" rtl="0" eaLnBrk="1" latinLnBrk="0" hangingPunct="1">
              <a:spcBef>
                <a:spcPct val="20000"/>
              </a:spcBef>
              <a:buClr>
                <a:srgbClr val="004F56"/>
              </a:buClr>
              <a:buSzPct val="100000"/>
              <a:buFont typeface="Wingdings" charset="2"/>
              <a:buNone/>
              <a:defRPr sz="21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8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de-CH" i="0" dirty="0" err="1" smtClean="0"/>
              <a:t>Que</a:t>
            </a:r>
            <a:r>
              <a:rPr lang="de-CH" i="0" dirty="0" smtClean="0"/>
              <a:t> </a:t>
            </a:r>
            <a:r>
              <a:rPr lang="de-CH" i="0" dirty="0" err="1" smtClean="0"/>
              <a:t>fait</a:t>
            </a:r>
            <a:r>
              <a:rPr lang="de-CH" i="0" dirty="0" smtClean="0"/>
              <a:t> la Logosynthèse?</a:t>
            </a:r>
            <a:endParaRPr lang="de-CH" i="0" dirty="0"/>
          </a:p>
        </p:txBody>
      </p:sp>
    </p:spTree>
    <p:extLst>
      <p:ext uri="{BB962C8B-B14F-4D97-AF65-F5344CB8AC3E}">
        <p14:creationId xmlns:p14="http://schemas.microsoft.com/office/powerpoint/2010/main" xmlns="" val="52107117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1" name="Rectangle 1026"/>
          <p:cNvSpPr>
            <a:spLocks noGrp="1" noChangeArrowheads="1"/>
          </p:cNvSpPr>
          <p:nvPr>
            <p:ph type="title"/>
          </p:nvPr>
        </p:nvSpPr>
        <p:spPr>
          <a:xfrm>
            <a:off x="439212" y="355847"/>
            <a:ext cx="8381260" cy="1054394"/>
          </a:xfrm>
        </p:spPr>
        <p:txBody>
          <a:bodyPr/>
          <a:lstStyle/>
          <a:p>
            <a:r>
              <a:rPr lang="de-DE" dirty="0" smtClean="0">
                <a:solidFill>
                  <a:srgbClr val="B2CFDA"/>
                </a:solidFill>
              </a:rPr>
              <a:t>QU’EST-CE QUE LA </a:t>
            </a:r>
            <a:r>
              <a:rPr lang="de-DE" dirty="0" err="1" smtClean="0">
                <a:solidFill>
                  <a:srgbClr val="B2CFDA"/>
                </a:solidFill>
              </a:rPr>
              <a:t>LogosynthèsE</a:t>
            </a:r>
            <a:r>
              <a:rPr lang="de-DE" dirty="0" smtClean="0">
                <a:solidFill>
                  <a:srgbClr val="B2CFDA"/>
                </a:solidFill>
              </a:rPr>
              <a:t>?</a:t>
            </a:r>
            <a:endParaRPr lang="de-DE" dirty="0">
              <a:solidFill>
                <a:srgbClr val="FFFFFF"/>
              </a:solidFill>
            </a:endParaRPr>
          </a:p>
        </p:txBody>
      </p:sp>
      <p:graphicFrame>
        <p:nvGraphicFramePr>
          <p:cNvPr id="22530" name="Object 2"/>
          <p:cNvGraphicFramePr>
            <a:graphicFrameLocks noChangeAspect="1"/>
          </p:cNvGraphicFramePr>
          <p:nvPr>
            <p:extLst>
              <p:ext uri="{D42A27DB-BD31-4B8C-83A1-F6EECF244321}">
                <p14:modId xmlns:p14="http://schemas.microsoft.com/office/powerpoint/2010/main" xmlns="" val="1632753987"/>
              </p:ext>
            </p:extLst>
          </p:nvPr>
        </p:nvGraphicFramePr>
        <p:xfrm>
          <a:off x="1331961" y="2439670"/>
          <a:ext cx="6595762" cy="3293586"/>
        </p:xfrm>
        <a:graphic>
          <a:graphicData uri="http://schemas.openxmlformats.org/presentationml/2006/ole">
            <p:oleObj spid="_x0000_s1156" name="Dokument" r:id="rId4" imgW="4278600" imgH="2130120" progId="Word.Document.8">
              <p:embed/>
            </p:oleObj>
          </a:graphicData>
        </a:graphic>
      </p:graphicFrame>
      <p:sp>
        <p:nvSpPr>
          <p:cNvPr id="2" name="Rechteck 1"/>
          <p:cNvSpPr/>
          <p:nvPr/>
        </p:nvSpPr>
        <p:spPr>
          <a:xfrm>
            <a:off x="642526" y="1412776"/>
            <a:ext cx="7974632" cy="461665"/>
          </a:xfrm>
          <a:prstGeom prst="rect">
            <a:avLst/>
          </a:prstGeom>
        </p:spPr>
        <p:txBody>
          <a:bodyPr wrap="square">
            <a:spAutoFit/>
          </a:bodyPr>
          <a:lstStyle/>
          <a:p>
            <a:pPr algn="ctr"/>
            <a:r>
              <a:rPr lang="fr-FR" dirty="0" smtClean="0">
                <a:solidFill>
                  <a:schemeClr val="bg1"/>
                </a:solidFill>
                <a:latin typeface="Calibri"/>
                <a:cs typeface="Calibri"/>
              </a:rPr>
              <a:t>Un système de guérison, d‘apprentissage et de développement</a:t>
            </a:r>
            <a:endParaRPr lang="fr-FR" dirty="0">
              <a:solidFill>
                <a:schemeClr val="bg1"/>
              </a:solidFill>
              <a:latin typeface="Calibri"/>
              <a:cs typeface="Calibri"/>
            </a:endParaRPr>
          </a:p>
        </p:txBody>
      </p:sp>
      <p:sp>
        <p:nvSpPr>
          <p:cNvPr id="3" name="Textfeld 2"/>
          <p:cNvSpPr txBox="1"/>
          <p:nvPr/>
        </p:nvSpPr>
        <p:spPr>
          <a:xfrm>
            <a:off x="957434" y="6135687"/>
            <a:ext cx="7344816" cy="461665"/>
          </a:xfrm>
          <a:prstGeom prst="rect">
            <a:avLst/>
          </a:prstGeom>
          <a:noFill/>
        </p:spPr>
        <p:txBody>
          <a:bodyPr wrap="square" rtlCol="0">
            <a:spAutoFit/>
          </a:bodyPr>
          <a:lstStyle/>
          <a:p>
            <a:pPr algn="ctr"/>
            <a:r>
              <a:rPr lang="de-CH" dirty="0" smtClean="0">
                <a:solidFill>
                  <a:srgbClr val="FF0000"/>
                </a:solidFill>
                <a:effectLst>
                  <a:outerShdw blurRad="50800" dist="38100" dir="13500000" algn="br" rotWithShape="0">
                    <a:srgbClr val="CCFFCC">
                      <a:alpha val="40000"/>
                    </a:srgbClr>
                  </a:outerShdw>
                </a:effectLst>
                <a:latin typeface="Calibri"/>
                <a:cs typeface="Calibri"/>
              </a:rPr>
              <a:t>Logo </a:t>
            </a:r>
            <a:r>
              <a:rPr lang="de-CH" dirty="0" err="1" smtClean="0">
                <a:solidFill>
                  <a:schemeClr val="bg1"/>
                </a:solidFill>
                <a:effectLst>
                  <a:outerShdw blurRad="50800" dist="38100" dir="13500000" algn="br" rotWithShape="0">
                    <a:srgbClr val="CCFFCC">
                      <a:alpha val="40000"/>
                    </a:srgbClr>
                  </a:outerShdw>
                </a:effectLst>
                <a:latin typeface="Calibri"/>
                <a:cs typeface="Calibri"/>
              </a:rPr>
              <a:t>syn</a:t>
            </a:r>
            <a:r>
              <a:rPr lang="de-CH" dirty="0" smtClean="0">
                <a:solidFill>
                  <a:schemeClr val="bg1"/>
                </a:solidFill>
                <a:effectLst>
                  <a:outerShdw blurRad="50800" dist="38100" dir="13500000" algn="br" rotWithShape="0">
                    <a:srgbClr val="CCFFCC">
                      <a:alpha val="40000"/>
                    </a:srgbClr>
                  </a:outerShdw>
                </a:effectLst>
                <a:latin typeface="Calibri"/>
                <a:cs typeface="Calibri"/>
              </a:rPr>
              <a:t> </a:t>
            </a:r>
            <a:r>
              <a:rPr lang="de-CH" dirty="0" err="1" smtClean="0">
                <a:solidFill>
                  <a:srgbClr val="0000FF"/>
                </a:solidFill>
                <a:effectLst>
                  <a:outerShdw blurRad="50800" dist="38100" dir="13500000" algn="br" rotWithShape="0">
                    <a:srgbClr val="CCFFCC">
                      <a:alpha val="40000"/>
                    </a:srgbClr>
                  </a:outerShdw>
                </a:effectLst>
                <a:latin typeface="Calibri"/>
                <a:cs typeface="Calibri"/>
              </a:rPr>
              <a:t>thesis</a:t>
            </a:r>
            <a:r>
              <a:rPr lang="de-CH" dirty="0" smtClean="0">
                <a:solidFill>
                  <a:srgbClr val="0000FF"/>
                </a:solidFill>
                <a:effectLst>
                  <a:outerShdw blurRad="50800" dist="38100" dir="13500000" algn="br" rotWithShape="0">
                    <a:srgbClr val="CCFFCC">
                      <a:alpha val="40000"/>
                    </a:srgbClr>
                  </a:outerShdw>
                </a:effectLst>
                <a:latin typeface="Calibri"/>
                <a:cs typeface="Calibri"/>
              </a:rPr>
              <a:t>: </a:t>
            </a:r>
            <a:r>
              <a:rPr lang="de-CH" dirty="0" err="1" smtClean="0">
                <a:solidFill>
                  <a:schemeClr val="bg1"/>
                </a:solidFill>
                <a:effectLst>
                  <a:outerShdw blurRad="50800" dist="38100" dir="13500000" algn="br" rotWithShape="0">
                    <a:srgbClr val="CCFFCC">
                      <a:alpha val="40000"/>
                    </a:srgbClr>
                  </a:outerShdw>
                </a:effectLst>
                <a:latin typeface="Calibri"/>
                <a:cs typeface="Calibri"/>
              </a:rPr>
              <a:t>assembler</a:t>
            </a:r>
            <a:r>
              <a:rPr lang="de-CH" dirty="0" smtClean="0">
                <a:solidFill>
                  <a:schemeClr val="bg1"/>
                </a:solidFill>
                <a:effectLst>
                  <a:outerShdw blurRad="50800" dist="38100" dir="13500000" algn="br" rotWithShape="0">
                    <a:srgbClr val="CCFFCC">
                      <a:alpha val="40000"/>
                    </a:srgbClr>
                  </a:outerShdw>
                </a:effectLst>
                <a:latin typeface="Calibri"/>
                <a:cs typeface="Calibri"/>
              </a:rPr>
              <a:t> </a:t>
            </a:r>
            <a:r>
              <a:rPr lang="de-CH" dirty="0" err="1" smtClean="0">
                <a:solidFill>
                  <a:schemeClr val="bg1"/>
                </a:solidFill>
                <a:effectLst>
                  <a:outerShdw blurRad="50800" dist="38100" dir="13500000" algn="br" rotWithShape="0">
                    <a:srgbClr val="CCFFCC">
                      <a:alpha val="40000"/>
                    </a:srgbClr>
                  </a:outerShdw>
                </a:effectLst>
                <a:latin typeface="Calibri"/>
                <a:cs typeface="Calibri"/>
              </a:rPr>
              <a:t>avec</a:t>
            </a:r>
            <a:r>
              <a:rPr lang="de-CH" dirty="0" smtClean="0">
                <a:solidFill>
                  <a:schemeClr val="bg1"/>
                </a:solidFill>
                <a:effectLst>
                  <a:outerShdw blurRad="50800" dist="38100" dir="13500000" algn="br" rotWithShape="0">
                    <a:srgbClr val="CCFFCC">
                      <a:alpha val="40000"/>
                    </a:srgbClr>
                  </a:outerShdw>
                </a:effectLst>
                <a:latin typeface="Calibri"/>
                <a:cs typeface="Calibri"/>
              </a:rPr>
              <a:t> des </a:t>
            </a:r>
            <a:r>
              <a:rPr lang="de-CH" dirty="0" err="1" smtClean="0">
                <a:solidFill>
                  <a:schemeClr val="bg1"/>
                </a:solidFill>
                <a:effectLst>
                  <a:outerShdw blurRad="50800" dist="38100" dir="13500000" algn="br" rotWithShape="0">
                    <a:srgbClr val="CCFFCC">
                      <a:alpha val="40000"/>
                    </a:srgbClr>
                  </a:outerShdw>
                </a:effectLst>
                <a:latin typeface="Calibri"/>
                <a:cs typeface="Calibri"/>
              </a:rPr>
              <a:t>mots</a:t>
            </a:r>
            <a:r>
              <a:rPr lang="de-CH" dirty="0" smtClean="0">
                <a:solidFill>
                  <a:schemeClr val="bg1"/>
                </a:solidFill>
                <a:effectLst>
                  <a:outerShdw blurRad="50800" dist="38100" dir="13500000" algn="br" rotWithShape="0">
                    <a:srgbClr val="CCFFCC">
                      <a:alpha val="40000"/>
                    </a:srgbClr>
                  </a:outerShdw>
                </a:effectLst>
                <a:latin typeface="Calibri"/>
                <a:cs typeface="Calibri"/>
              </a:rPr>
              <a:t> </a:t>
            </a:r>
            <a:endParaRPr lang="de-CH" dirty="0">
              <a:solidFill>
                <a:schemeClr val="bg1"/>
              </a:solidFill>
              <a:latin typeface="Calibri"/>
              <a:cs typeface="Calibri"/>
            </a:endParaRPr>
          </a:p>
        </p:txBody>
      </p:sp>
    </p:spTree>
    <p:extLst>
      <p:ext uri="{BB962C8B-B14F-4D97-AF65-F5344CB8AC3E}">
        <p14:creationId xmlns:p14="http://schemas.microsoft.com/office/powerpoint/2010/main" xmlns="" val="2258940740"/>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pPr algn="ctr"/>
            <a:r>
              <a:rPr lang="de-CH" dirty="0" smtClean="0"/>
              <a:t>Ce </a:t>
            </a:r>
            <a:r>
              <a:rPr lang="de-CH" dirty="0" err="1" smtClean="0"/>
              <a:t>que</a:t>
            </a:r>
            <a:r>
              <a:rPr lang="de-CH" dirty="0" smtClean="0"/>
              <a:t> la Logosynthèse </a:t>
            </a:r>
            <a:r>
              <a:rPr lang="de-CH" dirty="0" err="1" smtClean="0"/>
              <a:t>fait</a:t>
            </a:r>
            <a:endParaRPr lang="de-CH" dirty="0"/>
          </a:p>
        </p:txBody>
      </p:sp>
      <p:sp>
        <p:nvSpPr>
          <p:cNvPr id="3" name="Titel 2"/>
          <p:cNvSpPr>
            <a:spLocks noGrp="1"/>
          </p:cNvSpPr>
          <p:nvPr>
            <p:ph type="title"/>
          </p:nvPr>
        </p:nvSpPr>
        <p:spPr/>
        <p:txBody>
          <a:bodyPr/>
          <a:lstStyle/>
          <a:p>
            <a:r>
              <a:rPr lang="de-CH" dirty="0" smtClean="0"/>
              <a:t>La </a:t>
            </a:r>
            <a:r>
              <a:rPr lang="de-CH" dirty="0" err="1" smtClean="0"/>
              <a:t>logosynthèse</a:t>
            </a:r>
            <a:r>
              <a:rPr lang="de-CH" dirty="0" smtClean="0"/>
              <a:t> </a:t>
            </a:r>
            <a:r>
              <a:rPr lang="de-CH" dirty="0" err="1" smtClean="0"/>
              <a:t>mobilise</a:t>
            </a:r>
            <a:r>
              <a:rPr lang="de-CH" dirty="0" smtClean="0"/>
              <a:t> </a:t>
            </a:r>
            <a:r>
              <a:rPr lang="de-CH" dirty="0" err="1" smtClean="0"/>
              <a:t>l‘énergie</a:t>
            </a:r>
            <a:r>
              <a:rPr lang="de-CH" dirty="0" smtClean="0"/>
              <a:t> </a:t>
            </a:r>
            <a:r>
              <a:rPr lang="de-CH" dirty="0" err="1" smtClean="0"/>
              <a:t>vers</a:t>
            </a:r>
            <a:r>
              <a:rPr lang="de-CH" dirty="0" smtClean="0"/>
              <a:t> </a:t>
            </a:r>
            <a:r>
              <a:rPr lang="de-CH" dirty="0" err="1" smtClean="0"/>
              <a:t>sa</a:t>
            </a:r>
            <a:r>
              <a:rPr lang="de-CH" dirty="0" smtClean="0"/>
              <a:t> </a:t>
            </a:r>
            <a:r>
              <a:rPr lang="de-CH" dirty="0" err="1" smtClean="0"/>
              <a:t>juste</a:t>
            </a:r>
            <a:r>
              <a:rPr lang="de-CH" dirty="0" smtClean="0"/>
              <a:t> </a:t>
            </a:r>
            <a:r>
              <a:rPr lang="de-CH" dirty="0" err="1" smtClean="0"/>
              <a:t>place</a:t>
            </a:r>
            <a:r>
              <a:rPr lang="de-CH" dirty="0" smtClean="0"/>
              <a:t>, </a:t>
            </a:r>
            <a:r>
              <a:rPr lang="de-CH" dirty="0" err="1" smtClean="0"/>
              <a:t>crée</a:t>
            </a:r>
            <a:r>
              <a:rPr lang="de-CH" dirty="0" smtClean="0"/>
              <a:t> du </a:t>
            </a:r>
            <a:r>
              <a:rPr lang="de-CH" dirty="0" err="1" smtClean="0">
                <a:solidFill>
                  <a:srgbClr val="800000"/>
                </a:solidFill>
              </a:rPr>
              <a:t>FLux</a:t>
            </a:r>
            <a:r>
              <a:rPr lang="de-CH" dirty="0" smtClean="0">
                <a:solidFill>
                  <a:srgbClr val="800000"/>
                </a:solidFill>
              </a:rPr>
              <a:t> </a:t>
            </a:r>
            <a:r>
              <a:rPr lang="de-CH" dirty="0" smtClean="0"/>
              <a:t/>
            </a:r>
            <a:br>
              <a:rPr lang="de-CH" dirty="0" smtClean="0"/>
            </a:br>
            <a:r>
              <a:rPr lang="de-CH" dirty="0" err="1" smtClean="0"/>
              <a:t>dans</a:t>
            </a:r>
            <a:r>
              <a:rPr lang="de-CH" dirty="0" smtClean="0"/>
              <a:t> </a:t>
            </a:r>
            <a:br>
              <a:rPr lang="de-CH" dirty="0" smtClean="0"/>
            </a:br>
            <a:r>
              <a:rPr lang="de-CH" dirty="0" err="1" smtClean="0"/>
              <a:t>l‘ici-et-maintenant</a:t>
            </a:r>
            <a:endParaRPr lang="de-CH" dirty="0"/>
          </a:p>
        </p:txBody>
      </p:sp>
      <p:pic>
        <p:nvPicPr>
          <p:cNvPr id="5" name="Bild 4"/>
          <p:cNvPicPr>
            <a:picLocks noChangeAspect="1"/>
          </p:cNvPicPr>
          <p:nvPr/>
        </p:nvPicPr>
        <p:blipFill>
          <a:blip r:embed="rId2"/>
          <a:stretch>
            <a:fillRect/>
          </a:stretch>
        </p:blipFill>
        <p:spPr>
          <a:xfrm>
            <a:off x="-855203" y="4800600"/>
            <a:ext cx="9999203" cy="5008693"/>
          </a:xfrm>
          <a:prstGeom prst="rect">
            <a:avLst/>
          </a:prstGeom>
        </p:spPr>
      </p:pic>
    </p:spTree>
    <p:extLst>
      <p:ext uri="{BB962C8B-B14F-4D97-AF65-F5344CB8AC3E}">
        <p14:creationId xmlns:p14="http://schemas.microsoft.com/office/powerpoint/2010/main" xmlns="" val="1653543801"/>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p:txBody>
          <a:bodyPr/>
          <a:lstStyle/>
          <a:p>
            <a:r>
              <a:rPr lang="de-CH" dirty="0" smtClean="0"/>
              <a:t>Ce </a:t>
            </a:r>
            <a:r>
              <a:rPr lang="de-CH" dirty="0" err="1" smtClean="0"/>
              <a:t>que</a:t>
            </a:r>
            <a:r>
              <a:rPr lang="de-CH" dirty="0" smtClean="0"/>
              <a:t> la Logosynthèse </a:t>
            </a:r>
            <a:r>
              <a:rPr lang="de-CH" dirty="0" err="1" smtClean="0"/>
              <a:t>fait</a:t>
            </a:r>
            <a:endParaRPr lang="de-CH" dirty="0" smtClean="0"/>
          </a:p>
          <a:p>
            <a:pPr algn="ctr"/>
            <a:endParaRPr lang="de-CH" dirty="0"/>
          </a:p>
        </p:txBody>
      </p:sp>
      <p:sp>
        <p:nvSpPr>
          <p:cNvPr id="5" name="Titel 4"/>
          <p:cNvSpPr>
            <a:spLocks noGrp="1"/>
          </p:cNvSpPr>
          <p:nvPr>
            <p:ph type="title"/>
          </p:nvPr>
        </p:nvSpPr>
        <p:spPr/>
        <p:txBody>
          <a:bodyPr/>
          <a:lstStyle/>
          <a:p>
            <a:r>
              <a:rPr lang="de-CH" dirty="0" smtClean="0"/>
              <a:t>La logosynthèse </a:t>
            </a:r>
            <a:r>
              <a:rPr lang="de-CH" dirty="0" smtClean="0">
                <a:solidFill>
                  <a:srgbClr val="800000"/>
                </a:solidFill>
              </a:rPr>
              <a:t>enlève </a:t>
            </a:r>
            <a:r>
              <a:rPr lang="de-CH" dirty="0" smtClean="0"/>
              <a:t>l‘énergie qui ne vous appartient pas</a:t>
            </a:r>
            <a:br>
              <a:rPr lang="de-CH" dirty="0" smtClean="0"/>
            </a:br>
            <a:endParaRPr lang="de-CH" dirty="0"/>
          </a:p>
        </p:txBody>
      </p:sp>
      <p:pic>
        <p:nvPicPr>
          <p:cNvPr id="7" name="Bild 6"/>
          <p:cNvPicPr>
            <a:picLocks noChangeAspect="1"/>
          </p:cNvPicPr>
          <p:nvPr/>
        </p:nvPicPr>
        <p:blipFill>
          <a:blip r:embed="rId2"/>
          <a:stretch>
            <a:fillRect/>
          </a:stretch>
        </p:blipFill>
        <p:spPr>
          <a:xfrm>
            <a:off x="-530648" y="4700403"/>
            <a:ext cx="9999203" cy="5008693"/>
          </a:xfrm>
          <a:prstGeom prst="rect">
            <a:avLst/>
          </a:prstGeom>
        </p:spPr>
      </p:pic>
    </p:spTree>
    <p:extLst>
      <p:ext uri="{BB962C8B-B14F-4D97-AF65-F5344CB8AC3E}">
        <p14:creationId xmlns:p14="http://schemas.microsoft.com/office/powerpoint/2010/main" xmlns="" val="797500407"/>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7020272" y="-55984"/>
            <a:ext cx="1981200" cy="1828800"/>
          </a:xfrm>
        </p:spPr>
        <p:txBody>
          <a:bodyPr/>
          <a:lstStyle/>
          <a:p>
            <a:r>
              <a:rPr lang="de-CH" dirty="0" err="1" smtClean="0"/>
              <a:t>Que</a:t>
            </a:r>
            <a:r>
              <a:rPr lang="de-CH" dirty="0" smtClean="0"/>
              <a:t> </a:t>
            </a:r>
            <a:r>
              <a:rPr lang="de-CH" dirty="0" err="1" smtClean="0"/>
              <a:t>fait</a:t>
            </a:r>
            <a:r>
              <a:rPr lang="de-CH" dirty="0" smtClean="0"/>
              <a:t> la Logosynthèse?</a:t>
            </a:r>
          </a:p>
          <a:p>
            <a:pPr algn="ctr"/>
            <a:endParaRPr lang="de-CH" dirty="0"/>
          </a:p>
        </p:txBody>
      </p:sp>
      <p:sp>
        <p:nvSpPr>
          <p:cNvPr id="5" name="Titel 4"/>
          <p:cNvSpPr>
            <a:spLocks noGrp="1"/>
          </p:cNvSpPr>
          <p:nvPr>
            <p:ph type="title"/>
          </p:nvPr>
        </p:nvSpPr>
        <p:spPr/>
        <p:txBody>
          <a:bodyPr/>
          <a:lstStyle/>
          <a:p>
            <a:r>
              <a:rPr lang="de-CH" dirty="0" err="1" smtClean="0"/>
              <a:t>C‘est</a:t>
            </a:r>
            <a:r>
              <a:rPr lang="de-CH" dirty="0" smtClean="0"/>
              <a:t> </a:t>
            </a:r>
            <a:r>
              <a:rPr lang="de-CH" dirty="0" err="1" smtClean="0"/>
              <a:t>ainsi</a:t>
            </a:r>
            <a:r>
              <a:rPr lang="de-CH" dirty="0" smtClean="0"/>
              <a:t> </a:t>
            </a:r>
            <a:r>
              <a:rPr lang="de-CH" dirty="0" err="1" smtClean="0"/>
              <a:t>que</a:t>
            </a:r>
            <a:r>
              <a:rPr lang="de-CH" dirty="0" smtClean="0"/>
              <a:t> la </a:t>
            </a:r>
            <a:r>
              <a:rPr lang="de-CH" dirty="0" err="1" smtClean="0"/>
              <a:t>logosynthèse</a:t>
            </a:r>
            <a:r>
              <a:rPr lang="de-CH" dirty="0" smtClean="0"/>
              <a:t> </a:t>
            </a:r>
            <a:r>
              <a:rPr lang="de-CH" dirty="0" err="1" smtClean="0"/>
              <a:t>vous</a:t>
            </a:r>
            <a:r>
              <a:rPr lang="de-CH" dirty="0" smtClean="0"/>
              <a:t> </a:t>
            </a:r>
            <a:r>
              <a:rPr lang="de-CH" dirty="0" err="1" smtClean="0"/>
              <a:t>aide</a:t>
            </a:r>
            <a:r>
              <a:rPr lang="de-CH" dirty="0" smtClean="0"/>
              <a:t> à </a:t>
            </a:r>
            <a:r>
              <a:rPr lang="de-CH" dirty="0" err="1" smtClean="0"/>
              <a:t>grandir</a:t>
            </a:r>
            <a:r>
              <a:rPr lang="de-CH" dirty="0" smtClean="0"/>
              <a:t> et </a:t>
            </a:r>
            <a:r>
              <a:rPr lang="de-CH" dirty="0" err="1" smtClean="0"/>
              <a:t>évoluer</a:t>
            </a:r>
            <a:endParaRPr lang="de-CH" dirty="0"/>
          </a:p>
        </p:txBody>
      </p:sp>
      <p:pic>
        <p:nvPicPr>
          <p:cNvPr id="7" name="Bild 6"/>
          <p:cNvPicPr>
            <a:picLocks noChangeAspect="1"/>
          </p:cNvPicPr>
          <p:nvPr/>
        </p:nvPicPr>
        <p:blipFill>
          <a:blip r:embed="rId2"/>
          <a:stretch>
            <a:fillRect/>
          </a:stretch>
        </p:blipFill>
        <p:spPr>
          <a:xfrm>
            <a:off x="-530648" y="4700403"/>
            <a:ext cx="9999203" cy="5008693"/>
          </a:xfrm>
          <a:prstGeom prst="rect">
            <a:avLst/>
          </a:prstGeom>
        </p:spPr>
      </p:pic>
    </p:spTree>
    <p:extLst>
      <p:ext uri="{BB962C8B-B14F-4D97-AF65-F5344CB8AC3E}">
        <p14:creationId xmlns:p14="http://schemas.microsoft.com/office/powerpoint/2010/main" xmlns="" val="3705126261"/>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3631993"/>
            <a:ext cx="1981200" cy="1135541"/>
          </a:xfrm>
        </p:spPr>
        <p:txBody>
          <a:bodyPr>
            <a:noAutofit/>
          </a:bodyPr>
          <a:lstStyle/>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smtClean="0"/>
          </a:p>
          <a:p>
            <a:pPr algn="ctr"/>
            <a:r>
              <a:rPr lang="de-CH" sz="2100" dirty="0" err="1" smtClean="0"/>
              <a:t>Votre</a:t>
            </a:r>
            <a:r>
              <a:rPr lang="de-CH" sz="2100" dirty="0" smtClean="0"/>
              <a:t> </a:t>
            </a:r>
            <a:r>
              <a:rPr lang="de-CH" sz="2100" dirty="0" err="1" smtClean="0"/>
              <a:t>espace</a:t>
            </a:r>
            <a:r>
              <a:rPr lang="de-CH" sz="2100" dirty="0" smtClean="0"/>
              <a:t> </a:t>
            </a:r>
            <a:r>
              <a:rPr lang="de-CH" sz="2100" dirty="0" err="1" smtClean="0"/>
              <a:t>est</a:t>
            </a:r>
            <a:r>
              <a:rPr lang="de-CH" sz="2100" dirty="0" smtClean="0"/>
              <a:t> </a:t>
            </a:r>
            <a:r>
              <a:rPr lang="de-CH" sz="2100" dirty="0" err="1" smtClean="0"/>
              <a:t>un</a:t>
            </a:r>
            <a:r>
              <a:rPr lang="de-CH" sz="2100" dirty="0" smtClean="0"/>
              <a:t> </a:t>
            </a:r>
            <a:r>
              <a:rPr lang="de-CH" sz="2100" dirty="0" err="1" smtClean="0"/>
              <a:t>musée</a:t>
            </a:r>
            <a:endParaRPr lang="de-CH" sz="2100" dirty="0" smtClean="0"/>
          </a:p>
          <a:p>
            <a:pPr algn="ctr"/>
            <a:endParaRPr lang="de-CH" sz="2100" dirty="0"/>
          </a:p>
        </p:txBody>
      </p:sp>
      <p:sp>
        <p:nvSpPr>
          <p:cNvPr id="4" name="Titel 3"/>
          <p:cNvSpPr>
            <a:spLocks noGrp="1"/>
          </p:cNvSpPr>
          <p:nvPr>
            <p:ph type="title"/>
          </p:nvPr>
        </p:nvSpPr>
        <p:spPr>
          <a:xfrm>
            <a:off x="392985" y="389408"/>
            <a:ext cx="6324600" cy="1828800"/>
          </a:xfrm>
        </p:spPr>
        <p:txBody>
          <a:bodyPr/>
          <a:lstStyle/>
          <a:p>
            <a:r>
              <a:rPr lang="de-CH" dirty="0" err="1" smtClean="0"/>
              <a:t>Explorons</a:t>
            </a:r>
            <a:r>
              <a:rPr lang="de-CH" dirty="0" smtClean="0"/>
              <a:t> </a:t>
            </a:r>
            <a:r>
              <a:rPr lang="de-CH" dirty="0" err="1" smtClean="0"/>
              <a:t>votre</a:t>
            </a:r>
            <a:r>
              <a:rPr lang="de-CH" dirty="0" smtClean="0"/>
              <a:t> </a:t>
            </a:r>
            <a:r>
              <a:rPr lang="de-CH" dirty="0" err="1" smtClean="0"/>
              <a:t>muséé</a:t>
            </a:r>
            <a:endParaRPr lang="de-CH" dirty="0"/>
          </a:p>
        </p:txBody>
      </p:sp>
      <p:pic>
        <p:nvPicPr>
          <p:cNvPr id="5" name="Bild 4"/>
          <p:cNvPicPr>
            <a:picLocks noChangeAspect="1"/>
          </p:cNvPicPr>
          <p:nvPr/>
        </p:nvPicPr>
        <p:blipFill>
          <a:blip r:embed="rId2"/>
          <a:stretch>
            <a:fillRect/>
          </a:stretch>
        </p:blipFill>
        <p:spPr>
          <a:xfrm>
            <a:off x="133781" y="2265492"/>
            <a:ext cx="6723578" cy="4468378"/>
          </a:xfrm>
          <a:prstGeom prst="rect">
            <a:avLst/>
          </a:prstGeom>
        </p:spPr>
      </p:pic>
    </p:spTree>
    <p:extLst>
      <p:ext uri="{BB962C8B-B14F-4D97-AF65-F5344CB8AC3E}">
        <p14:creationId xmlns:p14="http://schemas.microsoft.com/office/powerpoint/2010/main" xmlns="" val="1923221611"/>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type="subTitle" idx="1"/>
          </p:nvPr>
        </p:nvSpPr>
        <p:spPr>
          <a:xfrm>
            <a:off x="7010400" y="980728"/>
            <a:ext cx="1981200" cy="6336704"/>
          </a:xfrm>
        </p:spPr>
        <p:txBody>
          <a:bodyPr/>
          <a:lstStyle/>
          <a:p>
            <a:endParaRPr lang="de-CH" dirty="0" smtClean="0"/>
          </a:p>
          <a:p>
            <a:endParaRPr lang="de-CH" dirty="0" smtClean="0"/>
          </a:p>
          <a:p>
            <a:endParaRPr lang="de-CH" dirty="0" smtClean="0"/>
          </a:p>
          <a:p>
            <a:endParaRPr lang="de-CH" dirty="0" smtClean="0"/>
          </a:p>
          <a:p>
            <a:endParaRPr lang="de-CH" dirty="0" smtClean="0"/>
          </a:p>
          <a:p>
            <a:endParaRPr lang="de-CH" dirty="0" smtClean="0"/>
          </a:p>
          <a:p>
            <a:r>
              <a:rPr lang="de-CH" dirty="0" err="1" smtClean="0"/>
              <a:t>structures</a:t>
            </a:r>
            <a:r>
              <a:rPr lang="de-CH" dirty="0" smtClean="0"/>
              <a:t>, </a:t>
            </a:r>
          </a:p>
          <a:p>
            <a:r>
              <a:rPr lang="de-CH" dirty="0" err="1" smtClean="0"/>
              <a:t>formes</a:t>
            </a:r>
            <a:r>
              <a:rPr lang="de-CH" dirty="0" smtClean="0"/>
              <a:t>, </a:t>
            </a:r>
          </a:p>
          <a:p>
            <a:r>
              <a:rPr lang="de-CH" dirty="0" err="1" smtClean="0"/>
              <a:t>Personnes</a:t>
            </a:r>
            <a:r>
              <a:rPr lang="de-CH" dirty="0" smtClean="0"/>
              <a:t>,</a:t>
            </a:r>
          </a:p>
          <a:p>
            <a:r>
              <a:rPr lang="de-CH" dirty="0" err="1" smtClean="0"/>
              <a:t>animaux</a:t>
            </a:r>
            <a:r>
              <a:rPr lang="de-CH" dirty="0" smtClean="0"/>
              <a:t>, </a:t>
            </a:r>
          </a:p>
          <a:p>
            <a:r>
              <a:rPr lang="de-CH" dirty="0" err="1" smtClean="0"/>
              <a:t>objets</a:t>
            </a:r>
            <a:r>
              <a:rPr lang="de-CH" dirty="0" smtClean="0"/>
              <a:t>,</a:t>
            </a:r>
          </a:p>
          <a:p>
            <a:r>
              <a:rPr lang="de-CH" dirty="0" err="1" smtClean="0"/>
              <a:t>culture</a:t>
            </a:r>
            <a:r>
              <a:rPr lang="de-CH" dirty="0" smtClean="0"/>
              <a:t>,</a:t>
            </a:r>
          </a:p>
          <a:p>
            <a:r>
              <a:rPr lang="de-CH" dirty="0" err="1" smtClean="0"/>
              <a:t>nature</a:t>
            </a:r>
            <a:endParaRPr lang="de-CH" dirty="0" smtClean="0"/>
          </a:p>
        </p:txBody>
      </p:sp>
      <p:sp>
        <p:nvSpPr>
          <p:cNvPr id="6" name="Titel 5"/>
          <p:cNvSpPr>
            <a:spLocks noGrp="1"/>
          </p:cNvSpPr>
          <p:nvPr>
            <p:ph type="title"/>
          </p:nvPr>
        </p:nvSpPr>
        <p:spPr/>
        <p:txBody>
          <a:bodyPr/>
          <a:lstStyle/>
          <a:p>
            <a:r>
              <a:rPr lang="de-CH" dirty="0" err="1" smtClean="0"/>
              <a:t>Votre</a:t>
            </a:r>
            <a:r>
              <a:rPr lang="de-CH" dirty="0" smtClean="0"/>
              <a:t> </a:t>
            </a:r>
            <a:r>
              <a:rPr lang="de-CH" dirty="0" err="1" smtClean="0"/>
              <a:t>musée</a:t>
            </a:r>
            <a:r>
              <a:rPr lang="de-CH" dirty="0" smtClean="0"/>
              <a:t> </a:t>
            </a:r>
            <a:r>
              <a:rPr lang="de-CH" dirty="0" err="1" smtClean="0"/>
              <a:t>est</a:t>
            </a:r>
            <a:r>
              <a:rPr lang="de-CH" dirty="0" smtClean="0"/>
              <a:t> </a:t>
            </a:r>
            <a:r>
              <a:rPr lang="de-CH" dirty="0" err="1" smtClean="0"/>
              <a:t>rempli</a:t>
            </a:r>
            <a:r>
              <a:rPr lang="de-CH" dirty="0" smtClean="0"/>
              <a:t> </a:t>
            </a:r>
            <a:r>
              <a:rPr lang="de-CH" dirty="0" err="1" smtClean="0"/>
              <a:t>d‘objets</a:t>
            </a:r>
            <a:endParaRPr lang="de-CH" dirty="0"/>
          </a:p>
        </p:txBody>
      </p:sp>
      <p:pic>
        <p:nvPicPr>
          <p:cNvPr id="5" name="Bild 4"/>
          <p:cNvPicPr>
            <a:picLocks noChangeAspect="1"/>
          </p:cNvPicPr>
          <p:nvPr/>
        </p:nvPicPr>
        <p:blipFill>
          <a:blip r:embed="rId2"/>
          <a:stretch>
            <a:fillRect/>
          </a:stretch>
        </p:blipFill>
        <p:spPr>
          <a:xfrm>
            <a:off x="262298" y="4306570"/>
            <a:ext cx="3492500" cy="2324100"/>
          </a:xfrm>
          <a:prstGeom prst="rect">
            <a:avLst/>
          </a:prstGeom>
        </p:spPr>
      </p:pic>
    </p:spTree>
    <p:extLst>
      <p:ext uri="{BB962C8B-B14F-4D97-AF65-F5344CB8AC3E}">
        <p14:creationId xmlns:p14="http://schemas.microsoft.com/office/powerpoint/2010/main" xmlns="" val="968943128"/>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208980" y="1819076"/>
            <a:ext cx="6521212" cy="4890910"/>
          </a:xfrm>
          <a:prstGeom prst="rect">
            <a:avLst/>
          </a:prstGeom>
        </p:spPr>
      </p:pic>
      <p:sp>
        <p:nvSpPr>
          <p:cNvPr id="7" name="Untertitel 1"/>
          <p:cNvSpPr>
            <a:spLocks noGrp="1"/>
          </p:cNvSpPr>
          <p:nvPr>
            <p:ph type="subTitle" idx="1"/>
          </p:nvPr>
        </p:nvSpPr>
        <p:spPr/>
        <p:txBody>
          <a:bodyPr>
            <a:normAutofit/>
          </a:bodyPr>
          <a:lstStyle/>
          <a:p>
            <a:pPr algn="ctr"/>
            <a:endParaRPr lang="de-CH" sz="12000" dirty="0"/>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a:p>
          <a:p>
            <a:pPr algn="ctr"/>
            <a:endParaRPr lang="de-CH" dirty="0" smtClean="0"/>
          </a:p>
          <a:p>
            <a:pPr algn="ctr"/>
            <a:endParaRPr lang="de-CH" dirty="0" smtClean="0"/>
          </a:p>
          <a:p>
            <a:pPr algn="ctr"/>
            <a:endParaRPr lang="de-CH" dirty="0"/>
          </a:p>
          <a:p>
            <a:pPr algn="ctr"/>
            <a:endParaRPr lang="de-CH" dirty="0" smtClean="0"/>
          </a:p>
          <a:p>
            <a:r>
              <a:rPr lang="de-CH" sz="2000" dirty="0" err="1" smtClean="0"/>
              <a:t>Votre</a:t>
            </a:r>
            <a:r>
              <a:rPr lang="de-CH" sz="2000" dirty="0" smtClean="0"/>
              <a:t> </a:t>
            </a:r>
            <a:r>
              <a:rPr lang="de-CH" sz="2000" dirty="0" err="1" smtClean="0"/>
              <a:t>espace</a:t>
            </a:r>
            <a:r>
              <a:rPr lang="de-CH" sz="2000" dirty="0" smtClean="0"/>
              <a:t> </a:t>
            </a:r>
            <a:r>
              <a:rPr lang="de-CH" sz="2000" dirty="0" err="1" smtClean="0"/>
              <a:t>est</a:t>
            </a:r>
            <a:r>
              <a:rPr lang="de-CH" sz="2000" dirty="0" smtClean="0"/>
              <a:t> </a:t>
            </a:r>
            <a:r>
              <a:rPr lang="de-CH" sz="2000" dirty="0" err="1" smtClean="0"/>
              <a:t>un</a:t>
            </a:r>
            <a:r>
              <a:rPr lang="de-CH" sz="2000" dirty="0" smtClean="0"/>
              <a:t> </a:t>
            </a:r>
            <a:r>
              <a:rPr lang="de-CH" sz="2000" dirty="0" err="1" smtClean="0"/>
              <a:t>musée</a:t>
            </a:r>
            <a:endParaRPr lang="de-CH" sz="2000" dirty="0" smtClean="0"/>
          </a:p>
          <a:p>
            <a:endParaRPr lang="de-CH" sz="2000" dirty="0"/>
          </a:p>
        </p:txBody>
      </p:sp>
      <p:sp>
        <p:nvSpPr>
          <p:cNvPr id="4" name="Titel 3"/>
          <p:cNvSpPr>
            <a:spLocks noGrp="1"/>
          </p:cNvSpPr>
          <p:nvPr>
            <p:ph type="title"/>
          </p:nvPr>
        </p:nvSpPr>
        <p:spPr>
          <a:xfrm>
            <a:off x="0" y="11915"/>
            <a:ext cx="6717585" cy="1828800"/>
          </a:xfrm>
        </p:spPr>
        <p:txBody>
          <a:bodyPr/>
          <a:lstStyle/>
          <a:p>
            <a:r>
              <a:rPr lang="de-CH" sz="3600" dirty="0" err="1" smtClean="0"/>
              <a:t>représentations</a:t>
            </a:r>
            <a:r>
              <a:rPr lang="de-CH" sz="3600" dirty="0" smtClean="0"/>
              <a:t> des </a:t>
            </a:r>
            <a:r>
              <a:rPr lang="de-CH" sz="3600" dirty="0" err="1" smtClean="0"/>
              <a:t>personnes</a:t>
            </a:r>
            <a:r>
              <a:rPr lang="de-CH" sz="3600" dirty="0" smtClean="0"/>
              <a:t> et </a:t>
            </a:r>
            <a:r>
              <a:rPr lang="de-CH" sz="3600" dirty="0" err="1" smtClean="0"/>
              <a:t>objets</a:t>
            </a:r>
            <a:r>
              <a:rPr lang="de-CH" sz="3600" dirty="0" smtClean="0"/>
              <a:t> en 3d</a:t>
            </a:r>
            <a:endParaRPr lang="de-CH" sz="3600" dirty="0"/>
          </a:p>
        </p:txBody>
      </p:sp>
    </p:spTree>
    <p:extLst>
      <p:ext uri="{BB962C8B-B14F-4D97-AF65-F5344CB8AC3E}">
        <p14:creationId xmlns:p14="http://schemas.microsoft.com/office/powerpoint/2010/main" xmlns="" val="3001455488"/>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2052960"/>
            <a:ext cx="1981200" cy="4328368"/>
          </a:xfrm>
        </p:spPr>
        <p:txBody>
          <a:bodyPr>
            <a:normAutofit lnSpcReduction="10000"/>
          </a:bodyPr>
          <a:lstStyle/>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r>
              <a:rPr lang="de-CH" sz="2000" dirty="0" err="1" smtClean="0"/>
              <a:t>Votre</a:t>
            </a:r>
            <a:r>
              <a:rPr lang="de-CH" sz="2000" dirty="0" smtClean="0"/>
              <a:t> </a:t>
            </a:r>
            <a:r>
              <a:rPr lang="de-CH" sz="2000" dirty="0" err="1" smtClean="0"/>
              <a:t>espace</a:t>
            </a:r>
            <a:r>
              <a:rPr lang="de-CH" sz="2000" dirty="0" smtClean="0"/>
              <a:t> </a:t>
            </a:r>
            <a:r>
              <a:rPr lang="de-CH" sz="2000" dirty="0" err="1" smtClean="0"/>
              <a:t>est</a:t>
            </a:r>
            <a:r>
              <a:rPr lang="de-CH" sz="2000" dirty="0" smtClean="0"/>
              <a:t> </a:t>
            </a:r>
            <a:r>
              <a:rPr lang="de-CH" sz="2000" dirty="0" err="1" smtClean="0"/>
              <a:t>un</a:t>
            </a:r>
            <a:r>
              <a:rPr lang="de-CH" sz="2000" dirty="0" smtClean="0"/>
              <a:t> </a:t>
            </a:r>
            <a:r>
              <a:rPr lang="de-CH" sz="2000" dirty="0" err="1" smtClean="0"/>
              <a:t>musée</a:t>
            </a:r>
            <a:endParaRPr lang="de-CH" sz="2000" dirty="0" smtClean="0"/>
          </a:p>
          <a:p>
            <a:endParaRPr lang="de-CH" sz="2000" dirty="0"/>
          </a:p>
        </p:txBody>
      </p:sp>
      <p:sp>
        <p:nvSpPr>
          <p:cNvPr id="4" name="Titel 3"/>
          <p:cNvSpPr>
            <a:spLocks noGrp="1"/>
          </p:cNvSpPr>
          <p:nvPr>
            <p:ph type="title"/>
          </p:nvPr>
        </p:nvSpPr>
        <p:spPr>
          <a:xfrm>
            <a:off x="392985" y="260648"/>
            <a:ext cx="6324600" cy="1828800"/>
          </a:xfrm>
        </p:spPr>
        <p:txBody>
          <a:bodyPr/>
          <a:lstStyle/>
          <a:p>
            <a:pPr algn="ctr"/>
            <a:r>
              <a:rPr lang="de-CH" dirty="0" err="1" smtClean="0"/>
              <a:t>Certains</a:t>
            </a:r>
            <a:r>
              <a:rPr lang="de-CH" dirty="0" smtClean="0"/>
              <a:t> </a:t>
            </a:r>
            <a:r>
              <a:rPr lang="de-CH" dirty="0" err="1" smtClean="0"/>
              <a:t>sont</a:t>
            </a:r>
            <a:r>
              <a:rPr lang="de-CH" dirty="0" smtClean="0"/>
              <a:t> </a:t>
            </a:r>
            <a:r>
              <a:rPr lang="de-CH" dirty="0" err="1" smtClean="0"/>
              <a:t>magnifiques</a:t>
            </a:r>
            <a:endParaRPr lang="de-CH" dirty="0"/>
          </a:p>
        </p:txBody>
      </p:sp>
      <p:pic>
        <p:nvPicPr>
          <p:cNvPr id="5" name="Bild 4"/>
          <p:cNvPicPr>
            <a:picLocks noChangeAspect="1"/>
          </p:cNvPicPr>
          <p:nvPr/>
        </p:nvPicPr>
        <p:blipFill>
          <a:blip r:embed="rId2"/>
          <a:stretch>
            <a:fillRect/>
          </a:stretch>
        </p:blipFill>
        <p:spPr>
          <a:xfrm>
            <a:off x="860113" y="2025445"/>
            <a:ext cx="2919799" cy="4195440"/>
          </a:xfrm>
          <a:prstGeom prst="rect">
            <a:avLst/>
          </a:prstGeom>
        </p:spPr>
      </p:pic>
    </p:spTree>
    <p:extLst>
      <p:ext uri="{BB962C8B-B14F-4D97-AF65-F5344CB8AC3E}">
        <p14:creationId xmlns:p14="http://schemas.microsoft.com/office/powerpoint/2010/main" xmlns="" val="1492773894"/>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1"/>
          <p:cNvSpPr>
            <a:spLocks noGrp="1"/>
          </p:cNvSpPr>
          <p:nvPr>
            <p:ph type="subTitle" idx="1"/>
          </p:nvPr>
        </p:nvSpPr>
        <p:spPr>
          <a:xfrm>
            <a:off x="7010400" y="2052960"/>
            <a:ext cx="1981200" cy="4400376"/>
          </a:xfrm>
        </p:spPr>
        <p:txBody>
          <a:bodyPr>
            <a:normAutofit lnSpcReduction="10000"/>
          </a:bodyPr>
          <a:lstStyle/>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pPr algn="ctr"/>
            <a:endParaRPr lang="de-CH" dirty="0" smtClean="0"/>
          </a:p>
          <a:p>
            <a:r>
              <a:rPr lang="de-CH" sz="2000" dirty="0" err="1" smtClean="0"/>
              <a:t>Votre</a:t>
            </a:r>
            <a:r>
              <a:rPr lang="de-CH" sz="2000" dirty="0" smtClean="0"/>
              <a:t> </a:t>
            </a:r>
            <a:r>
              <a:rPr lang="de-CH" sz="2000" dirty="0" err="1" smtClean="0"/>
              <a:t>espace</a:t>
            </a:r>
            <a:r>
              <a:rPr lang="de-CH" sz="2000" dirty="0" smtClean="0"/>
              <a:t> </a:t>
            </a:r>
            <a:r>
              <a:rPr lang="de-CH" sz="2000" dirty="0" err="1" smtClean="0"/>
              <a:t>est</a:t>
            </a:r>
            <a:r>
              <a:rPr lang="de-CH" sz="2000" dirty="0" smtClean="0"/>
              <a:t> </a:t>
            </a:r>
            <a:r>
              <a:rPr lang="de-CH" sz="2000" dirty="0" err="1" smtClean="0"/>
              <a:t>un</a:t>
            </a:r>
            <a:r>
              <a:rPr lang="de-CH" sz="2000" dirty="0" smtClean="0"/>
              <a:t> </a:t>
            </a:r>
            <a:r>
              <a:rPr lang="de-CH" sz="2000" dirty="0" err="1" smtClean="0"/>
              <a:t>musée</a:t>
            </a:r>
            <a:endParaRPr lang="de-CH" sz="2000" dirty="0" smtClean="0"/>
          </a:p>
          <a:p>
            <a:endParaRPr lang="de-CH" sz="2000" dirty="0"/>
          </a:p>
        </p:txBody>
      </p:sp>
      <p:sp>
        <p:nvSpPr>
          <p:cNvPr id="4" name="Titel 3"/>
          <p:cNvSpPr>
            <a:spLocks noGrp="1"/>
          </p:cNvSpPr>
          <p:nvPr>
            <p:ph type="title"/>
          </p:nvPr>
        </p:nvSpPr>
        <p:spPr>
          <a:xfrm>
            <a:off x="179512" y="116632"/>
            <a:ext cx="6696744" cy="1828800"/>
          </a:xfrm>
        </p:spPr>
        <p:txBody>
          <a:bodyPr/>
          <a:lstStyle/>
          <a:p>
            <a:pPr algn="ctr"/>
            <a:r>
              <a:rPr lang="de-CH" dirty="0" err="1" smtClean="0"/>
              <a:t>Certains</a:t>
            </a:r>
            <a:r>
              <a:rPr lang="de-CH" dirty="0" smtClean="0"/>
              <a:t> </a:t>
            </a:r>
            <a:r>
              <a:rPr lang="de-CH" dirty="0" err="1" smtClean="0"/>
              <a:t>sont</a:t>
            </a:r>
            <a:r>
              <a:rPr lang="de-CH" dirty="0" smtClean="0"/>
              <a:t> </a:t>
            </a:r>
            <a:r>
              <a:rPr lang="de-CH" dirty="0" err="1" smtClean="0"/>
              <a:t>menaçants</a:t>
            </a:r>
            <a:endParaRPr lang="de-CH" dirty="0"/>
          </a:p>
        </p:txBody>
      </p:sp>
      <p:pic>
        <p:nvPicPr>
          <p:cNvPr id="6" name="Bild 5"/>
          <p:cNvPicPr>
            <a:picLocks noChangeAspect="1"/>
          </p:cNvPicPr>
          <p:nvPr/>
        </p:nvPicPr>
        <p:blipFill>
          <a:blip r:embed="rId2"/>
          <a:stretch>
            <a:fillRect/>
          </a:stretch>
        </p:blipFill>
        <p:spPr>
          <a:xfrm>
            <a:off x="606106" y="1814729"/>
            <a:ext cx="3512187" cy="4541621"/>
          </a:xfrm>
          <a:prstGeom prst="rect">
            <a:avLst/>
          </a:prstGeom>
        </p:spPr>
      </p:pic>
    </p:spTree>
    <p:extLst>
      <p:ext uri="{BB962C8B-B14F-4D97-AF65-F5344CB8AC3E}">
        <p14:creationId xmlns:p14="http://schemas.microsoft.com/office/powerpoint/2010/main" xmlns="" val="1781549150"/>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20272" y="2968352"/>
            <a:ext cx="1981200" cy="1828800"/>
          </a:xfrm>
        </p:spPr>
        <p:txBody>
          <a:bodyPr>
            <a:noAutofit/>
          </a:bodyPr>
          <a:lstStyle/>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a:p>
          <a:p>
            <a:pPr algn="ctr"/>
            <a:endParaRPr lang="de-CH" sz="2100" dirty="0" smtClean="0"/>
          </a:p>
          <a:p>
            <a:r>
              <a:rPr lang="de-CH" sz="2100" dirty="0" err="1" smtClean="0"/>
              <a:t>Votre</a:t>
            </a:r>
            <a:r>
              <a:rPr lang="de-CH" sz="2100" dirty="0" smtClean="0"/>
              <a:t> </a:t>
            </a:r>
            <a:r>
              <a:rPr lang="de-CH" sz="2100" dirty="0" err="1" smtClean="0"/>
              <a:t>espace</a:t>
            </a:r>
            <a:r>
              <a:rPr lang="de-CH" sz="2100" dirty="0" smtClean="0"/>
              <a:t> </a:t>
            </a:r>
            <a:r>
              <a:rPr lang="de-CH" sz="2100" dirty="0" err="1" smtClean="0"/>
              <a:t>est</a:t>
            </a:r>
            <a:r>
              <a:rPr lang="de-CH" sz="2100" dirty="0" smtClean="0"/>
              <a:t> </a:t>
            </a:r>
            <a:r>
              <a:rPr lang="de-CH" sz="2100" dirty="0" err="1" smtClean="0"/>
              <a:t>un</a:t>
            </a:r>
            <a:r>
              <a:rPr lang="de-CH" sz="2100" dirty="0" smtClean="0"/>
              <a:t> </a:t>
            </a:r>
            <a:r>
              <a:rPr lang="de-CH" sz="2100" dirty="0" err="1" smtClean="0"/>
              <a:t>musée</a:t>
            </a:r>
            <a:endParaRPr lang="de-CH" sz="2100" dirty="0" smtClean="0"/>
          </a:p>
          <a:p>
            <a:endParaRPr lang="de-CH" sz="2100" dirty="0"/>
          </a:p>
        </p:txBody>
      </p:sp>
      <p:sp>
        <p:nvSpPr>
          <p:cNvPr id="4" name="Titel 3"/>
          <p:cNvSpPr>
            <a:spLocks noGrp="1"/>
          </p:cNvSpPr>
          <p:nvPr>
            <p:ph type="title"/>
          </p:nvPr>
        </p:nvSpPr>
        <p:spPr>
          <a:xfrm>
            <a:off x="179512" y="548680"/>
            <a:ext cx="6324600" cy="1828800"/>
          </a:xfrm>
        </p:spPr>
        <p:txBody>
          <a:bodyPr/>
          <a:lstStyle/>
          <a:p>
            <a:r>
              <a:rPr lang="de-CH" sz="4000" dirty="0" err="1" smtClean="0"/>
              <a:t>vous</a:t>
            </a:r>
            <a:r>
              <a:rPr lang="de-CH" sz="4000" dirty="0" smtClean="0"/>
              <a:t> </a:t>
            </a:r>
            <a:r>
              <a:rPr lang="de-CH" sz="4000" dirty="0" err="1" smtClean="0">
                <a:solidFill>
                  <a:srgbClr val="800000"/>
                </a:solidFill>
              </a:rPr>
              <a:t>réagissez</a:t>
            </a:r>
            <a:r>
              <a:rPr lang="de-CH" sz="4000" dirty="0" smtClean="0">
                <a:solidFill>
                  <a:srgbClr val="800000"/>
                </a:solidFill>
              </a:rPr>
              <a:t> </a:t>
            </a:r>
            <a:r>
              <a:rPr lang="de-CH" sz="4000" dirty="0" smtClean="0"/>
              <a:t>à ces </a:t>
            </a:r>
            <a:r>
              <a:rPr lang="de-CH" sz="4000" dirty="0" err="1" smtClean="0"/>
              <a:t>représentations</a:t>
            </a:r>
            <a:r>
              <a:rPr lang="de-CH" sz="4000" dirty="0" smtClean="0"/>
              <a:t>,</a:t>
            </a:r>
            <a:br>
              <a:rPr lang="de-CH" sz="4000" dirty="0" smtClean="0"/>
            </a:br>
            <a:r>
              <a:rPr lang="de-CH" sz="4000" dirty="0" smtClean="0">
                <a:solidFill>
                  <a:srgbClr val="800000"/>
                </a:solidFill>
              </a:rPr>
              <a:t>comme </a:t>
            </a:r>
            <a:r>
              <a:rPr lang="de-CH" sz="4000" dirty="0" err="1" smtClean="0">
                <a:solidFill>
                  <a:srgbClr val="800000"/>
                </a:solidFill>
              </a:rPr>
              <a:t>si</a:t>
            </a:r>
            <a:r>
              <a:rPr lang="de-CH" sz="4000" dirty="0" smtClean="0">
                <a:solidFill>
                  <a:srgbClr val="800000"/>
                </a:solidFill>
              </a:rPr>
              <a:t> </a:t>
            </a:r>
            <a:r>
              <a:rPr lang="de-CH" sz="4000" dirty="0" err="1" smtClean="0"/>
              <a:t>c‘était</a:t>
            </a:r>
            <a:r>
              <a:rPr lang="de-CH" sz="4000" dirty="0" smtClean="0"/>
              <a:t> des </a:t>
            </a:r>
            <a:r>
              <a:rPr lang="de-CH" sz="4000" dirty="0" err="1" smtClean="0"/>
              <a:t>objets</a:t>
            </a:r>
            <a:r>
              <a:rPr lang="de-CH" sz="4000" dirty="0" smtClean="0"/>
              <a:t> </a:t>
            </a:r>
            <a:r>
              <a:rPr lang="de-CH" sz="4000" dirty="0" err="1" smtClean="0"/>
              <a:t>réels</a:t>
            </a:r>
            <a:endParaRPr lang="de-CH" sz="4000" dirty="0"/>
          </a:p>
        </p:txBody>
      </p:sp>
      <p:pic>
        <p:nvPicPr>
          <p:cNvPr id="5" name="Bild 4"/>
          <p:cNvPicPr>
            <a:picLocks noChangeAspect="1"/>
          </p:cNvPicPr>
          <p:nvPr/>
        </p:nvPicPr>
        <p:blipFill>
          <a:blip r:embed="rId2"/>
          <a:stretch>
            <a:fillRect/>
          </a:stretch>
        </p:blipFill>
        <p:spPr>
          <a:xfrm>
            <a:off x="1265855" y="3031084"/>
            <a:ext cx="5270500" cy="3429000"/>
          </a:xfrm>
          <a:prstGeom prst="rect">
            <a:avLst/>
          </a:prstGeom>
        </p:spPr>
      </p:pic>
    </p:spTree>
    <p:extLst>
      <p:ext uri="{BB962C8B-B14F-4D97-AF65-F5344CB8AC3E}">
        <p14:creationId xmlns:p14="http://schemas.microsoft.com/office/powerpoint/2010/main" xmlns="" val="1286946733"/>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4984576"/>
            <a:ext cx="1981200" cy="1828800"/>
          </a:xfrm>
        </p:spPr>
        <p:txBody>
          <a:bodyPr/>
          <a:lstStyle/>
          <a:p>
            <a:pPr algn="ctr"/>
            <a:r>
              <a:rPr lang="de-CH" dirty="0" smtClean="0"/>
              <a:t>la trahison des images</a:t>
            </a:r>
          </a:p>
          <a:p>
            <a:pPr algn="ctr"/>
            <a:endParaRPr lang="de-CH" dirty="0"/>
          </a:p>
          <a:p>
            <a:pPr algn="ctr"/>
            <a:r>
              <a:rPr lang="de-CH" dirty="0"/>
              <a:t>R</a:t>
            </a:r>
            <a:r>
              <a:rPr lang="de-CH" dirty="0" smtClean="0"/>
              <a:t>ené </a:t>
            </a:r>
            <a:r>
              <a:rPr lang="de-CH" dirty="0"/>
              <a:t>M</a:t>
            </a:r>
            <a:r>
              <a:rPr lang="de-CH" dirty="0" smtClean="0"/>
              <a:t>agritte</a:t>
            </a:r>
            <a:endParaRPr lang="de-CH" dirty="0"/>
          </a:p>
        </p:txBody>
      </p:sp>
      <p:sp>
        <p:nvSpPr>
          <p:cNvPr id="3" name="Titel 2"/>
          <p:cNvSpPr>
            <a:spLocks noGrp="1"/>
          </p:cNvSpPr>
          <p:nvPr>
            <p:ph type="title"/>
          </p:nvPr>
        </p:nvSpPr>
        <p:spPr>
          <a:xfrm>
            <a:off x="369498" y="260648"/>
            <a:ext cx="6324600" cy="1828800"/>
          </a:xfrm>
        </p:spPr>
        <p:txBody>
          <a:bodyPr/>
          <a:lstStyle/>
          <a:p>
            <a:pPr algn="ctr"/>
            <a:r>
              <a:rPr lang="de-CH" dirty="0" err="1" smtClean="0"/>
              <a:t>Ceci</a:t>
            </a:r>
            <a:r>
              <a:rPr lang="de-CH" dirty="0" smtClean="0"/>
              <a:t> </a:t>
            </a:r>
            <a:r>
              <a:rPr lang="de-CH" dirty="0" err="1" smtClean="0"/>
              <a:t>n‘est</a:t>
            </a:r>
            <a:r>
              <a:rPr lang="de-CH" dirty="0" smtClean="0"/>
              <a:t> </a:t>
            </a:r>
            <a:r>
              <a:rPr lang="de-CH" dirty="0" err="1" smtClean="0"/>
              <a:t>pas</a:t>
            </a:r>
            <a:r>
              <a:rPr lang="de-CH" dirty="0" smtClean="0"/>
              <a:t> </a:t>
            </a:r>
            <a:r>
              <a:rPr lang="de-CH" dirty="0" err="1" smtClean="0"/>
              <a:t>une</a:t>
            </a:r>
            <a:r>
              <a:rPr lang="de-CH" dirty="0" smtClean="0"/>
              <a:t> </a:t>
            </a:r>
            <a:r>
              <a:rPr lang="de-CH" dirty="0" err="1" smtClean="0"/>
              <a:t>pipe</a:t>
            </a:r>
            <a:endParaRPr lang="de-CH" dirty="0"/>
          </a:p>
        </p:txBody>
      </p:sp>
      <p:pic>
        <p:nvPicPr>
          <p:cNvPr id="4" name="Bild 3"/>
          <p:cNvPicPr>
            <a:picLocks noChangeAspect="1"/>
          </p:cNvPicPr>
          <p:nvPr/>
        </p:nvPicPr>
        <p:blipFill>
          <a:blip r:embed="rId2"/>
          <a:stretch>
            <a:fillRect/>
          </a:stretch>
        </p:blipFill>
        <p:spPr>
          <a:xfrm>
            <a:off x="674298" y="2285253"/>
            <a:ext cx="5715000" cy="4000500"/>
          </a:xfrm>
          <a:prstGeom prst="rect">
            <a:avLst/>
          </a:prstGeom>
        </p:spPr>
      </p:pic>
    </p:spTree>
    <p:extLst>
      <p:ext uri="{BB962C8B-B14F-4D97-AF65-F5344CB8AC3E}">
        <p14:creationId xmlns:p14="http://schemas.microsoft.com/office/powerpoint/2010/main" xmlns="" val="137471015"/>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7010400" y="-127992"/>
            <a:ext cx="1981200" cy="1828800"/>
          </a:xfrm>
        </p:spPr>
        <p:txBody>
          <a:bodyPr/>
          <a:lstStyle/>
          <a:p>
            <a:pPr algn="ctr"/>
            <a:r>
              <a:rPr lang="de-CH" dirty="0" smtClean="0"/>
              <a:t>Qu‘est-ce que  la Logosytnhèse?</a:t>
            </a:r>
            <a:endParaRPr lang="de-CH" dirty="0"/>
          </a:p>
        </p:txBody>
      </p:sp>
      <p:sp>
        <p:nvSpPr>
          <p:cNvPr id="5" name="Titel 4"/>
          <p:cNvSpPr>
            <a:spLocks noGrp="1"/>
          </p:cNvSpPr>
          <p:nvPr>
            <p:ph type="title"/>
          </p:nvPr>
        </p:nvSpPr>
        <p:spPr>
          <a:xfrm>
            <a:off x="304800" y="2052960"/>
            <a:ext cx="6412785" cy="2519040"/>
          </a:xfrm>
        </p:spPr>
        <p:txBody>
          <a:bodyPr/>
          <a:lstStyle/>
          <a:p>
            <a:r>
              <a:rPr lang="de-CH" dirty="0" smtClean="0"/>
              <a:t>LA </a:t>
            </a:r>
            <a:r>
              <a:rPr lang="de-CH" dirty="0" err="1" smtClean="0"/>
              <a:t>LogosynthèsE</a:t>
            </a:r>
            <a:r>
              <a:rPr lang="de-CH" dirty="0" smtClean="0"/>
              <a:t/>
            </a:r>
            <a:br>
              <a:rPr lang="de-CH" dirty="0" smtClean="0"/>
            </a:br>
            <a:r>
              <a:rPr lang="de-CH" dirty="0" err="1" smtClean="0"/>
              <a:t>est</a:t>
            </a:r>
            <a:r>
              <a:rPr lang="de-CH" dirty="0" smtClean="0"/>
              <a:t> </a:t>
            </a:r>
            <a:r>
              <a:rPr lang="de-CH" dirty="0" err="1" smtClean="0"/>
              <a:t>un</a:t>
            </a:r>
            <a:r>
              <a:rPr lang="de-CH" dirty="0" smtClean="0"/>
              <a:t> </a:t>
            </a:r>
            <a:r>
              <a:rPr lang="de-CH" dirty="0" err="1" smtClean="0"/>
              <a:t>système</a:t>
            </a:r>
            <a:r>
              <a:rPr lang="de-CH" dirty="0" smtClean="0"/>
              <a:t> </a:t>
            </a:r>
            <a:r>
              <a:rPr lang="de-CH" dirty="0" err="1" smtClean="0">
                <a:solidFill>
                  <a:srgbClr val="800000"/>
                </a:solidFill>
              </a:rPr>
              <a:t>d‘auto-coaching</a:t>
            </a:r>
            <a:r>
              <a:rPr lang="de-CH" dirty="0" smtClean="0">
                <a:solidFill>
                  <a:srgbClr val="800000"/>
                </a:solidFill>
              </a:rPr>
              <a:t> </a:t>
            </a:r>
            <a:r>
              <a:rPr lang="de-CH" dirty="0" smtClean="0"/>
              <a:t/>
            </a:r>
            <a:br>
              <a:rPr lang="de-CH" dirty="0" smtClean="0"/>
            </a:br>
            <a:r>
              <a:rPr lang="de-CH" dirty="0" smtClean="0"/>
              <a:t>ET de</a:t>
            </a:r>
            <a:r>
              <a:rPr lang="de-CH" dirty="0" smtClean="0">
                <a:solidFill>
                  <a:srgbClr val="800000"/>
                </a:solidFill>
              </a:rPr>
              <a:t> </a:t>
            </a:r>
            <a:r>
              <a:rPr lang="de-CH" dirty="0" err="1" smtClean="0">
                <a:solidFill>
                  <a:srgbClr val="800000"/>
                </a:solidFill>
              </a:rPr>
              <a:t>changement</a:t>
            </a:r>
            <a:r>
              <a:rPr lang="de-CH" dirty="0" smtClean="0">
                <a:solidFill>
                  <a:srgbClr val="800000"/>
                </a:solidFill>
              </a:rPr>
              <a:t> </a:t>
            </a:r>
            <a:r>
              <a:rPr lang="de-CH" dirty="0" err="1" smtClean="0">
                <a:solidFill>
                  <a:srgbClr val="800000"/>
                </a:solidFill>
              </a:rPr>
              <a:t>accompagné</a:t>
            </a:r>
            <a:r>
              <a:rPr lang="de-CH" dirty="0" smtClean="0">
                <a:solidFill>
                  <a:srgbClr val="800000"/>
                </a:solidFill>
              </a:rPr>
              <a:t/>
            </a:r>
            <a:br>
              <a:rPr lang="de-CH" dirty="0" smtClean="0">
                <a:solidFill>
                  <a:srgbClr val="800000"/>
                </a:solidFill>
              </a:rPr>
            </a:br>
            <a:endParaRPr lang="de-CH" dirty="0">
              <a:solidFill>
                <a:srgbClr val="800000"/>
              </a:solidFill>
            </a:endParaRPr>
          </a:p>
        </p:txBody>
      </p:sp>
    </p:spTree>
    <p:extLst>
      <p:ext uri="{BB962C8B-B14F-4D97-AF65-F5344CB8AC3E}">
        <p14:creationId xmlns:p14="http://schemas.microsoft.com/office/powerpoint/2010/main" xmlns="" val="1720777130"/>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7010400" y="5013176"/>
            <a:ext cx="1981200" cy="2520280"/>
          </a:xfrm>
        </p:spPr>
        <p:txBody>
          <a:bodyPr/>
          <a:lstStyle/>
          <a:p>
            <a:r>
              <a:rPr lang="de-CH" sz="2000" dirty="0" err="1" smtClean="0"/>
              <a:t>Votre</a:t>
            </a:r>
            <a:r>
              <a:rPr lang="de-CH" sz="2000" dirty="0" smtClean="0"/>
              <a:t> </a:t>
            </a:r>
            <a:r>
              <a:rPr lang="de-CH" sz="2000" dirty="0" err="1" smtClean="0"/>
              <a:t>espace</a:t>
            </a:r>
            <a:r>
              <a:rPr lang="de-CH" sz="2000" dirty="0" smtClean="0"/>
              <a:t> </a:t>
            </a:r>
            <a:r>
              <a:rPr lang="de-CH" sz="2000" dirty="0" err="1" smtClean="0"/>
              <a:t>est</a:t>
            </a:r>
            <a:r>
              <a:rPr lang="de-CH" sz="2000" dirty="0" smtClean="0"/>
              <a:t> </a:t>
            </a:r>
            <a:r>
              <a:rPr lang="de-CH" sz="2000" dirty="0" err="1" smtClean="0"/>
              <a:t>un</a:t>
            </a:r>
            <a:r>
              <a:rPr lang="de-CH" sz="2000" dirty="0" smtClean="0"/>
              <a:t> </a:t>
            </a:r>
            <a:r>
              <a:rPr lang="de-CH" sz="2000" dirty="0" err="1" smtClean="0"/>
              <a:t>musée</a:t>
            </a:r>
            <a:endParaRPr lang="de-CH" sz="2000" dirty="0" smtClean="0"/>
          </a:p>
          <a:p>
            <a:endParaRPr lang="de-CH" sz="2000" dirty="0"/>
          </a:p>
        </p:txBody>
      </p:sp>
      <p:sp>
        <p:nvSpPr>
          <p:cNvPr id="4" name="Titel 3"/>
          <p:cNvSpPr>
            <a:spLocks noGrp="1"/>
          </p:cNvSpPr>
          <p:nvPr>
            <p:ph type="title"/>
          </p:nvPr>
        </p:nvSpPr>
        <p:spPr/>
        <p:txBody>
          <a:bodyPr/>
          <a:lstStyle/>
          <a:p>
            <a:r>
              <a:rPr lang="de-CH" dirty="0" smtClean="0"/>
              <a:t>En </a:t>
            </a:r>
            <a:r>
              <a:rPr lang="de-CH" dirty="0" err="1" smtClean="0"/>
              <a:t>fait</a:t>
            </a:r>
            <a:r>
              <a:rPr lang="de-CH" dirty="0" smtClean="0"/>
              <a:t>, </a:t>
            </a:r>
            <a:r>
              <a:rPr lang="de-CH" dirty="0" err="1" smtClean="0"/>
              <a:t>vous</a:t>
            </a:r>
            <a:r>
              <a:rPr lang="de-CH" dirty="0" smtClean="0"/>
              <a:t> </a:t>
            </a:r>
            <a:r>
              <a:rPr lang="de-CH" dirty="0" err="1" smtClean="0"/>
              <a:t>réagissez</a:t>
            </a:r>
            <a:r>
              <a:rPr lang="de-CH" dirty="0" smtClean="0"/>
              <a:t> </a:t>
            </a:r>
            <a:r>
              <a:rPr lang="de-CH" dirty="0" err="1" smtClean="0"/>
              <a:t>aux</a:t>
            </a:r>
            <a:r>
              <a:rPr lang="de-CH" dirty="0" smtClean="0"/>
              <a:t/>
            </a:r>
            <a:br>
              <a:rPr lang="de-CH" dirty="0" smtClean="0"/>
            </a:br>
            <a:r>
              <a:rPr lang="de-CH" dirty="0" err="1" smtClean="0">
                <a:solidFill>
                  <a:srgbClr val="AD1D19"/>
                </a:solidFill>
              </a:rPr>
              <a:t>représentations</a:t>
            </a:r>
            <a:r>
              <a:rPr lang="de-CH" dirty="0" smtClean="0"/>
              <a:t>:</a:t>
            </a:r>
            <a:br>
              <a:rPr lang="de-CH" dirty="0" smtClean="0"/>
            </a:br>
            <a:r>
              <a:rPr lang="de-CH" dirty="0" err="1" smtClean="0"/>
              <a:t>perceptions</a:t>
            </a:r>
            <a:r>
              <a:rPr lang="de-CH" dirty="0" smtClean="0"/>
              <a:t> </a:t>
            </a:r>
            <a:r>
              <a:rPr lang="de-CH" dirty="0" err="1" smtClean="0"/>
              <a:t>gelées</a:t>
            </a:r>
            <a:r>
              <a:rPr lang="de-CH" dirty="0" smtClean="0"/>
              <a:t>, </a:t>
            </a:r>
            <a:r>
              <a:rPr lang="de-CH" dirty="0" err="1" smtClean="0"/>
              <a:t>fantasmes</a:t>
            </a:r>
            <a:r>
              <a:rPr lang="de-CH" dirty="0" smtClean="0"/>
              <a:t>,</a:t>
            </a:r>
            <a:br>
              <a:rPr lang="de-CH" dirty="0" smtClean="0"/>
            </a:br>
            <a:r>
              <a:rPr lang="de-CH" dirty="0" err="1" smtClean="0"/>
              <a:t>introjets</a:t>
            </a:r>
            <a:r>
              <a:rPr lang="de-CH" dirty="0" smtClean="0"/>
              <a:t>, </a:t>
            </a:r>
            <a:br>
              <a:rPr lang="de-CH" dirty="0" smtClean="0"/>
            </a:br>
            <a:r>
              <a:rPr lang="de-CH" dirty="0" err="1" smtClean="0"/>
              <a:t>formes-pensée</a:t>
            </a:r>
            <a:endParaRPr lang="de-CH" dirty="0"/>
          </a:p>
        </p:txBody>
      </p:sp>
    </p:spTree>
    <p:extLst>
      <p:ext uri="{BB962C8B-B14F-4D97-AF65-F5344CB8AC3E}">
        <p14:creationId xmlns:p14="http://schemas.microsoft.com/office/powerpoint/2010/main" xmlns="" val="1384454727"/>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p:cNvSpPr>
            <a:spLocks noGrp="1"/>
          </p:cNvSpPr>
          <p:nvPr>
            <p:ph type="subTitle" idx="1"/>
          </p:nvPr>
        </p:nvSpPr>
        <p:spPr>
          <a:xfrm>
            <a:off x="7010400" y="5294847"/>
            <a:ext cx="1981200" cy="1662545"/>
          </a:xfrm>
        </p:spPr>
        <p:txBody>
          <a:bodyPr/>
          <a:lstStyle/>
          <a:p>
            <a:r>
              <a:rPr lang="de-CH" sz="2000" dirty="0" err="1" smtClean="0"/>
              <a:t>Votre</a:t>
            </a:r>
            <a:r>
              <a:rPr lang="de-CH" sz="2000" dirty="0" smtClean="0"/>
              <a:t> </a:t>
            </a:r>
            <a:r>
              <a:rPr lang="de-CH" sz="2000" dirty="0" err="1" smtClean="0"/>
              <a:t>espace</a:t>
            </a:r>
            <a:r>
              <a:rPr lang="de-CH" sz="2000" dirty="0" smtClean="0"/>
              <a:t> </a:t>
            </a:r>
            <a:r>
              <a:rPr lang="de-CH" sz="2000" dirty="0" err="1" smtClean="0"/>
              <a:t>est</a:t>
            </a:r>
            <a:r>
              <a:rPr lang="de-CH" sz="2000" dirty="0" smtClean="0"/>
              <a:t> </a:t>
            </a:r>
            <a:r>
              <a:rPr lang="de-CH" sz="2000" dirty="0" err="1" smtClean="0"/>
              <a:t>un</a:t>
            </a:r>
            <a:r>
              <a:rPr lang="de-CH" sz="2000" dirty="0" smtClean="0"/>
              <a:t> </a:t>
            </a:r>
            <a:r>
              <a:rPr lang="de-CH" sz="2000" dirty="0" err="1" smtClean="0"/>
              <a:t>musée</a:t>
            </a:r>
            <a:endParaRPr lang="de-CH" sz="2000" dirty="0" smtClean="0"/>
          </a:p>
          <a:p>
            <a:endParaRPr lang="de-CH" sz="2000" dirty="0"/>
          </a:p>
        </p:txBody>
      </p:sp>
      <p:sp>
        <p:nvSpPr>
          <p:cNvPr id="6" name="Titel 5"/>
          <p:cNvSpPr>
            <a:spLocks noGrp="1"/>
          </p:cNvSpPr>
          <p:nvPr>
            <p:ph type="title"/>
          </p:nvPr>
        </p:nvSpPr>
        <p:spPr>
          <a:xfrm>
            <a:off x="392985" y="311636"/>
            <a:ext cx="6324600" cy="1828800"/>
          </a:xfrm>
        </p:spPr>
        <p:txBody>
          <a:bodyPr/>
          <a:lstStyle/>
          <a:p>
            <a:r>
              <a:rPr lang="de-CH" dirty="0" err="1" smtClean="0"/>
              <a:t>Vous</a:t>
            </a:r>
            <a:r>
              <a:rPr lang="de-CH" dirty="0" smtClean="0"/>
              <a:t> </a:t>
            </a:r>
            <a:r>
              <a:rPr lang="de-CH" dirty="0" err="1" smtClean="0"/>
              <a:t>pouvez</a:t>
            </a:r>
            <a:r>
              <a:rPr lang="de-CH" dirty="0" smtClean="0"/>
              <a:t> </a:t>
            </a:r>
            <a:r>
              <a:rPr lang="de-CH" dirty="0" err="1" smtClean="0">
                <a:solidFill>
                  <a:srgbClr val="800000"/>
                </a:solidFill>
              </a:rPr>
              <a:t>libérer</a:t>
            </a:r>
            <a:r>
              <a:rPr lang="de-CH" dirty="0" smtClean="0">
                <a:solidFill>
                  <a:srgbClr val="800000"/>
                </a:solidFill>
              </a:rPr>
              <a:t/>
            </a:r>
            <a:br>
              <a:rPr lang="de-CH" dirty="0" smtClean="0">
                <a:solidFill>
                  <a:srgbClr val="800000"/>
                </a:solidFill>
              </a:rPr>
            </a:br>
            <a:r>
              <a:rPr lang="de-CH" dirty="0" smtClean="0"/>
              <a:t>tout </a:t>
            </a:r>
            <a:r>
              <a:rPr lang="de-CH" dirty="0" err="1" smtClean="0"/>
              <a:t>votre</a:t>
            </a:r>
            <a:r>
              <a:rPr lang="de-CH" dirty="0" smtClean="0"/>
              <a:t> </a:t>
            </a:r>
            <a:r>
              <a:rPr lang="de-CH" dirty="0" err="1" smtClean="0"/>
              <a:t>espace</a:t>
            </a:r>
            <a:endParaRPr lang="de-CH" dirty="0"/>
          </a:p>
        </p:txBody>
      </p:sp>
      <p:pic>
        <p:nvPicPr>
          <p:cNvPr id="5" name="Bild 4"/>
          <p:cNvPicPr>
            <a:picLocks noChangeAspect="1"/>
          </p:cNvPicPr>
          <p:nvPr/>
        </p:nvPicPr>
        <p:blipFill>
          <a:blip r:embed="rId2"/>
          <a:stretch>
            <a:fillRect/>
          </a:stretch>
        </p:blipFill>
        <p:spPr>
          <a:xfrm>
            <a:off x="179512" y="2399679"/>
            <a:ext cx="6701703" cy="4289090"/>
          </a:xfrm>
          <a:prstGeom prst="rect">
            <a:avLst/>
          </a:prstGeom>
        </p:spPr>
      </p:pic>
    </p:spTree>
    <p:extLst>
      <p:ext uri="{BB962C8B-B14F-4D97-AF65-F5344CB8AC3E}">
        <p14:creationId xmlns:p14="http://schemas.microsoft.com/office/powerpoint/2010/main" xmlns="" val="552162827"/>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7010400" y="2065632"/>
            <a:ext cx="1981200" cy="1828800"/>
          </a:xfrm>
        </p:spPr>
        <p:txBody>
          <a:bodyPr>
            <a:normAutofit/>
          </a:bodyPr>
          <a:lstStyle/>
          <a:p>
            <a:r>
              <a:rPr lang="de-CH" dirty="0" err="1" smtClean="0"/>
              <a:t>laissez</a:t>
            </a:r>
            <a:r>
              <a:rPr lang="de-CH" dirty="0" smtClean="0"/>
              <a:t> le passé </a:t>
            </a:r>
            <a:r>
              <a:rPr lang="de-CH" dirty="0" err="1" smtClean="0"/>
              <a:t>derrière</a:t>
            </a:r>
            <a:r>
              <a:rPr lang="de-CH" dirty="0" smtClean="0"/>
              <a:t> </a:t>
            </a:r>
            <a:r>
              <a:rPr lang="de-CH" dirty="0" err="1" smtClean="0"/>
              <a:t>vous</a:t>
            </a:r>
            <a:r>
              <a:rPr lang="de-CH" dirty="0" smtClean="0"/>
              <a:t>, </a:t>
            </a:r>
            <a:r>
              <a:rPr lang="de-CH" dirty="0" err="1" smtClean="0"/>
              <a:t>neutralisez</a:t>
            </a:r>
            <a:r>
              <a:rPr lang="de-CH" dirty="0" smtClean="0"/>
              <a:t> </a:t>
            </a:r>
            <a:r>
              <a:rPr lang="de-CH" dirty="0" err="1" smtClean="0"/>
              <a:t>un</a:t>
            </a:r>
            <a:r>
              <a:rPr lang="de-CH" dirty="0" smtClean="0"/>
              <a:t> </a:t>
            </a:r>
            <a:r>
              <a:rPr lang="de-CH" dirty="0" err="1" smtClean="0"/>
              <a:t>souvenir</a:t>
            </a:r>
            <a:endParaRPr lang="de-CH" dirty="0" smtClean="0"/>
          </a:p>
        </p:txBody>
      </p:sp>
      <p:sp>
        <p:nvSpPr>
          <p:cNvPr id="5" name="Titel 4"/>
          <p:cNvSpPr>
            <a:spLocks noGrp="1"/>
          </p:cNvSpPr>
          <p:nvPr>
            <p:ph type="title"/>
          </p:nvPr>
        </p:nvSpPr>
        <p:spPr>
          <a:xfrm>
            <a:off x="392985" y="188640"/>
            <a:ext cx="6324600" cy="1828800"/>
          </a:xfrm>
        </p:spPr>
        <p:txBody>
          <a:bodyPr/>
          <a:lstStyle/>
          <a:p>
            <a:pPr algn="ctr"/>
            <a:r>
              <a:rPr lang="de-CH" dirty="0" err="1" smtClean="0"/>
              <a:t>Libérer</a:t>
            </a:r>
            <a:r>
              <a:rPr lang="de-CH" dirty="0" smtClean="0"/>
              <a:t> </a:t>
            </a:r>
            <a:r>
              <a:rPr lang="de-CH" dirty="0" err="1" smtClean="0"/>
              <a:t>votre</a:t>
            </a:r>
            <a:r>
              <a:rPr lang="de-CH" dirty="0" smtClean="0"/>
              <a:t> </a:t>
            </a:r>
            <a:r>
              <a:rPr lang="de-CH" dirty="0" err="1" smtClean="0"/>
              <a:t>espace</a:t>
            </a:r>
            <a:endParaRPr lang="de-CH" dirty="0"/>
          </a:p>
        </p:txBody>
      </p:sp>
      <p:sp>
        <p:nvSpPr>
          <p:cNvPr id="4" name="Oval 3"/>
          <p:cNvSpPr>
            <a:spLocks noChangeArrowheads="1"/>
          </p:cNvSpPr>
          <p:nvPr/>
        </p:nvSpPr>
        <p:spPr bwMode="auto">
          <a:xfrm>
            <a:off x="1168152" y="2377406"/>
            <a:ext cx="4876800" cy="3967162"/>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defRPr/>
            </a:pPr>
            <a:endParaRPr lang="en-GB" b="1">
              <a:solidFill>
                <a:schemeClr val="bg1"/>
              </a:solidFill>
              <a:latin typeface="+mj-lt"/>
            </a:endParaRPr>
          </a:p>
        </p:txBody>
      </p:sp>
      <p:pic>
        <p:nvPicPr>
          <p:cNvPr id="7" name="Bild 6"/>
          <p:cNvPicPr>
            <a:picLocks noChangeAspect="1"/>
          </p:cNvPicPr>
          <p:nvPr/>
        </p:nvPicPr>
        <p:blipFill>
          <a:blip r:embed="rId2"/>
          <a:stretch>
            <a:fillRect/>
          </a:stretch>
        </p:blipFill>
        <p:spPr>
          <a:xfrm>
            <a:off x="2987824" y="3429000"/>
            <a:ext cx="1142851" cy="1904752"/>
          </a:xfrm>
          <a:prstGeom prst="rect">
            <a:avLst/>
          </a:prstGeom>
        </p:spPr>
      </p:pic>
    </p:spTree>
    <p:extLst>
      <p:ext uri="{BB962C8B-B14F-4D97-AF65-F5344CB8AC3E}">
        <p14:creationId xmlns:p14="http://schemas.microsoft.com/office/powerpoint/2010/main" xmlns="" val="365542151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10400" y="1484784"/>
            <a:ext cx="1981200" cy="1828800"/>
          </a:xfrm>
        </p:spPr>
        <p:txBody>
          <a:bodyPr/>
          <a:lstStyle/>
          <a:p>
            <a:pPr algn="ctr"/>
            <a:r>
              <a:rPr lang="de-CH" dirty="0" err="1" smtClean="0"/>
              <a:t>Explorons</a:t>
            </a:r>
            <a:r>
              <a:rPr lang="de-CH" dirty="0" smtClean="0"/>
              <a:t> </a:t>
            </a:r>
            <a:r>
              <a:rPr lang="de-CH" dirty="0" err="1" smtClean="0"/>
              <a:t>ceci</a:t>
            </a:r>
            <a:r>
              <a:rPr lang="de-CH" dirty="0" smtClean="0"/>
              <a:t> </a:t>
            </a:r>
            <a:r>
              <a:rPr lang="de-CH" dirty="0" err="1" smtClean="0"/>
              <a:t>maintenant</a:t>
            </a:r>
            <a:r>
              <a:rPr lang="de-CH" dirty="0" smtClean="0"/>
              <a:t>!</a:t>
            </a:r>
            <a:endParaRPr lang="de-CH" dirty="0"/>
          </a:p>
        </p:txBody>
      </p:sp>
      <p:sp>
        <p:nvSpPr>
          <p:cNvPr id="4" name="Titel 3"/>
          <p:cNvSpPr>
            <a:spLocks noGrp="1"/>
          </p:cNvSpPr>
          <p:nvPr>
            <p:ph type="title"/>
          </p:nvPr>
        </p:nvSpPr>
        <p:spPr>
          <a:xfrm>
            <a:off x="392985" y="1484784"/>
            <a:ext cx="6324600" cy="1828800"/>
          </a:xfrm>
        </p:spPr>
        <p:txBody>
          <a:bodyPr/>
          <a:lstStyle/>
          <a:p>
            <a:r>
              <a:rPr lang="de-CH" dirty="0" smtClean="0"/>
              <a:t>Devenez-vous </a:t>
            </a:r>
            <a:r>
              <a:rPr lang="de-CH" dirty="0" smtClean="0">
                <a:solidFill>
                  <a:srgbClr val="800000"/>
                </a:solidFill>
              </a:rPr>
              <a:t>curieux  </a:t>
            </a:r>
            <a:r>
              <a:rPr lang="de-CH" dirty="0" smtClean="0"/>
              <a:t>de découvrir comment </a:t>
            </a:r>
            <a:r>
              <a:rPr lang="de-CH" dirty="0" smtClean="0">
                <a:solidFill>
                  <a:srgbClr val="800000"/>
                </a:solidFill>
              </a:rPr>
              <a:t>Vous </a:t>
            </a:r>
            <a:r>
              <a:rPr lang="de-CH" dirty="0" smtClean="0"/>
              <a:t>pouvez fluidifier votre énergie vitale avec des mots? </a:t>
            </a:r>
            <a:endParaRPr lang="de-CH" dirty="0"/>
          </a:p>
        </p:txBody>
      </p:sp>
      <p:pic>
        <p:nvPicPr>
          <p:cNvPr id="5" name="Bild 4" descr="grafikclip.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19200" y="4495800"/>
            <a:ext cx="2438400" cy="2362200"/>
          </a:xfrm>
          <a:prstGeom prst="rect">
            <a:avLst/>
          </a:prstGeom>
        </p:spPr>
      </p:pic>
    </p:spTree>
    <p:extLst>
      <p:ext uri="{BB962C8B-B14F-4D97-AF65-F5344CB8AC3E}">
        <p14:creationId xmlns:p14="http://schemas.microsoft.com/office/powerpoint/2010/main" xmlns="" val="2853658072"/>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7089784" y="2813744"/>
            <a:ext cx="1981200" cy="2749280"/>
          </a:xfrm>
        </p:spPr>
        <p:txBody>
          <a:bodyPr>
            <a:normAutofit fontScale="92500"/>
          </a:bodyPr>
          <a:lstStyle/>
          <a:p>
            <a:r>
              <a:rPr lang="de-CH" dirty="0" err="1" smtClean="0"/>
              <a:t>Quelque</a:t>
            </a:r>
            <a:r>
              <a:rPr lang="de-CH" dirty="0" smtClean="0"/>
              <a:t> </a:t>
            </a:r>
            <a:r>
              <a:rPr lang="de-CH" dirty="0" err="1" smtClean="0"/>
              <a:t>chose</a:t>
            </a:r>
            <a:r>
              <a:rPr lang="de-CH" dirty="0" smtClean="0"/>
              <a:t> </a:t>
            </a:r>
            <a:r>
              <a:rPr lang="de-CH" dirty="0" err="1" smtClean="0"/>
              <a:t>qui</a:t>
            </a:r>
            <a:r>
              <a:rPr lang="de-CH" dirty="0" smtClean="0"/>
              <a:t> </a:t>
            </a:r>
            <a:r>
              <a:rPr lang="de-CH" dirty="0" err="1" smtClean="0"/>
              <a:t>vous</a:t>
            </a:r>
            <a:r>
              <a:rPr lang="de-CH" dirty="0" smtClean="0"/>
              <a:t> </a:t>
            </a:r>
            <a:r>
              <a:rPr lang="de-CH" dirty="0" err="1" smtClean="0"/>
              <a:t>dérange</a:t>
            </a:r>
            <a:r>
              <a:rPr lang="de-CH" dirty="0" smtClean="0"/>
              <a:t>, </a:t>
            </a:r>
            <a:r>
              <a:rPr lang="de-CH" dirty="0" err="1" smtClean="0"/>
              <a:t>vous</a:t>
            </a:r>
            <a:r>
              <a:rPr lang="de-CH" dirty="0" smtClean="0"/>
              <a:t> </a:t>
            </a:r>
            <a:r>
              <a:rPr lang="de-CH" dirty="0" err="1" smtClean="0"/>
              <a:t>perturbe</a:t>
            </a:r>
            <a:r>
              <a:rPr lang="de-CH" dirty="0" smtClean="0"/>
              <a:t>,</a:t>
            </a:r>
            <a:endParaRPr lang="de-CH" dirty="0"/>
          </a:p>
          <a:p>
            <a:endParaRPr lang="de-CH" dirty="0" smtClean="0"/>
          </a:p>
          <a:p>
            <a:r>
              <a:rPr lang="de-CH" dirty="0" smtClean="0"/>
              <a:t>Pas </a:t>
            </a:r>
            <a:r>
              <a:rPr lang="de-CH" dirty="0" err="1" smtClean="0"/>
              <a:t>trop</a:t>
            </a:r>
            <a:r>
              <a:rPr lang="de-CH" dirty="0" smtClean="0"/>
              <a:t> </a:t>
            </a:r>
            <a:r>
              <a:rPr lang="de-CH" dirty="0" err="1" smtClean="0"/>
              <a:t>dramatique</a:t>
            </a:r>
            <a:r>
              <a:rPr lang="de-CH" dirty="0" smtClean="0"/>
              <a:t>:</a:t>
            </a:r>
          </a:p>
          <a:p>
            <a:r>
              <a:rPr lang="de-CH" dirty="0" smtClean="0"/>
              <a:t>4-7 </a:t>
            </a:r>
            <a:r>
              <a:rPr lang="de-CH" dirty="0" err="1" smtClean="0"/>
              <a:t>sur</a:t>
            </a:r>
            <a:r>
              <a:rPr lang="de-CH" dirty="0" smtClean="0"/>
              <a:t> </a:t>
            </a:r>
            <a:r>
              <a:rPr lang="de-CH" dirty="0" err="1" smtClean="0"/>
              <a:t>une</a:t>
            </a:r>
            <a:r>
              <a:rPr lang="de-CH" dirty="0" smtClean="0"/>
              <a:t> </a:t>
            </a:r>
            <a:r>
              <a:rPr lang="de-CH" dirty="0" err="1" smtClean="0"/>
              <a:t>échelle</a:t>
            </a:r>
            <a:r>
              <a:rPr lang="de-CH" dirty="0" smtClean="0"/>
              <a:t> de 0-10</a:t>
            </a:r>
            <a:endParaRPr lang="de-CH" dirty="0"/>
          </a:p>
        </p:txBody>
      </p:sp>
      <p:sp>
        <p:nvSpPr>
          <p:cNvPr id="5" name="Titel 4"/>
          <p:cNvSpPr>
            <a:spLocks noGrp="1"/>
          </p:cNvSpPr>
          <p:nvPr>
            <p:ph type="title"/>
          </p:nvPr>
        </p:nvSpPr>
        <p:spPr>
          <a:xfrm>
            <a:off x="392985" y="902124"/>
            <a:ext cx="6324600" cy="1828800"/>
          </a:xfrm>
        </p:spPr>
        <p:txBody>
          <a:bodyPr/>
          <a:lstStyle/>
          <a:p>
            <a:r>
              <a:rPr lang="de-CH" dirty="0" err="1" smtClean="0"/>
              <a:t>Trouvez</a:t>
            </a:r>
            <a:r>
              <a:rPr lang="de-CH" dirty="0" smtClean="0"/>
              <a:t> </a:t>
            </a:r>
            <a:r>
              <a:rPr lang="de-CH" dirty="0" err="1" smtClean="0"/>
              <a:t>un</a:t>
            </a:r>
            <a:r>
              <a:rPr lang="de-CH" dirty="0" smtClean="0"/>
              <a:t> </a:t>
            </a:r>
            <a:r>
              <a:rPr lang="de-CH" dirty="0" err="1" smtClean="0"/>
              <a:t>souvenir</a:t>
            </a:r>
            <a:r>
              <a:rPr lang="de-CH" dirty="0" smtClean="0"/>
              <a:t> </a:t>
            </a:r>
            <a:r>
              <a:rPr lang="de-CH" dirty="0" err="1" smtClean="0"/>
              <a:t>douloureux</a:t>
            </a:r>
            <a:endParaRPr lang="de-CH" dirty="0"/>
          </a:p>
        </p:txBody>
      </p:sp>
      <p:pic>
        <p:nvPicPr>
          <p:cNvPr id="4" name="Bild 3"/>
          <p:cNvPicPr>
            <a:picLocks noChangeAspect="1"/>
          </p:cNvPicPr>
          <p:nvPr/>
        </p:nvPicPr>
        <p:blipFill>
          <a:blip r:embed="rId2"/>
          <a:stretch>
            <a:fillRect/>
          </a:stretch>
        </p:blipFill>
        <p:spPr>
          <a:xfrm>
            <a:off x="373139" y="2996156"/>
            <a:ext cx="6291151" cy="3538773"/>
          </a:xfrm>
          <a:prstGeom prst="rect">
            <a:avLst/>
          </a:prstGeom>
        </p:spPr>
      </p:pic>
    </p:spTree>
    <p:extLst>
      <p:ext uri="{BB962C8B-B14F-4D97-AF65-F5344CB8AC3E}">
        <p14:creationId xmlns:p14="http://schemas.microsoft.com/office/powerpoint/2010/main" xmlns="" val="482203476"/>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00" y="-76200"/>
            <a:ext cx="9448800" cy="708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587218737"/>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a:srcRect/>
          <a:stretch>
            <a:fillRect/>
          </a:stretch>
        </p:blipFill>
        <p:spPr bwMode="auto">
          <a:xfrm>
            <a:off x="-120080" y="2235597"/>
            <a:ext cx="9372600" cy="4649787"/>
          </a:xfrm>
          <a:prstGeom prst="rect">
            <a:avLst/>
          </a:prstGeom>
          <a:noFill/>
          <a:ln w="9525">
            <a:noFill/>
            <a:miter lim="800000"/>
            <a:headEnd/>
            <a:tailEnd/>
          </a:ln>
        </p:spPr>
      </p:pic>
      <p:sp>
        <p:nvSpPr>
          <p:cNvPr id="155651" name="Rectangle 3"/>
          <p:cNvSpPr>
            <a:spLocks noGrp="1" noChangeArrowheads="1"/>
          </p:cNvSpPr>
          <p:nvPr>
            <p:ph type="title"/>
          </p:nvPr>
        </p:nvSpPr>
        <p:spPr>
          <a:xfrm>
            <a:off x="251520" y="366338"/>
            <a:ext cx="8568952" cy="1310062"/>
          </a:xfrm>
        </p:spPr>
        <p:txBody>
          <a:bodyPr/>
          <a:lstStyle/>
          <a:p>
            <a:r>
              <a:rPr lang="de-CH" sz="6000" dirty="0">
                <a:solidFill>
                  <a:srgbClr val="AD1D19"/>
                </a:solidFill>
              </a:rPr>
              <a:t>LA </a:t>
            </a:r>
            <a:r>
              <a:rPr lang="de-DE" sz="6000" dirty="0" smtClean="0">
                <a:solidFill>
                  <a:srgbClr val="AD1D19"/>
                </a:solidFill>
              </a:rPr>
              <a:t>Procédure</a:t>
            </a:r>
            <a:endParaRPr lang="de-CH" dirty="0">
              <a:solidFill>
                <a:srgbClr val="AD1D19"/>
              </a:solidFill>
            </a:endParaRPr>
          </a:p>
        </p:txBody>
      </p:sp>
    </p:spTree>
    <p:extLst>
      <p:ext uri="{BB962C8B-B14F-4D97-AF65-F5344CB8AC3E}">
        <p14:creationId xmlns:p14="http://schemas.microsoft.com/office/powerpoint/2010/main" xmlns="" val="313725656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3" name="Rectangle 7"/>
          <p:cNvSpPr>
            <a:spLocks noGrp="1" noChangeArrowheads="1"/>
          </p:cNvSpPr>
          <p:nvPr>
            <p:ph idx="1"/>
          </p:nvPr>
        </p:nvSpPr>
        <p:spPr>
          <a:xfrm>
            <a:off x="380999" y="2045928"/>
            <a:ext cx="8407893" cy="4407408"/>
          </a:xfrm>
        </p:spPr>
        <p:txBody>
          <a:bodyPr>
            <a:normAutofit/>
          </a:bodyPr>
          <a:lstStyle/>
          <a:p>
            <a:r>
              <a:rPr lang="fr-FR" dirty="0" smtClean="0"/>
              <a:t>1 Créer </a:t>
            </a:r>
            <a:r>
              <a:rPr lang="fr-FR" dirty="0"/>
              <a:t>une alliance d’apprentissage positif - </a:t>
            </a:r>
            <a:r>
              <a:rPr lang="fr-FR" dirty="0">
                <a:solidFill>
                  <a:srgbClr val="AD1D19"/>
                </a:solidFill>
              </a:rPr>
              <a:t>contacter</a:t>
            </a:r>
          </a:p>
          <a:p>
            <a:r>
              <a:rPr lang="fr-FR" dirty="0" smtClean="0"/>
              <a:t>2 Accéder </a:t>
            </a:r>
            <a:r>
              <a:rPr lang="fr-FR" dirty="0"/>
              <a:t>à l’information du client– </a:t>
            </a:r>
            <a:r>
              <a:rPr lang="fr-FR" dirty="0">
                <a:solidFill>
                  <a:srgbClr val="AD1D19"/>
                </a:solidFill>
              </a:rPr>
              <a:t>demander</a:t>
            </a:r>
          </a:p>
          <a:p>
            <a:r>
              <a:rPr lang="fr-FR" dirty="0" smtClean="0"/>
              <a:t>3 Identifier </a:t>
            </a:r>
            <a:r>
              <a:rPr lang="fr-FR" dirty="0"/>
              <a:t>les problèmes à résoudre – </a:t>
            </a:r>
            <a:r>
              <a:rPr lang="fr-FR" dirty="0">
                <a:solidFill>
                  <a:srgbClr val="AD1D19"/>
                </a:solidFill>
              </a:rPr>
              <a:t>identifier </a:t>
            </a:r>
          </a:p>
          <a:p>
            <a:r>
              <a:rPr lang="fr-FR" dirty="0" smtClean="0"/>
              <a:t>4 Informer </a:t>
            </a:r>
            <a:r>
              <a:rPr lang="fr-FR" dirty="0"/>
              <a:t>sur la nature du changement – </a:t>
            </a:r>
            <a:r>
              <a:rPr lang="fr-FR" dirty="0">
                <a:solidFill>
                  <a:srgbClr val="AD1D19"/>
                </a:solidFill>
              </a:rPr>
              <a:t>éduquer</a:t>
            </a:r>
          </a:p>
          <a:p>
            <a:r>
              <a:rPr lang="fr-FR" dirty="0" smtClean="0"/>
              <a:t>5 Evaluer </a:t>
            </a:r>
            <a:r>
              <a:rPr lang="fr-FR" dirty="0"/>
              <a:t>l’expérience et ses déclencheurs – </a:t>
            </a:r>
            <a:r>
              <a:rPr lang="fr-FR" dirty="0">
                <a:solidFill>
                  <a:srgbClr val="AD1D19"/>
                </a:solidFill>
              </a:rPr>
              <a:t>ajuster</a:t>
            </a:r>
          </a:p>
          <a:p>
            <a:r>
              <a:rPr lang="fr-FR" dirty="0" smtClean="0"/>
              <a:t>6 Travailler </a:t>
            </a:r>
            <a:r>
              <a:rPr lang="fr-FR" dirty="0"/>
              <a:t>les expériences et événements – </a:t>
            </a:r>
            <a:r>
              <a:rPr lang="fr-FR" dirty="0">
                <a:solidFill>
                  <a:srgbClr val="AD1D19"/>
                </a:solidFill>
              </a:rPr>
              <a:t>résoudre</a:t>
            </a:r>
            <a:endParaRPr lang="fr-FR" dirty="0"/>
          </a:p>
          <a:p>
            <a:r>
              <a:rPr lang="fr-FR" dirty="0" smtClean="0"/>
              <a:t>7 Réévaluer </a:t>
            </a:r>
            <a:r>
              <a:rPr lang="fr-FR" dirty="0"/>
              <a:t>et intégrer le changement – </a:t>
            </a:r>
            <a:r>
              <a:rPr lang="fr-FR" dirty="0">
                <a:solidFill>
                  <a:srgbClr val="AD1D19"/>
                </a:solidFill>
              </a:rPr>
              <a:t>En avant !</a:t>
            </a:r>
          </a:p>
        </p:txBody>
      </p:sp>
      <p:sp>
        <p:nvSpPr>
          <p:cNvPr id="155652" name="Rectangle 6"/>
          <p:cNvSpPr>
            <a:spLocks noGrp="1" noChangeArrowheads="1"/>
          </p:cNvSpPr>
          <p:nvPr>
            <p:ph type="title"/>
          </p:nvPr>
        </p:nvSpPr>
        <p:spPr/>
        <p:txBody>
          <a:bodyPr/>
          <a:lstStyle/>
          <a:p>
            <a:r>
              <a:rPr lang="nl-NL" sz="2800" dirty="0"/>
              <a:t>7 </a:t>
            </a:r>
            <a:r>
              <a:rPr lang="fr-FR" sz="2800" dirty="0"/>
              <a:t>aspects</a:t>
            </a:r>
            <a:r>
              <a:rPr lang="nl-NL" sz="2800" dirty="0"/>
              <a:t> DU CHANGEMENT </a:t>
            </a:r>
            <a:r>
              <a:rPr lang="nl-NL" sz="2800" dirty="0" smtClean="0"/>
              <a:t>ACCOMPAGNÉ</a:t>
            </a:r>
            <a:r>
              <a:rPr lang="nl-NL" sz="2800" dirty="0"/>
              <a:t/>
            </a:r>
            <a:br>
              <a:rPr lang="nl-NL" sz="2800" dirty="0"/>
            </a:br>
            <a:r>
              <a:rPr lang="nl-NL" sz="2800" dirty="0"/>
              <a:t>(Lammers, 2008)</a:t>
            </a:r>
          </a:p>
        </p:txBody>
      </p:sp>
      <p:sp>
        <p:nvSpPr>
          <p:cNvPr id="155651" name="Rectangle 2"/>
          <p:cNvSpPr>
            <a:spLocks noChangeArrowheads="1"/>
          </p:cNvSpPr>
          <p:nvPr/>
        </p:nvSpPr>
        <p:spPr bwMode="auto">
          <a:xfrm>
            <a:off x="-523875" y="712788"/>
            <a:ext cx="169862" cy="457200"/>
          </a:xfrm>
          <a:prstGeom prst="rect">
            <a:avLst/>
          </a:prstGeom>
          <a:noFill/>
          <a:ln w="9525">
            <a:noFill/>
            <a:miter lim="800000"/>
            <a:headEnd/>
            <a:tailEnd/>
          </a:ln>
        </p:spPr>
        <p:txBody>
          <a:bodyPr wrap="none">
            <a:prstTxWarp prst="textNoShape">
              <a:avLst/>
            </a:prstTxWarp>
            <a:spAutoFit/>
          </a:bodyPr>
          <a:lstStyle/>
          <a:p>
            <a:endParaRPr lang="de-CH" i="0"/>
          </a:p>
        </p:txBody>
      </p:sp>
    </p:spTree>
    <p:extLst>
      <p:ext uri="{BB962C8B-B14F-4D97-AF65-F5344CB8AC3E}">
        <p14:creationId xmlns:p14="http://schemas.microsoft.com/office/powerpoint/2010/main" xmlns="" val="3421963370"/>
      </p:ext>
    </p:extLst>
  </p:cSld>
  <p:clrMapOvr>
    <a:masterClrMapping/>
  </p:clrMapOvr>
  <p:transition>
    <p:split orient="ver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5"/>
          <p:cNvSpPr>
            <a:spLocks noGrp="1" noChangeArrowheads="1"/>
          </p:cNvSpPr>
          <p:nvPr>
            <p:ph idx="1"/>
          </p:nvPr>
        </p:nvSpPr>
        <p:spPr>
          <a:xfrm>
            <a:off x="380999" y="1719070"/>
            <a:ext cx="8407893" cy="4662257"/>
          </a:xfrm>
        </p:spPr>
        <p:txBody>
          <a:bodyPr>
            <a:normAutofit fontScale="92500" lnSpcReduction="10000"/>
          </a:bodyPr>
          <a:lstStyle/>
          <a:p>
            <a:r>
              <a:rPr lang="nl-NL" dirty="0"/>
              <a:t>La </a:t>
            </a:r>
            <a:r>
              <a:rPr lang="nl-NL" dirty="0" err="1"/>
              <a:t>Logosynthèse</a:t>
            </a:r>
            <a:r>
              <a:rPr lang="nl-NL" dirty="0"/>
              <a:t> </a:t>
            </a:r>
            <a:r>
              <a:rPr lang="nl-NL" dirty="0" err="1"/>
              <a:t>permet</a:t>
            </a:r>
            <a:r>
              <a:rPr lang="nl-NL" dirty="0"/>
              <a:t> </a:t>
            </a:r>
            <a:r>
              <a:rPr lang="nl-NL" dirty="0" err="1"/>
              <a:t>aux</a:t>
            </a:r>
            <a:r>
              <a:rPr lang="nl-NL" dirty="0"/>
              <a:t> </a:t>
            </a:r>
            <a:r>
              <a:rPr lang="nl-NL" dirty="0" err="1"/>
              <a:t>clients</a:t>
            </a:r>
            <a:r>
              <a:rPr lang="nl-NL" dirty="0"/>
              <a:t> de </a:t>
            </a:r>
            <a:r>
              <a:rPr lang="nl-NL" dirty="0" err="1"/>
              <a:t>dissoudre</a:t>
            </a:r>
            <a:r>
              <a:rPr lang="nl-NL" dirty="0"/>
              <a:t> les </a:t>
            </a:r>
            <a:r>
              <a:rPr lang="nl-NL" dirty="0" err="1"/>
              <a:t>formes</a:t>
            </a:r>
            <a:r>
              <a:rPr lang="nl-NL" dirty="0"/>
              <a:t> </a:t>
            </a:r>
            <a:r>
              <a:rPr lang="nl-NL" dirty="0" err="1"/>
              <a:t>d’énergie</a:t>
            </a:r>
            <a:r>
              <a:rPr lang="nl-NL" dirty="0"/>
              <a:t> </a:t>
            </a:r>
            <a:r>
              <a:rPr lang="nl-NL" dirty="0" err="1"/>
              <a:t>figée</a:t>
            </a:r>
            <a:r>
              <a:rPr lang="nl-NL" dirty="0"/>
              <a:t>, de </a:t>
            </a:r>
            <a:r>
              <a:rPr lang="nl-NL" dirty="0" err="1"/>
              <a:t>libérer</a:t>
            </a:r>
            <a:r>
              <a:rPr lang="nl-NL" dirty="0"/>
              <a:t> leur </a:t>
            </a:r>
            <a:r>
              <a:rPr lang="nl-NL" dirty="0" err="1"/>
              <a:t>espace</a:t>
            </a:r>
            <a:r>
              <a:rPr lang="nl-NL" dirty="0"/>
              <a:t> </a:t>
            </a:r>
            <a:r>
              <a:rPr lang="nl-NL" dirty="0" err="1"/>
              <a:t>personnel</a:t>
            </a:r>
            <a:r>
              <a:rPr lang="nl-NL" dirty="0"/>
              <a:t> de </a:t>
            </a:r>
            <a:r>
              <a:rPr lang="nl-NL" dirty="0" err="1"/>
              <a:t>toute</a:t>
            </a:r>
            <a:r>
              <a:rPr lang="nl-NL" dirty="0"/>
              <a:t> </a:t>
            </a:r>
            <a:r>
              <a:rPr lang="nl-NL" dirty="0" err="1"/>
              <a:t>énergie</a:t>
            </a:r>
            <a:r>
              <a:rPr lang="nl-NL" dirty="0"/>
              <a:t> </a:t>
            </a:r>
            <a:r>
              <a:rPr lang="nl-NL" dirty="0" err="1"/>
              <a:t>étrangère</a:t>
            </a:r>
            <a:r>
              <a:rPr lang="nl-NL" dirty="0"/>
              <a:t> </a:t>
            </a:r>
            <a:r>
              <a:rPr lang="nl-NL" dirty="0" err="1"/>
              <a:t>ainsi</a:t>
            </a:r>
            <a:r>
              <a:rPr lang="nl-NL" dirty="0"/>
              <a:t> que </a:t>
            </a:r>
            <a:r>
              <a:rPr lang="nl-NL" dirty="0" err="1"/>
              <a:t>d’en</a:t>
            </a:r>
            <a:r>
              <a:rPr lang="nl-NL" dirty="0"/>
              <a:t> </a:t>
            </a:r>
            <a:r>
              <a:rPr lang="nl-NL" dirty="0" err="1"/>
              <a:t>percevoir</a:t>
            </a:r>
            <a:r>
              <a:rPr lang="nl-NL" dirty="0"/>
              <a:t> les </a:t>
            </a:r>
            <a:r>
              <a:rPr lang="nl-NL" dirty="0" err="1"/>
              <a:t>limites</a:t>
            </a:r>
            <a:endParaRPr lang="nl-NL" dirty="0"/>
          </a:p>
          <a:p>
            <a:r>
              <a:rPr lang="nl-NL" dirty="0" err="1" smtClean="0"/>
              <a:t>Clients</a:t>
            </a:r>
            <a:endParaRPr lang="nl-NL" altLang="ja-JP" dirty="0" smtClean="0"/>
          </a:p>
          <a:p>
            <a:pPr marL="916686" lvl="1" indent="-514350">
              <a:buFont typeface="+mj-lt"/>
              <a:buAutoNum type="arabicPeriod"/>
            </a:pPr>
            <a:r>
              <a:rPr lang="nl-NL" dirty="0" err="1" smtClean="0"/>
              <a:t>Récupérer</a:t>
            </a:r>
            <a:r>
              <a:rPr lang="nl-NL" dirty="0" smtClean="0"/>
              <a:t> leur propre </a:t>
            </a:r>
            <a:r>
              <a:rPr lang="nl-NL" dirty="0" err="1" smtClean="0"/>
              <a:t>énergie</a:t>
            </a:r>
            <a:r>
              <a:rPr lang="nl-NL" dirty="0" smtClean="0"/>
              <a:t> des </a:t>
            </a:r>
            <a:r>
              <a:rPr lang="nl-NL" dirty="0" err="1" smtClean="0"/>
              <a:t>formes-pensée</a:t>
            </a:r>
            <a:r>
              <a:rPr lang="nl-NL" dirty="0" smtClean="0"/>
              <a:t> </a:t>
            </a:r>
            <a:r>
              <a:rPr lang="nl-NL" dirty="0" err="1" smtClean="0"/>
              <a:t>limitantes</a:t>
            </a:r>
            <a:r>
              <a:rPr lang="nl-NL" dirty="0" smtClean="0"/>
              <a:t> et </a:t>
            </a:r>
            <a:r>
              <a:rPr lang="nl-NL" dirty="0" err="1" smtClean="0"/>
              <a:t>destructrices</a:t>
            </a:r>
            <a:r>
              <a:rPr lang="nl-NL" dirty="0" smtClean="0"/>
              <a:t> et la </a:t>
            </a:r>
            <a:r>
              <a:rPr lang="nl-NL" dirty="0" err="1" smtClean="0"/>
              <a:t>ramener</a:t>
            </a:r>
            <a:r>
              <a:rPr lang="nl-NL" dirty="0" smtClean="0"/>
              <a:t> à sa </a:t>
            </a:r>
            <a:r>
              <a:rPr lang="nl-NL" dirty="0" err="1" smtClean="0"/>
              <a:t>juste</a:t>
            </a:r>
            <a:r>
              <a:rPr lang="nl-NL" dirty="0" smtClean="0"/>
              <a:t> place en </a:t>
            </a:r>
            <a:r>
              <a:rPr lang="nl-NL" dirty="0" err="1" smtClean="0"/>
              <a:t>Eux</a:t>
            </a:r>
            <a:endParaRPr lang="nl-NL" dirty="0" smtClean="0"/>
          </a:p>
          <a:p>
            <a:pPr marL="916686" lvl="1" indent="-514350">
              <a:buFont typeface="+mj-lt"/>
              <a:buAutoNum type="arabicPeriod"/>
            </a:pPr>
            <a:r>
              <a:rPr lang="nl-NL" dirty="0" err="1" smtClean="0"/>
              <a:t>Enlever</a:t>
            </a:r>
            <a:r>
              <a:rPr lang="nl-NL" dirty="0" smtClean="0"/>
              <a:t> </a:t>
            </a:r>
            <a:r>
              <a:rPr lang="nl-NL" dirty="0" err="1" smtClean="0"/>
              <a:t>l’énergie</a:t>
            </a:r>
            <a:r>
              <a:rPr lang="nl-NL" dirty="0" smtClean="0"/>
              <a:t> des </a:t>
            </a:r>
            <a:r>
              <a:rPr lang="nl-NL" dirty="0" err="1" smtClean="0"/>
              <a:t>autres</a:t>
            </a:r>
            <a:r>
              <a:rPr lang="nl-NL" dirty="0" smtClean="0"/>
              <a:t> de ces </a:t>
            </a:r>
            <a:r>
              <a:rPr lang="nl-NL" dirty="0" err="1" smtClean="0"/>
              <a:t>formes-pensée</a:t>
            </a:r>
            <a:r>
              <a:rPr lang="nl-NL" dirty="0" smtClean="0"/>
              <a:t>, de leur corps et leur </a:t>
            </a:r>
            <a:r>
              <a:rPr lang="nl-NL" dirty="0" err="1" smtClean="0"/>
              <a:t>espace</a:t>
            </a:r>
            <a:r>
              <a:rPr lang="nl-NL" dirty="0" smtClean="0"/>
              <a:t> </a:t>
            </a:r>
            <a:r>
              <a:rPr lang="nl-NL" dirty="0" err="1" smtClean="0"/>
              <a:t>personnel</a:t>
            </a:r>
            <a:r>
              <a:rPr lang="nl-NL" dirty="0" smtClean="0"/>
              <a:t>. </a:t>
            </a:r>
          </a:p>
          <a:p>
            <a:pPr marL="916686" lvl="1" indent="-514350">
              <a:buFont typeface="+mj-lt"/>
              <a:buAutoNum type="arabicPeriod"/>
            </a:pPr>
            <a:r>
              <a:rPr lang="nl-NL" dirty="0" err="1" smtClean="0"/>
              <a:t>Récupérer</a:t>
            </a:r>
            <a:r>
              <a:rPr lang="nl-NL" dirty="0" smtClean="0"/>
              <a:t> </a:t>
            </a:r>
            <a:r>
              <a:rPr lang="nl-NL" dirty="0" err="1" smtClean="0"/>
              <a:t>toute</a:t>
            </a:r>
            <a:r>
              <a:rPr lang="nl-NL" dirty="0" smtClean="0"/>
              <a:t> leur </a:t>
            </a:r>
            <a:r>
              <a:rPr lang="nl-NL" dirty="0" err="1" smtClean="0"/>
              <a:t>énergie</a:t>
            </a:r>
            <a:r>
              <a:rPr lang="nl-NL" dirty="0" smtClean="0"/>
              <a:t> </a:t>
            </a:r>
            <a:r>
              <a:rPr lang="nl-NL" dirty="0" err="1" smtClean="0"/>
              <a:t>imbriquée</a:t>
            </a:r>
            <a:r>
              <a:rPr lang="nl-NL" dirty="0" smtClean="0"/>
              <a:t> dans </a:t>
            </a:r>
            <a:r>
              <a:rPr lang="nl-NL" dirty="0" err="1" smtClean="0"/>
              <a:t>leurs</a:t>
            </a:r>
            <a:r>
              <a:rPr lang="nl-NL" dirty="0" smtClean="0"/>
              <a:t> </a:t>
            </a:r>
            <a:r>
              <a:rPr lang="nl-NL" dirty="0" err="1" smtClean="0"/>
              <a:t>réactions</a:t>
            </a:r>
            <a:r>
              <a:rPr lang="nl-NL" dirty="0" smtClean="0"/>
              <a:t> à ces </a:t>
            </a:r>
            <a:r>
              <a:rPr lang="nl-NL" dirty="0" err="1" smtClean="0"/>
              <a:t>formes-pensée</a:t>
            </a:r>
            <a:r>
              <a:rPr lang="nl-NL" dirty="0" smtClean="0"/>
              <a:t> et la </a:t>
            </a:r>
            <a:r>
              <a:rPr lang="nl-NL" dirty="0" err="1" smtClean="0"/>
              <a:t>ramener</a:t>
            </a:r>
            <a:r>
              <a:rPr lang="nl-NL" dirty="0" smtClean="0"/>
              <a:t> à sa </a:t>
            </a:r>
            <a:r>
              <a:rPr lang="nl-NL" dirty="0" err="1" smtClean="0"/>
              <a:t>juste</a:t>
            </a:r>
            <a:r>
              <a:rPr lang="nl-NL" dirty="0" smtClean="0"/>
              <a:t> </a:t>
            </a:r>
            <a:r>
              <a:rPr lang="nl-NL" dirty="0" err="1" smtClean="0"/>
              <a:t>place</a:t>
            </a:r>
            <a:r>
              <a:rPr lang="nl-NL" dirty="0" smtClean="0"/>
              <a:t> en </a:t>
            </a:r>
            <a:r>
              <a:rPr lang="nl-NL" dirty="0" err="1" smtClean="0"/>
              <a:t>Eux</a:t>
            </a:r>
            <a:endParaRPr lang="nl-NL" dirty="0" smtClean="0"/>
          </a:p>
          <a:p>
            <a:pPr lvl="0">
              <a:buClr>
                <a:srgbClr val="C66951"/>
              </a:buClr>
            </a:pPr>
            <a:r>
              <a:rPr lang="nl-NL" dirty="0" err="1"/>
              <a:t>Cette</a:t>
            </a:r>
            <a:r>
              <a:rPr lang="nl-NL" dirty="0"/>
              <a:t> </a:t>
            </a:r>
            <a:r>
              <a:rPr lang="nl-NL" dirty="0" err="1"/>
              <a:t>résolution</a:t>
            </a:r>
            <a:r>
              <a:rPr lang="nl-NL" dirty="0"/>
              <a:t> des </a:t>
            </a:r>
            <a:r>
              <a:rPr lang="nl-NL" dirty="0" err="1"/>
              <a:t>formes-</a:t>
            </a:r>
            <a:r>
              <a:rPr lang="nl-NL" dirty="0" err="1" smtClean="0"/>
              <a:t>pensée</a:t>
            </a:r>
            <a:r>
              <a:rPr lang="nl-NL" dirty="0" smtClean="0"/>
              <a:t> </a:t>
            </a:r>
            <a:r>
              <a:rPr lang="nl-NL" dirty="0" err="1"/>
              <a:t>permet</a:t>
            </a:r>
            <a:r>
              <a:rPr lang="nl-NL" dirty="0"/>
              <a:t> </a:t>
            </a:r>
            <a:r>
              <a:rPr lang="nl-NL" dirty="0" err="1"/>
              <a:t>aux</a:t>
            </a:r>
            <a:r>
              <a:rPr lang="nl-NL" dirty="0"/>
              <a:t> </a:t>
            </a:r>
            <a:r>
              <a:rPr lang="nl-NL" dirty="0" err="1"/>
              <a:t>clients</a:t>
            </a:r>
            <a:r>
              <a:rPr lang="nl-NL" dirty="0"/>
              <a:t> </a:t>
            </a:r>
            <a:r>
              <a:rPr lang="nl-NL" dirty="0" err="1"/>
              <a:t>d’activer</a:t>
            </a:r>
            <a:r>
              <a:rPr lang="nl-NL" dirty="0"/>
              <a:t> leur </a:t>
            </a:r>
            <a:r>
              <a:rPr lang="nl-NL" dirty="0" err="1"/>
              <a:t>intention</a:t>
            </a:r>
            <a:r>
              <a:rPr lang="nl-NL" dirty="0"/>
              <a:t> </a:t>
            </a:r>
            <a:r>
              <a:rPr lang="nl-NL" dirty="0" err="1"/>
              <a:t>créatrice</a:t>
            </a:r>
            <a:r>
              <a:rPr lang="nl-NL" dirty="0"/>
              <a:t> et de </a:t>
            </a:r>
            <a:r>
              <a:rPr lang="nl-NL" dirty="0" err="1"/>
              <a:t>reconnaître</a:t>
            </a:r>
            <a:r>
              <a:rPr lang="nl-NL" dirty="0"/>
              <a:t> leur raison de </a:t>
            </a:r>
            <a:r>
              <a:rPr lang="nl-NL" dirty="0" err="1"/>
              <a:t>vivre</a:t>
            </a:r>
            <a:r>
              <a:rPr lang="nl-NL" dirty="0"/>
              <a:t> – </a:t>
            </a:r>
            <a:r>
              <a:rPr lang="nl-NL" dirty="0" err="1"/>
              <a:t>le</a:t>
            </a:r>
            <a:r>
              <a:rPr lang="nl-NL" dirty="0"/>
              <a:t> </a:t>
            </a:r>
            <a:r>
              <a:rPr lang="nl-NL" dirty="0" err="1"/>
              <a:t>Soi</a:t>
            </a:r>
            <a:r>
              <a:rPr lang="nl-NL" dirty="0"/>
              <a:t> </a:t>
            </a:r>
            <a:r>
              <a:rPr lang="nl-NL" dirty="0" err="1"/>
              <a:t>Réel</a:t>
            </a:r>
            <a:r>
              <a:rPr lang="nl-NL" dirty="0"/>
              <a:t>, Essence </a:t>
            </a:r>
            <a:r>
              <a:rPr lang="nl-NL" dirty="0" err="1"/>
              <a:t>vivante</a:t>
            </a:r>
            <a:endParaRPr lang="de-CH" dirty="0">
              <a:solidFill>
                <a:srgbClr val="534949"/>
              </a:solidFill>
            </a:endParaRPr>
          </a:p>
        </p:txBody>
      </p:sp>
      <p:sp>
        <p:nvSpPr>
          <p:cNvPr id="131075" name="Rectangle 4"/>
          <p:cNvSpPr>
            <a:spLocks noGrp="1" noChangeArrowheads="1"/>
          </p:cNvSpPr>
          <p:nvPr>
            <p:ph type="title"/>
          </p:nvPr>
        </p:nvSpPr>
        <p:spPr/>
        <p:txBody>
          <a:bodyPr/>
          <a:lstStyle/>
          <a:p>
            <a:r>
              <a:rPr lang="de-DE" dirty="0"/>
              <a:t>TRAITEMENT par la </a:t>
            </a:r>
            <a:r>
              <a:rPr lang="de-DE" dirty="0" err="1"/>
              <a:t>logosynthese</a:t>
            </a:r>
            <a:r>
              <a:rPr lang="de-DE" dirty="0"/>
              <a:t>®</a:t>
            </a:r>
            <a:endParaRPr lang="de-CH" baseline="30000" dirty="0"/>
          </a:p>
        </p:txBody>
      </p:sp>
    </p:spTree>
    <p:extLst>
      <p:ext uri="{BB962C8B-B14F-4D97-AF65-F5344CB8AC3E}">
        <p14:creationId xmlns:p14="http://schemas.microsoft.com/office/powerpoint/2010/main" xmlns="" val="41046019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5"/>
          <p:cNvSpPr>
            <a:spLocks noGrp="1" noChangeArrowheads="1"/>
          </p:cNvSpPr>
          <p:nvPr>
            <p:ph idx="1"/>
          </p:nvPr>
        </p:nvSpPr>
        <p:spPr>
          <a:xfrm>
            <a:off x="380999" y="1973920"/>
            <a:ext cx="8407893" cy="4407408"/>
          </a:xfrm>
        </p:spPr>
        <p:txBody>
          <a:bodyPr>
            <a:normAutofit fontScale="85000" lnSpcReduction="10000"/>
          </a:bodyPr>
          <a:lstStyle/>
          <a:p>
            <a:r>
              <a:rPr lang="en-US" dirty="0"/>
              <a:t>La </a:t>
            </a:r>
            <a:r>
              <a:rPr lang="en-US" dirty="0" err="1"/>
              <a:t>procédure</a:t>
            </a:r>
            <a:r>
              <a:rPr lang="en-US" dirty="0"/>
              <a:t> de la </a:t>
            </a:r>
            <a:r>
              <a:rPr lang="en-US" dirty="0" err="1"/>
              <a:t>Logosynthèse</a:t>
            </a:r>
            <a:r>
              <a:rPr lang="en-US" dirty="0"/>
              <a:t> </a:t>
            </a:r>
            <a:r>
              <a:rPr lang="en-US" dirty="0" err="1"/>
              <a:t>est</a:t>
            </a:r>
            <a:r>
              <a:rPr lang="en-US" dirty="0"/>
              <a:t> </a:t>
            </a:r>
            <a:r>
              <a:rPr lang="en-US" dirty="0" err="1"/>
              <a:t>une</a:t>
            </a:r>
            <a:r>
              <a:rPr lang="en-US" dirty="0"/>
              <a:t> </a:t>
            </a:r>
            <a:r>
              <a:rPr lang="en-US" dirty="0" err="1"/>
              <a:t>série</a:t>
            </a:r>
            <a:r>
              <a:rPr lang="en-US" dirty="0"/>
              <a:t> </a:t>
            </a:r>
            <a:r>
              <a:rPr lang="en-US" dirty="0" err="1"/>
              <a:t>structurée</a:t>
            </a:r>
            <a:r>
              <a:rPr lang="en-US" dirty="0"/>
              <a:t> </a:t>
            </a:r>
            <a:r>
              <a:rPr lang="en-US" dirty="0" err="1"/>
              <a:t>d’interventions</a:t>
            </a:r>
            <a:r>
              <a:rPr lang="en-US" dirty="0"/>
              <a:t> </a:t>
            </a:r>
            <a:r>
              <a:rPr lang="en-US" dirty="0" err="1"/>
              <a:t>dans</a:t>
            </a:r>
            <a:r>
              <a:rPr lang="en-US" dirty="0"/>
              <a:t> le </a:t>
            </a:r>
            <a:r>
              <a:rPr lang="en-US" dirty="0" err="1"/>
              <a:t>contexte</a:t>
            </a:r>
            <a:r>
              <a:rPr lang="en-US" dirty="0"/>
              <a:t> </a:t>
            </a:r>
            <a:r>
              <a:rPr lang="en-US" dirty="0" err="1"/>
              <a:t>d’une</a:t>
            </a:r>
            <a:r>
              <a:rPr lang="en-US" dirty="0"/>
              <a:t> alliance de travail</a:t>
            </a:r>
          </a:p>
          <a:p>
            <a:r>
              <a:rPr lang="en-US" dirty="0"/>
              <a:t>Avec le temps, les clients </a:t>
            </a:r>
            <a:r>
              <a:rPr lang="en-US" dirty="0" err="1"/>
              <a:t>peuvent</a:t>
            </a:r>
            <a:r>
              <a:rPr lang="en-US" dirty="0"/>
              <a:t> </a:t>
            </a:r>
            <a:r>
              <a:rPr lang="en-US" dirty="0" err="1"/>
              <a:t>apprendre</a:t>
            </a:r>
            <a:r>
              <a:rPr lang="en-US" dirty="0"/>
              <a:t> </a:t>
            </a:r>
            <a:r>
              <a:rPr lang="en-US" dirty="0" err="1"/>
              <a:t>à</a:t>
            </a:r>
            <a:r>
              <a:rPr lang="en-US" dirty="0"/>
              <a:t> </a:t>
            </a:r>
            <a:r>
              <a:rPr lang="en-US" dirty="0" err="1"/>
              <a:t>l’appliquer</a:t>
            </a:r>
            <a:r>
              <a:rPr lang="en-US" dirty="0"/>
              <a:t> par </a:t>
            </a:r>
            <a:r>
              <a:rPr lang="en-US" dirty="0" err="1"/>
              <a:t>eux-</a:t>
            </a:r>
            <a:r>
              <a:rPr lang="en-US" dirty="0" err="1" smtClean="0"/>
              <a:t>mêmes</a:t>
            </a:r>
            <a:r>
              <a:rPr lang="en-US" dirty="0" smtClean="0"/>
              <a:t> </a:t>
            </a:r>
            <a:endParaRPr lang="en-US" dirty="0"/>
          </a:p>
          <a:p>
            <a:r>
              <a:rPr lang="de-CH" dirty="0" err="1"/>
              <a:t>Après</a:t>
            </a:r>
            <a:r>
              <a:rPr lang="de-CH" dirty="0"/>
              <a:t> </a:t>
            </a:r>
            <a:r>
              <a:rPr lang="de-CH" dirty="0" err="1"/>
              <a:t>s’être</a:t>
            </a:r>
            <a:r>
              <a:rPr lang="de-CH" dirty="0"/>
              <a:t> </a:t>
            </a:r>
            <a:r>
              <a:rPr lang="de-CH" dirty="0" err="1"/>
              <a:t>centré</a:t>
            </a:r>
            <a:r>
              <a:rPr lang="de-CH" dirty="0"/>
              <a:t> </a:t>
            </a:r>
            <a:r>
              <a:rPr lang="de-CH" dirty="0" err="1"/>
              <a:t>sur</a:t>
            </a:r>
            <a:r>
              <a:rPr lang="de-CH" dirty="0"/>
              <a:t> </a:t>
            </a:r>
            <a:r>
              <a:rPr lang="de-CH" dirty="0" err="1"/>
              <a:t>un</a:t>
            </a:r>
            <a:r>
              <a:rPr lang="de-CH" dirty="0"/>
              <a:t> </a:t>
            </a:r>
            <a:r>
              <a:rPr lang="de-CH" dirty="0" err="1"/>
              <a:t>problème</a:t>
            </a:r>
            <a:r>
              <a:rPr lang="de-CH" dirty="0"/>
              <a:t>, le </a:t>
            </a:r>
            <a:r>
              <a:rPr lang="de-CH" dirty="0" err="1"/>
              <a:t>client</a:t>
            </a:r>
            <a:r>
              <a:rPr lang="de-CH" dirty="0"/>
              <a:t> passe par des </a:t>
            </a:r>
            <a:r>
              <a:rPr lang="de-CH" dirty="0" err="1"/>
              <a:t>cycles</a:t>
            </a:r>
            <a:r>
              <a:rPr lang="de-CH" dirty="0"/>
              <a:t> de </a:t>
            </a:r>
            <a:r>
              <a:rPr lang="de-CH" dirty="0" err="1"/>
              <a:t>trois</a:t>
            </a:r>
            <a:r>
              <a:rPr lang="de-CH" dirty="0"/>
              <a:t> </a:t>
            </a:r>
            <a:r>
              <a:rPr lang="de-CH" dirty="0" err="1"/>
              <a:t>phrases</a:t>
            </a:r>
            <a:r>
              <a:rPr lang="de-CH" dirty="0"/>
              <a:t> </a:t>
            </a:r>
            <a:r>
              <a:rPr lang="de-CH" dirty="0" err="1"/>
              <a:t>chacuns</a:t>
            </a:r>
            <a:endParaRPr lang="de-CH" dirty="0"/>
          </a:p>
          <a:p>
            <a:r>
              <a:rPr lang="de-CH" dirty="0"/>
              <a:t>Chaque phrase est suivie par une période de traitement avec un moment prévu pour le </a:t>
            </a:r>
            <a:r>
              <a:rPr lang="de-CH" dirty="0" smtClean="0"/>
              <a:t>feedback seulement en cas de nécessité (l‘idéal est d‘attendre la fin des trois phrases)</a:t>
            </a:r>
            <a:endParaRPr lang="de-CH" dirty="0"/>
          </a:p>
          <a:p>
            <a:r>
              <a:rPr lang="de-CH" dirty="0"/>
              <a:t>La </a:t>
            </a:r>
            <a:r>
              <a:rPr lang="de-CH" dirty="0" err="1"/>
              <a:t>procédure</a:t>
            </a:r>
            <a:r>
              <a:rPr lang="de-CH" dirty="0"/>
              <a:t> </a:t>
            </a:r>
            <a:r>
              <a:rPr lang="de-CH" dirty="0" err="1"/>
              <a:t>est</a:t>
            </a:r>
            <a:r>
              <a:rPr lang="de-CH" dirty="0"/>
              <a:t> </a:t>
            </a:r>
            <a:r>
              <a:rPr lang="de-CH" dirty="0" err="1"/>
              <a:t>répétée</a:t>
            </a:r>
            <a:r>
              <a:rPr lang="de-CH" dirty="0"/>
              <a:t> </a:t>
            </a:r>
            <a:r>
              <a:rPr lang="de-CH" dirty="0" err="1"/>
              <a:t>aussi</a:t>
            </a:r>
            <a:r>
              <a:rPr lang="de-CH" dirty="0"/>
              <a:t> </a:t>
            </a:r>
            <a:r>
              <a:rPr lang="de-CH" dirty="0" err="1"/>
              <a:t>souvent</a:t>
            </a:r>
            <a:r>
              <a:rPr lang="de-CH" dirty="0"/>
              <a:t> </a:t>
            </a:r>
            <a:r>
              <a:rPr lang="de-CH" dirty="0" err="1"/>
              <a:t>que</a:t>
            </a:r>
            <a:r>
              <a:rPr lang="de-CH" dirty="0"/>
              <a:t> </a:t>
            </a:r>
            <a:r>
              <a:rPr lang="de-CH" dirty="0" err="1"/>
              <a:t>nécessaire</a:t>
            </a:r>
            <a:r>
              <a:rPr lang="de-CH" dirty="0"/>
              <a:t> </a:t>
            </a:r>
            <a:r>
              <a:rPr lang="de-CH" dirty="0" err="1"/>
              <a:t>jusqu’à</a:t>
            </a:r>
            <a:r>
              <a:rPr lang="de-CH" dirty="0"/>
              <a:t> </a:t>
            </a:r>
            <a:r>
              <a:rPr lang="de-CH" dirty="0" err="1"/>
              <a:t>ce</a:t>
            </a:r>
            <a:r>
              <a:rPr lang="de-CH" dirty="0"/>
              <a:t> </a:t>
            </a:r>
            <a:r>
              <a:rPr lang="de-CH" dirty="0" err="1"/>
              <a:t>que</a:t>
            </a:r>
            <a:endParaRPr lang="de-CH" dirty="0"/>
          </a:p>
          <a:p>
            <a:pPr lvl="1"/>
            <a:r>
              <a:rPr lang="de-CH" dirty="0"/>
              <a:t>la </a:t>
            </a:r>
            <a:r>
              <a:rPr lang="de-CH" dirty="0" err="1"/>
              <a:t>détresse</a:t>
            </a:r>
            <a:r>
              <a:rPr lang="de-CH" dirty="0"/>
              <a:t> </a:t>
            </a:r>
            <a:r>
              <a:rPr lang="de-CH" dirty="0" err="1"/>
              <a:t>soit</a:t>
            </a:r>
            <a:r>
              <a:rPr lang="de-CH" dirty="0"/>
              <a:t> </a:t>
            </a:r>
            <a:r>
              <a:rPr lang="de-CH" dirty="0" err="1"/>
              <a:t>suffisamment</a:t>
            </a:r>
            <a:r>
              <a:rPr lang="de-CH" dirty="0"/>
              <a:t> </a:t>
            </a:r>
            <a:r>
              <a:rPr lang="de-CH" dirty="0" err="1"/>
              <a:t>réduite</a:t>
            </a:r>
            <a:endParaRPr lang="de-CH" dirty="0"/>
          </a:p>
          <a:p>
            <a:pPr lvl="1"/>
            <a:r>
              <a:rPr lang="de-CH" dirty="0"/>
              <a:t>le </a:t>
            </a:r>
            <a:r>
              <a:rPr lang="de-CH" dirty="0" err="1"/>
              <a:t>problème</a:t>
            </a:r>
            <a:r>
              <a:rPr lang="de-CH" dirty="0"/>
              <a:t> </a:t>
            </a:r>
            <a:r>
              <a:rPr lang="de-CH" dirty="0" err="1"/>
              <a:t>présenté</a:t>
            </a:r>
            <a:r>
              <a:rPr lang="de-CH" dirty="0"/>
              <a:t> </a:t>
            </a:r>
            <a:r>
              <a:rPr lang="de-CH" dirty="0" err="1"/>
              <a:t>soit</a:t>
            </a:r>
            <a:r>
              <a:rPr lang="de-CH" dirty="0"/>
              <a:t> </a:t>
            </a:r>
            <a:r>
              <a:rPr lang="de-CH" dirty="0" err="1"/>
              <a:t>résolu</a:t>
            </a:r>
            <a:endParaRPr lang="de-CH" dirty="0"/>
          </a:p>
          <a:p>
            <a:pPr lvl="1"/>
            <a:r>
              <a:rPr lang="de-CH" dirty="0"/>
              <a:t>la </a:t>
            </a:r>
            <a:r>
              <a:rPr lang="de-CH" dirty="0" err="1"/>
              <a:t>séance</a:t>
            </a:r>
            <a:r>
              <a:rPr lang="de-CH" dirty="0"/>
              <a:t> se </a:t>
            </a:r>
            <a:r>
              <a:rPr lang="de-CH" dirty="0" err="1"/>
              <a:t>termine</a:t>
            </a:r>
            <a:endParaRPr lang="de-CH" dirty="0"/>
          </a:p>
        </p:txBody>
      </p:sp>
      <p:sp>
        <p:nvSpPr>
          <p:cNvPr id="157699" name="Rectangle 4"/>
          <p:cNvSpPr>
            <a:spLocks noGrp="1" noChangeArrowheads="1"/>
          </p:cNvSpPr>
          <p:nvPr>
            <p:ph type="title"/>
          </p:nvPr>
        </p:nvSpPr>
        <p:spPr/>
        <p:txBody>
          <a:bodyPr/>
          <a:lstStyle/>
          <a:p>
            <a:r>
              <a:rPr lang="de-CH" dirty="0" smtClean="0"/>
              <a:t>LA </a:t>
            </a:r>
            <a:r>
              <a:rPr lang="de-DE" dirty="0" smtClean="0"/>
              <a:t>Procédure</a:t>
            </a:r>
            <a:endParaRPr lang="de-CH" dirty="0"/>
          </a:p>
        </p:txBody>
      </p:sp>
    </p:spTree>
    <p:extLst>
      <p:ext uri="{BB962C8B-B14F-4D97-AF65-F5344CB8AC3E}">
        <p14:creationId xmlns:p14="http://schemas.microsoft.com/office/powerpoint/2010/main" xmlns="" val="5171592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andarddesign">
  <a:themeElements>
    <a:clrScheme name="Raster">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Raster">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Raster">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Standarddesign.thmx</Template>
  <TotalTime>2425</TotalTime>
  <Words>6591</Words>
  <Application>Microsoft Office PowerPoint</Application>
  <PresentationFormat>Affichage à l'écran (4:3)</PresentationFormat>
  <Paragraphs>1388</Paragraphs>
  <Slides>202</Slides>
  <Notes>93</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202</vt:i4>
      </vt:variant>
    </vt:vector>
  </HeadingPairs>
  <TitlesOfParts>
    <vt:vector size="204" baseType="lpstr">
      <vt:lpstr>Standarddesign</vt:lpstr>
      <vt:lpstr>Dokument</vt:lpstr>
      <vt:lpstr>Diapositive 1</vt:lpstr>
      <vt:lpstr>Diapositive 2</vt:lpstr>
      <vt:lpstr>Diapositive 3</vt:lpstr>
      <vt:lpstr>Programme</vt:lpstr>
      <vt:lpstr>Qui êtes-vous?</vt:lpstr>
      <vt:lpstr>Horaire</vt:lpstr>
      <vt:lpstr>Diapositive 7</vt:lpstr>
      <vt:lpstr>QU’EST-CE QUE LA LogosynthèsE?</vt:lpstr>
      <vt:lpstr>LA LogosynthèsE est un système d‘auto-coaching  ET de changement accompagné </vt:lpstr>
      <vt:lpstr>LA logosynthèse contient des éléments de  psychanalyse, hypnose, pnl, analyse transactionnelle, et psychologie énergétique,  et aussi: trouve son origine dans la sagesse ancestrale</vt:lpstr>
      <vt:lpstr>QU’EST-CE QUE LA LogosynthèSE ?</vt:lpstr>
      <vt:lpstr>utilisations</vt:lpstr>
      <vt:lpstr>énergie</vt:lpstr>
      <vt:lpstr>Qu‘est-ce que l‘énergie?</vt:lpstr>
      <vt:lpstr>L‘énergie, c‘est plus encore</vt:lpstr>
      <vt:lpstr>Pour votre corps tout est matière</vt:lpstr>
      <vt:lpstr>Pour votre esprit tout est information</vt:lpstr>
      <vt:lpstr>Pour votre Soi superieur, pour votre essence, votre source, tout est conscience</vt:lpstr>
      <vt:lpstr>Énergie subtile</vt:lpstr>
      <vt:lpstr>Energie de vie</vt:lpstr>
      <vt:lpstr>Energie de vie</vt:lpstr>
      <vt:lpstr>max planck</vt:lpstr>
      <vt:lpstr>troubles</vt:lpstr>
      <vt:lpstr>UNE EXPéRIENCE</vt:lpstr>
      <vt:lpstr>Où percevez-vous cette personne?</vt:lpstr>
      <vt:lpstr>Où percevez-vous cette personne?</vt:lpstr>
      <vt:lpstr>Comment savez-vous que cette personne est là?</vt:lpstr>
      <vt:lpstr>Comment réagissez-vous à sa présence ?</vt:lpstr>
      <vt:lpstr>Ce que vous voyez, entendez ou sentez de cette personne que vous aimez  est de L‘énergie gelée,   nous nommons cela une structure énergétique,  ou introject</vt:lpstr>
      <vt:lpstr>L‘énergie gelée peut déclencher des émotions, pensées et sensations physiques</vt:lpstr>
      <vt:lpstr>Partagez votre expérience de votre perception</vt:lpstr>
      <vt:lpstr>Autre expérience</vt:lpstr>
      <vt:lpstr>Où percevez-vous cette personne?</vt:lpstr>
      <vt:lpstr>Où percevez-vous cette personne?</vt:lpstr>
      <vt:lpstr>Comment savez-vous que cette personne est là?</vt:lpstr>
      <vt:lpstr>Comment réagissez-vous à sa présence ?</vt:lpstr>
      <vt:lpstr>Partagez votre expérience de votre perception</vt:lpstr>
      <vt:lpstr>L‘énergie gelée peut déclencher des émotions, pensées et sensations physiques</vt:lpstr>
      <vt:lpstr>unités d’inconfort subjectif</vt:lpstr>
      <vt:lpstr>unités de confiance en soi</vt:lpstr>
      <vt:lpstr>Maintenant vous dites les trois phrases  pour faire circuler l‘énergie, réinstaller la fluidité  Dans la représentation et dans la réaction  Ne pensez pas aux phrases, dites-les simplement </vt:lpstr>
      <vt:lpstr>Phrase 1</vt:lpstr>
      <vt:lpstr>Laissez les mots faire le travail...</vt:lpstr>
      <vt:lpstr>Phrase 2</vt:lpstr>
      <vt:lpstr>Laissez les mots faire le travail...</vt:lpstr>
      <vt:lpstr>Phrase 3</vt:lpstr>
      <vt:lpstr>Laissez les mots faire le travail...</vt:lpstr>
      <vt:lpstr>unités d’inconfort subjectif</vt:lpstr>
      <vt:lpstr>unités de confiance en soi</vt:lpstr>
      <vt:lpstr>C‘est juste un exemple  Vous pouvez utiliser la logosynthèse dans de nombreux domaines</vt:lpstr>
      <vt:lpstr>Ce que nous appelons énergie en Logosynthèse a deux caractéristiques principales</vt:lpstr>
      <vt:lpstr>La matière, energie, information, conscience  est fluide ou pas</vt:lpstr>
      <vt:lpstr>L‘énergie doit être à sa juste place:  dans votre espace personnel quand elle est à vous,  hors de votre espace personnel, quand elle ne l‘est pas  </vt:lpstr>
      <vt:lpstr>1 </vt:lpstr>
      <vt:lpstr>Diapositive 55</vt:lpstr>
      <vt:lpstr>Notre énergie peut se comporter comme la lumière : comme une vague  ou comme une particule   les vagues sont dans le flux, fluide  mais pas les particules </vt:lpstr>
      <vt:lpstr>Diapositive 57</vt:lpstr>
      <vt:lpstr>Dans une vie idéale, toute votre énergie vitale est dans le flux - fluide, en accord  avec  votre destin,  votre essence </vt:lpstr>
      <vt:lpstr>Dans le flux, vous êtes une part d‘un tout  qui fait partie d‘un tout plus vaste  avec un but  vous êtes connecté à une conscience universelle</vt:lpstr>
      <vt:lpstr>Diapositive 60</vt:lpstr>
      <vt:lpstr>Normalement une partie de votre vie est dans le flux-fluide  une autre part est gelée</vt:lpstr>
      <vt:lpstr>Des événements traumatiques peuvent vous déconnecter du flux de la vie    une partie de votre énergie gèle = dissociation  </vt:lpstr>
      <vt:lpstr>Les parts dissociées perdent le contact avec l‘ici-et-maintenant,  avec le sens de la vie votre mission, votre soi supérieur, votre essence </vt:lpstr>
      <vt:lpstr>L‘énergie de vie gelée vous rend malade bloque votre croissance  et votre développement </vt:lpstr>
      <vt:lpstr>L‘énergie fluide (dans le flux) soutient votre développement, vos intentions, votre mission de vie. </vt:lpstr>
      <vt:lpstr>La Logosynthèse  rétablit le flux de l‘énergie gelée </vt:lpstr>
      <vt:lpstr>2 </vt:lpstr>
      <vt:lpstr>L‘énergie humaine a sa juste place, là Où elle doit naturellement être  Vous vivez dans un corps  dans un espace personnel</vt:lpstr>
      <vt:lpstr>Si vous êtes en bonne santé, votre énergie est centrée dans votre corps et votre espace personnel  </vt:lpstr>
      <vt:lpstr>  en cas de  trauma, stress, dissociation, vous perdez de la cohérence.   Votre énergie gèle en fragments, éparpillés partout.</vt:lpstr>
      <vt:lpstr>ces fragments contiennent des  perceptions et fantasmes gelés  éparpillés partout</vt:lpstr>
      <vt:lpstr>aussi l‘énergie des autres peut être attachée, gelée, collée  dans votre espace, dans votre champs.   Ce n‘est pas sa juste place </vt:lpstr>
      <vt:lpstr>Votre espace personnel est comme un musée</vt:lpstr>
      <vt:lpstr>Ce musée est personnel à chacun</vt:lpstr>
      <vt:lpstr>Que fait la logosynthèse?</vt:lpstr>
      <vt:lpstr>La logosynthèse repositionne l‘énergie à sa juste place   dans l‘ici-et-maintenant</vt:lpstr>
      <vt:lpstr>L‘énergie fluide et à sa juste place  est au service de votre Essence, votre soi supérieur</vt:lpstr>
      <vt:lpstr>L‘énergie fluide et à sa juste place vous rend heureux, entier.</vt:lpstr>
      <vt:lpstr>La logosynthèse vous aide à   mobiliser l‘énergie</vt:lpstr>
      <vt:lpstr>La logosynthèse mobilise l‘énergie vers sa juste place, crée du FLux  dans  l‘ici-et-maintenant</vt:lpstr>
      <vt:lpstr>La logosynthèse enlève l‘énergie qui ne vous appartient pas </vt:lpstr>
      <vt:lpstr>C‘est ainsi que la logosynthèse vous aide à grandir et évoluer</vt:lpstr>
      <vt:lpstr>Explorons votre muséé</vt:lpstr>
      <vt:lpstr>Votre musée est rempli d‘objets</vt:lpstr>
      <vt:lpstr>représentations des personnes et objets en 3d</vt:lpstr>
      <vt:lpstr>Certains sont magnifiques</vt:lpstr>
      <vt:lpstr>Certains sont menaçants</vt:lpstr>
      <vt:lpstr>vous réagissez à ces représentations, comme si c‘était des objets réels</vt:lpstr>
      <vt:lpstr>Ceci n‘est pas une pipe</vt:lpstr>
      <vt:lpstr>En fait, vous réagissez aux représentations: perceptions gelées, fantasmes, introjets,  formes-pensée</vt:lpstr>
      <vt:lpstr>Vous pouvez libérer tout votre espace</vt:lpstr>
      <vt:lpstr>Libérer votre espace</vt:lpstr>
      <vt:lpstr>Devenez-vous curieux  de découvrir comment Vous pouvez fluidifier votre énergie vitale avec des mots? </vt:lpstr>
      <vt:lpstr>Trouvez un souvenir douloureux</vt:lpstr>
      <vt:lpstr>Diapositive 95</vt:lpstr>
      <vt:lpstr>LA Procédure</vt:lpstr>
      <vt:lpstr>7 aspects DU CHANGEMENT ACCOMPAGNÉ (Lammers, 2008)</vt:lpstr>
      <vt:lpstr>TRAITEMENT par la logosynthese®</vt:lpstr>
      <vt:lpstr>LA Procédure</vt:lpstr>
      <vt:lpstr>APPLICATION DE LA LogosynthèsE</vt:lpstr>
      <vt:lpstr>LA Procédure</vt:lpstr>
      <vt:lpstr>Méta-Questions</vt:lpstr>
      <vt:lpstr>Meta-Questions</vt:lpstr>
      <vt:lpstr>Méta-Question A</vt:lpstr>
      <vt:lpstr>Méta-Question A</vt:lpstr>
      <vt:lpstr>échelles SUD</vt:lpstr>
      <vt:lpstr>démonstration</vt:lpstr>
      <vt:lpstr>Méta-Question B</vt:lpstr>
      <vt:lpstr>Méta-Question B</vt:lpstr>
      <vt:lpstr>LES PHRASES</vt:lpstr>
      <vt:lpstr>LA Procédure DE BASE</vt:lpstr>
      <vt:lpstr>Les phrases</vt:lpstr>
      <vt:lpstr>PHRASE 1</vt:lpstr>
      <vt:lpstr>PHRASE 1</vt:lpstr>
      <vt:lpstr>APRES LA PHRASE 1</vt:lpstr>
      <vt:lpstr>PHRASE 2</vt:lpstr>
      <vt:lpstr>PHRASE 2</vt:lpstr>
      <vt:lpstr>Apres la phrase 2</vt:lpstr>
      <vt:lpstr>PHRASE 3</vt:lpstr>
      <vt:lpstr>PHRASE 3</vt:lpstr>
      <vt:lpstr>APRèS LA PHRASE 3</vt:lpstr>
      <vt:lpstr>Le processus</vt:lpstr>
      <vt:lpstr>Le processus</vt:lpstr>
      <vt:lpstr>APRèS LA PHRASE 3</vt:lpstr>
      <vt:lpstr>PHRASE 4</vt:lpstr>
      <vt:lpstr>APRèS LE TRAITEMENT: éTAPE 7</vt:lpstr>
      <vt:lpstr>MISE EN PraTIQUE DE LA Procédure</vt:lpstr>
      <vt:lpstr>Les trois phrases</vt:lpstr>
      <vt:lpstr>Comment la logosynthèse agit-elle?</vt:lpstr>
      <vt:lpstr>Le mécanisme de la Logosynthèse est sans âge: La puissance des Mots</vt:lpstr>
      <vt:lpstr>Diapositive 131</vt:lpstr>
      <vt:lpstr>Le pouvoir des mots est le pouvoir le plus ancien dans l‘histoire de l‘humanité </vt:lpstr>
      <vt:lpstr>Dans les traditions spirituelles, le pouvoir des mots est à l‘origine de la création</vt:lpstr>
      <vt:lpstr>er zij licht</vt:lpstr>
      <vt:lpstr>Diapositive 135</vt:lpstr>
      <vt:lpstr>Les mots : puissance manifestée</vt:lpstr>
      <vt:lpstr>Les mots créent</vt:lpstr>
      <vt:lpstr>Dieu crée avec les mots</vt:lpstr>
      <vt:lpstr>Diapositive 139</vt:lpstr>
      <vt:lpstr>Le pouvoir des mots chez les gens</vt:lpstr>
      <vt:lpstr>Diapositive 141</vt:lpstr>
      <vt:lpstr>Diapositive 142</vt:lpstr>
      <vt:lpstr>La logosynthèse applique le pouvoir des mots avec l‘aide de phrases spécifiques  pour rétablir le flux de notre énergie vitale</vt:lpstr>
      <vt:lpstr>Il suffit de dire ces phrases, et…  …le pouvoir des mots agit, immédiatement,  au-delà de la raison</vt:lpstr>
      <vt:lpstr>Ainsi, vous pouvez traiter des clients ayant des traumas, phobies, croyances limitantes, addictions et chagrin,   vous pouvez aussi vous traiter Vous-même</vt:lpstr>
      <vt:lpstr>La logosynthèse  pour le passé et le futur</vt:lpstr>
      <vt:lpstr> le passé et le futur existent seulement  comme des perceptions emmagasinées  et des attentes, fantasmes  de l‘ énergie statique, gelée</vt:lpstr>
      <vt:lpstr>Votre énergie peut geler  dans des  représentations du passé et du futur</vt:lpstr>
      <vt:lpstr>des perceptions emmagasinées contiennent tout ce que vous avez vu, entendu, ressenti, gouté ou senti à certains moments   dans le temps: les souvenirs </vt:lpstr>
      <vt:lpstr>Les fantasmes décrivent: ce qui aurait pu être comment cela aurait du être comment cela peut être comment cela sera comment cela serait comment cela devrait être</vt:lpstr>
      <vt:lpstr>L‘énergie peut être gelée dans un passé douloureux:  traumas, souvenirs perturbants</vt:lpstr>
      <vt:lpstr>L‘énergie peut être gelée dans un passé positif:  regrets,  nostalgie</vt:lpstr>
      <vt:lpstr>L‘énergie peut être gelée dans un futur positif:  illusions, souhaits, désirs, rêves, espoirs, attentes</vt:lpstr>
      <vt:lpstr>L‘énergie peut être gelée dans un futur négatif:  peurs, paniques, anticipation anxieuse, appréhensions</vt:lpstr>
      <vt:lpstr>L‘énergie peut geler dans des tâches inachevées: échecs , ambitions</vt:lpstr>
      <vt:lpstr>Le changement guidé rétablit le flux, ramène l‘énergie à sa juste place</vt:lpstr>
      <vt:lpstr>Le résultat : trouver du sens</vt:lpstr>
      <vt:lpstr>Vous apprenez à atteindre votre essence, votre soi supérieur</vt:lpstr>
      <vt:lpstr>La logosynthèse pour le futur</vt:lpstr>
      <vt:lpstr>Trouvez quelque chose qui  vous fait peur</vt:lpstr>
      <vt:lpstr>Diapositive 161</vt:lpstr>
      <vt:lpstr>La Logosynthèse avec des croyances limitantes </vt:lpstr>
      <vt:lpstr>Trouvez une croyance qui bloque votre développement</vt:lpstr>
      <vt:lpstr>storende overtuigingen</vt:lpstr>
      <vt:lpstr>Force de cette croyance</vt:lpstr>
      <vt:lpstr>Diapositive 166</vt:lpstr>
      <vt:lpstr>Force de cette croyance</vt:lpstr>
      <vt:lpstr>Les sept aveugles</vt:lpstr>
      <vt:lpstr>Le 11 Janvier 2005</vt:lpstr>
      <vt:lpstr>Essence et  nos quatre axiomes</vt:lpstr>
      <vt:lpstr>êTRE ET Connaître</vt:lpstr>
      <vt:lpstr>êTRE ET CONNAÎTRE – Essence</vt:lpstr>
      <vt:lpstr>LES 4 HYPOTHèSES</vt:lpstr>
      <vt:lpstr>Assimilation ET dissociation</vt:lpstr>
      <vt:lpstr>LE SELF ORIGINEL En Contact AVEC L‘ESSENCE…</vt:lpstr>
      <vt:lpstr>UN OBJET Non-MOI AppARAîT…</vt:lpstr>
      <vt:lpstr>IL EST Représenté DANS L‘ESPACE</vt:lpstr>
      <vt:lpstr>IL EST ASSIMILé ET DEVIENT UNE PARTIE DU CADRE DE Référence</vt:lpstr>
      <vt:lpstr>UN AUTRE OBJET Non-MOI ApparAîT </vt:lpstr>
      <vt:lpstr>… EsT Représenté</vt:lpstr>
      <vt:lpstr>… ET AUSSI ASSIMILÉ</vt:lpstr>
      <vt:lpstr>UN OBJET non-Moi apparaît…</vt:lpstr>
      <vt:lpstr>IL EST Représenté DANS L‘ESpace</vt:lpstr>
      <vt:lpstr>IL NE PEUT PAS êTRE TRAITÉ …</vt:lpstr>
      <vt:lpstr>… ET DEVIENT UN OBJET éTRANGER</vt:lpstr>
      <vt:lpstr>Dissociation de premier plan</vt:lpstr>
      <vt:lpstr>DissoCiation de second plan</vt:lpstr>
      <vt:lpstr>AVEC LE TEMPS, la conscience  du SOI originel est perdue </vt:lpstr>
      <vt:lpstr>UNE IntrojectION EST ACTIVÉE</vt:lpstr>
      <vt:lpstr>Traitement par la Logosynthèse®</vt:lpstr>
      <vt:lpstr>Traitement par la Logosynthèse®</vt:lpstr>
      <vt:lpstr>TRAITEMENT PAR LA LogosynthèsE®</vt:lpstr>
      <vt:lpstr>L'octogone Energétique</vt:lpstr>
      <vt:lpstr>Diapositive 194</vt:lpstr>
      <vt:lpstr>Diapositive 195</vt:lpstr>
      <vt:lpstr>Formation complémentaire en Logosynthèse</vt:lpstr>
      <vt:lpstr>Practicien En Logosynthèse</vt:lpstr>
      <vt:lpstr>Formation en Logosynthèse </vt:lpstr>
      <vt:lpstr>livres</vt:lpstr>
      <vt:lpstr>Logosynthèse en quelques mots</vt:lpstr>
      <vt:lpstr>Retour au Programme</vt:lpstr>
      <vt:lpstr>Vous voulez en savoir plus ?   info@logosynthesis.net  </vt:lpstr>
    </vt:vector>
  </TitlesOfParts>
  <Company>Willem Lammers</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Psychodiagnosis</dc:title>
  <dc:creator>Willem Lammers</dc:creator>
  <cp:lastModifiedBy>evelyne</cp:lastModifiedBy>
  <cp:revision>1166</cp:revision>
  <cp:lastPrinted>2013-10-29T13:21:27Z</cp:lastPrinted>
  <dcterms:created xsi:type="dcterms:W3CDTF">2013-11-03T10:54:41Z</dcterms:created>
  <dcterms:modified xsi:type="dcterms:W3CDTF">2014-12-20T22:02:13Z</dcterms:modified>
</cp:coreProperties>
</file>