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308" r:id="rId2"/>
    <p:sldId id="269" r:id="rId3"/>
    <p:sldId id="282" r:id="rId4"/>
    <p:sldId id="302" r:id="rId5"/>
    <p:sldId id="292" r:id="rId6"/>
    <p:sldId id="307" r:id="rId7"/>
    <p:sldId id="303" r:id="rId8"/>
    <p:sldId id="304" r:id="rId9"/>
    <p:sldId id="305" r:id="rId10"/>
    <p:sldId id="306" r:id="rId11"/>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32" autoAdjust="0"/>
    <p:restoredTop sz="66499" autoAdjust="0"/>
  </p:normalViewPr>
  <p:slideViewPr>
    <p:cSldViewPr>
      <p:cViewPr>
        <p:scale>
          <a:sx n="67" d="100"/>
          <a:sy n="67" d="100"/>
        </p:scale>
        <p:origin x="-1386" y="-264"/>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648" y="3120"/>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661C4FF-C0F0-424C-848B-A08B86AA3B36}" type="datetimeFigureOut">
              <a:rPr lang="fr-FR" smtClean="0"/>
              <a:pPr/>
              <a:t>06/05/2014</a:t>
            </a:fld>
            <a:endParaRPr lang="fr-FR"/>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9CFC9F-260C-42FC-8280-B5F6E99F8509}" type="datetimeFigureOut">
              <a:rPr lang="fr-FR" smtClean="0"/>
              <a:pPr/>
              <a:t>06/05/2014</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a:t>
            </a:r>
            <a:r>
              <a:rPr lang="fr-FR" sz="1100" kern="1200" baseline="0" dirty="0" smtClean="0">
                <a:solidFill>
                  <a:schemeClr val="tx1"/>
                </a:solidFill>
                <a:latin typeface="+mn-lt"/>
                <a:ea typeface="+mn-ea"/>
                <a:cs typeface="+mn-cs"/>
              </a:rPr>
              <a:t>sortir</a:t>
            </a:r>
            <a:r>
              <a:rPr lang="fr-FR" sz="1100" kern="1200" dirty="0" smtClean="0">
                <a:solidFill>
                  <a:schemeClr val="tx1"/>
                </a:solidFill>
                <a:latin typeface="+mn-lt"/>
                <a:ea typeface="+mn-ea"/>
                <a:cs typeface="+mn-cs"/>
              </a:rPr>
              <a:t> </a:t>
            </a:r>
            <a:r>
              <a:rPr lang="fr-FR" sz="1100" kern="1200" baseline="0" dirty="0" smtClean="0">
                <a:solidFill>
                  <a:schemeClr val="tx1"/>
                </a:solidFill>
                <a:latin typeface="+mn-lt"/>
                <a:ea typeface="+mn-ea"/>
                <a:cs typeface="+mn-cs"/>
              </a:rPr>
              <a:t>seul</a:t>
            </a:r>
            <a:r>
              <a:rPr lang="fr-FR" sz="1100" kern="1200" baseline="0" dirty="0" smtClean="0">
                <a:solidFill>
                  <a:schemeClr val="tx1"/>
                </a:solidFill>
                <a:latin typeface="+mn-lt"/>
                <a:ea typeface="+mn-ea"/>
                <a:cs typeface="+mn-cs"/>
              </a:rPr>
              <a:t>.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a:t>
            </a:r>
            <a:r>
              <a:rPr lang="fr-FR" sz="1100" kern="1200" baseline="0" dirty="0" smtClean="0">
                <a:solidFill>
                  <a:schemeClr val="tx1"/>
                </a:solidFill>
                <a:latin typeface="+mn-lt"/>
                <a:ea typeface="+mn-ea"/>
                <a:cs typeface="+mn-cs"/>
              </a:rPr>
              <a:t>peut-être</a:t>
            </a:r>
            <a:r>
              <a:rPr lang="fr-FR" sz="1100" kern="1200" baseline="0" dirty="0" smtClean="0">
                <a:solidFill>
                  <a:schemeClr val="tx1"/>
                </a:solidFill>
                <a:latin typeface="+mn-lt"/>
                <a:ea typeface="+mn-ea"/>
                <a:cs typeface="+mn-cs"/>
              </a:rPr>
              <a:t>)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a:t>
            </a:r>
            <a:r>
              <a:rPr lang="fr-FR" sz="1100" dirty="0" smtClean="0"/>
              <a:t>oppose, le </a:t>
            </a:r>
            <a:r>
              <a:rPr lang="fr-FR" sz="1100" dirty="0" smtClean="0"/>
              <a:t>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Encourager le doute, la précision et la réflexion tout en décourageant les descriptions floues et solutions "limpides pour ceux qui savent".</a:t>
            </a:r>
          </a:p>
          <a:p>
            <a:r>
              <a:rPr lang="fr-FR" sz="1200" kern="1200" baseline="0" dirty="0" smtClean="0">
                <a:solidFill>
                  <a:schemeClr val="tx1"/>
                </a:solidFill>
                <a:latin typeface="+mn-lt"/>
                <a:ea typeface="+mn-ea"/>
                <a:cs typeface="+mn-cs"/>
              </a:rPr>
              <a:t>Garder une certaine distance, désynchroniser ses mouvements et rythmes corporels (respiration, gestes, attitudes, ton de sa voix, débit de ses mots).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DETECTER LES INTERACTIONS SOCIALES</a:t>
            </a:r>
            <a:r>
              <a:rPr lang="fr-FR" dirty="0" smtClean="0"/>
              <a:t>.</a:t>
            </a:r>
          </a:p>
          <a:p>
            <a:r>
              <a:rPr lang="fr-FR" b="1" dirty="0" smtClean="0"/>
              <a:t>Structure </a:t>
            </a:r>
            <a:r>
              <a:rPr lang="fr-FR" b="1" dirty="0" smtClean="0"/>
              <a:t>sociale</a:t>
            </a:r>
            <a:endParaRPr lang="fr-FR"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Face à un individu dominant, donc affirmé, il ne faut pas chercher à s'affirmer ..</a:t>
            </a:r>
          </a:p>
          <a:p>
            <a:r>
              <a:rPr lang="fr-FR" sz="1200" kern="1200" baseline="0" dirty="0" smtClean="0">
                <a:solidFill>
                  <a:schemeClr val="tx1"/>
                </a:solidFill>
                <a:latin typeface="+mn-lt"/>
                <a:ea typeface="+mn-ea"/>
                <a:cs typeface="+mn-cs"/>
              </a:rPr>
              <a:t>sans toutefois s'effacer pour autant.</a:t>
            </a:r>
          </a:p>
          <a:p>
            <a:r>
              <a:rPr lang="fr-FR" sz="1200" kern="1200" baseline="0" dirty="0" smtClean="0">
                <a:solidFill>
                  <a:schemeClr val="tx1"/>
                </a:solidFill>
                <a:latin typeface="+mn-lt"/>
                <a:ea typeface="+mn-ea"/>
                <a:cs typeface="+mn-cs"/>
              </a:rPr>
              <a:t>Le "simple" fait de rester dans une attitude neutre, posée, ouverte, non naïve et non craintive désamorce déjà considérablement le positionnement grégaire dominant.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paranoïaque, stade extrême de la marginalité, admet qu'on ait un point de vue différent du sien, à condition de ne pas être intrusif (en tentant de le convaincre de quelque chose, de le surveiller ou même de le séduire, par exemple). Le fait de prendre son discours au sérieux suffit. Il s'agit d'adopter une attitude légèrement incrédule et dubitative : on n'approuve pas et on ne discrédite pas. Au moyen de questions, on le fait passer à un "étage cérébral" supérieur, sans jamais s'opposer à lui ni le contrarier.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consiste à ne pas pousser, ni exposer ou encore moins propulser une personnalité soumise, donc réservée ou effacée... sans pour autant la priver de responsabilités.</a:t>
            </a:r>
          </a:p>
          <a:p>
            <a:r>
              <a:rPr lang="fr-FR" sz="1200" kern="1200" baseline="0" dirty="0" smtClean="0">
                <a:solidFill>
                  <a:schemeClr val="tx1"/>
                </a:solidFill>
                <a:latin typeface="+mn-lt"/>
                <a:ea typeface="+mn-ea"/>
                <a:cs typeface="+mn-cs"/>
              </a:rPr>
              <a:t>Tout ce qui amène réflexion, humour, et laisse la personne trouver et découvrir seule ce qui se passe, est à conseiller. L'idéal consiste à l'amener à constater qu'elle souffre d'un trouble.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a:prstGeom prst="rect">
            <a:avLst/>
          </a:prstGeom>
        </p:spPr>
        <p:txBody>
          <a:bodyPr/>
          <a:lstStyle>
            <a:lvl1pPr algn="ctr">
              <a:defRPr b="1" i="0" baseline="0">
                <a:solidFill>
                  <a:schemeClr val="bg1"/>
                </a:solidFill>
              </a:defRPr>
            </a:lvl1p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06/05/2014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2" name="Image 31" descr="logo_khepripro.png"/>
          <p:cNvPicPr>
            <a:picLocks noChangeAspect="1"/>
          </p:cNvPicPr>
          <p:nvPr userDrawn="1"/>
        </p:nvPicPr>
        <p:blipFill>
          <a:blip r:embed="rId2" cstate="print"/>
          <a:stretch>
            <a:fillRect/>
          </a:stretch>
        </p:blipFill>
        <p:spPr>
          <a:xfrm>
            <a:off x="7092280" y="6309320"/>
            <a:ext cx="1556879" cy="54868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68760"/>
            <a:ext cx="7467600" cy="5205192"/>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a:prstGeom prst="rect">
            <a:avLst/>
          </a:prstGeom>
        </p:spPr>
        <p:txBody>
          <a:bodyPr/>
          <a:lstStyle>
            <a:lvl1pPr>
              <a:defRPr b="1"/>
            </a:lvl1p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a:xfrm rot="5400000">
            <a:off x="7589520" y="1081851"/>
            <a:ext cx="2011680" cy="384048"/>
          </a:xfrm>
          <a:prstGeom prst="rect">
            <a:avLst/>
          </a:prstGeom>
        </p:spPr>
        <p:txBody>
          <a:bodyPr rtlCol="0"/>
          <a:lstStyle/>
          <a:p>
            <a:endParaRPr lang="fr-FR"/>
          </a:p>
        </p:txBody>
      </p:sp>
      <p:sp>
        <p:nvSpPr>
          <p:cNvPr id="21" name="Espace réservé du pied de page 20"/>
          <p:cNvSpPr>
            <a:spLocks noGrp="1"/>
          </p:cNvSpPr>
          <p:nvPr>
            <p:ph type="ftr" sz="quarter" idx="12"/>
          </p:nvPr>
        </p:nvSpPr>
        <p:spPr>
          <a:xfrm rot="5400000">
            <a:off x="6990186" y="3737240"/>
            <a:ext cx="3200400" cy="365760"/>
          </a:xfrm>
          <a:prstGeom prst="rect">
            <a:avLst/>
          </a:prstGeom>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06/05/2014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Image 17" descr="logo_khepripro.png"/>
          <p:cNvPicPr>
            <a:picLocks noChangeAspect="1"/>
          </p:cNvPicPr>
          <p:nvPr userDrawn="1"/>
        </p:nvPicPr>
        <p:blipFill>
          <a:blip r:embed="rId13" cstate="print"/>
          <a:stretch>
            <a:fillRect/>
          </a:stretch>
        </p:blipFill>
        <p:spPr>
          <a:xfrm>
            <a:off x="7092280" y="6309320"/>
            <a:ext cx="1556879" cy="548680"/>
          </a:xfrm>
          <a:prstGeom prst="rect">
            <a:avLst/>
          </a:prstGeom>
        </p:spPr>
      </p:pic>
      <p:sp>
        <p:nvSpPr>
          <p:cNvPr id="20" name="ZoneTexte 19"/>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axial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Renforcer les croyances spirituelles</a:t>
            </a:r>
          </a:p>
          <a:p>
            <a:r>
              <a:rPr lang="fr-FR" sz="1400" dirty="0" smtClean="0"/>
              <a:t>Abonder dans son sens</a:t>
            </a:r>
          </a:p>
          <a:p>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Mettre de la distance physiquement grâce à une gestuelle adaptée</a:t>
            </a:r>
          </a:p>
          <a:p>
            <a:r>
              <a:rPr lang="fr-FR" sz="1400" dirty="0" smtClean="0"/>
              <a:t>Le prendre au sérieux</a:t>
            </a:r>
          </a:p>
          <a:p>
            <a:r>
              <a:rPr lang="fr-FR" sz="1400" dirty="0" smtClean="0"/>
              <a:t>Attitude légèrement incrédule ou dubitative</a:t>
            </a:r>
          </a:p>
          <a:p>
            <a:r>
              <a:rPr lang="fr-FR" sz="1400" dirty="0" smtClean="0"/>
              <a:t>Etre factuel</a:t>
            </a:r>
          </a:p>
          <a:p>
            <a:r>
              <a:rPr lang="fr-FR" sz="1400" dirty="0" smtClean="0"/>
              <a:t>Questionner </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Hiérarchie des rapports sociaux</a:t>
            </a:r>
            <a:endParaRPr lang="fr-FR" dirty="0"/>
          </a:p>
        </p:txBody>
      </p:sp>
      <p:sp>
        <p:nvSpPr>
          <p:cNvPr id="3" name="Espace réservé du contenu 2"/>
          <p:cNvSpPr>
            <a:spLocks noGrp="1"/>
          </p:cNvSpPr>
          <p:nvPr>
            <p:ph sz="quarter" idx="1"/>
          </p:nvPr>
        </p:nvSpPr>
        <p:spPr/>
        <p:txBody>
          <a:bodyPr>
            <a:normAutofit/>
          </a:bodyPr>
          <a:lstStyle/>
          <a:p>
            <a:endParaRPr lang="fr-FR" dirty="0"/>
          </a:p>
        </p:txBody>
      </p:sp>
      <p:pic>
        <p:nvPicPr>
          <p:cNvPr id="1027" name="Picture 3" descr="C:\Users\evelyne\Documents\KHEPRI Developpement\Clients\Pole-Emploi TUDAL\Formation 28-04 et 5-05\PG-CommentairesJPG.JPG"/>
          <p:cNvPicPr>
            <a:picLocks noChangeAspect="1" noChangeArrowheads="1"/>
          </p:cNvPicPr>
          <p:nvPr/>
        </p:nvPicPr>
        <p:blipFill>
          <a:blip r:embed="rId3" cstate="print"/>
          <a:srcRect/>
          <a:stretch>
            <a:fillRect/>
          </a:stretch>
        </p:blipFill>
        <p:spPr bwMode="auto">
          <a:xfrm>
            <a:off x="1452563" y="1042988"/>
            <a:ext cx="5629275" cy="52292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Auto-évaluation</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 name="Picture 2" descr="C:\Users\evelyne\Documents\KHEPRI Developpement\Clients\Pole-Emploi TUDAL\Formation 28-04 et 5-05\PG-A-remplir.JPG"/>
          <p:cNvPicPr>
            <a:picLocks noChangeAspect="1" noChangeArrowheads="1"/>
          </p:cNvPicPr>
          <p:nvPr/>
        </p:nvPicPr>
        <p:blipFill>
          <a:blip r:embed="rId3" cstate="print"/>
          <a:srcRect/>
          <a:stretch>
            <a:fillRect/>
          </a:stretch>
        </p:blipFill>
        <p:spPr bwMode="auto">
          <a:xfrm>
            <a:off x="1403648" y="1007112"/>
            <a:ext cx="5256584" cy="526646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634082"/>
          </a:xfrm>
        </p:spPr>
        <p:txBody>
          <a:bodyPr>
            <a:normAutofit fontScale="90000"/>
          </a:bodyPr>
          <a:lstStyle/>
          <a:p>
            <a:r>
              <a:rPr lang="fr-FR" dirty="0" smtClean="0"/>
              <a:t>5. 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p>
          <a:p>
            <a:endParaRPr lang="fr-FR" dirty="0" smtClean="0">
              <a:solidFill>
                <a:schemeClr val="accent1">
                  <a:lumMod val="75000"/>
                </a:schemeClr>
              </a:solidFill>
            </a:endParaRPr>
          </a:p>
          <a:p>
            <a:r>
              <a:rPr lang="fr-FR" b="1" dirty="0" smtClean="0">
                <a:solidFill>
                  <a:schemeClr val="accent1">
                    <a:lumMod val="75000"/>
                  </a:schemeClr>
                </a:solidFill>
              </a:rPr>
              <a:t>L'ATTITUDE 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a:t>
            </a:r>
            <a:br>
              <a:rPr lang="fr-FR" dirty="0" smtClean="0"/>
            </a:br>
            <a:r>
              <a:rPr lang="fr-FR" dirty="0" smtClean="0"/>
              <a:t>face a un dominant</a:t>
            </a:r>
            <a:endParaRPr lang="fr-FR" dirty="0"/>
          </a:p>
        </p:txBody>
      </p:sp>
      <p:sp>
        <p:nvSpPr>
          <p:cNvPr id="3" name="Espace réservé du contenu 2"/>
          <p:cNvSpPr>
            <a:spLocks noGrp="1"/>
          </p:cNvSpPr>
          <p:nvPr>
            <p:ph sz="quarter" idx="2"/>
          </p:nvPr>
        </p:nvSpPr>
        <p:spPr/>
        <p:txBody>
          <a:bodyPr>
            <a:normAutofit/>
          </a:bodyPr>
          <a:lstStyle/>
          <a:p>
            <a:r>
              <a:rPr lang="fr-FR" sz="1400" dirty="0" smtClean="0"/>
              <a:t>Entrer dans le rapport de force en critiquant ou en voulant dominer</a:t>
            </a:r>
          </a:p>
          <a:p>
            <a:r>
              <a:rPr lang="fr-FR" sz="1400" dirty="0" smtClean="0"/>
              <a:t>Ne pas se laisser séduire ou impressionner</a:t>
            </a:r>
          </a:p>
          <a:p>
            <a:r>
              <a:rPr lang="fr-FR" sz="1400" dirty="0" smtClean="0"/>
              <a:t>Se soumettre</a:t>
            </a:r>
          </a:p>
          <a:p>
            <a:r>
              <a:rPr lang="fr-FR" sz="1400" dirty="0" smtClean="0"/>
              <a:t>Réagir en stress de lutte</a:t>
            </a:r>
          </a:p>
          <a:p>
            <a:r>
              <a:rPr lang="fr-FR" sz="1400" dirty="0" smtClean="0"/>
              <a:t>Défier</a:t>
            </a:r>
          </a:p>
          <a:p>
            <a:r>
              <a:rPr lang="fr-FR" sz="1400" dirty="0" smtClean="0"/>
              <a:t>Couper la parole</a:t>
            </a:r>
          </a:p>
        </p:txBody>
      </p:sp>
      <p:sp>
        <p:nvSpPr>
          <p:cNvPr id="4" name="Espace réservé du contenu 3"/>
          <p:cNvSpPr>
            <a:spLocks noGrp="1"/>
          </p:cNvSpPr>
          <p:nvPr>
            <p:ph sz="quarter" idx="4"/>
          </p:nvPr>
        </p:nvSpPr>
        <p:spPr>
          <a:xfrm>
            <a:off x="4371974" y="2362200"/>
            <a:ext cx="3728417" cy="3886200"/>
          </a:xfrm>
        </p:spPr>
        <p:txBody>
          <a:bodyPr>
            <a:normAutofit/>
          </a:bodyPr>
          <a:lstStyle/>
          <a:p>
            <a:r>
              <a:rPr lang="fr-FR" sz="1400" dirty="0" smtClean="0"/>
              <a:t>Rester neutre</a:t>
            </a:r>
          </a:p>
          <a:p>
            <a:r>
              <a:rPr lang="fr-FR" sz="1400" dirty="0" smtClean="0"/>
              <a:t>Faire appel à des stimulants comme la  réflexion (territoires préfrontaux), les valeurs (territoires néo limbiques), la personnalité</a:t>
            </a:r>
          </a:p>
          <a:p>
            <a:r>
              <a:rPr lang="fr-FR" sz="1400" dirty="0" smtClean="0"/>
              <a:t>Adopter une attitude directe, sans violence</a:t>
            </a:r>
          </a:p>
          <a:p>
            <a:r>
              <a:rPr lang="fr-FR" sz="1400" dirty="0" smtClean="0"/>
              <a:t>Etre factuel et ferme, poli et affirmé</a:t>
            </a:r>
          </a:p>
          <a:p>
            <a:r>
              <a:rPr lang="fr-FR" sz="1400" dirty="0" smtClean="0"/>
              <a:t>En dire le moins possible.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marginal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Ne pas être intrusif Forcer à l'action autonome</a:t>
            </a:r>
          </a:p>
          <a:p>
            <a:r>
              <a:rPr lang="fr-FR" sz="1400" dirty="0" smtClean="0"/>
              <a:t>Tenter de convaincre</a:t>
            </a:r>
          </a:p>
          <a:p>
            <a:r>
              <a:rPr lang="fr-FR" sz="1400" dirty="0" smtClean="0"/>
              <a:t>Surveiller ou séduire</a:t>
            </a:r>
          </a:p>
          <a:p>
            <a:r>
              <a:rPr lang="fr-FR" sz="1400" dirty="0" smtClean="0"/>
              <a:t>Ne pas être dans "tous ensemble"</a:t>
            </a:r>
          </a:p>
          <a:p>
            <a:r>
              <a:rPr lang="fr-FR" sz="1400" dirty="0" smtClean="0"/>
              <a:t>Montrer trop d'avantages à une situation "c'est suspect"</a:t>
            </a:r>
          </a:p>
          <a:p>
            <a:r>
              <a:rPr lang="fr-FR" sz="1400" dirty="0" smtClean="0"/>
              <a:t>Faire du prosélytisme</a:t>
            </a:r>
          </a:p>
        </p:txBody>
      </p:sp>
      <p:sp>
        <p:nvSpPr>
          <p:cNvPr id="4" name="Espace réservé du contenu 3"/>
          <p:cNvSpPr>
            <a:spLocks noGrp="1"/>
          </p:cNvSpPr>
          <p:nvPr>
            <p:ph sz="quarter" idx="4"/>
          </p:nvPr>
        </p:nvSpPr>
        <p:spPr/>
        <p:txBody>
          <a:bodyPr>
            <a:normAutofit/>
          </a:bodyPr>
          <a:lstStyle/>
          <a:p>
            <a:r>
              <a:rPr lang="fr-FR" sz="1400" dirty="0" smtClean="0"/>
              <a:t>Le prendre au sérieux</a:t>
            </a:r>
          </a:p>
          <a:p>
            <a:r>
              <a:rPr lang="fr-FR" sz="1400" dirty="0" smtClean="0"/>
              <a:t>Attitude légèrement incrédule ou dubitative</a:t>
            </a:r>
          </a:p>
          <a:p>
            <a:r>
              <a:rPr lang="fr-FR" sz="1400" dirty="0" smtClean="0"/>
              <a:t>Questionner</a:t>
            </a:r>
          </a:p>
          <a:p>
            <a:endParaRPr lang="fr-FR"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soumis</a:t>
            </a:r>
            <a:endParaRPr lang="fr-FR" dirty="0"/>
          </a:p>
        </p:txBody>
      </p:sp>
      <p:sp>
        <p:nvSpPr>
          <p:cNvPr id="3" name="Espace réservé du contenu 2"/>
          <p:cNvSpPr>
            <a:spLocks noGrp="1"/>
          </p:cNvSpPr>
          <p:nvPr>
            <p:ph sz="quarter" idx="2"/>
          </p:nvPr>
        </p:nvSpPr>
        <p:spPr/>
        <p:txBody>
          <a:bodyPr>
            <a:normAutofit/>
          </a:bodyPr>
          <a:lstStyle/>
          <a:p>
            <a:r>
              <a:rPr lang="fr-FR" sz="1400" dirty="0" smtClean="0"/>
              <a:t>Dominer</a:t>
            </a:r>
          </a:p>
          <a:p>
            <a:r>
              <a:rPr lang="fr-FR" sz="1400" dirty="0" smtClean="0"/>
              <a:t>Dédramatiser ou dramatiser </a:t>
            </a:r>
            <a:r>
              <a:rPr lang="fr-FR" sz="1400" i="1" dirty="0" smtClean="0"/>
              <a:t>"le pauvre"</a:t>
            </a:r>
          </a:p>
          <a:p>
            <a:r>
              <a:rPr lang="fr-FR" sz="1400" dirty="0" smtClean="0"/>
              <a:t>Chercher à convaincre le sujet qu'il a tort</a:t>
            </a:r>
          </a:p>
          <a:p>
            <a:r>
              <a:rPr lang="fr-FR" sz="1400" dirty="0" smtClean="0"/>
              <a:t>Encourager "Mais si, tu en es capable!"</a:t>
            </a:r>
          </a:p>
          <a:p>
            <a:r>
              <a:rPr lang="fr-FR" sz="1400" dirty="0" smtClean="0"/>
              <a:t>Infantiliser.</a:t>
            </a:r>
          </a:p>
        </p:txBody>
      </p:sp>
      <p:sp>
        <p:nvSpPr>
          <p:cNvPr id="4" name="Espace réservé du contenu 3"/>
          <p:cNvSpPr>
            <a:spLocks noGrp="1"/>
          </p:cNvSpPr>
          <p:nvPr>
            <p:ph sz="quarter" idx="4"/>
          </p:nvPr>
        </p:nvSpPr>
        <p:spPr/>
        <p:txBody>
          <a:bodyPr>
            <a:noAutofit/>
          </a:bodyPr>
          <a:lstStyle/>
          <a:p>
            <a:r>
              <a:rPr lang="fr-FR" sz="1200" dirty="0" smtClean="0"/>
              <a:t>Reconnaître le ressenti: considérer la difficulté de l'état plus que le problème lui-même</a:t>
            </a:r>
          </a:p>
          <a:p>
            <a:r>
              <a:rPr lang="fr-FR" sz="1200" dirty="0" smtClean="0"/>
              <a:t>Rester factuel</a:t>
            </a:r>
          </a:p>
          <a:p>
            <a:r>
              <a:rPr lang="fr-FR" sz="1200" dirty="0" smtClean="0"/>
              <a:t>Ne pas émettre de jugement</a:t>
            </a:r>
          </a:p>
          <a:p>
            <a:r>
              <a:rPr lang="fr-FR" sz="1200" dirty="0" smtClean="0"/>
              <a:t>Faire changer de mode mental, au moyen d'une trame de questions comme :</a:t>
            </a:r>
          </a:p>
          <a:p>
            <a:pPr>
              <a:buNone/>
            </a:pPr>
            <a:r>
              <a:rPr lang="fr-FR" sz="1200" dirty="0" smtClean="0"/>
              <a:t>1.</a:t>
            </a:r>
            <a:r>
              <a:rPr lang="fr-FR" sz="1200" i="1" dirty="0" smtClean="0"/>
              <a:t>"Tu n'as pas l'air bien, que t'arrive -t-il?"</a:t>
            </a:r>
          </a:p>
          <a:p>
            <a:pPr>
              <a:buNone/>
            </a:pPr>
            <a:r>
              <a:rPr lang="fr-FR" sz="1200" dirty="0" smtClean="0"/>
              <a:t>2. "Ah bon, qu'est ce qui se passe?"</a:t>
            </a:r>
          </a:p>
          <a:p>
            <a:pPr>
              <a:buNone/>
            </a:pPr>
            <a:r>
              <a:rPr lang="fr-FR" sz="1200" dirty="0" smtClean="0"/>
              <a:t>3. "Qu'est ce qui te fait dire cela?"</a:t>
            </a:r>
          </a:p>
          <a:p>
            <a:pPr>
              <a:buNone/>
            </a:pPr>
            <a:r>
              <a:rPr lang="fr-FR" sz="1200" dirty="0" smtClean="0"/>
              <a:t>4. "Je connais ce que tu vis, ça m'arrive aussi. Je comprends bien l'état dans lequel tu es."</a:t>
            </a:r>
          </a:p>
          <a:p>
            <a:pPr>
              <a:buNone/>
            </a:pPr>
            <a:r>
              <a:rPr lang="fr-FR" sz="1200" dirty="0" smtClean="0"/>
              <a:t>5. "Je ne sais peut-être pas tout .. Est ce que tu pourrais m'expliquer?"</a:t>
            </a:r>
          </a:p>
          <a:p>
            <a:pPr>
              <a:buNone/>
            </a:pPr>
            <a:r>
              <a:rPr lang="fr-FR" sz="1200" dirty="0" smtClean="0"/>
              <a:t>6. "Qu'en penses-tu?"</a:t>
            </a:r>
          </a:p>
          <a:p>
            <a:pPr>
              <a:buNone/>
            </a:pPr>
            <a:r>
              <a:rPr lang="fr-FR" sz="1200" dirty="0" smtClean="0"/>
              <a:t>7. "Je comprends que ce que tu penses te pose des problèmes. Ce n'est pas simple à Résoudre"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13338</TotalTime>
  <Words>1577</Words>
  <Application>Microsoft Office PowerPoint</Application>
  <PresentationFormat>Affichage à l'écran (4:3)</PresentationFormat>
  <Paragraphs>164</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Oriel</vt:lpstr>
      <vt:lpstr>5. Positionnement grégaire</vt:lpstr>
      <vt:lpstr>5. Positionnement grégaire</vt:lpstr>
      <vt:lpstr>Hiérarchie des rapports sociaux</vt:lpstr>
      <vt:lpstr>Auto-évaluation</vt:lpstr>
      <vt:lpstr>5. Gestion relationnelle : Comment s'en sortir ?</vt:lpstr>
      <vt:lpstr>5. Gestion relationnelle</vt:lpstr>
      <vt:lpstr>Comment faire  face a un dominant</vt:lpstr>
      <vt:lpstr>Comment faire  face à un marginal</vt:lpstr>
      <vt:lpstr>Comment faire  face à un soumis</vt:lpstr>
      <vt:lpstr>Comment faire  face à un axial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evelyne</cp:lastModifiedBy>
  <cp:revision>62</cp:revision>
  <dcterms:created xsi:type="dcterms:W3CDTF">2014-03-26T10:34:40Z</dcterms:created>
  <dcterms:modified xsi:type="dcterms:W3CDTF">2014-05-05T23:11:20Z</dcterms:modified>
</cp:coreProperties>
</file>