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98" r:id="rId3"/>
    <p:sldId id="306" r:id="rId4"/>
    <p:sldId id="273" r:id="rId5"/>
    <p:sldId id="288" r:id="rId6"/>
    <p:sldId id="302" r:id="rId7"/>
    <p:sldId id="279" r:id="rId8"/>
    <p:sldId id="297" r:id="rId9"/>
    <p:sldId id="278" r:id="rId10"/>
    <p:sldId id="286" r:id="rId11"/>
    <p:sldId id="289" r:id="rId12"/>
    <p:sldId id="305" r:id="rId13"/>
    <p:sldId id="300" r:id="rId14"/>
    <p:sldId id="291" r:id="rId15"/>
    <p:sldId id="281" r:id="rId16"/>
    <p:sldId id="287" r:id="rId17"/>
    <p:sldId id="284" r:id="rId18"/>
    <p:sldId id="270"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0" autoAdjust="0"/>
    <p:restoredTop sz="94660"/>
  </p:normalViewPr>
  <p:slideViewPr>
    <p:cSldViewPr>
      <p:cViewPr varScale="1">
        <p:scale>
          <a:sx n="67" d="100"/>
          <a:sy n="67" d="100"/>
        </p:scale>
        <p:origin x="-936"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
    </p:cViewPr>
  </p:sorterViewPr>
  <p:notesViewPr>
    <p:cSldViewPr>
      <p:cViewPr varScale="1">
        <p:scale>
          <a:sx n="49" d="100"/>
          <a:sy n="49" d="100"/>
        </p:scale>
        <p:origin x="-2357" y="-72"/>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4E795E-DE16-43F7-B72B-500F0C04FBEC}" type="doc">
      <dgm:prSet loTypeId="urn:microsoft.com/office/officeart/2005/8/layout/cycle3" loCatId="cycle" qsTypeId="urn:microsoft.com/office/officeart/2005/8/quickstyle/simple5" qsCatId="simple" csTypeId="urn:microsoft.com/office/officeart/2005/8/colors/colorful5" csCatId="colorful" phldr="1"/>
      <dgm:spPr/>
      <dgm:t>
        <a:bodyPr/>
        <a:lstStyle/>
        <a:p>
          <a:endParaRPr lang="fr-FR"/>
        </a:p>
      </dgm:t>
    </dgm:pt>
    <dgm:pt modelId="{91BD3464-39DD-42EB-940B-3AA95D8B4D82}">
      <dgm:prSet phldrT="[Texte]" custT="1"/>
      <dgm:spPr/>
      <dgm:t>
        <a:bodyPr/>
        <a:lstStyle/>
        <a:p>
          <a:r>
            <a:rPr lang="fr-FR" sz="2000" b="1" i="0" baseline="0" dirty="0" smtClean="0"/>
            <a:t>INNOVER</a:t>
          </a:r>
          <a:endParaRPr lang="fr-FR" sz="2000" b="1" i="0" baseline="0" dirty="0"/>
        </a:p>
      </dgm:t>
    </dgm:pt>
    <dgm:pt modelId="{F6C93858-6C89-4FAE-AFDE-C6EB8DBA09A0}" type="parTrans" cxnId="{9607D557-2C9B-4468-8C11-59DA14E38B52}">
      <dgm:prSet/>
      <dgm:spPr/>
      <dgm:t>
        <a:bodyPr/>
        <a:lstStyle/>
        <a:p>
          <a:endParaRPr lang="fr-FR"/>
        </a:p>
      </dgm:t>
    </dgm:pt>
    <dgm:pt modelId="{DB951DF2-78D5-4CD0-89C7-C155608CB9FB}" type="sibTrans" cxnId="{9607D557-2C9B-4468-8C11-59DA14E38B52}">
      <dgm:prSet/>
      <dgm:spPr/>
      <dgm:t>
        <a:bodyPr/>
        <a:lstStyle/>
        <a:p>
          <a:endParaRPr lang="fr-FR"/>
        </a:p>
      </dgm:t>
    </dgm:pt>
    <dgm:pt modelId="{DF6C12C9-221C-4B69-B0DA-B47DCF8CBC56}">
      <dgm:prSet phldrT="[Texte]"/>
      <dgm:spPr/>
      <dgm:t>
        <a:bodyPr/>
        <a:lstStyle/>
        <a:p>
          <a:r>
            <a:rPr lang="fr-FR" b="1" i="0" baseline="0" dirty="0" smtClean="0">
              <a:solidFill>
                <a:schemeClr val="bg2">
                  <a:lumMod val="75000"/>
                </a:schemeClr>
              </a:solidFill>
            </a:rPr>
            <a:t>      Se développer à L’INTERNATIONAL</a:t>
          </a:r>
        </a:p>
      </dgm:t>
    </dgm:pt>
    <dgm:pt modelId="{A9C1203B-3C9D-42EF-BAE1-7C3FC3D61ABC}" type="parTrans" cxnId="{278A0627-0A29-4320-9403-29FF9DFAAFB9}">
      <dgm:prSet/>
      <dgm:spPr/>
      <dgm:t>
        <a:bodyPr/>
        <a:lstStyle/>
        <a:p>
          <a:endParaRPr lang="fr-FR"/>
        </a:p>
      </dgm:t>
    </dgm:pt>
    <dgm:pt modelId="{785AFA28-DA8C-4C76-8AC7-5B599DB03F6B}" type="sibTrans" cxnId="{278A0627-0A29-4320-9403-29FF9DFAAFB9}">
      <dgm:prSet/>
      <dgm:spPr/>
      <dgm:t>
        <a:bodyPr/>
        <a:lstStyle/>
        <a:p>
          <a:endParaRPr lang="fr-FR"/>
        </a:p>
      </dgm:t>
    </dgm:pt>
    <dgm:pt modelId="{4421D9C3-AE9B-481E-9F57-90D483B6D255}">
      <dgm:prSet phldrT="[Texte]"/>
      <dgm:spPr>
        <a:solidFill>
          <a:srgbClr val="FF0000"/>
        </a:solidFill>
      </dgm:spPr>
      <dgm:t>
        <a:bodyPr/>
        <a:lstStyle/>
        <a:p>
          <a:r>
            <a:rPr lang="fr-FR" b="1" i="0" baseline="0" dirty="0" smtClean="0">
              <a:solidFill>
                <a:schemeClr val="bg1"/>
              </a:solidFill>
            </a:rPr>
            <a:t>     REPRENDRE une entreprise</a:t>
          </a:r>
          <a:endParaRPr lang="fr-FR" b="1" i="0" baseline="0" dirty="0">
            <a:solidFill>
              <a:schemeClr val="bg1"/>
            </a:solidFill>
          </a:endParaRPr>
        </a:p>
      </dgm:t>
    </dgm:pt>
    <dgm:pt modelId="{5E6763D5-4C63-49B1-9272-AA1EBA4A6138}" type="parTrans" cxnId="{2BABB2E5-7BBD-4965-83C0-FF96FEFBD3F8}">
      <dgm:prSet/>
      <dgm:spPr/>
      <dgm:t>
        <a:bodyPr/>
        <a:lstStyle/>
        <a:p>
          <a:endParaRPr lang="fr-FR"/>
        </a:p>
      </dgm:t>
    </dgm:pt>
    <dgm:pt modelId="{0D471BAB-533F-43EC-83DA-A65E00E82859}" type="sibTrans" cxnId="{2BABB2E5-7BBD-4965-83C0-FF96FEFBD3F8}">
      <dgm:prSet/>
      <dgm:spPr/>
      <dgm:t>
        <a:bodyPr/>
        <a:lstStyle/>
        <a:p>
          <a:endParaRPr lang="fr-FR"/>
        </a:p>
      </dgm:t>
    </dgm:pt>
    <dgm:pt modelId="{97BB6004-2E19-4F6A-B303-288A63A10F07}">
      <dgm:prSet phldrT="[Texte]" custT="1"/>
      <dgm:spPr/>
      <dgm:t>
        <a:bodyPr/>
        <a:lstStyle/>
        <a:p>
          <a:r>
            <a:rPr lang="fr-FR" sz="2000" b="1" i="0" baseline="0" dirty="0" smtClean="0">
              <a:solidFill>
                <a:srgbClr val="002060"/>
              </a:solidFill>
            </a:rPr>
            <a:t>INVESTIR</a:t>
          </a:r>
          <a:endParaRPr lang="fr-FR" sz="2000" b="1" i="0" baseline="0" dirty="0">
            <a:solidFill>
              <a:srgbClr val="002060"/>
            </a:solidFill>
          </a:endParaRPr>
        </a:p>
      </dgm:t>
    </dgm:pt>
    <dgm:pt modelId="{147CCD44-BDF8-461A-8B4C-9DBB4D452C7A}" type="parTrans" cxnId="{FFA17ADE-4BBE-474B-91BE-ED57B6D15022}">
      <dgm:prSet/>
      <dgm:spPr/>
      <dgm:t>
        <a:bodyPr/>
        <a:lstStyle/>
        <a:p>
          <a:endParaRPr lang="fr-FR"/>
        </a:p>
      </dgm:t>
    </dgm:pt>
    <dgm:pt modelId="{0392D4CF-F589-4F6B-90D6-2D277EF6A58B}" type="sibTrans" cxnId="{FFA17ADE-4BBE-474B-91BE-ED57B6D15022}">
      <dgm:prSet/>
      <dgm:spPr/>
      <dgm:t>
        <a:bodyPr/>
        <a:lstStyle/>
        <a:p>
          <a:endParaRPr lang="fr-FR"/>
        </a:p>
      </dgm:t>
    </dgm:pt>
    <dgm:pt modelId="{3469D541-8ABB-45F3-B31D-0127FA02C955}">
      <dgm:prSet phldrT="[Texte]"/>
      <dgm:spPr/>
      <dgm:t>
        <a:bodyPr/>
        <a:lstStyle/>
        <a:p>
          <a:r>
            <a:rPr lang="fr-FR" b="1" i="0" baseline="0" dirty="0" smtClean="0"/>
            <a:t>RECRUTER et FORMER son PERSONNEL</a:t>
          </a:r>
          <a:endParaRPr lang="fr-FR" b="1" i="0" baseline="0" dirty="0"/>
        </a:p>
      </dgm:t>
    </dgm:pt>
    <dgm:pt modelId="{2EC17A32-64BA-4D92-83C0-F0FB91C04CF8}" type="parTrans" cxnId="{C07E68FA-65B3-45E0-B069-58DFA27B52E9}">
      <dgm:prSet/>
      <dgm:spPr/>
      <dgm:t>
        <a:bodyPr/>
        <a:lstStyle/>
        <a:p>
          <a:endParaRPr lang="fr-FR"/>
        </a:p>
      </dgm:t>
    </dgm:pt>
    <dgm:pt modelId="{4A82970A-2D17-41B8-A7C2-4DEFD942FF04}" type="sibTrans" cxnId="{C07E68FA-65B3-45E0-B069-58DFA27B52E9}">
      <dgm:prSet/>
      <dgm:spPr/>
      <dgm:t>
        <a:bodyPr/>
        <a:lstStyle/>
        <a:p>
          <a:endParaRPr lang="fr-FR"/>
        </a:p>
      </dgm:t>
    </dgm:pt>
    <dgm:pt modelId="{B4A41836-B36D-4377-9AAE-04B1C097DF87}">
      <dgm:prSet/>
      <dgm:spPr/>
      <dgm:t>
        <a:bodyPr/>
        <a:lstStyle/>
        <a:p>
          <a:r>
            <a:rPr lang="fr-FR" baseline="0" dirty="0" smtClean="0">
              <a:solidFill>
                <a:schemeClr val="bg1"/>
              </a:solidFill>
            </a:rPr>
            <a:t>Investir en </a:t>
          </a:r>
          <a:r>
            <a:rPr lang="fr-FR" b="1" baseline="0" dirty="0" smtClean="0">
              <a:solidFill>
                <a:schemeClr val="bg1"/>
              </a:solidFill>
            </a:rPr>
            <a:t>DEVELOPPEMENT DURABLE</a:t>
          </a:r>
          <a:endParaRPr lang="fr-FR" b="1" baseline="0" dirty="0">
            <a:solidFill>
              <a:schemeClr val="bg1"/>
            </a:solidFill>
          </a:endParaRPr>
        </a:p>
      </dgm:t>
    </dgm:pt>
    <dgm:pt modelId="{F51CF5E4-1C5F-40EA-8C5A-7E4C94E6CE16}" type="parTrans" cxnId="{E5B44A5B-4DF2-47C4-93DE-E7A8378AAF7C}">
      <dgm:prSet/>
      <dgm:spPr/>
      <dgm:t>
        <a:bodyPr/>
        <a:lstStyle/>
        <a:p>
          <a:endParaRPr lang="fr-FR"/>
        </a:p>
      </dgm:t>
    </dgm:pt>
    <dgm:pt modelId="{0DD91288-5989-4694-AC86-5CE5D53138DF}" type="sibTrans" cxnId="{E5B44A5B-4DF2-47C4-93DE-E7A8378AAF7C}">
      <dgm:prSet/>
      <dgm:spPr/>
      <dgm:t>
        <a:bodyPr/>
        <a:lstStyle/>
        <a:p>
          <a:endParaRPr lang="fr-FR"/>
        </a:p>
      </dgm:t>
    </dgm:pt>
    <dgm:pt modelId="{F734689B-A155-42D2-80E2-FA09BBA8F850}">
      <dgm:prSet custT="1"/>
      <dgm:spPr/>
      <dgm:t>
        <a:bodyPr/>
        <a:lstStyle/>
        <a:p>
          <a:r>
            <a:rPr lang="fr-FR" sz="1600" dirty="0" smtClean="0">
              <a:solidFill>
                <a:schemeClr val="bg1"/>
              </a:solidFill>
            </a:rPr>
            <a:t>    Développer son </a:t>
          </a:r>
          <a:r>
            <a:rPr lang="fr-FR" sz="1600" b="1" dirty="0" smtClean="0">
              <a:solidFill>
                <a:schemeClr val="bg1"/>
              </a:solidFill>
            </a:rPr>
            <a:t>activité COMMERCIALE</a:t>
          </a:r>
          <a:endParaRPr lang="fr-FR" sz="1600" b="1" dirty="0">
            <a:solidFill>
              <a:schemeClr val="bg1"/>
            </a:solidFill>
          </a:endParaRPr>
        </a:p>
      </dgm:t>
    </dgm:pt>
    <dgm:pt modelId="{2019F61A-02E4-4D1F-BF78-3A6B2823F033}" type="parTrans" cxnId="{85EBA523-7559-4D61-B2DF-4D40C88E9DE0}">
      <dgm:prSet/>
      <dgm:spPr/>
      <dgm:t>
        <a:bodyPr/>
        <a:lstStyle/>
        <a:p>
          <a:endParaRPr lang="fr-FR"/>
        </a:p>
      </dgm:t>
    </dgm:pt>
    <dgm:pt modelId="{AE32DD3B-995B-4EE3-B982-01B438A9B2C5}" type="sibTrans" cxnId="{85EBA523-7559-4D61-B2DF-4D40C88E9DE0}">
      <dgm:prSet/>
      <dgm:spPr/>
      <dgm:t>
        <a:bodyPr/>
        <a:lstStyle/>
        <a:p>
          <a:endParaRPr lang="fr-FR"/>
        </a:p>
      </dgm:t>
    </dgm:pt>
    <dgm:pt modelId="{88A32E8C-B844-4F81-B273-7E412EC92F4D}" type="pres">
      <dgm:prSet presAssocID="{374E795E-DE16-43F7-B72B-500F0C04FBEC}" presName="Name0" presStyleCnt="0">
        <dgm:presLayoutVars>
          <dgm:dir/>
          <dgm:resizeHandles val="exact"/>
        </dgm:presLayoutVars>
      </dgm:prSet>
      <dgm:spPr/>
      <dgm:t>
        <a:bodyPr/>
        <a:lstStyle/>
        <a:p>
          <a:endParaRPr lang="fr-FR"/>
        </a:p>
      </dgm:t>
    </dgm:pt>
    <dgm:pt modelId="{D240B015-8FB1-4922-9244-E5D0DC53003A}" type="pres">
      <dgm:prSet presAssocID="{374E795E-DE16-43F7-B72B-500F0C04FBEC}" presName="cycle" presStyleCnt="0"/>
      <dgm:spPr/>
      <dgm:t>
        <a:bodyPr/>
        <a:lstStyle/>
        <a:p>
          <a:endParaRPr lang="fr-FR"/>
        </a:p>
      </dgm:t>
    </dgm:pt>
    <dgm:pt modelId="{E24119C8-BF07-4381-B8B8-1169B42BC738}" type="pres">
      <dgm:prSet presAssocID="{91BD3464-39DD-42EB-940B-3AA95D8B4D82}" presName="nodeFirstNode" presStyleLbl="node1" presStyleIdx="0" presStyleCnt="7">
        <dgm:presLayoutVars>
          <dgm:bulletEnabled val="1"/>
        </dgm:presLayoutVars>
      </dgm:prSet>
      <dgm:spPr/>
      <dgm:t>
        <a:bodyPr/>
        <a:lstStyle/>
        <a:p>
          <a:endParaRPr lang="fr-FR"/>
        </a:p>
      </dgm:t>
    </dgm:pt>
    <dgm:pt modelId="{42340D9E-913B-41AD-86E2-5EF5E0C706B4}" type="pres">
      <dgm:prSet presAssocID="{DB951DF2-78D5-4CD0-89C7-C155608CB9FB}" presName="sibTransFirstNode" presStyleLbl="bgShp" presStyleIdx="0" presStyleCnt="1"/>
      <dgm:spPr/>
      <dgm:t>
        <a:bodyPr/>
        <a:lstStyle/>
        <a:p>
          <a:endParaRPr lang="fr-FR"/>
        </a:p>
      </dgm:t>
    </dgm:pt>
    <dgm:pt modelId="{B8F5D336-5F78-4991-BB10-FF89E3899B21}" type="pres">
      <dgm:prSet presAssocID="{DF6C12C9-221C-4B69-B0DA-B47DCF8CBC56}" presName="nodeFollowingNodes" presStyleLbl="node1" presStyleIdx="1" presStyleCnt="7" custRadScaleRad="100196" custRadScaleInc="3544">
        <dgm:presLayoutVars>
          <dgm:bulletEnabled val="1"/>
        </dgm:presLayoutVars>
      </dgm:prSet>
      <dgm:spPr/>
      <dgm:t>
        <a:bodyPr/>
        <a:lstStyle/>
        <a:p>
          <a:endParaRPr lang="fr-FR"/>
        </a:p>
      </dgm:t>
    </dgm:pt>
    <dgm:pt modelId="{D0F65C58-6D4B-4634-AE87-F00415EA72CF}" type="pres">
      <dgm:prSet presAssocID="{B4A41836-B36D-4377-9AAE-04B1C097DF87}" presName="nodeFollowingNodes" presStyleLbl="node1" presStyleIdx="2" presStyleCnt="7">
        <dgm:presLayoutVars>
          <dgm:bulletEnabled val="1"/>
        </dgm:presLayoutVars>
      </dgm:prSet>
      <dgm:spPr/>
      <dgm:t>
        <a:bodyPr/>
        <a:lstStyle/>
        <a:p>
          <a:endParaRPr lang="fr-FR"/>
        </a:p>
      </dgm:t>
    </dgm:pt>
    <dgm:pt modelId="{5820345E-8D2C-432A-AF7C-EA58A84EF8C4}" type="pres">
      <dgm:prSet presAssocID="{4421D9C3-AE9B-481E-9F57-90D483B6D255}" presName="nodeFollowingNodes" presStyleLbl="node1" presStyleIdx="3" presStyleCnt="7" custRadScaleRad="98947" custRadScaleInc="-558">
        <dgm:presLayoutVars>
          <dgm:bulletEnabled val="1"/>
        </dgm:presLayoutVars>
      </dgm:prSet>
      <dgm:spPr/>
      <dgm:t>
        <a:bodyPr/>
        <a:lstStyle/>
        <a:p>
          <a:endParaRPr lang="fr-FR"/>
        </a:p>
      </dgm:t>
    </dgm:pt>
    <dgm:pt modelId="{EFC1724F-99DC-4EF9-848D-AD9E1C0C15EF}" type="pres">
      <dgm:prSet presAssocID="{97BB6004-2E19-4F6A-B303-288A63A10F07}" presName="nodeFollowingNodes" presStyleLbl="node1" presStyleIdx="4" presStyleCnt="7">
        <dgm:presLayoutVars>
          <dgm:bulletEnabled val="1"/>
        </dgm:presLayoutVars>
      </dgm:prSet>
      <dgm:spPr/>
      <dgm:t>
        <a:bodyPr/>
        <a:lstStyle/>
        <a:p>
          <a:endParaRPr lang="fr-FR"/>
        </a:p>
      </dgm:t>
    </dgm:pt>
    <dgm:pt modelId="{EA868747-AFAC-4C19-8B63-81D4A1B2D25D}" type="pres">
      <dgm:prSet presAssocID="{F734689B-A155-42D2-80E2-FA09BBA8F850}" presName="nodeFollowingNodes" presStyleLbl="node1" presStyleIdx="5" presStyleCnt="7">
        <dgm:presLayoutVars>
          <dgm:bulletEnabled val="1"/>
        </dgm:presLayoutVars>
      </dgm:prSet>
      <dgm:spPr/>
      <dgm:t>
        <a:bodyPr/>
        <a:lstStyle/>
        <a:p>
          <a:endParaRPr lang="fr-FR"/>
        </a:p>
      </dgm:t>
    </dgm:pt>
    <dgm:pt modelId="{1299FCEF-395F-42F6-BFF0-F3D18C69A225}" type="pres">
      <dgm:prSet presAssocID="{3469D541-8ABB-45F3-B31D-0127FA02C955}" presName="nodeFollowingNodes" presStyleLbl="node1" presStyleIdx="6" presStyleCnt="7">
        <dgm:presLayoutVars>
          <dgm:bulletEnabled val="1"/>
        </dgm:presLayoutVars>
      </dgm:prSet>
      <dgm:spPr/>
      <dgm:t>
        <a:bodyPr/>
        <a:lstStyle/>
        <a:p>
          <a:endParaRPr lang="fr-FR"/>
        </a:p>
      </dgm:t>
    </dgm:pt>
  </dgm:ptLst>
  <dgm:cxnLst>
    <dgm:cxn modelId="{EE9F40A4-C90B-4EB3-BB32-9FA86661410C}" type="presOf" srcId="{DB951DF2-78D5-4CD0-89C7-C155608CB9FB}" destId="{42340D9E-913B-41AD-86E2-5EF5E0C706B4}" srcOrd="0" destOrd="0" presId="urn:microsoft.com/office/officeart/2005/8/layout/cycle3"/>
    <dgm:cxn modelId="{85EBA523-7559-4D61-B2DF-4D40C88E9DE0}" srcId="{374E795E-DE16-43F7-B72B-500F0C04FBEC}" destId="{F734689B-A155-42D2-80E2-FA09BBA8F850}" srcOrd="5" destOrd="0" parTransId="{2019F61A-02E4-4D1F-BF78-3A6B2823F033}" sibTransId="{AE32DD3B-995B-4EE3-B982-01B438A9B2C5}"/>
    <dgm:cxn modelId="{C07E68FA-65B3-45E0-B069-58DFA27B52E9}" srcId="{374E795E-DE16-43F7-B72B-500F0C04FBEC}" destId="{3469D541-8ABB-45F3-B31D-0127FA02C955}" srcOrd="6" destOrd="0" parTransId="{2EC17A32-64BA-4D92-83C0-F0FB91C04CF8}" sibTransId="{4A82970A-2D17-41B8-A7C2-4DEFD942FF04}"/>
    <dgm:cxn modelId="{D76570F5-2A20-4783-BE5F-A303F98BED9D}" type="presOf" srcId="{374E795E-DE16-43F7-B72B-500F0C04FBEC}" destId="{88A32E8C-B844-4F81-B273-7E412EC92F4D}" srcOrd="0" destOrd="0" presId="urn:microsoft.com/office/officeart/2005/8/layout/cycle3"/>
    <dgm:cxn modelId="{19B5B08C-F837-4DE2-B8E2-57CE9971A81A}" type="presOf" srcId="{3469D541-8ABB-45F3-B31D-0127FA02C955}" destId="{1299FCEF-395F-42F6-BFF0-F3D18C69A225}" srcOrd="0" destOrd="0" presId="urn:microsoft.com/office/officeart/2005/8/layout/cycle3"/>
    <dgm:cxn modelId="{278A0627-0A29-4320-9403-29FF9DFAAFB9}" srcId="{374E795E-DE16-43F7-B72B-500F0C04FBEC}" destId="{DF6C12C9-221C-4B69-B0DA-B47DCF8CBC56}" srcOrd="1" destOrd="0" parTransId="{A9C1203B-3C9D-42EF-BAE1-7C3FC3D61ABC}" sibTransId="{785AFA28-DA8C-4C76-8AC7-5B599DB03F6B}"/>
    <dgm:cxn modelId="{F5B8FCCC-D9B4-457E-9501-911EFB9B3076}" type="presOf" srcId="{4421D9C3-AE9B-481E-9F57-90D483B6D255}" destId="{5820345E-8D2C-432A-AF7C-EA58A84EF8C4}" srcOrd="0" destOrd="0" presId="urn:microsoft.com/office/officeart/2005/8/layout/cycle3"/>
    <dgm:cxn modelId="{8F608386-A989-4651-98E4-3FF33D6DEAE6}" type="presOf" srcId="{97BB6004-2E19-4F6A-B303-288A63A10F07}" destId="{EFC1724F-99DC-4EF9-848D-AD9E1C0C15EF}" srcOrd="0" destOrd="0" presId="urn:microsoft.com/office/officeart/2005/8/layout/cycle3"/>
    <dgm:cxn modelId="{9607D557-2C9B-4468-8C11-59DA14E38B52}" srcId="{374E795E-DE16-43F7-B72B-500F0C04FBEC}" destId="{91BD3464-39DD-42EB-940B-3AA95D8B4D82}" srcOrd="0" destOrd="0" parTransId="{F6C93858-6C89-4FAE-AFDE-C6EB8DBA09A0}" sibTransId="{DB951DF2-78D5-4CD0-89C7-C155608CB9FB}"/>
    <dgm:cxn modelId="{8F67EE1C-B914-4CD2-B7A1-411404D884C0}" type="presOf" srcId="{B4A41836-B36D-4377-9AAE-04B1C097DF87}" destId="{D0F65C58-6D4B-4634-AE87-F00415EA72CF}" srcOrd="0" destOrd="0" presId="urn:microsoft.com/office/officeart/2005/8/layout/cycle3"/>
    <dgm:cxn modelId="{25B07D59-7A01-4B74-ACCB-E87CCD185B0B}" type="presOf" srcId="{F734689B-A155-42D2-80E2-FA09BBA8F850}" destId="{EA868747-AFAC-4C19-8B63-81D4A1B2D25D}" srcOrd="0" destOrd="0" presId="urn:microsoft.com/office/officeart/2005/8/layout/cycle3"/>
    <dgm:cxn modelId="{2BABB2E5-7BBD-4965-83C0-FF96FEFBD3F8}" srcId="{374E795E-DE16-43F7-B72B-500F0C04FBEC}" destId="{4421D9C3-AE9B-481E-9F57-90D483B6D255}" srcOrd="3" destOrd="0" parTransId="{5E6763D5-4C63-49B1-9272-AA1EBA4A6138}" sibTransId="{0D471BAB-533F-43EC-83DA-A65E00E82859}"/>
    <dgm:cxn modelId="{A31D853C-489D-4F98-9316-A5C91B841610}" type="presOf" srcId="{DF6C12C9-221C-4B69-B0DA-B47DCF8CBC56}" destId="{B8F5D336-5F78-4991-BB10-FF89E3899B21}" srcOrd="0" destOrd="0" presId="urn:microsoft.com/office/officeart/2005/8/layout/cycle3"/>
    <dgm:cxn modelId="{64743CBC-F6D0-4F72-B32B-5C2DF4163D9D}" type="presOf" srcId="{91BD3464-39DD-42EB-940B-3AA95D8B4D82}" destId="{E24119C8-BF07-4381-B8B8-1169B42BC738}" srcOrd="0" destOrd="0" presId="urn:microsoft.com/office/officeart/2005/8/layout/cycle3"/>
    <dgm:cxn modelId="{E5B44A5B-4DF2-47C4-93DE-E7A8378AAF7C}" srcId="{374E795E-DE16-43F7-B72B-500F0C04FBEC}" destId="{B4A41836-B36D-4377-9AAE-04B1C097DF87}" srcOrd="2" destOrd="0" parTransId="{F51CF5E4-1C5F-40EA-8C5A-7E4C94E6CE16}" sibTransId="{0DD91288-5989-4694-AC86-5CE5D53138DF}"/>
    <dgm:cxn modelId="{FFA17ADE-4BBE-474B-91BE-ED57B6D15022}" srcId="{374E795E-DE16-43F7-B72B-500F0C04FBEC}" destId="{97BB6004-2E19-4F6A-B303-288A63A10F07}" srcOrd="4" destOrd="0" parTransId="{147CCD44-BDF8-461A-8B4C-9DBB4D452C7A}" sibTransId="{0392D4CF-F589-4F6B-90D6-2D277EF6A58B}"/>
    <dgm:cxn modelId="{035F71CD-D638-47A4-BD09-8463282B052C}" type="presParOf" srcId="{88A32E8C-B844-4F81-B273-7E412EC92F4D}" destId="{D240B015-8FB1-4922-9244-E5D0DC53003A}" srcOrd="0" destOrd="0" presId="urn:microsoft.com/office/officeart/2005/8/layout/cycle3"/>
    <dgm:cxn modelId="{8F0EA1BC-DF14-427B-A980-C32DD5477821}" type="presParOf" srcId="{D240B015-8FB1-4922-9244-E5D0DC53003A}" destId="{E24119C8-BF07-4381-B8B8-1169B42BC738}" srcOrd="0" destOrd="0" presId="urn:microsoft.com/office/officeart/2005/8/layout/cycle3"/>
    <dgm:cxn modelId="{62FA6488-1054-473D-BD82-CE955F18A821}" type="presParOf" srcId="{D240B015-8FB1-4922-9244-E5D0DC53003A}" destId="{42340D9E-913B-41AD-86E2-5EF5E0C706B4}" srcOrd="1" destOrd="0" presId="urn:microsoft.com/office/officeart/2005/8/layout/cycle3"/>
    <dgm:cxn modelId="{A23A0621-BEE1-4C3B-BBE9-522009AD8C74}" type="presParOf" srcId="{D240B015-8FB1-4922-9244-E5D0DC53003A}" destId="{B8F5D336-5F78-4991-BB10-FF89E3899B21}" srcOrd="2" destOrd="0" presId="urn:microsoft.com/office/officeart/2005/8/layout/cycle3"/>
    <dgm:cxn modelId="{6AEF2A7A-A3BE-4830-9B18-39133E2EA044}" type="presParOf" srcId="{D240B015-8FB1-4922-9244-E5D0DC53003A}" destId="{D0F65C58-6D4B-4634-AE87-F00415EA72CF}" srcOrd="3" destOrd="0" presId="urn:microsoft.com/office/officeart/2005/8/layout/cycle3"/>
    <dgm:cxn modelId="{C73D236F-EAFE-4CF6-A0A7-438671AB7595}" type="presParOf" srcId="{D240B015-8FB1-4922-9244-E5D0DC53003A}" destId="{5820345E-8D2C-432A-AF7C-EA58A84EF8C4}" srcOrd="4" destOrd="0" presId="urn:microsoft.com/office/officeart/2005/8/layout/cycle3"/>
    <dgm:cxn modelId="{EA4D8F5F-B2EC-4FA1-9FDA-CF0DD79BA1F1}" type="presParOf" srcId="{D240B015-8FB1-4922-9244-E5D0DC53003A}" destId="{EFC1724F-99DC-4EF9-848D-AD9E1C0C15EF}" srcOrd="5" destOrd="0" presId="urn:microsoft.com/office/officeart/2005/8/layout/cycle3"/>
    <dgm:cxn modelId="{05BEBDAA-E134-4704-92CA-12BF3676596E}" type="presParOf" srcId="{D240B015-8FB1-4922-9244-E5D0DC53003A}" destId="{EA868747-AFAC-4C19-8B63-81D4A1B2D25D}" srcOrd="6" destOrd="0" presId="urn:microsoft.com/office/officeart/2005/8/layout/cycle3"/>
    <dgm:cxn modelId="{0E4E3C78-4A54-483C-9395-75593ECCFB7E}" type="presParOf" srcId="{D240B015-8FB1-4922-9244-E5D0DC53003A}" destId="{1299FCEF-395F-42F6-BFF0-F3D18C69A225}" srcOrd="7" destOrd="0" presId="urn:microsoft.com/office/officeart/2005/8/layout/cycle3"/>
  </dgm:cxnLst>
  <dgm:bg/>
  <dgm:whole>
    <a:ln>
      <a:prstDash val="solid"/>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C5FAF7-D2AC-4EA7-8F11-1B7C969E538E}" type="doc">
      <dgm:prSet loTypeId="urn:microsoft.com/office/officeart/2005/8/layout/hProcess9" loCatId="process" qsTypeId="urn:microsoft.com/office/officeart/2005/8/quickstyle/simple1" qsCatId="simple" csTypeId="urn:microsoft.com/office/officeart/2005/8/colors/colorful1" csCatId="colorful" phldr="1"/>
      <dgm:spPr/>
    </dgm:pt>
    <dgm:pt modelId="{DD3DC850-EE38-4901-A2F7-10BFA62791AF}">
      <dgm:prSet phldrT="[Texte]"/>
      <dgm:spPr/>
      <dgm:t>
        <a:bodyPr/>
        <a:lstStyle/>
        <a:p>
          <a:r>
            <a:rPr lang="fr-FR" dirty="0" smtClean="0"/>
            <a:t>Amorçage</a:t>
          </a:r>
          <a:endParaRPr lang="fr-FR" dirty="0"/>
        </a:p>
      </dgm:t>
    </dgm:pt>
    <dgm:pt modelId="{DD310ABA-23E4-4D58-98F6-B556299B39E4}" type="parTrans" cxnId="{F9EC6D7B-34AF-4486-A045-E3622689C7BD}">
      <dgm:prSet/>
      <dgm:spPr/>
      <dgm:t>
        <a:bodyPr/>
        <a:lstStyle/>
        <a:p>
          <a:endParaRPr lang="fr-FR"/>
        </a:p>
      </dgm:t>
    </dgm:pt>
    <dgm:pt modelId="{ADB58978-7A4B-4F64-AFE4-A0076AFF7900}" type="sibTrans" cxnId="{F9EC6D7B-34AF-4486-A045-E3622689C7BD}">
      <dgm:prSet/>
      <dgm:spPr/>
      <dgm:t>
        <a:bodyPr/>
        <a:lstStyle/>
        <a:p>
          <a:endParaRPr lang="fr-FR"/>
        </a:p>
      </dgm:t>
    </dgm:pt>
    <dgm:pt modelId="{2B1C3061-C647-4335-A9DF-54C88D1D5CD1}">
      <dgm:prSet phldrT="[Texte]"/>
      <dgm:spPr/>
      <dgm:t>
        <a:bodyPr/>
        <a:lstStyle/>
        <a:p>
          <a:r>
            <a:rPr lang="fr-FR" dirty="0" smtClean="0"/>
            <a:t>Lancement</a:t>
          </a:r>
          <a:endParaRPr lang="fr-FR" dirty="0"/>
        </a:p>
      </dgm:t>
    </dgm:pt>
    <dgm:pt modelId="{7D931978-46E7-4777-ABD8-5F353B43A5FF}" type="parTrans" cxnId="{597F75B4-9714-46C2-88B0-12D695FA18B5}">
      <dgm:prSet/>
      <dgm:spPr/>
      <dgm:t>
        <a:bodyPr/>
        <a:lstStyle/>
        <a:p>
          <a:endParaRPr lang="fr-FR"/>
        </a:p>
      </dgm:t>
    </dgm:pt>
    <dgm:pt modelId="{F622F9A2-3C05-4334-B753-22A0BC2F8772}" type="sibTrans" cxnId="{597F75B4-9714-46C2-88B0-12D695FA18B5}">
      <dgm:prSet/>
      <dgm:spPr/>
      <dgm:t>
        <a:bodyPr/>
        <a:lstStyle/>
        <a:p>
          <a:endParaRPr lang="fr-FR"/>
        </a:p>
      </dgm:t>
    </dgm:pt>
    <dgm:pt modelId="{39E8906B-1DD1-44F8-9CC3-187D656CACB7}">
      <dgm:prSet phldrT="[Texte]"/>
      <dgm:spPr/>
      <dgm:t>
        <a:bodyPr/>
        <a:lstStyle/>
        <a:p>
          <a:r>
            <a:rPr lang="fr-FR" dirty="0" smtClean="0"/>
            <a:t>Expansion</a:t>
          </a:r>
          <a:endParaRPr lang="fr-FR" dirty="0"/>
        </a:p>
      </dgm:t>
    </dgm:pt>
    <dgm:pt modelId="{A8405F63-0BA1-4730-8EBD-28F70B210DEF}" type="parTrans" cxnId="{E4395481-3C29-42EB-9027-76B1943A4EFC}">
      <dgm:prSet/>
      <dgm:spPr/>
      <dgm:t>
        <a:bodyPr/>
        <a:lstStyle/>
        <a:p>
          <a:endParaRPr lang="fr-FR"/>
        </a:p>
      </dgm:t>
    </dgm:pt>
    <dgm:pt modelId="{4F9C7160-3B46-41FE-8C97-B344F660BB8E}" type="sibTrans" cxnId="{E4395481-3C29-42EB-9027-76B1943A4EFC}">
      <dgm:prSet/>
      <dgm:spPr/>
      <dgm:t>
        <a:bodyPr/>
        <a:lstStyle/>
        <a:p>
          <a:endParaRPr lang="fr-FR"/>
        </a:p>
      </dgm:t>
    </dgm:pt>
    <dgm:pt modelId="{C504257A-C357-4FA8-8C01-355E3EF0E37C}">
      <dgm:prSet/>
      <dgm:spPr/>
      <dgm:t>
        <a:bodyPr/>
        <a:lstStyle/>
        <a:p>
          <a:r>
            <a:rPr lang="fr-FR" dirty="0" smtClean="0"/>
            <a:t>Développement</a:t>
          </a:r>
          <a:endParaRPr lang="fr-FR" dirty="0"/>
        </a:p>
      </dgm:t>
    </dgm:pt>
    <dgm:pt modelId="{BAF0D18C-8F2F-40AE-8715-75D7D9A54627}" type="parTrans" cxnId="{FC0F92F0-2FE9-4637-81A3-5BB96EC0123E}">
      <dgm:prSet/>
      <dgm:spPr/>
      <dgm:t>
        <a:bodyPr/>
        <a:lstStyle/>
        <a:p>
          <a:endParaRPr lang="fr-FR"/>
        </a:p>
      </dgm:t>
    </dgm:pt>
    <dgm:pt modelId="{179377C5-A609-4A3C-BDD1-C045605F8FCA}" type="sibTrans" cxnId="{FC0F92F0-2FE9-4637-81A3-5BB96EC0123E}">
      <dgm:prSet/>
      <dgm:spPr/>
      <dgm:t>
        <a:bodyPr/>
        <a:lstStyle/>
        <a:p>
          <a:endParaRPr lang="fr-FR"/>
        </a:p>
      </dgm:t>
    </dgm:pt>
    <dgm:pt modelId="{D38F6A46-78A9-4D94-8BE3-9C943245355A}" type="pres">
      <dgm:prSet presAssocID="{A8C5FAF7-D2AC-4EA7-8F11-1B7C969E538E}" presName="CompostProcess" presStyleCnt="0">
        <dgm:presLayoutVars>
          <dgm:dir/>
          <dgm:resizeHandles val="exact"/>
        </dgm:presLayoutVars>
      </dgm:prSet>
      <dgm:spPr/>
    </dgm:pt>
    <dgm:pt modelId="{95518B83-0656-407F-86B6-D0387BECC2E4}" type="pres">
      <dgm:prSet presAssocID="{A8C5FAF7-D2AC-4EA7-8F11-1B7C969E538E}" presName="arrow" presStyleLbl="bgShp" presStyleIdx="0" presStyleCnt="1"/>
      <dgm:spPr/>
    </dgm:pt>
    <dgm:pt modelId="{05FD48AB-72D1-4AFE-8E1F-01CB2211BA7A}" type="pres">
      <dgm:prSet presAssocID="{A8C5FAF7-D2AC-4EA7-8F11-1B7C969E538E}" presName="linearProcess" presStyleCnt="0"/>
      <dgm:spPr/>
    </dgm:pt>
    <dgm:pt modelId="{9164B90F-D1D0-49B1-B23C-29894E77AC68}" type="pres">
      <dgm:prSet presAssocID="{DD3DC850-EE38-4901-A2F7-10BFA62791AF}" presName="textNode" presStyleLbl="node1" presStyleIdx="0" presStyleCnt="4">
        <dgm:presLayoutVars>
          <dgm:bulletEnabled val="1"/>
        </dgm:presLayoutVars>
      </dgm:prSet>
      <dgm:spPr/>
      <dgm:t>
        <a:bodyPr/>
        <a:lstStyle/>
        <a:p>
          <a:endParaRPr lang="fr-FR"/>
        </a:p>
      </dgm:t>
    </dgm:pt>
    <dgm:pt modelId="{0C554881-A9F1-4FD8-B2E4-1A1BD7BB6E20}" type="pres">
      <dgm:prSet presAssocID="{ADB58978-7A4B-4F64-AFE4-A0076AFF7900}" presName="sibTrans" presStyleCnt="0"/>
      <dgm:spPr/>
    </dgm:pt>
    <dgm:pt modelId="{3C0275DC-87BD-4BBB-8249-11A2EDAFDAD8}" type="pres">
      <dgm:prSet presAssocID="{C504257A-C357-4FA8-8C01-355E3EF0E37C}" presName="textNode" presStyleLbl="node1" presStyleIdx="1" presStyleCnt="4">
        <dgm:presLayoutVars>
          <dgm:bulletEnabled val="1"/>
        </dgm:presLayoutVars>
      </dgm:prSet>
      <dgm:spPr/>
      <dgm:t>
        <a:bodyPr/>
        <a:lstStyle/>
        <a:p>
          <a:endParaRPr lang="fr-FR"/>
        </a:p>
      </dgm:t>
    </dgm:pt>
    <dgm:pt modelId="{C1C9B7C9-0CCF-4B47-BDA7-6C9B4F0636DF}" type="pres">
      <dgm:prSet presAssocID="{179377C5-A609-4A3C-BDD1-C045605F8FCA}" presName="sibTrans" presStyleCnt="0"/>
      <dgm:spPr/>
    </dgm:pt>
    <dgm:pt modelId="{894A1761-B5A1-4A5F-A2E5-6309B8D92EE2}" type="pres">
      <dgm:prSet presAssocID="{2B1C3061-C647-4335-A9DF-54C88D1D5CD1}" presName="textNode" presStyleLbl="node1" presStyleIdx="2" presStyleCnt="4">
        <dgm:presLayoutVars>
          <dgm:bulletEnabled val="1"/>
        </dgm:presLayoutVars>
      </dgm:prSet>
      <dgm:spPr/>
      <dgm:t>
        <a:bodyPr/>
        <a:lstStyle/>
        <a:p>
          <a:endParaRPr lang="fr-FR"/>
        </a:p>
      </dgm:t>
    </dgm:pt>
    <dgm:pt modelId="{986CF93A-D570-4CC1-B854-7664489E9572}" type="pres">
      <dgm:prSet presAssocID="{F622F9A2-3C05-4334-B753-22A0BC2F8772}" presName="sibTrans" presStyleCnt="0"/>
      <dgm:spPr/>
    </dgm:pt>
    <dgm:pt modelId="{6FEBCAA8-12F1-442A-8857-0D9EBC103F5A}" type="pres">
      <dgm:prSet presAssocID="{39E8906B-1DD1-44F8-9CC3-187D656CACB7}" presName="textNode" presStyleLbl="node1" presStyleIdx="3" presStyleCnt="4">
        <dgm:presLayoutVars>
          <dgm:bulletEnabled val="1"/>
        </dgm:presLayoutVars>
      </dgm:prSet>
      <dgm:spPr/>
      <dgm:t>
        <a:bodyPr/>
        <a:lstStyle/>
        <a:p>
          <a:endParaRPr lang="fr-FR"/>
        </a:p>
      </dgm:t>
    </dgm:pt>
  </dgm:ptLst>
  <dgm:cxnLst>
    <dgm:cxn modelId="{FC0F92F0-2FE9-4637-81A3-5BB96EC0123E}" srcId="{A8C5FAF7-D2AC-4EA7-8F11-1B7C969E538E}" destId="{C504257A-C357-4FA8-8C01-355E3EF0E37C}" srcOrd="1" destOrd="0" parTransId="{BAF0D18C-8F2F-40AE-8715-75D7D9A54627}" sibTransId="{179377C5-A609-4A3C-BDD1-C045605F8FCA}"/>
    <dgm:cxn modelId="{F9EC6D7B-34AF-4486-A045-E3622689C7BD}" srcId="{A8C5FAF7-D2AC-4EA7-8F11-1B7C969E538E}" destId="{DD3DC850-EE38-4901-A2F7-10BFA62791AF}" srcOrd="0" destOrd="0" parTransId="{DD310ABA-23E4-4D58-98F6-B556299B39E4}" sibTransId="{ADB58978-7A4B-4F64-AFE4-A0076AFF7900}"/>
    <dgm:cxn modelId="{597F75B4-9714-46C2-88B0-12D695FA18B5}" srcId="{A8C5FAF7-D2AC-4EA7-8F11-1B7C969E538E}" destId="{2B1C3061-C647-4335-A9DF-54C88D1D5CD1}" srcOrd="2" destOrd="0" parTransId="{7D931978-46E7-4777-ABD8-5F353B43A5FF}" sibTransId="{F622F9A2-3C05-4334-B753-22A0BC2F8772}"/>
    <dgm:cxn modelId="{45679371-2806-46E7-9BCB-B23A61014FC4}" type="presOf" srcId="{A8C5FAF7-D2AC-4EA7-8F11-1B7C969E538E}" destId="{D38F6A46-78A9-4D94-8BE3-9C943245355A}" srcOrd="0" destOrd="0" presId="urn:microsoft.com/office/officeart/2005/8/layout/hProcess9"/>
    <dgm:cxn modelId="{E4395481-3C29-42EB-9027-76B1943A4EFC}" srcId="{A8C5FAF7-D2AC-4EA7-8F11-1B7C969E538E}" destId="{39E8906B-1DD1-44F8-9CC3-187D656CACB7}" srcOrd="3" destOrd="0" parTransId="{A8405F63-0BA1-4730-8EBD-28F70B210DEF}" sibTransId="{4F9C7160-3B46-41FE-8C97-B344F660BB8E}"/>
    <dgm:cxn modelId="{D13683A1-C8C8-4CAA-BE03-C02928B8A63B}" type="presOf" srcId="{DD3DC850-EE38-4901-A2F7-10BFA62791AF}" destId="{9164B90F-D1D0-49B1-B23C-29894E77AC68}" srcOrd="0" destOrd="0" presId="urn:microsoft.com/office/officeart/2005/8/layout/hProcess9"/>
    <dgm:cxn modelId="{DB0F4865-0C27-4D77-BDDB-B6EB59FFF898}" type="presOf" srcId="{2B1C3061-C647-4335-A9DF-54C88D1D5CD1}" destId="{894A1761-B5A1-4A5F-A2E5-6309B8D92EE2}" srcOrd="0" destOrd="0" presId="urn:microsoft.com/office/officeart/2005/8/layout/hProcess9"/>
    <dgm:cxn modelId="{F2D855BE-00A3-4CCA-8C7D-845EDCBA154D}" type="presOf" srcId="{39E8906B-1DD1-44F8-9CC3-187D656CACB7}" destId="{6FEBCAA8-12F1-442A-8857-0D9EBC103F5A}" srcOrd="0" destOrd="0" presId="urn:microsoft.com/office/officeart/2005/8/layout/hProcess9"/>
    <dgm:cxn modelId="{D6846993-56DF-44E9-9B4D-77E801B98B88}" type="presOf" srcId="{C504257A-C357-4FA8-8C01-355E3EF0E37C}" destId="{3C0275DC-87BD-4BBB-8249-11A2EDAFDAD8}" srcOrd="0" destOrd="0" presId="urn:microsoft.com/office/officeart/2005/8/layout/hProcess9"/>
    <dgm:cxn modelId="{D2815204-36A7-498C-ABFE-FA891439B1A6}" type="presParOf" srcId="{D38F6A46-78A9-4D94-8BE3-9C943245355A}" destId="{95518B83-0656-407F-86B6-D0387BECC2E4}" srcOrd="0" destOrd="0" presId="urn:microsoft.com/office/officeart/2005/8/layout/hProcess9"/>
    <dgm:cxn modelId="{E8B6D86D-6A4E-4486-B42A-E29E136D7E1D}" type="presParOf" srcId="{D38F6A46-78A9-4D94-8BE3-9C943245355A}" destId="{05FD48AB-72D1-4AFE-8E1F-01CB2211BA7A}" srcOrd="1" destOrd="0" presId="urn:microsoft.com/office/officeart/2005/8/layout/hProcess9"/>
    <dgm:cxn modelId="{74A15FD1-29E0-4903-B48D-948F74A23FB4}" type="presParOf" srcId="{05FD48AB-72D1-4AFE-8E1F-01CB2211BA7A}" destId="{9164B90F-D1D0-49B1-B23C-29894E77AC68}" srcOrd="0" destOrd="0" presId="urn:microsoft.com/office/officeart/2005/8/layout/hProcess9"/>
    <dgm:cxn modelId="{5ED9D534-54B5-4871-86C9-84379B7DBECF}" type="presParOf" srcId="{05FD48AB-72D1-4AFE-8E1F-01CB2211BA7A}" destId="{0C554881-A9F1-4FD8-B2E4-1A1BD7BB6E20}" srcOrd="1" destOrd="0" presId="urn:microsoft.com/office/officeart/2005/8/layout/hProcess9"/>
    <dgm:cxn modelId="{C70CD07E-7861-4E89-94B6-1B2381F7CD79}" type="presParOf" srcId="{05FD48AB-72D1-4AFE-8E1F-01CB2211BA7A}" destId="{3C0275DC-87BD-4BBB-8249-11A2EDAFDAD8}" srcOrd="2" destOrd="0" presId="urn:microsoft.com/office/officeart/2005/8/layout/hProcess9"/>
    <dgm:cxn modelId="{2472B06A-B9C8-4FFC-BC90-A2173CC6CEF2}" type="presParOf" srcId="{05FD48AB-72D1-4AFE-8E1F-01CB2211BA7A}" destId="{C1C9B7C9-0CCF-4B47-BDA7-6C9B4F0636DF}" srcOrd="3" destOrd="0" presId="urn:microsoft.com/office/officeart/2005/8/layout/hProcess9"/>
    <dgm:cxn modelId="{5DCBA282-066C-40F3-9D1A-C5071B351801}" type="presParOf" srcId="{05FD48AB-72D1-4AFE-8E1F-01CB2211BA7A}" destId="{894A1761-B5A1-4A5F-A2E5-6309B8D92EE2}" srcOrd="4" destOrd="0" presId="urn:microsoft.com/office/officeart/2005/8/layout/hProcess9"/>
    <dgm:cxn modelId="{6263689F-1159-46F4-A240-58619988949E}" type="presParOf" srcId="{05FD48AB-72D1-4AFE-8E1F-01CB2211BA7A}" destId="{986CF93A-D570-4CC1-B854-7664489E9572}" srcOrd="5" destOrd="0" presId="urn:microsoft.com/office/officeart/2005/8/layout/hProcess9"/>
    <dgm:cxn modelId="{FCB67948-4DA6-4E18-9C8A-6384189B5441}" type="presParOf" srcId="{05FD48AB-72D1-4AFE-8E1F-01CB2211BA7A}" destId="{6FEBCAA8-12F1-442A-8857-0D9EBC103F5A}" srcOrd="6"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FC0E1E-74A1-4458-AB0A-F938A9F1786D}" type="doc">
      <dgm:prSet loTypeId="urn:microsoft.com/office/officeart/2005/8/layout/hProcess9" loCatId="process" qsTypeId="urn:microsoft.com/office/officeart/2005/8/quickstyle/simple1" qsCatId="simple" csTypeId="urn:microsoft.com/office/officeart/2005/8/colors/accent1_4" csCatId="accent1" phldr="1"/>
      <dgm:spPr/>
      <dgm:t>
        <a:bodyPr/>
        <a:lstStyle/>
        <a:p>
          <a:endParaRPr lang="fr-FR"/>
        </a:p>
      </dgm:t>
    </dgm:pt>
    <dgm:pt modelId="{AF698A04-3C20-4109-BB3B-A8A77EB65397}">
      <dgm:prSet phldrT="[Texte]"/>
      <dgm:spPr/>
      <dgm:t>
        <a:bodyPr/>
        <a:lstStyle/>
        <a:p>
          <a:r>
            <a:rPr lang="fr-FR" dirty="0" smtClean="0"/>
            <a:t>Epargne Personnel</a:t>
          </a:r>
          <a:endParaRPr lang="fr-FR" dirty="0"/>
        </a:p>
      </dgm:t>
    </dgm:pt>
    <dgm:pt modelId="{C1D56C47-281C-4F90-8EE1-F3D50C73FAEB}" type="parTrans" cxnId="{2D3EF61D-5014-4CC2-A76E-9C3CAF6ED850}">
      <dgm:prSet/>
      <dgm:spPr/>
      <dgm:t>
        <a:bodyPr/>
        <a:lstStyle/>
        <a:p>
          <a:endParaRPr lang="fr-FR"/>
        </a:p>
      </dgm:t>
    </dgm:pt>
    <dgm:pt modelId="{1DEA9939-1691-4EAC-84C6-4BFEBF590138}" type="sibTrans" cxnId="{2D3EF61D-5014-4CC2-A76E-9C3CAF6ED850}">
      <dgm:prSet/>
      <dgm:spPr/>
      <dgm:t>
        <a:bodyPr/>
        <a:lstStyle/>
        <a:p>
          <a:endParaRPr lang="fr-FR"/>
        </a:p>
      </dgm:t>
    </dgm:pt>
    <dgm:pt modelId="{634F0B76-C537-467D-A506-B13633FBD543}">
      <dgm:prSet phldrT="[Texte]"/>
      <dgm:spPr/>
      <dgm:t>
        <a:bodyPr/>
        <a:lstStyle/>
        <a:p>
          <a:r>
            <a:rPr lang="fr-FR" dirty="0" smtClean="0"/>
            <a:t>Prêt bancaire personnel</a:t>
          </a:r>
          <a:endParaRPr lang="fr-FR" dirty="0"/>
        </a:p>
      </dgm:t>
    </dgm:pt>
    <dgm:pt modelId="{AEEF45D6-A551-4298-ABCA-B1BB0BAA8D19}" type="parTrans" cxnId="{A868B10C-5FF5-414E-9C01-CDB0F16476DD}">
      <dgm:prSet/>
      <dgm:spPr/>
      <dgm:t>
        <a:bodyPr/>
        <a:lstStyle/>
        <a:p>
          <a:endParaRPr lang="fr-FR"/>
        </a:p>
      </dgm:t>
    </dgm:pt>
    <dgm:pt modelId="{AD477D18-CF26-4FA0-96B1-81BD2D26875D}" type="sibTrans" cxnId="{A868B10C-5FF5-414E-9C01-CDB0F16476DD}">
      <dgm:prSet/>
      <dgm:spPr/>
      <dgm:t>
        <a:bodyPr/>
        <a:lstStyle/>
        <a:p>
          <a:endParaRPr lang="fr-FR"/>
        </a:p>
      </dgm:t>
    </dgm:pt>
    <dgm:pt modelId="{76E0B908-C075-471D-A778-ABBD69C70C1B}">
      <dgm:prSet phldrT="[Texte]"/>
      <dgm:spPr>
        <a:solidFill>
          <a:srgbClr val="92D050"/>
        </a:solidFill>
      </dgm:spPr>
      <dgm:t>
        <a:bodyPr/>
        <a:lstStyle/>
        <a:p>
          <a:r>
            <a:rPr lang="fr-FR" dirty="0" smtClean="0"/>
            <a:t>Aides et subventions</a:t>
          </a:r>
          <a:endParaRPr lang="fr-FR" dirty="0"/>
        </a:p>
      </dgm:t>
    </dgm:pt>
    <dgm:pt modelId="{7172BC2E-3AE2-4709-9EC2-6DF5E68D0791}" type="parTrans" cxnId="{A8AF7E76-8A45-46DD-B0A5-5BA8DD91C290}">
      <dgm:prSet/>
      <dgm:spPr/>
      <dgm:t>
        <a:bodyPr/>
        <a:lstStyle/>
        <a:p>
          <a:endParaRPr lang="fr-FR"/>
        </a:p>
      </dgm:t>
    </dgm:pt>
    <dgm:pt modelId="{2EADD679-1AA1-424E-BDD8-23150A83F356}" type="sibTrans" cxnId="{A8AF7E76-8A45-46DD-B0A5-5BA8DD91C290}">
      <dgm:prSet/>
      <dgm:spPr/>
      <dgm:t>
        <a:bodyPr/>
        <a:lstStyle/>
        <a:p>
          <a:endParaRPr lang="fr-FR"/>
        </a:p>
      </dgm:t>
    </dgm:pt>
    <dgm:pt modelId="{0AE0A2E5-345D-441D-9A64-33EA09F418A4}">
      <dgm:prSet phldrT="[Texte]"/>
      <dgm:spPr>
        <a:solidFill>
          <a:srgbClr val="92D050"/>
        </a:solidFill>
      </dgm:spPr>
      <dgm:t>
        <a:bodyPr/>
        <a:lstStyle/>
        <a:p>
          <a:r>
            <a:rPr lang="fr-FR" dirty="0" smtClean="0"/>
            <a:t>Les aides au créateurs</a:t>
          </a:r>
          <a:endParaRPr lang="fr-FR" dirty="0"/>
        </a:p>
      </dgm:t>
    </dgm:pt>
    <dgm:pt modelId="{2633F571-9C40-471F-81D0-4A8BC29E0444}" type="parTrans" cxnId="{16625D79-D999-4977-AD95-D3D04C8C8182}">
      <dgm:prSet/>
      <dgm:spPr/>
      <dgm:t>
        <a:bodyPr/>
        <a:lstStyle/>
        <a:p>
          <a:endParaRPr lang="fr-FR"/>
        </a:p>
      </dgm:t>
    </dgm:pt>
    <dgm:pt modelId="{3F5571FB-C90B-493A-A171-F2B427162C21}" type="sibTrans" cxnId="{16625D79-D999-4977-AD95-D3D04C8C8182}">
      <dgm:prSet/>
      <dgm:spPr/>
      <dgm:t>
        <a:bodyPr/>
        <a:lstStyle/>
        <a:p>
          <a:endParaRPr lang="fr-FR"/>
        </a:p>
      </dgm:t>
    </dgm:pt>
    <dgm:pt modelId="{30544FC7-406C-4255-B503-620B9D6465F8}">
      <dgm:prSet phldrT="[Texte]"/>
      <dgm:spPr>
        <a:solidFill>
          <a:srgbClr val="92D050"/>
        </a:solidFill>
      </dgm:spPr>
      <dgm:t>
        <a:bodyPr/>
        <a:lstStyle/>
        <a:p>
          <a:r>
            <a:rPr lang="fr-FR" dirty="0" smtClean="0"/>
            <a:t>Les prêts d’honneur</a:t>
          </a:r>
          <a:endParaRPr lang="fr-FR" dirty="0"/>
        </a:p>
      </dgm:t>
    </dgm:pt>
    <dgm:pt modelId="{E2442977-829D-488C-BD52-C4795D4E7859}" type="parTrans" cxnId="{F06E5C41-7EBE-4ECB-8D3B-A17B59BBB15B}">
      <dgm:prSet/>
      <dgm:spPr/>
      <dgm:t>
        <a:bodyPr/>
        <a:lstStyle/>
        <a:p>
          <a:endParaRPr lang="fr-FR"/>
        </a:p>
      </dgm:t>
    </dgm:pt>
    <dgm:pt modelId="{114A1644-C22F-43D3-AEF3-80B8D5AB3AD5}" type="sibTrans" cxnId="{F06E5C41-7EBE-4ECB-8D3B-A17B59BBB15B}">
      <dgm:prSet/>
      <dgm:spPr/>
      <dgm:t>
        <a:bodyPr/>
        <a:lstStyle/>
        <a:p>
          <a:endParaRPr lang="fr-FR"/>
        </a:p>
      </dgm:t>
    </dgm:pt>
    <dgm:pt modelId="{F43734D5-EF07-426D-8570-CB616B804E65}">
      <dgm:prSet phldrT="[Texte]"/>
      <dgm:spPr/>
      <dgm:t>
        <a:bodyPr/>
        <a:lstStyle/>
        <a:p>
          <a:r>
            <a:rPr lang="fr-FR" dirty="0" smtClean="0"/>
            <a:t>Participation au capital</a:t>
          </a:r>
        </a:p>
      </dgm:t>
    </dgm:pt>
    <dgm:pt modelId="{618DE11A-89CA-4651-AC5F-00835EC9106F}" type="parTrans" cxnId="{09B77DFD-D1BF-4DF2-A255-31285CE2032C}">
      <dgm:prSet/>
      <dgm:spPr/>
      <dgm:t>
        <a:bodyPr/>
        <a:lstStyle/>
        <a:p>
          <a:endParaRPr lang="fr-FR"/>
        </a:p>
      </dgm:t>
    </dgm:pt>
    <dgm:pt modelId="{C02EADA0-ADDE-4196-800F-262C5B59E77A}" type="sibTrans" cxnId="{09B77DFD-D1BF-4DF2-A255-31285CE2032C}">
      <dgm:prSet/>
      <dgm:spPr/>
      <dgm:t>
        <a:bodyPr/>
        <a:lstStyle/>
        <a:p>
          <a:endParaRPr lang="fr-FR"/>
        </a:p>
      </dgm:t>
    </dgm:pt>
    <dgm:pt modelId="{F79FFDEE-B312-47FC-8EF2-F43260473AB9}">
      <dgm:prSet phldrT="[Texte]"/>
      <dgm:spPr/>
      <dgm:t>
        <a:bodyPr/>
        <a:lstStyle/>
        <a:p>
          <a:r>
            <a:rPr lang="fr-FR" dirty="0" smtClean="0"/>
            <a:t>Prêt moyen et Long terme</a:t>
          </a:r>
          <a:endParaRPr lang="fr-FR" dirty="0"/>
        </a:p>
      </dgm:t>
    </dgm:pt>
    <dgm:pt modelId="{239919D2-03AF-421F-BFBF-9A7F27476AF6}" type="parTrans" cxnId="{D95D3D55-128E-4588-B8E4-86EB1EE57D00}">
      <dgm:prSet/>
      <dgm:spPr/>
      <dgm:t>
        <a:bodyPr/>
        <a:lstStyle/>
        <a:p>
          <a:endParaRPr lang="fr-FR"/>
        </a:p>
      </dgm:t>
    </dgm:pt>
    <dgm:pt modelId="{573290FC-BD9F-44AD-8FEC-E9C71317940F}" type="sibTrans" cxnId="{D95D3D55-128E-4588-B8E4-86EB1EE57D00}">
      <dgm:prSet/>
      <dgm:spPr/>
      <dgm:t>
        <a:bodyPr/>
        <a:lstStyle/>
        <a:p>
          <a:endParaRPr lang="fr-FR"/>
        </a:p>
      </dgm:t>
    </dgm:pt>
    <dgm:pt modelId="{1BA92C58-50E5-47F8-B677-039FB205F10E}" type="pres">
      <dgm:prSet presAssocID="{8BFC0E1E-74A1-4458-AB0A-F938A9F1786D}" presName="CompostProcess" presStyleCnt="0">
        <dgm:presLayoutVars>
          <dgm:dir/>
          <dgm:resizeHandles val="exact"/>
        </dgm:presLayoutVars>
      </dgm:prSet>
      <dgm:spPr/>
      <dgm:t>
        <a:bodyPr/>
        <a:lstStyle/>
        <a:p>
          <a:endParaRPr lang="fr-FR"/>
        </a:p>
      </dgm:t>
    </dgm:pt>
    <dgm:pt modelId="{8A2E6975-B36B-4A37-9BA9-56A849258154}" type="pres">
      <dgm:prSet presAssocID="{8BFC0E1E-74A1-4458-AB0A-F938A9F1786D}" presName="arrow" presStyleLbl="bgShp" presStyleIdx="0" presStyleCnt="1"/>
      <dgm:spPr/>
    </dgm:pt>
    <dgm:pt modelId="{F425EE26-DA01-41C2-919D-AC4130AE9F38}" type="pres">
      <dgm:prSet presAssocID="{8BFC0E1E-74A1-4458-AB0A-F938A9F1786D}" presName="linearProcess" presStyleCnt="0"/>
      <dgm:spPr/>
    </dgm:pt>
    <dgm:pt modelId="{D1B34D61-0D0F-4B39-8C03-9A69FDB2CC73}" type="pres">
      <dgm:prSet presAssocID="{AF698A04-3C20-4109-BB3B-A8A77EB65397}" presName="textNode" presStyleLbl="node1" presStyleIdx="0" presStyleCnt="7">
        <dgm:presLayoutVars>
          <dgm:bulletEnabled val="1"/>
        </dgm:presLayoutVars>
      </dgm:prSet>
      <dgm:spPr/>
      <dgm:t>
        <a:bodyPr/>
        <a:lstStyle/>
        <a:p>
          <a:endParaRPr lang="fr-FR"/>
        </a:p>
      </dgm:t>
    </dgm:pt>
    <dgm:pt modelId="{A8073DBB-7D9A-495B-B264-40F4A0015526}" type="pres">
      <dgm:prSet presAssocID="{1DEA9939-1691-4EAC-84C6-4BFEBF590138}" presName="sibTrans" presStyleCnt="0"/>
      <dgm:spPr/>
    </dgm:pt>
    <dgm:pt modelId="{4D8A8E77-72EB-4030-9B86-A0CB82D5851D}" type="pres">
      <dgm:prSet presAssocID="{0AE0A2E5-345D-441D-9A64-33EA09F418A4}" presName="textNode" presStyleLbl="node1" presStyleIdx="1" presStyleCnt="7">
        <dgm:presLayoutVars>
          <dgm:bulletEnabled val="1"/>
        </dgm:presLayoutVars>
      </dgm:prSet>
      <dgm:spPr/>
      <dgm:t>
        <a:bodyPr/>
        <a:lstStyle/>
        <a:p>
          <a:endParaRPr lang="fr-FR"/>
        </a:p>
      </dgm:t>
    </dgm:pt>
    <dgm:pt modelId="{9BC01598-5E8C-4110-BF45-0585D29FF1DD}" type="pres">
      <dgm:prSet presAssocID="{3F5571FB-C90B-493A-A171-F2B427162C21}" presName="sibTrans" presStyleCnt="0"/>
      <dgm:spPr/>
    </dgm:pt>
    <dgm:pt modelId="{3B9DB44B-D681-4391-A6AC-9CA8D2A1F6B1}" type="pres">
      <dgm:prSet presAssocID="{30544FC7-406C-4255-B503-620B9D6465F8}" presName="textNode" presStyleLbl="node1" presStyleIdx="2" presStyleCnt="7">
        <dgm:presLayoutVars>
          <dgm:bulletEnabled val="1"/>
        </dgm:presLayoutVars>
      </dgm:prSet>
      <dgm:spPr/>
      <dgm:t>
        <a:bodyPr/>
        <a:lstStyle/>
        <a:p>
          <a:endParaRPr lang="fr-FR"/>
        </a:p>
      </dgm:t>
    </dgm:pt>
    <dgm:pt modelId="{865BA7AF-DEB4-4FC0-B3A4-387D0CA5BB10}" type="pres">
      <dgm:prSet presAssocID="{114A1644-C22F-43D3-AEF3-80B8D5AB3AD5}" presName="sibTrans" presStyleCnt="0"/>
      <dgm:spPr/>
    </dgm:pt>
    <dgm:pt modelId="{E6BA8EEE-5A06-4753-8CA3-15A3FCB1FCE5}" type="pres">
      <dgm:prSet presAssocID="{634F0B76-C537-467D-A506-B13633FBD543}" presName="textNode" presStyleLbl="node1" presStyleIdx="3" presStyleCnt="7">
        <dgm:presLayoutVars>
          <dgm:bulletEnabled val="1"/>
        </dgm:presLayoutVars>
      </dgm:prSet>
      <dgm:spPr/>
      <dgm:t>
        <a:bodyPr/>
        <a:lstStyle/>
        <a:p>
          <a:endParaRPr lang="fr-FR"/>
        </a:p>
      </dgm:t>
    </dgm:pt>
    <dgm:pt modelId="{0D65A68F-A7ED-4439-9EEF-D6B907D01FE9}" type="pres">
      <dgm:prSet presAssocID="{AD477D18-CF26-4FA0-96B1-81BD2D26875D}" presName="sibTrans" presStyleCnt="0"/>
      <dgm:spPr/>
    </dgm:pt>
    <dgm:pt modelId="{54104096-16CD-4036-9D6E-01CB45F539E6}" type="pres">
      <dgm:prSet presAssocID="{F43734D5-EF07-426D-8570-CB616B804E65}" presName="textNode" presStyleLbl="node1" presStyleIdx="4" presStyleCnt="7">
        <dgm:presLayoutVars>
          <dgm:bulletEnabled val="1"/>
        </dgm:presLayoutVars>
      </dgm:prSet>
      <dgm:spPr/>
      <dgm:t>
        <a:bodyPr/>
        <a:lstStyle/>
        <a:p>
          <a:endParaRPr lang="fr-FR"/>
        </a:p>
      </dgm:t>
    </dgm:pt>
    <dgm:pt modelId="{F3536933-BFD4-4622-A324-F4E224CD15EA}" type="pres">
      <dgm:prSet presAssocID="{C02EADA0-ADDE-4196-800F-262C5B59E77A}" presName="sibTrans" presStyleCnt="0"/>
      <dgm:spPr/>
    </dgm:pt>
    <dgm:pt modelId="{5833CCF4-6784-4B52-8906-D8A0D0C5F292}" type="pres">
      <dgm:prSet presAssocID="{76E0B908-C075-471D-A778-ABBD69C70C1B}" presName="textNode" presStyleLbl="node1" presStyleIdx="5" presStyleCnt="7">
        <dgm:presLayoutVars>
          <dgm:bulletEnabled val="1"/>
        </dgm:presLayoutVars>
      </dgm:prSet>
      <dgm:spPr/>
      <dgm:t>
        <a:bodyPr/>
        <a:lstStyle/>
        <a:p>
          <a:endParaRPr lang="fr-FR"/>
        </a:p>
      </dgm:t>
    </dgm:pt>
    <dgm:pt modelId="{E1270D2C-96BF-4E3D-A229-3A88E51F8C3D}" type="pres">
      <dgm:prSet presAssocID="{2EADD679-1AA1-424E-BDD8-23150A83F356}" presName="sibTrans" presStyleCnt="0"/>
      <dgm:spPr/>
    </dgm:pt>
    <dgm:pt modelId="{00B640C1-2FB8-41F2-8601-A1EAD5F150B2}" type="pres">
      <dgm:prSet presAssocID="{F79FFDEE-B312-47FC-8EF2-F43260473AB9}" presName="textNode" presStyleLbl="node1" presStyleIdx="6" presStyleCnt="7">
        <dgm:presLayoutVars>
          <dgm:bulletEnabled val="1"/>
        </dgm:presLayoutVars>
      </dgm:prSet>
      <dgm:spPr/>
      <dgm:t>
        <a:bodyPr/>
        <a:lstStyle/>
        <a:p>
          <a:endParaRPr lang="fr-FR"/>
        </a:p>
      </dgm:t>
    </dgm:pt>
  </dgm:ptLst>
  <dgm:cxnLst>
    <dgm:cxn modelId="{A8AF7E76-8A45-46DD-B0A5-5BA8DD91C290}" srcId="{8BFC0E1E-74A1-4458-AB0A-F938A9F1786D}" destId="{76E0B908-C075-471D-A778-ABBD69C70C1B}" srcOrd="5" destOrd="0" parTransId="{7172BC2E-3AE2-4709-9EC2-6DF5E68D0791}" sibTransId="{2EADD679-1AA1-424E-BDD8-23150A83F356}"/>
    <dgm:cxn modelId="{7F5BB3C9-8EEE-4D2E-9277-890CCF527C68}" type="presOf" srcId="{30544FC7-406C-4255-B503-620B9D6465F8}" destId="{3B9DB44B-D681-4391-A6AC-9CA8D2A1F6B1}" srcOrd="0" destOrd="0" presId="urn:microsoft.com/office/officeart/2005/8/layout/hProcess9"/>
    <dgm:cxn modelId="{8B981032-E7A5-45F1-9A14-C13B7C634FD4}" type="presOf" srcId="{0AE0A2E5-345D-441D-9A64-33EA09F418A4}" destId="{4D8A8E77-72EB-4030-9B86-A0CB82D5851D}" srcOrd="0" destOrd="0" presId="urn:microsoft.com/office/officeart/2005/8/layout/hProcess9"/>
    <dgm:cxn modelId="{16625D79-D999-4977-AD95-D3D04C8C8182}" srcId="{8BFC0E1E-74A1-4458-AB0A-F938A9F1786D}" destId="{0AE0A2E5-345D-441D-9A64-33EA09F418A4}" srcOrd="1" destOrd="0" parTransId="{2633F571-9C40-471F-81D0-4A8BC29E0444}" sibTransId="{3F5571FB-C90B-493A-A171-F2B427162C21}"/>
    <dgm:cxn modelId="{C9725E25-5775-4522-9E18-B3491FAE297C}" type="presOf" srcId="{F43734D5-EF07-426D-8570-CB616B804E65}" destId="{54104096-16CD-4036-9D6E-01CB45F539E6}" srcOrd="0" destOrd="0" presId="urn:microsoft.com/office/officeart/2005/8/layout/hProcess9"/>
    <dgm:cxn modelId="{D95D3D55-128E-4588-B8E4-86EB1EE57D00}" srcId="{8BFC0E1E-74A1-4458-AB0A-F938A9F1786D}" destId="{F79FFDEE-B312-47FC-8EF2-F43260473AB9}" srcOrd="6" destOrd="0" parTransId="{239919D2-03AF-421F-BFBF-9A7F27476AF6}" sibTransId="{573290FC-BD9F-44AD-8FEC-E9C71317940F}"/>
    <dgm:cxn modelId="{2D3EF61D-5014-4CC2-A76E-9C3CAF6ED850}" srcId="{8BFC0E1E-74A1-4458-AB0A-F938A9F1786D}" destId="{AF698A04-3C20-4109-BB3B-A8A77EB65397}" srcOrd="0" destOrd="0" parTransId="{C1D56C47-281C-4F90-8EE1-F3D50C73FAEB}" sibTransId="{1DEA9939-1691-4EAC-84C6-4BFEBF590138}"/>
    <dgm:cxn modelId="{09B77DFD-D1BF-4DF2-A255-31285CE2032C}" srcId="{8BFC0E1E-74A1-4458-AB0A-F938A9F1786D}" destId="{F43734D5-EF07-426D-8570-CB616B804E65}" srcOrd="4" destOrd="0" parTransId="{618DE11A-89CA-4651-AC5F-00835EC9106F}" sibTransId="{C02EADA0-ADDE-4196-800F-262C5B59E77A}"/>
    <dgm:cxn modelId="{12F69C15-F215-4D87-8983-770EA5997917}" type="presOf" srcId="{F79FFDEE-B312-47FC-8EF2-F43260473AB9}" destId="{00B640C1-2FB8-41F2-8601-A1EAD5F150B2}" srcOrd="0" destOrd="0" presId="urn:microsoft.com/office/officeart/2005/8/layout/hProcess9"/>
    <dgm:cxn modelId="{84662067-B9E3-4BEB-9CCE-82ECE022DDCC}" type="presOf" srcId="{634F0B76-C537-467D-A506-B13633FBD543}" destId="{E6BA8EEE-5A06-4753-8CA3-15A3FCB1FCE5}" srcOrd="0" destOrd="0" presId="urn:microsoft.com/office/officeart/2005/8/layout/hProcess9"/>
    <dgm:cxn modelId="{A868B10C-5FF5-414E-9C01-CDB0F16476DD}" srcId="{8BFC0E1E-74A1-4458-AB0A-F938A9F1786D}" destId="{634F0B76-C537-467D-A506-B13633FBD543}" srcOrd="3" destOrd="0" parTransId="{AEEF45D6-A551-4298-ABCA-B1BB0BAA8D19}" sibTransId="{AD477D18-CF26-4FA0-96B1-81BD2D26875D}"/>
    <dgm:cxn modelId="{94C3AA4E-1038-4DF0-AAB4-2A8C4177CC38}" type="presOf" srcId="{8BFC0E1E-74A1-4458-AB0A-F938A9F1786D}" destId="{1BA92C58-50E5-47F8-B677-039FB205F10E}" srcOrd="0" destOrd="0" presId="urn:microsoft.com/office/officeart/2005/8/layout/hProcess9"/>
    <dgm:cxn modelId="{347DFE20-E986-4E4C-A388-22B0DBA4BEE9}" type="presOf" srcId="{AF698A04-3C20-4109-BB3B-A8A77EB65397}" destId="{D1B34D61-0D0F-4B39-8C03-9A69FDB2CC73}" srcOrd="0" destOrd="0" presId="urn:microsoft.com/office/officeart/2005/8/layout/hProcess9"/>
    <dgm:cxn modelId="{8FE4E08D-7976-46B0-ACDF-B678E67D7322}" type="presOf" srcId="{76E0B908-C075-471D-A778-ABBD69C70C1B}" destId="{5833CCF4-6784-4B52-8906-D8A0D0C5F292}" srcOrd="0" destOrd="0" presId="urn:microsoft.com/office/officeart/2005/8/layout/hProcess9"/>
    <dgm:cxn modelId="{F06E5C41-7EBE-4ECB-8D3B-A17B59BBB15B}" srcId="{8BFC0E1E-74A1-4458-AB0A-F938A9F1786D}" destId="{30544FC7-406C-4255-B503-620B9D6465F8}" srcOrd="2" destOrd="0" parTransId="{E2442977-829D-488C-BD52-C4795D4E7859}" sibTransId="{114A1644-C22F-43D3-AEF3-80B8D5AB3AD5}"/>
    <dgm:cxn modelId="{0065FBED-E47E-4AAA-BD3C-9E70F1741AA8}" type="presParOf" srcId="{1BA92C58-50E5-47F8-B677-039FB205F10E}" destId="{8A2E6975-B36B-4A37-9BA9-56A849258154}" srcOrd="0" destOrd="0" presId="urn:microsoft.com/office/officeart/2005/8/layout/hProcess9"/>
    <dgm:cxn modelId="{BD0112A5-6BBC-42AC-AC15-1D1382DEFF43}" type="presParOf" srcId="{1BA92C58-50E5-47F8-B677-039FB205F10E}" destId="{F425EE26-DA01-41C2-919D-AC4130AE9F38}" srcOrd="1" destOrd="0" presId="urn:microsoft.com/office/officeart/2005/8/layout/hProcess9"/>
    <dgm:cxn modelId="{415ACED3-56F2-4937-933B-19687147A7B4}" type="presParOf" srcId="{F425EE26-DA01-41C2-919D-AC4130AE9F38}" destId="{D1B34D61-0D0F-4B39-8C03-9A69FDB2CC73}" srcOrd="0" destOrd="0" presId="urn:microsoft.com/office/officeart/2005/8/layout/hProcess9"/>
    <dgm:cxn modelId="{8B7F18A4-FCB7-4763-B447-3B5C1C47A64E}" type="presParOf" srcId="{F425EE26-DA01-41C2-919D-AC4130AE9F38}" destId="{A8073DBB-7D9A-495B-B264-40F4A0015526}" srcOrd="1" destOrd="0" presId="urn:microsoft.com/office/officeart/2005/8/layout/hProcess9"/>
    <dgm:cxn modelId="{1E1344FC-37DA-45E3-ABD0-CFAB1B0B01F4}" type="presParOf" srcId="{F425EE26-DA01-41C2-919D-AC4130AE9F38}" destId="{4D8A8E77-72EB-4030-9B86-A0CB82D5851D}" srcOrd="2" destOrd="0" presId="urn:microsoft.com/office/officeart/2005/8/layout/hProcess9"/>
    <dgm:cxn modelId="{56794052-940C-4776-ADA1-FD8C8040C523}" type="presParOf" srcId="{F425EE26-DA01-41C2-919D-AC4130AE9F38}" destId="{9BC01598-5E8C-4110-BF45-0585D29FF1DD}" srcOrd="3" destOrd="0" presId="urn:microsoft.com/office/officeart/2005/8/layout/hProcess9"/>
    <dgm:cxn modelId="{5547CB09-5FA2-4310-ACFA-4BE22DB39063}" type="presParOf" srcId="{F425EE26-DA01-41C2-919D-AC4130AE9F38}" destId="{3B9DB44B-D681-4391-A6AC-9CA8D2A1F6B1}" srcOrd="4" destOrd="0" presId="urn:microsoft.com/office/officeart/2005/8/layout/hProcess9"/>
    <dgm:cxn modelId="{5E34D36D-1CE2-4D89-BD3C-1BD2C295C5FE}" type="presParOf" srcId="{F425EE26-DA01-41C2-919D-AC4130AE9F38}" destId="{865BA7AF-DEB4-4FC0-B3A4-387D0CA5BB10}" srcOrd="5" destOrd="0" presId="urn:microsoft.com/office/officeart/2005/8/layout/hProcess9"/>
    <dgm:cxn modelId="{2AFA47AF-EA2F-4603-BFFC-C6ABC03A085D}" type="presParOf" srcId="{F425EE26-DA01-41C2-919D-AC4130AE9F38}" destId="{E6BA8EEE-5A06-4753-8CA3-15A3FCB1FCE5}" srcOrd="6" destOrd="0" presId="urn:microsoft.com/office/officeart/2005/8/layout/hProcess9"/>
    <dgm:cxn modelId="{4B9DC34C-F584-4ED6-870B-9BAA610E7D66}" type="presParOf" srcId="{F425EE26-DA01-41C2-919D-AC4130AE9F38}" destId="{0D65A68F-A7ED-4439-9EEF-D6B907D01FE9}" srcOrd="7" destOrd="0" presId="urn:microsoft.com/office/officeart/2005/8/layout/hProcess9"/>
    <dgm:cxn modelId="{DDEDCFB4-3185-4B51-A7E3-744AC0B96FBB}" type="presParOf" srcId="{F425EE26-DA01-41C2-919D-AC4130AE9F38}" destId="{54104096-16CD-4036-9D6E-01CB45F539E6}" srcOrd="8" destOrd="0" presId="urn:microsoft.com/office/officeart/2005/8/layout/hProcess9"/>
    <dgm:cxn modelId="{87576D61-D0E6-4B67-B106-97FE02A78C50}" type="presParOf" srcId="{F425EE26-DA01-41C2-919D-AC4130AE9F38}" destId="{F3536933-BFD4-4622-A324-F4E224CD15EA}" srcOrd="9" destOrd="0" presId="urn:microsoft.com/office/officeart/2005/8/layout/hProcess9"/>
    <dgm:cxn modelId="{4EE26BBB-27C6-4D93-ADF2-D8751ED63EAB}" type="presParOf" srcId="{F425EE26-DA01-41C2-919D-AC4130AE9F38}" destId="{5833CCF4-6784-4B52-8906-D8A0D0C5F292}" srcOrd="10" destOrd="0" presId="urn:microsoft.com/office/officeart/2005/8/layout/hProcess9"/>
    <dgm:cxn modelId="{C77D9C7F-F98D-44F6-9A65-B6BF5A36D61C}" type="presParOf" srcId="{F425EE26-DA01-41C2-919D-AC4130AE9F38}" destId="{E1270D2C-96BF-4E3D-A229-3A88E51F8C3D}" srcOrd="11" destOrd="0" presId="urn:microsoft.com/office/officeart/2005/8/layout/hProcess9"/>
    <dgm:cxn modelId="{3012B3E9-D8F6-4084-A472-BEF43FE34C0D}" type="presParOf" srcId="{F425EE26-DA01-41C2-919D-AC4130AE9F38}" destId="{00B640C1-2FB8-41F2-8601-A1EAD5F150B2}" srcOrd="12"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340D9E-913B-41AD-86E2-5EF5E0C706B4}">
      <dsp:nvSpPr>
        <dsp:cNvPr id="0" name=""/>
        <dsp:cNvSpPr/>
      </dsp:nvSpPr>
      <dsp:spPr>
        <a:xfrm>
          <a:off x="1494589" y="-35816"/>
          <a:ext cx="5830820" cy="5830820"/>
        </a:xfrm>
        <a:prstGeom prst="circularArrow">
          <a:avLst>
            <a:gd name="adj1" fmla="val 5544"/>
            <a:gd name="adj2" fmla="val 330680"/>
            <a:gd name="adj3" fmla="val 14497410"/>
            <a:gd name="adj4" fmla="val 16960743"/>
            <a:gd name="adj5" fmla="val 5757"/>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24119C8-BF07-4381-B8B8-1169B42BC738}">
      <dsp:nvSpPr>
        <dsp:cNvPr id="0" name=""/>
        <dsp:cNvSpPr/>
      </dsp:nvSpPr>
      <dsp:spPr>
        <a:xfrm>
          <a:off x="3490532" y="2895"/>
          <a:ext cx="1838935" cy="919467"/>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0" kern="1200" baseline="0" dirty="0" smtClean="0"/>
            <a:t>INNOVER</a:t>
          </a:r>
          <a:endParaRPr lang="fr-FR" sz="2000" b="1" i="0" kern="1200" baseline="0" dirty="0"/>
        </a:p>
      </dsp:txBody>
      <dsp:txXfrm>
        <a:off x="3490532" y="2895"/>
        <a:ext cx="1838935" cy="919467"/>
      </dsp:txXfrm>
    </dsp:sp>
    <dsp:sp modelId="{B8F5D336-5F78-4991-BB10-FF89E3899B21}">
      <dsp:nvSpPr>
        <dsp:cNvPr id="0" name=""/>
        <dsp:cNvSpPr/>
      </dsp:nvSpPr>
      <dsp:spPr>
        <a:xfrm>
          <a:off x="5480835" y="990857"/>
          <a:ext cx="1838935" cy="919467"/>
        </a:xfrm>
        <a:prstGeom prst="roundRect">
          <a:avLst/>
        </a:prstGeom>
        <a:gradFill rotWithShape="0">
          <a:gsLst>
            <a:gs pos="0">
              <a:schemeClr val="accent5">
                <a:hueOff val="-1655646"/>
                <a:satOff val="6635"/>
                <a:lumOff val="1438"/>
                <a:alphaOff val="0"/>
                <a:shade val="51000"/>
                <a:satMod val="130000"/>
              </a:schemeClr>
            </a:gs>
            <a:gs pos="80000">
              <a:schemeClr val="accent5">
                <a:hueOff val="-1655646"/>
                <a:satOff val="6635"/>
                <a:lumOff val="1438"/>
                <a:alphaOff val="0"/>
                <a:shade val="93000"/>
                <a:satMod val="130000"/>
              </a:schemeClr>
            </a:gs>
            <a:gs pos="100000">
              <a:schemeClr val="accent5">
                <a:hueOff val="-1655646"/>
                <a:satOff val="6635"/>
                <a:lumOff val="14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i="0" kern="1200" baseline="0" dirty="0" smtClean="0">
              <a:solidFill>
                <a:schemeClr val="bg2">
                  <a:lumMod val="75000"/>
                </a:schemeClr>
              </a:solidFill>
            </a:rPr>
            <a:t>      Se développer à L’INTERNATIONAL</a:t>
          </a:r>
        </a:p>
      </dsp:txBody>
      <dsp:txXfrm>
        <a:off x="5480835" y="990857"/>
        <a:ext cx="1838935" cy="919467"/>
      </dsp:txXfrm>
    </dsp:sp>
    <dsp:sp modelId="{D0F65C58-6D4B-4634-AE87-F00415EA72CF}">
      <dsp:nvSpPr>
        <dsp:cNvPr id="0" name=""/>
        <dsp:cNvSpPr/>
      </dsp:nvSpPr>
      <dsp:spPr>
        <a:xfrm>
          <a:off x="5914681" y="3042682"/>
          <a:ext cx="1838935" cy="919467"/>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baseline="0" dirty="0" smtClean="0">
              <a:solidFill>
                <a:schemeClr val="bg1"/>
              </a:solidFill>
            </a:rPr>
            <a:t>Investir en </a:t>
          </a:r>
          <a:r>
            <a:rPr lang="fr-FR" sz="1600" b="1" kern="1200" baseline="0" dirty="0" smtClean="0">
              <a:solidFill>
                <a:schemeClr val="bg1"/>
              </a:solidFill>
            </a:rPr>
            <a:t>DEVELOPPEMENT DURABLE</a:t>
          </a:r>
          <a:endParaRPr lang="fr-FR" sz="1600" b="1" kern="1200" baseline="0" dirty="0">
            <a:solidFill>
              <a:schemeClr val="bg1"/>
            </a:solidFill>
          </a:endParaRPr>
        </a:p>
      </dsp:txBody>
      <dsp:txXfrm>
        <a:off x="5914681" y="3042682"/>
        <a:ext cx="1838935" cy="919467"/>
      </dsp:txXfrm>
    </dsp:sp>
    <dsp:sp modelId="{5820345E-8D2C-432A-AF7C-EA58A84EF8C4}">
      <dsp:nvSpPr>
        <dsp:cNvPr id="0" name=""/>
        <dsp:cNvSpPr/>
      </dsp:nvSpPr>
      <dsp:spPr>
        <a:xfrm>
          <a:off x="4567724" y="4701347"/>
          <a:ext cx="1838935" cy="919467"/>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i="0" kern="1200" baseline="0" dirty="0" smtClean="0">
              <a:solidFill>
                <a:schemeClr val="bg1"/>
              </a:solidFill>
            </a:rPr>
            <a:t>     REPRENDRE une entreprise</a:t>
          </a:r>
          <a:endParaRPr lang="fr-FR" sz="1600" b="1" i="0" kern="1200" baseline="0" dirty="0">
            <a:solidFill>
              <a:schemeClr val="bg1"/>
            </a:solidFill>
          </a:endParaRPr>
        </a:p>
      </dsp:txBody>
      <dsp:txXfrm>
        <a:off x="4567724" y="4701347"/>
        <a:ext cx="1838935" cy="919467"/>
      </dsp:txXfrm>
    </dsp:sp>
    <dsp:sp modelId="{EFC1724F-99DC-4EF9-848D-AD9E1C0C15EF}">
      <dsp:nvSpPr>
        <dsp:cNvPr id="0" name=""/>
        <dsp:cNvSpPr/>
      </dsp:nvSpPr>
      <dsp:spPr>
        <a:xfrm>
          <a:off x="2411684" y="4729636"/>
          <a:ext cx="1838935" cy="919467"/>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0" kern="1200" baseline="0" dirty="0" smtClean="0">
              <a:solidFill>
                <a:srgbClr val="002060"/>
              </a:solidFill>
            </a:rPr>
            <a:t>INVESTIR</a:t>
          </a:r>
          <a:endParaRPr lang="fr-FR" sz="2000" b="1" i="0" kern="1200" baseline="0" dirty="0">
            <a:solidFill>
              <a:srgbClr val="002060"/>
            </a:solidFill>
          </a:endParaRPr>
        </a:p>
      </dsp:txBody>
      <dsp:txXfrm>
        <a:off x="2411684" y="4729636"/>
        <a:ext cx="1838935" cy="919467"/>
      </dsp:txXfrm>
    </dsp:sp>
    <dsp:sp modelId="{EA868747-AFAC-4C19-8B63-81D4A1B2D25D}">
      <dsp:nvSpPr>
        <dsp:cNvPr id="0" name=""/>
        <dsp:cNvSpPr/>
      </dsp:nvSpPr>
      <dsp:spPr>
        <a:xfrm>
          <a:off x="1066382" y="3042682"/>
          <a:ext cx="1838935" cy="919467"/>
        </a:xfrm>
        <a:prstGeom prst="roundRect">
          <a:avLst/>
        </a:prstGeom>
        <a:gradFill rotWithShape="0">
          <a:gsLst>
            <a:gs pos="0">
              <a:schemeClr val="accent5">
                <a:hueOff val="-8278230"/>
                <a:satOff val="33176"/>
                <a:lumOff val="7190"/>
                <a:alphaOff val="0"/>
                <a:shade val="51000"/>
                <a:satMod val="130000"/>
              </a:schemeClr>
            </a:gs>
            <a:gs pos="80000">
              <a:schemeClr val="accent5">
                <a:hueOff val="-8278230"/>
                <a:satOff val="33176"/>
                <a:lumOff val="7190"/>
                <a:alphaOff val="0"/>
                <a:shade val="93000"/>
                <a:satMod val="130000"/>
              </a:schemeClr>
            </a:gs>
            <a:gs pos="100000">
              <a:schemeClr val="accent5">
                <a:hueOff val="-8278230"/>
                <a:satOff val="33176"/>
                <a:lumOff val="71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bg1"/>
              </a:solidFill>
            </a:rPr>
            <a:t>    Développer son </a:t>
          </a:r>
          <a:r>
            <a:rPr lang="fr-FR" sz="1600" b="1" kern="1200" dirty="0" smtClean="0">
              <a:solidFill>
                <a:schemeClr val="bg1"/>
              </a:solidFill>
            </a:rPr>
            <a:t>activité COMMERCIALE</a:t>
          </a:r>
          <a:endParaRPr lang="fr-FR" sz="1600" b="1" kern="1200" dirty="0">
            <a:solidFill>
              <a:schemeClr val="bg1"/>
            </a:solidFill>
          </a:endParaRPr>
        </a:p>
      </dsp:txBody>
      <dsp:txXfrm>
        <a:off x="1066382" y="3042682"/>
        <a:ext cx="1838935" cy="919467"/>
      </dsp:txXfrm>
    </dsp:sp>
    <dsp:sp modelId="{1299FCEF-395F-42F6-BFF0-F3D18C69A225}">
      <dsp:nvSpPr>
        <dsp:cNvPr id="0" name=""/>
        <dsp:cNvSpPr/>
      </dsp:nvSpPr>
      <dsp:spPr>
        <a:xfrm>
          <a:off x="1546515" y="939084"/>
          <a:ext cx="1838935" cy="919467"/>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i="0" kern="1200" baseline="0" dirty="0" smtClean="0"/>
            <a:t>RECRUTER et FORMER son PERSONNEL</a:t>
          </a:r>
          <a:endParaRPr lang="fr-FR" sz="1600" b="1" i="0" kern="1200" baseline="0" dirty="0"/>
        </a:p>
      </dsp:txBody>
      <dsp:txXfrm>
        <a:off x="1546515" y="939084"/>
        <a:ext cx="1838935" cy="91946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5518B83-0656-407F-86B6-D0387BECC2E4}">
      <dsp:nvSpPr>
        <dsp:cNvPr id="0" name=""/>
        <dsp:cNvSpPr/>
      </dsp:nvSpPr>
      <dsp:spPr>
        <a:xfrm>
          <a:off x="626469" y="0"/>
          <a:ext cx="7099988" cy="388843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64B90F-D1D0-49B1-B23C-29894E77AC68}">
      <dsp:nvSpPr>
        <dsp:cNvPr id="0" name=""/>
        <dsp:cNvSpPr/>
      </dsp:nvSpPr>
      <dsp:spPr>
        <a:xfrm>
          <a:off x="4709" y="1166529"/>
          <a:ext cx="1984320" cy="155537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Amorçage</a:t>
          </a:r>
          <a:endParaRPr lang="fr-FR" sz="2000" kern="1200" dirty="0"/>
        </a:p>
      </dsp:txBody>
      <dsp:txXfrm>
        <a:off x="4709" y="1166529"/>
        <a:ext cx="1984320" cy="1555372"/>
      </dsp:txXfrm>
    </dsp:sp>
    <dsp:sp modelId="{3C0275DC-87BD-4BBB-8249-11A2EDAFDAD8}">
      <dsp:nvSpPr>
        <dsp:cNvPr id="0" name=""/>
        <dsp:cNvSpPr/>
      </dsp:nvSpPr>
      <dsp:spPr>
        <a:xfrm>
          <a:off x="2124438" y="1166529"/>
          <a:ext cx="1984320" cy="155537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Développement</a:t>
          </a:r>
          <a:endParaRPr lang="fr-FR" sz="2000" kern="1200" dirty="0"/>
        </a:p>
      </dsp:txBody>
      <dsp:txXfrm>
        <a:off x="2124438" y="1166529"/>
        <a:ext cx="1984320" cy="1555372"/>
      </dsp:txXfrm>
    </dsp:sp>
    <dsp:sp modelId="{894A1761-B5A1-4A5F-A2E5-6309B8D92EE2}">
      <dsp:nvSpPr>
        <dsp:cNvPr id="0" name=""/>
        <dsp:cNvSpPr/>
      </dsp:nvSpPr>
      <dsp:spPr>
        <a:xfrm>
          <a:off x="4244168" y="1166529"/>
          <a:ext cx="1984320" cy="155537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Lancement</a:t>
          </a:r>
          <a:endParaRPr lang="fr-FR" sz="2000" kern="1200" dirty="0"/>
        </a:p>
      </dsp:txBody>
      <dsp:txXfrm>
        <a:off x="4244168" y="1166529"/>
        <a:ext cx="1984320" cy="1555372"/>
      </dsp:txXfrm>
    </dsp:sp>
    <dsp:sp modelId="{6FEBCAA8-12F1-442A-8857-0D9EBC103F5A}">
      <dsp:nvSpPr>
        <dsp:cNvPr id="0" name=""/>
        <dsp:cNvSpPr/>
      </dsp:nvSpPr>
      <dsp:spPr>
        <a:xfrm>
          <a:off x="6363897" y="1166529"/>
          <a:ext cx="1984320" cy="155537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Expansion</a:t>
          </a:r>
          <a:endParaRPr lang="fr-FR" sz="2000" kern="1200" dirty="0"/>
        </a:p>
      </dsp:txBody>
      <dsp:txXfrm>
        <a:off x="6363897" y="1166529"/>
        <a:ext cx="1984320" cy="15553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2E6975-B36B-4A37-9BA9-56A849258154}">
      <dsp:nvSpPr>
        <dsp:cNvPr id="0" name=""/>
        <dsp:cNvSpPr/>
      </dsp:nvSpPr>
      <dsp:spPr>
        <a:xfrm>
          <a:off x="653472" y="0"/>
          <a:ext cx="7406022" cy="3528392"/>
        </a:xfrm>
        <a:prstGeom prst="rightArrow">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34D61-0D0F-4B39-8C03-9A69FDB2CC73}">
      <dsp:nvSpPr>
        <dsp:cNvPr id="0" name=""/>
        <dsp:cNvSpPr/>
      </dsp:nvSpPr>
      <dsp:spPr>
        <a:xfrm>
          <a:off x="1719" y="1058517"/>
          <a:ext cx="1192163" cy="1411356"/>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Epargne Personnel</a:t>
          </a:r>
          <a:endParaRPr lang="fr-FR" sz="1400" kern="1200" dirty="0"/>
        </a:p>
      </dsp:txBody>
      <dsp:txXfrm>
        <a:off x="1719" y="1058517"/>
        <a:ext cx="1192163" cy="1411356"/>
      </dsp:txXfrm>
    </dsp:sp>
    <dsp:sp modelId="{4D8A8E77-72EB-4030-9B86-A0CB82D5851D}">
      <dsp:nvSpPr>
        <dsp:cNvPr id="0" name=""/>
        <dsp:cNvSpPr/>
      </dsp:nvSpPr>
      <dsp:spPr>
        <a:xfrm>
          <a:off x="1254613" y="1058517"/>
          <a:ext cx="1192163" cy="1411356"/>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Les aides au créateurs</a:t>
          </a:r>
          <a:endParaRPr lang="fr-FR" sz="1400" kern="1200" dirty="0"/>
        </a:p>
      </dsp:txBody>
      <dsp:txXfrm>
        <a:off x="1254613" y="1058517"/>
        <a:ext cx="1192163" cy="1411356"/>
      </dsp:txXfrm>
    </dsp:sp>
    <dsp:sp modelId="{3B9DB44B-D681-4391-A6AC-9CA8D2A1F6B1}">
      <dsp:nvSpPr>
        <dsp:cNvPr id="0" name=""/>
        <dsp:cNvSpPr/>
      </dsp:nvSpPr>
      <dsp:spPr>
        <a:xfrm>
          <a:off x="2507508" y="1058517"/>
          <a:ext cx="1192163" cy="1411356"/>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Les prêts d’honneur</a:t>
          </a:r>
          <a:endParaRPr lang="fr-FR" sz="1400" kern="1200" dirty="0"/>
        </a:p>
      </dsp:txBody>
      <dsp:txXfrm>
        <a:off x="2507508" y="1058517"/>
        <a:ext cx="1192163" cy="1411356"/>
      </dsp:txXfrm>
    </dsp:sp>
    <dsp:sp modelId="{E6BA8EEE-5A06-4753-8CA3-15A3FCB1FCE5}">
      <dsp:nvSpPr>
        <dsp:cNvPr id="0" name=""/>
        <dsp:cNvSpPr/>
      </dsp:nvSpPr>
      <dsp:spPr>
        <a:xfrm>
          <a:off x="3760402" y="1058517"/>
          <a:ext cx="1192163" cy="1411356"/>
        </a:xfrm>
        <a:prstGeom prst="roundRect">
          <a:avLst/>
        </a:prstGeom>
        <a:solidFill>
          <a:schemeClr val="accent1">
            <a:shade val="50000"/>
            <a:hueOff val="309803"/>
            <a:satOff val="-6480"/>
            <a:lumOff val="360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Prêt bancaire personnel</a:t>
          </a:r>
          <a:endParaRPr lang="fr-FR" sz="1400" kern="1200" dirty="0"/>
        </a:p>
      </dsp:txBody>
      <dsp:txXfrm>
        <a:off x="3760402" y="1058517"/>
        <a:ext cx="1192163" cy="1411356"/>
      </dsp:txXfrm>
    </dsp:sp>
    <dsp:sp modelId="{54104096-16CD-4036-9D6E-01CB45F539E6}">
      <dsp:nvSpPr>
        <dsp:cNvPr id="0" name=""/>
        <dsp:cNvSpPr/>
      </dsp:nvSpPr>
      <dsp:spPr>
        <a:xfrm>
          <a:off x="5013296" y="1058517"/>
          <a:ext cx="1192163" cy="1411356"/>
        </a:xfrm>
        <a:prstGeom prst="roundRect">
          <a:avLst/>
        </a:prstGeom>
        <a:solidFill>
          <a:schemeClr val="accent1">
            <a:shade val="50000"/>
            <a:hueOff val="309803"/>
            <a:satOff val="-6480"/>
            <a:lumOff val="360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Participation au capital</a:t>
          </a:r>
        </a:p>
      </dsp:txBody>
      <dsp:txXfrm>
        <a:off x="5013296" y="1058517"/>
        <a:ext cx="1192163" cy="1411356"/>
      </dsp:txXfrm>
    </dsp:sp>
    <dsp:sp modelId="{5833CCF4-6784-4B52-8906-D8A0D0C5F292}">
      <dsp:nvSpPr>
        <dsp:cNvPr id="0" name=""/>
        <dsp:cNvSpPr/>
      </dsp:nvSpPr>
      <dsp:spPr>
        <a:xfrm>
          <a:off x="6266191" y="1058517"/>
          <a:ext cx="1192163" cy="1411356"/>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Aides et subventions</a:t>
          </a:r>
          <a:endParaRPr lang="fr-FR" sz="1400" kern="1200" dirty="0"/>
        </a:p>
      </dsp:txBody>
      <dsp:txXfrm>
        <a:off x="6266191" y="1058517"/>
        <a:ext cx="1192163" cy="1411356"/>
      </dsp:txXfrm>
    </dsp:sp>
    <dsp:sp modelId="{00B640C1-2FB8-41F2-8601-A1EAD5F150B2}">
      <dsp:nvSpPr>
        <dsp:cNvPr id="0" name=""/>
        <dsp:cNvSpPr/>
      </dsp:nvSpPr>
      <dsp:spPr>
        <a:xfrm>
          <a:off x="7519085" y="1058517"/>
          <a:ext cx="1192163" cy="1411356"/>
        </a:xfrm>
        <a:prstGeom prst="roundRect">
          <a:avLst/>
        </a:prstGeom>
        <a:solidFill>
          <a:schemeClr val="accent1">
            <a:shade val="50000"/>
            <a:hueOff val="103268"/>
            <a:satOff val="-2160"/>
            <a:lumOff val="120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t>Prêt moyen et Long terme</a:t>
          </a:r>
          <a:endParaRPr lang="fr-FR" sz="1400" kern="1200" dirty="0"/>
        </a:p>
      </dsp:txBody>
      <dsp:txXfrm>
        <a:off x="7519085" y="1058517"/>
        <a:ext cx="1192163" cy="141135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0A5C44D-9F38-4AE4-B6E6-88CF42C3382A}" type="datetimeFigureOut">
              <a:rPr lang="fr-FR" smtClean="0"/>
              <a:pPr/>
              <a:t>23/01/2012</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C0461DB-F542-4BD8-AB4B-3BCFC062C0F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32500" lnSpcReduction="20000"/>
          </a:bodyPr>
          <a:lstStyle/>
          <a:p>
            <a:r>
              <a:rPr lang="fr-FR" b="1" dirty="0" smtClean="0"/>
              <a:t>1. LA DÉFINITION DE L’AIDE PUBLIQUE</a:t>
            </a:r>
            <a:endParaRPr lang="fr-FR" dirty="0" smtClean="0"/>
          </a:p>
          <a:p>
            <a:r>
              <a:rPr lang="fr-FR" dirty="0" smtClean="0"/>
              <a:t>Pour la première fois en France, il est proposé une définition formelle de « l’aide publique ». Selon les rapporteurs, l’aide publique aux entreprises « peut se définir comme un transfert de richesse d’un financeur public (ou privé recevant des fonds publics) vers un bénéficiaire du secteur marchand et concurrentiel, motivé par un objectif premier de politique publique et soumis au respect de conditions explicites ».</a:t>
            </a:r>
          </a:p>
          <a:p>
            <a:r>
              <a:rPr lang="fr-FR" dirty="0" smtClean="0"/>
              <a:t>La définition est cependant formalisée du point de vue du </a:t>
            </a:r>
            <a:r>
              <a:rPr lang="fr-FR" b="1" dirty="0" smtClean="0"/>
              <a:t>législateur et non de l’entreprise</a:t>
            </a:r>
            <a:r>
              <a:rPr lang="fr-FR" dirty="0" smtClean="0"/>
              <a:t>, et confond ainsi mouvement financier avec utilité ou avantage fournit à l’entreprise. Voici quelques exemples pour illustrer notre propos :</a:t>
            </a:r>
          </a:p>
          <a:p>
            <a:r>
              <a:rPr lang="fr-FR" dirty="0" smtClean="0"/>
              <a:t>1. La définition confond transfert de richesse et aide publique. Ainsi elle inclut les nombreuses aides qui </a:t>
            </a:r>
            <a:r>
              <a:rPr lang="fr-FR" b="1" dirty="0" smtClean="0"/>
              <a:t>compensent un dommage subi par l’entreprise</a:t>
            </a:r>
            <a:r>
              <a:rPr lang="fr-FR" dirty="0" smtClean="0"/>
              <a:t> (par exemple le passage aux 35 heures hebdomadaires). Elles correspondent en effet un transfert de richesse. Cependant, parallèlement, elles ne fournissent aucune aide économique, aucun avantage à l’entreprise, et ne font que compenser un préjudice. Ainsi le rapport compte entre autres comme « aide publique » les 17 milliards d’euros engagés dans la loi Aubry. Ce n’est pas un transfert de richesse mais l’indemnisation d’une contrainte. Action publique ou transfert de richesse n’est donc pas toujours synonyme d’aide pour l’entreprise.</a:t>
            </a:r>
          </a:p>
          <a:p>
            <a:r>
              <a:rPr lang="fr-FR" dirty="0" smtClean="0"/>
              <a:t>2. </a:t>
            </a:r>
            <a:r>
              <a:rPr lang="fr-FR" b="1" dirty="0" smtClean="0"/>
              <a:t>Le rapport exclue les aides indirectes, ou en nature</a:t>
            </a:r>
            <a:r>
              <a:rPr lang="fr-FR" dirty="0" smtClean="0"/>
              <a:t>. Par exemple, certains conseils régionaux proposent la réalisation d’audit qualité gratuit, ou la mise à disposition d’un stand à un salon professionnel. Autre exemple, OSEO garantit utilement à hauteur de 80 % les prêts bancaires pour des porteurs de projets ou des PME innovantes. Cette garantie a un effet de levier de 3 sur le financement bancaire. Dans ce dernier cas, il n’y a pas transfert de richesse.</a:t>
            </a:r>
          </a:p>
          <a:p>
            <a:r>
              <a:rPr lang="fr-FR" dirty="0" smtClean="0"/>
              <a:t>Tout mouvement financier public, même si elle résulte d’une contrainte au désavantage de l’entreprise est donc considéré comme aide publique … et seuls les mouvements comptables sont malheureusement considérés.</a:t>
            </a:r>
          </a:p>
          <a:p>
            <a:r>
              <a:rPr lang="fr-FR" dirty="0" smtClean="0"/>
              <a:t>Cette définition diverge fortement de la définition retenue par SPRATLEY CONSEIL dans le cadre de son recensement exhaustif des aides publiques. Pour résumé, SPRATLEY CONSEIL a recensé tout dispositif public conférant un avantage par rapport aux conditions de marché pour l'entreprise ou le porteur de projet. Ce critère de l’avantage concurrentiel est également le principal critère retenu par la Commission Européenne pour sa définition des aides publiques.</a:t>
            </a:r>
          </a:p>
          <a:p>
            <a:r>
              <a:rPr lang="fr-FR" dirty="0" smtClean="0"/>
              <a:t/>
            </a:r>
            <a:br>
              <a:rPr lang="fr-FR" dirty="0" smtClean="0"/>
            </a:br>
            <a:r>
              <a:rPr lang="fr-FR" b="1" dirty="0" smtClean="0"/>
              <a:t>2. 65 MILLIARDS D’EUROS D’AIDES PUBLIQUES</a:t>
            </a:r>
            <a:endParaRPr lang="fr-FR" dirty="0" smtClean="0"/>
          </a:p>
          <a:p>
            <a:r>
              <a:rPr lang="fr-FR" dirty="0" smtClean="0"/>
              <a:t>Conséquence d’une définition probablement trop large retenue par les rapporteurs, le rapport a comptabilisé un montant extraordinaire d’aides publiques aux entreprises en France, à savoir 65 milliards d’euros, soit 3,5 % du PIB.</a:t>
            </a:r>
          </a:p>
          <a:p>
            <a:r>
              <a:rPr lang="fr-FR" dirty="0" smtClean="0"/>
              <a:t>Le résultat a été visible immédiatement sur les divers blogs des grands quotidiens qui ont relayé ce montant, sous la forme d’insultes envers les PME et leurs chefs d’entreprises traités « d’assistés », « s’en mettant plein les poches », au moment des polémiques sur les difficultés de chacun d’accès au logement. </a:t>
            </a:r>
          </a:p>
          <a:p>
            <a:r>
              <a:rPr lang="fr-FR" dirty="0" smtClean="0"/>
              <a:t>Le rapport précise en effet dans son premier point : </a:t>
            </a:r>
          </a:p>
          <a:p>
            <a:r>
              <a:rPr lang="fr-FR" dirty="0" smtClean="0"/>
              <a:t>« On peut estimer à près de 65 milliards d’€ l’ensemble des aides publiques aux entreprises […] Ce total de 65 milliards d’€ représente un peu plus que le total du budget de l’Éducation nationale, près de deux fois le budget de la Défense, le même ordre de grandeur que le total des dépenses hospitalières, plus de trois fois le budget de l’Enseignement supérieur et de la Recherche. C’est aussi un chiffre supérieur au déficit public. » </a:t>
            </a:r>
          </a:p>
          <a:p>
            <a:r>
              <a:rPr lang="fr-FR" dirty="0" smtClean="0"/>
              <a:t>Le rapport précise cependant : « Il est certes méthodologiquement critiquable de faire ce type de rapprochement sans précautions, mais cela souligne l’importance du sujet au regard de l’efficience des politiques publiques. »</a:t>
            </a:r>
          </a:p>
          <a:p>
            <a:r>
              <a:rPr lang="fr-FR" dirty="0" smtClean="0"/>
              <a:t>Ce chiffre de 65 milliards d’Euros qui apparaît très conséquent (supérieur donc au budget de l’Éducation Nationale) est, en réalité, totalement confondu dans le rapport avec l’effort total fourni par la Nation vers les entreprises, soit 65 milliards d’Euros pour les entreprises (y compris les entreprises publiques). </a:t>
            </a:r>
          </a:p>
          <a:p>
            <a:r>
              <a:rPr lang="fr-FR" dirty="0" smtClean="0"/>
              <a:t>Pour illustration, voici ce que comprennent ces 65 milliards d’Euros, entre autres :</a:t>
            </a:r>
          </a:p>
          <a:p>
            <a:r>
              <a:rPr lang="fr-FR" dirty="0" smtClean="0"/>
              <a:t>- la réduction des cotisations patronales au titre de la loi Aubry : près de 17 milliards d’€ ;</a:t>
            </a:r>
            <a:br>
              <a:rPr lang="fr-FR" dirty="0" smtClean="0"/>
            </a:br>
            <a:r>
              <a:rPr lang="fr-FR" dirty="0" smtClean="0"/>
              <a:t>- la prise en compte des charges de retraite de la SNCF, pour 2,5 milliards d’€ ;</a:t>
            </a:r>
            <a:br>
              <a:rPr lang="fr-FR" dirty="0" smtClean="0"/>
            </a:br>
            <a:r>
              <a:rPr lang="fr-FR" dirty="0" smtClean="0"/>
              <a:t>- le taux réduit de TIPP sur le fioul domestique utilisé comme carburant, pour 1,3 milliards d’€ ;</a:t>
            </a:r>
            <a:br>
              <a:rPr lang="fr-FR" dirty="0" smtClean="0"/>
            </a:br>
            <a:r>
              <a:rPr lang="fr-FR" dirty="0" smtClean="0"/>
              <a:t>- les exonérations de TIPP pour les moteurs d’avion, pour 1,3 milliards d’€ ;</a:t>
            </a:r>
            <a:br>
              <a:rPr lang="fr-FR" dirty="0" smtClean="0"/>
            </a:br>
            <a:r>
              <a:rPr lang="fr-FR" dirty="0" smtClean="0"/>
              <a:t>- les contributions aux charges d’infrastructures ferroviaires, pour 1,2 milliards d’€ ;</a:t>
            </a:r>
            <a:br>
              <a:rPr lang="fr-FR" dirty="0" smtClean="0"/>
            </a:br>
            <a:r>
              <a:rPr lang="fr-FR" dirty="0" smtClean="0"/>
              <a:t>- et 3,5 milliards de subventions aux entreprises publiques.</a:t>
            </a:r>
          </a:p>
          <a:p>
            <a:r>
              <a:rPr lang="fr-FR" dirty="0" smtClean="0"/>
              <a:t>Il ne s’agit pas « d’aides publiques » mais plutôt du budget de l’État consacré au secteur marchand, dont dépend toute notre économie. Dans ce sens, il n’est pas anormal que l’effort de la Nation vers son secteur marchand, qui emploie 17,5 millions de personnes , dépasse celui de la Défense ou de l’Éducation Nationale, surtout lorsque nos entreprises rapportent in fine 278 milliards rien qu’en prélèvements obligatoires. </a:t>
            </a:r>
          </a:p>
          <a:p>
            <a:r>
              <a:rPr lang="fr-FR" dirty="0" smtClean="0"/>
              <a:t>Il ne faut donc pas confondre cet effort national avec les aides publiques aux entreprises, dont le montant est beaucoup moins élevé. Le rapport cite ainsi l’évaluation réalisée par SPRATLEY CONSEIL estimant à 16 milliards d’Euros le montant réel des aides aux entreprises, et non 65 milliards d’Euros. </a:t>
            </a:r>
          </a:p>
          <a:p>
            <a:r>
              <a:rPr lang="fr-FR" dirty="0" smtClean="0"/>
              <a:t/>
            </a:r>
            <a:br>
              <a:rPr lang="fr-FR" dirty="0" smtClean="0"/>
            </a:br>
            <a:r>
              <a:rPr lang="fr-FR" b="1" dirty="0" smtClean="0"/>
              <a:t>3. D’OÙ VIENNENT LES AIDES PUBLIQUES ?</a:t>
            </a:r>
            <a:endParaRPr lang="fr-FR" dirty="0" smtClean="0"/>
          </a:p>
          <a:p>
            <a:r>
              <a:rPr lang="fr-FR" dirty="0" smtClean="0"/>
              <a:t>Les 3 grandes sources de financements publics sont :</a:t>
            </a:r>
          </a:p>
          <a:p>
            <a:r>
              <a:rPr lang="fr-FR" dirty="0" smtClean="0"/>
              <a:t>1. L’Europe : par ses diverses politiques, l’Europe soutient les entreprises de manière directe pour un montant d’environ 350 millions d’euros, soit seulement 0,5 % du total des aides estimées par le rapport. Peut-on en conclure que l’Europe aide peu les entreprises ? En réalité, la méconnaissance des dispositifs européens par les entreprises françaises, faute d’information et de conseil, fait que cette ressource est trop peu utilisée. Pour illustration, certains fonds sont remboursés à la commission européenne faute de demandes. Autre exemple : Les Pays-Bas déposent plus de dossiers innovants auprès de la commission européenne que la France !</a:t>
            </a:r>
          </a:p>
          <a:p>
            <a:r>
              <a:rPr lang="fr-FR" dirty="0" smtClean="0"/>
              <a:t>2. L’État : Le rapport recense 730 aides nationales dont principalement des aides fiscales et des allégements généraux de charges sociales. </a:t>
            </a:r>
          </a:p>
          <a:p>
            <a:r>
              <a:rPr lang="fr-FR" dirty="0" smtClean="0"/>
              <a:t>3. Les collectivités territoriales : Les régions et les départements contribuent à l’effort national par le biais de politiques économiques qui respectivement tendent à toujours plus d’efficacité, mais qui tombent communément dans le piège de la prolifération des dispositifs et de la création de doublons. Les communautés de communes, d’agglomération ou simplement les communes sont également des sources non négligeables d’aides publiques aux entreprises, par des actions indirectes mais également par des actions ponctuelles répondant à un besoin spécifique sur un projet précis.</a:t>
            </a:r>
          </a:p>
          <a:p>
            <a:r>
              <a:rPr lang="fr-FR" dirty="0" smtClean="0"/>
              <a:t>La multiplicité des sources rendent difficiles l’identification des interlocuteurs compétents par les entreprises. Les redondances offrent cependant de grandes opportunités pour les entreprises pour lesquelles il est possible de cumuler les différentes couches de financement.</a:t>
            </a:r>
          </a:p>
          <a:p>
            <a:r>
              <a:rPr lang="fr-FR" dirty="0" smtClean="0"/>
              <a:t/>
            </a:r>
            <a:br>
              <a:rPr lang="fr-FR" dirty="0" smtClean="0"/>
            </a:br>
            <a:r>
              <a:rPr lang="fr-FR" b="1" dirty="0" smtClean="0"/>
              <a:t>4. A QUI PROFITENT LES AIDES PUBLIQUES ?</a:t>
            </a:r>
            <a:endParaRPr lang="fr-FR" dirty="0" smtClean="0"/>
          </a:p>
          <a:p>
            <a:r>
              <a:rPr lang="fr-FR" dirty="0" smtClean="0"/>
              <a:t>En valeur, les aides publiques bénéficient principalement </a:t>
            </a:r>
            <a:r>
              <a:rPr lang="fr-FR" b="1" dirty="0" smtClean="0"/>
              <a:t>aux grandes entreprises</a:t>
            </a:r>
            <a:r>
              <a:rPr lang="fr-FR" dirty="0" smtClean="0"/>
              <a:t>. Les grandes entreprises sont systématiquement conseillées par des cabinets experts en Aides et Subventions qui mobilisent de véritables têtes chercheuses et identifient, montent et cumulent les aides. </a:t>
            </a:r>
          </a:p>
          <a:p>
            <a:r>
              <a:rPr lang="fr-FR" dirty="0" smtClean="0"/>
              <a:t>Néanmoins, les aides attribuées aux grandes entreprises sont rapidement plafonnées. Par exemple, un même projet verra son taux de subvention doublé selon que l’entreprise soit une PME au sens communautaire, ou non. De même, la Prime d’Aménagement du Territoire propose une aide par emploi créé de 11 000 € pour une PME, contre 7 000 € pour une Grande entreprise.</a:t>
            </a:r>
          </a:p>
          <a:p>
            <a:r>
              <a:rPr lang="fr-FR" dirty="0" smtClean="0"/>
              <a:t>Les opportunités de financement public les plus intéressantes se trouvent donc au niveau des PME de moins de 250 salariés, pour lesquelles les projets sont subventionnés de façon proportionnellement plus significative. Le financement d’un projet de recherche ou d’innovation mené par une PME atteint par exemple 50 % du montant auprès d’OSEO.</a:t>
            </a:r>
          </a:p>
          <a:p>
            <a:r>
              <a:rPr lang="fr-FR" dirty="0" smtClean="0"/>
              <a:t/>
            </a:r>
            <a:br>
              <a:rPr lang="fr-FR" dirty="0" smtClean="0"/>
            </a:br>
            <a:r>
              <a:rPr lang="fr-FR" b="1" dirty="0" smtClean="0"/>
              <a:t>5. QUI GÈRE, CONTRÔLE ET RÉGULE LES AIDES PUBLIQUES ?</a:t>
            </a:r>
            <a:endParaRPr lang="fr-FR" dirty="0" smtClean="0"/>
          </a:p>
          <a:p>
            <a:r>
              <a:rPr lang="fr-FR" dirty="0" smtClean="0"/>
              <a:t>Il n’y a ce jour aucun organisme chargé d’évaluer la pertinence et l’efficacité des aides publiques.  Le rapport cite très justement au moins 42 dispositifs à ce jour d’allégements spécifiques de charges sociales pour les aides au recrutement, et des dizaines de possibilités d’exonération de taxe professionnelle, dont beaucoup viennent en doublon.</a:t>
            </a:r>
          </a:p>
          <a:p>
            <a:r>
              <a:rPr lang="fr-FR" dirty="0" smtClean="0"/>
              <a:t>En conséquence, ce sont parfois </a:t>
            </a:r>
            <a:r>
              <a:rPr lang="fr-FR" b="1" dirty="0" smtClean="0"/>
              <a:t>les entreprises</a:t>
            </a:r>
            <a:r>
              <a:rPr lang="fr-FR" dirty="0" smtClean="0"/>
              <a:t> qui choisissent l’utilisation relative des aides qui leur sont destinées, réalisant ainsi de facto la régulation du système.</a:t>
            </a:r>
          </a:p>
          <a:p>
            <a:r>
              <a:rPr lang="fr-FR" dirty="0" smtClean="0"/>
              <a:t/>
            </a:r>
            <a:br>
              <a:rPr lang="fr-FR" dirty="0" smtClean="0"/>
            </a:br>
            <a:r>
              <a:rPr lang="fr-FR" b="1" dirty="0" smtClean="0"/>
              <a:t>6. QUE PRÉCONISE LE RAPPORT ?</a:t>
            </a:r>
            <a:endParaRPr lang="fr-FR" dirty="0" smtClean="0"/>
          </a:p>
          <a:p>
            <a:r>
              <a:rPr lang="fr-FR" b="1" dirty="0" smtClean="0"/>
              <a:t>« Une fonction d’« ensemblier d’aides publiques » est nécessaire pour accompagner l’entreprise dans son projet »</a:t>
            </a:r>
            <a:endParaRPr lang="fr-FR" dirty="0" smtClean="0"/>
          </a:p>
          <a:p>
            <a:r>
              <a:rPr lang="fr-FR" dirty="0" smtClean="0"/>
              <a:t>Le rapport recommande explicitement aux entreprises le recours à des cabinets de conseil pour réaliser le travail d’ingénierie des aides, afin d’éviter de se perdre seules dans le maquis des aides publiques. Le rapport résume cette recommandation par une métaphore : </a:t>
            </a:r>
            <a:br>
              <a:rPr lang="fr-FR" dirty="0" smtClean="0"/>
            </a:br>
            <a:r>
              <a:rPr lang="fr-FR" dirty="0" smtClean="0"/>
              <a:t> « Il vaut mieux recommander aux malades de recourir au colloque singulier avec </a:t>
            </a:r>
            <a:r>
              <a:rPr lang="fr-FR" b="1" dirty="0" smtClean="0"/>
              <a:t>un médecin</a:t>
            </a:r>
            <a:r>
              <a:rPr lang="fr-FR" dirty="0" smtClean="0"/>
              <a:t> plutôt que de les laisser seuls à feuilleter </a:t>
            </a:r>
            <a:r>
              <a:rPr lang="fr-FR" b="1" dirty="0" smtClean="0"/>
              <a:t>le dictionnaire des médicaments</a:t>
            </a:r>
            <a:r>
              <a:rPr lang="fr-FR" dirty="0" smtClean="0"/>
              <a:t> disponibles. »</a:t>
            </a:r>
          </a:p>
          <a:p>
            <a:r>
              <a:rPr lang="fr-FR" dirty="0" smtClean="0"/>
              <a:t>Le rapport précise très précisément page 23 : « En effet, la mobilisation de ces aides directement par l’entreprise est délicate. Notamment, l’assemblage des aides pour maximiser le soutien financier public à un projet apparaît comme un métier en soi : il nécessite des instances de médiation et d’ingénierie spécialisées entre les entreprises et l’information brute, même correctement recensée.</a:t>
            </a:r>
          </a:p>
          <a:p>
            <a:r>
              <a:rPr lang="fr-FR" dirty="0" smtClean="0"/>
              <a:t>La connaissance détaillée des différents dispositifs d’aides publiques n’est pas le sujet premier pour beaucoup d’entreprises. Compte plus la possibilité de rencontrer le bon professionnel qui va utilement conseiller et aider au regard de la préoccupation du moment.</a:t>
            </a:r>
          </a:p>
          <a:p>
            <a:r>
              <a:rPr lang="fr-FR" dirty="0" smtClean="0"/>
              <a:t>L’important est d’informer précisément les entreprises, françaises et étrangères, grâce au travail d’opérateurs d’aides publiques susceptibles de leur donner les informations pertinentes au regard de leurs attentes, susceptibles également d’animer les assemblages possibles de différentes aides publiques portées par les diverses collectivités publiques »</a:t>
            </a:r>
          </a:p>
          <a:p>
            <a:r>
              <a:rPr lang="fr-FR" dirty="0" smtClean="0"/>
              <a:t/>
            </a:r>
            <a:br>
              <a:rPr lang="fr-FR" dirty="0" smtClean="0"/>
            </a:br>
            <a:r>
              <a:rPr lang="fr-FR" b="1" dirty="0" smtClean="0"/>
              <a:t>7. QUELS CABINETS RECOMMANDE LE RAPPORT ?</a:t>
            </a:r>
            <a:endParaRPr lang="fr-FR" dirty="0" smtClean="0"/>
          </a:p>
          <a:p>
            <a:r>
              <a:rPr lang="fr-FR" dirty="0" smtClean="0"/>
              <a:t>Le seul cabinet de conseil privé cité dans le rapport est notre cabinet </a:t>
            </a:r>
            <a:r>
              <a:rPr lang="fr-FR" b="1" dirty="0" smtClean="0"/>
              <a:t>SPRATLEY CONSEIL.</a:t>
            </a:r>
            <a:r>
              <a:rPr lang="fr-FR" dirty="0" smtClean="0"/>
              <a:t> </a:t>
            </a:r>
          </a:p>
          <a:p>
            <a:r>
              <a:rPr lang="fr-FR" dirty="0" err="1" smtClean="0"/>
              <a:t>Spratley</a:t>
            </a:r>
            <a:r>
              <a:rPr lang="fr-FR" dirty="0" smtClean="0"/>
              <a:t> Conseil est en effet le seul cabinet du métier labellisé par le Ministère de l’Economie et des Finances, et également le seul cabinet ayant constitué sa propre base de connaissances recensant toutes les aides publiques aux entreprises, également citée dans le rapport.</a:t>
            </a:r>
          </a:p>
          <a:p>
            <a:r>
              <a:rPr lang="fr-FR" dirty="0" smtClean="0"/>
              <a:t>SPRATLEY CONSEIL est le seul cabinet proposant le « diagnostic Aides et Subventions » ® pour toutes les entreprises.</a:t>
            </a:r>
          </a:p>
          <a:p>
            <a:r>
              <a:rPr lang="fr-FR" dirty="0" smtClean="0"/>
              <a:t>Enfin SPRATLEY CONSEIL est présent partout en France avec 11 antennes, pour être sûr d’identifier et obtenir toutes les aides, n’importe où en France.</a:t>
            </a:r>
            <a:endParaRPr lang="fr-FR" dirty="0"/>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Votre entreprise répond, </a:t>
            </a:r>
            <a:r>
              <a:rPr lang="fr-FR" b="1" i="1" dirty="0" smtClean="0"/>
              <a:t>de préférence,</a:t>
            </a:r>
            <a:r>
              <a:rPr lang="fr-FR" dirty="0" smtClean="0"/>
              <a:t>  à la définition européenne de la PME. Elle doit :</a:t>
            </a:r>
          </a:p>
          <a:p>
            <a:r>
              <a:rPr lang="fr-FR" dirty="0" smtClean="0"/>
              <a:t>- avoir un effectif de </a:t>
            </a:r>
            <a:r>
              <a:rPr lang="fr-FR" b="1" dirty="0" smtClean="0"/>
              <a:t>moins de 250 salariés</a:t>
            </a:r>
            <a:r>
              <a:rPr lang="fr-FR" dirty="0" smtClean="0"/>
              <a:t>,</a:t>
            </a:r>
            <a:br>
              <a:rPr lang="fr-FR" dirty="0" smtClean="0"/>
            </a:br>
            <a:r>
              <a:rPr lang="fr-FR" dirty="0" smtClean="0"/>
              <a:t>- réaliser un </a:t>
            </a:r>
            <a:r>
              <a:rPr lang="fr-FR" b="1" dirty="0" smtClean="0"/>
              <a:t>chiffres d'affaires inférieur ou égal à 50 M€</a:t>
            </a:r>
            <a:r>
              <a:rPr lang="fr-FR" dirty="0" smtClean="0"/>
              <a:t>,</a:t>
            </a:r>
            <a:br>
              <a:rPr lang="fr-FR" dirty="0" smtClean="0"/>
            </a:br>
            <a:r>
              <a:rPr lang="fr-FR" dirty="0" smtClean="0"/>
              <a:t>- </a:t>
            </a:r>
            <a:r>
              <a:rPr lang="fr-FR" b="1" dirty="0" smtClean="0"/>
              <a:t>ne pas être détenue pour plus de 25% de son capital par une société ne remplissant pas ces critères</a:t>
            </a:r>
            <a:r>
              <a:rPr lang="fr-FR" dirty="0" smtClean="0"/>
              <a:t>.</a:t>
            </a:r>
          </a:p>
          <a:p>
            <a:r>
              <a:rPr lang="fr-FR" dirty="0" smtClean="0"/>
              <a:t>La mise en </a:t>
            </a:r>
            <a:r>
              <a:rPr lang="fr-FR" dirty="0" err="1" smtClean="0"/>
              <a:t>oeuvre</a:t>
            </a:r>
            <a:r>
              <a:rPr lang="fr-FR" dirty="0" smtClean="0"/>
              <a:t> de votre projet </a:t>
            </a:r>
            <a:r>
              <a:rPr lang="fr-FR" b="1" dirty="0" smtClean="0"/>
              <a:t>ne doit pas menacer les emplois de votre entreprise</a:t>
            </a:r>
            <a:r>
              <a:rPr lang="fr-FR" dirty="0" smtClean="0"/>
              <a:t>.</a:t>
            </a:r>
          </a:p>
          <a:p>
            <a:r>
              <a:rPr lang="fr-FR" dirty="0" smtClean="0"/>
              <a:t>La société doit avoir </a:t>
            </a:r>
            <a:r>
              <a:rPr lang="fr-FR" b="1" dirty="0" smtClean="0"/>
              <a:t>une situation financière saine </a:t>
            </a:r>
            <a:r>
              <a:rPr lang="fr-FR" dirty="0" smtClean="0"/>
              <a:t>et avoir un haut de bilan positif.</a:t>
            </a:r>
          </a:p>
          <a:p>
            <a:r>
              <a:rPr lang="fr-FR" dirty="0" smtClean="0"/>
              <a:t>La société doit </a:t>
            </a:r>
            <a:r>
              <a:rPr lang="fr-FR" b="1" dirty="0" smtClean="0"/>
              <a:t>être à jour de ses cotisations sociales et fiscales</a:t>
            </a:r>
            <a:r>
              <a:rPr lang="fr-FR" dirty="0" smtClean="0"/>
              <a:t>.</a:t>
            </a:r>
          </a:p>
          <a:p>
            <a:r>
              <a:rPr lang="fr-FR" dirty="0" smtClean="0"/>
              <a:t>La demande de subvention doit toujours être </a:t>
            </a:r>
            <a:r>
              <a:rPr lang="fr-FR" b="1" dirty="0" smtClean="0"/>
              <a:t>présentée avant le démarrage du projet</a:t>
            </a:r>
            <a:r>
              <a:rPr lang="fr-FR" dirty="0" smtClean="0"/>
              <a:t>.</a:t>
            </a:r>
          </a:p>
          <a:p>
            <a:r>
              <a:rPr lang="fr-FR" dirty="0" smtClean="0"/>
              <a:t>Pour certains projets, l'entreprise </a:t>
            </a:r>
            <a:r>
              <a:rPr lang="fr-FR" b="1" dirty="0" smtClean="0"/>
              <a:t>ne doit pas avoir distribué des dividendes</a:t>
            </a:r>
            <a:r>
              <a:rPr lang="fr-FR" dirty="0" smtClean="0"/>
              <a:t>.</a:t>
            </a:r>
          </a:p>
          <a:p>
            <a:endParaRPr lang="fr-FR" dirty="0"/>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2C0461DB-F542-4BD8-AB4B-3BCFC062C0F7}"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2C2ACF-8E8C-49B6-913B-D104B21928AE}" type="datetimeFigureOut">
              <a:rPr lang="fr-FR" smtClean="0"/>
              <a:pPr/>
              <a:t>23/01/2012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D914C0-2D02-46CC-9DFC-42FD166A2D9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alpha val="54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C2ACF-8E8C-49B6-913B-D104B21928AE}" type="datetimeFigureOut">
              <a:rPr lang="fr-FR" smtClean="0"/>
              <a:pPr/>
              <a:t>23/01/2012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914C0-2D02-46CC-9DFC-42FD166A2D99}"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9552" y="2996952"/>
            <a:ext cx="8064896" cy="792088"/>
          </a:xfrm>
        </p:spPr>
        <p:txBody>
          <a:bodyPr>
            <a:normAutofit/>
          </a:bodyPr>
          <a:lstStyle/>
          <a:p>
            <a:r>
              <a:rPr lang="fr-FR" sz="3600" b="1" dirty="0" smtClean="0"/>
              <a:t>www.inovafi.com</a:t>
            </a:r>
            <a:endParaRPr lang="fr-FR" sz="3600" b="1" dirty="0"/>
          </a:p>
        </p:txBody>
      </p:sp>
      <p:sp>
        <p:nvSpPr>
          <p:cNvPr id="6" name="ZoneTexte 5"/>
          <p:cNvSpPr txBox="1"/>
          <p:nvPr/>
        </p:nvSpPr>
        <p:spPr>
          <a:xfrm>
            <a:off x="323528" y="4221088"/>
            <a:ext cx="8496944" cy="707886"/>
          </a:xfrm>
          <a:prstGeom prst="rect">
            <a:avLst/>
          </a:prstGeom>
          <a:noFill/>
        </p:spPr>
        <p:txBody>
          <a:bodyPr wrap="square" rtlCol="0">
            <a:spAutoFit/>
          </a:bodyPr>
          <a:lstStyle/>
          <a:p>
            <a:pPr algn="ctr"/>
            <a:r>
              <a:rPr lang="fr-FR" sz="4000" b="1" dirty="0" smtClean="0"/>
              <a:t>Obtenir les aides et subventions</a:t>
            </a:r>
            <a:endParaRPr lang="fr-FR" sz="4000" b="1" dirty="0"/>
          </a:p>
        </p:txBody>
      </p:sp>
      <p:pic>
        <p:nvPicPr>
          <p:cNvPr id="1026" name="Picture 2"/>
          <p:cNvPicPr>
            <a:picLocks noChangeAspect="1" noChangeArrowheads="1"/>
          </p:cNvPicPr>
          <p:nvPr/>
        </p:nvPicPr>
        <p:blipFill>
          <a:blip r:embed="rId3" cstate="print"/>
          <a:srcRect/>
          <a:stretch>
            <a:fillRect/>
          </a:stretch>
        </p:blipFill>
        <p:spPr bwMode="auto">
          <a:xfrm>
            <a:off x="2987824" y="1988840"/>
            <a:ext cx="3168352" cy="11041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1540" y="1772817"/>
            <a:ext cx="8280920" cy="4247317"/>
          </a:xfrm>
          <a:prstGeom prst="rect">
            <a:avLst/>
          </a:prstGeom>
          <a:noFill/>
        </p:spPr>
        <p:txBody>
          <a:bodyPr wrap="square" rtlCol="0">
            <a:spAutoFit/>
          </a:bodyPr>
          <a:lstStyle/>
          <a:p>
            <a:pPr algn="ctr">
              <a:spcBef>
                <a:spcPts val="600"/>
              </a:spcBef>
              <a:spcAft>
                <a:spcPts val="600"/>
              </a:spcAft>
            </a:pPr>
            <a:r>
              <a:rPr lang="fr-FR" sz="3200" b="1" dirty="0" smtClean="0">
                <a:effectLst>
                  <a:outerShdw blurRad="38100" dist="38100" dir="2700000" algn="tl">
                    <a:srgbClr val="000000">
                      <a:alpha val="43137"/>
                    </a:srgbClr>
                  </a:outerShdw>
                </a:effectLst>
              </a:rPr>
              <a:t>Les dispositifs par modalité de financement</a:t>
            </a:r>
          </a:p>
          <a:p>
            <a:pPr marL="1371600" lvl="2" indent="-457200">
              <a:spcBef>
                <a:spcPts val="600"/>
              </a:spcBef>
              <a:spcAft>
                <a:spcPts val="600"/>
              </a:spcAft>
              <a:buFont typeface="+mj-lt"/>
              <a:buAutoNum type="arabicPeriod"/>
            </a:pPr>
            <a:r>
              <a:rPr lang="fr-FR" sz="2400" b="1" dirty="0" smtClean="0">
                <a:solidFill>
                  <a:srgbClr val="FFFF00"/>
                </a:solidFill>
                <a:effectLst>
                  <a:outerShdw blurRad="38100" dist="38100" dir="2700000" algn="tl">
                    <a:srgbClr val="000000">
                      <a:alpha val="43137"/>
                    </a:srgbClr>
                  </a:outerShdw>
                </a:effectLst>
              </a:rPr>
              <a:t>Les subventions</a:t>
            </a:r>
          </a:p>
          <a:p>
            <a:pPr marL="1371600" lvl="2" indent="-457200">
              <a:spcBef>
                <a:spcPts val="600"/>
              </a:spcBef>
              <a:spcAft>
                <a:spcPts val="600"/>
              </a:spcAft>
              <a:buFont typeface="+mj-lt"/>
              <a:buAutoNum type="arabicPeriod"/>
            </a:pPr>
            <a:r>
              <a:rPr lang="fr-FR" sz="2400" b="1" dirty="0" smtClean="0">
                <a:solidFill>
                  <a:srgbClr val="00B050"/>
                </a:solidFill>
                <a:effectLst>
                  <a:outerShdw blurRad="38100" dist="38100" dir="2700000" algn="tl">
                    <a:srgbClr val="000000">
                      <a:alpha val="43137"/>
                    </a:srgbClr>
                  </a:outerShdw>
                </a:effectLst>
              </a:rPr>
              <a:t>Les avances remboursables et prêts à taux Zéro</a:t>
            </a:r>
          </a:p>
          <a:p>
            <a:pPr marL="1371600" lvl="2" indent="-457200">
              <a:spcBef>
                <a:spcPts val="600"/>
              </a:spcBef>
              <a:spcAft>
                <a:spcPts val="600"/>
              </a:spcAft>
              <a:buFont typeface="+mj-lt"/>
              <a:buAutoNum type="arabicPeriod"/>
            </a:pPr>
            <a:r>
              <a:rPr lang="fr-FR" sz="2400" b="1" dirty="0" smtClean="0">
                <a:effectLst>
                  <a:outerShdw blurRad="38100" dist="38100" dir="2700000" algn="tl">
                    <a:srgbClr val="000000">
                      <a:alpha val="43137"/>
                    </a:srgbClr>
                  </a:outerShdw>
                </a:effectLst>
              </a:rPr>
              <a:t>Les prêt aidés</a:t>
            </a:r>
          </a:p>
          <a:p>
            <a:pPr marL="1371600" lvl="2" indent="-457200">
              <a:spcBef>
                <a:spcPts val="600"/>
              </a:spcBef>
              <a:spcAft>
                <a:spcPts val="600"/>
              </a:spcAft>
              <a:buFont typeface="+mj-lt"/>
              <a:buAutoNum type="arabicPeriod"/>
            </a:pPr>
            <a:r>
              <a:rPr lang="fr-FR" sz="2400" b="1" dirty="0" smtClean="0">
                <a:solidFill>
                  <a:srgbClr val="FFC000"/>
                </a:solidFill>
                <a:effectLst>
                  <a:outerShdw blurRad="38100" dist="38100" dir="2700000" algn="tl">
                    <a:srgbClr val="000000">
                      <a:alpha val="43137"/>
                    </a:srgbClr>
                  </a:outerShdw>
                </a:effectLst>
              </a:rPr>
              <a:t>La garantie</a:t>
            </a:r>
          </a:p>
          <a:p>
            <a:pPr marL="1371600" lvl="2" indent="-457200">
              <a:spcBef>
                <a:spcPts val="600"/>
              </a:spcBef>
              <a:spcAft>
                <a:spcPts val="600"/>
              </a:spcAft>
              <a:buFont typeface="+mj-lt"/>
              <a:buAutoNum type="arabicPeriod"/>
            </a:pPr>
            <a:r>
              <a:rPr lang="fr-FR" sz="2400" b="1" dirty="0" smtClean="0">
                <a:solidFill>
                  <a:schemeClr val="accent6">
                    <a:lumMod val="60000"/>
                    <a:lumOff val="40000"/>
                  </a:schemeClr>
                </a:solidFill>
                <a:effectLst>
                  <a:outerShdw blurRad="38100" dist="38100" dir="2700000" algn="tl">
                    <a:srgbClr val="000000">
                      <a:alpha val="43137"/>
                    </a:srgbClr>
                  </a:outerShdw>
                </a:effectLst>
              </a:rPr>
              <a:t>Le Co financement</a:t>
            </a:r>
          </a:p>
          <a:p>
            <a:pPr marL="1371600" lvl="2" indent="-457200">
              <a:spcBef>
                <a:spcPts val="600"/>
              </a:spcBef>
              <a:spcAft>
                <a:spcPts val="600"/>
              </a:spcAft>
              <a:buFont typeface="+mj-lt"/>
              <a:buAutoNum type="arabicPeriod"/>
            </a:pPr>
            <a:r>
              <a:rPr lang="fr-FR" sz="2400" b="1" dirty="0" smtClean="0">
                <a:solidFill>
                  <a:srgbClr val="FF0000"/>
                </a:solidFill>
                <a:effectLst>
                  <a:outerShdw blurRad="38100" dist="38100" dir="2700000" algn="tl">
                    <a:srgbClr val="000000">
                      <a:alpha val="43137"/>
                    </a:srgbClr>
                  </a:outerShdw>
                </a:effectLst>
              </a:rPr>
              <a:t>Les exonérations fiscales, sociales et crédit d’impôt</a:t>
            </a:r>
          </a:p>
          <a:p>
            <a:pPr marL="1371600" lvl="2" indent="-457200">
              <a:spcBef>
                <a:spcPts val="600"/>
              </a:spcBef>
              <a:spcAft>
                <a:spcPts val="600"/>
              </a:spcAft>
              <a:buFont typeface="+mj-lt"/>
              <a:buAutoNum type="arabicPeriod"/>
            </a:pPr>
            <a:r>
              <a:rPr lang="fr-FR" sz="2400" b="1" dirty="0" smtClean="0">
                <a:solidFill>
                  <a:schemeClr val="accent6">
                    <a:lumMod val="40000"/>
                    <a:lumOff val="60000"/>
                  </a:schemeClr>
                </a:solidFill>
                <a:effectLst>
                  <a:outerShdw blurRad="38100" dist="38100" dir="2700000" algn="tl">
                    <a:srgbClr val="000000">
                      <a:alpha val="43137"/>
                    </a:srgbClr>
                  </a:outerShdw>
                </a:effectLst>
              </a:rPr>
              <a:t>Les apports en fonds propres</a:t>
            </a:r>
          </a:p>
        </p:txBody>
      </p:sp>
      <p:sp>
        <p:nvSpPr>
          <p:cNvPr id="9" name="Rectangle à coins arrondis 8"/>
          <p:cNvSpPr/>
          <p:nvPr/>
        </p:nvSpPr>
        <p:spPr>
          <a:xfrm>
            <a:off x="755576" y="692696"/>
            <a:ext cx="7344816"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spcBef>
                <a:spcPts val="600"/>
              </a:spcBef>
              <a:spcAft>
                <a:spcPts val="600"/>
              </a:spcAft>
            </a:pPr>
            <a:r>
              <a:rPr lang="fr-FR" sz="2800" b="1" dirty="0" smtClean="0"/>
              <a:t>classification …….</a:t>
            </a:r>
          </a:p>
        </p:txBody>
      </p:sp>
      <p:pic>
        <p:nvPicPr>
          <p:cNvPr id="4" name="Picture 2" descr="C:\Program Files\Microsoft Office\MEDIA\CAGCAT10\j0286068.wmf"/>
          <p:cNvPicPr>
            <a:picLocks noChangeAspect="1" noChangeArrowheads="1"/>
          </p:cNvPicPr>
          <p:nvPr/>
        </p:nvPicPr>
        <p:blipFill>
          <a:blip r:embed="rId3" cstate="print"/>
          <a:srcRect/>
          <a:stretch>
            <a:fillRect/>
          </a:stretch>
        </p:blipFill>
        <p:spPr bwMode="auto">
          <a:xfrm rot="1728784">
            <a:off x="6876256" y="476672"/>
            <a:ext cx="792088" cy="11861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additive="base">
                                        <p:cTn id="37"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anim calcmode="lin" valueType="num">
                                      <p:cBhvr additive="base">
                                        <p:cTn id="4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1540" y="1772817"/>
            <a:ext cx="8280920" cy="4247317"/>
          </a:xfrm>
          <a:prstGeom prst="rect">
            <a:avLst/>
          </a:prstGeom>
          <a:noFill/>
        </p:spPr>
        <p:txBody>
          <a:bodyPr wrap="square" rtlCol="0">
            <a:spAutoFit/>
          </a:bodyPr>
          <a:lstStyle/>
          <a:p>
            <a:pPr algn="ctr">
              <a:spcBef>
                <a:spcPts val="600"/>
              </a:spcBef>
              <a:spcAft>
                <a:spcPts val="600"/>
              </a:spcAft>
            </a:pPr>
            <a:r>
              <a:rPr lang="fr-FR" sz="3200" b="1" dirty="0" smtClean="0">
                <a:effectLst>
                  <a:outerShdw blurRad="38100" dist="38100" dir="2700000" algn="tl">
                    <a:srgbClr val="000000">
                      <a:alpha val="43137"/>
                    </a:srgbClr>
                  </a:outerShdw>
                </a:effectLst>
              </a:rPr>
              <a:t>Les dispositifs par organisme de financement</a:t>
            </a:r>
          </a:p>
          <a:p>
            <a:pPr marL="1371600" lvl="2" indent="-457200">
              <a:spcBef>
                <a:spcPts val="600"/>
              </a:spcBef>
              <a:spcAft>
                <a:spcPts val="600"/>
              </a:spcAft>
              <a:buFont typeface="+mj-lt"/>
              <a:buAutoNum type="arabicPeriod"/>
            </a:pPr>
            <a:r>
              <a:rPr lang="fr-FR" sz="2400" b="1" dirty="0" smtClean="0">
                <a:solidFill>
                  <a:srgbClr val="00B050"/>
                </a:solidFill>
                <a:effectLst>
                  <a:outerShdw blurRad="38100" dist="38100" dir="2700000" algn="tl">
                    <a:srgbClr val="000000">
                      <a:alpha val="43137"/>
                    </a:srgbClr>
                  </a:outerShdw>
                </a:effectLst>
              </a:rPr>
              <a:t>Les impôts</a:t>
            </a:r>
          </a:p>
          <a:p>
            <a:pPr marL="1371600" lvl="2" indent="-457200">
              <a:spcBef>
                <a:spcPts val="600"/>
              </a:spcBef>
              <a:spcAft>
                <a:spcPts val="600"/>
              </a:spcAft>
              <a:buFont typeface="+mj-lt"/>
              <a:buAutoNum type="arabicPeriod"/>
            </a:pPr>
            <a:r>
              <a:rPr lang="fr-FR" sz="2400" b="1" dirty="0" smtClean="0">
                <a:effectLst>
                  <a:outerShdw blurRad="38100" dist="38100" dir="2700000" algn="tl">
                    <a:srgbClr val="000000">
                      <a:alpha val="43137"/>
                    </a:srgbClr>
                  </a:outerShdw>
                </a:effectLst>
              </a:rPr>
              <a:t>L’ </a:t>
            </a:r>
            <a:r>
              <a:rPr lang="fr-FR" sz="2400" b="1" dirty="0" smtClean="0"/>
              <a:t>URSSAF</a:t>
            </a:r>
            <a:r>
              <a:rPr lang="fr-FR" sz="2400" b="1" dirty="0" smtClean="0">
                <a:effectLst>
                  <a:outerShdw blurRad="38100" dist="38100" dir="2700000" algn="tl">
                    <a:srgbClr val="000000">
                      <a:alpha val="43137"/>
                    </a:srgbClr>
                  </a:outerShdw>
                </a:effectLst>
              </a:rPr>
              <a:t> + Pôle Emploi</a:t>
            </a:r>
          </a:p>
          <a:p>
            <a:pPr marL="1371600" lvl="2" indent="-457200">
              <a:spcBef>
                <a:spcPts val="600"/>
              </a:spcBef>
              <a:spcAft>
                <a:spcPts val="600"/>
              </a:spcAft>
              <a:buFont typeface="+mj-lt"/>
              <a:buAutoNum type="arabicPeriod"/>
            </a:pPr>
            <a:r>
              <a:rPr lang="fr-FR" sz="2400" b="1" dirty="0" smtClean="0">
                <a:solidFill>
                  <a:srgbClr val="FFFF00"/>
                </a:solidFill>
                <a:effectLst>
                  <a:outerShdw blurRad="38100" dist="38100" dir="2700000" algn="tl">
                    <a:srgbClr val="000000">
                      <a:alpha val="43137"/>
                    </a:srgbClr>
                  </a:outerShdw>
                </a:effectLst>
              </a:rPr>
              <a:t>OSEO</a:t>
            </a:r>
          </a:p>
          <a:p>
            <a:pPr marL="1371600" lvl="2" indent="-457200">
              <a:spcBef>
                <a:spcPts val="600"/>
              </a:spcBef>
              <a:spcAft>
                <a:spcPts val="600"/>
              </a:spcAft>
              <a:buFont typeface="+mj-lt"/>
              <a:buAutoNum type="arabicPeriod"/>
            </a:pPr>
            <a:r>
              <a:rPr lang="fr-FR" sz="2400" b="1" dirty="0" smtClean="0">
                <a:solidFill>
                  <a:srgbClr val="FFC000"/>
                </a:solidFill>
                <a:effectLst>
                  <a:outerShdw blurRad="38100" dist="38100" dir="2700000" algn="tl">
                    <a:srgbClr val="000000">
                      <a:alpha val="43137"/>
                    </a:srgbClr>
                  </a:outerShdw>
                </a:effectLst>
              </a:rPr>
              <a:t>La région</a:t>
            </a:r>
          </a:p>
          <a:p>
            <a:pPr marL="1371600" lvl="2" indent="-457200">
              <a:spcBef>
                <a:spcPts val="600"/>
              </a:spcBef>
              <a:spcAft>
                <a:spcPts val="600"/>
              </a:spcAft>
              <a:buFont typeface="+mj-lt"/>
              <a:buAutoNum type="arabicPeriod"/>
            </a:pPr>
            <a:r>
              <a:rPr lang="fr-FR" sz="2400" b="1" dirty="0" smtClean="0">
                <a:solidFill>
                  <a:schemeClr val="accent6">
                    <a:lumMod val="60000"/>
                    <a:lumOff val="40000"/>
                  </a:schemeClr>
                </a:solidFill>
                <a:effectLst>
                  <a:outerShdw blurRad="38100" dist="38100" dir="2700000" algn="tl">
                    <a:srgbClr val="000000">
                      <a:alpha val="43137"/>
                    </a:srgbClr>
                  </a:outerShdw>
                </a:effectLst>
              </a:rPr>
              <a:t>Les fonds européens</a:t>
            </a:r>
          </a:p>
          <a:p>
            <a:pPr marL="1371600" lvl="2" indent="-457200">
              <a:spcBef>
                <a:spcPts val="600"/>
              </a:spcBef>
              <a:spcAft>
                <a:spcPts val="600"/>
              </a:spcAft>
              <a:buFont typeface="+mj-lt"/>
              <a:buAutoNum type="arabicPeriod"/>
            </a:pPr>
            <a:r>
              <a:rPr lang="fr-FR" sz="2400" b="1" dirty="0" smtClean="0">
                <a:solidFill>
                  <a:srgbClr val="FF0000"/>
                </a:solidFill>
                <a:effectLst>
                  <a:outerShdw blurRad="38100" dist="38100" dir="2700000" algn="tl">
                    <a:srgbClr val="000000">
                      <a:alpha val="43137"/>
                    </a:srgbClr>
                  </a:outerShdw>
                </a:effectLst>
              </a:rPr>
              <a:t>Le FSI</a:t>
            </a:r>
          </a:p>
          <a:p>
            <a:pPr marL="1371600" lvl="2" indent="-457200">
              <a:spcBef>
                <a:spcPts val="600"/>
              </a:spcBef>
              <a:spcAft>
                <a:spcPts val="600"/>
              </a:spcAft>
              <a:buFont typeface="+mj-lt"/>
              <a:buAutoNum type="arabicPeriod"/>
            </a:pPr>
            <a:r>
              <a:rPr lang="fr-FR" sz="2400" b="1" dirty="0" smtClean="0">
                <a:solidFill>
                  <a:schemeClr val="accent6">
                    <a:lumMod val="40000"/>
                    <a:lumOff val="60000"/>
                  </a:schemeClr>
                </a:solidFill>
                <a:effectLst>
                  <a:outerShdw blurRad="38100" dist="38100" dir="2700000" algn="tl">
                    <a:srgbClr val="000000">
                      <a:alpha val="43137"/>
                    </a:srgbClr>
                  </a:outerShdw>
                </a:effectLst>
              </a:rPr>
              <a:t>La CDC</a:t>
            </a:r>
          </a:p>
        </p:txBody>
      </p:sp>
      <p:sp>
        <p:nvSpPr>
          <p:cNvPr id="9" name="Rectangle à coins arrondis 8"/>
          <p:cNvSpPr/>
          <p:nvPr/>
        </p:nvSpPr>
        <p:spPr>
          <a:xfrm>
            <a:off x="755576" y="692696"/>
            <a:ext cx="7344816"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spcBef>
                <a:spcPts val="600"/>
              </a:spcBef>
              <a:spcAft>
                <a:spcPts val="600"/>
              </a:spcAft>
            </a:pPr>
            <a:r>
              <a:rPr lang="fr-FR" sz="2800" b="1" dirty="0" smtClean="0"/>
              <a:t>classification …….</a:t>
            </a:r>
          </a:p>
        </p:txBody>
      </p:sp>
      <p:pic>
        <p:nvPicPr>
          <p:cNvPr id="4" name="Picture 2" descr="C:\Program Files\Microsoft Office\MEDIA\CAGCAT10\j0286068.wmf"/>
          <p:cNvPicPr>
            <a:picLocks noChangeAspect="1" noChangeArrowheads="1"/>
          </p:cNvPicPr>
          <p:nvPr/>
        </p:nvPicPr>
        <p:blipFill>
          <a:blip r:embed="rId3" cstate="print"/>
          <a:srcRect/>
          <a:stretch>
            <a:fillRect/>
          </a:stretch>
        </p:blipFill>
        <p:spPr bwMode="auto">
          <a:xfrm rot="1728784">
            <a:off x="6876256" y="476672"/>
            <a:ext cx="792088" cy="11861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additive="base">
                                        <p:cTn id="3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anim calcmode="lin" valueType="num">
                                      <p:cBhvr additive="base">
                                        <p:cTn id="4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971600" y="404664"/>
            <a:ext cx="7272808"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683568" y="260648"/>
            <a:ext cx="7848872" cy="1143000"/>
          </a:xfrm>
        </p:spPr>
        <p:txBody>
          <a:bodyPr>
            <a:normAutofit/>
          </a:bodyPr>
          <a:lstStyle/>
          <a:p>
            <a:r>
              <a:rPr lang="fr-FR" sz="3200" dirty="0" smtClean="0"/>
              <a:t>Le parcours du financement de la création</a:t>
            </a:r>
            <a:endParaRPr lang="fr-FR" sz="3200" dirty="0"/>
          </a:p>
        </p:txBody>
      </p:sp>
      <p:graphicFrame>
        <p:nvGraphicFramePr>
          <p:cNvPr id="5" name="Diagramme 4"/>
          <p:cNvGraphicFramePr/>
          <p:nvPr/>
        </p:nvGraphicFramePr>
        <p:xfrm>
          <a:off x="179512" y="1268760"/>
          <a:ext cx="8712968" cy="3528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e 10"/>
          <p:cNvGrpSpPr/>
          <p:nvPr/>
        </p:nvGrpSpPr>
        <p:grpSpPr>
          <a:xfrm>
            <a:off x="323528" y="4365104"/>
            <a:ext cx="962995" cy="1116032"/>
            <a:chOff x="72010" y="-288032"/>
            <a:chExt cx="962995" cy="1116032"/>
          </a:xfrm>
        </p:grpSpPr>
        <p:sp>
          <p:nvSpPr>
            <p:cNvPr id="12" name="Rectangle 11"/>
            <p:cNvSpPr/>
            <p:nvPr/>
          </p:nvSpPr>
          <p:spPr>
            <a:xfrm>
              <a:off x="72010" y="0"/>
              <a:ext cx="962995" cy="828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Rectangle 12"/>
            <p:cNvSpPr/>
            <p:nvPr/>
          </p:nvSpPr>
          <p:spPr>
            <a:xfrm>
              <a:off x="72010" y="-288032"/>
              <a:ext cx="962995"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defTabSz="1022350">
                <a:lnSpc>
                  <a:spcPct val="90000"/>
                </a:lnSpc>
                <a:spcBef>
                  <a:spcPct val="0"/>
                </a:spcBef>
                <a:spcAft>
                  <a:spcPct val="35000"/>
                </a:spcAft>
              </a:pPr>
              <a:r>
                <a:rPr lang="fr-FR" sz="2000" kern="1200" dirty="0" smtClean="0">
                  <a:effectLst>
                    <a:outerShdw blurRad="38100" dist="38100" dir="2700000" algn="tl">
                      <a:srgbClr val="000000">
                        <a:alpha val="43137"/>
                      </a:srgbClr>
                    </a:outerShdw>
                  </a:effectLst>
                </a:rPr>
                <a:t>Perso</a:t>
              </a:r>
            </a:p>
            <a:p>
              <a:pPr lvl="0" defTabSz="1022350">
                <a:lnSpc>
                  <a:spcPct val="90000"/>
                </a:lnSpc>
                <a:spcBef>
                  <a:spcPct val="0"/>
                </a:spcBef>
                <a:spcAft>
                  <a:spcPct val="35000"/>
                </a:spcAft>
              </a:pPr>
              <a:r>
                <a:rPr lang="fr-FR" sz="2000" dirty="0" smtClean="0">
                  <a:effectLst>
                    <a:outerShdw blurRad="38100" dist="38100" dir="2700000" algn="tl">
                      <a:srgbClr val="000000">
                        <a:alpha val="43137"/>
                      </a:srgbClr>
                    </a:outerShdw>
                  </a:effectLst>
                </a:rPr>
                <a:t>Famille</a:t>
              </a:r>
            </a:p>
            <a:p>
              <a:pPr lvl="0" defTabSz="1022350">
                <a:lnSpc>
                  <a:spcPct val="90000"/>
                </a:lnSpc>
                <a:spcBef>
                  <a:spcPct val="0"/>
                </a:spcBef>
                <a:spcAft>
                  <a:spcPct val="35000"/>
                </a:spcAft>
              </a:pPr>
              <a:r>
                <a:rPr lang="fr-FR" sz="2000" kern="1200" dirty="0" smtClean="0">
                  <a:effectLst>
                    <a:outerShdw blurRad="38100" dist="38100" dir="2700000" algn="tl">
                      <a:srgbClr val="000000">
                        <a:alpha val="43137"/>
                      </a:srgbClr>
                    </a:outerShdw>
                  </a:effectLst>
                </a:rPr>
                <a:t>Ami(e)s</a:t>
              </a:r>
              <a:endParaRPr lang="fr-FR" sz="2000" kern="1200" dirty="0">
                <a:effectLst>
                  <a:outerShdw blurRad="38100" dist="38100" dir="2700000" algn="tl">
                    <a:srgbClr val="000000">
                      <a:alpha val="43137"/>
                    </a:srgbClr>
                  </a:outerShdw>
                </a:effectLst>
              </a:endParaRPr>
            </a:p>
          </p:txBody>
        </p:sp>
      </p:grpSp>
      <p:sp>
        <p:nvSpPr>
          <p:cNvPr id="14" name="Rectangle 13"/>
          <p:cNvSpPr/>
          <p:nvPr/>
        </p:nvSpPr>
        <p:spPr>
          <a:xfrm>
            <a:off x="2771800" y="4437112"/>
            <a:ext cx="1224136"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defTabSz="1022350">
              <a:lnSpc>
                <a:spcPct val="90000"/>
              </a:lnSpc>
              <a:spcBef>
                <a:spcPct val="0"/>
              </a:spcBef>
              <a:spcAft>
                <a:spcPct val="35000"/>
              </a:spcAft>
            </a:pPr>
            <a:r>
              <a:rPr lang="fr-FR" sz="2000" kern="1200" dirty="0" smtClean="0">
                <a:effectLst>
                  <a:outerShdw blurRad="38100" dist="38100" dir="2700000" algn="tl">
                    <a:srgbClr val="000000">
                      <a:alpha val="43137"/>
                    </a:srgbClr>
                  </a:outerShdw>
                </a:effectLst>
              </a:rPr>
              <a:t>Scientipôle</a:t>
            </a:r>
          </a:p>
          <a:p>
            <a:pPr lvl="0" defTabSz="1022350">
              <a:lnSpc>
                <a:spcPct val="90000"/>
              </a:lnSpc>
              <a:spcBef>
                <a:spcPct val="0"/>
              </a:spcBef>
              <a:spcAft>
                <a:spcPct val="35000"/>
              </a:spcAft>
            </a:pPr>
            <a:r>
              <a:rPr lang="fr-FR" sz="2000" dirty="0" smtClean="0">
                <a:effectLst>
                  <a:outerShdw blurRad="38100" dist="38100" dir="2700000" algn="tl">
                    <a:srgbClr val="000000">
                      <a:alpha val="43137"/>
                    </a:srgbClr>
                  </a:outerShdw>
                </a:effectLst>
              </a:rPr>
              <a:t>France initiative</a:t>
            </a:r>
            <a:endParaRPr lang="fr-FR" sz="2000" kern="1200" dirty="0">
              <a:effectLst>
                <a:outerShdw blurRad="38100" dist="38100" dir="2700000" algn="tl">
                  <a:srgbClr val="000000">
                    <a:alpha val="43137"/>
                  </a:srgbClr>
                </a:outerShdw>
              </a:effectLst>
            </a:endParaRPr>
          </a:p>
        </p:txBody>
      </p:sp>
      <p:sp>
        <p:nvSpPr>
          <p:cNvPr id="15" name="Rectangle 14"/>
          <p:cNvSpPr/>
          <p:nvPr/>
        </p:nvSpPr>
        <p:spPr>
          <a:xfrm>
            <a:off x="4139952" y="4365104"/>
            <a:ext cx="962995"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algn="ctr" defTabSz="1022350">
              <a:lnSpc>
                <a:spcPct val="90000"/>
              </a:lnSpc>
              <a:spcBef>
                <a:spcPct val="0"/>
              </a:spcBef>
              <a:spcAft>
                <a:spcPct val="35000"/>
              </a:spcAft>
            </a:pPr>
            <a:r>
              <a:rPr lang="fr-FR" sz="2300" dirty="0" smtClean="0">
                <a:effectLst>
                  <a:outerShdw blurRad="38100" dist="38100" dir="2700000" algn="tl">
                    <a:srgbClr val="000000">
                      <a:alpha val="43137"/>
                    </a:srgbClr>
                  </a:outerShdw>
                </a:effectLst>
              </a:rPr>
              <a:t>Banque</a:t>
            </a:r>
            <a:endParaRPr lang="fr-FR" sz="2300" kern="1200" dirty="0">
              <a:effectLst>
                <a:outerShdw blurRad="38100" dist="38100" dir="2700000" algn="tl">
                  <a:srgbClr val="000000">
                    <a:alpha val="43137"/>
                  </a:srgbClr>
                </a:outerShdw>
              </a:effectLst>
            </a:endParaRPr>
          </a:p>
        </p:txBody>
      </p:sp>
      <p:sp>
        <p:nvSpPr>
          <p:cNvPr id="16" name="Rectangle 15"/>
          <p:cNvSpPr/>
          <p:nvPr/>
        </p:nvSpPr>
        <p:spPr>
          <a:xfrm>
            <a:off x="5292080" y="4365104"/>
            <a:ext cx="962995"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algn="ctr" defTabSz="1022350">
              <a:lnSpc>
                <a:spcPct val="90000"/>
              </a:lnSpc>
              <a:spcBef>
                <a:spcPct val="0"/>
              </a:spcBef>
              <a:spcAft>
                <a:spcPct val="35000"/>
              </a:spcAft>
            </a:pPr>
            <a:r>
              <a:rPr lang="fr-FR" sz="2300" kern="1200" dirty="0" smtClean="0">
                <a:effectLst>
                  <a:outerShdw blurRad="38100" dist="38100" dir="2700000" algn="tl">
                    <a:srgbClr val="000000">
                      <a:alpha val="43137"/>
                    </a:srgbClr>
                  </a:outerShdw>
                </a:effectLst>
              </a:rPr>
              <a:t>BA</a:t>
            </a:r>
            <a:endParaRPr lang="fr-FR" sz="2300" kern="1200" dirty="0">
              <a:effectLst>
                <a:outerShdw blurRad="38100" dist="38100" dir="2700000" algn="tl">
                  <a:srgbClr val="000000">
                    <a:alpha val="43137"/>
                  </a:srgbClr>
                </a:outerShdw>
              </a:effectLst>
            </a:endParaRPr>
          </a:p>
        </p:txBody>
      </p:sp>
      <p:sp>
        <p:nvSpPr>
          <p:cNvPr id="17" name="Rectangle 16"/>
          <p:cNvSpPr/>
          <p:nvPr/>
        </p:nvSpPr>
        <p:spPr>
          <a:xfrm>
            <a:off x="6516216" y="4365104"/>
            <a:ext cx="962995"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defTabSz="1022350">
              <a:lnSpc>
                <a:spcPct val="90000"/>
              </a:lnSpc>
              <a:spcBef>
                <a:spcPct val="0"/>
              </a:spcBef>
              <a:spcAft>
                <a:spcPct val="35000"/>
              </a:spcAft>
            </a:pPr>
            <a:r>
              <a:rPr lang="fr-FR" sz="2300" kern="1200" dirty="0" smtClean="0">
                <a:effectLst>
                  <a:outerShdw blurRad="38100" dist="38100" dir="2700000" algn="tl">
                    <a:srgbClr val="000000">
                      <a:alpha val="43137"/>
                    </a:srgbClr>
                  </a:outerShdw>
                </a:effectLst>
              </a:rPr>
              <a:t>OSEO</a:t>
            </a:r>
          </a:p>
          <a:p>
            <a:pPr lvl="0" defTabSz="1022350">
              <a:lnSpc>
                <a:spcPct val="90000"/>
              </a:lnSpc>
              <a:spcBef>
                <a:spcPct val="0"/>
              </a:spcBef>
              <a:spcAft>
                <a:spcPct val="35000"/>
              </a:spcAft>
            </a:pPr>
            <a:r>
              <a:rPr lang="fr-FR" sz="2300" dirty="0" smtClean="0">
                <a:effectLst>
                  <a:outerShdw blurRad="38100" dist="38100" dir="2700000" algn="tl">
                    <a:srgbClr val="000000">
                      <a:alpha val="43137"/>
                    </a:srgbClr>
                  </a:outerShdw>
                </a:effectLst>
              </a:rPr>
              <a:t>Région</a:t>
            </a:r>
          </a:p>
          <a:p>
            <a:pPr lvl="0" defTabSz="1022350">
              <a:lnSpc>
                <a:spcPct val="90000"/>
              </a:lnSpc>
              <a:spcBef>
                <a:spcPct val="0"/>
              </a:spcBef>
              <a:spcAft>
                <a:spcPct val="35000"/>
              </a:spcAft>
            </a:pPr>
            <a:r>
              <a:rPr lang="fr-FR" sz="2300" dirty="0" smtClean="0">
                <a:effectLst>
                  <a:outerShdw blurRad="38100" dist="38100" dir="2700000" algn="tl">
                    <a:srgbClr val="000000">
                      <a:alpha val="43137"/>
                    </a:srgbClr>
                  </a:outerShdw>
                </a:effectLst>
              </a:rPr>
              <a:t>Etat</a:t>
            </a:r>
          </a:p>
          <a:p>
            <a:pPr lvl="0" defTabSz="1022350">
              <a:lnSpc>
                <a:spcPct val="90000"/>
              </a:lnSpc>
              <a:spcBef>
                <a:spcPct val="0"/>
              </a:spcBef>
              <a:spcAft>
                <a:spcPct val="35000"/>
              </a:spcAft>
            </a:pPr>
            <a:r>
              <a:rPr lang="fr-FR" sz="2300" kern="1200" dirty="0" smtClean="0">
                <a:effectLst>
                  <a:outerShdw blurRad="38100" dist="38100" dir="2700000" algn="tl">
                    <a:srgbClr val="000000">
                      <a:alpha val="43137"/>
                    </a:srgbClr>
                  </a:outerShdw>
                </a:effectLst>
              </a:rPr>
              <a:t>Etc. </a:t>
            </a:r>
            <a:r>
              <a:rPr lang="fr-FR" sz="2300" kern="1200" dirty="0" smtClean="0"/>
              <a:t>…</a:t>
            </a:r>
            <a:endParaRPr lang="fr-FR" sz="2300" kern="1200" dirty="0"/>
          </a:p>
        </p:txBody>
      </p:sp>
      <p:sp>
        <p:nvSpPr>
          <p:cNvPr id="19" name="Rectangle 18"/>
          <p:cNvSpPr/>
          <p:nvPr/>
        </p:nvSpPr>
        <p:spPr>
          <a:xfrm>
            <a:off x="1475656" y="4437112"/>
            <a:ext cx="1224136"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defTabSz="1022350">
              <a:lnSpc>
                <a:spcPct val="90000"/>
              </a:lnSpc>
              <a:spcBef>
                <a:spcPct val="0"/>
              </a:spcBef>
              <a:spcAft>
                <a:spcPct val="35000"/>
              </a:spcAft>
            </a:pPr>
            <a:r>
              <a:rPr lang="fr-FR" sz="2000" kern="1200" dirty="0" smtClean="0">
                <a:effectLst>
                  <a:outerShdw blurRad="38100" dist="38100" dir="2700000" algn="tl">
                    <a:srgbClr val="000000">
                      <a:alpha val="43137"/>
                    </a:srgbClr>
                  </a:outerShdw>
                </a:effectLst>
              </a:rPr>
              <a:t>Concours</a:t>
            </a:r>
          </a:p>
          <a:p>
            <a:pPr lvl="0" defTabSz="1022350">
              <a:lnSpc>
                <a:spcPct val="90000"/>
              </a:lnSpc>
              <a:spcBef>
                <a:spcPct val="0"/>
              </a:spcBef>
              <a:spcAft>
                <a:spcPct val="35000"/>
              </a:spcAft>
            </a:pPr>
            <a:r>
              <a:rPr lang="fr-FR" sz="2000" dirty="0" smtClean="0">
                <a:effectLst>
                  <a:outerShdw blurRad="38100" dist="38100" dir="2700000" algn="tl">
                    <a:srgbClr val="000000">
                      <a:alpha val="43137"/>
                    </a:srgbClr>
                  </a:outerShdw>
                </a:effectLst>
              </a:rPr>
              <a:t>Fondation</a:t>
            </a:r>
            <a:endParaRPr lang="fr-FR" sz="2000" kern="1200" dirty="0">
              <a:effectLst>
                <a:outerShdw blurRad="38100" dist="38100" dir="2700000" algn="tl">
                  <a:srgbClr val="000000">
                    <a:alpha val="43137"/>
                  </a:srgbClr>
                </a:outerShdw>
              </a:effectLst>
            </a:endParaRPr>
          </a:p>
        </p:txBody>
      </p:sp>
      <p:sp>
        <p:nvSpPr>
          <p:cNvPr id="20" name="Rectangle 19"/>
          <p:cNvSpPr/>
          <p:nvPr/>
        </p:nvSpPr>
        <p:spPr>
          <a:xfrm>
            <a:off x="7812360" y="4365104"/>
            <a:ext cx="962995" cy="828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33680" rIns="0" bIns="233680" numCol="1" spcCol="1270" anchor="ctr" anchorCtr="0">
            <a:noAutofit/>
          </a:bodyPr>
          <a:lstStyle/>
          <a:p>
            <a:pPr lvl="0" algn="ctr" defTabSz="1022350">
              <a:lnSpc>
                <a:spcPct val="90000"/>
              </a:lnSpc>
              <a:spcBef>
                <a:spcPct val="0"/>
              </a:spcBef>
              <a:spcAft>
                <a:spcPct val="35000"/>
              </a:spcAft>
            </a:pPr>
            <a:r>
              <a:rPr lang="fr-FR" sz="2300" dirty="0" smtClean="0"/>
              <a:t>Banque</a:t>
            </a:r>
            <a:endParaRPr lang="fr-FR" sz="23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ox(in)">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ox(in)">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ox(in)">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ox(in)">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ox(in)">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ox(in)">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box(in)">
                                      <p:cBhvr>
                                        <p:cTn id="4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4" grpId="0"/>
      <p:bldP spid="15" grpId="0"/>
      <p:bldP spid="16" grpId="0"/>
      <p:bldP spid="17"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79512" y="2132856"/>
            <a:ext cx="8640960" cy="2092881"/>
          </a:xfrm>
          <a:prstGeom prst="rect">
            <a:avLst/>
          </a:prstGeom>
          <a:noFill/>
        </p:spPr>
        <p:txBody>
          <a:bodyPr wrap="square" rtlCol="0">
            <a:spAutoFit/>
          </a:bodyPr>
          <a:lstStyle/>
          <a:p>
            <a:pPr algn="ctr"/>
            <a:endParaRPr lang="fr-FR" sz="1400" b="1" dirty="0" smtClean="0"/>
          </a:p>
          <a:p>
            <a:pPr algn="ctr"/>
            <a:r>
              <a:rPr lang="fr-FR" sz="4000" b="1" dirty="0" smtClean="0"/>
              <a:t>Obtenir les aides et subventions</a:t>
            </a:r>
          </a:p>
          <a:p>
            <a:pPr algn="ctr"/>
            <a:endParaRPr lang="fr-FR" sz="2400" b="1" dirty="0" smtClean="0"/>
          </a:p>
          <a:p>
            <a:pPr algn="ctr"/>
            <a:endParaRPr lang="fr-FR" sz="2400" b="1" dirty="0" smtClean="0"/>
          </a:p>
          <a:p>
            <a:r>
              <a:rPr lang="fr-FR" sz="2800" u="sng" dirty="0" smtClean="0"/>
              <a:t>2eme partie </a:t>
            </a:r>
            <a:r>
              <a:rPr lang="fr-FR" sz="2800" dirty="0" smtClean="0"/>
              <a:t>:  </a:t>
            </a:r>
            <a:r>
              <a:rPr lang="fr-FR" sz="2800" b="1" dirty="0" smtClean="0"/>
              <a:t>Comment réussir son dossier de demande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115616" y="692696"/>
            <a:ext cx="6840760"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043608" y="476672"/>
            <a:ext cx="6912768" cy="1143000"/>
          </a:xfrm>
        </p:spPr>
        <p:txBody>
          <a:bodyPr>
            <a:normAutofit/>
          </a:bodyPr>
          <a:lstStyle/>
          <a:p>
            <a:r>
              <a:rPr lang="fr-FR" sz="3200" dirty="0" smtClean="0"/>
              <a:t>Quelques principes au sujet des aides</a:t>
            </a:r>
            <a:endParaRPr lang="fr-FR" sz="3200" dirty="0"/>
          </a:p>
        </p:txBody>
      </p:sp>
      <p:sp>
        <p:nvSpPr>
          <p:cNvPr id="8" name="ZoneTexte 7"/>
          <p:cNvSpPr txBox="1"/>
          <p:nvPr/>
        </p:nvSpPr>
        <p:spPr>
          <a:xfrm>
            <a:off x="251520" y="2492896"/>
            <a:ext cx="8568952" cy="2800767"/>
          </a:xfrm>
          <a:prstGeom prst="rect">
            <a:avLst/>
          </a:prstGeom>
          <a:noFill/>
        </p:spPr>
        <p:txBody>
          <a:bodyPr wrap="square" rtlCol="0">
            <a:spAutoFit/>
          </a:bodyPr>
          <a:lstStyle/>
          <a:p>
            <a:pPr>
              <a:spcBef>
                <a:spcPts val="600"/>
              </a:spcBef>
              <a:spcAft>
                <a:spcPts val="600"/>
              </a:spcAft>
              <a:buFont typeface="Wingdings" pitchFamily="2" charset="2"/>
              <a:buChar char="§"/>
            </a:pPr>
            <a:r>
              <a:rPr lang="fr-FR" sz="2400" dirty="0" smtClean="0"/>
              <a:t>Une aide publique a un </a:t>
            </a:r>
            <a:r>
              <a:rPr lang="fr-FR" sz="2400" dirty="0" smtClean="0">
                <a:solidFill>
                  <a:srgbClr val="FFFF00"/>
                </a:solidFill>
              </a:rPr>
              <a:t>rôle </a:t>
            </a:r>
            <a:r>
              <a:rPr lang="fr-FR" sz="2800" b="1" dirty="0" smtClean="0">
                <a:solidFill>
                  <a:srgbClr val="FFFF00"/>
                </a:solidFill>
              </a:rPr>
              <a:t>incitatif</a:t>
            </a:r>
            <a:r>
              <a:rPr lang="fr-FR" sz="2400" dirty="0" smtClean="0">
                <a:solidFill>
                  <a:srgbClr val="FFFF00"/>
                </a:solidFill>
              </a:rPr>
              <a:t> </a:t>
            </a:r>
            <a:r>
              <a:rPr lang="fr-FR" sz="2400" dirty="0" smtClean="0"/>
              <a:t>pour orienter les entreprises vers tel ou tel type de projet</a:t>
            </a:r>
          </a:p>
          <a:p>
            <a:pPr>
              <a:spcBef>
                <a:spcPts val="600"/>
              </a:spcBef>
              <a:spcAft>
                <a:spcPts val="600"/>
              </a:spcAft>
              <a:buFont typeface="Wingdings" pitchFamily="2" charset="2"/>
              <a:buChar char="§"/>
            </a:pPr>
            <a:r>
              <a:rPr lang="fr-FR" sz="2400" dirty="0" smtClean="0"/>
              <a:t>L’aide n’est jamais un « du » et elle n’est jamais acquise. Il faut la </a:t>
            </a:r>
            <a:r>
              <a:rPr lang="fr-FR" sz="2800" b="1" dirty="0" smtClean="0"/>
              <a:t>solliciter</a:t>
            </a:r>
            <a:r>
              <a:rPr lang="fr-FR" sz="2400" dirty="0" smtClean="0"/>
              <a:t> auprès du financeur et prouver la </a:t>
            </a:r>
            <a:r>
              <a:rPr lang="fr-FR" sz="2800" b="1" dirty="0" smtClean="0">
                <a:solidFill>
                  <a:srgbClr val="FFFF00"/>
                </a:solidFill>
              </a:rPr>
              <a:t>viabilité du projet</a:t>
            </a:r>
          </a:p>
          <a:p>
            <a:pPr>
              <a:spcBef>
                <a:spcPts val="600"/>
              </a:spcBef>
              <a:spcAft>
                <a:spcPts val="600"/>
              </a:spcAft>
              <a:buFont typeface="Wingdings" pitchFamily="2" charset="2"/>
              <a:buChar char="§"/>
            </a:pPr>
            <a:r>
              <a:rPr lang="fr-FR" sz="2400" dirty="0" smtClean="0"/>
              <a:t>Une subvention ne doit jamais être considérée comme une fin en soi mais comme un </a:t>
            </a:r>
            <a:r>
              <a:rPr lang="fr-FR" sz="2800" b="1" dirty="0" smtClean="0">
                <a:solidFill>
                  <a:srgbClr val="FFFF00"/>
                </a:solidFill>
              </a:rPr>
              <a:t>bonus</a:t>
            </a:r>
            <a:r>
              <a:rPr lang="fr-FR" sz="2400" dirty="0" smtClean="0"/>
              <a:t> qui vient conforter un projet.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331640" y="404664"/>
            <a:ext cx="5976664" cy="6480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331640" y="188640"/>
            <a:ext cx="6059016" cy="1008112"/>
          </a:xfrm>
        </p:spPr>
        <p:txBody>
          <a:bodyPr>
            <a:normAutofit/>
          </a:bodyPr>
          <a:lstStyle/>
          <a:p>
            <a:r>
              <a:rPr lang="fr-FR" sz="2400" dirty="0" smtClean="0"/>
              <a:t>Obtenir les aides et subventions : les étapes</a:t>
            </a:r>
            <a:endParaRPr lang="fr-FR" sz="2400" dirty="0"/>
          </a:p>
        </p:txBody>
      </p:sp>
      <p:sp>
        <p:nvSpPr>
          <p:cNvPr id="3" name="Espace réservé du contenu 2"/>
          <p:cNvSpPr>
            <a:spLocks noGrp="1"/>
          </p:cNvSpPr>
          <p:nvPr>
            <p:ph idx="1"/>
          </p:nvPr>
        </p:nvSpPr>
        <p:spPr>
          <a:xfrm>
            <a:off x="467544" y="1340768"/>
            <a:ext cx="8208912" cy="4824536"/>
          </a:xfrm>
        </p:spPr>
        <p:txBody>
          <a:bodyPr>
            <a:normAutofit lnSpcReduction="10000"/>
          </a:bodyPr>
          <a:lstStyle/>
          <a:p>
            <a:pPr lvl="1"/>
            <a:r>
              <a:rPr lang="fr-FR" dirty="0" smtClean="0"/>
              <a:t>Etape no 1 : Formaliser le projet</a:t>
            </a:r>
          </a:p>
          <a:p>
            <a:pPr lvl="1"/>
            <a:r>
              <a:rPr lang="fr-FR" dirty="0" smtClean="0"/>
              <a:t>Etape no 2 : sélectionner le ou les dispositifs</a:t>
            </a:r>
          </a:p>
          <a:p>
            <a:pPr lvl="1"/>
            <a:r>
              <a:rPr lang="fr-FR" dirty="0" smtClean="0"/>
              <a:t>Etape no 3 : Vérifier l’éligibilité</a:t>
            </a:r>
          </a:p>
          <a:p>
            <a:pPr lvl="1"/>
            <a:r>
              <a:rPr lang="fr-FR" dirty="0" smtClean="0"/>
              <a:t>Etape no 4 : Etudier le dossier de candidature</a:t>
            </a:r>
          </a:p>
          <a:p>
            <a:pPr lvl="1"/>
            <a:r>
              <a:rPr lang="fr-FR" dirty="0" smtClean="0"/>
              <a:t>Etape no 5 : Transmettre le dossier + pièces</a:t>
            </a:r>
          </a:p>
          <a:p>
            <a:pPr lvl="1"/>
            <a:r>
              <a:rPr lang="fr-FR" dirty="0" smtClean="0"/>
              <a:t>Etape no 6 : Suivre l’instruction</a:t>
            </a:r>
          </a:p>
          <a:p>
            <a:pPr lvl="1"/>
            <a:r>
              <a:rPr lang="fr-FR" dirty="0" smtClean="0"/>
              <a:t>Etape no 7 : Se faire notifier l’accord</a:t>
            </a:r>
          </a:p>
          <a:p>
            <a:pPr lvl="1"/>
            <a:r>
              <a:rPr lang="fr-FR" dirty="0" smtClean="0"/>
              <a:t>Etape no 8 : Signer le contrat</a:t>
            </a:r>
          </a:p>
          <a:p>
            <a:pPr lvl="1"/>
            <a:r>
              <a:rPr lang="fr-FR" dirty="0" smtClean="0"/>
              <a:t>Etape no 9 : Recevoir les fonds</a:t>
            </a:r>
          </a:p>
          <a:p>
            <a:pPr lvl="1"/>
            <a:r>
              <a:rPr lang="fr-FR" dirty="0" smtClean="0"/>
              <a:t>Etape no 10 : répondre aux demandes de contrôle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755576" y="404664"/>
            <a:ext cx="7416824" cy="6480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755576" y="188640"/>
            <a:ext cx="7416824" cy="1008112"/>
          </a:xfrm>
        </p:spPr>
        <p:txBody>
          <a:bodyPr>
            <a:normAutofit/>
          </a:bodyPr>
          <a:lstStyle/>
          <a:p>
            <a:r>
              <a:rPr lang="fr-FR" sz="2400" dirty="0" smtClean="0"/>
              <a:t>Obtenir les aides et subventions : quelque règles</a:t>
            </a:r>
            <a:endParaRPr lang="fr-FR" sz="2400" dirty="0"/>
          </a:p>
        </p:txBody>
      </p:sp>
      <p:sp>
        <p:nvSpPr>
          <p:cNvPr id="3" name="Espace réservé du contenu 2"/>
          <p:cNvSpPr>
            <a:spLocks noGrp="1"/>
          </p:cNvSpPr>
          <p:nvPr>
            <p:ph idx="1"/>
          </p:nvPr>
        </p:nvSpPr>
        <p:spPr>
          <a:xfrm>
            <a:off x="323528" y="2060848"/>
            <a:ext cx="8352928" cy="3816424"/>
          </a:xfrm>
        </p:spPr>
        <p:txBody>
          <a:bodyPr>
            <a:normAutofit fontScale="55000" lnSpcReduction="20000"/>
          </a:bodyPr>
          <a:lstStyle/>
          <a:p>
            <a:r>
              <a:rPr lang="fr-FR" dirty="0" smtClean="0"/>
              <a:t>Votre entreprise répond</a:t>
            </a:r>
            <a:r>
              <a:rPr lang="fr-FR" b="1" i="1" dirty="0" smtClean="0"/>
              <a:t>,</a:t>
            </a:r>
            <a:r>
              <a:rPr lang="fr-FR" dirty="0" smtClean="0"/>
              <a:t>  à la définition européenne de la PME. Elle doit :</a:t>
            </a:r>
          </a:p>
          <a:p>
            <a:pPr lvl="1">
              <a:buFontTx/>
              <a:buChar char="-"/>
            </a:pPr>
            <a:r>
              <a:rPr lang="fr-FR" dirty="0" smtClean="0"/>
              <a:t>Avoir un effectif de moins de 250 salariés,</a:t>
            </a:r>
          </a:p>
          <a:p>
            <a:pPr lvl="1">
              <a:buFontTx/>
              <a:buChar char="-"/>
            </a:pPr>
            <a:r>
              <a:rPr lang="fr-FR" dirty="0" smtClean="0"/>
              <a:t>Réaliser un chiffres d'affaires inférieur ou égal à 50 M€ ou total Bilan&lt;24 M€</a:t>
            </a:r>
          </a:p>
          <a:p>
            <a:pPr lvl="1">
              <a:buFontTx/>
              <a:buChar char="-"/>
            </a:pPr>
            <a:r>
              <a:rPr lang="fr-FR" dirty="0" smtClean="0"/>
              <a:t>Ne pas être détenue a + de 25% de son capital par une société ne remplissant pas ces critères</a:t>
            </a:r>
          </a:p>
          <a:p>
            <a:pPr lvl="1">
              <a:buFontTx/>
              <a:buChar char="-"/>
            </a:pPr>
            <a:endParaRPr lang="fr-FR" dirty="0" smtClean="0"/>
          </a:p>
          <a:p>
            <a:r>
              <a:rPr lang="fr-FR" dirty="0" smtClean="0"/>
              <a:t>La mise en œuvre du projet </a:t>
            </a:r>
            <a:r>
              <a:rPr lang="fr-FR" b="1" dirty="0" smtClean="0"/>
              <a:t>ne doit pas menacer les emplois de votre entreprise</a:t>
            </a:r>
            <a:r>
              <a:rPr lang="fr-FR" dirty="0" smtClean="0"/>
              <a:t>.</a:t>
            </a:r>
          </a:p>
          <a:p>
            <a:r>
              <a:rPr lang="fr-FR" dirty="0" smtClean="0"/>
              <a:t>La société doit avoir </a:t>
            </a:r>
            <a:r>
              <a:rPr lang="fr-FR" b="1" dirty="0" smtClean="0"/>
              <a:t>une situation financière saine </a:t>
            </a:r>
            <a:r>
              <a:rPr lang="fr-FR" dirty="0" smtClean="0"/>
              <a:t>et avoir un haut de bilan positif.</a:t>
            </a:r>
          </a:p>
          <a:p>
            <a:r>
              <a:rPr lang="fr-FR" dirty="0" smtClean="0"/>
              <a:t>La société doit </a:t>
            </a:r>
            <a:r>
              <a:rPr lang="fr-FR" b="1" dirty="0" smtClean="0"/>
              <a:t>être à jour de ses cotisations sociales et fiscales</a:t>
            </a:r>
            <a:r>
              <a:rPr lang="fr-FR" dirty="0" smtClean="0"/>
              <a:t>.</a:t>
            </a:r>
          </a:p>
          <a:p>
            <a:r>
              <a:rPr lang="fr-FR" dirty="0" smtClean="0"/>
              <a:t>La demande de subvention doit être </a:t>
            </a:r>
            <a:r>
              <a:rPr lang="fr-FR" b="1" dirty="0" smtClean="0"/>
              <a:t>présentée avant le démarrage du projet</a:t>
            </a:r>
            <a:r>
              <a:rPr lang="fr-FR" dirty="0" smtClean="0"/>
              <a:t>.</a:t>
            </a:r>
          </a:p>
          <a:p>
            <a:r>
              <a:rPr lang="fr-FR" dirty="0" smtClean="0"/>
              <a:t>Pour certains projets, l'entreprise </a:t>
            </a:r>
            <a:r>
              <a:rPr lang="fr-FR" b="1" dirty="0" smtClean="0"/>
              <a:t>ne doit pas avoir distribué des dividendes</a:t>
            </a:r>
            <a:r>
              <a:rPr lang="fr-F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67544" y="404664"/>
            <a:ext cx="8208912" cy="79208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67544" y="476672"/>
            <a:ext cx="5616624" cy="490066"/>
          </a:xfrm>
        </p:spPr>
        <p:txBody>
          <a:bodyPr>
            <a:noAutofit/>
          </a:bodyPr>
          <a:lstStyle/>
          <a:p>
            <a:r>
              <a:rPr lang="fr-FR" sz="2800" dirty="0" smtClean="0"/>
              <a:t>Exemple de parcours de financement</a:t>
            </a:r>
            <a:endParaRPr lang="fr-FR" sz="2800" dirty="0"/>
          </a:p>
        </p:txBody>
      </p:sp>
      <p:sp>
        <p:nvSpPr>
          <p:cNvPr id="3" name="Espace réservé du contenu 2"/>
          <p:cNvSpPr>
            <a:spLocks noGrp="1"/>
          </p:cNvSpPr>
          <p:nvPr>
            <p:ph idx="1"/>
          </p:nvPr>
        </p:nvSpPr>
        <p:spPr>
          <a:xfrm>
            <a:off x="251520" y="1484784"/>
            <a:ext cx="8640960" cy="4491880"/>
          </a:xfrm>
        </p:spPr>
        <p:txBody>
          <a:bodyPr>
            <a:normAutofit fontScale="40000" lnSpcReduction="20000"/>
          </a:bodyPr>
          <a:lstStyle/>
          <a:p>
            <a:pPr lvl="1">
              <a:buFont typeface="Arial" pitchFamily="34" charset="0"/>
              <a:buChar char="•"/>
            </a:pPr>
            <a:r>
              <a:rPr lang="fr-FR" sz="4500" b="1" dirty="0" smtClean="0"/>
              <a:t>KADEAL, est une start-up créée par 3 fondateurs (2 ingénieurs et 1 commercial)</a:t>
            </a:r>
          </a:p>
          <a:p>
            <a:pPr lvl="1">
              <a:buFont typeface="Arial" pitchFamily="34" charset="0"/>
              <a:buChar char="•"/>
            </a:pPr>
            <a:r>
              <a:rPr lang="fr-FR" sz="4500" b="1" dirty="0" smtClean="0"/>
              <a:t>La société a mis au point un outil internet de prospection commerciale permettant d’accéder instantanément aux informations d’entreprises.</a:t>
            </a:r>
          </a:p>
          <a:p>
            <a:pPr marL="1143000" indent="-1143000">
              <a:buFont typeface="+mj-lt"/>
              <a:buAutoNum type="arabicPeriod"/>
            </a:pPr>
            <a:r>
              <a:rPr lang="fr-FR" sz="6000" b="1" dirty="0" smtClean="0">
                <a:effectLst>
                  <a:outerShdw blurRad="38100" dist="38100" dir="2700000" algn="tl">
                    <a:srgbClr val="000000">
                      <a:alpha val="43137"/>
                    </a:srgbClr>
                  </a:outerShdw>
                </a:effectLst>
              </a:rPr>
              <a:t>Capital à la Création : </a:t>
            </a:r>
            <a:r>
              <a:rPr lang="fr-FR" sz="8000" b="1" dirty="0" smtClean="0">
                <a:effectLst>
                  <a:outerShdw blurRad="38100" dist="38100" dir="2700000" algn="tl">
                    <a:srgbClr val="000000">
                      <a:alpha val="43137"/>
                    </a:srgbClr>
                  </a:outerShdw>
                </a:effectLst>
              </a:rPr>
              <a:t>30 </a:t>
            </a:r>
            <a:r>
              <a:rPr lang="fr-FR" sz="8000" b="1" dirty="0" smtClean="0">
                <a:effectLst>
                  <a:outerShdw blurRad="38100" dist="38100" dir="2700000" algn="tl">
                    <a:srgbClr val="000000">
                      <a:alpha val="43137"/>
                    </a:srgbClr>
                  </a:outerShdw>
                </a:effectLst>
              </a:rPr>
              <a:t>K€</a:t>
            </a:r>
          </a:p>
          <a:p>
            <a:pPr marL="1143000" indent="-1143000">
              <a:buFont typeface="+mj-lt"/>
              <a:buAutoNum type="arabicPeriod"/>
            </a:pPr>
            <a:r>
              <a:rPr lang="fr-FR" sz="6000" b="1" dirty="0" smtClean="0">
                <a:effectLst>
                  <a:outerShdw blurRad="38100" dist="38100" dir="2700000" algn="tl">
                    <a:srgbClr val="000000">
                      <a:alpha val="43137"/>
                    </a:srgbClr>
                  </a:outerShdw>
                </a:effectLst>
              </a:rPr>
              <a:t>Love money </a:t>
            </a:r>
            <a:r>
              <a:rPr lang="fr-FR" sz="6000" b="1" dirty="0" smtClean="0">
                <a:effectLst>
                  <a:outerShdw blurRad="38100" dist="38100" dir="2700000" algn="tl">
                    <a:srgbClr val="000000">
                      <a:alpha val="43137"/>
                    </a:srgbClr>
                  </a:outerShdw>
                </a:effectLst>
              </a:rPr>
              <a:t>(TEPA) </a:t>
            </a:r>
            <a:r>
              <a:rPr lang="fr-FR" sz="8000" b="1" dirty="0" smtClean="0">
                <a:effectLst>
                  <a:outerShdw blurRad="38100" dist="38100" dir="2700000" algn="tl">
                    <a:srgbClr val="000000">
                      <a:alpha val="43137"/>
                    </a:srgbClr>
                  </a:outerShdw>
                </a:effectLst>
              </a:rPr>
              <a:t>: 200 K</a:t>
            </a:r>
            <a:r>
              <a:rPr lang="fr-FR" sz="8000" b="1" dirty="0" smtClean="0">
                <a:effectLst>
                  <a:outerShdw blurRad="38100" dist="38100" dir="2700000" algn="tl">
                    <a:srgbClr val="000000">
                      <a:alpha val="43137"/>
                    </a:srgbClr>
                  </a:outerShdw>
                </a:effectLst>
              </a:rPr>
              <a:t>€</a:t>
            </a:r>
          </a:p>
          <a:p>
            <a:pPr marL="1143000" indent="-1143000">
              <a:buFont typeface="+mj-lt"/>
              <a:buAutoNum type="arabicPeriod"/>
            </a:pPr>
            <a:r>
              <a:rPr lang="fr-FR" sz="6000" b="1" dirty="0" smtClean="0">
                <a:effectLst>
                  <a:outerShdw blurRad="38100" dist="38100" dir="2700000" algn="tl">
                    <a:srgbClr val="000000">
                      <a:alpha val="43137"/>
                    </a:srgbClr>
                  </a:outerShdw>
                </a:effectLst>
              </a:rPr>
              <a:t>Prêt d’Honneur Scientipôle initiative :  </a:t>
            </a:r>
            <a:r>
              <a:rPr lang="fr-FR" sz="8000" b="1" dirty="0" smtClean="0">
                <a:effectLst>
                  <a:outerShdw blurRad="38100" dist="38100" dir="2700000" algn="tl">
                    <a:srgbClr val="000000">
                      <a:alpha val="43137"/>
                    </a:srgbClr>
                  </a:outerShdw>
                </a:effectLst>
              </a:rPr>
              <a:t>60 K€</a:t>
            </a:r>
          </a:p>
          <a:p>
            <a:pPr marL="1143000" indent="-1143000">
              <a:buFont typeface="+mj-lt"/>
              <a:buAutoNum type="arabicPeriod"/>
            </a:pPr>
            <a:r>
              <a:rPr lang="fr-FR" sz="6000" b="1" dirty="0" smtClean="0">
                <a:effectLst>
                  <a:outerShdw blurRad="38100" dist="38100" dir="2700000" algn="tl">
                    <a:srgbClr val="000000">
                      <a:alpha val="43137"/>
                    </a:srgbClr>
                  </a:outerShdw>
                </a:effectLst>
              </a:rPr>
              <a:t>Aide OSEO (avance remboursable) : </a:t>
            </a:r>
            <a:r>
              <a:rPr lang="fr-FR" sz="8000" b="1" dirty="0" smtClean="0">
                <a:effectLst>
                  <a:outerShdw blurRad="38100" dist="38100" dir="2700000" algn="tl">
                    <a:srgbClr val="000000">
                      <a:alpha val="43137"/>
                    </a:srgbClr>
                  </a:outerShdw>
                </a:effectLst>
              </a:rPr>
              <a:t>180 </a:t>
            </a:r>
            <a:r>
              <a:rPr lang="fr-FR" sz="8000" b="1" dirty="0" smtClean="0">
                <a:effectLst>
                  <a:outerShdw blurRad="38100" dist="38100" dir="2700000" algn="tl">
                    <a:srgbClr val="000000">
                      <a:alpha val="43137"/>
                    </a:srgbClr>
                  </a:outerShdw>
                </a:effectLst>
              </a:rPr>
              <a:t>K€</a:t>
            </a:r>
          </a:p>
          <a:p>
            <a:pPr marL="1143000" indent="-1143000">
              <a:buFont typeface="+mj-lt"/>
              <a:buAutoNum type="arabicPeriod"/>
            </a:pPr>
            <a:r>
              <a:rPr lang="fr-FR" sz="6000" b="1" dirty="0" smtClean="0">
                <a:effectLst>
                  <a:outerShdw blurRad="38100" dist="38100" dir="2700000" algn="tl">
                    <a:srgbClr val="000000">
                      <a:alpha val="43137"/>
                    </a:srgbClr>
                  </a:outerShdw>
                </a:effectLst>
              </a:rPr>
              <a:t>Aide PPA (Prêt participatif d’amorçage) : </a:t>
            </a:r>
            <a:r>
              <a:rPr lang="fr-FR" sz="8000" b="1" dirty="0" smtClean="0">
                <a:effectLst>
                  <a:outerShdw blurRad="38100" dist="38100" dir="2700000" algn="tl">
                    <a:srgbClr val="000000">
                      <a:alpha val="43137"/>
                    </a:srgbClr>
                  </a:outerShdw>
                </a:effectLst>
              </a:rPr>
              <a:t>100 </a:t>
            </a:r>
            <a:r>
              <a:rPr lang="fr-FR" sz="8000" b="1" dirty="0" smtClean="0">
                <a:effectLst>
                  <a:outerShdw blurRad="38100" dist="38100" dir="2700000" algn="tl">
                    <a:srgbClr val="000000">
                      <a:alpha val="43137"/>
                    </a:srgbClr>
                  </a:outerShdw>
                </a:effectLst>
              </a:rPr>
              <a:t>K</a:t>
            </a:r>
            <a:r>
              <a:rPr lang="fr-FR" sz="8000" b="1" dirty="0" smtClean="0">
                <a:effectLst>
                  <a:outerShdw blurRad="38100" dist="38100" dir="2700000" algn="tl">
                    <a:srgbClr val="000000">
                      <a:alpha val="43137"/>
                    </a:srgbClr>
                  </a:outerShdw>
                </a:effectLst>
              </a:rPr>
              <a:t>€</a:t>
            </a:r>
          </a:p>
          <a:p>
            <a:pPr marL="1143000" indent="-1143000">
              <a:buFont typeface="+mj-lt"/>
              <a:buAutoNum type="arabicPeriod"/>
            </a:pPr>
            <a:r>
              <a:rPr lang="fr-FR" sz="6000" b="1" dirty="0" smtClean="0">
                <a:effectLst>
                  <a:outerShdw blurRad="38100" dist="38100" dir="2700000" algn="tl">
                    <a:srgbClr val="000000">
                      <a:alpha val="43137"/>
                    </a:srgbClr>
                  </a:outerShdw>
                </a:effectLst>
              </a:rPr>
              <a:t>Crédit Impôt recherche : </a:t>
            </a:r>
            <a:r>
              <a:rPr lang="fr-FR" sz="8000" b="1" dirty="0" smtClean="0">
                <a:effectLst>
                  <a:outerShdw blurRad="38100" dist="38100" dir="2700000" algn="tl">
                    <a:srgbClr val="000000">
                      <a:alpha val="43137"/>
                    </a:srgbClr>
                  </a:outerShdw>
                </a:effectLst>
              </a:rPr>
              <a:t>80 K€</a:t>
            </a:r>
            <a:endParaRPr lang="fr-FR" sz="8000" b="1" dirty="0" smtClean="0">
              <a:effectLst>
                <a:outerShdw blurRad="38100" dist="38100" dir="2700000" algn="tl">
                  <a:srgbClr val="000000">
                    <a:alpha val="43137"/>
                  </a:srgbClr>
                </a:outerShdw>
              </a:effectLst>
            </a:endParaRPr>
          </a:p>
          <a:p>
            <a:pPr marL="1143000" indent="-1143000">
              <a:buFont typeface="+mj-lt"/>
              <a:buAutoNum type="arabicPeriod"/>
            </a:pPr>
            <a:r>
              <a:rPr lang="fr-FR" sz="6000" b="1" dirty="0" smtClean="0">
                <a:effectLst>
                  <a:outerShdw blurRad="38100" dist="38100" dir="2700000" algn="tl">
                    <a:srgbClr val="000000">
                      <a:alpha val="43137"/>
                    </a:srgbClr>
                  </a:outerShdw>
                </a:effectLst>
              </a:rPr>
              <a:t>Appel à projet </a:t>
            </a:r>
            <a:r>
              <a:rPr lang="fr-FR" sz="5000" b="1" dirty="0" smtClean="0">
                <a:effectLst>
                  <a:outerShdw blurRad="38100" dist="38100" dir="2700000" algn="tl">
                    <a:srgbClr val="000000">
                      <a:alpha val="43137"/>
                    </a:srgbClr>
                  </a:outerShdw>
                </a:effectLst>
              </a:rPr>
              <a:t>« outil web innovants pour l’entreprise » </a:t>
            </a:r>
            <a:r>
              <a:rPr lang="fr-FR" sz="6000" b="1" dirty="0" smtClean="0">
                <a:effectLst>
                  <a:outerShdw blurRad="38100" dist="38100" dir="2700000" algn="tl">
                    <a:srgbClr val="000000">
                      <a:alpha val="43137"/>
                    </a:srgbClr>
                  </a:outerShdw>
                </a:effectLst>
              </a:rPr>
              <a:t>: </a:t>
            </a:r>
            <a:r>
              <a:rPr lang="fr-FR" sz="8000" b="1" dirty="0" smtClean="0">
                <a:effectLst>
                  <a:outerShdw blurRad="38100" dist="38100" dir="2700000" algn="tl">
                    <a:srgbClr val="000000">
                      <a:alpha val="43137"/>
                    </a:srgbClr>
                  </a:outerShdw>
                </a:effectLst>
              </a:rPr>
              <a:t>50 K€</a:t>
            </a:r>
            <a:endParaRPr lang="fr-FR" sz="6000" b="1" dirty="0" smtClean="0">
              <a:effectLst>
                <a:outerShdw blurRad="38100" dist="38100" dir="2700000" algn="tl">
                  <a:srgbClr val="000000">
                    <a:alpha val="43137"/>
                  </a:srgbClr>
                </a:outerShdw>
              </a:effectLst>
            </a:endParaRPr>
          </a:p>
          <a:p>
            <a:pPr>
              <a:buFont typeface="Wingdings" pitchFamily="2" charset="2"/>
              <a:buChar char="Ø"/>
            </a:pPr>
            <a:endParaRPr lang="fr-FR" sz="6000" b="1" dirty="0" smtClean="0">
              <a:effectLst>
                <a:outerShdw blurRad="38100" dist="38100" dir="2700000" algn="tl">
                  <a:srgbClr val="000000">
                    <a:alpha val="43137"/>
                  </a:srgbClr>
                </a:outerShdw>
              </a:effectLst>
            </a:endParaRPr>
          </a:p>
          <a:p>
            <a:pPr>
              <a:buNone/>
            </a:pPr>
            <a:endParaRPr lang="fr-FR" sz="8000" b="1" dirty="0" smtClean="0"/>
          </a:p>
        </p:txBody>
      </p:sp>
      <p:sp>
        <p:nvSpPr>
          <p:cNvPr id="5" name="ZoneTexte 4"/>
          <p:cNvSpPr txBox="1"/>
          <p:nvPr/>
        </p:nvSpPr>
        <p:spPr>
          <a:xfrm>
            <a:off x="2267744" y="6021288"/>
            <a:ext cx="4248472" cy="584775"/>
          </a:xfrm>
          <a:prstGeom prst="rect">
            <a:avLst/>
          </a:prstGeom>
          <a:noFill/>
        </p:spPr>
        <p:txBody>
          <a:bodyPr wrap="square" rtlCol="0">
            <a:spAutoFit/>
          </a:bodyPr>
          <a:lstStyle/>
          <a:p>
            <a:pPr algn="ctr"/>
            <a:r>
              <a:rPr lang="fr-FR" sz="3200" b="1" dirty="0" smtClean="0">
                <a:effectLst>
                  <a:outerShdw blurRad="38100" dist="38100" dir="2700000" algn="tl">
                    <a:srgbClr val="000000">
                      <a:alpha val="43137"/>
                    </a:srgbClr>
                  </a:outerShdw>
                </a:effectLst>
              </a:rPr>
              <a:t>TOTAL : </a:t>
            </a:r>
            <a:r>
              <a:rPr lang="fr-FR" sz="3200" b="1" dirty="0" smtClean="0">
                <a:effectLst>
                  <a:outerShdw blurRad="38100" dist="38100" dir="2700000" algn="tl">
                    <a:srgbClr val="000000">
                      <a:alpha val="43137"/>
                    </a:srgbClr>
                  </a:outerShdw>
                </a:effectLst>
              </a:rPr>
              <a:t>700 </a:t>
            </a:r>
            <a:r>
              <a:rPr lang="fr-FR" sz="3200" b="1" dirty="0" smtClean="0">
                <a:effectLst>
                  <a:outerShdw blurRad="38100" dist="38100" dir="2700000" algn="tl">
                    <a:srgbClr val="000000">
                      <a:alpha val="43137"/>
                    </a:srgbClr>
                  </a:outerShdw>
                </a:effectLst>
              </a:rPr>
              <a:t>K€</a:t>
            </a:r>
            <a:endParaRPr lang="fr-FR" sz="3200"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6588224" y="441368"/>
            <a:ext cx="1368152" cy="6973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500" fill="hold"/>
                                        <p:tgtEl>
                                          <p:spTgt spid="5"/>
                                        </p:tgtEl>
                                        <p:attrNameLst>
                                          <p:attrName>ppt_x</p:attrName>
                                        </p:attrNameLst>
                                      </p:cBhvr>
                                      <p:tavLst>
                                        <p:tav tm="0">
                                          <p:val>
                                            <p:strVal val="#ppt_x"/>
                                          </p:val>
                                        </p:tav>
                                        <p:tav tm="100000">
                                          <p:val>
                                            <p:strVal val="#ppt_x"/>
                                          </p:val>
                                        </p:tav>
                                      </p:tavLst>
                                    </p:anim>
                                    <p:anim calcmode="lin" valueType="num">
                                      <p:cBhvr additive="base">
                                        <p:cTn id="6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80000"/>
                <a:satMod val="300000"/>
                <a:alpha val="74000"/>
              </a:schemeClr>
            </a:gs>
            <a:gs pos="100000">
              <a:schemeClr val="bg2">
                <a:shade val="30000"/>
                <a:satMod val="200000"/>
              </a:schemeClr>
            </a:gs>
            <a:gs pos="100000">
              <a:schemeClr val="bg2">
                <a:shade val="30000"/>
                <a:satMod val="200000"/>
              </a:schemeClr>
            </a:gs>
          </a:gsLst>
          <a:lin ang="2400000" scaled="0"/>
        </a:gra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4077072"/>
            <a:ext cx="8136904" cy="792088"/>
          </a:xfrm>
        </p:spPr>
        <p:txBody>
          <a:bodyPr>
            <a:normAutofit/>
          </a:bodyPr>
          <a:lstStyle/>
          <a:p>
            <a:r>
              <a:rPr lang="fr-FR" sz="2800" dirty="0" smtClean="0"/>
              <a:t>www.inovafi.com</a:t>
            </a:r>
            <a:endParaRPr lang="fr-FR" sz="2800" dirty="0"/>
          </a:p>
        </p:txBody>
      </p:sp>
      <p:sp>
        <p:nvSpPr>
          <p:cNvPr id="6" name="ZoneTexte 5"/>
          <p:cNvSpPr txBox="1"/>
          <p:nvPr/>
        </p:nvSpPr>
        <p:spPr>
          <a:xfrm>
            <a:off x="2195736" y="4869160"/>
            <a:ext cx="5040560" cy="1261884"/>
          </a:xfrm>
          <a:prstGeom prst="rect">
            <a:avLst/>
          </a:prstGeom>
          <a:noFill/>
        </p:spPr>
        <p:txBody>
          <a:bodyPr wrap="square" rtlCol="0">
            <a:spAutoFit/>
          </a:bodyPr>
          <a:lstStyle/>
          <a:p>
            <a:pPr algn="ctr"/>
            <a:r>
              <a:rPr lang="fr-FR" sz="2800" b="1" dirty="0" smtClean="0"/>
              <a:t>Jean-Yves PELICIER</a:t>
            </a:r>
          </a:p>
          <a:p>
            <a:pPr algn="ctr"/>
            <a:r>
              <a:rPr lang="fr-FR" sz="2800" b="1" dirty="0" smtClean="0"/>
              <a:t>06.63.11.16.29</a:t>
            </a:r>
          </a:p>
          <a:p>
            <a:pPr algn="ctr"/>
            <a:r>
              <a:rPr lang="fr-FR" sz="2000" b="1" dirty="0" smtClean="0"/>
              <a:t>jy.pelicier@inovafi.com</a:t>
            </a:r>
            <a:endParaRPr lang="fr-FR" sz="2000" b="1" dirty="0"/>
          </a:p>
        </p:txBody>
      </p:sp>
      <p:pic>
        <p:nvPicPr>
          <p:cNvPr id="1026" name="Picture 2"/>
          <p:cNvPicPr>
            <a:picLocks noChangeAspect="1" noChangeArrowheads="1"/>
          </p:cNvPicPr>
          <p:nvPr/>
        </p:nvPicPr>
        <p:blipFill>
          <a:blip r:embed="rId3" cstate="print"/>
          <a:srcRect/>
          <a:stretch>
            <a:fillRect/>
          </a:stretch>
        </p:blipFill>
        <p:spPr bwMode="auto">
          <a:xfrm>
            <a:off x="3419872" y="3356992"/>
            <a:ext cx="2520280" cy="802998"/>
          </a:xfrm>
          <a:prstGeom prst="rect">
            <a:avLst/>
          </a:prstGeom>
          <a:noFill/>
          <a:ln w="9525">
            <a:noFill/>
            <a:miter lim="800000"/>
            <a:headEnd/>
            <a:tailEnd/>
          </a:ln>
        </p:spPr>
      </p:pic>
      <p:sp>
        <p:nvSpPr>
          <p:cNvPr id="5" name="ZoneTexte 4"/>
          <p:cNvSpPr txBox="1"/>
          <p:nvPr/>
        </p:nvSpPr>
        <p:spPr>
          <a:xfrm>
            <a:off x="251520" y="1844824"/>
            <a:ext cx="8892480" cy="923330"/>
          </a:xfrm>
          <a:prstGeom prst="rect">
            <a:avLst/>
          </a:prstGeom>
          <a:noFill/>
        </p:spPr>
        <p:txBody>
          <a:bodyPr wrap="square" rtlCol="0">
            <a:spAutoFit/>
          </a:bodyPr>
          <a:lstStyle/>
          <a:p>
            <a:pPr algn="ctr"/>
            <a:r>
              <a:rPr lang="fr-FR" sz="5400" dirty="0" smtClean="0">
                <a:effectLst>
                  <a:outerShdw blurRad="38100" dist="38100" dir="2700000" algn="tl">
                    <a:srgbClr val="000000">
                      <a:alpha val="43137"/>
                    </a:srgbClr>
                  </a:outerShdw>
                </a:effectLst>
              </a:rPr>
              <a:t>Merci de votre attention</a:t>
            </a:r>
            <a:endParaRPr lang="fr-FR"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1520" y="1412776"/>
            <a:ext cx="8496944" cy="3493264"/>
          </a:xfrm>
          <a:prstGeom prst="rect">
            <a:avLst/>
          </a:prstGeom>
          <a:noFill/>
        </p:spPr>
        <p:txBody>
          <a:bodyPr wrap="square" rtlCol="0">
            <a:spAutoFit/>
          </a:bodyPr>
          <a:lstStyle/>
          <a:p>
            <a:pPr algn="ctr"/>
            <a:endParaRPr lang="fr-FR" sz="1400" b="1" dirty="0" smtClean="0"/>
          </a:p>
          <a:p>
            <a:pPr algn="ctr"/>
            <a:r>
              <a:rPr lang="fr-FR" sz="4000" b="1" dirty="0" smtClean="0">
                <a:effectLst>
                  <a:outerShdw blurRad="38100" dist="38100" dir="2700000" algn="tl">
                    <a:srgbClr val="000000">
                      <a:alpha val="43137"/>
                    </a:srgbClr>
                  </a:outerShdw>
                </a:effectLst>
              </a:rPr>
              <a:t>Obtenir les aides et subventions</a:t>
            </a:r>
          </a:p>
          <a:p>
            <a:pPr>
              <a:spcBef>
                <a:spcPts val="600"/>
              </a:spcBef>
              <a:spcAft>
                <a:spcPts val="600"/>
              </a:spcAft>
            </a:pPr>
            <a:endParaRPr lang="fr-FR" sz="2400" u="sng" dirty="0" smtClean="0"/>
          </a:p>
          <a:p>
            <a:pPr>
              <a:spcBef>
                <a:spcPts val="600"/>
              </a:spcBef>
              <a:spcAft>
                <a:spcPts val="600"/>
              </a:spcAft>
            </a:pPr>
            <a:endParaRPr lang="fr-FR" sz="2400" u="sng" dirty="0" smtClean="0"/>
          </a:p>
          <a:p>
            <a:pPr>
              <a:spcBef>
                <a:spcPts val="600"/>
              </a:spcBef>
              <a:spcAft>
                <a:spcPts val="600"/>
              </a:spcAft>
            </a:pPr>
            <a:r>
              <a:rPr lang="fr-FR" sz="2400" u="sng" dirty="0" smtClean="0"/>
              <a:t>1ere partie </a:t>
            </a:r>
            <a:r>
              <a:rPr lang="fr-FR" sz="2400" dirty="0" smtClean="0"/>
              <a:t>:   </a:t>
            </a:r>
            <a:r>
              <a:rPr lang="fr-FR" sz="2800" dirty="0" smtClean="0"/>
              <a:t>Comment identifier les aides et subventions dont j’ai besoin ?</a:t>
            </a:r>
          </a:p>
          <a:p>
            <a:pPr>
              <a:spcBef>
                <a:spcPts val="600"/>
              </a:spcBef>
              <a:spcAft>
                <a:spcPts val="600"/>
              </a:spcAft>
            </a:pPr>
            <a:r>
              <a:rPr lang="fr-FR" sz="2400" u="sng" dirty="0" smtClean="0"/>
              <a:t>2eme partie </a:t>
            </a:r>
            <a:r>
              <a:rPr lang="fr-FR" sz="2400" dirty="0" smtClean="0"/>
              <a:t>:  </a:t>
            </a:r>
            <a:r>
              <a:rPr lang="fr-FR" sz="2800" dirty="0" smtClean="0"/>
              <a:t>Comment réussir son dossier de demande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 calcmode="lin" valueType="num">
                                      <p:cBhvr additive="base">
                                        <p:cTn id="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anim calcmode="lin" valueType="num">
                                      <p:cBhvr additive="base">
                                        <p:cTn id="1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1520" y="1412776"/>
            <a:ext cx="8496944" cy="3093154"/>
          </a:xfrm>
          <a:prstGeom prst="rect">
            <a:avLst/>
          </a:prstGeom>
          <a:noFill/>
        </p:spPr>
        <p:txBody>
          <a:bodyPr wrap="square" rtlCol="0">
            <a:spAutoFit/>
          </a:bodyPr>
          <a:lstStyle/>
          <a:p>
            <a:pPr algn="ctr"/>
            <a:endParaRPr lang="fr-FR" sz="1400" b="1" dirty="0" smtClean="0"/>
          </a:p>
          <a:p>
            <a:pPr algn="ctr"/>
            <a:r>
              <a:rPr lang="fr-FR" sz="4000" b="1" dirty="0" smtClean="0">
                <a:effectLst>
                  <a:outerShdw blurRad="38100" dist="38100" dir="2700000" algn="tl">
                    <a:srgbClr val="000000">
                      <a:alpha val="43137"/>
                    </a:srgbClr>
                  </a:outerShdw>
                </a:effectLst>
              </a:rPr>
              <a:t>Obtenir les aides et subventions</a:t>
            </a:r>
          </a:p>
          <a:p>
            <a:pPr algn="ctr"/>
            <a:endParaRPr lang="fr-FR" sz="4000" b="1" dirty="0" smtClean="0">
              <a:solidFill>
                <a:srgbClr val="FFFF00"/>
              </a:solidFill>
              <a:effectLst>
                <a:outerShdw blurRad="38100" dist="38100" dir="2700000" algn="tl">
                  <a:srgbClr val="000000">
                    <a:alpha val="43137"/>
                  </a:srgbClr>
                </a:outerShdw>
              </a:effectLst>
            </a:endParaRPr>
          </a:p>
          <a:p>
            <a:pPr algn="ctr"/>
            <a:endParaRPr lang="fr-FR" sz="4000" b="1" dirty="0" smtClean="0">
              <a:solidFill>
                <a:srgbClr val="FFFF00"/>
              </a:solidFill>
              <a:effectLst>
                <a:outerShdw blurRad="38100" dist="38100" dir="2700000" algn="tl">
                  <a:srgbClr val="000000">
                    <a:alpha val="43137"/>
                  </a:srgbClr>
                </a:outerShdw>
              </a:effectLst>
            </a:endParaRPr>
          </a:p>
          <a:p>
            <a:pPr>
              <a:spcBef>
                <a:spcPts val="600"/>
              </a:spcBef>
              <a:spcAft>
                <a:spcPts val="600"/>
              </a:spcAft>
            </a:pPr>
            <a:r>
              <a:rPr lang="fr-FR" sz="2400" u="sng" dirty="0" smtClean="0"/>
              <a:t>1ere partie </a:t>
            </a:r>
            <a:r>
              <a:rPr lang="fr-FR" sz="2400" dirty="0" smtClean="0"/>
              <a:t>:   </a:t>
            </a:r>
            <a:r>
              <a:rPr lang="fr-FR" sz="2800" dirty="0" smtClean="0"/>
              <a:t>Comment identifier les aides et subventions dont j’ai besoin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 calcmode="lin" valueType="num">
                                      <p:cBhvr additive="base">
                                        <p:cTn id="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115616" y="404664"/>
            <a:ext cx="6840760"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403648" y="260648"/>
            <a:ext cx="6347048" cy="1143000"/>
          </a:xfrm>
        </p:spPr>
        <p:txBody>
          <a:bodyPr>
            <a:normAutofit/>
          </a:bodyPr>
          <a:lstStyle/>
          <a:p>
            <a:r>
              <a:rPr lang="fr-FR" sz="3200" dirty="0" smtClean="0"/>
              <a:t>Pourquoi des aides et subventions ?</a:t>
            </a:r>
            <a:endParaRPr lang="fr-FR" sz="3200" dirty="0"/>
          </a:p>
        </p:txBody>
      </p:sp>
      <p:sp>
        <p:nvSpPr>
          <p:cNvPr id="8" name="ZoneTexte 7"/>
          <p:cNvSpPr txBox="1"/>
          <p:nvPr/>
        </p:nvSpPr>
        <p:spPr>
          <a:xfrm>
            <a:off x="107504" y="1556792"/>
            <a:ext cx="8856984" cy="3985706"/>
          </a:xfrm>
          <a:prstGeom prst="rect">
            <a:avLst/>
          </a:prstGeom>
          <a:noFill/>
        </p:spPr>
        <p:txBody>
          <a:bodyPr wrap="square" rtlCol="0">
            <a:spAutoFit/>
          </a:bodyPr>
          <a:lstStyle/>
          <a:p>
            <a:pPr>
              <a:spcBef>
                <a:spcPts val="600"/>
              </a:spcBef>
              <a:spcAft>
                <a:spcPts val="600"/>
              </a:spcAft>
            </a:pPr>
            <a:r>
              <a:rPr lang="fr-FR" sz="3000" b="1" dirty="0" smtClean="0"/>
              <a:t>	        </a:t>
            </a:r>
            <a:r>
              <a:rPr lang="fr-FR" sz="3600" b="1" dirty="0" smtClean="0">
                <a:effectLst>
                  <a:outerShdw blurRad="38100" dist="38100" dir="2700000" algn="tl">
                    <a:srgbClr val="000000">
                      <a:alpha val="43137"/>
                    </a:srgbClr>
                  </a:outerShdw>
                </a:effectLst>
              </a:rPr>
              <a:t>Le financement des projets</a:t>
            </a:r>
          </a:p>
          <a:p>
            <a:pPr>
              <a:spcBef>
                <a:spcPts val="600"/>
              </a:spcBef>
              <a:spcAft>
                <a:spcPts val="600"/>
              </a:spcAft>
            </a:pPr>
            <a:r>
              <a:rPr lang="fr-FR" sz="2800" b="1" dirty="0" smtClean="0"/>
              <a:t>Les moyens de financement « classiques » </a:t>
            </a:r>
          </a:p>
          <a:p>
            <a:pPr lvl="1">
              <a:spcBef>
                <a:spcPts val="1200"/>
              </a:spcBef>
              <a:spcAft>
                <a:spcPts val="1200"/>
              </a:spcAft>
              <a:buFont typeface="Wingdings" pitchFamily="2" charset="2"/>
              <a:buChar char="Ø"/>
            </a:pPr>
            <a:r>
              <a:rPr lang="fr-FR" sz="2400" b="1" dirty="0" smtClean="0"/>
              <a:t>la levée de fond </a:t>
            </a:r>
          </a:p>
          <a:p>
            <a:pPr lvl="1">
              <a:spcBef>
                <a:spcPts val="1200"/>
              </a:spcBef>
              <a:spcAft>
                <a:spcPts val="1200"/>
              </a:spcAft>
              <a:buFont typeface="Wingdings" pitchFamily="2" charset="2"/>
              <a:buChar char="Ø"/>
            </a:pPr>
            <a:r>
              <a:rPr lang="fr-FR" sz="2400" b="1" dirty="0" smtClean="0"/>
              <a:t>le crédit bancaire </a:t>
            </a:r>
          </a:p>
          <a:p>
            <a:pPr lvl="1">
              <a:spcBef>
                <a:spcPts val="1200"/>
              </a:spcBef>
              <a:spcAft>
                <a:spcPts val="1200"/>
              </a:spcAft>
              <a:buFont typeface="Wingdings" pitchFamily="2" charset="2"/>
              <a:buChar char="Ø"/>
            </a:pPr>
            <a:r>
              <a:rPr lang="fr-FR" sz="2400" b="1" dirty="0" smtClean="0"/>
              <a:t>l’autofinancement </a:t>
            </a:r>
          </a:p>
          <a:p>
            <a:pPr>
              <a:spcBef>
                <a:spcPts val="1200"/>
              </a:spcBef>
              <a:spcAft>
                <a:spcPts val="1200"/>
              </a:spcAft>
            </a:pPr>
            <a:r>
              <a:rPr lang="fr-FR" sz="3200" b="1" dirty="0" smtClean="0">
                <a:effectLst>
                  <a:outerShdw blurRad="38100" dist="38100" dir="2700000" algn="tl">
                    <a:srgbClr val="000000">
                      <a:alpha val="43137"/>
                    </a:srgbClr>
                  </a:outerShdw>
                </a:effectLst>
              </a:rPr>
              <a:t>Il existe un 4 eme moyen :  </a:t>
            </a:r>
            <a:r>
              <a:rPr lang="fr-FR" sz="3200" b="1" dirty="0" smtClean="0">
                <a:solidFill>
                  <a:srgbClr val="FFFF00"/>
                </a:solidFill>
                <a:effectLst>
                  <a:outerShdw blurRad="38100" dist="38100" dir="2700000" algn="tl">
                    <a:srgbClr val="000000">
                      <a:alpha val="43137"/>
                    </a:srgbClr>
                  </a:outerShdw>
                </a:effectLst>
              </a:rPr>
              <a:t>Les aides et subventions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à coins arrondis 14"/>
          <p:cNvSpPr/>
          <p:nvPr/>
        </p:nvSpPr>
        <p:spPr>
          <a:xfrm rot="20131007">
            <a:off x="5468963" y="5178544"/>
            <a:ext cx="1967621" cy="585530"/>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148064" y="4581128"/>
            <a:ext cx="72008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13" name="Rectangle 12"/>
          <p:cNvSpPr/>
          <p:nvPr/>
        </p:nvSpPr>
        <p:spPr>
          <a:xfrm rot="20854293">
            <a:off x="664720" y="4120110"/>
            <a:ext cx="976158" cy="50068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395536" y="692696"/>
            <a:ext cx="8352928"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23528" y="548680"/>
            <a:ext cx="8496944" cy="1143000"/>
          </a:xfrm>
        </p:spPr>
        <p:txBody>
          <a:bodyPr>
            <a:normAutofit/>
          </a:bodyPr>
          <a:lstStyle/>
          <a:p>
            <a:r>
              <a:rPr lang="fr-FR" sz="3600" dirty="0" smtClean="0"/>
              <a:t>les aides et subventions : </a:t>
            </a:r>
            <a:r>
              <a:rPr lang="fr-FR" sz="3600" dirty="0" smtClean="0">
                <a:solidFill>
                  <a:srgbClr val="FFFF00"/>
                </a:solidFill>
                <a:effectLst>
                  <a:outerShdw blurRad="38100" dist="38100" dir="2700000" algn="tl">
                    <a:srgbClr val="000000">
                      <a:alpha val="43137"/>
                    </a:srgbClr>
                  </a:outerShdw>
                </a:effectLst>
              </a:rPr>
              <a:t>un vaste domaine!</a:t>
            </a:r>
            <a:endParaRPr lang="fr-FR" sz="3600" dirty="0">
              <a:solidFill>
                <a:srgbClr val="FFFF00"/>
              </a:solidFill>
              <a:effectLst>
                <a:outerShdw blurRad="38100" dist="38100" dir="2700000" algn="tl">
                  <a:srgbClr val="000000">
                    <a:alpha val="43137"/>
                  </a:srgbClr>
                </a:outerShdw>
              </a:effectLst>
            </a:endParaRPr>
          </a:p>
        </p:txBody>
      </p:sp>
      <p:sp>
        <p:nvSpPr>
          <p:cNvPr id="8" name="ZoneTexte 7"/>
          <p:cNvSpPr txBox="1"/>
          <p:nvPr/>
        </p:nvSpPr>
        <p:spPr>
          <a:xfrm>
            <a:off x="0" y="2060848"/>
            <a:ext cx="9144000" cy="1077218"/>
          </a:xfrm>
          <a:prstGeom prst="rect">
            <a:avLst/>
          </a:prstGeom>
          <a:noFill/>
        </p:spPr>
        <p:txBody>
          <a:bodyPr wrap="square" rtlCol="0">
            <a:spAutoFit/>
          </a:bodyPr>
          <a:lstStyle/>
          <a:p>
            <a:pPr algn="ctr">
              <a:spcBef>
                <a:spcPts val="600"/>
              </a:spcBef>
              <a:spcAft>
                <a:spcPts val="600"/>
              </a:spcAft>
            </a:pPr>
            <a:r>
              <a:rPr lang="fr-FR" sz="3200" b="1" dirty="0" smtClean="0"/>
              <a:t>Il existe en France environ 6000 dispositifs d’aides qu’on peut répartir selon différentes catégories</a:t>
            </a:r>
          </a:p>
        </p:txBody>
      </p:sp>
      <p:sp>
        <p:nvSpPr>
          <p:cNvPr id="9" name="ZoneTexte 8"/>
          <p:cNvSpPr txBox="1"/>
          <p:nvPr/>
        </p:nvSpPr>
        <p:spPr>
          <a:xfrm rot="20861900">
            <a:off x="752916" y="3841667"/>
            <a:ext cx="3672408" cy="400110"/>
          </a:xfrm>
          <a:prstGeom prst="rect">
            <a:avLst/>
          </a:prstGeom>
          <a:noFill/>
        </p:spPr>
        <p:txBody>
          <a:bodyPr wrap="square" rtlCol="0">
            <a:spAutoFit/>
          </a:bodyPr>
          <a:lstStyle/>
          <a:p>
            <a:r>
              <a:rPr lang="fr-FR" sz="2000" b="1" dirty="0" smtClean="0">
                <a:effectLst>
                  <a:outerShdw blurRad="38100" dist="38100" dir="2700000" algn="tl">
                    <a:srgbClr val="000000">
                      <a:alpha val="43137"/>
                    </a:srgbClr>
                  </a:outerShdw>
                </a:effectLst>
              </a:rPr>
              <a:t>OSEO</a:t>
            </a:r>
          </a:p>
        </p:txBody>
      </p:sp>
      <p:sp>
        <p:nvSpPr>
          <p:cNvPr id="10" name="ZoneTexte 9"/>
          <p:cNvSpPr txBox="1"/>
          <p:nvPr/>
        </p:nvSpPr>
        <p:spPr>
          <a:xfrm>
            <a:off x="5148064" y="4509120"/>
            <a:ext cx="648072" cy="523220"/>
          </a:xfrm>
          <a:prstGeom prst="rect">
            <a:avLst/>
          </a:prstGeom>
          <a:noFill/>
        </p:spPr>
        <p:txBody>
          <a:bodyPr wrap="square" rtlCol="0">
            <a:spAutoFit/>
          </a:bodyPr>
          <a:lstStyle/>
          <a:p>
            <a:r>
              <a:rPr lang="fr-FR" sz="2800" dirty="0" smtClean="0"/>
              <a:t>JEI</a:t>
            </a:r>
          </a:p>
        </p:txBody>
      </p:sp>
      <p:sp>
        <p:nvSpPr>
          <p:cNvPr id="11" name="ZoneTexte 10"/>
          <p:cNvSpPr txBox="1"/>
          <p:nvPr/>
        </p:nvSpPr>
        <p:spPr>
          <a:xfrm rot="1051817">
            <a:off x="1159554" y="5269718"/>
            <a:ext cx="2367163" cy="461665"/>
          </a:xfrm>
          <a:prstGeom prst="rect">
            <a:avLst/>
          </a:prstGeom>
          <a:noFill/>
        </p:spPr>
        <p:txBody>
          <a:bodyPr wrap="square" rtlCol="0">
            <a:spAutoFit/>
          </a:bodyPr>
          <a:lstStyle/>
          <a:p>
            <a:r>
              <a:rPr lang="fr-FR" sz="2400" dirty="0" smtClean="0">
                <a:effectLst>
                  <a:outerShdw blurRad="38100" dist="38100" dir="2700000" algn="tl">
                    <a:srgbClr val="000000">
                      <a:alpha val="43137"/>
                    </a:srgbClr>
                  </a:outerShdw>
                </a:effectLst>
              </a:rPr>
              <a:t>Fonds Régionaux</a:t>
            </a:r>
            <a:endParaRPr lang="fr-FR" sz="2400" dirty="0">
              <a:effectLst>
                <a:outerShdw blurRad="38100" dist="38100" dir="2700000" algn="tl">
                  <a:srgbClr val="000000">
                    <a:alpha val="43137"/>
                  </a:srgbClr>
                </a:outerShdw>
              </a:effectLst>
            </a:endParaRPr>
          </a:p>
        </p:txBody>
      </p:sp>
      <p:sp>
        <p:nvSpPr>
          <p:cNvPr id="12" name="ZoneTexte 11"/>
          <p:cNvSpPr txBox="1"/>
          <p:nvPr/>
        </p:nvSpPr>
        <p:spPr>
          <a:xfrm rot="20039719">
            <a:off x="5514493" y="5256417"/>
            <a:ext cx="1873104" cy="461665"/>
          </a:xfrm>
          <a:prstGeom prst="rect">
            <a:avLst/>
          </a:prstGeom>
          <a:noFill/>
        </p:spPr>
        <p:txBody>
          <a:bodyPr wrap="square" rtlCol="0">
            <a:spAutoFit/>
          </a:bodyPr>
          <a:lstStyle/>
          <a:p>
            <a:r>
              <a:rPr lang="fr-FR" sz="2400" b="1" dirty="0" smtClean="0">
                <a:solidFill>
                  <a:schemeClr val="bg2">
                    <a:lumMod val="75000"/>
                  </a:schemeClr>
                </a:solidFill>
                <a:effectLst>
                  <a:outerShdw blurRad="38100" dist="38100" dir="2700000" algn="tl">
                    <a:srgbClr val="000000">
                      <a:alpha val="43137"/>
                    </a:srgbClr>
                  </a:outerShdw>
                </a:effectLst>
              </a:rPr>
              <a:t>Crédit Impôt</a:t>
            </a:r>
            <a:endParaRPr lang="fr-FR" sz="2400" b="1" dirty="0">
              <a:solidFill>
                <a:schemeClr val="bg2">
                  <a:lumMod val="75000"/>
                </a:schemeClr>
              </a:solidFill>
              <a:effectLst>
                <a:outerShdw blurRad="38100" dist="38100" dir="2700000" algn="tl">
                  <a:srgbClr val="000000">
                    <a:alpha val="43137"/>
                  </a:srgbClr>
                </a:outerShdw>
              </a:effectLst>
            </a:endParaRPr>
          </a:p>
        </p:txBody>
      </p:sp>
      <p:sp>
        <p:nvSpPr>
          <p:cNvPr id="16" name="Rectangle 15"/>
          <p:cNvSpPr/>
          <p:nvPr/>
        </p:nvSpPr>
        <p:spPr>
          <a:xfrm>
            <a:off x="2843808" y="4653136"/>
            <a:ext cx="1234312" cy="461665"/>
          </a:xfrm>
          <a:prstGeom prst="rect">
            <a:avLst/>
          </a:prstGeom>
        </p:spPr>
        <p:txBody>
          <a:bodyPr wrap="none">
            <a:spAutoFit/>
          </a:bodyPr>
          <a:lstStyle/>
          <a:p>
            <a:pPr algn="ctr">
              <a:spcBef>
                <a:spcPts val="600"/>
              </a:spcBef>
              <a:spcAft>
                <a:spcPts val="600"/>
              </a:spcAft>
            </a:pPr>
            <a:r>
              <a:rPr lang="fr-FR" sz="2400" b="1" dirty="0" smtClean="0"/>
              <a:t>ETC …….</a:t>
            </a:r>
          </a:p>
        </p:txBody>
      </p:sp>
      <p:sp>
        <p:nvSpPr>
          <p:cNvPr id="17" name="ZoneTexte 16"/>
          <p:cNvSpPr txBox="1"/>
          <p:nvPr/>
        </p:nvSpPr>
        <p:spPr>
          <a:xfrm>
            <a:off x="6444208" y="3933056"/>
            <a:ext cx="2016224" cy="584775"/>
          </a:xfrm>
          <a:prstGeom prst="rect">
            <a:avLst/>
          </a:prstGeom>
          <a:noFill/>
        </p:spPr>
        <p:txBody>
          <a:bodyPr wrap="square" rtlCol="0">
            <a:spAutoFit/>
          </a:bodyPr>
          <a:lstStyle/>
          <a:p>
            <a:r>
              <a:rPr lang="fr-FR" sz="3200" dirty="0" smtClean="0"/>
              <a:t>COFACE</a:t>
            </a:r>
          </a:p>
        </p:txBody>
      </p:sp>
      <p:sp>
        <p:nvSpPr>
          <p:cNvPr id="18" name="ZoneTexte 17"/>
          <p:cNvSpPr txBox="1"/>
          <p:nvPr/>
        </p:nvSpPr>
        <p:spPr>
          <a:xfrm>
            <a:off x="1835696" y="3573016"/>
            <a:ext cx="3096344" cy="369332"/>
          </a:xfrm>
          <a:prstGeom prst="rect">
            <a:avLst/>
          </a:prstGeom>
          <a:noFill/>
        </p:spPr>
        <p:txBody>
          <a:bodyPr wrap="square" rtlCol="0">
            <a:spAutoFit/>
          </a:bodyPr>
          <a:lstStyle/>
          <a:p>
            <a:r>
              <a:rPr lang="fr-FR" b="1" dirty="0" smtClean="0">
                <a:latin typeface="Arial Black" pitchFamily="34" charset="0"/>
              </a:rPr>
              <a:t>AIDES EUROPEENES</a:t>
            </a:r>
          </a:p>
        </p:txBody>
      </p:sp>
      <p:pic>
        <p:nvPicPr>
          <p:cNvPr id="19" name="Picture 2" descr="C:\Program Files\Microsoft Office\MEDIA\CAGCAT10\j0286068.wmf"/>
          <p:cNvPicPr>
            <a:picLocks noChangeAspect="1" noChangeArrowheads="1"/>
          </p:cNvPicPr>
          <p:nvPr/>
        </p:nvPicPr>
        <p:blipFill>
          <a:blip r:embed="rId3" cstate="print"/>
          <a:srcRect/>
          <a:stretch>
            <a:fillRect/>
          </a:stretch>
        </p:blipFill>
        <p:spPr bwMode="auto">
          <a:xfrm>
            <a:off x="3707904" y="4005064"/>
            <a:ext cx="1152128" cy="1725268"/>
          </a:xfrm>
          <a:prstGeom prst="rect">
            <a:avLst/>
          </a:prstGeom>
          <a:noFill/>
        </p:spPr>
      </p:pic>
      <p:sp>
        <p:nvSpPr>
          <p:cNvPr id="20" name="ZoneTexte 19"/>
          <p:cNvSpPr txBox="1"/>
          <p:nvPr/>
        </p:nvSpPr>
        <p:spPr>
          <a:xfrm rot="20939363">
            <a:off x="5165641" y="3411775"/>
            <a:ext cx="2880320" cy="461665"/>
          </a:xfrm>
          <a:prstGeom prst="rect">
            <a:avLst/>
          </a:prstGeom>
          <a:noFill/>
        </p:spPr>
        <p:txBody>
          <a:bodyPr wrap="square" rtlCol="0">
            <a:spAutoFit/>
          </a:bodyPr>
          <a:lstStyle/>
          <a:p>
            <a:pPr algn="ctr"/>
            <a:r>
              <a:rPr lang="fr-FR" sz="2400" dirty="0" smtClean="0"/>
              <a:t>Prêt d’honneur</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in)">
                                      <p:cBhvr>
                                        <p:cTn id="13" dur="500"/>
                                        <p:tgtEl>
                                          <p:spTgt spid="13"/>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ox(i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ox(in)">
                                      <p:cBhvr>
                                        <p:cTn id="21" dur="500"/>
                                        <p:tgtEl>
                                          <p:spTgt spid="1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ox(in)">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ox(in)">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ox(in)">
                                      <p:cBhvr>
                                        <p:cTn id="34" dur="500"/>
                                        <p:tgtEl>
                                          <p:spTgt spid="10"/>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ox(i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Effect transition="in" filter="box(in)">
                                      <p:cBhvr>
                                        <p:cTn id="42" dur="500"/>
                                        <p:tgtEl>
                                          <p:spTgt spid="1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ox(in)">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ox(in)">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box(in)">
                                      <p:cBhvr>
                                        <p:cTn id="6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13" grpId="0" animBg="1"/>
      <p:bldP spid="9" grpId="0"/>
      <p:bldP spid="10" grpId="0"/>
      <p:bldP spid="11" grpId="0"/>
      <p:bldP spid="12" grpId="0"/>
      <p:bldP spid="17" grpId="0"/>
      <p:bldP spid="18"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1520" y="1052736"/>
            <a:ext cx="8496944" cy="3508653"/>
          </a:xfrm>
          <a:prstGeom prst="rect">
            <a:avLst/>
          </a:prstGeom>
          <a:noFill/>
        </p:spPr>
        <p:txBody>
          <a:bodyPr wrap="square" rtlCol="0">
            <a:spAutoFit/>
          </a:bodyPr>
          <a:lstStyle/>
          <a:p>
            <a:pPr algn="ctr"/>
            <a:endParaRPr lang="fr-FR" sz="1400" b="1" dirty="0" smtClean="0"/>
          </a:p>
          <a:p>
            <a:pPr algn="ctr"/>
            <a:r>
              <a:rPr lang="fr-FR" sz="2400" b="1" dirty="0" smtClean="0"/>
              <a:t>  </a:t>
            </a:r>
          </a:p>
          <a:p>
            <a:pPr algn="ctr"/>
            <a:r>
              <a:rPr lang="fr-FR" sz="3200" b="1" dirty="0" smtClean="0"/>
              <a:t>Comment identifier les aides dont j’ai besoin ?</a:t>
            </a:r>
          </a:p>
          <a:p>
            <a:pPr algn="ctr"/>
            <a:endParaRPr lang="fr-FR" sz="3200" b="1" dirty="0" smtClean="0"/>
          </a:p>
          <a:p>
            <a:pPr algn="ctr"/>
            <a:r>
              <a:rPr lang="fr-FR" sz="3200" b="1" dirty="0" smtClean="0"/>
              <a:t>1ere méthode : </a:t>
            </a:r>
            <a:r>
              <a:rPr lang="fr-FR" sz="2400" b="1" dirty="0" smtClean="0"/>
              <a:t>Lister les dispositifs et vérifier si « ça colle »</a:t>
            </a:r>
          </a:p>
          <a:p>
            <a:r>
              <a:rPr lang="fr-FR" sz="3200" b="1" dirty="0" smtClean="0"/>
              <a:t> </a:t>
            </a:r>
          </a:p>
          <a:p>
            <a:r>
              <a:rPr lang="fr-FR" sz="3200" b="1" dirty="0" smtClean="0"/>
              <a:t>2eme méthode : </a:t>
            </a:r>
            <a:r>
              <a:rPr lang="fr-FR" sz="3200" b="1" dirty="0" smtClean="0">
                <a:solidFill>
                  <a:srgbClr val="FFFF00"/>
                </a:solidFill>
                <a:effectLst>
                  <a:outerShdw blurRad="38100" dist="38100" dir="2700000" algn="tl">
                    <a:srgbClr val="000000">
                      <a:alpha val="43137"/>
                    </a:srgbClr>
                  </a:outerShdw>
                </a:effectLst>
              </a:rPr>
              <a:t>Etablir sa propre feuille de route</a:t>
            </a:r>
          </a:p>
          <a:p>
            <a:pPr algn="ctr"/>
            <a:endParaRPr lang="fr-FR" sz="2400" b="1" dirty="0" smtClean="0"/>
          </a:p>
        </p:txBody>
      </p:sp>
      <p:sp>
        <p:nvSpPr>
          <p:cNvPr id="5" name="Rectangle 4"/>
          <p:cNvSpPr/>
          <p:nvPr/>
        </p:nvSpPr>
        <p:spPr>
          <a:xfrm rot="391137">
            <a:off x="1105489" y="2719225"/>
            <a:ext cx="6535106" cy="1937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rot="21121200">
            <a:off x="1097424" y="2801568"/>
            <a:ext cx="6535106" cy="1937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79512" y="548680"/>
            <a:ext cx="8784976"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0" y="548680"/>
            <a:ext cx="8964488" cy="724942"/>
          </a:xfrm>
        </p:spPr>
        <p:txBody>
          <a:bodyPr>
            <a:normAutofit/>
          </a:bodyPr>
          <a:lstStyle/>
          <a:p>
            <a:r>
              <a:rPr lang="fr-FR" sz="3200" b="1" dirty="0" smtClean="0"/>
              <a:t>Comment identifier les aides dont j’ai besoin ?</a:t>
            </a:r>
          </a:p>
        </p:txBody>
      </p:sp>
      <p:sp>
        <p:nvSpPr>
          <p:cNvPr id="11" name="ZoneTexte 10"/>
          <p:cNvSpPr txBox="1"/>
          <p:nvPr/>
        </p:nvSpPr>
        <p:spPr>
          <a:xfrm>
            <a:off x="179512" y="1700808"/>
            <a:ext cx="8784976" cy="4585871"/>
          </a:xfrm>
          <a:prstGeom prst="rect">
            <a:avLst/>
          </a:prstGeom>
          <a:noFill/>
        </p:spPr>
        <p:txBody>
          <a:bodyPr wrap="square" rtlCol="0">
            <a:spAutoFit/>
          </a:bodyPr>
          <a:lstStyle/>
          <a:p>
            <a:pPr marL="457200" indent="-457200">
              <a:buFont typeface="+mj-lt"/>
              <a:buAutoNum type="arabicPeriod"/>
            </a:pPr>
            <a:r>
              <a:rPr lang="fr-FR" sz="2400" b="1" dirty="0" smtClean="0"/>
              <a:t>Commencer par établir </a:t>
            </a:r>
            <a:r>
              <a:rPr lang="fr-FR" sz="2400" b="1" dirty="0" smtClean="0">
                <a:solidFill>
                  <a:srgbClr val="FFFF00"/>
                </a:solidFill>
                <a:effectLst>
                  <a:outerShdw blurRad="38100" dist="38100" dir="2700000" algn="tl">
                    <a:srgbClr val="000000">
                      <a:alpha val="43137"/>
                    </a:srgbClr>
                  </a:outerShdw>
                </a:effectLst>
              </a:rPr>
              <a:t>une revue des axes de développement de votre entreprise </a:t>
            </a:r>
            <a:r>
              <a:rPr lang="fr-FR" sz="2400" b="1" dirty="0" smtClean="0"/>
              <a:t>dans tous les domaines de la vie de la société  </a:t>
            </a:r>
            <a:r>
              <a:rPr lang="fr-FR" sz="2400" dirty="0" smtClean="0"/>
              <a:t>(innovation, investissements, gestion du personnel, export, environnement, reprise, création… ) </a:t>
            </a:r>
          </a:p>
          <a:p>
            <a:pPr marL="457200" indent="-457200">
              <a:buFont typeface="+mj-lt"/>
              <a:buAutoNum type="arabicPeriod"/>
            </a:pPr>
            <a:endParaRPr lang="fr-FR" sz="2400" dirty="0" smtClean="0"/>
          </a:p>
          <a:p>
            <a:pPr marL="457200" indent="-457200">
              <a:buFont typeface="+mj-lt"/>
              <a:buAutoNum type="arabicPeriod"/>
            </a:pPr>
            <a:r>
              <a:rPr lang="fr-FR" sz="2400" b="1" dirty="0" smtClean="0">
                <a:solidFill>
                  <a:srgbClr val="FFFF00"/>
                </a:solidFill>
                <a:effectLst>
                  <a:outerShdw blurRad="38100" dist="38100" dir="2700000" algn="tl">
                    <a:srgbClr val="000000">
                      <a:alpha val="43137"/>
                    </a:srgbClr>
                  </a:outerShdw>
                </a:effectLst>
              </a:rPr>
              <a:t>Examiner les possibilités d’aide </a:t>
            </a:r>
            <a:r>
              <a:rPr lang="fr-FR" sz="2400" b="1" dirty="0" smtClean="0"/>
              <a:t>en fonction de votre métier, de votre localisation, du chiffre d’affaires, des effectifs, de vos projets à court ou à long terme.</a:t>
            </a:r>
            <a:r>
              <a:rPr lang="fr-FR" sz="2400" dirty="0" smtClean="0"/>
              <a:t/>
            </a:r>
            <a:br>
              <a:rPr lang="fr-FR" sz="2400" dirty="0" smtClean="0"/>
            </a:br>
            <a:endParaRPr lang="fr-FR" sz="2400" dirty="0" smtClean="0"/>
          </a:p>
          <a:p>
            <a:pPr marL="457200" indent="-457200"/>
            <a:endParaRPr lang="fr-FR" sz="2400" dirty="0" smtClean="0"/>
          </a:p>
          <a:p>
            <a:pPr algn="ctr"/>
            <a:r>
              <a:rPr lang="fr-FR" sz="2600" b="1" dirty="0" smtClean="0"/>
              <a:t>Ce travail constitue pour le responsable une </a:t>
            </a:r>
            <a:r>
              <a:rPr lang="fr-FR" sz="2600" b="1" dirty="0" smtClean="0">
                <a:solidFill>
                  <a:srgbClr val="FFFF00"/>
                </a:solidFill>
                <a:effectLst>
                  <a:outerShdw blurRad="38100" dist="38100" dir="2700000" algn="tl">
                    <a:srgbClr val="000000">
                      <a:alpha val="43137"/>
                    </a:srgbClr>
                  </a:outerShdw>
                </a:effectLst>
              </a:rPr>
              <a:t>feuille de route</a:t>
            </a:r>
            <a:r>
              <a:rPr lang="fr-FR" sz="2600" b="1" dirty="0" smtClean="0"/>
              <a:t> actualisable et auquel il pourra se référer à tout moment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 calcmode="lin" valueType="num">
                                      <p:cBhvr additive="base">
                                        <p:cTn id="19"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83568" y="188640"/>
            <a:ext cx="7704856"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0" y="188640"/>
            <a:ext cx="8964488" cy="724942"/>
          </a:xfrm>
        </p:spPr>
        <p:txBody>
          <a:bodyPr>
            <a:normAutofit fontScale="90000"/>
          </a:bodyPr>
          <a:lstStyle/>
          <a:p>
            <a:r>
              <a:rPr lang="fr-FR" sz="3200" dirty="0" smtClean="0"/>
              <a:t>Obtenir les aides et subventions </a:t>
            </a:r>
            <a:br>
              <a:rPr lang="fr-FR" sz="3200" dirty="0" smtClean="0"/>
            </a:br>
            <a:r>
              <a:rPr lang="fr-FR" sz="2700" dirty="0" smtClean="0"/>
              <a:t>Les axes de développement</a:t>
            </a:r>
            <a:endParaRPr lang="fr-FR" sz="2700" dirty="0"/>
          </a:p>
        </p:txBody>
      </p:sp>
      <p:graphicFrame>
        <p:nvGraphicFramePr>
          <p:cNvPr id="5" name="Diagramme 4"/>
          <p:cNvGraphicFramePr/>
          <p:nvPr/>
        </p:nvGraphicFramePr>
        <p:xfrm>
          <a:off x="179512" y="1124744"/>
          <a:ext cx="8820000" cy="565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llipse 5"/>
          <p:cNvSpPr/>
          <p:nvPr/>
        </p:nvSpPr>
        <p:spPr>
          <a:xfrm>
            <a:off x="3635896" y="112474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7" name="Ellipse 6"/>
          <p:cNvSpPr/>
          <p:nvPr/>
        </p:nvSpPr>
        <p:spPr>
          <a:xfrm>
            <a:off x="1187624" y="414908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6</a:t>
            </a:r>
            <a:endParaRPr lang="fr-FR" dirty="0"/>
          </a:p>
        </p:txBody>
      </p:sp>
      <p:sp>
        <p:nvSpPr>
          <p:cNvPr id="8" name="Ellipse 7"/>
          <p:cNvSpPr/>
          <p:nvPr/>
        </p:nvSpPr>
        <p:spPr>
          <a:xfrm>
            <a:off x="2555776"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5</a:t>
            </a:r>
            <a:endParaRPr lang="fr-FR" dirty="0"/>
          </a:p>
        </p:txBody>
      </p:sp>
      <p:sp>
        <p:nvSpPr>
          <p:cNvPr id="9" name="Ellipse 8"/>
          <p:cNvSpPr/>
          <p:nvPr/>
        </p:nvSpPr>
        <p:spPr>
          <a:xfrm>
            <a:off x="4716016"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4</a:t>
            </a:r>
            <a:endParaRPr lang="fr-FR" dirty="0"/>
          </a:p>
        </p:txBody>
      </p:sp>
      <p:sp>
        <p:nvSpPr>
          <p:cNvPr id="10" name="Ellipse 9"/>
          <p:cNvSpPr/>
          <p:nvPr/>
        </p:nvSpPr>
        <p:spPr>
          <a:xfrm>
            <a:off x="6084168" y="414908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a:t>
            </a:r>
            <a:endParaRPr lang="fr-FR" dirty="0"/>
          </a:p>
        </p:txBody>
      </p:sp>
      <p:sp>
        <p:nvSpPr>
          <p:cNvPr id="11" name="Ellipse 10"/>
          <p:cNvSpPr/>
          <p:nvPr/>
        </p:nvSpPr>
        <p:spPr>
          <a:xfrm>
            <a:off x="5652120" y="213285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2</a:t>
            </a:r>
            <a:endParaRPr lang="fr-FR" dirty="0"/>
          </a:p>
        </p:txBody>
      </p:sp>
      <p:sp>
        <p:nvSpPr>
          <p:cNvPr id="12" name="Ellipse 11"/>
          <p:cNvSpPr/>
          <p:nvPr/>
        </p:nvSpPr>
        <p:spPr>
          <a:xfrm>
            <a:off x="1691680" y="206084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7</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331640" y="692696"/>
            <a:ext cx="6408712"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692696"/>
            <a:ext cx="8229600" cy="724942"/>
          </a:xfrm>
        </p:spPr>
        <p:txBody>
          <a:bodyPr>
            <a:normAutofit/>
          </a:bodyPr>
          <a:lstStyle/>
          <a:p>
            <a:pPr>
              <a:spcBef>
                <a:spcPts val="600"/>
              </a:spcBef>
              <a:spcAft>
                <a:spcPts val="600"/>
              </a:spcAft>
            </a:pPr>
            <a:r>
              <a:rPr lang="fr-FR" sz="3200" b="1" dirty="0" smtClean="0"/>
              <a:t>classification …….</a:t>
            </a:r>
          </a:p>
        </p:txBody>
      </p:sp>
      <p:graphicFrame>
        <p:nvGraphicFramePr>
          <p:cNvPr id="6" name="Diagramme 5"/>
          <p:cNvGraphicFramePr/>
          <p:nvPr/>
        </p:nvGraphicFramePr>
        <p:xfrm>
          <a:off x="323528" y="2708920"/>
          <a:ext cx="8352928"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0" y="1844824"/>
            <a:ext cx="9144000" cy="523220"/>
          </a:xfrm>
          <a:prstGeom prst="rect">
            <a:avLst/>
          </a:prstGeom>
          <a:noFill/>
        </p:spPr>
        <p:txBody>
          <a:bodyPr wrap="square" rtlCol="0">
            <a:spAutoFit/>
          </a:bodyPr>
          <a:lstStyle/>
          <a:p>
            <a:pPr algn="ctr"/>
            <a:r>
              <a:rPr lang="fr-FR" sz="2800" b="1" i="1" dirty="0" smtClean="0"/>
              <a:t>Les dispositifs d’aides selon le stade d’évolution de la société</a:t>
            </a:r>
            <a:endParaRPr lang="fr-FR" sz="2800" b="1" i="1" dirty="0"/>
          </a:p>
        </p:txBody>
      </p:sp>
      <p:pic>
        <p:nvPicPr>
          <p:cNvPr id="7" name="Picture 2" descr="C:\Program Files\Microsoft Office\MEDIA\CAGCAT10\j0286068.wmf"/>
          <p:cNvPicPr>
            <a:picLocks noChangeAspect="1" noChangeArrowheads="1"/>
          </p:cNvPicPr>
          <p:nvPr/>
        </p:nvPicPr>
        <p:blipFill>
          <a:blip r:embed="rId8" cstate="print"/>
          <a:srcRect/>
          <a:stretch>
            <a:fillRect/>
          </a:stretch>
        </p:blipFill>
        <p:spPr bwMode="auto">
          <a:xfrm rot="1728784">
            <a:off x="6876256" y="476672"/>
            <a:ext cx="792088" cy="11861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TotalTime>
  <Words>634</Words>
  <Application>Microsoft Office PowerPoint</Application>
  <PresentationFormat>Affichage à l'écran (4:3)</PresentationFormat>
  <Paragraphs>218</Paragraphs>
  <Slides>18</Slides>
  <Notes>18</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Pourquoi des aides et subventions ?</vt:lpstr>
      <vt:lpstr>les aides et subventions : un vaste domaine!</vt:lpstr>
      <vt:lpstr>Diapositive 6</vt:lpstr>
      <vt:lpstr>Comment identifier les aides dont j’ai besoin ?</vt:lpstr>
      <vt:lpstr>Obtenir les aides et subventions  Les axes de développement</vt:lpstr>
      <vt:lpstr>classification …….</vt:lpstr>
      <vt:lpstr>Diapositive 10</vt:lpstr>
      <vt:lpstr>Diapositive 11</vt:lpstr>
      <vt:lpstr>Le parcours du financement de la création</vt:lpstr>
      <vt:lpstr>Diapositive 13</vt:lpstr>
      <vt:lpstr>Quelques principes au sujet des aides</vt:lpstr>
      <vt:lpstr>Obtenir les aides et subventions : les étapes</vt:lpstr>
      <vt:lpstr>Obtenir les aides et subventions : quelque règles</vt:lpstr>
      <vt:lpstr>Exemple de parcours de financement</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JYPEL</dc:creator>
  <cp:lastModifiedBy>JYPEL</cp:lastModifiedBy>
  <cp:revision>221</cp:revision>
  <dcterms:created xsi:type="dcterms:W3CDTF">2011-03-09T10:28:39Z</dcterms:created>
  <dcterms:modified xsi:type="dcterms:W3CDTF">2012-01-23T21:54:59Z</dcterms:modified>
</cp:coreProperties>
</file>