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79" r:id="rId4"/>
    <p:sldId id="285" r:id="rId5"/>
    <p:sldId id="272" r:id="rId6"/>
    <p:sldId id="283" r:id="rId7"/>
    <p:sldId id="268" r:id="rId8"/>
    <p:sldId id="269" r:id="rId9"/>
    <p:sldId id="270" r:id="rId10"/>
    <p:sldId id="273" r:id="rId11"/>
    <p:sldId id="275" r:id="rId12"/>
    <p:sldId id="276" r:id="rId13"/>
    <p:sldId id="278" r:id="rId14"/>
    <p:sldId id="28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3" autoAdjust="0"/>
    <p:restoredTop sz="98243" autoAdjust="0"/>
  </p:normalViewPr>
  <p:slideViewPr>
    <p:cSldViewPr>
      <p:cViewPr>
        <p:scale>
          <a:sx n="70" d="100"/>
          <a:sy n="7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360240" y="4653136"/>
            <a:ext cx="6172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Ville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Grande Rue Charles De Gaulle 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94360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Bry-sur-Marne</a:t>
            </a: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Tél.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01.45.16.68.41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Fax 01.45.16.68.48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Email : evelyne@revellat.com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88224" y="548680"/>
            <a:ext cx="195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Création en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Novembre 2002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563888" y="1412776"/>
            <a:ext cx="2592288" cy="2858834"/>
            <a:chOff x="2612018" y="1010345"/>
            <a:chExt cx="2592288" cy="2858834"/>
          </a:xfrm>
        </p:grpSpPr>
        <p:pic>
          <p:nvPicPr>
            <p:cNvPr id="9218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871098" y="1010345"/>
              <a:ext cx="2050758" cy="2065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ZoneTexte 2"/>
            <p:cNvSpPr txBox="1"/>
            <p:nvPr/>
          </p:nvSpPr>
          <p:spPr>
            <a:xfrm>
              <a:off x="2612018" y="3068960"/>
              <a:ext cx="25922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2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</a:t>
              </a:r>
              <a: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  <a:t>-</a:t>
              </a:r>
              <a:r>
                <a:rPr lang="fr-FR" sz="23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r>
                <a:rPr lang="fr-FR" sz="23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ntreprises</a:t>
              </a:r>
              <a: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23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sur marne</a:t>
              </a:r>
              <a:endParaRPr lang="fr-FR" sz="2300" cap="small" dirty="0"/>
            </a:p>
          </p:txBody>
        </p:sp>
      </p:grp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6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4LFh7gO9PVpzYmTGdKvZjAVltBCPpT35vVdBvDDWkyBRRcsQv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64196"/>
            <a:ext cx="4101562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3968" y="1723600"/>
            <a:ext cx="4392488" cy="3145560"/>
          </a:xfrm>
        </p:spPr>
        <p:txBody>
          <a:bodyPr>
            <a:normAutofit fontScale="85000" lnSpcReduction="20000"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Valoriser l’implication de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chacun : c'est prendre vos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suggestions de contribution</a:t>
            </a:r>
          </a:p>
          <a:p>
            <a:pPr marL="0" indent="0">
              <a:buNone/>
            </a:pPr>
            <a:endParaRPr lang="fr-FR" sz="2000" b="1" dirty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Coopter de nouveaux membres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Vous aider à vous faire connaître : Le CAREEP.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Réunion mensuelle tous les 1</a:t>
            </a:r>
            <a:r>
              <a:rPr lang="fr-FR" sz="2000" b="1" baseline="30000" dirty="0" smtClean="0">
                <a:solidFill>
                  <a:schemeClr val="tx2"/>
                </a:solidFill>
              </a:rPr>
              <a:t>er</a:t>
            </a:r>
            <a:r>
              <a:rPr lang="fr-FR" sz="2000" b="1" dirty="0" smtClean="0">
                <a:solidFill>
                  <a:schemeClr val="tx2"/>
                </a:solidFill>
              </a:rPr>
              <a:t> jeudis du mois.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Les adhérents Bry-Entreprises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5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31640" y="5085184"/>
            <a:ext cx="633670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Action 2012 : </a:t>
            </a:r>
            <a:r>
              <a:rPr lang="fr-FR" b="1" dirty="0" smtClean="0">
                <a:solidFill>
                  <a:srgbClr val="00B0F0"/>
                </a:solidFill>
              </a:rPr>
              <a:t>Bry-Entreprises membres du comité d'organisation du CAREEP :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Animateur </a:t>
            </a:r>
            <a:r>
              <a:rPr lang="fr-FR" b="1" dirty="0" smtClean="0">
                <a:solidFill>
                  <a:srgbClr val="00B0F0"/>
                </a:solidFill>
              </a:rPr>
              <a:t>: Hervé Karleskind, Vice-Président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266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683568" y="2650902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/>
          </a:bodyPr>
          <a:lstStyle/>
          <a:p>
            <a:pPr lvl="0" algn="ctr"/>
            <a:r>
              <a:rPr lang="fr-FR" sz="4400" b="1" dirty="0" smtClean="0"/>
              <a:t>calendrier a venir</a:t>
            </a:r>
            <a:endParaRPr kumimoji="0" lang="fr-FR" sz="670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411760" y="2708920"/>
            <a:ext cx="3960440" cy="432048"/>
            <a:chOff x="2411760" y="2708920"/>
            <a:chExt cx="3960440" cy="432048"/>
          </a:xfrm>
        </p:grpSpPr>
        <p:sp>
          <p:nvSpPr>
            <p:cNvPr id="2" name="Rectangle 1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Triangle rectangle 2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 rot="10800000">
            <a:off x="2411760" y="3861048"/>
            <a:ext cx="3960440" cy="432048"/>
            <a:chOff x="2411760" y="2708920"/>
            <a:chExt cx="3960440" cy="432048"/>
          </a:xfrm>
        </p:grpSpPr>
        <p:sp>
          <p:nvSpPr>
            <p:cNvPr id="9" name="Rectangle 8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rectangle 9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708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432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Conférences - Cartes sur tables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6264696" cy="372162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Janvier :</a:t>
            </a:r>
            <a:r>
              <a:rPr lang="fr-FR" sz="2100" dirty="0" smtClean="0">
                <a:solidFill>
                  <a:schemeClr val="tx2"/>
                </a:solidFill>
              </a:rPr>
              <a:t> Financement des entreprises (Subventions, banque et B. Angels), dernier jeudi de janvier. </a:t>
            </a:r>
            <a:r>
              <a:rPr lang="fr-FR" sz="1800" i="1" dirty="0" smtClean="0">
                <a:solidFill>
                  <a:schemeClr val="tx2"/>
                </a:solidFill>
              </a:rPr>
              <a:t>(Vous recevrez confirmation par mail du lieu)</a:t>
            </a: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Mars :</a:t>
            </a:r>
            <a:r>
              <a:rPr lang="fr-FR" sz="2100" dirty="0" smtClean="0">
                <a:solidFill>
                  <a:schemeClr val="tx2"/>
                </a:solidFill>
              </a:rPr>
              <a:t> l'Avenir de Bry (questions – Réponses avec M. Le Maire)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Mai :</a:t>
            </a:r>
            <a:r>
              <a:rPr lang="fr-FR" sz="2100" dirty="0" smtClean="0">
                <a:solidFill>
                  <a:schemeClr val="tx2"/>
                </a:solidFill>
              </a:rPr>
              <a:t> Transmissions et reprises (CCIP, CMA) </a:t>
            </a: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 smtClean="0">
                <a:solidFill>
                  <a:schemeClr val="tx2"/>
                </a:solidFill>
              </a:rPr>
              <a:t>Juin : Dernier jeudi </a:t>
            </a:r>
            <a:r>
              <a:rPr lang="fr-FR" sz="2100" smtClean="0">
                <a:solidFill>
                  <a:schemeClr val="tx2"/>
                </a:solidFill>
              </a:rPr>
              <a:t>de juin</a:t>
            </a:r>
            <a:endParaRPr lang="fr-FR" sz="2100" dirty="0" smtClean="0">
              <a:solidFill>
                <a:schemeClr val="tx2"/>
              </a:solidFill>
            </a:endParaRPr>
          </a:p>
          <a:p>
            <a:pPr>
              <a:buSzPct val="100000"/>
              <a:buNone/>
            </a:pPr>
            <a:endParaRPr lang="fr-FR" sz="2100" dirty="0" smtClean="0">
              <a:solidFill>
                <a:schemeClr val="tx2"/>
              </a:solidFill>
            </a:endParaRP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8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52565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Synthèses Actions 2012 :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340768"/>
            <a:ext cx="6192688" cy="518457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Réunions mensuelles tous les 1</a:t>
            </a:r>
            <a:r>
              <a:rPr lang="fr-FR" sz="1700" baseline="30000" dirty="0" smtClean="0">
                <a:solidFill>
                  <a:schemeClr val="tx2"/>
                </a:solidFill>
              </a:rPr>
              <a:t>er</a:t>
            </a:r>
            <a:r>
              <a:rPr lang="fr-FR" sz="1700" dirty="0" smtClean="0">
                <a:solidFill>
                  <a:schemeClr val="tx2"/>
                </a:solidFill>
              </a:rPr>
              <a:t> jeudis du mois. Toujours ouvertes à l'ensemble des adhérents avec des invités extérieurs. Instauration d'un roulement pour permettre à 1 adhérent, </a:t>
            </a:r>
            <a:r>
              <a:rPr lang="fr-FR" sz="1700" dirty="0" smtClean="0">
                <a:solidFill>
                  <a:srgbClr val="FF0000"/>
                </a:solidFill>
              </a:rPr>
              <a:t>moins,</a:t>
            </a:r>
            <a:r>
              <a:rPr lang="fr-FR" sz="1700" dirty="0" smtClean="0">
                <a:solidFill>
                  <a:schemeClr val="tx2"/>
                </a:solidFill>
              </a:rPr>
              <a:t> de faire une présentation détaillée de son activité.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Possibilité aux adhérents d'apporter leur contribution selon leur inspiration et savoir-faire en se joignant aux groupes de travail, à hauteur de leur disponibilités. Se rapprocher de Laurent Legagnoux, Coordinateur Général.</a:t>
            </a:r>
          </a:p>
          <a:p>
            <a:pPr marL="0" indent="0" algn="just">
              <a:buSzPct val="100000"/>
              <a:buNone/>
            </a:pPr>
            <a:endParaRPr lang="fr-FR" sz="17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Rencontre </a:t>
            </a:r>
            <a:r>
              <a:rPr lang="fr-FR" sz="1700" dirty="0">
                <a:solidFill>
                  <a:schemeClr val="tx2"/>
                </a:solidFill>
              </a:rPr>
              <a:t>avec les autres clubs </a:t>
            </a:r>
            <a:r>
              <a:rPr lang="fr-FR" sz="1700" dirty="0" smtClean="0">
                <a:solidFill>
                  <a:schemeClr val="tx2"/>
                </a:solidFill>
              </a:rPr>
              <a:t>entreprises, la CCIP (échanges d'expériences et contributions) </a:t>
            </a:r>
            <a:r>
              <a:rPr lang="fr-FR" sz="1700" dirty="0" smtClean="0">
                <a:solidFill>
                  <a:srgbClr val="FF0000"/>
                </a:solidFill>
              </a:rPr>
              <a:t>les institutionnels Chambre de métiers, agence de développement économique sur les grands axes de développement et projets 2012/2018.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endParaRPr lang="fr-FR" sz="17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Rencontres business avec conférence d'introductive, grâce au cartes sur table à thèmes 1 mois sur 2 (pour l'instant)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Permanence Transmissions-Reprises d'entreprises</a:t>
            </a:r>
          </a:p>
          <a:p>
            <a:pPr algn="just">
              <a:buSzPct val="100000"/>
              <a:buFont typeface="Wingdings" pitchFamily="2" charset="2"/>
              <a:buChar char=""/>
            </a:pPr>
            <a:endParaRPr lang="fr-FR" sz="17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Veille à la pérennité de la Signalétique </a:t>
            </a:r>
            <a:r>
              <a:rPr lang="fr-FR" sz="1700" dirty="0">
                <a:solidFill>
                  <a:schemeClr val="tx2"/>
                </a:solidFill>
              </a:rPr>
              <a:t>des entreprises dans la ville</a:t>
            </a:r>
          </a:p>
          <a:p>
            <a:pPr marL="0" indent="0" algn="just">
              <a:buSzPct val="100000"/>
              <a:buNone/>
            </a:pPr>
            <a:endParaRPr lang="fr-FR" sz="17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700" dirty="0" smtClean="0">
                <a:solidFill>
                  <a:schemeClr val="tx2"/>
                </a:solidFill>
              </a:rPr>
              <a:t>Rencontres sportives : Les foulées Bryardes</a:t>
            </a:r>
            <a:endParaRPr lang="fr-FR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5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bientôt...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Merci de votre attention en vous souhaitant d'excellentes fêtes de fin d'année et à bientôt pour notre prochaine réunion mensuelle :</a:t>
            </a:r>
          </a:p>
          <a:p>
            <a:endParaRPr lang="fr-FR" dirty="0" smtClean="0"/>
          </a:p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Jeudi 5 janvier à 18 h 30 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Salle de la Pépinière, 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72 rue de la République à Bry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1196752"/>
            <a:ext cx="6172200" cy="3821810"/>
          </a:xfrm>
        </p:spPr>
        <p:txBody>
          <a:bodyPr/>
          <a:lstStyle/>
          <a:p>
            <a:r>
              <a:rPr lang="fr-FR" dirty="0" smtClean="0"/>
              <a:t>Sommaire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l'</a:t>
            </a:r>
            <a:r>
              <a:rPr lang="fr-FR" dirty="0" err="1" smtClean="0"/>
              <a:t>equipe</a:t>
            </a:r>
            <a:r>
              <a:rPr lang="fr-FR" dirty="0" smtClean="0"/>
              <a:t> en place</a:t>
            </a:r>
            <a:br>
              <a:rPr lang="fr-FR" dirty="0" smtClean="0"/>
            </a:br>
            <a:r>
              <a:rPr lang="fr-FR" dirty="0" smtClean="0"/>
              <a:t>axes de travail 2012</a:t>
            </a:r>
            <a:br>
              <a:rPr lang="fr-FR" dirty="0" smtClean="0"/>
            </a:br>
            <a:r>
              <a:rPr lang="fr-FR" dirty="0" smtClean="0"/>
              <a:t>Calendrier 2012</a:t>
            </a:r>
            <a:br>
              <a:rPr lang="fr-FR" dirty="0" smtClean="0"/>
            </a:br>
            <a:r>
              <a:rPr lang="fr-FR" dirty="0" smtClean="0"/>
              <a:t>Voeux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fr-FR" dirty="0" smtClean="0"/>
              <a:t>L'Equipe et son environnement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55576" y="580526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89500" y="191683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925615" y="6019427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492370" y="581902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308304" y="1268760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476732" y="891606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486707" y="3429000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Jean Couturier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92815" y="1858472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Hervé  Karleskind</a:t>
            </a:r>
          </a:p>
          <a:p>
            <a:pPr algn="ctr"/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Vice-Président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Extérieure</a:t>
            </a:r>
          </a:p>
        </p:txBody>
      </p:sp>
      <p:sp>
        <p:nvSpPr>
          <p:cNvPr id="12" name="Ellipse 11"/>
          <p:cNvSpPr/>
          <p:nvPr/>
        </p:nvSpPr>
        <p:spPr>
          <a:xfrm>
            <a:off x="1868462" y="2564903"/>
            <a:ext cx="5511850" cy="25494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427984" y="2420888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96828" y="4915108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96672" y="29249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981440" y="47251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766675" y="47596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517152" y="2780928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059832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724128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165224" y="343796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876256" y="426390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124664" y="432662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691680" y="360654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923928" y="8367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888242" y="836712"/>
            <a:ext cx="1463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Mairie de Bry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JP </a:t>
            </a:r>
            <a:r>
              <a:rPr lang="fr-FR" sz="1400" b="1" dirty="0" err="1" smtClean="0">
                <a:solidFill>
                  <a:srgbClr val="0000FF"/>
                </a:solidFill>
              </a:rPr>
              <a:t>Spilbauer</a:t>
            </a:r>
            <a:endParaRPr lang="fr-FR" sz="1400" b="1" dirty="0" smtClean="0">
              <a:solidFill>
                <a:srgbClr val="0000FF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64713" y="5858108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CGPME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Didier Genevois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209780" y="5930116"/>
            <a:ext cx="1893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Nos Voisins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Villiers / Champigny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020272" y="1628800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Espace Emploi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Monique Roussel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Margo Botta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80390" y="6146140"/>
            <a:ext cx="157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Entreprises de Bry-sur-Marne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520" y="2029682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Club d’Entreprises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partenaires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408672" y="993734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CCIP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André Rouchès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96550" y="1988840"/>
            <a:ext cx="139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Evelyne </a:t>
            </a:r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Revellat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Présidente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2630" y="2823319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Générale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Questions R.H.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397809" y="1916832"/>
            <a:ext cx="133446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Christine </a:t>
            </a:r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Legat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Vice-Présidente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Internet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4545" y="3574757"/>
            <a:ext cx="1639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Contacts Adhérents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957883" y="4941168"/>
            <a:ext cx="1579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Adjointe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495654" y="4941168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Chargé Informatique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611472" y="450912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Coordination Générale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212855" y="4263479"/>
            <a:ext cx="196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Patrick Roussel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Transmissions-Reprises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51910" y="4365104"/>
            <a:ext cx="141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 Adjoint</a:t>
            </a:r>
          </a:p>
        </p:txBody>
      </p:sp>
      <p:sp>
        <p:nvSpPr>
          <p:cNvPr id="48" name="Double flèche verticale 47"/>
          <p:cNvSpPr/>
          <p:nvPr/>
        </p:nvSpPr>
        <p:spPr>
          <a:xfrm rot="19002303">
            <a:off x="1910389" y="2483309"/>
            <a:ext cx="138647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Double flèche verticale 51"/>
          <p:cNvSpPr/>
          <p:nvPr/>
        </p:nvSpPr>
        <p:spPr>
          <a:xfrm rot="17568896" flipH="1">
            <a:off x="5616137" y="4809107"/>
            <a:ext cx="205423" cy="1681581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Double flèche verticale 52"/>
          <p:cNvSpPr/>
          <p:nvPr/>
        </p:nvSpPr>
        <p:spPr>
          <a:xfrm rot="15510967">
            <a:off x="3040658" y="4334674"/>
            <a:ext cx="148780" cy="241582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Double flèche verticale 53"/>
          <p:cNvSpPr/>
          <p:nvPr/>
        </p:nvSpPr>
        <p:spPr>
          <a:xfrm>
            <a:off x="4502258" y="5406211"/>
            <a:ext cx="151438" cy="54400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948264" y="26369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Coordinatrice Club/Ville </a:t>
            </a:r>
          </a:p>
        </p:txBody>
      </p:sp>
      <p:cxnSp>
        <p:nvCxnSpPr>
          <p:cNvPr id="128" name="Connecteur en angle 127"/>
          <p:cNvCxnSpPr/>
          <p:nvPr/>
        </p:nvCxnSpPr>
        <p:spPr>
          <a:xfrm flipV="1">
            <a:off x="2699792" y="2564904"/>
            <a:ext cx="4248472" cy="720080"/>
          </a:xfrm>
          <a:prstGeom prst="bent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>
            <a:off x="4860032" y="2780928"/>
            <a:ext cx="1584176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7572490" y="48109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512687" y="4869160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CMA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Patrick Bonnet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60" name="Double flèche verticale 59"/>
          <p:cNvSpPr/>
          <p:nvPr/>
        </p:nvSpPr>
        <p:spPr>
          <a:xfrm rot="18928596">
            <a:off x="7361563" y="4545078"/>
            <a:ext cx="153171" cy="62537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Double flèche verticale 62"/>
          <p:cNvSpPr/>
          <p:nvPr/>
        </p:nvSpPr>
        <p:spPr>
          <a:xfrm rot="2200207">
            <a:off x="7161697" y="1861895"/>
            <a:ext cx="149197" cy="100536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Double flèche verticale 73"/>
          <p:cNvSpPr/>
          <p:nvPr/>
        </p:nvSpPr>
        <p:spPr>
          <a:xfrm rot="2675566">
            <a:off x="3664057" y="1348695"/>
            <a:ext cx="87693" cy="73158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Double flèche verticale 74"/>
          <p:cNvSpPr/>
          <p:nvPr/>
        </p:nvSpPr>
        <p:spPr>
          <a:xfrm rot="7345935">
            <a:off x="5505764" y="1285105"/>
            <a:ext cx="99393" cy="73158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Double flèche verticale 75"/>
          <p:cNvSpPr/>
          <p:nvPr/>
        </p:nvSpPr>
        <p:spPr>
          <a:xfrm>
            <a:off x="4572000" y="1669744"/>
            <a:ext cx="72008" cy="327984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Double flèche verticale 76"/>
          <p:cNvSpPr/>
          <p:nvPr/>
        </p:nvSpPr>
        <p:spPr>
          <a:xfrm rot="8129694" flipH="1">
            <a:off x="2480926" y="3745902"/>
            <a:ext cx="147550" cy="116973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Double flèche verticale 77"/>
          <p:cNvSpPr/>
          <p:nvPr/>
        </p:nvSpPr>
        <p:spPr>
          <a:xfrm rot="10800000" flipH="1">
            <a:off x="3203848" y="3072092"/>
            <a:ext cx="144016" cy="15851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Double flèche verticale 78"/>
          <p:cNvSpPr/>
          <p:nvPr/>
        </p:nvSpPr>
        <p:spPr>
          <a:xfrm rot="10800000" flipH="1">
            <a:off x="4572001" y="2907528"/>
            <a:ext cx="144016" cy="15851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Double flèche verticale 79"/>
          <p:cNvSpPr/>
          <p:nvPr/>
        </p:nvSpPr>
        <p:spPr>
          <a:xfrm rot="7507844" flipH="1">
            <a:off x="5769046" y="2268416"/>
            <a:ext cx="160918" cy="2578174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Double flèche verticale 82"/>
          <p:cNvSpPr/>
          <p:nvPr/>
        </p:nvSpPr>
        <p:spPr>
          <a:xfrm rot="2420039">
            <a:off x="1254282" y="1403311"/>
            <a:ext cx="148104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Double flèche verticale 83"/>
          <p:cNvSpPr/>
          <p:nvPr/>
        </p:nvSpPr>
        <p:spPr>
          <a:xfrm rot="19002303">
            <a:off x="2702476" y="1538620"/>
            <a:ext cx="138647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2339752" y="1628800"/>
            <a:ext cx="36004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2699792" y="3068960"/>
            <a:ext cx="403244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1835696" y="2348880"/>
            <a:ext cx="86409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rot="5400000">
            <a:off x="6408204" y="2744924"/>
            <a:ext cx="21602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>
            <a:stCxn id="18" idx="4"/>
          </p:cNvCxnSpPr>
          <p:nvPr/>
        </p:nvCxnSpPr>
        <p:spPr>
          <a:xfrm>
            <a:off x="6696704" y="3179446"/>
            <a:ext cx="35536" cy="969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lipse 71"/>
          <p:cNvSpPr/>
          <p:nvPr/>
        </p:nvSpPr>
        <p:spPr>
          <a:xfrm>
            <a:off x="5796136" y="980728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5530251" y="764704"/>
            <a:ext cx="25010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Commerce, Artisanat,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TPE/PME, Prof. libérales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Stéphane </a:t>
            </a:r>
            <a:r>
              <a:rPr lang="fr-FR" sz="1400" b="1" dirty="0" err="1" smtClean="0">
                <a:solidFill>
                  <a:srgbClr val="0000FF"/>
                </a:solidFill>
              </a:rPr>
              <a:t>Bouzerand</a:t>
            </a:r>
            <a:endParaRPr lang="fr-FR" sz="1400" b="1" dirty="0" smtClean="0">
              <a:solidFill>
                <a:srgbClr val="0000FF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Chantal Maire</a:t>
            </a:r>
            <a:endParaRPr lang="fr-FR" sz="1400" b="1" dirty="0">
              <a:solidFill>
                <a:srgbClr val="0000FF"/>
              </a:solidFill>
            </a:endParaRPr>
          </a:p>
        </p:txBody>
      </p:sp>
      <p:cxnSp>
        <p:nvCxnSpPr>
          <p:cNvPr id="82" name="Connecteur droit 81"/>
          <p:cNvCxnSpPr>
            <a:endCxn id="18" idx="7"/>
          </p:cNvCxnSpPr>
          <p:nvPr/>
        </p:nvCxnSpPr>
        <p:spPr>
          <a:xfrm>
            <a:off x="6804248" y="1700808"/>
            <a:ext cx="19418" cy="1138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5220072" y="112474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7092280" y="141277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nous contacter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Evelyne Revellat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Présidente (organisation générale et atelier Transmission)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Hervé Karleskind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Vice-Président ,(Relations extérieures, -CCIP, CAREEP-)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Christine Legat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Vice-Présidente, (Responsable communication)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Secrétaire Générale, (Responsable questions R.H, Relations Clubs et Espace Emploi)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Secrétaire (adhésions et mise à jour de vos coordonnées)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Secrétaire adjointe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Coordinateur Général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Trésorier (info adhésion)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Responsable informatique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Patrick Roussel,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Animateur Atelier Transmissions-Reprises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Manager du commerce et des  entreprises, accueil et suivi des </a:t>
            </a:r>
            <a:r>
              <a:rPr lang="fr-FR" dirty="0" smtClean="0">
                <a:solidFill>
                  <a:srgbClr val="FF0000"/>
                </a:solidFill>
              </a:rPr>
              <a:t>créateurs d’activités à Bry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fr-FR" dirty="0" smtClean="0">
                <a:solidFill>
                  <a:srgbClr val="FF0000"/>
                </a:solidFill>
              </a:rPr>
              <a:t>Coordination Club/Ville.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937648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Renforcer </a:t>
            </a:r>
            <a:r>
              <a:rPr lang="fr-FR" sz="2100" b="1" dirty="0">
                <a:solidFill>
                  <a:schemeClr val="tx2"/>
                </a:solidFill>
              </a:rPr>
              <a:t>les liens </a:t>
            </a:r>
            <a:r>
              <a:rPr lang="fr-FR" sz="2100" b="1" dirty="0" smtClean="0">
                <a:solidFill>
                  <a:schemeClr val="tx2"/>
                </a:solidFill>
              </a:rPr>
              <a:t>entre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les services </a:t>
            </a:r>
            <a:r>
              <a:rPr lang="fr-FR" sz="2100" b="1" dirty="0">
                <a:solidFill>
                  <a:schemeClr val="tx2"/>
                </a:solidFill>
              </a:rPr>
              <a:t>de la </a:t>
            </a:r>
            <a:r>
              <a:rPr lang="fr-FR" sz="2100" b="1" dirty="0" smtClean="0">
                <a:solidFill>
                  <a:schemeClr val="tx2"/>
                </a:solidFill>
              </a:rPr>
              <a:t>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et les entreprises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Présentation </a:t>
            </a:r>
            <a:r>
              <a:rPr lang="fr-FR" sz="2100" b="1" dirty="0">
                <a:solidFill>
                  <a:schemeClr val="tx2"/>
                </a:solidFill>
              </a:rPr>
              <a:t>régulière des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actions Bry-Entreprises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Bry-Entreprises, interlocuteur privilégiée des entrepreneurs </a:t>
            </a:r>
            <a:r>
              <a:rPr lang="fr-FR" sz="2100" b="1" dirty="0" err="1" smtClean="0">
                <a:solidFill>
                  <a:schemeClr val="tx2"/>
                </a:solidFill>
              </a:rPr>
              <a:t>bryards</a:t>
            </a:r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Objectif Bry-Entreprises : Partenariat / Mairie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1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aroshpc.org/inclusions/getvignette.php?id=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2776"/>
            <a:ext cx="149284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ferd.com/images/home_pic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961" y="5410149"/>
            <a:ext cx="1699031" cy="11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rot="3490270">
            <a:off x="1492834" y="2645670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3490270">
            <a:off x="2617649" y="4788394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2051720" y="3284984"/>
            <a:ext cx="1080120" cy="1312193"/>
            <a:chOff x="2051720" y="3246075"/>
            <a:chExt cx="1080120" cy="1312193"/>
          </a:xfrm>
        </p:grpSpPr>
        <p:pic>
          <p:nvPicPr>
            <p:cNvPr id="17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153377" y="3246075"/>
              <a:ext cx="820303" cy="826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2051720" y="4065825"/>
              <a:ext cx="108012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cap="small" dirty="0">
                  <a:solidFill>
                    <a:schemeClr val="accent1">
                      <a:lumMod val="50000"/>
                    </a:schemeClr>
                  </a:solidFill>
                </a:rPr>
                <a:t>Association des</a:t>
              </a:r>
              <a:br>
                <a:rPr lang="fr-FR" sz="8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Entreprises</a:t>
              </a:r>
              <a:r>
                <a:rPr lang="fr-FR" sz="5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de</a:t>
              </a:r>
              <a:r>
                <a:rPr lang="fr-FR" sz="900" cap="small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9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 sur marne</a:t>
              </a:r>
              <a:endParaRPr lang="fr-FR" sz="900" cap="smal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81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travail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555776" y="1340768"/>
            <a:ext cx="0" cy="30963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267744" y="4149080"/>
            <a:ext cx="424847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984776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74062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Installation d'un restaurant </a:t>
            </a:r>
            <a:r>
              <a:rPr lang="fr-FR" b="1" dirty="0" err="1" smtClean="0">
                <a:solidFill>
                  <a:schemeClr val="tx2"/>
                </a:solidFill>
              </a:rPr>
              <a:t>inter-entreprises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Création d'une salle </a:t>
            </a:r>
            <a:r>
              <a:rPr lang="fr-FR" b="1" dirty="0" err="1" smtClean="0">
                <a:solidFill>
                  <a:schemeClr val="tx2"/>
                </a:solidFill>
              </a:rPr>
              <a:t>multi-média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Préparer l'avenir : 2 temps fort, Bry 2013, Bry 2018 (métro automatique)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Veiller à la possibilité d'implantation de nouvelles entreprises à 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Renforcer l'activité économique du territoire en valorisant ses atouts et les entreprises (CAREEP, Carrefour de l'emploi)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Objectifs :  Autour des besoins des entreprises et des priorités de la Mairie :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bservatoiredelafranchise.fr/V2/images/illustrations/12-01-2011/ce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414722" cy="254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851920" y="1651592"/>
            <a:ext cx="5112568" cy="3145560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tx2"/>
                </a:solidFill>
              </a:rPr>
              <a:t>Accompagner les entrepreneurs </a:t>
            </a:r>
            <a:r>
              <a:rPr lang="fr-FR" sz="1800" b="1" dirty="0">
                <a:solidFill>
                  <a:schemeClr val="tx2"/>
                </a:solidFill>
              </a:rPr>
              <a:t>dans </a:t>
            </a:r>
            <a:r>
              <a:rPr lang="fr-FR" sz="1800" b="1" dirty="0" smtClean="0">
                <a:solidFill>
                  <a:schemeClr val="tx2"/>
                </a:solidFill>
              </a:rPr>
              <a:t>leur  développement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CONSEILS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CONFERENCES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RENCONTRES</a:t>
            </a: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1800" b="1" dirty="0" smtClean="0">
                <a:solidFill>
                  <a:schemeClr val="tx2"/>
                </a:solidFill>
              </a:rPr>
              <a:t>Favoriser </a:t>
            </a:r>
            <a:r>
              <a:rPr lang="fr-FR" sz="1800" b="1" dirty="0">
                <a:solidFill>
                  <a:schemeClr val="tx2"/>
                </a:solidFill>
              </a:rPr>
              <a:t>la </a:t>
            </a:r>
            <a:r>
              <a:rPr lang="fr-FR" sz="1800" b="1" dirty="0" smtClean="0">
                <a:solidFill>
                  <a:schemeClr val="tx2"/>
                </a:solidFill>
              </a:rPr>
              <a:t>transmission d’entreprises </a:t>
            </a:r>
            <a:r>
              <a:rPr lang="fr-FR" sz="1800" b="1" dirty="0">
                <a:solidFill>
                  <a:schemeClr val="tx2"/>
                </a:solidFill>
              </a:rPr>
              <a:t>par la </a:t>
            </a:r>
            <a:r>
              <a:rPr lang="fr-FR" sz="1800" b="1" dirty="0" smtClean="0">
                <a:solidFill>
                  <a:schemeClr val="tx2"/>
                </a:solidFill>
              </a:rPr>
              <a:t>mise en </a:t>
            </a:r>
            <a:r>
              <a:rPr lang="fr-FR" sz="1800" b="1" dirty="0">
                <a:solidFill>
                  <a:schemeClr val="tx2"/>
                </a:solidFill>
              </a:rPr>
              <a:t>lien entre cédants </a:t>
            </a:r>
            <a:r>
              <a:rPr lang="fr-FR" sz="1800" b="1" dirty="0" smtClean="0">
                <a:solidFill>
                  <a:schemeClr val="tx2"/>
                </a:solidFill>
              </a:rPr>
              <a:t>et repreneurs potentiels :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</a:t>
            </a:r>
            <a:r>
              <a:rPr lang="fr-FR" sz="1500" b="1" dirty="0" smtClean="0">
                <a:solidFill>
                  <a:srgbClr val="00B0F0"/>
                </a:solidFill>
              </a:rPr>
              <a:t>Mise en place d'une Permanences en 2012 :</a:t>
            </a:r>
            <a:endParaRPr lang="fr-FR" sz="1500" b="1" dirty="0">
              <a:solidFill>
                <a:srgbClr val="00B0F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Pérenniser </a:t>
            </a:r>
            <a:r>
              <a:rPr lang="fr-FR" b="1" dirty="0" smtClean="0">
                <a:solidFill>
                  <a:schemeClr val="tx2"/>
                </a:solidFill>
              </a:rPr>
              <a:t>les </a:t>
            </a:r>
            <a:r>
              <a:rPr lang="fr-FR" b="1" dirty="0">
                <a:solidFill>
                  <a:schemeClr val="tx2"/>
                </a:solidFill>
              </a:rPr>
              <a:t>entreprises </a:t>
            </a:r>
            <a:r>
              <a:rPr lang="fr-FR" b="1" dirty="0" err="1">
                <a:solidFill>
                  <a:schemeClr val="tx2"/>
                </a:solidFill>
              </a:rPr>
              <a:t>bryardes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43608" y="4941168"/>
            <a:ext cx="6984776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Action 2012 : </a:t>
            </a:r>
            <a:r>
              <a:rPr lang="fr-FR" b="1" dirty="0" smtClean="0">
                <a:solidFill>
                  <a:srgbClr val="00B0F0"/>
                </a:solidFill>
              </a:rPr>
              <a:t>Permanences Transmissions-Reprises  </a:t>
            </a:r>
            <a:r>
              <a:rPr lang="fr-FR" b="1" dirty="0" smtClean="0">
                <a:solidFill>
                  <a:srgbClr val="FF0000"/>
                </a:solidFill>
              </a:rPr>
              <a:t>misent en place avec le pole Commerce Chantal Maire.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Lieu : </a:t>
            </a:r>
            <a:r>
              <a:rPr lang="fr-FR" b="1" dirty="0" smtClean="0">
                <a:solidFill>
                  <a:srgbClr val="00B0F0"/>
                </a:solidFill>
              </a:rPr>
              <a:t>Espace Emploi en relation avec Margo Botta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Animateur </a:t>
            </a:r>
            <a:r>
              <a:rPr lang="fr-FR" b="1" dirty="0" smtClean="0">
                <a:solidFill>
                  <a:srgbClr val="00B0F0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Patrick Roussel (2 référents en alternance)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809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Actions </a:t>
            </a:r>
            <a:r>
              <a:rPr lang="fr-FR" sz="2100" b="1" dirty="0">
                <a:solidFill>
                  <a:schemeClr val="tx2"/>
                </a:solidFill>
              </a:rPr>
              <a:t>de parrainage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entre </a:t>
            </a:r>
            <a:r>
              <a:rPr lang="fr-FR" sz="2100" b="1" dirty="0">
                <a:solidFill>
                  <a:schemeClr val="tx2"/>
                </a:solidFill>
              </a:rPr>
              <a:t>un jeune créateur </a:t>
            </a:r>
            <a:r>
              <a:rPr lang="fr-FR" sz="2100" b="1" dirty="0" smtClean="0">
                <a:solidFill>
                  <a:schemeClr val="tx2"/>
                </a:solidFill>
              </a:rPr>
              <a:t>et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un </a:t>
            </a:r>
            <a:r>
              <a:rPr lang="fr-FR" sz="2100" b="1" dirty="0">
                <a:solidFill>
                  <a:schemeClr val="tx2"/>
                </a:solidFill>
              </a:rPr>
              <a:t>chef d’entreprise </a:t>
            </a:r>
            <a:r>
              <a:rPr lang="fr-FR" sz="2100" b="1" dirty="0" smtClean="0">
                <a:solidFill>
                  <a:schemeClr val="tx2"/>
                </a:solidFill>
              </a:rPr>
              <a:t>confirmé</a:t>
            </a:r>
          </a:p>
          <a:p>
            <a:pPr marL="0" indent="0">
              <a:buNone/>
            </a:pP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Aide </a:t>
            </a:r>
            <a:r>
              <a:rPr lang="fr-FR" sz="2100" b="1" dirty="0">
                <a:solidFill>
                  <a:schemeClr val="tx2"/>
                </a:solidFill>
              </a:rPr>
              <a:t>et information aux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démarches administratives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quotidiennes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Aider les jeunes créateurs d’entreprises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4</a:t>
            </a:r>
            <a:endParaRPr lang="fr-FR" sz="3200" dirty="0">
              <a:solidFill>
                <a:schemeClr val="bg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06554" y="1764196"/>
            <a:ext cx="4098588" cy="3032956"/>
            <a:chOff x="206554" y="1764196"/>
            <a:chExt cx="4098588" cy="3032956"/>
          </a:xfrm>
        </p:grpSpPr>
        <p:pic>
          <p:nvPicPr>
            <p:cNvPr id="4098" name="Picture 2" descr="http://us.123rf.com/400wm/400/400/logos/logos0909/logos090900226/5497062-portrait-d-39-un-homme-beau-jeune-entreprise-en-souriant-au-travai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554" y="1764196"/>
              <a:ext cx="4098588" cy="3032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6554" y="4581128"/>
              <a:ext cx="1125086" cy="216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913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1301</TotalTime>
  <Words>762</Words>
  <Application>Microsoft Office PowerPoint</Application>
  <PresentationFormat>Affichage à l'écran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Diapositive 1</vt:lpstr>
      <vt:lpstr>Sommaire  l'equipe en place axes de travail 2012 Calendrier 2012 Voeux  </vt:lpstr>
      <vt:lpstr>L'Equipe et son environnement</vt:lpstr>
      <vt:lpstr>Comment nous contacter ?</vt:lpstr>
      <vt:lpstr>Diapositive 5</vt:lpstr>
      <vt:lpstr>Les axes de travail</vt:lpstr>
      <vt:lpstr>Diapositive 7</vt:lpstr>
      <vt:lpstr>Diapositive 8</vt:lpstr>
      <vt:lpstr>Diapositive 9</vt:lpstr>
      <vt:lpstr>Diapositive 10</vt:lpstr>
      <vt:lpstr>calendrier a venir</vt:lpstr>
      <vt:lpstr>Diapositive 12</vt:lpstr>
      <vt:lpstr>Diapositive 13</vt:lpstr>
      <vt:lpstr>A bientôt...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67</cp:revision>
  <dcterms:created xsi:type="dcterms:W3CDTF">2011-03-14T09:52:02Z</dcterms:created>
  <dcterms:modified xsi:type="dcterms:W3CDTF">2011-12-07T17:54:25Z</dcterms:modified>
</cp:coreProperties>
</file>