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3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70" r:id="rId11"/>
    <p:sldId id="271" r:id="rId12"/>
    <p:sldId id="274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5B10E-C7E7-45B6-8BDC-4EF88D5861BC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50E6B-A9B7-41AE-80D5-519B1457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8DB8A-AB5D-4020-9306-D1A16BAF344B}" type="slidenum">
              <a:rPr lang="fr-FR"/>
              <a:pPr/>
              <a:t>6</a:t>
            </a:fld>
            <a:endParaRPr lang="fr-FR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524DB-9BC5-4513-BEF9-D1A4EFB522FF}" type="slidenum">
              <a:rPr lang="fr-FR"/>
              <a:pPr/>
              <a:t>7</a:t>
            </a:fld>
            <a:endParaRPr lang="fr-FR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9F043-B46D-444B-8EA9-A903A24A21C1}" type="slidenum">
              <a:rPr lang="fr-FR"/>
              <a:pPr/>
              <a:t>8</a:t>
            </a:fld>
            <a:endParaRPr lang="fr-FR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EA87B-4450-4975-8CBA-CF8863AEA757}" type="slidenum">
              <a:rPr lang="fr-FR"/>
              <a:pPr/>
              <a:t>9</a:t>
            </a:fld>
            <a:endParaRPr lang="fr-FR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76D07-63C1-4952-9D69-B9DD3F112DCB}" type="slidenum">
              <a:rPr lang="fr-FR"/>
              <a:pPr/>
              <a:t>10</a:t>
            </a:fld>
            <a:endParaRPr lang="fr-FR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41DCB-BBC7-45F0-9F64-4933DAEA7D78}" type="slidenum">
              <a:rPr lang="fr-FR"/>
              <a:pPr/>
              <a:t>11</a:t>
            </a:fld>
            <a:endParaRPr lang="fr-FR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A76BB-1BBD-4F40-AB5A-E76B09CDA6D5}" type="slidenum">
              <a:rPr lang="fr-FR"/>
              <a:pPr/>
              <a:t>13</a:t>
            </a:fld>
            <a:endParaRPr lang="fr-FR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500" b="1" dirty="0">
                <a:solidFill>
                  <a:schemeClr val="accent2"/>
                </a:solidFill>
              </a:rPr>
              <a:t>Merci pour votre attention et me tiens à votre disposition pour tout complément d’information à la fin de la séance, et  MAINTENANT je passe la parole à Mr BRYON, notre expert en organisation financière et patrimoniale qui va vous parler de L’IMMOBILIER PROFESSIONNEL EN PERIODE DE CRISE</a:t>
            </a:r>
          </a:p>
          <a:p>
            <a:r>
              <a:rPr lang="fr-FR" sz="1500" b="1" dirty="0">
                <a:solidFill>
                  <a:schemeClr val="accent2"/>
                </a:solidFill>
              </a:rPr>
              <a:t>Merci.</a:t>
            </a:r>
          </a:p>
          <a:p>
            <a:endParaRPr lang="fr-FR" sz="15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937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9750" y="1341438"/>
            <a:ext cx="8275638" cy="460851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1188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766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025" y="61404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D9B4DE-783C-40A0-9D3E-5CBEF009359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CA97EB-6EF0-43FE-A8EE-FDD46FFF01A9}" type="datetimeFigureOut">
              <a:rPr lang="fr-FR" smtClean="0"/>
              <a:pPr/>
              <a:t>27/04/2011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archeurs-financiers.fr/" TargetMode="External"/><Relationship Id="rId2" Type="http://schemas.openxmlformats.org/officeDocument/2006/relationships/hyperlink" Target="http://www.anacofi.asso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ias.fr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g.pilley@wanadoo.fr" TargetMode="External"/><Relationship Id="rId3" Type="http://schemas.openxmlformats.org/officeDocument/2006/relationships/image" Target="../media/image16.png"/><Relationship Id="rId7" Type="http://schemas.openxmlformats.org/officeDocument/2006/relationships/hyperlink" Target="mailto:beguinchristophe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livierlambotte@gaya-fp.fr" TargetMode="External"/><Relationship Id="rId5" Type="http://schemas.openxmlformats.org/officeDocument/2006/relationships/hyperlink" Target="mailto:erevellat@arkanissim.fr" TargetMode="External"/><Relationship Id="rId4" Type="http://schemas.openxmlformats.org/officeDocument/2006/relationships/hyperlink" Target="mailto:jean.saint-cricq@wanadoo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2996952"/>
            <a:ext cx="6172200" cy="131291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Pôle de compétences de 6 consultants</a:t>
            </a:r>
            <a:br>
              <a:rPr lang="fr-FR" sz="2400" dirty="0" smtClean="0"/>
            </a:br>
            <a:r>
              <a:rPr lang="fr-FR" sz="2400" dirty="0" smtClean="0"/>
              <a:t>spécialisés en :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fr-FR" dirty="0" smtClean="0"/>
              <a:t>STRATEGIE D’ENTREPRISE</a:t>
            </a:r>
          </a:p>
          <a:p>
            <a:pPr algn="ctr">
              <a:lnSpc>
                <a:spcPct val="90000"/>
              </a:lnSpc>
            </a:pPr>
            <a:r>
              <a:rPr lang="fr-FR" dirty="0" smtClean="0"/>
              <a:t>FINANCE D’ENTREPRISE</a:t>
            </a:r>
          </a:p>
          <a:p>
            <a:pPr algn="ctr">
              <a:lnSpc>
                <a:spcPct val="90000"/>
              </a:lnSpc>
            </a:pPr>
            <a:r>
              <a:rPr lang="fr-FR" dirty="0" smtClean="0"/>
              <a:t>&amp; DU PARTICULIER</a:t>
            </a:r>
            <a:endParaRPr lang="fr-FR" sz="2800" dirty="0" smtClean="0"/>
          </a:p>
        </p:txBody>
      </p:sp>
      <p:pic>
        <p:nvPicPr>
          <p:cNvPr id="4" name="Picture 8" descr="logo-arkanissim_fin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24701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sccon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183" y="692696"/>
            <a:ext cx="30380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940152" y="1196752"/>
            <a:ext cx="2808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>
                <a:solidFill>
                  <a:schemeClr val="tx2"/>
                </a:solidFill>
              </a:rPr>
              <a:t>Croissance externe </a:t>
            </a:r>
            <a:endParaRPr lang="fr-FR" sz="1400" b="1" i="1" dirty="0" smtClean="0">
              <a:solidFill>
                <a:schemeClr val="tx2"/>
              </a:solidFill>
            </a:endParaRPr>
          </a:p>
          <a:p>
            <a:pPr algn="r"/>
            <a:r>
              <a:rPr lang="fr-FR" sz="1400" b="1" i="1" dirty="0" smtClean="0">
                <a:solidFill>
                  <a:schemeClr val="tx2"/>
                </a:solidFill>
              </a:rPr>
              <a:t>Cessions - </a:t>
            </a:r>
            <a:r>
              <a:rPr lang="fr-FR" sz="1400" b="1" i="1" dirty="0">
                <a:solidFill>
                  <a:schemeClr val="tx2"/>
                </a:solidFill>
              </a:rPr>
              <a:t>Acquisitions</a:t>
            </a:r>
            <a:endParaRPr lang="fr-FR" sz="1400" dirty="0">
              <a:solidFill>
                <a:schemeClr val="tx2"/>
              </a:solidFill>
            </a:endParaRPr>
          </a:p>
          <a:p>
            <a:pPr algn="r"/>
            <a:r>
              <a:rPr lang="fr-FR" sz="1400" b="1" i="1" dirty="0">
                <a:solidFill>
                  <a:schemeClr val="tx2"/>
                </a:solidFill>
              </a:rPr>
              <a:t>Participations</a:t>
            </a:r>
            <a:r>
              <a:rPr lang="fr-FR" sz="1400" i="1" dirty="0">
                <a:solidFill>
                  <a:schemeClr val="tx2"/>
                </a:solidFill>
              </a:rPr>
              <a:t> </a:t>
            </a:r>
            <a:r>
              <a:rPr lang="fr-FR" sz="1400" b="1" i="1" dirty="0">
                <a:solidFill>
                  <a:schemeClr val="tx2"/>
                </a:solidFill>
              </a:rPr>
              <a:t>Financières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1412776"/>
            <a:ext cx="352839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sz="1400" b="1" i="1" dirty="0" smtClean="0">
                <a:solidFill>
                  <a:schemeClr val="tx2"/>
                </a:solidFill>
              </a:rPr>
              <a:t>Finance d’Entreprise et du Particulier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sz="1400" b="1" i="1" dirty="0" smtClean="0">
                <a:solidFill>
                  <a:schemeClr val="tx2"/>
                </a:solidFill>
              </a:rPr>
              <a:t>Finances, Investissements, Placements</a:t>
            </a:r>
            <a:endParaRPr lang="fr-FR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539750" y="6243638"/>
            <a:ext cx="2376488" cy="457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Ingénierie du Patrimoine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Page </a:t>
            </a:r>
            <a:fld id="{4213303D-7BE2-48F0-A25F-EAC27FABF063}" type="slidenum">
              <a:rPr lang="fr-FR"/>
              <a:pPr/>
              <a:t>10</a:t>
            </a:fld>
            <a:endParaRPr lang="fr-FR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 synthèse, l’Ingénieur en Patrimoine apporte :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r-FR" sz="1800" b="1" u="sng" dirty="0">
                <a:solidFill>
                  <a:schemeClr val="tx2"/>
                </a:solidFill>
              </a:rPr>
              <a:t>Accès aux information</a:t>
            </a:r>
            <a:r>
              <a:rPr lang="fr-FR" sz="1800" b="1" dirty="0">
                <a:solidFill>
                  <a:schemeClr val="tx2"/>
                </a:solidFill>
              </a:rPr>
              <a:t> concernant les actifs et les marchés,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endParaRPr lang="fr-FR" sz="1800" b="1" dirty="0">
              <a:solidFill>
                <a:schemeClr val="tx2"/>
              </a:solidFill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r-FR" sz="1800" b="1" u="sng" dirty="0">
                <a:solidFill>
                  <a:schemeClr val="tx2"/>
                </a:solidFill>
              </a:rPr>
              <a:t>Accès à la règlementation juridique et fiscale</a:t>
            </a:r>
            <a:r>
              <a:rPr lang="fr-FR" sz="1800" b="1" dirty="0">
                <a:solidFill>
                  <a:schemeClr val="tx2"/>
                </a:solidFill>
              </a:rPr>
              <a:t> (foisonnante : il y a plus de 500 niches fiscales en France, et en constante évolution : une loi de finances par an, un nouveau code des Sociétés, un code civil en refonte …),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endParaRPr lang="fr-FR" sz="1800" b="1" dirty="0">
              <a:solidFill>
                <a:schemeClr val="tx2"/>
              </a:solidFill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r-FR" sz="1800" b="1" u="sng" dirty="0">
                <a:solidFill>
                  <a:schemeClr val="tx2"/>
                </a:solidFill>
              </a:rPr>
              <a:t>Aide à la décision</a:t>
            </a:r>
            <a:r>
              <a:rPr lang="fr-FR" sz="1800" b="1" dirty="0">
                <a:solidFill>
                  <a:schemeClr val="tx2"/>
                </a:solidFill>
              </a:rPr>
              <a:t> : point de vue extérieur et accès aux techniques modernes de décisions,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endParaRPr lang="fr-FR" sz="1800" b="1" dirty="0">
              <a:solidFill>
                <a:schemeClr val="tx2"/>
              </a:solidFill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r-FR" sz="1800" b="1" u="sng" dirty="0">
                <a:solidFill>
                  <a:schemeClr val="tx2"/>
                </a:solidFill>
              </a:rPr>
              <a:t>Accès aux marchés et aux meilleurs produits</a:t>
            </a:r>
            <a:r>
              <a:rPr lang="fr-FR" sz="1800" b="1" dirty="0">
                <a:solidFill>
                  <a:schemeClr val="tx2"/>
                </a:solidFill>
              </a:rPr>
              <a:t> en toute indépendance vis-à-vis des fabricants des produits (gage d’objectivité</a:t>
            </a:r>
            <a:r>
              <a:rPr lang="fr-FR" sz="1800" b="1" dirty="0" smtClean="0">
                <a:solidFill>
                  <a:schemeClr val="tx2"/>
                </a:solidFill>
              </a:rPr>
              <a:t>),</a:t>
            </a:r>
            <a:r>
              <a:rPr lang="fr-FR" sz="1800" b="1" dirty="0">
                <a:solidFill>
                  <a:schemeClr val="tx2"/>
                </a:solidFill>
              </a:rPr>
              <a:t/>
            </a:r>
            <a:br>
              <a:rPr lang="fr-FR" sz="1800" b="1" dirty="0">
                <a:solidFill>
                  <a:schemeClr val="tx2"/>
                </a:solidFill>
              </a:rPr>
            </a:br>
            <a:endParaRPr lang="fr-FR" sz="1800" b="1" dirty="0">
              <a:solidFill>
                <a:schemeClr val="tx2"/>
              </a:solidFill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r-FR" sz="1800" b="1" dirty="0">
                <a:solidFill>
                  <a:schemeClr val="tx2"/>
                </a:solidFill>
              </a:rPr>
              <a:t>et…UNE VISION </a:t>
            </a:r>
            <a:r>
              <a:rPr lang="fr-FR" sz="1800" b="1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800" b="1" dirty="0">
                <a:solidFill>
                  <a:schemeClr val="tx2"/>
                </a:solidFill>
              </a:rPr>
              <a:t>PREPARATION DE </a:t>
            </a:r>
            <a:r>
              <a:rPr lang="fr-FR" sz="1800" b="1" dirty="0" smtClean="0">
                <a:solidFill>
                  <a:schemeClr val="tx2"/>
                </a:solidFill>
              </a:rPr>
              <a:t>L’AVENIR</a:t>
            </a:r>
            <a:endParaRPr lang="fr-FR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patrimonial dynamique </a:t>
            </a:r>
            <a:r>
              <a:rPr lang="fr-FR" dirty="0" smtClean="0"/>
              <a:t>stylisé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6488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1099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8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85"/>
            <a:ext cx="3109912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8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73923"/>
            <a:ext cx="31099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90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3398" y="1268760"/>
            <a:ext cx="49180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91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3398" y="3054698"/>
            <a:ext cx="49180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92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8636" y="4473923"/>
            <a:ext cx="49164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200" b="1" i="1" dirty="0" smtClean="0"/>
              <a:t>« Vous avez choisi de confier la mission de vous assister à un professionnel réglementé et contrôlé, vous devez donc garder en mémoire les éléments ci-dessous.</a:t>
            </a: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200" b="1" i="1" dirty="0" smtClean="0"/>
              <a:t>Seuls les professionnels dûment accrédités peuvent vous présenter ces références »</a:t>
            </a:r>
            <a:br>
              <a:rPr lang="fr-FR" sz="1200" b="1" i="1" dirty="0" smtClean="0"/>
            </a:br>
            <a:endParaRPr lang="fr-FR" sz="1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4873752"/>
          </a:xfrm>
          <a:ln>
            <a:solidFill>
              <a:schemeClr val="tx2"/>
            </a:solidFill>
          </a:ln>
        </p:spPr>
        <p:txBody>
          <a:bodyPr numCol="2">
            <a:noAutofit/>
          </a:bodyPr>
          <a:lstStyle/>
          <a:p>
            <a:r>
              <a:rPr lang="fr-FR" sz="900" b="1" dirty="0" smtClean="0">
                <a:solidFill>
                  <a:schemeClr val="tx2"/>
                </a:solidFill>
              </a:rPr>
              <a:t>REVELLAT Evelyne 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KHEPRI FINANCE</a:t>
            </a:r>
            <a:br>
              <a:rPr lang="fr-FR" sz="900" b="1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Groupe ARKANISSIM FINANCE</a:t>
            </a:r>
            <a:br>
              <a:rPr lang="fr-FR" sz="900" b="1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129, Bd Pasteur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94360 BRY-SUR-MARNE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b="1" dirty="0" smtClean="0">
                <a:solidFill>
                  <a:schemeClr val="tx2"/>
                </a:solidFill>
              </a:rPr>
              <a:t>SARL</a:t>
            </a:r>
            <a:r>
              <a:rPr lang="fr-FR" sz="900" dirty="0" smtClean="0">
                <a:solidFill>
                  <a:schemeClr val="tx2"/>
                </a:solidFill>
              </a:rPr>
              <a:t> au capital de 10 000 euros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RCS CRETEIL 498 837 939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Code NAF/APE 7022 Z 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Responsabilité Civile Professionnelle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Souscrite auprès de CNA </a:t>
            </a:r>
            <a:r>
              <a:rPr lang="fr-FR" sz="900" dirty="0" err="1" smtClean="0">
                <a:solidFill>
                  <a:schemeClr val="tx2"/>
                </a:solidFill>
              </a:rPr>
              <a:t>Insurance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  <a:r>
              <a:rPr lang="fr-FR" sz="900" dirty="0" err="1" smtClean="0">
                <a:solidFill>
                  <a:schemeClr val="tx2"/>
                </a:solidFill>
              </a:rPr>
              <a:t>Company</a:t>
            </a:r>
            <a:r>
              <a:rPr lang="fr-FR" sz="900" dirty="0" smtClean="0">
                <a:solidFill>
                  <a:schemeClr val="tx2"/>
                </a:solidFill>
              </a:rPr>
              <a:t> Limited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2 000 </a:t>
            </a:r>
            <a:r>
              <a:rPr lang="fr-FR" sz="900" dirty="0" err="1" smtClean="0">
                <a:solidFill>
                  <a:schemeClr val="tx2"/>
                </a:solidFill>
              </a:rPr>
              <a:t>000</a:t>
            </a:r>
            <a:r>
              <a:rPr lang="fr-FR" sz="900" dirty="0" smtClean="0">
                <a:solidFill>
                  <a:schemeClr val="tx2"/>
                </a:solidFill>
              </a:rPr>
              <a:t> € Conseil en Gestion de Patrimoine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2 500 000 € Intermédiaire en assurance Numéro de police : FN4448  Adhérent : 221655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Garantie Financière 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Souscrite auprès de CNA </a:t>
            </a:r>
            <a:r>
              <a:rPr lang="fr-FR" sz="900" dirty="0" err="1" smtClean="0">
                <a:solidFill>
                  <a:schemeClr val="tx2"/>
                </a:solidFill>
              </a:rPr>
              <a:t>Insurance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  <a:r>
              <a:rPr lang="fr-FR" sz="900" dirty="0" err="1" smtClean="0">
                <a:solidFill>
                  <a:schemeClr val="tx2"/>
                </a:solidFill>
              </a:rPr>
              <a:t>Company</a:t>
            </a:r>
            <a:r>
              <a:rPr lang="fr-FR" sz="900" dirty="0" smtClean="0">
                <a:solidFill>
                  <a:schemeClr val="tx2"/>
                </a:solidFill>
              </a:rPr>
              <a:t> Limited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50 000 € Conseil en Gestion de Patrimoine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115 000 € Intermédiaire en assurance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Associé :</a:t>
            </a:r>
            <a:r>
              <a:rPr lang="fr-FR" sz="900" dirty="0" smtClean="0">
                <a:solidFill>
                  <a:schemeClr val="tx2"/>
                </a:solidFill>
              </a:rPr>
              <a:t> Arkanissim Finance / 20 %</a:t>
            </a:r>
          </a:p>
          <a:p>
            <a:r>
              <a:rPr lang="fr-FR" sz="900" dirty="0" smtClean="0">
                <a:solidFill>
                  <a:schemeClr val="tx2"/>
                </a:solidFill>
              </a:rPr>
              <a:t>Votre conseiller s’est engagé à respecter intégralement le code de bonne conduite de l’ANACOFI-CIF disponible au siège de l’association ou sur </a:t>
            </a:r>
            <a:r>
              <a:rPr lang="fr-FR" sz="900" u="sng" dirty="0" smtClean="0">
                <a:solidFill>
                  <a:schemeClr val="tx2"/>
                </a:solidFill>
                <a:hlinkClick r:id="rId2"/>
              </a:rPr>
              <a:t>www.anacofi.asso.fr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</a:p>
          <a:p>
            <a:r>
              <a:rPr lang="fr-FR" sz="900" b="1" u="sng" dirty="0" smtClean="0">
                <a:solidFill>
                  <a:schemeClr val="tx2"/>
                </a:solidFill>
              </a:rPr>
              <a:t>Réglementation </a:t>
            </a:r>
            <a:endParaRPr lang="fr-FR" sz="900" dirty="0" smtClean="0">
              <a:solidFill>
                <a:schemeClr val="tx2"/>
              </a:solidFill>
            </a:endParaRP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Conseiller en Investissements Financiers enregistré auprès de l’Autorité des Marchés Financiers (</a:t>
            </a:r>
            <a:r>
              <a:rPr lang="fr-FR" sz="900" u="sng" dirty="0" smtClean="0">
                <a:solidFill>
                  <a:schemeClr val="tx2"/>
                </a:solidFill>
                <a:hlinkClick r:id="rId3"/>
              </a:rPr>
              <a:t>www.demarcheurs-financiers.fr</a:t>
            </a:r>
            <a:r>
              <a:rPr lang="fr-FR" sz="900" dirty="0" smtClean="0">
                <a:solidFill>
                  <a:schemeClr val="tx2"/>
                </a:solidFill>
              </a:rPr>
              <a:t>) et membre de l’Association Nationale des Conseils Financiers – CIF sous le numéro : E001371 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Démarchage bancaire et financier n° 2081142652MY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Société intermédiaire en assurance de type « A » inscrite à l’ORIAS sous le n° 07 034 134</a:t>
            </a:r>
          </a:p>
          <a:p>
            <a:pPr lvl="0">
              <a:buNone/>
            </a:pP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u="sng" dirty="0" smtClean="0">
                <a:solidFill>
                  <a:schemeClr val="tx2"/>
                </a:solidFill>
                <a:hlinkClick r:id="rId4"/>
              </a:rPr>
              <a:t>www.orias.fr</a:t>
            </a:r>
            <a:r>
              <a:rPr lang="fr-FR" sz="900" dirty="0" smtClean="0">
                <a:solidFill>
                  <a:schemeClr val="tx2"/>
                </a:solidFill>
              </a:rPr>
              <a:t>, placé sous le contrôle de l’ACAM : 63 rue </a:t>
            </a:r>
            <a:r>
              <a:rPr lang="fr-FR" sz="900" dirty="0" err="1" smtClean="0">
                <a:solidFill>
                  <a:schemeClr val="tx2"/>
                </a:solidFill>
              </a:rPr>
              <a:t>Taitbout</a:t>
            </a:r>
            <a:r>
              <a:rPr lang="fr-FR" sz="900" dirty="0" smtClean="0">
                <a:solidFill>
                  <a:schemeClr val="tx2"/>
                </a:solidFill>
              </a:rPr>
              <a:t>, 75009 Paris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Agent immobilier, carte délivrée par la préfecture de CRETEIL n° 08-042 (Validité 10 ans)</a:t>
            </a:r>
          </a:p>
          <a:p>
            <a:r>
              <a:rPr lang="fr-FR" sz="900" b="1" u="sng" dirty="0" smtClean="0">
                <a:solidFill>
                  <a:schemeClr val="tx2"/>
                </a:solidFill>
              </a:rPr>
              <a:t>Partenaires – Compagnies - Fournisseurs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Etablissements financiers (Démarchage / Intermédiation)</a:t>
            </a:r>
          </a:p>
          <a:p>
            <a:pPr lvl="0"/>
            <a:r>
              <a:rPr lang="en-GB" sz="900" dirty="0" smtClean="0">
                <a:solidFill>
                  <a:schemeClr val="tx2"/>
                </a:solidFill>
              </a:rPr>
              <a:t>Rothschild - UFG – Nord Europe Private Equity – </a:t>
            </a:r>
            <a:r>
              <a:rPr lang="en-GB" sz="900" dirty="0" err="1" smtClean="0">
                <a:solidFill>
                  <a:schemeClr val="tx2"/>
                </a:solidFill>
              </a:rPr>
              <a:t>Cortal</a:t>
            </a:r>
            <a:r>
              <a:rPr lang="en-GB" sz="900" dirty="0" smtClean="0">
                <a:solidFill>
                  <a:schemeClr val="tx2"/>
                </a:solidFill>
              </a:rPr>
              <a:t> – </a:t>
            </a:r>
            <a:r>
              <a:rPr lang="en-GB" sz="900" dirty="0" err="1" smtClean="0">
                <a:solidFill>
                  <a:schemeClr val="tx2"/>
                </a:solidFill>
              </a:rPr>
              <a:t>Gerer</a:t>
            </a:r>
            <a:r>
              <a:rPr lang="en-GB" sz="900" dirty="0" smtClean="0">
                <a:solidFill>
                  <a:schemeClr val="tx2"/>
                </a:solidFill>
              </a:rPr>
              <a:t> – Sigma – </a:t>
            </a:r>
            <a:r>
              <a:rPr lang="en-GB" sz="900" dirty="0" err="1" smtClean="0">
                <a:solidFill>
                  <a:schemeClr val="tx2"/>
                </a:solidFill>
              </a:rPr>
              <a:t>Aurel</a:t>
            </a:r>
            <a:r>
              <a:rPr lang="en-GB" sz="900" dirty="0" smtClean="0">
                <a:solidFill>
                  <a:schemeClr val="tx2"/>
                </a:solidFill>
              </a:rPr>
              <a:t> Level – A+ Finance_ </a:t>
            </a:r>
            <a:r>
              <a:rPr lang="en-GB" sz="900" dirty="0" err="1" smtClean="0">
                <a:solidFill>
                  <a:schemeClr val="tx2"/>
                </a:solidFill>
              </a:rPr>
              <a:t>Perial</a:t>
            </a:r>
            <a:r>
              <a:rPr lang="en-GB" sz="900" dirty="0" smtClean="0">
                <a:solidFill>
                  <a:schemeClr val="tx2"/>
                </a:solidFill>
              </a:rPr>
              <a:t> …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Compagnies d’Assurance  (Démarchage / Intermédiation)</a:t>
            </a:r>
          </a:p>
          <a:p>
            <a:pPr lvl="0"/>
            <a:r>
              <a:rPr lang="en-US" sz="900" dirty="0" smtClean="0">
                <a:solidFill>
                  <a:schemeClr val="tx2"/>
                </a:solidFill>
              </a:rPr>
              <a:t>Fortis – Skandia – </a:t>
            </a:r>
            <a:r>
              <a:rPr lang="en-US" sz="900" dirty="0" err="1" smtClean="0">
                <a:solidFill>
                  <a:schemeClr val="tx2"/>
                </a:solidFill>
              </a:rPr>
              <a:t>Cardif</a:t>
            </a:r>
            <a:r>
              <a:rPr lang="en-US" sz="900" dirty="0" smtClean="0">
                <a:solidFill>
                  <a:schemeClr val="tx2"/>
                </a:solidFill>
              </a:rPr>
              <a:t> – Assurances Saint </a:t>
            </a:r>
            <a:r>
              <a:rPr lang="en-US" sz="900" dirty="0" err="1" smtClean="0">
                <a:solidFill>
                  <a:schemeClr val="tx2"/>
                </a:solidFill>
              </a:rPr>
              <a:t>Honoré</a:t>
            </a:r>
            <a:r>
              <a:rPr lang="en-US" sz="900" dirty="0" smtClean="0">
                <a:solidFill>
                  <a:schemeClr val="tx2"/>
                </a:solidFill>
              </a:rPr>
              <a:t> – Swiss Life - </a:t>
            </a:r>
            <a:r>
              <a:rPr lang="en-US" sz="900" dirty="0" err="1" smtClean="0">
                <a:solidFill>
                  <a:schemeClr val="tx2"/>
                </a:solidFill>
              </a:rPr>
              <a:t>Generali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Promoteurs  (Démarchage / Intermédiation)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Groupe MLM – BAMA – Alain </a:t>
            </a:r>
            <a:r>
              <a:rPr lang="fr-FR" sz="900" dirty="0" err="1" smtClean="0">
                <a:solidFill>
                  <a:schemeClr val="tx2"/>
                </a:solidFill>
              </a:rPr>
              <a:t>Crenn</a:t>
            </a:r>
            <a:r>
              <a:rPr lang="fr-FR" sz="900" dirty="0" smtClean="0">
                <a:solidFill>
                  <a:schemeClr val="tx2"/>
                </a:solidFill>
              </a:rPr>
              <a:t> – </a:t>
            </a:r>
            <a:r>
              <a:rPr lang="fr-FR" sz="900" dirty="0" err="1" smtClean="0">
                <a:solidFill>
                  <a:schemeClr val="tx2"/>
                </a:solidFill>
              </a:rPr>
              <a:t>Pierreval</a:t>
            </a:r>
            <a:r>
              <a:rPr lang="fr-FR" sz="900" dirty="0" smtClean="0">
                <a:solidFill>
                  <a:schemeClr val="tx2"/>
                </a:solidFill>
              </a:rPr>
              <a:t> – Réside Etudes  (liste non exhaustive)</a:t>
            </a:r>
          </a:p>
          <a:p>
            <a:pPr algn="just"/>
            <a:r>
              <a:rPr lang="fr-FR" sz="900" dirty="0" smtClean="0">
                <a:solidFill>
                  <a:schemeClr val="tx2"/>
                </a:solidFill>
              </a:rPr>
              <a:t>Le client est informé que pour tout acte d’intermédiation, le conseiller est rémunéré par la totalité des frais d’entrée déduction faite de la part acquise à la société qui l’autorise à commercialiser le produit, auxquels s’ajoutent une fraction des frais de gestion qui est au maximum de 55% de ceux-ci. Le détail de la rémunération du conseiller par commissions, agissant en tant qu’intermédiaire, peut être obtenu par le client en s’adressant à Arkanissim Finance. Le conseiller s’engage à assister le client dans l’obtention de ces informations. </a:t>
            </a:r>
          </a:p>
          <a:p>
            <a:pPr lvl="1"/>
            <a:r>
              <a:rPr lang="fr-FR" sz="900" dirty="0" smtClean="0">
                <a:solidFill>
                  <a:schemeClr val="tx2"/>
                </a:solidFill>
              </a:rPr>
              <a:t>Honoraires suivi personnalisé, gestion administrative : fixés contractuellement </a:t>
            </a:r>
          </a:p>
          <a:p>
            <a:pPr lvl="1"/>
            <a:r>
              <a:rPr lang="fr-FR" sz="900" dirty="0" smtClean="0">
                <a:solidFill>
                  <a:schemeClr val="tx2"/>
                </a:solidFill>
              </a:rPr>
              <a:t>Honoraires d’audit Patrimonial : suite à un devis accepté.</a:t>
            </a:r>
          </a:p>
          <a:p>
            <a:r>
              <a:rPr lang="fr-FR" sz="900" dirty="0" smtClean="0">
                <a:solidFill>
                  <a:schemeClr val="tx2"/>
                </a:solidFill>
              </a:rPr>
              <a:t>Analyse Patrimoniale : 200 € (non facturée si des préconisations sont suivies)</a:t>
            </a:r>
          </a:p>
          <a:p>
            <a:pPr>
              <a:buNone/>
            </a:pPr>
            <a:endParaRPr lang="fr-FR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734B75A-65B9-4F33-A6DF-2063638B01EC}" type="slidenum">
              <a:rPr lang="fr-FR"/>
              <a:pPr/>
              <a:t>13</a:t>
            </a:fld>
            <a:endParaRPr lang="fr-FR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/>
          <a:srcRect l="5734" t="4256" r="4900" b="4654"/>
          <a:stretch>
            <a:fillRect/>
          </a:stretch>
        </p:blipFill>
        <p:spPr bwMode="auto">
          <a:xfrm>
            <a:off x="4464050" y="-26988"/>
            <a:ext cx="4679950" cy="6884988"/>
          </a:xfrm>
          <a:prstGeom prst="rect">
            <a:avLst/>
          </a:prstGeom>
          <a:noFill/>
        </p:spPr>
      </p:pic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4464050" y="5553075"/>
            <a:ext cx="1716088" cy="1306513"/>
          </a:xfrm>
          <a:prstGeom prst="rect">
            <a:avLst/>
          </a:prstGeom>
          <a:solidFill>
            <a:srgbClr val="182A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ARKANISSIM FINANCE</a:t>
            </a:r>
          </a:p>
          <a:p>
            <a:pPr algn="ctr"/>
            <a:endParaRPr lang="fr-FR" sz="90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VOUS OUVRE DE</a:t>
            </a:r>
          </a:p>
          <a:p>
            <a:pPr algn="ctr"/>
            <a:endParaRPr lang="fr-FR" sz="90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NOUVEAUX HORIZONS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475656" y="2564904"/>
            <a:ext cx="2787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Merci de votre attention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55776" y="4293096"/>
            <a:ext cx="5779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Jean Saint-Cricq,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4"/>
              </a:rPr>
              <a:t>jean.saint-cricq@wanadoo.fr</a:t>
            </a:r>
            <a:r>
              <a:rPr lang="fr-FR" sz="1200" dirty="0" smtClean="0"/>
              <a:t>, mob : 00 33 (0)6 07 98 09 29,</a:t>
            </a:r>
          </a:p>
          <a:p>
            <a:r>
              <a:rPr lang="fr-FR" sz="1200" b="1" dirty="0" smtClean="0"/>
              <a:t>Evelyne Revellat,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5"/>
              </a:rPr>
              <a:t>erevellat@arkanissim.fr</a:t>
            </a:r>
            <a:r>
              <a:rPr lang="fr-FR" sz="1200" dirty="0" smtClean="0"/>
              <a:t> , mob : 00 33 (0)6 60 47 71 64,</a:t>
            </a:r>
          </a:p>
          <a:p>
            <a:r>
              <a:rPr lang="fr-FR" sz="1200" b="1" dirty="0" smtClean="0"/>
              <a:t>Luc Epaulard</a:t>
            </a:r>
            <a:r>
              <a:rPr lang="fr-FR" sz="1200" dirty="0" smtClean="0">
                <a:hlinkClick r:id="rId5"/>
              </a:rPr>
              <a:t> </a:t>
            </a:r>
            <a:r>
              <a:rPr lang="fr-FR" sz="1200" dirty="0" smtClean="0">
                <a:hlinkClick r:id="rId5"/>
              </a:rPr>
              <a:t>lepaulard@arkanissim.fr</a:t>
            </a:r>
            <a:r>
              <a:rPr lang="fr-FR" sz="1200" dirty="0" smtClean="0"/>
              <a:t>, </a:t>
            </a:r>
            <a:r>
              <a:rPr lang="fr-FR" sz="1200" dirty="0" smtClean="0"/>
              <a:t>mob : 00 33 (0)6 </a:t>
            </a:r>
            <a:r>
              <a:rPr lang="fr-FR" sz="1200" dirty="0" smtClean="0"/>
              <a:t>83 85 75 86,</a:t>
            </a:r>
            <a:endParaRPr lang="fr-FR" sz="1200" dirty="0" smtClean="0"/>
          </a:p>
          <a:p>
            <a:r>
              <a:rPr lang="fr-FR" sz="1200" b="1" dirty="0" smtClean="0"/>
              <a:t>Olivier Lambotte,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6"/>
              </a:rPr>
              <a:t>olivierlambotte@gaya-fp.fr</a:t>
            </a:r>
            <a:r>
              <a:rPr lang="fr-FR" sz="1200" dirty="0" smtClean="0"/>
              <a:t> , mob : 00 33 (0)6 11 </a:t>
            </a:r>
            <a:r>
              <a:rPr lang="fr-FR" sz="1200" dirty="0" err="1" smtClean="0"/>
              <a:t>11</a:t>
            </a:r>
            <a:r>
              <a:rPr lang="fr-FR" sz="1200" dirty="0" smtClean="0"/>
              <a:t> 10 03,</a:t>
            </a:r>
          </a:p>
          <a:p>
            <a:r>
              <a:rPr lang="fr-FR" sz="1200" b="1" dirty="0" smtClean="0"/>
              <a:t>Christophe Béguin,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7"/>
              </a:rPr>
              <a:t>beguinchristophe@gmail.com</a:t>
            </a:r>
            <a:r>
              <a:rPr lang="fr-FR" sz="1200" dirty="0" smtClean="0"/>
              <a:t>, mob : 00 33 (0)6 84 37 64 53,</a:t>
            </a:r>
          </a:p>
          <a:p>
            <a:r>
              <a:rPr lang="fr-FR" sz="1200" b="1" dirty="0" smtClean="0"/>
              <a:t>Gérard Pilley,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8"/>
              </a:rPr>
              <a:t>g.pilley@wanadoo.fr</a:t>
            </a:r>
            <a:r>
              <a:rPr lang="fr-FR" sz="1200" dirty="0" smtClean="0"/>
              <a:t>, mob : 00 33 (0)6 07 67 42 70</a:t>
            </a:r>
            <a:endParaRPr lang="fr-FR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smtClean="0"/>
              <a:t>Arkanissim Finance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sz="quarter" idx="1"/>
          </p:nvPr>
        </p:nvSpPr>
        <p:spPr>
          <a:ln cap="flat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fr-FR" sz="1600" b="1" dirty="0"/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Conseil en Gestion de patrimoine, Intermédiaire financier,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40 Agences réparties sur le territoire national,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Premier métier : Conseil indépendant en Gestion Patrimoniale,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250 M€ de collecte en 2008 (n°1 du secteur des Indépendants)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Siège à Levallois,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Effectifs : 60 personnes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Plateforme de sélection de produits.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3000 clients, 2Md€ en gestion.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3 domaines </a:t>
            </a:r>
            <a:r>
              <a:rPr lang="fr-FR" dirty="0" smtClean="0"/>
              <a:t>d’expertise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9750" y="1341438"/>
            <a:ext cx="2592388" cy="1800225"/>
            <a:chOff x="340" y="845"/>
            <a:chExt cx="1633" cy="1134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340" y="1162"/>
              <a:ext cx="163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>
                  <a:solidFill>
                    <a:schemeClr val="tx2"/>
                  </a:solidFill>
                </a:rPr>
                <a:t>Levées de Fonds</a:t>
              </a: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476" y="845"/>
              <a:ext cx="1340" cy="113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369050" y="1195388"/>
            <a:ext cx="2093913" cy="1728787"/>
            <a:chOff x="4012" y="753"/>
            <a:chExt cx="1319" cy="1089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4014" y="1026"/>
              <a:ext cx="13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/>
                <a:t>  </a:t>
              </a:r>
              <a:r>
                <a:rPr lang="fr-FR" sz="2400" b="1" dirty="0">
                  <a:solidFill>
                    <a:schemeClr val="tx2"/>
                  </a:solidFill>
                </a:rPr>
                <a:t>Cessions/ Acquisitions</a:t>
              </a: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4012" y="753"/>
              <a:ext cx="1317" cy="1089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987675" y="3141663"/>
            <a:ext cx="32416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Nos clients HNW : </a:t>
            </a:r>
          </a:p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Entreprises et/ou particuliers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562350" y="2924175"/>
            <a:ext cx="2660650" cy="1152525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419475" y="4868863"/>
            <a:ext cx="2305050" cy="1800225"/>
            <a:chOff x="2154" y="3067"/>
            <a:chExt cx="1452" cy="1134"/>
          </a:xfrm>
        </p:grpSpPr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2154" y="3320"/>
              <a:ext cx="145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/>
                <a:t> </a:t>
              </a:r>
              <a:r>
                <a:rPr lang="fr-FR" sz="2400" b="1" dirty="0">
                  <a:solidFill>
                    <a:schemeClr val="tx2"/>
                  </a:solidFill>
                </a:rPr>
                <a:t>Ingénierie</a:t>
              </a:r>
            </a:p>
            <a:p>
              <a:pPr algn="ctr">
                <a:spcBef>
                  <a:spcPct val="50000"/>
                </a:spcBef>
              </a:pPr>
              <a:r>
                <a:rPr lang="fr-FR" sz="2400" b="1" dirty="0">
                  <a:solidFill>
                    <a:schemeClr val="tx2"/>
                  </a:solidFill>
                </a:rPr>
                <a:t>Financière</a:t>
              </a:r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2154" y="3067"/>
              <a:ext cx="1450" cy="113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779713" y="2781300"/>
            <a:ext cx="3808412" cy="2016125"/>
            <a:chOff x="1751" y="1752"/>
            <a:chExt cx="2399" cy="1270"/>
          </a:xfrm>
        </p:grpSpPr>
        <p:sp>
          <p:nvSpPr>
            <p:cNvPr id="9236" name="AutoShape 20"/>
            <p:cNvSpPr>
              <a:spLocks noChangeArrowheads="1"/>
            </p:cNvSpPr>
            <p:nvPr/>
          </p:nvSpPr>
          <p:spPr bwMode="auto">
            <a:xfrm rot="2363261">
              <a:off x="1751" y="1752"/>
              <a:ext cx="544" cy="181"/>
            </a:xfrm>
            <a:prstGeom prst="leftArrow">
              <a:avLst>
                <a:gd name="adj1" fmla="val 50000"/>
                <a:gd name="adj2" fmla="val 75138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 rot="-2659349">
              <a:off x="3605" y="1797"/>
              <a:ext cx="545" cy="182"/>
            </a:xfrm>
            <a:prstGeom prst="rightArrow">
              <a:avLst>
                <a:gd name="adj1" fmla="val 50000"/>
                <a:gd name="adj2" fmla="val 7486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2789" y="2704"/>
              <a:ext cx="181" cy="318"/>
            </a:xfrm>
            <a:prstGeom prst="downArrow">
              <a:avLst>
                <a:gd name="adj1" fmla="val 50000"/>
                <a:gd name="adj2" fmla="val 4392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71E-DCF5-4F24-ABBF-6BA8D5D13986}" type="slidenum">
              <a:rPr lang="fr-FR"/>
              <a:pPr/>
              <a:t>4</a:t>
            </a:fld>
            <a:endParaRPr lang="fr-F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14313"/>
            <a:ext cx="6912769" cy="693737"/>
          </a:xfrm>
        </p:spPr>
        <p:txBody>
          <a:bodyPr/>
          <a:lstStyle/>
          <a:p>
            <a:r>
              <a:rPr lang="fr-FR" dirty="0"/>
              <a:t>3 domaines et 2 </a:t>
            </a:r>
            <a:r>
              <a:rPr lang="fr-FR" dirty="0" smtClean="0"/>
              <a:t>techniques</a:t>
            </a:r>
            <a:endParaRPr lang="fr-FR" dirty="0"/>
          </a:p>
        </p:txBody>
      </p:sp>
      <p:graphicFrame>
        <p:nvGraphicFramePr>
          <p:cNvPr id="11324" name="Group 60"/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275637" cy="5214938"/>
        </p:xfrm>
        <a:graphic>
          <a:graphicData uri="http://schemas.openxmlformats.org/drawingml/2006/table">
            <a:tbl>
              <a:tblPr/>
              <a:tblGrid>
                <a:gridCol w="2759075"/>
                <a:gridCol w="2757487"/>
                <a:gridCol w="275907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Techniques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Domaines d’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Expertise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Valorisation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Changement Organisationnel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Levées de Fonds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et valorisation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Préparation de l’équipe, </a:t>
                      </a:r>
                      <a:b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Coaching du porteur de projet, pré et post-opération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Cessions/Acquisitions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et valorisation des cibles/acheteurs et de l’entreprise acquéreur/cédante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Méthodes d’animation participative puissante pour développer le leadership, faire dialoguer le collectif. Fusion d’équipes et cohésion.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Ingénierie financière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des actifs, allocation, et gestion de portefeuille/fortune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Motivation des collaborateurs autour</a:t>
                      </a:r>
                      <a:b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du projet du dirigeant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539750" y="1341438"/>
            <a:ext cx="273685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3275856" y="1196752"/>
            <a:ext cx="2376215" cy="1152128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5940152" y="1196752"/>
            <a:ext cx="2519363" cy="1152128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11188" y="616585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JSC Consultants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804025" y="6140450"/>
            <a:ext cx="1905000" cy="457200"/>
          </a:xfrm>
          <a:prstGeom prst="rect">
            <a:avLst/>
          </a:prstGeom>
        </p:spPr>
        <p:txBody>
          <a:bodyPr/>
          <a:lstStyle/>
          <a:p>
            <a:fld id="{FFF11BFA-B0FA-4277-AED7-C9F0C20C7347}" type="slidenum">
              <a:rPr lang="fr-FR"/>
              <a:pPr/>
              <a:t>5</a:t>
            </a:fld>
            <a:endParaRPr lang="fr-F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et compétences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986757" y="981075"/>
            <a:ext cx="3529459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Jean Saint-Cricq</a:t>
            </a:r>
            <a:r>
              <a:rPr lang="fr-FR" b="1" dirty="0">
                <a:solidFill>
                  <a:schemeClr val="tx2"/>
                </a:solidFill>
              </a:rPr>
              <a:t>, 62, Santé, </a:t>
            </a:r>
            <a:r>
              <a:rPr lang="fr-FR" b="1" dirty="0" smtClean="0">
                <a:solidFill>
                  <a:schemeClr val="tx2"/>
                </a:solidFill>
              </a:rPr>
              <a:t>Stratégie </a:t>
            </a:r>
            <a:r>
              <a:rPr lang="fr-FR" b="1" dirty="0">
                <a:solidFill>
                  <a:schemeClr val="tx2"/>
                </a:solidFill>
              </a:rPr>
              <a:t>et valorisation, </a:t>
            </a:r>
            <a:r>
              <a:rPr lang="fr-FR" b="1" dirty="0" err="1" smtClean="0">
                <a:solidFill>
                  <a:schemeClr val="tx2"/>
                </a:solidFill>
              </a:rPr>
              <a:t>Fusacques</a:t>
            </a:r>
            <a:r>
              <a:rPr lang="fr-FR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2989387" y="4724400"/>
            <a:ext cx="3022773" cy="2077403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Gérard Pilley</a:t>
            </a:r>
            <a:r>
              <a:rPr lang="fr-FR" b="1" dirty="0">
                <a:solidFill>
                  <a:schemeClr val="tx2"/>
                </a:solidFill>
              </a:rPr>
              <a:t>, 67, Santé, </a:t>
            </a:r>
            <a:r>
              <a:rPr lang="fr-FR" b="1" dirty="0" smtClean="0">
                <a:solidFill>
                  <a:schemeClr val="tx2"/>
                </a:solidFill>
              </a:rPr>
              <a:t>Stratégie </a:t>
            </a:r>
            <a:r>
              <a:rPr lang="fr-FR" b="1" dirty="0">
                <a:solidFill>
                  <a:schemeClr val="tx2"/>
                </a:solidFill>
              </a:rPr>
              <a:t>USA Europe, règlementaire, </a:t>
            </a:r>
            <a:r>
              <a:rPr lang="fr-FR" b="1" dirty="0" err="1" smtClean="0">
                <a:solidFill>
                  <a:schemeClr val="tx2"/>
                </a:solidFill>
              </a:rPr>
              <a:t>Fusacques</a:t>
            </a:r>
            <a:r>
              <a:rPr lang="fr-FR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87462" y="3861048"/>
            <a:ext cx="3348434" cy="1298377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Christophe Béguin</a:t>
            </a:r>
            <a:r>
              <a:rPr lang="fr-FR" b="1" dirty="0">
                <a:solidFill>
                  <a:schemeClr val="tx2"/>
                </a:solidFill>
              </a:rPr>
              <a:t>, 27, Banque, Analyste financier.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-180528" y="1711637"/>
            <a:ext cx="3854003" cy="2077403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Evelyne Revellat</a:t>
            </a:r>
            <a:r>
              <a:rPr lang="fr-FR" b="1" dirty="0">
                <a:solidFill>
                  <a:schemeClr val="tx2"/>
                </a:solidFill>
              </a:rPr>
              <a:t>, 45, </a:t>
            </a:r>
            <a:r>
              <a:rPr lang="fr-FR" b="1" dirty="0" smtClean="0">
                <a:solidFill>
                  <a:schemeClr val="tx2"/>
                </a:solidFill>
              </a:rPr>
              <a:t>Stratégie, Spécialiste de l’Accompagnement des équipes, en phase de changement.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932363" y="2276475"/>
            <a:ext cx="4211637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Olivier Lambotte</a:t>
            </a:r>
            <a:r>
              <a:rPr lang="fr-FR" b="1" dirty="0">
                <a:solidFill>
                  <a:schemeClr val="tx2"/>
                </a:solidFill>
              </a:rPr>
              <a:t>, 55, Informatique, </a:t>
            </a:r>
            <a:r>
              <a:rPr lang="fr-FR" b="1" dirty="0" smtClean="0">
                <a:solidFill>
                  <a:schemeClr val="tx2"/>
                </a:solidFill>
              </a:rPr>
              <a:t>stratégie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et marketing, portefeuilles </a:t>
            </a:r>
            <a:r>
              <a:rPr lang="fr-FR" b="1" dirty="0">
                <a:solidFill>
                  <a:schemeClr val="tx2"/>
                </a:solidFill>
              </a:rPr>
              <a:t>financiers.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475288" y="3933056"/>
            <a:ext cx="3417192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 smtClean="0">
                <a:solidFill>
                  <a:schemeClr val="tx2"/>
                </a:solidFill>
              </a:rPr>
              <a:t>Luc Epaulard</a:t>
            </a:r>
            <a:r>
              <a:rPr lang="fr-FR" b="1" dirty="0" smtClean="0">
                <a:solidFill>
                  <a:schemeClr val="tx2"/>
                </a:solidFill>
              </a:rPr>
              <a:t>, </a:t>
            </a:r>
            <a:r>
              <a:rPr lang="fr-FR" b="1" dirty="0">
                <a:solidFill>
                  <a:schemeClr val="tx2"/>
                </a:solidFill>
              </a:rPr>
              <a:t>41, Gestion de fortune, </a:t>
            </a:r>
            <a:r>
              <a:rPr lang="fr-FR" b="1" dirty="0" smtClean="0">
                <a:solidFill>
                  <a:schemeClr val="tx2"/>
                </a:solidFill>
              </a:rPr>
              <a:t>Juridique, droit de la famille, DESS G.P.</a:t>
            </a:r>
            <a:endParaRPr lang="fr-FR" b="1" dirty="0">
              <a:solidFill>
                <a:schemeClr val="tx2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35375" y="2781300"/>
            <a:ext cx="1512888" cy="1871663"/>
            <a:chOff x="2335" y="1707"/>
            <a:chExt cx="953" cy="1179"/>
          </a:xfrm>
        </p:grpSpPr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2381" y="1903"/>
              <a:ext cx="86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>
                  <a:solidFill>
                    <a:schemeClr val="tx2"/>
                  </a:solidFill>
                </a:rPr>
                <a:t>Création de valeur chez nos clients</a:t>
              </a:r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2335" y="1707"/>
              <a:ext cx="953" cy="1179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04813"/>
            <a:ext cx="7165975" cy="57626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>
                <a:latin typeface="Arial" pitchFamily="34" charset="0"/>
              </a:rPr>
              <a:t>Ingénierie du patrimoine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238" y="1701800"/>
            <a:ext cx="7377112" cy="4318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800" b="1" dirty="0">
                <a:solidFill>
                  <a:schemeClr val="tx2"/>
                </a:solidFill>
              </a:rPr>
              <a:t>FINANCES, INVESTISSEMENTS, PLACEMENTS</a:t>
            </a:r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 flipH="1">
            <a:off x="2555875" y="2133600"/>
            <a:ext cx="2016125" cy="7905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4572000" y="2133600"/>
            <a:ext cx="2087563" cy="7905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331913" y="2997200"/>
            <a:ext cx="2952750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Finance de marchés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5075238" y="2997200"/>
            <a:ext cx="2952750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Finance d’Entreprise</a:t>
            </a:r>
          </a:p>
        </p:txBody>
      </p:sp>
      <p:sp>
        <p:nvSpPr>
          <p:cNvPr id="162824" name="AutoShape 8"/>
          <p:cNvSpPr>
            <a:spLocks noChangeArrowheads="1"/>
          </p:cNvSpPr>
          <p:nvPr/>
        </p:nvSpPr>
        <p:spPr bwMode="auto">
          <a:xfrm>
            <a:off x="2411413" y="3500438"/>
            <a:ext cx="360362" cy="865187"/>
          </a:xfrm>
          <a:prstGeom prst="downArrow">
            <a:avLst>
              <a:gd name="adj1" fmla="val 50000"/>
              <a:gd name="adj2" fmla="val 6002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62825" name="AutoShape 9"/>
          <p:cNvSpPr>
            <a:spLocks noChangeArrowheads="1"/>
          </p:cNvSpPr>
          <p:nvPr/>
        </p:nvSpPr>
        <p:spPr bwMode="auto">
          <a:xfrm>
            <a:off x="6443663" y="3500438"/>
            <a:ext cx="360362" cy="865187"/>
          </a:xfrm>
          <a:prstGeom prst="downArrow">
            <a:avLst>
              <a:gd name="adj1" fmla="val 50000"/>
              <a:gd name="adj2" fmla="val 6002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900113" y="4437063"/>
            <a:ext cx="3384550" cy="376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Ingénierie du patrimoine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5075238" y="4437063"/>
            <a:ext cx="2952750" cy="376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Ingénierie financière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898475" y="5726113"/>
            <a:ext cx="7273925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schemeClr val="tx2"/>
                </a:solidFill>
              </a:rPr>
              <a:t>Entreprises, Particuliers, Financements, gestion d’actifs et de </a:t>
            </a:r>
            <a:r>
              <a:rPr lang="fr-FR" sz="1600" b="1" dirty="0" smtClean="0">
                <a:solidFill>
                  <a:schemeClr val="tx2"/>
                </a:solidFill>
              </a:rPr>
              <a:t>passifs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>
            <a:off x="2771775" y="4868863"/>
            <a:ext cx="1800225" cy="7921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H="1">
            <a:off x="4932363" y="4868863"/>
            <a:ext cx="1655762" cy="7921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nimBg="1"/>
      <p:bldP spid="162820" grpId="0" animBg="1"/>
      <p:bldP spid="162821" grpId="0" animBg="1"/>
      <p:bldP spid="162822" grpId="0" animBg="1"/>
      <p:bldP spid="162823" grpId="0" animBg="1"/>
      <p:bldP spid="162824" grpId="0" animBg="1"/>
      <p:bldP spid="162825" grpId="0" animBg="1"/>
      <p:bldP spid="162826" grpId="0" animBg="1"/>
      <p:bldP spid="162827" grpId="0" animBg="1"/>
      <p:bldP spid="162829" grpId="0" animBg="1"/>
      <p:bldP spid="162830" grpId="0" animBg="1"/>
      <p:bldP spid="1628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/>
              <a:t>Ingénierie du </a:t>
            </a:r>
            <a:r>
              <a:rPr lang="fr-FR" dirty="0" smtClean="0"/>
              <a:t>Patrimoine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63938" y="1397000"/>
            <a:ext cx="1871662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  <a:latin typeface="Arial" pitchFamily="34" charset="0"/>
              </a:rPr>
              <a:t>« économies»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356100" y="1844675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grpSp>
        <p:nvGrpSpPr>
          <p:cNvPr id="2" name="Group 223"/>
          <p:cNvGrpSpPr>
            <a:grpSpLocks/>
          </p:cNvGrpSpPr>
          <p:nvPr/>
        </p:nvGrpSpPr>
        <p:grpSpPr bwMode="auto">
          <a:xfrm>
            <a:off x="611188" y="4651375"/>
            <a:ext cx="3384550" cy="1639888"/>
            <a:chOff x="385" y="2930"/>
            <a:chExt cx="2132" cy="1033"/>
          </a:xfrm>
        </p:grpSpPr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385" y="3556"/>
              <a:ext cx="2132" cy="40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>
                  <a:solidFill>
                    <a:schemeClr val="tx2"/>
                  </a:solidFill>
                  <a:latin typeface="Arial" pitchFamily="34" charset="0"/>
                </a:rPr>
                <a:t>Consommation ultérieure (retraite)</a:t>
              </a:r>
            </a:p>
          </p:txBody>
        </p:sp>
        <p:sp>
          <p:nvSpPr>
            <p:cNvPr id="7183" name="AutoShape 15"/>
            <p:cNvSpPr>
              <a:spLocks noChangeArrowheads="1"/>
            </p:cNvSpPr>
            <p:nvPr/>
          </p:nvSpPr>
          <p:spPr bwMode="auto">
            <a:xfrm>
              <a:off x="1701" y="2930"/>
              <a:ext cx="227" cy="545"/>
            </a:xfrm>
            <a:prstGeom prst="downArrow">
              <a:avLst>
                <a:gd name="adj1" fmla="val 50000"/>
                <a:gd name="adj2" fmla="val 6002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</p:grpSp>
      <p:grpSp>
        <p:nvGrpSpPr>
          <p:cNvPr id="3" name="Group 224"/>
          <p:cNvGrpSpPr>
            <a:grpSpLocks/>
          </p:cNvGrpSpPr>
          <p:nvPr/>
        </p:nvGrpSpPr>
        <p:grpSpPr bwMode="auto">
          <a:xfrm>
            <a:off x="4284663" y="4651376"/>
            <a:ext cx="4103688" cy="1655763"/>
            <a:chOff x="2699" y="2930"/>
            <a:chExt cx="2585" cy="1043"/>
          </a:xfrm>
        </p:grpSpPr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3152" y="3566"/>
              <a:ext cx="2132" cy="40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 smtClean="0">
                  <a:solidFill>
                    <a:schemeClr val="tx2"/>
                  </a:solidFill>
                  <a:latin typeface="Arial" pitchFamily="34" charset="0"/>
                </a:rPr>
                <a:t>Transmission</a:t>
              </a:r>
              <a:br>
                <a:rPr lang="fr-FR" b="1" dirty="0" smtClean="0">
                  <a:solidFill>
                    <a:schemeClr val="tx2"/>
                  </a:solidFill>
                  <a:latin typeface="Arial" pitchFamily="34" charset="0"/>
                </a:rPr>
              </a:br>
              <a:r>
                <a:rPr lang="fr-FR" b="1" dirty="0" smtClean="0">
                  <a:solidFill>
                    <a:schemeClr val="tx2"/>
                  </a:solidFill>
                  <a:latin typeface="Arial" pitchFamily="34" charset="0"/>
                </a:rPr>
                <a:t>Patrimoine prof. Ou privé</a:t>
              </a:r>
              <a:endParaRPr lang="fr-FR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7184" name="AutoShape 16"/>
            <p:cNvSpPr>
              <a:spLocks noChangeArrowheads="1"/>
            </p:cNvSpPr>
            <p:nvPr/>
          </p:nvSpPr>
          <p:spPr bwMode="auto">
            <a:xfrm>
              <a:off x="3832" y="2930"/>
              <a:ext cx="227" cy="545"/>
            </a:xfrm>
            <a:prstGeom prst="downArrow">
              <a:avLst>
                <a:gd name="adj1" fmla="val 50000"/>
                <a:gd name="adj2" fmla="val 6002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2699" y="3564"/>
              <a:ext cx="317" cy="36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fr-FR" sz="3200" dirty="0">
                  <a:solidFill>
                    <a:schemeClr val="tx2"/>
                  </a:solidFill>
                  <a:latin typeface="Arial" pitchFamily="34" charset="0"/>
                </a:rPr>
                <a:t>+</a:t>
              </a:r>
            </a:p>
          </p:txBody>
        </p:sp>
      </p:grp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0" y="1984375"/>
            <a:ext cx="9144000" cy="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graphicFrame>
        <p:nvGraphicFramePr>
          <p:cNvPr id="7390" name="Group 222"/>
          <p:cNvGraphicFramePr>
            <a:graphicFrameLocks noGrp="1"/>
          </p:cNvGraphicFramePr>
          <p:nvPr/>
        </p:nvGraphicFramePr>
        <p:xfrm>
          <a:off x="9525" y="3065463"/>
          <a:ext cx="511175" cy="365760"/>
        </p:xfrm>
        <a:graphic>
          <a:graphicData uri="http://schemas.openxmlformats.org/drawingml/2006/table">
            <a:tbl>
              <a:tblPr/>
              <a:tblGrid>
                <a:gridCol w="51117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627313" y="3998913"/>
            <a:ext cx="3889375" cy="366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  <a:latin typeface="Arial" pitchFamily="34" charset="0"/>
              </a:rPr>
              <a:t>Patrimoine</a:t>
            </a:r>
          </a:p>
        </p:txBody>
      </p:sp>
      <p:sp>
        <p:nvSpPr>
          <p:cNvPr id="7362" name="Oval 194"/>
          <p:cNvSpPr>
            <a:spLocks noChangeArrowheads="1"/>
          </p:cNvSpPr>
          <p:nvPr/>
        </p:nvSpPr>
        <p:spPr bwMode="auto">
          <a:xfrm>
            <a:off x="3851275" y="3933825"/>
            <a:ext cx="1368425" cy="50482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63" name="Oval 195"/>
          <p:cNvSpPr>
            <a:spLocks noChangeArrowheads="1"/>
          </p:cNvSpPr>
          <p:nvPr/>
        </p:nvSpPr>
        <p:spPr bwMode="auto">
          <a:xfrm>
            <a:off x="3490913" y="3644900"/>
            <a:ext cx="2160587" cy="115252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64" name="Oval 196"/>
          <p:cNvSpPr>
            <a:spLocks noChangeArrowheads="1"/>
          </p:cNvSpPr>
          <p:nvPr/>
        </p:nvSpPr>
        <p:spPr bwMode="auto">
          <a:xfrm>
            <a:off x="2987675" y="3355975"/>
            <a:ext cx="3168650" cy="1728788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66" name="Oval 198"/>
          <p:cNvSpPr>
            <a:spLocks noChangeArrowheads="1"/>
          </p:cNvSpPr>
          <p:nvPr/>
        </p:nvSpPr>
        <p:spPr bwMode="auto">
          <a:xfrm>
            <a:off x="2555875" y="3068638"/>
            <a:ext cx="3960813" cy="223202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68" name="Text Box 200"/>
          <p:cNvSpPr txBox="1">
            <a:spLocks noChangeArrowheads="1"/>
          </p:cNvSpPr>
          <p:nvPr/>
        </p:nvSpPr>
        <p:spPr bwMode="auto">
          <a:xfrm>
            <a:off x="3563938" y="2405063"/>
            <a:ext cx="1871662" cy="376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  <a:latin typeface="Arial" pitchFamily="34" charset="0"/>
              </a:rPr>
              <a:t>Flux d’épargne</a:t>
            </a:r>
          </a:p>
        </p:txBody>
      </p:sp>
      <p:sp>
        <p:nvSpPr>
          <p:cNvPr id="7369" name="AutoShape 201"/>
          <p:cNvSpPr>
            <a:spLocks noChangeArrowheads="1"/>
          </p:cNvSpPr>
          <p:nvPr/>
        </p:nvSpPr>
        <p:spPr bwMode="auto">
          <a:xfrm>
            <a:off x="4356100" y="2852738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9" grpId="0" animBg="1"/>
      <p:bldP spid="7362" grpId="0" animBg="1"/>
      <p:bldP spid="7363" grpId="0" animBg="1"/>
      <p:bldP spid="7364" grpId="0" animBg="1"/>
      <p:bldP spid="7366" grpId="0" animBg="1"/>
      <p:bldP spid="7368" grpId="0" animBg="1"/>
      <p:bldP spid="73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Page </a:t>
            </a:r>
            <a:fld id="{648F630D-114D-43A0-9160-55E711D262BF}" type="slidenum">
              <a:rPr lang="fr-FR"/>
              <a:pPr/>
              <a:t>8</a:t>
            </a:fld>
            <a:endParaRPr lang="fr-F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5 champs de l’Ingénierie du Patrimoine :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1450975"/>
            <a:ext cx="7100888" cy="4138613"/>
          </a:xfrm>
          <a:noFill/>
          <a:ln>
            <a:solidFill>
              <a:schemeClr val="tx2"/>
            </a:solidFill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58888" y="2098675"/>
            <a:ext cx="28813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latin typeface="Arial" pitchFamily="34" charset="0"/>
              </a:rPr>
              <a:t>1, </a:t>
            </a:r>
            <a:r>
              <a:rPr lang="fr-FR" b="1">
                <a:latin typeface="Arial" pitchFamily="34" charset="0"/>
              </a:rPr>
              <a:t>Immobilier,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58888" y="3071813"/>
            <a:ext cx="2881312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latin typeface="Arial" pitchFamily="34" charset="0"/>
              </a:rPr>
              <a:t>2, </a:t>
            </a:r>
            <a:r>
              <a:rPr lang="fr-FR" sz="1600" b="1">
                <a:latin typeface="Arial" pitchFamily="34" charset="0"/>
              </a:rPr>
              <a:t>Placements financiers et disponibilités,</a:t>
            </a:r>
          </a:p>
          <a:p>
            <a:pPr>
              <a:spcBef>
                <a:spcPct val="50000"/>
              </a:spcBef>
            </a:pPr>
            <a:endParaRPr lang="fr-FR" sz="1600" b="1">
              <a:latin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932363" y="2025650"/>
            <a:ext cx="2881312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b="1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>
                <a:latin typeface="Arial" pitchFamily="34" charset="0"/>
              </a:rPr>
              <a:t>5</a:t>
            </a:r>
          </a:p>
          <a:p>
            <a:pPr algn="ctr">
              <a:spcBef>
                <a:spcPct val="50000"/>
              </a:spcBef>
            </a:pPr>
            <a:r>
              <a:rPr lang="fr-FR" b="1">
                <a:latin typeface="Arial" pitchFamily="34" charset="0"/>
              </a:rPr>
              <a:t>Capitaux Propres</a:t>
            </a:r>
          </a:p>
          <a:p>
            <a:pPr algn="ctr">
              <a:spcBef>
                <a:spcPct val="50000"/>
              </a:spcBef>
            </a:pPr>
            <a:endParaRPr lang="fr-FR" b="1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fr-FR" b="1">
              <a:latin typeface="Arial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32363" y="4475163"/>
            <a:ext cx="2952750" cy="87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latin typeface="Arial" pitchFamily="34" charset="0"/>
              </a:rPr>
              <a:t>4</a:t>
            </a:r>
          </a:p>
          <a:p>
            <a:pPr algn="ctr">
              <a:spcBef>
                <a:spcPct val="50000"/>
              </a:spcBef>
            </a:pPr>
            <a:r>
              <a:rPr lang="fr-FR" b="1">
                <a:latin typeface="Arial" pitchFamily="34" charset="0"/>
              </a:rPr>
              <a:t>Dettes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58888" y="4587875"/>
            <a:ext cx="2881312" cy="78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latin typeface="Arial" pitchFamily="34" charset="0"/>
              </a:rPr>
              <a:t>3</a:t>
            </a:r>
            <a:r>
              <a:rPr lang="fr-FR" b="1">
                <a:latin typeface="Arial" pitchFamily="34" charset="0"/>
              </a:rPr>
              <a:t>, </a:t>
            </a:r>
            <a:r>
              <a:rPr lang="fr-FR" sz="1400" b="1">
                <a:latin typeface="Arial" pitchFamily="34" charset="0"/>
              </a:rPr>
              <a:t>Patrimoine professionnel.</a:t>
            </a:r>
          </a:p>
          <a:p>
            <a:pPr>
              <a:spcBef>
                <a:spcPct val="50000"/>
              </a:spcBef>
            </a:pPr>
            <a:endParaRPr lang="fr-FR" sz="1400" b="1">
              <a:latin typeface="Arial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455738" y="287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11188" y="5743575"/>
            <a:ext cx="7561262" cy="925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  <a:latin typeface="Arial" pitchFamily="34" charset="0"/>
              </a:rPr>
              <a:t>Objectif :</a:t>
            </a:r>
            <a:r>
              <a:rPr lang="fr-FR" dirty="0">
                <a:solidFill>
                  <a:schemeClr val="tx2"/>
                </a:solidFill>
                <a:latin typeface="Arial" pitchFamily="34" charset="0"/>
              </a:rPr>
              <a:t> allocation et gestion des actifs patrimoniaux en vue de l’enrichissement maximum pour un risque maîtrisé et de la liquidité désirée à l’horizon visé.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1" grpId="0" animBg="1"/>
      <p:bldP spid="82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2484438" y="5373688"/>
            <a:ext cx="2089150" cy="1366837"/>
            <a:chOff x="1655" y="3385"/>
            <a:chExt cx="1316" cy="861"/>
          </a:xfrm>
        </p:grpSpPr>
        <p:sp>
          <p:nvSpPr>
            <p:cNvPr id="163956" name="Text Box 116"/>
            <p:cNvSpPr txBox="1">
              <a:spLocks noChangeArrowheads="1"/>
            </p:cNvSpPr>
            <p:nvPr/>
          </p:nvSpPr>
          <p:spPr bwMode="auto">
            <a:xfrm>
              <a:off x="1837" y="3748"/>
              <a:ext cx="1134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fr-FR"/>
                <a:t>« Mark to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/>
                <a:t> market »</a:t>
              </a:r>
            </a:p>
          </p:txBody>
        </p:sp>
        <p:sp>
          <p:nvSpPr>
            <p:cNvPr id="163961" name="Oval 121"/>
            <p:cNvSpPr>
              <a:spLocks noChangeArrowheads="1"/>
            </p:cNvSpPr>
            <p:nvPr/>
          </p:nvSpPr>
          <p:spPr bwMode="auto">
            <a:xfrm>
              <a:off x="1655" y="3702"/>
              <a:ext cx="1043" cy="544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68" name="Line 128"/>
            <p:cNvSpPr>
              <a:spLocks noChangeShapeType="1"/>
            </p:cNvSpPr>
            <p:nvPr/>
          </p:nvSpPr>
          <p:spPr bwMode="auto">
            <a:xfrm flipV="1">
              <a:off x="2426" y="3385"/>
              <a:ext cx="273" cy="3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395288" y="5373688"/>
            <a:ext cx="3167062" cy="1150937"/>
            <a:chOff x="295" y="3385"/>
            <a:chExt cx="1995" cy="725"/>
          </a:xfrm>
        </p:grpSpPr>
        <p:sp>
          <p:nvSpPr>
            <p:cNvPr id="163955" name="Text Box 115"/>
            <p:cNvSpPr txBox="1">
              <a:spLocks noChangeArrowheads="1"/>
            </p:cNvSpPr>
            <p:nvPr/>
          </p:nvSpPr>
          <p:spPr bwMode="auto">
            <a:xfrm>
              <a:off x="385" y="3612"/>
              <a:ext cx="9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/>
                <a:t>Epargne brute période</a:t>
              </a:r>
            </a:p>
          </p:txBody>
        </p:sp>
        <p:sp>
          <p:nvSpPr>
            <p:cNvPr id="163962" name="Oval 122"/>
            <p:cNvSpPr>
              <a:spLocks noChangeArrowheads="1"/>
            </p:cNvSpPr>
            <p:nvPr/>
          </p:nvSpPr>
          <p:spPr bwMode="auto">
            <a:xfrm>
              <a:off x="295" y="3566"/>
              <a:ext cx="1043" cy="5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67" name="Line 127"/>
            <p:cNvSpPr>
              <a:spLocks noChangeShapeType="1"/>
            </p:cNvSpPr>
            <p:nvPr/>
          </p:nvSpPr>
          <p:spPr bwMode="auto">
            <a:xfrm flipV="1">
              <a:off x="1292" y="3385"/>
              <a:ext cx="998" cy="31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fr-FR" dirty="0"/>
              <a:t>La dimension projective de l’ingénierie de </a:t>
            </a:r>
            <a:r>
              <a:rPr lang="fr-FR" dirty="0" smtClean="0"/>
              <a:t>patrimoine</a:t>
            </a:r>
            <a:endParaRPr lang="fr-FR" dirty="0"/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3363"/>
            <a:ext cx="2592387" cy="1330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170488"/>
            <a:ext cx="3097212" cy="263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63947" name="Picture 1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032250"/>
            <a:ext cx="2951163" cy="1316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3346450" y="2493963"/>
            <a:ext cx="2665413" cy="2806700"/>
            <a:chOff x="2108" y="1571"/>
            <a:chExt cx="1679" cy="1768"/>
          </a:xfrm>
        </p:grpSpPr>
        <p:pic>
          <p:nvPicPr>
            <p:cNvPr id="163948" name="Picture 10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7" y="1571"/>
              <a:ext cx="867" cy="95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163949" name="Picture 10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8" y="2508"/>
              <a:ext cx="1679" cy="83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63958" name="Text Box 118"/>
          <p:cNvSpPr txBox="1">
            <a:spLocks noChangeArrowheads="1"/>
          </p:cNvSpPr>
          <p:nvPr/>
        </p:nvSpPr>
        <p:spPr bwMode="auto">
          <a:xfrm>
            <a:off x="7019925" y="5805488"/>
            <a:ext cx="1800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/>
              <a:t>Impôts n-1</a:t>
            </a:r>
            <a:r>
              <a:rPr lang="fr-FR" sz="1400"/>
              <a:t>(IRPP, ISF, transm, …)</a:t>
            </a:r>
          </a:p>
        </p:txBody>
      </p:sp>
      <p:sp>
        <p:nvSpPr>
          <p:cNvPr id="163959" name="Oval 119"/>
          <p:cNvSpPr>
            <a:spLocks noChangeArrowheads="1"/>
          </p:cNvSpPr>
          <p:nvPr/>
        </p:nvSpPr>
        <p:spPr bwMode="auto">
          <a:xfrm>
            <a:off x="6948488" y="5661025"/>
            <a:ext cx="1655762" cy="8636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323850" y="1989138"/>
            <a:ext cx="3527425" cy="1728787"/>
            <a:chOff x="204" y="1253"/>
            <a:chExt cx="2222" cy="1089"/>
          </a:xfrm>
        </p:grpSpPr>
        <p:sp>
          <p:nvSpPr>
            <p:cNvPr id="163950" name="Oval 110"/>
            <p:cNvSpPr>
              <a:spLocks noChangeArrowheads="1"/>
            </p:cNvSpPr>
            <p:nvPr/>
          </p:nvSpPr>
          <p:spPr bwMode="auto">
            <a:xfrm>
              <a:off x="204" y="1253"/>
              <a:ext cx="1451" cy="1089"/>
            </a:xfrm>
            <a:prstGeom prst="ellipse">
              <a:avLst/>
            </a:prstGeom>
            <a:solidFill>
              <a:srgbClr val="94FBFE">
                <a:alpha val="20000"/>
              </a:srgb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54" name="Text Box 114"/>
            <p:cNvSpPr txBox="1">
              <a:spLocks noChangeArrowheads="1"/>
            </p:cNvSpPr>
            <p:nvPr/>
          </p:nvSpPr>
          <p:spPr bwMode="auto">
            <a:xfrm>
              <a:off x="249" y="1480"/>
              <a:ext cx="1588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chemeClr val="tx2"/>
                  </a:solidFill>
                </a:rPr>
                <a:t>Paramètres personnels :</a:t>
              </a:r>
            </a:p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chemeClr val="tx2"/>
                  </a:solidFill>
                </a:rPr>
                <a:t>   - Préférences  </a:t>
              </a:r>
            </a:p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chemeClr val="tx2"/>
                  </a:solidFill>
                </a:rPr>
                <a:t>   - Objectifs</a:t>
              </a:r>
            </a:p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chemeClr val="tx2"/>
                  </a:solidFill>
                </a:rPr>
                <a:t>   - Cycle de vie</a:t>
              </a:r>
            </a:p>
          </p:txBody>
        </p:sp>
        <p:sp>
          <p:nvSpPr>
            <p:cNvPr id="163963" name="AutoShape 123"/>
            <p:cNvSpPr>
              <a:spLocks noChangeArrowheads="1"/>
            </p:cNvSpPr>
            <p:nvPr/>
          </p:nvSpPr>
          <p:spPr bwMode="auto">
            <a:xfrm>
              <a:off x="1746" y="1842"/>
              <a:ext cx="680" cy="182"/>
            </a:xfrm>
            <a:prstGeom prst="rightArrow">
              <a:avLst>
                <a:gd name="adj1" fmla="val 50000"/>
                <a:gd name="adj2" fmla="val 9340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" name="Group 139"/>
          <p:cNvGrpSpPr>
            <a:grpSpLocks/>
          </p:cNvGrpSpPr>
          <p:nvPr/>
        </p:nvGrpSpPr>
        <p:grpSpPr bwMode="auto">
          <a:xfrm>
            <a:off x="2339975" y="1196975"/>
            <a:ext cx="4679950" cy="1295400"/>
            <a:chOff x="1474" y="754"/>
            <a:chExt cx="2948" cy="816"/>
          </a:xfrm>
        </p:grpSpPr>
        <p:sp>
          <p:nvSpPr>
            <p:cNvPr id="163952" name="Oval 112"/>
            <p:cNvSpPr>
              <a:spLocks noChangeArrowheads="1"/>
            </p:cNvSpPr>
            <p:nvPr/>
          </p:nvSpPr>
          <p:spPr bwMode="auto">
            <a:xfrm>
              <a:off x="1474" y="754"/>
              <a:ext cx="2948" cy="635"/>
            </a:xfrm>
            <a:prstGeom prst="ellipse">
              <a:avLst/>
            </a:prstGeom>
            <a:solidFill>
              <a:srgbClr val="94FBFE">
                <a:alpha val="20000"/>
              </a:srgb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53" name="Text Box 113"/>
            <p:cNvSpPr txBox="1">
              <a:spLocks noChangeArrowheads="1"/>
            </p:cNvSpPr>
            <p:nvPr/>
          </p:nvSpPr>
          <p:spPr bwMode="auto">
            <a:xfrm>
              <a:off x="2018" y="805"/>
              <a:ext cx="2404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chemeClr val="tx2"/>
                  </a:solidFill>
                </a:rPr>
                <a:t>Connaissance des placements</a:t>
              </a:r>
              <a:r>
                <a:rPr lang="fr-FR" dirty="0">
                  <a:solidFill>
                    <a:schemeClr val="tx2"/>
                  </a:solidFill>
                </a:rPr>
                <a:t> :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-"/>
              </a:pPr>
              <a:r>
                <a:rPr lang="fr-FR" dirty="0">
                  <a:solidFill>
                    <a:schemeClr val="tx2"/>
                  </a:solidFill>
                </a:rPr>
                <a:t> </a:t>
              </a:r>
              <a:r>
                <a:rPr lang="fr-FR" sz="1400" dirty="0">
                  <a:solidFill>
                    <a:schemeClr val="tx2"/>
                  </a:solidFill>
                </a:rPr>
                <a:t>paramètres (renta, écart, </a:t>
              </a:r>
              <a:r>
                <a:rPr lang="fr-FR" sz="1400" dirty="0" err="1">
                  <a:solidFill>
                    <a:schemeClr val="tx2"/>
                  </a:solidFill>
                </a:rPr>
                <a:t>corrél</a:t>
              </a:r>
              <a:r>
                <a:rPr lang="fr-FR" sz="1400" dirty="0">
                  <a:solidFill>
                    <a:schemeClr val="tx2"/>
                  </a:solidFill>
                </a:rPr>
                <a:t>.)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-"/>
              </a:pPr>
              <a:r>
                <a:rPr lang="fr-FR" sz="1400" dirty="0">
                  <a:solidFill>
                    <a:schemeClr val="tx2"/>
                  </a:solidFill>
                </a:rPr>
                <a:t> histoire et conjoncture</a:t>
              </a:r>
            </a:p>
          </p:txBody>
        </p:sp>
        <p:sp>
          <p:nvSpPr>
            <p:cNvPr id="163965" name="AutoShape 125"/>
            <p:cNvSpPr>
              <a:spLocks noChangeArrowheads="1"/>
            </p:cNvSpPr>
            <p:nvPr/>
          </p:nvSpPr>
          <p:spPr bwMode="auto">
            <a:xfrm>
              <a:off x="2835" y="1434"/>
              <a:ext cx="227" cy="1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</p:grpSp>
      <p:grpSp>
        <p:nvGrpSpPr>
          <p:cNvPr id="7" name="Group 140"/>
          <p:cNvGrpSpPr>
            <a:grpSpLocks/>
          </p:cNvGrpSpPr>
          <p:nvPr/>
        </p:nvGrpSpPr>
        <p:grpSpPr bwMode="auto">
          <a:xfrm>
            <a:off x="5508625" y="2133600"/>
            <a:ext cx="3024188" cy="1512888"/>
            <a:chOff x="3470" y="1344"/>
            <a:chExt cx="1905" cy="953"/>
          </a:xfrm>
        </p:grpSpPr>
        <p:sp>
          <p:nvSpPr>
            <p:cNvPr id="163951" name="Oval 111"/>
            <p:cNvSpPr>
              <a:spLocks noChangeArrowheads="1"/>
            </p:cNvSpPr>
            <p:nvPr/>
          </p:nvSpPr>
          <p:spPr bwMode="auto">
            <a:xfrm>
              <a:off x="4195" y="1344"/>
              <a:ext cx="1180" cy="953"/>
            </a:xfrm>
            <a:prstGeom prst="ellipse">
              <a:avLst/>
            </a:prstGeom>
            <a:solidFill>
              <a:srgbClr val="94FBFE">
                <a:alpha val="20000"/>
              </a:srgb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64" name="AutoShape 124"/>
            <p:cNvSpPr>
              <a:spLocks noChangeArrowheads="1"/>
            </p:cNvSpPr>
            <p:nvPr/>
          </p:nvSpPr>
          <p:spPr bwMode="auto">
            <a:xfrm>
              <a:off x="3470" y="1843"/>
              <a:ext cx="635" cy="181"/>
            </a:xfrm>
            <a:prstGeom prst="leftArrow">
              <a:avLst>
                <a:gd name="adj1" fmla="val 50000"/>
                <a:gd name="adj2" fmla="val 8770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66" name="Text Box 126"/>
            <p:cNvSpPr txBox="1">
              <a:spLocks noChangeArrowheads="1"/>
            </p:cNvSpPr>
            <p:nvPr/>
          </p:nvSpPr>
          <p:spPr bwMode="auto">
            <a:xfrm>
              <a:off x="4377" y="1525"/>
              <a:ext cx="99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chemeClr val="tx2"/>
                  </a:solidFill>
                </a:rPr>
                <a:t>Règles :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-"/>
              </a:pPr>
              <a:r>
                <a:rPr lang="fr-FR" sz="1400" dirty="0">
                  <a:solidFill>
                    <a:schemeClr val="tx2"/>
                  </a:solidFill>
                </a:rPr>
                <a:t> fiscales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-"/>
              </a:pPr>
              <a:r>
                <a:rPr lang="fr-FR" sz="1400" dirty="0">
                  <a:solidFill>
                    <a:schemeClr val="tx2"/>
                  </a:solidFill>
                </a:rPr>
                <a:t> juridiques</a:t>
              </a:r>
            </a:p>
          </p:txBody>
        </p:sp>
      </p:grpSp>
      <p:grpSp>
        <p:nvGrpSpPr>
          <p:cNvPr id="8" name="Group 136"/>
          <p:cNvGrpSpPr>
            <a:grpSpLocks/>
          </p:cNvGrpSpPr>
          <p:nvPr/>
        </p:nvGrpSpPr>
        <p:grpSpPr bwMode="auto">
          <a:xfrm>
            <a:off x="4932363" y="5375275"/>
            <a:ext cx="1800225" cy="1366838"/>
            <a:chOff x="2971" y="3385"/>
            <a:chExt cx="1134" cy="861"/>
          </a:xfrm>
        </p:grpSpPr>
        <p:sp>
          <p:nvSpPr>
            <p:cNvPr id="163957" name="Text Box 117"/>
            <p:cNvSpPr txBox="1">
              <a:spLocks noChangeArrowheads="1"/>
            </p:cNvSpPr>
            <p:nvPr/>
          </p:nvSpPr>
          <p:spPr bwMode="auto">
            <a:xfrm>
              <a:off x="2971" y="3883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/>
                <a:t>Entrées-sorties</a:t>
              </a:r>
            </a:p>
          </p:txBody>
        </p:sp>
        <p:sp>
          <p:nvSpPr>
            <p:cNvPr id="163960" name="Oval 120"/>
            <p:cNvSpPr>
              <a:spLocks noChangeArrowheads="1"/>
            </p:cNvSpPr>
            <p:nvPr/>
          </p:nvSpPr>
          <p:spPr bwMode="auto">
            <a:xfrm>
              <a:off x="2971" y="3702"/>
              <a:ext cx="1043" cy="5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69" name="Line 129"/>
            <p:cNvSpPr>
              <a:spLocks noChangeShapeType="1"/>
            </p:cNvSpPr>
            <p:nvPr/>
          </p:nvSpPr>
          <p:spPr bwMode="auto">
            <a:xfrm flipH="1" flipV="1">
              <a:off x="3061" y="3385"/>
              <a:ext cx="182" cy="31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970" name="Line 130"/>
          <p:cNvSpPr>
            <a:spLocks noChangeShapeType="1"/>
          </p:cNvSpPr>
          <p:nvPr/>
        </p:nvSpPr>
        <p:spPr bwMode="auto">
          <a:xfrm flipH="1" flipV="1">
            <a:off x="5364163" y="5373688"/>
            <a:ext cx="1728787" cy="43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8" grpId="0"/>
      <p:bldP spid="163959" grpId="0" animBg="1"/>
      <p:bldP spid="16397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</TotalTime>
  <Words>712</Words>
  <Application>Microsoft Office PowerPoint</Application>
  <PresentationFormat>Affichage à l'écran (4:3)</PresentationFormat>
  <Paragraphs>157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Oriel</vt:lpstr>
      <vt:lpstr>Pôle de compétences de 6 consultants spécialisés en :</vt:lpstr>
      <vt:lpstr>Arkanissim Finance</vt:lpstr>
      <vt:lpstr>Les 3 domaines d’expertise </vt:lpstr>
      <vt:lpstr>3 domaines et 2 techniques</vt:lpstr>
      <vt:lpstr>Equipe et compétences  </vt:lpstr>
      <vt:lpstr>Ingénierie du patrimoine</vt:lpstr>
      <vt:lpstr>Ingénierie du Patrimoine </vt:lpstr>
      <vt:lpstr>Les 5 champs de l’Ingénierie du Patrimoine :</vt:lpstr>
      <vt:lpstr>La dimension projective de l’ingénierie de patrimoine</vt:lpstr>
      <vt:lpstr>En synthèse, l’Ingénieur en Patrimoine apporte :</vt:lpstr>
      <vt:lpstr>Bilan patrimonial dynamique stylisé </vt:lpstr>
      <vt:lpstr>« Vous avez choisi de confier la mission de vous assister à un professionnel réglementé et contrôlé, vous devez donc garder en mémoire les éléments ci-dessous. Seuls les professionnels dûment accrédités peuvent vous présenter ces références » 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M. VENTURA</dc:title>
  <dc:creator>evelyne</dc:creator>
  <cp:lastModifiedBy>evelyne</cp:lastModifiedBy>
  <cp:revision>17</cp:revision>
  <dcterms:created xsi:type="dcterms:W3CDTF">2011-03-17T07:01:08Z</dcterms:created>
  <dcterms:modified xsi:type="dcterms:W3CDTF">2011-04-27T11:27:10Z</dcterms:modified>
</cp:coreProperties>
</file>