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2" r:id="rId1"/>
  </p:sldMasterIdLst>
  <p:sldIdLst>
    <p:sldId id="259" r:id="rId2"/>
    <p:sldId id="262" r:id="rId3"/>
  </p:sldIdLst>
  <p:sldSz cx="6858000" cy="9144000" type="screen4x3"/>
  <p:notesSz cx="7099300" cy="10234613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20"/>
    <p:restoredTop sz="94660"/>
  </p:normalViewPr>
  <p:slideViewPr>
    <p:cSldViewPr>
      <p:cViewPr>
        <p:scale>
          <a:sx n="100" d="100"/>
          <a:sy n="100" d="100"/>
        </p:scale>
        <p:origin x="-78" y="287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14350" y="2840573"/>
            <a:ext cx="5829300" cy="1960033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509D7-6857-4A7E-81E6-728CC2B47A85}" type="datetimeFigureOut">
              <a:rPr lang="fr-FR" smtClean="0"/>
              <a:pPr/>
              <a:t>09/11/2011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80685-5E24-4D2F-9CEC-C976ED58D11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509D7-6857-4A7E-81E6-728CC2B47A85}" type="datetimeFigureOut">
              <a:rPr lang="fr-FR" smtClean="0"/>
              <a:pPr/>
              <a:t>09/11/2011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80685-5E24-4D2F-9CEC-C976ED58D11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257179" y="488951"/>
            <a:ext cx="3357563" cy="10401300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509D7-6857-4A7E-81E6-728CC2B47A85}" type="datetimeFigureOut">
              <a:rPr lang="fr-FR" smtClean="0"/>
              <a:pPr/>
              <a:t>09/11/2011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80685-5E24-4D2F-9CEC-C976ED58D11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509D7-6857-4A7E-81E6-728CC2B47A85}" type="datetimeFigureOut">
              <a:rPr lang="fr-FR" smtClean="0"/>
              <a:pPr/>
              <a:t>09/11/2011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80685-5E24-4D2F-9CEC-C976ED58D11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41735" y="3875624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509D7-6857-4A7E-81E6-728CC2B47A85}" type="datetimeFigureOut">
              <a:rPr lang="fr-FR" smtClean="0"/>
              <a:pPr/>
              <a:t>09/11/2011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80685-5E24-4D2F-9CEC-C976ED58D11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257177" y="2844801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2628902" y="2844801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509D7-6857-4A7E-81E6-728CC2B47A85}" type="datetimeFigureOut">
              <a:rPr lang="fr-FR" smtClean="0"/>
              <a:pPr/>
              <a:t>09/11/2011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80685-5E24-4D2F-9CEC-C976ED58D11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2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42902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483773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483773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509D7-6857-4A7E-81E6-728CC2B47A85}" type="datetimeFigureOut">
              <a:rPr lang="fr-FR" smtClean="0"/>
              <a:pPr/>
              <a:t>09/11/2011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80685-5E24-4D2F-9CEC-C976ED58D11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509D7-6857-4A7E-81E6-728CC2B47A85}" type="datetimeFigureOut">
              <a:rPr lang="fr-FR" smtClean="0"/>
              <a:pPr/>
              <a:t>09/11/2011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80685-5E24-4D2F-9CEC-C976ED58D11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509D7-6857-4A7E-81E6-728CC2B47A85}" type="datetimeFigureOut">
              <a:rPr lang="fr-FR" smtClean="0"/>
              <a:pPr/>
              <a:t>09/11/2011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80685-5E24-4D2F-9CEC-C976ED58D11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4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681291" y="364073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42904" y="1913473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509D7-6857-4A7E-81E6-728CC2B47A85}" type="datetimeFigureOut">
              <a:rPr lang="fr-FR" smtClean="0"/>
              <a:pPr/>
              <a:t>09/11/2011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80685-5E24-4D2F-9CEC-C976ED58D11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344216" y="6400801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344216" y="7156452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509D7-6857-4A7E-81E6-728CC2B47A85}" type="datetimeFigureOut">
              <a:rPr lang="fr-FR" smtClean="0"/>
              <a:pPr/>
              <a:t>09/11/2011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80685-5E24-4D2F-9CEC-C976ED58D11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0" y="2133606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42900" y="8475140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F509D7-6857-4A7E-81E6-728CC2B47A85}" type="datetimeFigureOut">
              <a:rPr lang="fr-FR" smtClean="0"/>
              <a:pPr/>
              <a:t>09/11/2011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343150" y="8475140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4914900" y="8475140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E80685-5E24-4D2F-9CEC-C976ED58D11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53" r:id="rId1"/>
    <p:sldLayoutId id="2147483854" r:id="rId2"/>
    <p:sldLayoutId id="2147483855" r:id="rId3"/>
    <p:sldLayoutId id="2147483856" r:id="rId4"/>
    <p:sldLayoutId id="2147483857" r:id="rId5"/>
    <p:sldLayoutId id="2147483858" r:id="rId6"/>
    <p:sldLayoutId id="2147483859" r:id="rId7"/>
    <p:sldLayoutId id="2147483860" r:id="rId8"/>
    <p:sldLayoutId id="2147483861" r:id="rId9"/>
    <p:sldLayoutId id="2147483862" r:id="rId10"/>
    <p:sldLayoutId id="214748386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 dirty="0"/>
          </a:p>
        </p:txBody>
      </p:sp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2330" y="1763688"/>
            <a:ext cx="5520990" cy="64807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Rectangle à coins arrondis 8"/>
          <p:cNvSpPr/>
          <p:nvPr/>
        </p:nvSpPr>
        <p:spPr>
          <a:xfrm>
            <a:off x="2276872" y="1043608"/>
            <a:ext cx="4226768" cy="62636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600" b="1" dirty="0" smtClean="0">
                <a:solidFill>
                  <a:srgbClr val="0070C0"/>
                </a:solidFill>
                <a:latin typeface="Aharoni" pitchFamily="2" charset="-79"/>
                <a:cs typeface="Aharoni" pitchFamily="2" charset="-79"/>
              </a:rPr>
              <a:t>TOME </a:t>
            </a:r>
            <a:r>
              <a:rPr lang="fr-FR" sz="3600" b="1" dirty="0">
                <a:solidFill>
                  <a:srgbClr val="0070C0"/>
                </a:solidFill>
                <a:latin typeface="Aharoni" pitchFamily="2" charset="-79"/>
                <a:cs typeface="Aharoni" pitchFamily="2" charset="-79"/>
              </a:rPr>
              <a:t>2</a:t>
            </a:r>
            <a:endParaRPr lang="fr-FR" sz="3600" b="1" dirty="0" smtClean="0">
              <a:solidFill>
                <a:srgbClr val="0070C0"/>
              </a:solidFill>
              <a:latin typeface="Aharoni" pitchFamily="2" charset="-79"/>
              <a:cs typeface="Aharoni" pitchFamily="2" charset="-79"/>
            </a:endParaRPr>
          </a:p>
        </p:txBody>
      </p:sp>
      <p:pic>
        <p:nvPicPr>
          <p:cNvPr id="10" name="Image 9" descr="jscconsult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008" y="216024"/>
            <a:ext cx="2780928" cy="4675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ZoneTexte 10"/>
          <p:cNvSpPr txBox="1"/>
          <p:nvPr/>
        </p:nvSpPr>
        <p:spPr>
          <a:xfrm>
            <a:off x="3501008" y="179513"/>
            <a:ext cx="305724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400" b="1" i="1" dirty="0">
                <a:solidFill>
                  <a:srgbClr val="0070C0"/>
                </a:solidFill>
              </a:rPr>
              <a:t>Croissance externe </a:t>
            </a:r>
            <a:endParaRPr lang="fr-FR" sz="1400" dirty="0">
              <a:solidFill>
                <a:srgbClr val="0070C0"/>
              </a:solidFill>
            </a:endParaRPr>
          </a:p>
          <a:p>
            <a:pPr algn="r"/>
            <a:r>
              <a:rPr lang="fr-FR" sz="1400" b="1" i="1" dirty="0" smtClean="0">
                <a:solidFill>
                  <a:srgbClr val="0070C0"/>
                </a:solidFill>
              </a:rPr>
              <a:t>Cessions </a:t>
            </a:r>
            <a:r>
              <a:rPr lang="fr-FR" sz="1400" b="1" i="1" dirty="0">
                <a:solidFill>
                  <a:srgbClr val="0070C0"/>
                </a:solidFill>
              </a:rPr>
              <a:t>et Acquisitions</a:t>
            </a:r>
            <a:endParaRPr lang="fr-FR" sz="1400" dirty="0">
              <a:solidFill>
                <a:srgbClr val="0070C0"/>
              </a:solidFill>
            </a:endParaRPr>
          </a:p>
          <a:p>
            <a:pPr algn="r"/>
            <a:r>
              <a:rPr lang="fr-FR" sz="1400" b="1" i="1" dirty="0">
                <a:solidFill>
                  <a:srgbClr val="0070C0"/>
                </a:solidFill>
              </a:rPr>
              <a:t>Participations</a:t>
            </a:r>
            <a:r>
              <a:rPr lang="fr-FR" sz="1400" i="1" dirty="0">
                <a:solidFill>
                  <a:srgbClr val="0070C0"/>
                </a:solidFill>
              </a:rPr>
              <a:t> </a:t>
            </a:r>
            <a:r>
              <a:rPr lang="fr-FR" sz="1400" b="1" i="1" dirty="0" smtClean="0">
                <a:solidFill>
                  <a:srgbClr val="0070C0"/>
                </a:solidFill>
              </a:rPr>
              <a:t>Financières</a:t>
            </a:r>
            <a:endParaRPr lang="fr-FR" sz="1400" dirty="0">
              <a:solidFill>
                <a:srgbClr val="0070C0"/>
              </a:solidFill>
            </a:endParaRPr>
          </a:p>
        </p:txBody>
      </p:sp>
      <p:sp>
        <p:nvSpPr>
          <p:cNvPr id="12" name="ZoneTexte 11"/>
          <p:cNvSpPr txBox="1"/>
          <p:nvPr/>
        </p:nvSpPr>
        <p:spPr>
          <a:xfrm>
            <a:off x="260648" y="8436332"/>
            <a:ext cx="6480720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100" b="1" dirty="0" smtClean="0">
                <a:solidFill>
                  <a:srgbClr val="0070C0"/>
                </a:solidFill>
              </a:rPr>
              <a:t>JSC Consultants SAS au </a:t>
            </a:r>
            <a:r>
              <a:rPr lang="fr-FR" sz="1100" b="1" dirty="0">
                <a:solidFill>
                  <a:srgbClr val="0070C0"/>
                </a:solidFill>
              </a:rPr>
              <a:t>capital de 218 600 €</a:t>
            </a:r>
            <a:endParaRPr lang="fr-FR" sz="1100" b="1" i="1" dirty="0">
              <a:solidFill>
                <a:srgbClr val="0070C0"/>
              </a:solidFill>
            </a:endParaRPr>
          </a:p>
          <a:p>
            <a:pPr algn="ctr"/>
            <a:r>
              <a:rPr lang="fr-FR" sz="1100" dirty="0">
                <a:solidFill>
                  <a:srgbClr val="0070C0"/>
                </a:solidFill>
              </a:rPr>
              <a:t>3 Square Bugeaud - 78150 Le Chesnay - Tél. :+33 (0) 39  43 17 23 – Fax :+33 (0) 39 43 52 68</a:t>
            </a:r>
          </a:p>
          <a:p>
            <a:pPr algn="ctr"/>
            <a:r>
              <a:rPr lang="fr-FR" sz="1100" dirty="0">
                <a:solidFill>
                  <a:srgbClr val="0070C0"/>
                </a:solidFill>
              </a:rPr>
              <a:t>R.C.S. Versailles 483 155 354 00010 - APE 741G - N° TVA FR </a:t>
            </a:r>
            <a:r>
              <a:rPr lang="fr-FR" sz="1100" dirty="0" smtClean="0">
                <a:solidFill>
                  <a:srgbClr val="0070C0"/>
                </a:solidFill>
              </a:rPr>
              <a:t>21483155354</a:t>
            </a:r>
            <a:endParaRPr lang="fr-FR" sz="1100" dirty="0">
              <a:solidFill>
                <a:srgbClr val="0070C0"/>
              </a:solidFill>
            </a:endParaRPr>
          </a:p>
        </p:txBody>
      </p:sp>
      <p:cxnSp>
        <p:nvCxnSpPr>
          <p:cNvPr id="13" name="Connecteur droit 12"/>
          <p:cNvCxnSpPr/>
          <p:nvPr/>
        </p:nvCxnSpPr>
        <p:spPr>
          <a:xfrm>
            <a:off x="332656" y="899592"/>
            <a:ext cx="604867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cteur droit 13"/>
          <p:cNvCxnSpPr/>
          <p:nvPr/>
        </p:nvCxnSpPr>
        <p:spPr>
          <a:xfrm>
            <a:off x="2060848" y="8388424"/>
            <a:ext cx="280831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ZoneTexte 14"/>
          <p:cNvSpPr txBox="1"/>
          <p:nvPr/>
        </p:nvSpPr>
        <p:spPr>
          <a:xfrm rot="16200000">
            <a:off x="-1047977" y="2352234"/>
            <a:ext cx="316137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b="1" i="1" dirty="0" smtClean="0">
                <a:solidFill>
                  <a:srgbClr val="0070C0"/>
                </a:solidFill>
              </a:rPr>
              <a:t>Automne – Hiver 2011-2012</a:t>
            </a:r>
            <a:endParaRPr lang="fr-FR" sz="2000" b="1" i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46956" y="2195737"/>
            <a:ext cx="5462364" cy="5616624"/>
          </a:xfrm>
        </p:spPr>
        <p:txBody>
          <a:bodyPr>
            <a:normAutofit/>
          </a:bodyPr>
          <a:lstStyle/>
          <a:p>
            <a:pPr lvl="0">
              <a:buNone/>
            </a:pPr>
            <a:r>
              <a:rPr lang="fr-FR" sz="1200" b="1" dirty="0" smtClean="0">
                <a:solidFill>
                  <a:srgbClr val="0070C0"/>
                </a:solidFill>
              </a:rPr>
              <a:t>1.	Formule </a:t>
            </a:r>
            <a:r>
              <a:rPr lang="fr-FR" sz="1200" b="1" dirty="0">
                <a:solidFill>
                  <a:srgbClr val="0070C0"/>
                </a:solidFill>
              </a:rPr>
              <a:t>et fiche </a:t>
            </a:r>
            <a:r>
              <a:rPr lang="fr-FR" sz="1200" b="1" dirty="0" smtClean="0">
                <a:solidFill>
                  <a:srgbClr val="0070C0"/>
                </a:solidFill>
              </a:rPr>
              <a:t>technique</a:t>
            </a:r>
            <a:r>
              <a:rPr lang="fr-FR" sz="1200" b="1" dirty="0">
                <a:solidFill>
                  <a:srgbClr val="0070C0"/>
                </a:solidFill>
              </a:rPr>
              <a:t>	</a:t>
            </a:r>
            <a:r>
              <a:rPr lang="fr-FR" sz="1200" b="1" dirty="0" smtClean="0">
                <a:solidFill>
                  <a:srgbClr val="0070C0"/>
                </a:solidFill>
              </a:rPr>
              <a:t>		Page </a:t>
            </a:r>
            <a:r>
              <a:rPr lang="fr-FR" sz="1200" b="1" dirty="0">
                <a:solidFill>
                  <a:srgbClr val="0070C0"/>
                </a:solidFill>
              </a:rPr>
              <a:t>1 </a:t>
            </a:r>
          </a:p>
          <a:p>
            <a:pPr>
              <a:buNone/>
            </a:pPr>
            <a:endParaRPr lang="fr-FR" sz="1200" b="1" dirty="0">
              <a:solidFill>
                <a:srgbClr val="0070C0"/>
              </a:solidFill>
            </a:endParaRPr>
          </a:p>
          <a:p>
            <a:pPr lvl="0">
              <a:buNone/>
            </a:pPr>
            <a:r>
              <a:rPr lang="fr-FR" sz="1200" b="1" dirty="0" smtClean="0">
                <a:solidFill>
                  <a:srgbClr val="0070C0"/>
                </a:solidFill>
              </a:rPr>
              <a:t>2.	Dossier DGCCRF</a:t>
            </a:r>
            <a:r>
              <a:rPr lang="fr-FR" sz="1200" b="1" dirty="0">
                <a:solidFill>
                  <a:srgbClr val="0070C0"/>
                </a:solidFill>
              </a:rPr>
              <a:t>	</a:t>
            </a:r>
            <a:r>
              <a:rPr lang="fr-FR" sz="1200" b="1" dirty="0" smtClean="0">
                <a:solidFill>
                  <a:srgbClr val="0070C0"/>
                </a:solidFill>
              </a:rPr>
              <a:t>			Page </a:t>
            </a:r>
            <a:r>
              <a:rPr lang="fr-FR" sz="1200" b="1" dirty="0">
                <a:solidFill>
                  <a:srgbClr val="0070C0"/>
                </a:solidFill>
              </a:rPr>
              <a:t>4</a:t>
            </a:r>
          </a:p>
          <a:p>
            <a:pPr>
              <a:buNone/>
            </a:pPr>
            <a:endParaRPr lang="fr-FR" sz="1200" b="1" dirty="0">
              <a:solidFill>
                <a:srgbClr val="0070C0"/>
              </a:solidFill>
            </a:endParaRPr>
          </a:p>
          <a:p>
            <a:pPr lvl="0">
              <a:buNone/>
            </a:pPr>
            <a:r>
              <a:rPr lang="fr-FR" sz="1200" b="1" dirty="0" smtClean="0">
                <a:solidFill>
                  <a:srgbClr val="0070C0"/>
                </a:solidFill>
              </a:rPr>
              <a:t>3.	Demande </a:t>
            </a:r>
            <a:r>
              <a:rPr lang="fr-FR" sz="1200" b="1" dirty="0">
                <a:solidFill>
                  <a:srgbClr val="0070C0"/>
                </a:solidFill>
              </a:rPr>
              <a:t>de brevet (France et International)	</a:t>
            </a:r>
            <a:r>
              <a:rPr lang="fr-FR" sz="1200" b="1" dirty="0" smtClean="0">
                <a:solidFill>
                  <a:srgbClr val="0070C0"/>
                </a:solidFill>
              </a:rPr>
              <a:t>	Page </a:t>
            </a:r>
            <a:r>
              <a:rPr lang="fr-FR" sz="1200" b="1" dirty="0">
                <a:solidFill>
                  <a:srgbClr val="0070C0"/>
                </a:solidFill>
              </a:rPr>
              <a:t>10</a:t>
            </a:r>
          </a:p>
          <a:p>
            <a:pPr>
              <a:buNone/>
            </a:pPr>
            <a:r>
              <a:rPr lang="fr-FR" sz="1200" b="1" dirty="0">
                <a:solidFill>
                  <a:srgbClr val="0070C0"/>
                </a:solidFill>
              </a:rPr>
              <a:t> </a:t>
            </a:r>
          </a:p>
          <a:p>
            <a:pPr lvl="0">
              <a:buNone/>
            </a:pPr>
            <a:r>
              <a:rPr lang="fr-FR" sz="1200" b="1" dirty="0" smtClean="0">
                <a:solidFill>
                  <a:srgbClr val="0070C0"/>
                </a:solidFill>
              </a:rPr>
              <a:t>4.	Texte </a:t>
            </a:r>
            <a:r>
              <a:rPr lang="fr-FR" sz="1200" b="1" dirty="0">
                <a:solidFill>
                  <a:srgbClr val="0070C0"/>
                </a:solidFill>
              </a:rPr>
              <a:t>du brevet.	</a:t>
            </a:r>
            <a:r>
              <a:rPr lang="fr-FR" sz="1200" b="1" dirty="0" smtClean="0">
                <a:solidFill>
                  <a:srgbClr val="0070C0"/>
                </a:solidFill>
              </a:rPr>
              <a:t>			Page </a:t>
            </a:r>
            <a:r>
              <a:rPr lang="fr-FR" sz="1200" b="1" dirty="0">
                <a:solidFill>
                  <a:srgbClr val="0070C0"/>
                </a:solidFill>
              </a:rPr>
              <a:t>14</a:t>
            </a:r>
          </a:p>
          <a:p>
            <a:pPr>
              <a:buNone/>
            </a:pPr>
            <a:r>
              <a:rPr lang="fr-FR" sz="1200" b="1" dirty="0">
                <a:solidFill>
                  <a:srgbClr val="0070C0"/>
                </a:solidFill>
              </a:rPr>
              <a:t> </a:t>
            </a:r>
          </a:p>
          <a:p>
            <a:pPr lvl="0">
              <a:buNone/>
            </a:pPr>
            <a:r>
              <a:rPr lang="fr-FR" sz="1200" b="1" dirty="0" smtClean="0">
                <a:solidFill>
                  <a:srgbClr val="0070C0"/>
                </a:solidFill>
              </a:rPr>
              <a:t>5.	Synthèse </a:t>
            </a:r>
            <a:r>
              <a:rPr lang="fr-FR" sz="1200" b="1" dirty="0">
                <a:solidFill>
                  <a:srgbClr val="0070C0"/>
                </a:solidFill>
              </a:rPr>
              <a:t>de l’étude clinique menée par le Professeur </a:t>
            </a:r>
            <a:r>
              <a:rPr lang="fr-FR" sz="1200" b="1" dirty="0" smtClean="0">
                <a:solidFill>
                  <a:srgbClr val="0070C0"/>
                </a:solidFill>
              </a:rPr>
              <a:t>Cloarec</a:t>
            </a:r>
            <a:r>
              <a:rPr lang="fr-FR" sz="1200" b="1" dirty="0">
                <a:solidFill>
                  <a:srgbClr val="0070C0"/>
                </a:solidFill>
              </a:rPr>
              <a:t>	Page 24</a:t>
            </a:r>
          </a:p>
          <a:p>
            <a:pPr>
              <a:buNone/>
            </a:pPr>
            <a:r>
              <a:rPr lang="fr-FR" sz="1200" b="1" dirty="0">
                <a:solidFill>
                  <a:srgbClr val="0070C0"/>
                </a:solidFill>
              </a:rPr>
              <a:t> </a:t>
            </a:r>
          </a:p>
          <a:p>
            <a:pPr lvl="0">
              <a:buNone/>
            </a:pPr>
            <a:r>
              <a:rPr lang="fr-FR" sz="1200" b="1" dirty="0" smtClean="0">
                <a:solidFill>
                  <a:srgbClr val="0070C0"/>
                </a:solidFill>
              </a:rPr>
              <a:t>6.	Packaging </a:t>
            </a:r>
            <a:r>
              <a:rPr lang="fr-FR" sz="1200" b="1" dirty="0">
                <a:solidFill>
                  <a:srgbClr val="0070C0"/>
                </a:solidFill>
              </a:rPr>
              <a:t>et argumentation </a:t>
            </a:r>
            <a:r>
              <a:rPr lang="fr-FR" sz="1200" b="1" dirty="0" smtClean="0">
                <a:solidFill>
                  <a:srgbClr val="0070C0"/>
                </a:solidFill>
              </a:rPr>
              <a:t>commerciale</a:t>
            </a:r>
            <a:r>
              <a:rPr lang="fr-FR" sz="1200" b="1" dirty="0">
                <a:solidFill>
                  <a:srgbClr val="0070C0"/>
                </a:solidFill>
              </a:rPr>
              <a:t>	</a:t>
            </a:r>
            <a:r>
              <a:rPr lang="fr-FR" sz="1200" b="1" dirty="0" smtClean="0">
                <a:solidFill>
                  <a:srgbClr val="0070C0"/>
                </a:solidFill>
              </a:rPr>
              <a:t>	Page </a:t>
            </a:r>
            <a:r>
              <a:rPr lang="fr-FR" sz="1200" b="1" dirty="0">
                <a:solidFill>
                  <a:srgbClr val="0070C0"/>
                </a:solidFill>
              </a:rPr>
              <a:t>30</a:t>
            </a:r>
          </a:p>
          <a:p>
            <a:pPr>
              <a:buNone/>
            </a:pPr>
            <a:r>
              <a:rPr lang="fr-FR" sz="1200" b="1" dirty="0">
                <a:solidFill>
                  <a:srgbClr val="0070C0"/>
                </a:solidFill>
              </a:rPr>
              <a:t> </a:t>
            </a:r>
          </a:p>
          <a:p>
            <a:pPr lvl="0">
              <a:buNone/>
            </a:pPr>
            <a:r>
              <a:rPr lang="fr-FR" sz="1200" b="1" dirty="0" smtClean="0">
                <a:solidFill>
                  <a:srgbClr val="0070C0"/>
                </a:solidFill>
              </a:rPr>
              <a:t>7.	La </a:t>
            </a:r>
            <a:r>
              <a:rPr lang="fr-FR" sz="1200" b="1" dirty="0">
                <a:solidFill>
                  <a:srgbClr val="0070C0"/>
                </a:solidFill>
              </a:rPr>
              <a:t>levure de riz </a:t>
            </a:r>
            <a:r>
              <a:rPr lang="fr-FR" sz="1200" b="1" dirty="0" smtClean="0">
                <a:solidFill>
                  <a:srgbClr val="0070C0"/>
                </a:solidFill>
              </a:rPr>
              <a:t>rouge</a:t>
            </a:r>
            <a:r>
              <a:rPr lang="fr-FR" sz="1200" b="1" dirty="0">
                <a:solidFill>
                  <a:srgbClr val="0070C0"/>
                </a:solidFill>
              </a:rPr>
              <a:t>	</a:t>
            </a:r>
            <a:r>
              <a:rPr lang="fr-FR" sz="1200" b="1" dirty="0" smtClean="0">
                <a:solidFill>
                  <a:srgbClr val="0070C0"/>
                </a:solidFill>
              </a:rPr>
              <a:t>			Page </a:t>
            </a:r>
            <a:r>
              <a:rPr lang="fr-FR" sz="1200" b="1" dirty="0">
                <a:solidFill>
                  <a:srgbClr val="0070C0"/>
                </a:solidFill>
              </a:rPr>
              <a:t>32</a:t>
            </a:r>
          </a:p>
          <a:p>
            <a:pPr>
              <a:buNone/>
            </a:pPr>
            <a:r>
              <a:rPr lang="fr-FR" sz="1200" b="1" dirty="0">
                <a:solidFill>
                  <a:srgbClr val="0070C0"/>
                </a:solidFill>
              </a:rPr>
              <a:t> </a:t>
            </a:r>
          </a:p>
          <a:p>
            <a:pPr lvl="0">
              <a:buNone/>
            </a:pPr>
            <a:r>
              <a:rPr lang="fr-FR" sz="1200" b="1" dirty="0" smtClean="0">
                <a:solidFill>
                  <a:srgbClr val="0070C0"/>
                </a:solidFill>
              </a:rPr>
              <a:t>8.	Le Nopal </a:t>
            </a:r>
            <a:r>
              <a:rPr lang="fr-FR" sz="1200" b="1" dirty="0">
                <a:solidFill>
                  <a:srgbClr val="0070C0"/>
                </a:solidFill>
              </a:rPr>
              <a:t>	</a:t>
            </a:r>
            <a:r>
              <a:rPr lang="fr-FR" sz="1200" b="1" dirty="0" smtClean="0">
                <a:solidFill>
                  <a:srgbClr val="0070C0"/>
                </a:solidFill>
              </a:rPr>
              <a:t>			Page </a:t>
            </a:r>
            <a:r>
              <a:rPr lang="fr-FR" sz="1200" b="1" dirty="0">
                <a:solidFill>
                  <a:srgbClr val="0070C0"/>
                </a:solidFill>
              </a:rPr>
              <a:t>33</a:t>
            </a:r>
          </a:p>
          <a:p>
            <a:endParaRPr lang="fr-FR" sz="1200" b="1" dirty="0">
              <a:solidFill>
                <a:srgbClr val="0070C0"/>
              </a:solidFill>
            </a:endParaRPr>
          </a:p>
          <a:p>
            <a:pPr>
              <a:buNone/>
            </a:pPr>
            <a:r>
              <a:rPr lang="fr-FR" sz="1200" b="1" dirty="0" smtClean="0">
                <a:solidFill>
                  <a:srgbClr val="0070C0"/>
                </a:solidFill>
              </a:rPr>
              <a:t>9.	Business </a:t>
            </a:r>
            <a:r>
              <a:rPr lang="fr-FR" sz="1200" b="1" dirty="0">
                <a:solidFill>
                  <a:srgbClr val="0070C0"/>
                </a:solidFill>
              </a:rPr>
              <a:t>Plan	</a:t>
            </a:r>
            <a:r>
              <a:rPr lang="fr-FR" sz="1200" b="1" dirty="0" smtClean="0">
                <a:solidFill>
                  <a:srgbClr val="0070C0"/>
                </a:solidFill>
              </a:rPr>
              <a:t>			Page </a:t>
            </a:r>
            <a:r>
              <a:rPr lang="fr-FR" sz="1200" b="1" dirty="0">
                <a:solidFill>
                  <a:srgbClr val="0070C0"/>
                </a:solidFill>
              </a:rPr>
              <a:t>36</a:t>
            </a:r>
          </a:p>
        </p:txBody>
      </p:sp>
      <p:sp>
        <p:nvSpPr>
          <p:cNvPr id="4" name="Rectangle à coins arrondis 3"/>
          <p:cNvSpPr/>
          <p:nvPr/>
        </p:nvSpPr>
        <p:spPr>
          <a:xfrm>
            <a:off x="692696" y="611560"/>
            <a:ext cx="5738936" cy="62636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b="1" dirty="0" smtClean="0">
                <a:solidFill>
                  <a:srgbClr val="0070C0"/>
                </a:solidFill>
              </a:rPr>
              <a:t>ANNEXES</a:t>
            </a:r>
            <a:endParaRPr lang="fr-FR" sz="3200" b="1" dirty="0" smtClean="0">
              <a:solidFill>
                <a:srgbClr val="0070C0"/>
              </a:solidFill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260648" y="8436332"/>
            <a:ext cx="6480720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100" b="1" dirty="0" smtClean="0">
                <a:solidFill>
                  <a:srgbClr val="0070C0"/>
                </a:solidFill>
              </a:rPr>
              <a:t>JSC Consultants SAS au </a:t>
            </a:r>
            <a:r>
              <a:rPr lang="fr-FR" sz="1100" b="1" dirty="0">
                <a:solidFill>
                  <a:srgbClr val="0070C0"/>
                </a:solidFill>
              </a:rPr>
              <a:t>capital de 218 600 €</a:t>
            </a:r>
            <a:endParaRPr lang="fr-FR" sz="1100" b="1" i="1" dirty="0">
              <a:solidFill>
                <a:srgbClr val="0070C0"/>
              </a:solidFill>
            </a:endParaRPr>
          </a:p>
          <a:p>
            <a:pPr algn="ctr"/>
            <a:r>
              <a:rPr lang="fr-FR" sz="1100" dirty="0">
                <a:solidFill>
                  <a:srgbClr val="0070C0"/>
                </a:solidFill>
              </a:rPr>
              <a:t>3 Square Bugeaud - 78150 Le Chesnay - Tél. :+33 (0) 39  43 17 23 – Fax :+33 (0) 39 43 52 68</a:t>
            </a:r>
          </a:p>
          <a:p>
            <a:pPr algn="ctr"/>
            <a:r>
              <a:rPr lang="fr-FR" sz="1100" dirty="0">
                <a:solidFill>
                  <a:srgbClr val="0070C0"/>
                </a:solidFill>
              </a:rPr>
              <a:t>R.C.S. Versailles 483 155 354 00010 - APE 741G - N° TVA FR </a:t>
            </a:r>
            <a:r>
              <a:rPr lang="fr-FR" sz="1100" dirty="0" smtClean="0">
                <a:solidFill>
                  <a:srgbClr val="0070C0"/>
                </a:solidFill>
              </a:rPr>
              <a:t>21483155354</a:t>
            </a:r>
            <a:endParaRPr lang="fr-FR" sz="1100" dirty="0">
              <a:solidFill>
                <a:srgbClr val="0070C0"/>
              </a:solidFill>
            </a:endParaRPr>
          </a:p>
        </p:txBody>
      </p:sp>
      <p:cxnSp>
        <p:nvCxnSpPr>
          <p:cNvPr id="7" name="Connecteur droit 6"/>
          <p:cNvCxnSpPr/>
          <p:nvPr/>
        </p:nvCxnSpPr>
        <p:spPr>
          <a:xfrm>
            <a:off x="2060848" y="8388424"/>
            <a:ext cx="280831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Mé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1614</TotalTime>
  <Words>104</Words>
  <Application>Microsoft Office PowerPoint</Application>
  <PresentationFormat>Affichage à l'écran (4:3)</PresentationFormat>
  <Paragraphs>29</Paragraphs>
  <Slides>2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3" baseType="lpstr">
      <vt:lpstr>Thème Office</vt:lpstr>
      <vt:lpstr>Diapositive 1</vt:lpstr>
      <vt:lpstr>Diapositive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evelyne</dc:creator>
  <cp:lastModifiedBy>evelyne</cp:lastModifiedBy>
  <cp:revision>26</cp:revision>
  <dcterms:created xsi:type="dcterms:W3CDTF">2011-10-22T13:36:31Z</dcterms:created>
  <dcterms:modified xsi:type="dcterms:W3CDTF">2011-11-09T15:57:05Z</dcterms:modified>
</cp:coreProperties>
</file>