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6"/>
  </p:notesMasterIdLst>
  <p:sldIdLst>
    <p:sldId id="256" r:id="rId2"/>
    <p:sldId id="260" r:id="rId3"/>
    <p:sldId id="261" r:id="rId4"/>
    <p:sldId id="262" r:id="rId5"/>
  </p:sldIdLst>
  <p:sldSz cx="6858000" cy="9144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82" d="100"/>
          <a:sy n="82" d="100"/>
        </p:scale>
        <p:origin x="-1296" y="1674"/>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93A47A8-74BA-41CF-9656-EAEB391C42BE}" type="datetimeFigureOut">
              <a:rPr lang="fr-FR" smtClean="0"/>
              <a:pPr/>
              <a:t>09/11/2011</a:t>
            </a:fld>
            <a:endParaRPr lang="fr-FR"/>
          </a:p>
        </p:txBody>
      </p:sp>
      <p:sp>
        <p:nvSpPr>
          <p:cNvPr id="4" name="Espace réservé de l'image des diapositives 3"/>
          <p:cNvSpPr>
            <a:spLocks noGrp="1" noRot="1" noChangeAspect="1"/>
          </p:cNvSpPr>
          <p:nvPr>
            <p:ph type="sldImg" idx="2"/>
          </p:nvPr>
        </p:nvSpPr>
        <p:spPr>
          <a:xfrm>
            <a:off x="2111375" y="768350"/>
            <a:ext cx="2876550"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FB5C5360-7C8B-40BB-8A48-1DD66D8BCE7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73"/>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57179" y="488951"/>
            <a:ext cx="3357563" cy="104013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24"/>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3"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73"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4"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91" y="364073"/>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4" y="1913473"/>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1"/>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509D7-6857-4A7E-81E6-728CC2B47A85}" type="datetimeFigureOut">
              <a:rPr lang="fr-FR" smtClean="0"/>
              <a:pPr/>
              <a:t>09/11/2011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6"/>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40"/>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F509D7-6857-4A7E-81E6-728CC2B47A85}" type="datetimeFigureOut">
              <a:rPr lang="fr-FR" smtClean="0"/>
              <a:pPr/>
              <a:t>09/11/2011</a:t>
            </a:fld>
            <a:endParaRPr lang="fr-FR"/>
          </a:p>
        </p:txBody>
      </p:sp>
      <p:sp>
        <p:nvSpPr>
          <p:cNvPr id="5" name="Espace réservé du pied de page 4"/>
          <p:cNvSpPr>
            <a:spLocks noGrp="1"/>
          </p:cNvSpPr>
          <p:nvPr>
            <p:ph type="ftr" sz="quarter" idx="3"/>
          </p:nvPr>
        </p:nvSpPr>
        <p:spPr>
          <a:xfrm>
            <a:off x="2343150" y="8475140"/>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40"/>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9E80685-5E24-4D2F-9CEC-C976ED58D11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764704" y="4644008"/>
            <a:ext cx="729269" cy="2376264"/>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980728" y="7020272"/>
            <a:ext cx="936104" cy="963238"/>
          </a:xfrm>
          <a:prstGeom prst="rect">
            <a:avLst/>
          </a:prstGeom>
          <a:noFill/>
          <a:ln w="9525">
            <a:noFill/>
            <a:miter lim="800000"/>
            <a:headEnd/>
            <a:tailEnd/>
          </a:ln>
        </p:spPr>
      </p:pic>
      <p:pic>
        <p:nvPicPr>
          <p:cNvPr id="10" name="Image 9" descr="jscconsult"/>
          <p:cNvPicPr/>
          <p:nvPr/>
        </p:nvPicPr>
        <p:blipFill>
          <a:blip r:embed="rId4" cstate="print"/>
          <a:srcRect/>
          <a:stretch>
            <a:fillRect/>
          </a:stretch>
        </p:blipFill>
        <p:spPr bwMode="auto">
          <a:xfrm>
            <a:off x="144016" y="216024"/>
            <a:ext cx="2780928" cy="467544"/>
          </a:xfrm>
          <a:prstGeom prst="rect">
            <a:avLst/>
          </a:prstGeom>
          <a:noFill/>
          <a:ln w="9525">
            <a:noFill/>
            <a:miter lim="800000"/>
            <a:headEnd/>
            <a:tailEnd/>
          </a:ln>
        </p:spPr>
      </p:pic>
      <p:sp>
        <p:nvSpPr>
          <p:cNvPr id="11" name="ZoneTexte 10"/>
          <p:cNvSpPr txBox="1"/>
          <p:nvPr/>
        </p:nvSpPr>
        <p:spPr>
          <a:xfrm>
            <a:off x="3501008" y="179513"/>
            <a:ext cx="3057247" cy="738664"/>
          </a:xfrm>
          <a:prstGeom prst="rect">
            <a:avLst/>
          </a:prstGeom>
          <a:noFill/>
        </p:spPr>
        <p:txBody>
          <a:bodyPr wrap="square" rtlCol="0">
            <a:spAutoFit/>
          </a:bodyPr>
          <a:lstStyle/>
          <a:p>
            <a:pPr algn="r"/>
            <a:r>
              <a:rPr lang="fr-FR" sz="1400" b="1" i="1" dirty="0">
                <a:solidFill>
                  <a:srgbClr val="0070C0"/>
                </a:solidFill>
              </a:rPr>
              <a:t>Croissance externe </a:t>
            </a:r>
            <a:endParaRPr lang="fr-FR" sz="1400" dirty="0">
              <a:solidFill>
                <a:srgbClr val="0070C0"/>
              </a:solidFill>
            </a:endParaRPr>
          </a:p>
          <a:p>
            <a:pPr algn="r"/>
            <a:r>
              <a:rPr lang="fr-FR" sz="1400" b="1" i="1" dirty="0" smtClean="0">
                <a:solidFill>
                  <a:srgbClr val="0070C0"/>
                </a:solidFill>
              </a:rPr>
              <a:t>Cessions </a:t>
            </a:r>
            <a:r>
              <a:rPr lang="fr-FR" sz="1400" b="1" i="1" dirty="0">
                <a:solidFill>
                  <a:srgbClr val="0070C0"/>
                </a:solidFill>
              </a:rPr>
              <a:t>et Acquisitions</a:t>
            </a:r>
            <a:endParaRPr lang="fr-FR" sz="1400" dirty="0">
              <a:solidFill>
                <a:srgbClr val="0070C0"/>
              </a:solidFill>
            </a:endParaRPr>
          </a:p>
          <a:p>
            <a:pPr algn="r"/>
            <a:r>
              <a:rPr lang="fr-FR" sz="1400" b="1" i="1" dirty="0">
                <a:solidFill>
                  <a:srgbClr val="0070C0"/>
                </a:solidFill>
              </a:rPr>
              <a:t>Participations</a:t>
            </a:r>
            <a:r>
              <a:rPr lang="fr-FR" sz="1400" i="1" dirty="0">
                <a:solidFill>
                  <a:srgbClr val="0070C0"/>
                </a:solidFill>
              </a:rPr>
              <a:t> </a:t>
            </a:r>
            <a:r>
              <a:rPr lang="fr-FR" sz="1400" b="1" i="1" dirty="0" smtClean="0">
                <a:solidFill>
                  <a:srgbClr val="0070C0"/>
                </a:solidFill>
              </a:rPr>
              <a:t>Financières</a:t>
            </a:r>
            <a:endParaRPr lang="fr-FR" sz="1400" dirty="0">
              <a:solidFill>
                <a:srgbClr val="0070C0"/>
              </a:solidFill>
            </a:endParaRPr>
          </a:p>
        </p:txBody>
      </p:sp>
      <p:sp>
        <p:nvSpPr>
          <p:cNvPr id="12" name="ZoneTexte 11"/>
          <p:cNvSpPr txBox="1"/>
          <p:nvPr/>
        </p:nvSpPr>
        <p:spPr>
          <a:xfrm>
            <a:off x="260648" y="8436332"/>
            <a:ext cx="6480720" cy="600164"/>
          </a:xfrm>
          <a:prstGeom prst="rect">
            <a:avLst/>
          </a:prstGeom>
          <a:noFill/>
        </p:spPr>
        <p:txBody>
          <a:bodyPr wrap="square" rtlCol="0">
            <a:spAutoFit/>
          </a:bodyPr>
          <a:lstStyle/>
          <a:p>
            <a:pPr algn="ctr"/>
            <a:r>
              <a:rPr lang="fr-FR" sz="1100" b="1" dirty="0" smtClean="0">
                <a:solidFill>
                  <a:srgbClr val="0070C0"/>
                </a:solidFill>
              </a:rPr>
              <a:t>JSC Consultants SAS </a:t>
            </a:r>
            <a:r>
              <a:rPr lang="fr-FR" sz="1100" b="1" dirty="0">
                <a:solidFill>
                  <a:srgbClr val="0070C0"/>
                </a:solidFill>
              </a:rPr>
              <a:t>au capital de 218 600 €</a:t>
            </a:r>
            <a:endParaRPr lang="fr-FR" sz="1100" b="1" i="1" dirty="0">
              <a:solidFill>
                <a:srgbClr val="0070C0"/>
              </a:solidFill>
            </a:endParaRPr>
          </a:p>
          <a:p>
            <a:pPr algn="ctr"/>
            <a:r>
              <a:rPr lang="fr-FR" sz="1100" dirty="0">
                <a:solidFill>
                  <a:srgbClr val="0070C0"/>
                </a:solidFill>
              </a:rPr>
              <a:t>3 Square Bugeaud - 78150 Le Chesnay - Tél. :+33 (0) 39  43 17 23 – Fax :+33 (0) 39 43 52 68</a:t>
            </a:r>
          </a:p>
          <a:p>
            <a:pPr algn="ctr"/>
            <a:r>
              <a:rPr lang="fr-FR" sz="1100" dirty="0">
                <a:solidFill>
                  <a:srgbClr val="0070C0"/>
                </a:solidFill>
              </a:rPr>
              <a:t>R.C.S. Versailles 483 155 354 00010 - APE 741G - N° TVA FR </a:t>
            </a:r>
            <a:r>
              <a:rPr lang="fr-FR" sz="1100" dirty="0" smtClean="0">
                <a:solidFill>
                  <a:srgbClr val="0070C0"/>
                </a:solidFill>
              </a:rPr>
              <a:t>21483155354</a:t>
            </a:r>
            <a:endParaRPr lang="fr-FR" sz="1100" dirty="0">
              <a:solidFill>
                <a:srgbClr val="0070C0"/>
              </a:solidFill>
            </a:endParaRPr>
          </a:p>
        </p:txBody>
      </p:sp>
      <p:sp>
        <p:nvSpPr>
          <p:cNvPr id="13" name="Rectangle à coins arrondis 12"/>
          <p:cNvSpPr/>
          <p:nvPr/>
        </p:nvSpPr>
        <p:spPr>
          <a:xfrm>
            <a:off x="2060848" y="1547664"/>
            <a:ext cx="441540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solidFill>
                  <a:srgbClr val="0070C0"/>
                </a:solidFill>
                <a:latin typeface="Aharoni" pitchFamily="2" charset="-79"/>
                <a:cs typeface="Aharoni" pitchFamily="2" charset="-79"/>
              </a:rPr>
              <a:t>N29 - TOME 1</a:t>
            </a:r>
          </a:p>
        </p:txBody>
      </p:sp>
      <p:cxnSp>
        <p:nvCxnSpPr>
          <p:cNvPr id="18" name="Connecteur droit 17"/>
          <p:cNvCxnSpPr/>
          <p:nvPr/>
        </p:nvCxnSpPr>
        <p:spPr>
          <a:xfrm>
            <a:off x="2060848" y="8388424"/>
            <a:ext cx="28083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332656" y="899592"/>
            <a:ext cx="6048672"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C:\Users\evelyne\Documents\ARKANISSIM\Clients en cours\ENTREPRISE\VALORIMER\N29\boiteN29.jpg"/>
          <p:cNvPicPr>
            <a:picLocks noChangeAspect="1" noChangeArrowheads="1"/>
          </p:cNvPicPr>
          <p:nvPr/>
        </p:nvPicPr>
        <p:blipFill>
          <a:blip r:embed="rId5" cstate="print"/>
          <a:srcRect/>
          <a:stretch>
            <a:fillRect/>
          </a:stretch>
        </p:blipFill>
        <p:spPr bwMode="auto">
          <a:xfrm>
            <a:off x="2060848" y="2835094"/>
            <a:ext cx="4248472" cy="5049274"/>
          </a:xfrm>
          <a:prstGeom prst="rect">
            <a:avLst/>
          </a:prstGeom>
          <a:noFill/>
        </p:spPr>
      </p:pic>
      <p:sp>
        <p:nvSpPr>
          <p:cNvPr id="14" name="ZoneTexte 13"/>
          <p:cNvSpPr txBox="1"/>
          <p:nvPr/>
        </p:nvSpPr>
        <p:spPr>
          <a:xfrm rot="16200000">
            <a:off x="-800016" y="2352234"/>
            <a:ext cx="3161378" cy="400110"/>
          </a:xfrm>
          <a:prstGeom prst="rect">
            <a:avLst/>
          </a:prstGeom>
          <a:noFill/>
        </p:spPr>
        <p:txBody>
          <a:bodyPr wrap="none" rtlCol="0">
            <a:spAutoFit/>
          </a:bodyPr>
          <a:lstStyle/>
          <a:p>
            <a:r>
              <a:rPr lang="fr-FR" sz="2000" b="1" i="1" dirty="0" smtClean="0">
                <a:solidFill>
                  <a:srgbClr val="0070C0"/>
                </a:solidFill>
              </a:rPr>
              <a:t>Automne – Hiver 2011-2012</a:t>
            </a:r>
            <a:endParaRPr lang="fr-FR" sz="2000" b="1" i="1" dirty="0">
              <a:solidFill>
                <a:srgbClr val="0070C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92696" y="1259632"/>
            <a:ext cx="5688632" cy="6984776"/>
          </a:xfrm>
        </p:spPr>
        <p:txBody>
          <a:bodyPr>
            <a:normAutofit fontScale="32500" lnSpcReduction="20000"/>
          </a:bodyPr>
          <a:lstStyle/>
          <a:p>
            <a:pPr lvl="0">
              <a:buNone/>
            </a:pPr>
            <a:r>
              <a:rPr lang="fr-FR" sz="3000" b="1" dirty="0" smtClean="0"/>
              <a:t>1. 	</a:t>
            </a:r>
            <a:r>
              <a:rPr lang="fr-FR" sz="3400" b="1" dirty="0" smtClean="0"/>
              <a:t>JSC </a:t>
            </a:r>
            <a:r>
              <a:rPr lang="fr-FR" sz="3400" b="1" dirty="0"/>
              <a:t>Consultants est mandatée par le propriétaire du </a:t>
            </a:r>
            <a:r>
              <a:rPr lang="fr-FR" sz="3400" b="1" dirty="0" smtClean="0"/>
              <a:t>"produit N29" </a:t>
            </a:r>
            <a:r>
              <a:rPr lang="fr-FR" sz="3400" b="1" dirty="0"/>
              <a:t>pour lui trouver un partenaire ou un acquéreur de ce produit</a:t>
            </a:r>
            <a:r>
              <a:rPr lang="fr-FR" sz="3400" b="1" dirty="0" smtClean="0"/>
              <a:t>.</a:t>
            </a:r>
          </a:p>
          <a:p>
            <a:pPr lvl="0">
              <a:buNone/>
            </a:pPr>
            <a:r>
              <a:rPr lang="fr-FR" sz="3400" dirty="0"/>
              <a:t> </a:t>
            </a:r>
          </a:p>
          <a:p>
            <a:pPr lvl="0">
              <a:buNone/>
            </a:pPr>
            <a:r>
              <a:rPr lang="fr-FR" sz="3400" b="1" dirty="0" smtClean="0"/>
              <a:t>2.	Description </a:t>
            </a:r>
            <a:r>
              <a:rPr lang="fr-FR" sz="3400" b="1" dirty="0"/>
              <a:t>du </a:t>
            </a:r>
            <a:r>
              <a:rPr lang="fr-FR" sz="3400" b="1" dirty="0" smtClean="0"/>
              <a:t>produit</a:t>
            </a:r>
            <a:endParaRPr lang="fr-FR" sz="3400" b="1" dirty="0"/>
          </a:p>
          <a:p>
            <a:pPr>
              <a:buNone/>
            </a:pPr>
            <a:r>
              <a:rPr lang="fr-FR" sz="3400" dirty="0"/>
              <a:t> </a:t>
            </a:r>
          </a:p>
          <a:p>
            <a:pPr lvl="1">
              <a:buNone/>
            </a:pPr>
            <a:r>
              <a:rPr lang="fr-FR" sz="3400" dirty="0" smtClean="0"/>
              <a:t>i.	Complément </a:t>
            </a:r>
            <a:r>
              <a:rPr lang="fr-FR" sz="3400" dirty="0"/>
              <a:t>alimentaire efficace dans l</a:t>
            </a:r>
            <a:r>
              <a:rPr lang="fr-FR" sz="3400" dirty="0" smtClean="0"/>
              <a:t>’</a:t>
            </a:r>
            <a:r>
              <a:rPr lang="fr-FR" sz="3400" b="1" dirty="0" smtClean="0"/>
              <a:t>"</a:t>
            </a:r>
            <a:r>
              <a:rPr lang="fr-FR" sz="3400" dirty="0" smtClean="0"/>
              <a:t>aide </a:t>
            </a:r>
            <a:r>
              <a:rPr lang="fr-FR" sz="3400" dirty="0"/>
              <a:t>à la gestion </a:t>
            </a:r>
            <a:r>
              <a:rPr lang="fr-FR" sz="3400" dirty="0" smtClean="0"/>
              <a:t>du bilan et de l’équilibre lipidique</a:t>
            </a:r>
            <a:r>
              <a:rPr lang="fr-FR" sz="3400" dirty="0"/>
              <a:t> </a:t>
            </a:r>
            <a:r>
              <a:rPr lang="fr-FR" sz="3400" b="1" dirty="0" smtClean="0"/>
              <a:t>".</a:t>
            </a:r>
            <a:endParaRPr lang="fr-FR" sz="3400" dirty="0"/>
          </a:p>
          <a:p>
            <a:pPr lvl="1">
              <a:buNone/>
            </a:pPr>
            <a:r>
              <a:rPr lang="fr-FR" sz="3400" dirty="0" smtClean="0"/>
              <a:t>ii.	Revendications </a:t>
            </a:r>
            <a:r>
              <a:rPr lang="fr-FR" sz="3400" dirty="0"/>
              <a:t>assises sur </a:t>
            </a:r>
            <a:r>
              <a:rPr lang="fr-FR" sz="3400" dirty="0" smtClean="0"/>
              <a:t>un </a:t>
            </a:r>
            <a:r>
              <a:rPr lang="fr-FR" sz="3400" u="sng" dirty="0" smtClean="0"/>
              <a:t>brevet</a:t>
            </a:r>
            <a:r>
              <a:rPr lang="fr-FR" sz="3400" dirty="0" smtClean="0"/>
              <a:t> (en cours) et une </a:t>
            </a:r>
            <a:r>
              <a:rPr lang="fr-FR" sz="3400" u="sng" dirty="0"/>
              <a:t>étude </a:t>
            </a:r>
            <a:r>
              <a:rPr lang="fr-FR" sz="3400" u="sng" dirty="0" smtClean="0"/>
              <a:t>clinique</a:t>
            </a:r>
            <a:r>
              <a:rPr lang="fr-FR" sz="3400" dirty="0"/>
              <a:t> </a:t>
            </a:r>
            <a:r>
              <a:rPr lang="fr-FR" sz="3400" u="sng" dirty="0" smtClean="0"/>
              <a:t>contrôlée</a:t>
            </a:r>
            <a:r>
              <a:rPr lang="fr-FR" sz="3400" dirty="0" smtClean="0"/>
              <a:t>.</a:t>
            </a:r>
            <a:endParaRPr lang="fr-FR" sz="3400" dirty="0"/>
          </a:p>
          <a:p>
            <a:pPr lvl="1">
              <a:buNone/>
            </a:pPr>
            <a:r>
              <a:rPr lang="fr-FR" sz="3400" dirty="0" smtClean="0"/>
              <a:t>iii.	Galénique</a:t>
            </a:r>
            <a:r>
              <a:rPr lang="fr-FR" sz="3400" dirty="0"/>
              <a:t> : étui consommateur de 3 tubes de 20 </a:t>
            </a:r>
            <a:r>
              <a:rPr lang="fr-FR" sz="3400" dirty="0" smtClean="0"/>
              <a:t>comprimés et autres formes en cours de développement.</a:t>
            </a:r>
            <a:endParaRPr lang="fr-FR" sz="3400" dirty="0"/>
          </a:p>
          <a:p>
            <a:pPr lvl="1">
              <a:buNone/>
            </a:pPr>
            <a:r>
              <a:rPr lang="fr-FR" sz="3400" dirty="0" smtClean="0"/>
              <a:t>iv.	Posologie</a:t>
            </a:r>
            <a:r>
              <a:rPr lang="fr-FR" sz="3400" dirty="0"/>
              <a:t> : 2 comprimés par </a:t>
            </a:r>
            <a:r>
              <a:rPr lang="fr-FR" sz="3400" dirty="0" smtClean="0"/>
              <a:t>jour.</a:t>
            </a:r>
            <a:endParaRPr lang="fr-FR" sz="3400" dirty="0"/>
          </a:p>
          <a:p>
            <a:pPr lvl="1">
              <a:buNone/>
            </a:pPr>
            <a:r>
              <a:rPr lang="fr-FR" sz="3400" dirty="0" smtClean="0"/>
              <a:t>v.	Commercialisé </a:t>
            </a:r>
            <a:r>
              <a:rPr lang="fr-FR" sz="3400" dirty="0"/>
              <a:t>actuellement à petite échelle par la Société </a:t>
            </a:r>
            <a:r>
              <a:rPr lang="fr-FR" sz="3400" dirty="0" smtClean="0"/>
              <a:t>Valorimer.</a:t>
            </a:r>
            <a:endParaRPr lang="fr-FR" sz="3400" dirty="0"/>
          </a:p>
          <a:p>
            <a:pPr lvl="1">
              <a:buNone/>
            </a:pPr>
            <a:r>
              <a:rPr lang="fr-FR" sz="3400" dirty="0" smtClean="0"/>
              <a:t>vi.	Principes </a:t>
            </a:r>
            <a:r>
              <a:rPr lang="fr-FR" sz="3400" dirty="0"/>
              <a:t>actifs : levure de riz rouge et </a:t>
            </a:r>
            <a:r>
              <a:rPr lang="fr-FR" sz="3400" dirty="0" smtClean="0"/>
              <a:t>nopal.</a:t>
            </a:r>
            <a:endParaRPr lang="fr-FR" sz="3400" dirty="0"/>
          </a:p>
          <a:p>
            <a:pPr>
              <a:buNone/>
            </a:pPr>
            <a:r>
              <a:rPr lang="fr-FR" sz="3400" dirty="0"/>
              <a:t> </a:t>
            </a:r>
          </a:p>
          <a:p>
            <a:pPr lvl="0">
              <a:buNone/>
            </a:pPr>
            <a:r>
              <a:rPr lang="fr-FR" sz="3400" b="1" dirty="0" smtClean="0"/>
              <a:t>3.	Eléments </a:t>
            </a:r>
            <a:r>
              <a:rPr lang="fr-FR" sz="3400" b="1" dirty="0"/>
              <a:t>sur lesquels porte </a:t>
            </a:r>
            <a:r>
              <a:rPr lang="fr-FR" sz="3400" b="1" dirty="0" smtClean="0"/>
              <a:t>l’opération</a:t>
            </a:r>
            <a:endParaRPr lang="fr-FR" sz="3400" b="1" dirty="0"/>
          </a:p>
          <a:p>
            <a:pPr>
              <a:buNone/>
            </a:pPr>
            <a:r>
              <a:rPr lang="fr-FR" sz="3400" dirty="0"/>
              <a:t> </a:t>
            </a:r>
          </a:p>
          <a:p>
            <a:pPr lvl="2">
              <a:buNone/>
            </a:pPr>
            <a:r>
              <a:rPr lang="fr-FR" sz="3400" dirty="0" smtClean="0"/>
              <a:t>a.	La </a:t>
            </a:r>
            <a:r>
              <a:rPr lang="fr-FR" sz="3400" dirty="0"/>
              <a:t>formule du produit (fiche technique en </a:t>
            </a:r>
            <a:r>
              <a:rPr lang="fr-FR" sz="3400" b="1" dirty="0"/>
              <a:t>annexe 1</a:t>
            </a:r>
            <a:r>
              <a:rPr lang="fr-FR" sz="3400" dirty="0" smtClean="0"/>
              <a:t>),</a:t>
            </a:r>
            <a:endParaRPr lang="fr-FR" sz="3400" dirty="0"/>
          </a:p>
          <a:p>
            <a:pPr lvl="2">
              <a:buNone/>
            </a:pPr>
            <a:r>
              <a:rPr lang="fr-FR" sz="3400" dirty="0" smtClean="0"/>
              <a:t>b.	Le </a:t>
            </a:r>
            <a:r>
              <a:rPr lang="fr-FR" sz="3400" dirty="0"/>
              <a:t>dossier « DGCCRF » (</a:t>
            </a:r>
            <a:r>
              <a:rPr lang="fr-FR" sz="3400" b="1" dirty="0"/>
              <a:t>annexe 2</a:t>
            </a:r>
            <a:r>
              <a:rPr lang="fr-FR" sz="3400" dirty="0" smtClean="0"/>
              <a:t>),</a:t>
            </a:r>
            <a:endParaRPr lang="fr-FR" sz="3400" dirty="0"/>
          </a:p>
          <a:p>
            <a:pPr lvl="2">
              <a:buNone/>
            </a:pPr>
            <a:r>
              <a:rPr lang="fr-FR" sz="3400" dirty="0" smtClean="0"/>
              <a:t>c.	La </a:t>
            </a:r>
            <a:r>
              <a:rPr lang="fr-FR" sz="3400" dirty="0"/>
              <a:t>demande de brevet française et internationale (</a:t>
            </a:r>
            <a:r>
              <a:rPr lang="fr-FR" sz="3400" b="1" dirty="0"/>
              <a:t>annexe3</a:t>
            </a:r>
            <a:r>
              <a:rPr lang="fr-FR" sz="3400" dirty="0" smtClean="0"/>
              <a:t>),</a:t>
            </a:r>
            <a:endParaRPr lang="fr-FR" sz="3400" dirty="0"/>
          </a:p>
          <a:p>
            <a:pPr lvl="2">
              <a:buNone/>
            </a:pPr>
            <a:r>
              <a:rPr lang="fr-FR" sz="3400" dirty="0" smtClean="0"/>
              <a:t>d.	Le </a:t>
            </a:r>
            <a:r>
              <a:rPr lang="fr-FR" sz="3400" dirty="0"/>
              <a:t>texte du brevet (</a:t>
            </a:r>
            <a:r>
              <a:rPr lang="fr-FR" sz="3400" b="1" dirty="0"/>
              <a:t>annexe4</a:t>
            </a:r>
            <a:r>
              <a:rPr lang="fr-FR" sz="3400" dirty="0" smtClean="0"/>
              <a:t>),</a:t>
            </a:r>
            <a:endParaRPr lang="fr-FR" sz="3400" dirty="0"/>
          </a:p>
          <a:p>
            <a:pPr lvl="2">
              <a:buNone/>
            </a:pPr>
            <a:r>
              <a:rPr lang="fr-FR" sz="3400" dirty="0" smtClean="0"/>
              <a:t>e.	Une </a:t>
            </a:r>
            <a:r>
              <a:rPr lang="fr-FR" sz="3400" dirty="0"/>
              <a:t>étude clinique (synthèse en </a:t>
            </a:r>
            <a:r>
              <a:rPr lang="fr-FR" sz="3400" b="1" dirty="0"/>
              <a:t>annexe 5</a:t>
            </a:r>
            <a:r>
              <a:rPr lang="fr-FR" sz="3400" dirty="0" smtClean="0"/>
              <a:t>),</a:t>
            </a:r>
            <a:endParaRPr lang="fr-FR" sz="3400" dirty="0"/>
          </a:p>
          <a:p>
            <a:pPr lvl="2">
              <a:buNone/>
            </a:pPr>
            <a:r>
              <a:rPr lang="fr-FR" sz="3400" dirty="0" smtClean="0"/>
              <a:t>f.	La </a:t>
            </a:r>
            <a:r>
              <a:rPr lang="fr-FR" sz="3400" dirty="0"/>
              <a:t>marque, l’emballage et autres éléments commerciaux disponibles (</a:t>
            </a:r>
            <a:r>
              <a:rPr lang="fr-FR" sz="3400" b="1" dirty="0"/>
              <a:t>annexe 6</a:t>
            </a:r>
            <a:r>
              <a:rPr lang="fr-FR" sz="3400" dirty="0" smtClean="0"/>
              <a:t>),</a:t>
            </a:r>
            <a:endParaRPr lang="fr-FR" sz="3400" dirty="0"/>
          </a:p>
          <a:p>
            <a:pPr lvl="2">
              <a:buNone/>
            </a:pPr>
            <a:r>
              <a:rPr lang="fr-FR" sz="3400" dirty="0" smtClean="0"/>
              <a:t>g.	Les </a:t>
            </a:r>
            <a:r>
              <a:rPr lang="fr-FR" sz="3400" dirty="0"/>
              <a:t>stocks de produits finis et de </a:t>
            </a:r>
            <a:r>
              <a:rPr lang="fr-FR" sz="3400" dirty="0" smtClean="0"/>
              <a:t>composants,</a:t>
            </a:r>
            <a:endParaRPr lang="fr-FR" sz="3400" dirty="0"/>
          </a:p>
          <a:p>
            <a:pPr lvl="2">
              <a:buNone/>
            </a:pPr>
            <a:r>
              <a:rPr lang="fr-FR" sz="3400" dirty="0" smtClean="0"/>
              <a:t>h.	Le </a:t>
            </a:r>
            <a:r>
              <a:rPr lang="fr-FR" sz="3400" dirty="0"/>
              <a:t>fichier clients,</a:t>
            </a:r>
          </a:p>
          <a:p>
            <a:pPr lvl="2">
              <a:buNone/>
            </a:pPr>
            <a:r>
              <a:rPr lang="fr-FR" sz="3400" dirty="0" smtClean="0"/>
              <a:t>i.	Les </a:t>
            </a:r>
            <a:r>
              <a:rPr lang="fr-FR" sz="3400" dirty="0"/>
              <a:t>contrats avec les différents fournisseurs,</a:t>
            </a:r>
          </a:p>
          <a:p>
            <a:pPr lvl="2">
              <a:buNone/>
            </a:pPr>
            <a:r>
              <a:rPr lang="fr-FR" sz="3400" dirty="0" smtClean="0"/>
              <a:t>j.	Les </a:t>
            </a:r>
            <a:r>
              <a:rPr lang="fr-FR" sz="3400" dirty="0"/>
              <a:t>recherches et études en cours.</a:t>
            </a:r>
          </a:p>
          <a:p>
            <a:pPr>
              <a:buNone/>
            </a:pPr>
            <a:endParaRPr lang="fr-FR" sz="3400" dirty="0"/>
          </a:p>
          <a:p>
            <a:pPr lvl="0">
              <a:buNone/>
            </a:pPr>
            <a:r>
              <a:rPr lang="fr-FR" sz="3400" b="1" dirty="0" smtClean="0"/>
              <a:t>4.	Formes envisagées </a:t>
            </a:r>
            <a:r>
              <a:rPr lang="fr-FR" sz="3400" b="1" dirty="0"/>
              <a:t>de </a:t>
            </a:r>
            <a:r>
              <a:rPr lang="fr-FR" sz="3400" b="1" dirty="0" smtClean="0"/>
              <a:t>l’opération</a:t>
            </a:r>
            <a:r>
              <a:rPr lang="fr-FR" sz="3400" dirty="0"/>
              <a:t/>
            </a:r>
            <a:br>
              <a:rPr lang="fr-FR" sz="3400" dirty="0"/>
            </a:br>
            <a:endParaRPr lang="fr-FR" sz="3400" dirty="0"/>
          </a:p>
          <a:p>
            <a:pPr lvl="2">
              <a:buNone/>
            </a:pPr>
            <a:r>
              <a:rPr lang="fr-FR" sz="3400" dirty="0" smtClean="0"/>
              <a:t>a.	Vente </a:t>
            </a:r>
            <a:r>
              <a:rPr lang="fr-FR" sz="3400" dirty="0"/>
              <a:t>de l’ensemble des éléments,</a:t>
            </a:r>
          </a:p>
          <a:p>
            <a:pPr lvl="2">
              <a:buNone/>
            </a:pPr>
            <a:r>
              <a:rPr lang="fr-FR" sz="3400" dirty="0" smtClean="0"/>
              <a:t>b.	Concession </a:t>
            </a:r>
            <a:r>
              <a:rPr lang="fr-FR" sz="3400" dirty="0"/>
              <a:t>de licence pays par pays et/ou canal par canal avec </a:t>
            </a:r>
            <a:r>
              <a:rPr lang="fr-FR" sz="3400" b="1" dirty="0" smtClean="0"/>
              <a:t>"</a:t>
            </a:r>
            <a:r>
              <a:rPr lang="fr-FR" sz="3400" dirty="0" smtClean="0"/>
              <a:t>down </a:t>
            </a:r>
            <a:r>
              <a:rPr lang="fr-FR" sz="3400" dirty="0" err="1" smtClean="0"/>
              <a:t>payment</a:t>
            </a:r>
            <a:r>
              <a:rPr lang="fr-FR" sz="3400" b="1" dirty="0" smtClean="0"/>
              <a:t> "</a:t>
            </a:r>
            <a:r>
              <a:rPr lang="fr-FR" sz="3400" dirty="0" smtClean="0"/>
              <a:t>.</a:t>
            </a:r>
            <a:endParaRPr lang="fr-FR" sz="3400" dirty="0"/>
          </a:p>
          <a:p>
            <a:pPr>
              <a:buNone/>
            </a:pPr>
            <a:endParaRPr lang="fr-FR" sz="3400" dirty="0"/>
          </a:p>
          <a:p>
            <a:pPr lvl="0">
              <a:buNone/>
            </a:pPr>
            <a:r>
              <a:rPr lang="fr-FR" sz="3400" b="1" dirty="0" smtClean="0"/>
              <a:t>5.	Commentaires</a:t>
            </a:r>
            <a:endParaRPr lang="fr-FR" sz="3400" b="1" dirty="0"/>
          </a:p>
          <a:p>
            <a:pPr>
              <a:buNone/>
            </a:pPr>
            <a:r>
              <a:rPr lang="fr-FR" sz="3400" dirty="0"/>
              <a:t> </a:t>
            </a:r>
          </a:p>
          <a:p>
            <a:pPr algn="just">
              <a:buNone/>
            </a:pPr>
            <a:r>
              <a:rPr lang="fr-FR" sz="3400" dirty="0" smtClean="0"/>
              <a:t> 	 i. Ce produit attaque le marché de l’équilibre lipidique (triglycérides et cholestérol), </a:t>
            </a:r>
            <a:r>
              <a:rPr lang="fr-FR" sz="3400" dirty="0"/>
              <a:t>l’un des plus gros </a:t>
            </a:r>
            <a:r>
              <a:rPr lang="fr-FR" sz="3400" dirty="0" smtClean="0"/>
              <a:t>marchés </a:t>
            </a:r>
            <a:r>
              <a:rPr lang="fr-FR" sz="3400" dirty="0"/>
              <a:t>au monde, représentant au bas mot des ventes annuelles de 30 </a:t>
            </a:r>
            <a:r>
              <a:rPr lang="fr-FR" sz="3400" dirty="0" smtClean="0"/>
              <a:t> milliards </a:t>
            </a:r>
            <a:r>
              <a:rPr lang="fr-FR" sz="3400" dirty="0"/>
              <a:t>de dollars, et en France environ 2 milliards d’Euros</a:t>
            </a:r>
            <a:r>
              <a:rPr lang="fr-FR" sz="3400" dirty="0" smtClean="0"/>
              <a:t>.</a:t>
            </a:r>
          </a:p>
          <a:p>
            <a:pPr algn="just">
              <a:buNone/>
            </a:pPr>
            <a:endParaRPr lang="fr-FR" sz="3400" dirty="0" smtClean="0"/>
          </a:p>
          <a:p>
            <a:pPr marL="342900" lvl="1" indent="-342900" algn="just">
              <a:buNone/>
            </a:pPr>
            <a:r>
              <a:rPr lang="fr-FR" sz="3400" dirty="0" smtClean="0"/>
              <a:t>	ii. Les 2 principes actifs qui le composent et dont l’association constitue le </a:t>
            </a:r>
            <a:r>
              <a:rPr lang="fr-FR" sz="3400" b="1" dirty="0" smtClean="0"/>
              <a:t>"</a:t>
            </a:r>
            <a:r>
              <a:rPr lang="fr-FR" sz="3400" dirty="0" smtClean="0"/>
              <a:t>cœur</a:t>
            </a:r>
            <a:r>
              <a:rPr lang="fr-FR" sz="3400" b="1" dirty="0" smtClean="0"/>
              <a:t>"</a:t>
            </a:r>
            <a:r>
              <a:rPr lang="fr-FR" sz="3400" dirty="0" smtClean="0"/>
              <a:t> de la demande de brevet sont la levure de riz rouge d’une part et le nopal d’autre part.</a:t>
            </a:r>
          </a:p>
          <a:p>
            <a:pPr>
              <a:buNone/>
            </a:pPr>
            <a:endParaRPr lang="fr-FR" sz="2800" dirty="0"/>
          </a:p>
        </p:txBody>
      </p:sp>
      <p:sp>
        <p:nvSpPr>
          <p:cNvPr id="4" name="Rectangle à coins arrondis 3"/>
          <p:cNvSpPr/>
          <p:nvPr/>
        </p:nvSpPr>
        <p:spPr>
          <a:xfrm>
            <a:off x="692696" y="395536"/>
            <a:ext cx="5738936" cy="626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rgbClr val="0070C0"/>
                </a:solidFill>
              </a:rPr>
              <a:t>N29 </a:t>
            </a:r>
            <a:r>
              <a:rPr lang="fr-FR" sz="2000" dirty="0" smtClean="0">
                <a:solidFill>
                  <a:srgbClr val="0070C0"/>
                </a:solidFill>
              </a:rPr>
              <a:t/>
            </a:r>
            <a:br>
              <a:rPr lang="fr-FR" sz="2000" dirty="0" smtClean="0">
                <a:solidFill>
                  <a:srgbClr val="0070C0"/>
                </a:solidFill>
              </a:rPr>
            </a:br>
            <a:r>
              <a:rPr lang="fr-FR" sz="2000" b="1" dirty="0" smtClean="0">
                <a:solidFill>
                  <a:srgbClr val="0070C0"/>
                </a:solidFill>
              </a:rPr>
              <a:t>EXECUTIVE SUMMARY</a:t>
            </a:r>
            <a:endParaRPr lang="fr-FR" sz="2000" b="1" dirty="0" smtClean="0">
              <a:solidFill>
                <a:srgbClr val="0070C0"/>
              </a:solidFill>
              <a:latin typeface="Aharoni" pitchFamily="2" charset="-79"/>
              <a:cs typeface="Aharoni" pitchFamily="2" charset="-79"/>
            </a:endParaRPr>
          </a:p>
        </p:txBody>
      </p:sp>
      <p:sp>
        <p:nvSpPr>
          <p:cNvPr id="5" name="ZoneTexte 4"/>
          <p:cNvSpPr txBox="1"/>
          <p:nvPr/>
        </p:nvSpPr>
        <p:spPr>
          <a:xfrm>
            <a:off x="260648" y="8436332"/>
            <a:ext cx="6480720" cy="600164"/>
          </a:xfrm>
          <a:prstGeom prst="rect">
            <a:avLst/>
          </a:prstGeom>
          <a:noFill/>
        </p:spPr>
        <p:txBody>
          <a:bodyPr wrap="square" rtlCol="0">
            <a:spAutoFit/>
          </a:bodyPr>
          <a:lstStyle/>
          <a:p>
            <a:pPr algn="ctr"/>
            <a:r>
              <a:rPr lang="fr-FR" sz="1100" b="1" dirty="0" smtClean="0">
                <a:solidFill>
                  <a:srgbClr val="0070C0"/>
                </a:solidFill>
              </a:rPr>
              <a:t>JSC Consultants SAS  au </a:t>
            </a:r>
            <a:r>
              <a:rPr lang="fr-FR" sz="1100" b="1" dirty="0">
                <a:solidFill>
                  <a:srgbClr val="0070C0"/>
                </a:solidFill>
              </a:rPr>
              <a:t>capital de 218 600 €</a:t>
            </a:r>
            <a:endParaRPr lang="fr-FR" sz="1100" b="1" i="1" dirty="0">
              <a:solidFill>
                <a:srgbClr val="0070C0"/>
              </a:solidFill>
            </a:endParaRPr>
          </a:p>
          <a:p>
            <a:pPr algn="ctr"/>
            <a:r>
              <a:rPr lang="fr-FR" sz="1100" dirty="0">
                <a:solidFill>
                  <a:srgbClr val="0070C0"/>
                </a:solidFill>
              </a:rPr>
              <a:t>3 Square Bugeaud - 78150 Le Chesnay - Tél. :+33 (0) 39  43 17 23 – Fax :+33 (0) 39 43 52 68</a:t>
            </a:r>
          </a:p>
          <a:p>
            <a:pPr algn="ctr"/>
            <a:r>
              <a:rPr lang="fr-FR" sz="1100" dirty="0">
                <a:solidFill>
                  <a:srgbClr val="0070C0"/>
                </a:solidFill>
              </a:rPr>
              <a:t>R.C.S. Versailles 483 155 354 00010 - APE 741G - N° TVA FR </a:t>
            </a:r>
            <a:r>
              <a:rPr lang="fr-FR" sz="1100" dirty="0" smtClean="0">
                <a:solidFill>
                  <a:srgbClr val="0070C0"/>
                </a:solidFill>
              </a:rPr>
              <a:t>21483155354</a:t>
            </a:r>
            <a:endParaRPr lang="fr-FR" sz="1100" dirty="0">
              <a:solidFill>
                <a:srgbClr val="0070C0"/>
              </a:solidFill>
            </a:endParaRPr>
          </a:p>
        </p:txBody>
      </p:sp>
      <p:cxnSp>
        <p:nvCxnSpPr>
          <p:cNvPr id="6" name="Connecteur droit 5"/>
          <p:cNvCxnSpPr/>
          <p:nvPr/>
        </p:nvCxnSpPr>
        <p:spPr>
          <a:xfrm>
            <a:off x="2060848" y="8388424"/>
            <a:ext cx="280831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C:\Users\evelyne\Documents\ARKANISSIM\Clients en cours\ENTREPRISE\VALORIMER\N29\confidentiel.gif"/>
          <p:cNvPicPr>
            <a:picLocks noChangeAspect="1" noChangeArrowheads="1"/>
          </p:cNvPicPr>
          <p:nvPr/>
        </p:nvPicPr>
        <p:blipFill>
          <a:blip r:embed="rId2" cstate="print"/>
          <a:srcRect/>
          <a:stretch>
            <a:fillRect/>
          </a:stretch>
        </p:blipFill>
        <p:spPr bwMode="auto">
          <a:xfrm rot="17779534">
            <a:off x="-357294" y="4293970"/>
            <a:ext cx="7572587" cy="55606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2900" y="251520"/>
            <a:ext cx="6172200" cy="7916703"/>
          </a:xfrm>
        </p:spPr>
        <p:txBody>
          <a:bodyPr>
            <a:noAutofit/>
          </a:bodyPr>
          <a:lstStyle/>
          <a:p>
            <a:pPr lvl="1" algn="just">
              <a:buNone/>
            </a:pPr>
            <a:endParaRPr lang="fr-FR" sz="800" dirty="0"/>
          </a:p>
          <a:p>
            <a:pPr lvl="1" algn="just">
              <a:buNone/>
            </a:pPr>
            <a:r>
              <a:rPr lang="fr-FR" sz="1100" dirty="0" smtClean="0"/>
              <a:t>iii.	</a:t>
            </a:r>
            <a:r>
              <a:rPr lang="fr-FR" sz="1100" u="sng" dirty="0" smtClean="0"/>
              <a:t>La </a:t>
            </a:r>
            <a:r>
              <a:rPr lang="fr-FR" sz="1100" u="sng" dirty="0"/>
              <a:t>levure de riz rouge</a:t>
            </a:r>
            <a:r>
              <a:rPr lang="fr-FR" sz="1100" dirty="0"/>
              <a:t> est un élément de l’alimentation traditionnelle asiatique (entrant dans la recette du canard laqué notamment) dont les effets sur les </a:t>
            </a:r>
            <a:r>
              <a:rPr lang="fr-FR" sz="1100" dirty="0" smtClean="0"/>
              <a:t>hypercholestérolémies </a:t>
            </a:r>
            <a:r>
              <a:rPr lang="fr-FR" sz="1100" dirty="0"/>
              <a:t>sont reconnus de longue date (voir étude clinique en </a:t>
            </a:r>
            <a:r>
              <a:rPr lang="fr-FR" sz="1100" b="1" dirty="0"/>
              <a:t>annexe 7</a:t>
            </a:r>
            <a:r>
              <a:rPr lang="fr-FR" sz="1100" dirty="0"/>
              <a:t>). Ces effets sont dus à la présence dans cette substance de Monacolin K qui est une statine naturelle, la classe des statines étant le principe actif premier des médicaments enregistrés efficaces dans le traitement des hypercholestérolémies</a:t>
            </a:r>
            <a:r>
              <a:rPr lang="fr-FR" sz="1100" dirty="0" smtClean="0"/>
              <a:t>.</a:t>
            </a:r>
          </a:p>
          <a:p>
            <a:pPr lvl="1" algn="just">
              <a:buNone/>
            </a:pPr>
            <a:endParaRPr lang="fr-FR" sz="800" dirty="0"/>
          </a:p>
          <a:p>
            <a:pPr lvl="1" algn="just">
              <a:buNone/>
            </a:pPr>
            <a:r>
              <a:rPr lang="fr-FR" sz="1100" dirty="0" smtClean="0"/>
              <a:t>iv.	</a:t>
            </a:r>
            <a:r>
              <a:rPr lang="fr-FR" sz="1100" u="sng" dirty="0" smtClean="0"/>
              <a:t>Le </a:t>
            </a:r>
            <a:r>
              <a:rPr lang="fr-FR" sz="1100" u="sng" dirty="0"/>
              <a:t>Nopal </a:t>
            </a:r>
            <a:r>
              <a:rPr lang="fr-FR" sz="1100" dirty="0"/>
              <a:t>est lui-même un composant traditionnel de l’alimentation des Indiens d’Amérique et ses vertus en matière de réduction des taux de lipides sanguins sont aussi reconnues (voir article en </a:t>
            </a:r>
            <a:r>
              <a:rPr lang="fr-FR" sz="1100" b="1" dirty="0"/>
              <a:t>annexe 8</a:t>
            </a:r>
            <a:r>
              <a:rPr lang="fr-FR" sz="1100" dirty="0" smtClean="0"/>
              <a:t>)</a:t>
            </a:r>
          </a:p>
          <a:p>
            <a:pPr lvl="1" algn="just">
              <a:buNone/>
            </a:pPr>
            <a:endParaRPr lang="fr-FR" sz="800" dirty="0"/>
          </a:p>
          <a:p>
            <a:pPr lvl="1" algn="just">
              <a:buNone/>
            </a:pPr>
            <a:r>
              <a:rPr lang="fr-FR" sz="1100" dirty="0" smtClean="0"/>
              <a:t>v.	L’originalité </a:t>
            </a:r>
            <a:r>
              <a:rPr lang="fr-FR" sz="1100" dirty="0"/>
              <a:t>du produit consiste dans l’association des 2 principes actifs ci-dessus dont la synergie est démontrée au travers de l’étude clinique déjà citée, dont synthèse est présentée en </a:t>
            </a:r>
            <a:r>
              <a:rPr lang="fr-FR" sz="1100" b="1" dirty="0"/>
              <a:t>annexe 7</a:t>
            </a:r>
            <a:r>
              <a:rPr lang="fr-FR" sz="1100" dirty="0"/>
              <a:t> du présent memorandum. </a:t>
            </a:r>
          </a:p>
          <a:p>
            <a:pPr algn="just">
              <a:buNone/>
            </a:pPr>
            <a:r>
              <a:rPr lang="fr-FR" sz="1100" dirty="0" smtClean="0"/>
              <a:t>	             Cette </a:t>
            </a:r>
            <a:r>
              <a:rPr lang="fr-FR" sz="1100" dirty="0"/>
              <a:t>étude clinique, fort probante, a été réalisée selon les pratiques couramment admises </a:t>
            </a:r>
            <a:r>
              <a:rPr lang="fr-FR" sz="1100" dirty="0" smtClean="0"/>
              <a:t>         </a:t>
            </a:r>
            <a:br>
              <a:rPr lang="fr-FR" sz="1100" dirty="0" smtClean="0"/>
            </a:br>
            <a:r>
              <a:rPr lang="fr-FR" sz="1100" dirty="0" smtClean="0"/>
              <a:t>             en </a:t>
            </a:r>
            <a:r>
              <a:rPr lang="fr-FR" sz="1100" dirty="0"/>
              <a:t>la matière au travers de 3 échantillons de sujets :</a:t>
            </a:r>
          </a:p>
          <a:p>
            <a:pPr lvl="3" algn="just"/>
            <a:r>
              <a:rPr lang="fr-FR" sz="1100" dirty="0" smtClean="0"/>
              <a:t>Un premier groupe utilisant </a:t>
            </a:r>
            <a:r>
              <a:rPr lang="fr-FR" sz="1100" dirty="0"/>
              <a:t>un placebo,</a:t>
            </a:r>
          </a:p>
          <a:p>
            <a:pPr lvl="3" algn="just"/>
            <a:r>
              <a:rPr lang="fr-FR" sz="1100" dirty="0" smtClean="0"/>
              <a:t>Un deuxième groupe </a:t>
            </a:r>
            <a:r>
              <a:rPr lang="fr-FR" sz="1100" dirty="0"/>
              <a:t>utilisant une statine de synthèse,</a:t>
            </a:r>
          </a:p>
          <a:p>
            <a:pPr lvl="3" algn="just"/>
            <a:r>
              <a:rPr lang="fr-FR" sz="1100" dirty="0" smtClean="0"/>
              <a:t>Le troisième groupe </a:t>
            </a:r>
            <a:r>
              <a:rPr lang="fr-FR" sz="1100" dirty="0"/>
              <a:t>utilisant le produit </a:t>
            </a:r>
            <a:r>
              <a:rPr lang="fr-FR" sz="1100" dirty="0" smtClean="0"/>
              <a:t>N29.</a:t>
            </a:r>
          </a:p>
          <a:p>
            <a:pPr algn="just">
              <a:buNone/>
            </a:pPr>
            <a:r>
              <a:rPr lang="fr-FR" sz="800" dirty="0" smtClean="0"/>
              <a:t>	                </a:t>
            </a:r>
            <a:r>
              <a:rPr lang="fr-FR" sz="1100" dirty="0" smtClean="0"/>
              <a:t>Ces 3 groupes ont été sélectionnés selon la méthodologie SUVIMAX (suivi préalable des      </a:t>
            </a:r>
            <a:br>
              <a:rPr lang="fr-FR" sz="1100" dirty="0" smtClean="0"/>
            </a:br>
            <a:r>
              <a:rPr lang="fr-FR" sz="1100" dirty="0" smtClean="0"/>
              <a:t>            sujets pendant 6 mois, permettant d’éliminer ceux dont le comportement est modifié par la  </a:t>
            </a:r>
            <a:br>
              <a:rPr lang="fr-FR" sz="1100" dirty="0" smtClean="0"/>
            </a:br>
            <a:r>
              <a:rPr lang="fr-FR" sz="1100" dirty="0" smtClean="0"/>
              <a:t>            participation à l’étude). </a:t>
            </a:r>
          </a:p>
          <a:p>
            <a:pPr algn="just">
              <a:buNone/>
            </a:pPr>
            <a:r>
              <a:rPr lang="fr-FR" sz="1100" dirty="0" smtClean="0"/>
              <a:t>	           </a:t>
            </a:r>
            <a:r>
              <a:rPr lang="fr-FR" sz="1100" u="sng" dirty="0" smtClean="0"/>
              <a:t>Le fait majeur mis en évidence </a:t>
            </a:r>
            <a:r>
              <a:rPr lang="fr-FR" sz="1100" dirty="0" smtClean="0"/>
              <a:t>est que la dose de Monacolin K (statine naturelle contenue </a:t>
            </a:r>
            <a:br>
              <a:rPr lang="fr-FR" sz="1100" dirty="0" smtClean="0"/>
            </a:br>
            <a:r>
              <a:rPr lang="fr-FR" sz="1100" dirty="0" smtClean="0"/>
              <a:t>           dans la levure de riz rouge) nécessaire à l’obtention de résultats significatifs est nettement </a:t>
            </a:r>
            <a:br>
              <a:rPr lang="fr-FR" sz="1100" dirty="0" smtClean="0"/>
            </a:br>
            <a:r>
              <a:rPr lang="fr-FR" sz="1100" dirty="0" smtClean="0"/>
              <a:t>           inférieure à celle préconisée par la statine de synthèse. </a:t>
            </a:r>
            <a:endParaRPr lang="fr-FR" sz="800" dirty="0" smtClean="0"/>
          </a:p>
          <a:p>
            <a:pPr algn="just">
              <a:buNone/>
            </a:pPr>
            <a:r>
              <a:rPr lang="fr-FR" sz="800" dirty="0" smtClean="0"/>
              <a:t> </a:t>
            </a:r>
            <a:endParaRPr lang="fr-FR" sz="800" dirty="0"/>
          </a:p>
          <a:p>
            <a:pPr lvl="1" algn="just">
              <a:buNone/>
            </a:pPr>
            <a:r>
              <a:rPr lang="fr-FR" sz="1100" dirty="0" smtClean="0"/>
              <a:t>vi.	Des </a:t>
            </a:r>
            <a:r>
              <a:rPr lang="fr-FR" sz="1100" dirty="0"/>
              <a:t>études complémentaires menées par le </a:t>
            </a:r>
            <a:r>
              <a:rPr lang="fr-FR" sz="1100" dirty="0" smtClean="0"/>
              <a:t>Professeur </a:t>
            </a:r>
            <a:r>
              <a:rPr lang="fr-FR" sz="1100" dirty="0"/>
              <a:t>Cloarec tendent à démontrer qu’en conséquence du point v ci-dessus, les effets secondaires néfastes </a:t>
            </a:r>
            <a:r>
              <a:rPr lang="fr-FR" sz="1100" dirty="0" smtClean="0"/>
              <a:t>(myalgies </a:t>
            </a:r>
            <a:r>
              <a:rPr lang="fr-FR" sz="1100" dirty="0"/>
              <a:t>des </a:t>
            </a:r>
            <a:r>
              <a:rPr lang="fr-FR" sz="1100" dirty="0" smtClean="0"/>
              <a:t>muscles striés) </a:t>
            </a:r>
            <a:r>
              <a:rPr lang="fr-FR" sz="1100" dirty="0"/>
              <a:t>habituellement constatés chez les patients sous statines de synthèse sont fortement atténués, sinon supprimés. Néanmoins ce point est à </a:t>
            </a:r>
            <a:r>
              <a:rPr lang="fr-FR" sz="1100" dirty="0" smtClean="0"/>
              <a:t>préciser et confirmer (études en cours).   </a:t>
            </a:r>
            <a:endParaRPr lang="fr-FR" sz="800" dirty="0"/>
          </a:p>
          <a:p>
            <a:pPr algn="just">
              <a:buNone/>
            </a:pPr>
            <a:r>
              <a:rPr lang="fr-FR" sz="800" dirty="0"/>
              <a:t> </a:t>
            </a:r>
          </a:p>
          <a:p>
            <a:pPr lvl="0">
              <a:buAutoNum type="arabicPeriod" startAt="6"/>
            </a:pPr>
            <a:r>
              <a:rPr lang="fr-FR" sz="1100" b="1" dirty="0" smtClean="0"/>
              <a:t>Conclusion</a:t>
            </a:r>
            <a:r>
              <a:rPr lang="fr-FR" sz="1100" dirty="0"/>
              <a:t/>
            </a:r>
            <a:br>
              <a:rPr lang="fr-FR" sz="1100" dirty="0"/>
            </a:br>
            <a:r>
              <a:rPr lang="fr-FR" sz="1100" dirty="0" smtClean="0"/>
              <a:t>Sur </a:t>
            </a:r>
            <a:r>
              <a:rPr lang="fr-FR" sz="1100" dirty="0"/>
              <a:t>la base des éléments du dossier N29 ci-dessus présentés, l’équipe N29 a construit un </a:t>
            </a:r>
            <a:r>
              <a:rPr lang="fr-FR" sz="1100" dirty="0" smtClean="0"/>
              <a:t>"business plan</a:t>
            </a:r>
            <a:r>
              <a:rPr lang="fr-FR" sz="1100" dirty="0"/>
              <a:t>"</a:t>
            </a:r>
            <a:r>
              <a:rPr lang="fr-FR" sz="1100" dirty="0" smtClean="0"/>
              <a:t> </a:t>
            </a:r>
            <a:r>
              <a:rPr lang="fr-FR" sz="1100" dirty="0"/>
              <a:t>sur hypothèses raisonnables permettant d’avoir une première approche économique </a:t>
            </a:r>
            <a:r>
              <a:rPr lang="fr-FR" sz="1100" dirty="0" smtClean="0"/>
              <a:t> des</a:t>
            </a:r>
          </a:p>
          <a:p>
            <a:pPr lvl="0">
              <a:buNone/>
            </a:pPr>
            <a:r>
              <a:rPr lang="fr-FR" sz="1100" dirty="0" smtClean="0"/>
              <a:t>	enjeux  </a:t>
            </a:r>
            <a:r>
              <a:rPr lang="fr-FR" sz="1100" dirty="0"/>
              <a:t>et  des montants envisagés dans l’opération proposée </a:t>
            </a:r>
            <a:r>
              <a:rPr lang="fr-FR" sz="1100" dirty="0" smtClean="0"/>
              <a:t>(A</a:t>
            </a:r>
            <a:r>
              <a:rPr lang="fr-FR" sz="1100" b="1" dirty="0" smtClean="0"/>
              <a:t>nnexe </a:t>
            </a:r>
            <a:r>
              <a:rPr lang="fr-FR" sz="1100" b="1" dirty="0"/>
              <a:t>9)</a:t>
            </a:r>
            <a:r>
              <a:rPr lang="fr-FR" sz="1100" dirty="0"/>
              <a:t>.</a:t>
            </a:r>
            <a:endParaRPr lang="fr-FR" sz="800" dirty="0"/>
          </a:p>
          <a:p>
            <a:pPr algn="just">
              <a:buNone/>
            </a:pPr>
            <a:r>
              <a:rPr lang="fr-FR" sz="800" dirty="0"/>
              <a:t> </a:t>
            </a:r>
          </a:p>
          <a:p>
            <a:pPr lvl="0">
              <a:spcBef>
                <a:spcPts val="0"/>
              </a:spcBef>
              <a:buNone/>
            </a:pPr>
            <a:r>
              <a:rPr lang="fr-FR" sz="1100" b="1" dirty="0" smtClean="0"/>
              <a:t>7.	Process proposé</a:t>
            </a:r>
            <a:endParaRPr lang="fr-FR" sz="1100" dirty="0"/>
          </a:p>
          <a:p>
            <a:pPr algn="just">
              <a:spcBef>
                <a:spcPts val="0"/>
              </a:spcBef>
              <a:buNone/>
            </a:pPr>
            <a:r>
              <a:rPr lang="fr-FR" sz="1100" dirty="0" smtClean="0"/>
              <a:t>	Le </a:t>
            </a:r>
            <a:r>
              <a:rPr lang="fr-FR" sz="1100" dirty="0"/>
              <a:t>lecteur intéressé par un approfondissement du dossier et notamment une rencontre avec le propriétaire et inventeur voudra bien le faire savoir à JSC Consultants au travers d’une lettre d’intérêt motivée dans laquelle le montant et la forme de la transaction seront envisagés et dans laquelle seront apportées les preuves si nécessaire des capacités financières du candidat</a:t>
            </a:r>
            <a:r>
              <a:rPr lang="fr-FR" sz="1100" dirty="0" smtClean="0"/>
              <a:t>.</a:t>
            </a:r>
            <a:endParaRPr lang="fr-FR" sz="1100" dirty="0"/>
          </a:p>
        </p:txBody>
      </p:sp>
      <p:sp>
        <p:nvSpPr>
          <p:cNvPr id="5" name="ZoneTexte 4"/>
          <p:cNvSpPr txBox="1"/>
          <p:nvPr/>
        </p:nvSpPr>
        <p:spPr>
          <a:xfrm>
            <a:off x="260648" y="8436332"/>
            <a:ext cx="6480720" cy="600164"/>
          </a:xfrm>
          <a:prstGeom prst="rect">
            <a:avLst/>
          </a:prstGeom>
          <a:noFill/>
        </p:spPr>
        <p:txBody>
          <a:bodyPr wrap="square" rtlCol="0">
            <a:spAutoFit/>
          </a:bodyPr>
          <a:lstStyle/>
          <a:p>
            <a:pPr algn="ctr"/>
            <a:r>
              <a:rPr lang="fr-FR" sz="1100" b="1" dirty="0" smtClean="0">
                <a:solidFill>
                  <a:srgbClr val="0070C0"/>
                </a:solidFill>
              </a:rPr>
              <a:t>JSC Consultants SAS  au </a:t>
            </a:r>
            <a:r>
              <a:rPr lang="fr-FR" sz="1100" b="1" dirty="0">
                <a:solidFill>
                  <a:srgbClr val="0070C0"/>
                </a:solidFill>
              </a:rPr>
              <a:t>capital de 218 600 €</a:t>
            </a:r>
            <a:endParaRPr lang="fr-FR" sz="1100" b="1" i="1" dirty="0">
              <a:solidFill>
                <a:srgbClr val="0070C0"/>
              </a:solidFill>
            </a:endParaRPr>
          </a:p>
          <a:p>
            <a:pPr algn="ctr"/>
            <a:r>
              <a:rPr lang="fr-FR" sz="1100" dirty="0">
                <a:solidFill>
                  <a:srgbClr val="0070C0"/>
                </a:solidFill>
              </a:rPr>
              <a:t>3 Square Bugeaud - 78150 Le Chesnay - Tél. :+33 (0) 39  43 17 23 – Fax :+33 (0) 39 43 52 68</a:t>
            </a:r>
          </a:p>
          <a:p>
            <a:pPr algn="ctr"/>
            <a:r>
              <a:rPr lang="fr-FR" sz="1100" dirty="0">
                <a:solidFill>
                  <a:srgbClr val="0070C0"/>
                </a:solidFill>
              </a:rPr>
              <a:t>R.C.S. Versailles 483 155 354 00010 - APE 741G - N° TVA FR </a:t>
            </a:r>
            <a:r>
              <a:rPr lang="fr-FR" sz="1100" dirty="0" smtClean="0">
                <a:solidFill>
                  <a:srgbClr val="0070C0"/>
                </a:solidFill>
              </a:rPr>
              <a:t>21483155354</a:t>
            </a:r>
            <a:endParaRPr lang="fr-FR" sz="1100" dirty="0">
              <a:solidFill>
                <a:srgbClr val="0070C0"/>
              </a:solidFill>
            </a:endParaRPr>
          </a:p>
        </p:txBody>
      </p:sp>
      <p:cxnSp>
        <p:nvCxnSpPr>
          <p:cNvPr id="6" name="Connecteur droit 5"/>
          <p:cNvCxnSpPr/>
          <p:nvPr/>
        </p:nvCxnSpPr>
        <p:spPr>
          <a:xfrm>
            <a:off x="2060848" y="8388424"/>
            <a:ext cx="280831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C:\Users\evelyne\Documents\ARKANISSIM\Clients en cours\ENTREPRISE\VALORIMER\N29\confidentiel.gif"/>
          <p:cNvPicPr>
            <a:picLocks noChangeAspect="1" noChangeArrowheads="1"/>
          </p:cNvPicPr>
          <p:nvPr/>
        </p:nvPicPr>
        <p:blipFill>
          <a:blip r:embed="rId2" cstate="print"/>
          <a:srcRect/>
          <a:stretch>
            <a:fillRect/>
          </a:stretch>
        </p:blipFill>
        <p:spPr bwMode="auto">
          <a:xfrm rot="17779534">
            <a:off x="-357294" y="4293970"/>
            <a:ext cx="7572587" cy="55606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6956" y="2195737"/>
            <a:ext cx="5462364" cy="5616624"/>
          </a:xfrm>
        </p:spPr>
        <p:txBody>
          <a:bodyPr>
            <a:normAutofit/>
          </a:bodyPr>
          <a:lstStyle/>
          <a:p>
            <a:pPr lvl="0">
              <a:buNone/>
            </a:pPr>
            <a:r>
              <a:rPr lang="fr-FR" sz="1200" b="1" dirty="0" smtClean="0">
                <a:solidFill>
                  <a:srgbClr val="0070C0"/>
                </a:solidFill>
              </a:rPr>
              <a:t>1.	Formule </a:t>
            </a:r>
            <a:r>
              <a:rPr lang="fr-FR" sz="1200" b="1" dirty="0">
                <a:solidFill>
                  <a:srgbClr val="0070C0"/>
                </a:solidFill>
              </a:rPr>
              <a:t>et fiche </a:t>
            </a:r>
            <a:r>
              <a:rPr lang="fr-FR" sz="1200" b="1" dirty="0" smtClean="0">
                <a:solidFill>
                  <a:srgbClr val="0070C0"/>
                </a:solidFill>
              </a:rPr>
              <a:t>technique</a:t>
            </a:r>
            <a:r>
              <a:rPr lang="fr-FR" sz="1200" b="1" dirty="0">
                <a:solidFill>
                  <a:srgbClr val="0070C0"/>
                </a:solidFill>
              </a:rPr>
              <a:t>	</a:t>
            </a:r>
            <a:r>
              <a:rPr lang="fr-FR" sz="1200" b="1" dirty="0" smtClean="0">
                <a:solidFill>
                  <a:srgbClr val="0070C0"/>
                </a:solidFill>
              </a:rPr>
              <a:t>		Page </a:t>
            </a:r>
            <a:r>
              <a:rPr lang="fr-FR" sz="1200" b="1" dirty="0">
                <a:solidFill>
                  <a:srgbClr val="0070C0"/>
                </a:solidFill>
              </a:rPr>
              <a:t>1 </a:t>
            </a:r>
          </a:p>
          <a:p>
            <a:pPr>
              <a:buNone/>
            </a:pPr>
            <a:endParaRPr lang="fr-FR" sz="1200" b="1" dirty="0">
              <a:solidFill>
                <a:srgbClr val="0070C0"/>
              </a:solidFill>
            </a:endParaRPr>
          </a:p>
          <a:p>
            <a:pPr lvl="0">
              <a:buNone/>
            </a:pPr>
            <a:r>
              <a:rPr lang="fr-FR" sz="1200" b="1" dirty="0" smtClean="0">
                <a:solidFill>
                  <a:srgbClr val="0070C0"/>
                </a:solidFill>
              </a:rPr>
              <a:t>2.	Dossier DGCCRF</a:t>
            </a:r>
            <a:r>
              <a:rPr lang="fr-FR" sz="1200" b="1" dirty="0">
                <a:solidFill>
                  <a:srgbClr val="0070C0"/>
                </a:solidFill>
              </a:rPr>
              <a:t>	</a:t>
            </a:r>
            <a:r>
              <a:rPr lang="fr-FR" sz="1200" b="1" dirty="0" smtClean="0">
                <a:solidFill>
                  <a:srgbClr val="0070C0"/>
                </a:solidFill>
              </a:rPr>
              <a:t>			Page </a:t>
            </a:r>
            <a:r>
              <a:rPr lang="fr-FR" sz="1200" b="1" dirty="0">
                <a:solidFill>
                  <a:srgbClr val="0070C0"/>
                </a:solidFill>
              </a:rPr>
              <a:t>4</a:t>
            </a:r>
          </a:p>
          <a:p>
            <a:pPr>
              <a:buNone/>
            </a:pPr>
            <a:endParaRPr lang="fr-FR" sz="1200" b="1" dirty="0">
              <a:solidFill>
                <a:srgbClr val="0070C0"/>
              </a:solidFill>
            </a:endParaRPr>
          </a:p>
          <a:p>
            <a:pPr lvl="0">
              <a:buNone/>
            </a:pPr>
            <a:r>
              <a:rPr lang="fr-FR" sz="1200" b="1" dirty="0" smtClean="0">
                <a:solidFill>
                  <a:srgbClr val="0070C0"/>
                </a:solidFill>
              </a:rPr>
              <a:t>3.	Demande </a:t>
            </a:r>
            <a:r>
              <a:rPr lang="fr-FR" sz="1200" b="1" dirty="0">
                <a:solidFill>
                  <a:srgbClr val="0070C0"/>
                </a:solidFill>
              </a:rPr>
              <a:t>de brevet (France et International)	</a:t>
            </a:r>
            <a:r>
              <a:rPr lang="fr-FR" sz="1200" b="1" dirty="0" smtClean="0">
                <a:solidFill>
                  <a:srgbClr val="0070C0"/>
                </a:solidFill>
              </a:rPr>
              <a:t>	Page </a:t>
            </a:r>
            <a:r>
              <a:rPr lang="fr-FR" sz="1200" b="1" dirty="0">
                <a:solidFill>
                  <a:srgbClr val="0070C0"/>
                </a:solidFill>
              </a:rPr>
              <a:t>10</a:t>
            </a:r>
          </a:p>
          <a:p>
            <a:pPr>
              <a:buNone/>
            </a:pPr>
            <a:r>
              <a:rPr lang="fr-FR" sz="1200" b="1" dirty="0">
                <a:solidFill>
                  <a:srgbClr val="0070C0"/>
                </a:solidFill>
              </a:rPr>
              <a:t> </a:t>
            </a:r>
          </a:p>
          <a:p>
            <a:pPr lvl="0">
              <a:buNone/>
            </a:pPr>
            <a:r>
              <a:rPr lang="fr-FR" sz="1200" b="1" dirty="0" smtClean="0">
                <a:solidFill>
                  <a:srgbClr val="0070C0"/>
                </a:solidFill>
              </a:rPr>
              <a:t>4.	Texte </a:t>
            </a:r>
            <a:r>
              <a:rPr lang="fr-FR" sz="1200" b="1" dirty="0">
                <a:solidFill>
                  <a:srgbClr val="0070C0"/>
                </a:solidFill>
              </a:rPr>
              <a:t>du brevet.	</a:t>
            </a:r>
            <a:r>
              <a:rPr lang="fr-FR" sz="1200" b="1" dirty="0" smtClean="0">
                <a:solidFill>
                  <a:srgbClr val="0070C0"/>
                </a:solidFill>
              </a:rPr>
              <a:t>			Page </a:t>
            </a:r>
            <a:r>
              <a:rPr lang="fr-FR" sz="1200" b="1" dirty="0">
                <a:solidFill>
                  <a:srgbClr val="0070C0"/>
                </a:solidFill>
              </a:rPr>
              <a:t>14</a:t>
            </a:r>
          </a:p>
          <a:p>
            <a:pPr>
              <a:buNone/>
            </a:pPr>
            <a:r>
              <a:rPr lang="fr-FR" sz="1200" b="1" dirty="0">
                <a:solidFill>
                  <a:srgbClr val="0070C0"/>
                </a:solidFill>
              </a:rPr>
              <a:t> </a:t>
            </a:r>
          </a:p>
          <a:p>
            <a:pPr lvl="0">
              <a:buNone/>
            </a:pPr>
            <a:r>
              <a:rPr lang="fr-FR" sz="1200" b="1" dirty="0" smtClean="0">
                <a:solidFill>
                  <a:srgbClr val="0070C0"/>
                </a:solidFill>
              </a:rPr>
              <a:t>5.	Synthèse </a:t>
            </a:r>
            <a:r>
              <a:rPr lang="fr-FR" sz="1200" b="1" dirty="0">
                <a:solidFill>
                  <a:srgbClr val="0070C0"/>
                </a:solidFill>
              </a:rPr>
              <a:t>de l’étude clinique menée par le Professeur </a:t>
            </a:r>
            <a:r>
              <a:rPr lang="fr-FR" sz="1200" b="1" dirty="0" smtClean="0">
                <a:solidFill>
                  <a:srgbClr val="0070C0"/>
                </a:solidFill>
              </a:rPr>
              <a:t>Cloarec</a:t>
            </a:r>
            <a:r>
              <a:rPr lang="fr-FR" sz="1200" b="1" dirty="0">
                <a:solidFill>
                  <a:srgbClr val="0070C0"/>
                </a:solidFill>
              </a:rPr>
              <a:t>	Page 24</a:t>
            </a:r>
          </a:p>
          <a:p>
            <a:pPr>
              <a:buNone/>
            </a:pPr>
            <a:r>
              <a:rPr lang="fr-FR" sz="1200" b="1" dirty="0">
                <a:solidFill>
                  <a:srgbClr val="0070C0"/>
                </a:solidFill>
              </a:rPr>
              <a:t> </a:t>
            </a:r>
          </a:p>
          <a:p>
            <a:pPr lvl="0">
              <a:buNone/>
            </a:pPr>
            <a:r>
              <a:rPr lang="fr-FR" sz="1200" b="1" dirty="0" smtClean="0">
                <a:solidFill>
                  <a:srgbClr val="0070C0"/>
                </a:solidFill>
              </a:rPr>
              <a:t>6.	Packaging </a:t>
            </a:r>
            <a:r>
              <a:rPr lang="fr-FR" sz="1200" b="1" dirty="0">
                <a:solidFill>
                  <a:srgbClr val="0070C0"/>
                </a:solidFill>
              </a:rPr>
              <a:t>et argumentation </a:t>
            </a:r>
            <a:r>
              <a:rPr lang="fr-FR" sz="1200" b="1" dirty="0" smtClean="0">
                <a:solidFill>
                  <a:srgbClr val="0070C0"/>
                </a:solidFill>
              </a:rPr>
              <a:t>commerciale</a:t>
            </a:r>
            <a:r>
              <a:rPr lang="fr-FR" sz="1200" b="1" dirty="0">
                <a:solidFill>
                  <a:srgbClr val="0070C0"/>
                </a:solidFill>
              </a:rPr>
              <a:t>	</a:t>
            </a:r>
            <a:r>
              <a:rPr lang="fr-FR" sz="1200" b="1" dirty="0" smtClean="0">
                <a:solidFill>
                  <a:srgbClr val="0070C0"/>
                </a:solidFill>
              </a:rPr>
              <a:t>	Page </a:t>
            </a:r>
            <a:r>
              <a:rPr lang="fr-FR" sz="1200" b="1" dirty="0">
                <a:solidFill>
                  <a:srgbClr val="0070C0"/>
                </a:solidFill>
              </a:rPr>
              <a:t>30</a:t>
            </a:r>
          </a:p>
          <a:p>
            <a:pPr>
              <a:buNone/>
            </a:pPr>
            <a:r>
              <a:rPr lang="fr-FR" sz="1200" b="1" dirty="0">
                <a:solidFill>
                  <a:srgbClr val="0070C0"/>
                </a:solidFill>
              </a:rPr>
              <a:t> </a:t>
            </a:r>
          </a:p>
          <a:p>
            <a:pPr lvl="0">
              <a:buNone/>
            </a:pPr>
            <a:r>
              <a:rPr lang="fr-FR" sz="1200" b="1" dirty="0" smtClean="0">
                <a:solidFill>
                  <a:srgbClr val="0070C0"/>
                </a:solidFill>
              </a:rPr>
              <a:t>7.	La </a:t>
            </a:r>
            <a:r>
              <a:rPr lang="fr-FR" sz="1200" b="1" dirty="0">
                <a:solidFill>
                  <a:srgbClr val="0070C0"/>
                </a:solidFill>
              </a:rPr>
              <a:t>levure de riz </a:t>
            </a:r>
            <a:r>
              <a:rPr lang="fr-FR" sz="1200" b="1" dirty="0" smtClean="0">
                <a:solidFill>
                  <a:srgbClr val="0070C0"/>
                </a:solidFill>
              </a:rPr>
              <a:t>rouge</a:t>
            </a:r>
            <a:r>
              <a:rPr lang="fr-FR" sz="1200" b="1" dirty="0">
                <a:solidFill>
                  <a:srgbClr val="0070C0"/>
                </a:solidFill>
              </a:rPr>
              <a:t>	</a:t>
            </a:r>
            <a:r>
              <a:rPr lang="fr-FR" sz="1200" b="1" dirty="0" smtClean="0">
                <a:solidFill>
                  <a:srgbClr val="0070C0"/>
                </a:solidFill>
              </a:rPr>
              <a:t>			Page </a:t>
            </a:r>
            <a:r>
              <a:rPr lang="fr-FR" sz="1200" b="1" dirty="0">
                <a:solidFill>
                  <a:srgbClr val="0070C0"/>
                </a:solidFill>
              </a:rPr>
              <a:t>32</a:t>
            </a:r>
          </a:p>
          <a:p>
            <a:pPr>
              <a:buNone/>
            </a:pPr>
            <a:r>
              <a:rPr lang="fr-FR" sz="1200" b="1" dirty="0">
                <a:solidFill>
                  <a:srgbClr val="0070C0"/>
                </a:solidFill>
              </a:rPr>
              <a:t> </a:t>
            </a:r>
          </a:p>
          <a:p>
            <a:pPr lvl="0">
              <a:buNone/>
            </a:pPr>
            <a:r>
              <a:rPr lang="fr-FR" sz="1200" b="1" dirty="0" smtClean="0">
                <a:solidFill>
                  <a:srgbClr val="0070C0"/>
                </a:solidFill>
              </a:rPr>
              <a:t>8.	Le Nopal </a:t>
            </a:r>
            <a:r>
              <a:rPr lang="fr-FR" sz="1200" b="1" dirty="0">
                <a:solidFill>
                  <a:srgbClr val="0070C0"/>
                </a:solidFill>
              </a:rPr>
              <a:t>	</a:t>
            </a:r>
            <a:r>
              <a:rPr lang="fr-FR" sz="1200" b="1" dirty="0" smtClean="0">
                <a:solidFill>
                  <a:srgbClr val="0070C0"/>
                </a:solidFill>
              </a:rPr>
              <a:t>			Page </a:t>
            </a:r>
            <a:r>
              <a:rPr lang="fr-FR" sz="1200" b="1" dirty="0">
                <a:solidFill>
                  <a:srgbClr val="0070C0"/>
                </a:solidFill>
              </a:rPr>
              <a:t>33</a:t>
            </a:r>
          </a:p>
          <a:p>
            <a:endParaRPr lang="fr-FR" sz="1200" b="1" dirty="0">
              <a:solidFill>
                <a:srgbClr val="0070C0"/>
              </a:solidFill>
            </a:endParaRPr>
          </a:p>
          <a:p>
            <a:pPr>
              <a:buNone/>
            </a:pPr>
            <a:r>
              <a:rPr lang="fr-FR" sz="1200" b="1" dirty="0" smtClean="0">
                <a:solidFill>
                  <a:srgbClr val="0070C0"/>
                </a:solidFill>
              </a:rPr>
              <a:t>9.	Business </a:t>
            </a:r>
            <a:r>
              <a:rPr lang="fr-FR" sz="1200" b="1" dirty="0">
                <a:solidFill>
                  <a:srgbClr val="0070C0"/>
                </a:solidFill>
              </a:rPr>
              <a:t>Plan	</a:t>
            </a:r>
            <a:r>
              <a:rPr lang="fr-FR" sz="1200" b="1" dirty="0" smtClean="0">
                <a:solidFill>
                  <a:srgbClr val="0070C0"/>
                </a:solidFill>
              </a:rPr>
              <a:t>			Page </a:t>
            </a:r>
            <a:r>
              <a:rPr lang="fr-FR" sz="1200" b="1" dirty="0">
                <a:solidFill>
                  <a:srgbClr val="0070C0"/>
                </a:solidFill>
              </a:rPr>
              <a:t>36</a:t>
            </a:r>
          </a:p>
        </p:txBody>
      </p:sp>
      <p:sp>
        <p:nvSpPr>
          <p:cNvPr id="4" name="Rectangle à coins arrondis 3"/>
          <p:cNvSpPr/>
          <p:nvPr/>
        </p:nvSpPr>
        <p:spPr>
          <a:xfrm>
            <a:off x="692696" y="611560"/>
            <a:ext cx="5738936" cy="626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rgbClr val="0070C0"/>
                </a:solidFill>
              </a:rPr>
              <a:t>ANNEXES</a:t>
            </a:r>
            <a:endParaRPr lang="fr-FR" sz="3200" b="1" dirty="0" smtClean="0">
              <a:solidFill>
                <a:srgbClr val="0070C0"/>
              </a:solidFill>
              <a:latin typeface="Aharoni" pitchFamily="2" charset="-79"/>
              <a:cs typeface="Aharoni" pitchFamily="2" charset="-79"/>
            </a:endParaRPr>
          </a:p>
        </p:txBody>
      </p:sp>
      <p:sp>
        <p:nvSpPr>
          <p:cNvPr id="6" name="ZoneTexte 5"/>
          <p:cNvSpPr txBox="1"/>
          <p:nvPr/>
        </p:nvSpPr>
        <p:spPr>
          <a:xfrm>
            <a:off x="260648" y="8436332"/>
            <a:ext cx="6480720" cy="600164"/>
          </a:xfrm>
          <a:prstGeom prst="rect">
            <a:avLst/>
          </a:prstGeom>
          <a:noFill/>
        </p:spPr>
        <p:txBody>
          <a:bodyPr wrap="square" rtlCol="0">
            <a:spAutoFit/>
          </a:bodyPr>
          <a:lstStyle/>
          <a:p>
            <a:pPr algn="ctr"/>
            <a:r>
              <a:rPr lang="fr-FR" sz="1100" b="1" dirty="0" smtClean="0">
                <a:solidFill>
                  <a:srgbClr val="0070C0"/>
                </a:solidFill>
              </a:rPr>
              <a:t>JSC Consultants SAS </a:t>
            </a:r>
            <a:r>
              <a:rPr lang="fr-FR" sz="1100" b="1" dirty="0">
                <a:solidFill>
                  <a:srgbClr val="0070C0"/>
                </a:solidFill>
              </a:rPr>
              <a:t>au capital de 218 600 €</a:t>
            </a:r>
            <a:endParaRPr lang="fr-FR" sz="1100" b="1" i="1" dirty="0">
              <a:solidFill>
                <a:srgbClr val="0070C0"/>
              </a:solidFill>
            </a:endParaRPr>
          </a:p>
          <a:p>
            <a:pPr algn="ctr"/>
            <a:r>
              <a:rPr lang="fr-FR" sz="1100" dirty="0">
                <a:solidFill>
                  <a:srgbClr val="0070C0"/>
                </a:solidFill>
              </a:rPr>
              <a:t>3 Square Bugeaud - 78150 Le Chesnay - Tél. :+33 (0) 39  43 17 23 – Fax :+33 (0) 39 43 52 68</a:t>
            </a:r>
          </a:p>
          <a:p>
            <a:pPr algn="ctr"/>
            <a:r>
              <a:rPr lang="fr-FR" sz="1100" dirty="0">
                <a:solidFill>
                  <a:srgbClr val="0070C0"/>
                </a:solidFill>
              </a:rPr>
              <a:t>R.C.S. Versailles 483 155 354 00010 - APE 741G - N° TVA FR </a:t>
            </a:r>
            <a:r>
              <a:rPr lang="fr-FR" sz="1100" dirty="0" smtClean="0">
                <a:solidFill>
                  <a:srgbClr val="0070C0"/>
                </a:solidFill>
              </a:rPr>
              <a:t>21483155354</a:t>
            </a:r>
            <a:endParaRPr lang="fr-FR" sz="1100" dirty="0">
              <a:solidFill>
                <a:srgbClr val="0070C0"/>
              </a:solidFill>
            </a:endParaRPr>
          </a:p>
        </p:txBody>
      </p:sp>
      <p:cxnSp>
        <p:nvCxnSpPr>
          <p:cNvPr id="7" name="Connecteur droit 6"/>
          <p:cNvCxnSpPr/>
          <p:nvPr/>
        </p:nvCxnSpPr>
        <p:spPr>
          <a:xfrm>
            <a:off x="2060848" y="8388424"/>
            <a:ext cx="2808312"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2" descr="C:\Users\evelyne\Documents\ARKANISSIM\Clients en cours\ENTREPRISE\VALORIMER\N29\confidentiel.gif"/>
          <p:cNvPicPr>
            <a:picLocks noChangeAspect="1" noChangeArrowheads="1"/>
          </p:cNvPicPr>
          <p:nvPr/>
        </p:nvPicPr>
        <p:blipFill>
          <a:blip r:embed="rId2" cstate="print"/>
          <a:srcRect/>
          <a:stretch>
            <a:fillRect/>
          </a:stretch>
        </p:blipFill>
        <p:spPr bwMode="auto">
          <a:xfrm rot="17779534">
            <a:off x="-357294" y="4293970"/>
            <a:ext cx="7572587" cy="556062"/>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1756</TotalTime>
  <Words>199</Words>
  <Application>Microsoft Office PowerPoint</Application>
  <PresentationFormat>Affichage à l'écran (4:3)</PresentationFormat>
  <Paragraphs>89</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Diapositive 1</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evelyne</dc:creator>
  <cp:lastModifiedBy>evelyne</cp:lastModifiedBy>
  <cp:revision>33</cp:revision>
  <dcterms:created xsi:type="dcterms:W3CDTF">2011-10-22T13:36:31Z</dcterms:created>
  <dcterms:modified xsi:type="dcterms:W3CDTF">2011-11-09T16:51:36Z</dcterms:modified>
</cp:coreProperties>
</file>