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52" r:id="rId1"/>
  </p:sldMasterIdLst>
  <p:sldIdLst>
    <p:sldId id="256" r:id="rId2"/>
    <p:sldId id="260" r:id="rId3"/>
    <p:sldId id="261" r:id="rId4"/>
  </p:sldIdLst>
  <p:sldSz cx="6858000" cy="9144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620"/>
    <p:restoredTop sz="94660"/>
  </p:normalViewPr>
  <p:slideViewPr>
    <p:cSldViewPr>
      <p:cViewPr>
        <p:scale>
          <a:sx n="53" d="100"/>
          <a:sy n="53" d="100"/>
        </p:scale>
        <p:origin x="-2196" y="-150"/>
      </p:cViewPr>
      <p:guideLst>
        <p:guide orient="horz" pos="2880"/>
        <p:guide pos="216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514350" y="2840573"/>
            <a:ext cx="5829300" cy="1960033"/>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3729037" y="488951"/>
            <a:ext cx="1157288" cy="10401300"/>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257179" y="488951"/>
            <a:ext cx="3357563" cy="10401300"/>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541735" y="5875867"/>
            <a:ext cx="5829300" cy="1816100"/>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541735" y="3875624"/>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257177"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2628902" y="2844801"/>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342900" y="366184"/>
            <a:ext cx="6172200" cy="1524000"/>
          </a:xfrm>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342902"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342902"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3483773"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3483773"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342904" y="364067"/>
            <a:ext cx="2256235" cy="154940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2681291" y="364073"/>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342904" y="1913473"/>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344216" y="6400801"/>
            <a:ext cx="4114800" cy="755651"/>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344216" y="7156452"/>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5BF509D7-6857-4A7E-81E6-728CC2B47A85}" type="datetimeFigureOut">
              <a:rPr lang="fr-FR" smtClean="0"/>
              <a:pPr/>
              <a:t>23/10/2011</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79E80685-5E24-4D2F-9CEC-C976ED58D112}"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342900" y="2133606"/>
            <a:ext cx="6172200" cy="603461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342900" y="8475140"/>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5BF509D7-6857-4A7E-81E6-728CC2B47A85}" type="datetimeFigureOut">
              <a:rPr lang="fr-FR" smtClean="0"/>
              <a:pPr/>
              <a:t>23/10/2011</a:t>
            </a:fld>
            <a:endParaRPr lang="fr-FR"/>
          </a:p>
        </p:txBody>
      </p:sp>
      <p:sp>
        <p:nvSpPr>
          <p:cNvPr id="5" name="Espace réservé du pied de page 4"/>
          <p:cNvSpPr>
            <a:spLocks noGrp="1"/>
          </p:cNvSpPr>
          <p:nvPr>
            <p:ph type="ftr" sz="quarter" idx="3"/>
          </p:nvPr>
        </p:nvSpPr>
        <p:spPr>
          <a:xfrm>
            <a:off x="2343150" y="8475140"/>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4914900" y="8475140"/>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79E80685-5E24-4D2F-9CEC-C976ED58D112}"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7" name="Picture 3"/>
          <p:cNvPicPr>
            <a:picLocks noChangeAspect="1" noChangeArrowheads="1"/>
          </p:cNvPicPr>
          <p:nvPr/>
        </p:nvPicPr>
        <p:blipFill>
          <a:blip r:embed="rId2" cstate="print"/>
          <a:srcRect/>
          <a:stretch>
            <a:fillRect/>
          </a:stretch>
        </p:blipFill>
        <p:spPr bwMode="auto">
          <a:xfrm>
            <a:off x="764704" y="4644008"/>
            <a:ext cx="729269" cy="2376264"/>
          </a:xfrm>
          <a:prstGeom prst="rect">
            <a:avLst/>
          </a:prstGeom>
          <a:noFill/>
          <a:ln w="9525">
            <a:noFill/>
            <a:miter lim="800000"/>
            <a:headEnd/>
            <a:tailEnd/>
          </a:ln>
        </p:spPr>
      </p:pic>
      <p:pic>
        <p:nvPicPr>
          <p:cNvPr id="1028" name="Picture 4"/>
          <p:cNvPicPr>
            <a:picLocks noChangeAspect="1" noChangeArrowheads="1"/>
          </p:cNvPicPr>
          <p:nvPr/>
        </p:nvPicPr>
        <p:blipFill>
          <a:blip r:embed="rId3" cstate="print"/>
          <a:srcRect/>
          <a:stretch>
            <a:fillRect/>
          </a:stretch>
        </p:blipFill>
        <p:spPr bwMode="auto">
          <a:xfrm>
            <a:off x="980728" y="7020272"/>
            <a:ext cx="936104" cy="963238"/>
          </a:xfrm>
          <a:prstGeom prst="rect">
            <a:avLst/>
          </a:prstGeom>
          <a:noFill/>
          <a:ln w="9525">
            <a:noFill/>
            <a:miter lim="800000"/>
            <a:headEnd/>
            <a:tailEnd/>
          </a:ln>
        </p:spPr>
      </p:pic>
      <p:pic>
        <p:nvPicPr>
          <p:cNvPr id="10" name="Image 9" descr="jscconsult"/>
          <p:cNvPicPr/>
          <p:nvPr/>
        </p:nvPicPr>
        <p:blipFill>
          <a:blip r:embed="rId4" cstate="print"/>
          <a:srcRect/>
          <a:stretch>
            <a:fillRect/>
          </a:stretch>
        </p:blipFill>
        <p:spPr bwMode="auto">
          <a:xfrm>
            <a:off x="144016" y="216024"/>
            <a:ext cx="2780928" cy="467544"/>
          </a:xfrm>
          <a:prstGeom prst="rect">
            <a:avLst/>
          </a:prstGeom>
          <a:noFill/>
          <a:ln w="9525">
            <a:noFill/>
            <a:miter lim="800000"/>
            <a:headEnd/>
            <a:tailEnd/>
          </a:ln>
        </p:spPr>
      </p:pic>
      <p:sp>
        <p:nvSpPr>
          <p:cNvPr id="11" name="ZoneTexte 10"/>
          <p:cNvSpPr txBox="1"/>
          <p:nvPr/>
        </p:nvSpPr>
        <p:spPr>
          <a:xfrm>
            <a:off x="3501008" y="179513"/>
            <a:ext cx="3057247" cy="738664"/>
          </a:xfrm>
          <a:prstGeom prst="rect">
            <a:avLst/>
          </a:prstGeom>
          <a:noFill/>
        </p:spPr>
        <p:txBody>
          <a:bodyPr wrap="square" rtlCol="0">
            <a:spAutoFit/>
          </a:bodyPr>
          <a:lstStyle/>
          <a:p>
            <a:pPr algn="r"/>
            <a:r>
              <a:rPr lang="fr-FR" sz="1400" b="1" i="1" dirty="0">
                <a:solidFill>
                  <a:srgbClr val="0070C0"/>
                </a:solidFill>
              </a:rPr>
              <a:t>Croissance externe </a:t>
            </a:r>
            <a:endParaRPr lang="fr-FR" sz="1400" dirty="0">
              <a:solidFill>
                <a:srgbClr val="0070C0"/>
              </a:solidFill>
            </a:endParaRPr>
          </a:p>
          <a:p>
            <a:pPr algn="r"/>
            <a:r>
              <a:rPr lang="fr-FR" sz="1400" b="1" i="1" dirty="0" smtClean="0">
                <a:solidFill>
                  <a:srgbClr val="0070C0"/>
                </a:solidFill>
              </a:rPr>
              <a:t>Cessions </a:t>
            </a:r>
            <a:r>
              <a:rPr lang="fr-FR" sz="1400" b="1" i="1" dirty="0">
                <a:solidFill>
                  <a:srgbClr val="0070C0"/>
                </a:solidFill>
              </a:rPr>
              <a:t>et Acquisitions</a:t>
            </a:r>
            <a:endParaRPr lang="fr-FR" sz="1400" dirty="0">
              <a:solidFill>
                <a:srgbClr val="0070C0"/>
              </a:solidFill>
            </a:endParaRPr>
          </a:p>
          <a:p>
            <a:pPr algn="r"/>
            <a:r>
              <a:rPr lang="fr-FR" sz="1400" b="1" i="1" dirty="0">
                <a:solidFill>
                  <a:srgbClr val="0070C0"/>
                </a:solidFill>
              </a:rPr>
              <a:t>Participations</a:t>
            </a:r>
            <a:r>
              <a:rPr lang="fr-FR" sz="1400" i="1" dirty="0">
                <a:solidFill>
                  <a:srgbClr val="0070C0"/>
                </a:solidFill>
              </a:rPr>
              <a:t> </a:t>
            </a:r>
            <a:r>
              <a:rPr lang="fr-FR" sz="1400" b="1" i="1" dirty="0" smtClean="0">
                <a:solidFill>
                  <a:srgbClr val="0070C0"/>
                </a:solidFill>
              </a:rPr>
              <a:t>Financières</a:t>
            </a:r>
            <a:endParaRPr lang="fr-FR" sz="1400" dirty="0">
              <a:solidFill>
                <a:srgbClr val="0070C0"/>
              </a:solidFill>
            </a:endParaRPr>
          </a:p>
        </p:txBody>
      </p:sp>
      <p:sp>
        <p:nvSpPr>
          <p:cNvPr id="12" name="ZoneTexte 11"/>
          <p:cNvSpPr txBox="1"/>
          <p:nvPr/>
        </p:nvSpPr>
        <p:spPr>
          <a:xfrm>
            <a:off x="260648" y="8436332"/>
            <a:ext cx="6480720" cy="600164"/>
          </a:xfrm>
          <a:prstGeom prst="rect">
            <a:avLst/>
          </a:prstGeom>
          <a:noFill/>
        </p:spPr>
        <p:txBody>
          <a:bodyPr wrap="square" rtlCol="0">
            <a:spAutoFit/>
          </a:bodyPr>
          <a:lstStyle/>
          <a:p>
            <a:pPr algn="ctr"/>
            <a:r>
              <a:rPr lang="fr-FR" sz="1100" b="1" dirty="0">
                <a:solidFill>
                  <a:srgbClr val="0070C0"/>
                </a:solidFill>
              </a:rPr>
              <a:t>SARL JSC Consultants au capital de 218 600 €</a:t>
            </a:r>
            <a:endParaRPr lang="fr-FR" sz="1100" b="1" i="1" dirty="0">
              <a:solidFill>
                <a:srgbClr val="0070C0"/>
              </a:solidFill>
            </a:endParaRPr>
          </a:p>
          <a:p>
            <a:pPr algn="ctr"/>
            <a:r>
              <a:rPr lang="fr-FR" sz="1100" dirty="0">
                <a:solidFill>
                  <a:srgbClr val="0070C0"/>
                </a:solidFill>
              </a:rPr>
              <a:t>3 Square Bugeaud - 78150 Le Chesnay - Tél. :+33 (0) 39  43 17 23 – Fax :+33 (0) 39 43 52 68</a:t>
            </a:r>
          </a:p>
          <a:p>
            <a:pPr algn="ctr"/>
            <a:r>
              <a:rPr lang="fr-FR" sz="1100" dirty="0">
                <a:solidFill>
                  <a:srgbClr val="0070C0"/>
                </a:solidFill>
              </a:rPr>
              <a:t>R.C.S. Versailles 483 155 354 00010 - APE 741G - N° TVA FR </a:t>
            </a:r>
            <a:r>
              <a:rPr lang="fr-FR" sz="1100" dirty="0" smtClean="0">
                <a:solidFill>
                  <a:srgbClr val="0070C0"/>
                </a:solidFill>
              </a:rPr>
              <a:t>21483155354</a:t>
            </a:r>
            <a:endParaRPr lang="fr-FR" sz="1100" dirty="0">
              <a:solidFill>
                <a:srgbClr val="0070C0"/>
              </a:solidFill>
            </a:endParaRPr>
          </a:p>
        </p:txBody>
      </p:sp>
      <p:sp>
        <p:nvSpPr>
          <p:cNvPr id="13" name="Rectangle à coins arrondis 12"/>
          <p:cNvSpPr/>
          <p:nvPr/>
        </p:nvSpPr>
        <p:spPr>
          <a:xfrm>
            <a:off x="2060848" y="1547664"/>
            <a:ext cx="4415408" cy="5760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3600" b="1" dirty="0" smtClean="0">
                <a:solidFill>
                  <a:srgbClr val="0070C0"/>
                </a:solidFill>
                <a:latin typeface="Aharoni" pitchFamily="2" charset="-79"/>
                <a:cs typeface="Aharoni" pitchFamily="2" charset="-79"/>
              </a:rPr>
              <a:t>N29 - TOME 1</a:t>
            </a:r>
          </a:p>
        </p:txBody>
      </p:sp>
      <p:cxnSp>
        <p:nvCxnSpPr>
          <p:cNvPr id="18" name="Connecteur droit 17"/>
          <p:cNvCxnSpPr/>
          <p:nvPr/>
        </p:nvCxnSpPr>
        <p:spPr>
          <a:xfrm>
            <a:off x="2060848" y="8388424"/>
            <a:ext cx="2808312"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18"/>
          <p:cNvCxnSpPr/>
          <p:nvPr/>
        </p:nvCxnSpPr>
        <p:spPr>
          <a:xfrm>
            <a:off x="332656" y="899592"/>
            <a:ext cx="6048672"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C:\Users\evelyne\Documents\ARKANISSIM\Clients en cours\ENTREPRISE\VALORIMER\N29\boiteN29.jpg"/>
          <p:cNvPicPr>
            <a:picLocks noChangeAspect="1" noChangeArrowheads="1"/>
          </p:cNvPicPr>
          <p:nvPr/>
        </p:nvPicPr>
        <p:blipFill>
          <a:blip r:embed="rId5" cstate="print"/>
          <a:srcRect/>
          <a:stretch>
            <a:fillRect/>
          </a:stretch>
        </p:blipFill>
        <p:spPr bwMode="auto">
          <a:xfrm>
            <a:off x="2060848" y="2835094"/>
            <a:ext cx="4248472" cy="5049274"/>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692696" y="1619672"/>
            <a:ext cx="5688632" cy="6624736"/>
          </a:xfrm>
        </p:spPr>
        <p:txBody>
          <a:bodyPr>
            <a:normAutofit fontScale="40000" lnSpcReduction="20000"/>
          </a:bodyPr>
          <a:lstStyle/>
          <a:p>
            <a:pPr lvl="0">
              <a:buNone/>
            </a:pPr>
            <a:r>
              <a:rPr lang="fr-FR" sz="3000" b="1" dirty="0" smtClean="0"/>
              <a:t>1. 	JSC </a:t>
            </a:r>
            <a:r>
              <a:rPr lang="fr-FR" sz="3000" b="1" dirty="0"/>
              <a:t>Consultants est mandatée par le propriétaire du </a:t>
            </a:r>
            <a:r>
              <a:rPr lang="fr-FR" sz="3000" b="1" dirty="0" smtClean="0"/>
              <a:t>"produit N29" </a:t>
            </a:r>
            <a:r>
              <a:rPr lang="fr-FR" sz="3000" b="1" dirty="0"/>
              <a:t>pour lui trouver un partenaire ou un acquéreur de ce produit</a:t>
            </a:r>
            <a:r>
              <a:rPr lang="fr-FR" sz="3000" b="1" dirty="0" smtClean="0"/>
              <a:t>.</a:t>
            </a:r>
          </a:p>
          <a:p>
            <a:pPr lvl="0">
              <a:buNone/>
            </a:pPr>
            <a:r>
              <a:rPr lang="fr-FR" sz="3000" dirty="0"/>
              <a:t> </a:t>
            </a:r>
          </a:p>
          <a:p>
            <a:pPr lvl="0">
              <a:buNone/>
            </a:pPr>
            <a:r>
              <a:rPr lang="fr-FR" sz="3000" b="1" dirty="0" smtClean="0"/>
              <a:t>2.	Description </a:t>
            </a:r>
            <a:r>
              <a:rPr lang="fr-FR" sz="3000" b="1" dirty="0"/>
              <a:t>du produit :</a:t>
            </a:r>
          </a:p>
          <a:p>
            <a:pPr>
              <a:buNone/>
            </a:pPr>
            <a:r>
              <a:rPr lang="fr-FR" dirty="0"/>
              <a:t> </a:t>
            </a:r>
          </a:p>
          <a:p>
            <a:pPr lvl="1">
              <a:buNone/>
            </a:pPr>
            <a:r>
              <a:rPr lang="fr-FR" dirty="0" smtClean="0"/>
              <a:t>i.	Complément </a:t>
            </a:r>
            <a:r>
              <a:rPr lang="fr-FR" dirty="0"/>
              <a:t>alimentaire efficace dans l</a:t>
            </a:r>
            <a:r>
              <a:rPr lang="fr-FR" dirty="0" smtClean="0"/>
              <a:t>’</a:t>
            </a:r>
            <a:r>
              <a:rPr lang="fr-FR" b="1" dirty="0" smtClean="0"/>
              <a:t>"</a:t>
            </a:r>
            <a:r>
              <a:rPr lang="fr-FR" dirty="0" smtClean="0"/>
              <a:t>aide </a:t>
            </a:r>
            <a:r>
              <a:rPr lang="fr-FR" dirty="0"/>
              <a:t>à la gestion du </a:t>
            </a:r>
            <a:r>
              <a:rPr lang="fr-FR" dirty="0" smtClean="0"/>
              <a:t>cholestérol</a:t>
            </a:r>
            <a:r>
              <a:rPr lang="fr-FR" dirty="0"/>
              <a:t> </a:t>
            </a:r>
            <a:r>
              <a:rPr lang="fr-FR" b="1" dirty="0" smtClean="0"/>
              <a:t>"</a:t>
            </a:r>
            <a:r>
              <a:rPr lang="fr-FR" dirty="0" smtClean="0"/>
              <a:t>.</a:t>
            </a:r>
            <a:endParaRPr lang="fr-FR" dirty="0"/>
          </a:p>
          <a:p>
            <a:pPr lvl="1">
              <a:buNone/>
            </a:pPr>
            <a:r>
              <a:rPr lang="fr-FR" dirty="0" smtClean="0"/>
              <a:t>ii.	Revendications </a:t>
            </a:r>
            <a:r>
              <a:rPr lang="fr-FR" dirty="0"/>
              <a:t>assises sur une </a:t>
            </a:r>
            <a:r>
              <a:rPr lang="fr-FR" u="sng" dirty="0"/>
              <a:t>étude clinique</a:t>
            </a:r>
            <a:r>
              <a:rPr lang="fr-FR" dirty="0"/>
              <a:t> et un </a:t>
            </a:r>
            <a:r>
              <a:rPr lang="fr-FR" u="sng" dirty="0"/>
              <a:t>brevet</a:t>
            </a:r>
            <a:r>
              <a:rPr lang="fr-FR" dirty="0"/>
              <a:t> (en cours).</a:t>
            </a:r>
          </a:p>
          <a:p>
            <a:pPr lvl="1">
              <a:buNone/>
            </a:pPr>
            <a:r>
              <a:rPr lang="fr-FR" dirty="0" smtClean="0"/>
              <a:t>iii.	Galénique</a:t>
            </a:r>
            <a:r>
              <a:rPr lang="fr-FR" dirty="0"/>
              <a:t> : étui consommateur de 3 tubes de 20 comprimés. </a:t>
            </a:r>
          </a:p>
          <a:p>
            <a:pPr lvl="1">
              <a:buNone/>
            </a:pPr>
            <a:r>
              <a:rPr lang="fr-FR" dirty="0" smtClean="0"/>
              <a:t>iv.	Posologie</a:t>
            </a:r>
            <a:r>
              <a:rPr lang="fr-FR" dirty="0"/>
              <a:t> : 2 comprimés par jour.</a:t>
            </a:r>
          </a:p>
          <a:p>
            <a:pPr lvl="1">
              <a:buNone/>
            </a:pPr>
            <a:r>
              <a:rPr lang="fr-FR" dirty="0" smtClean="0"/>
              <a:t>v.	Commercialisé </a:t>
            </a:r>
            <a:r>
              <a:rPr lang="fr-FR" dirty="0"/>
              <a:t>actuellement à petite échelle par la Société Valorimer.</a:t>
            </a:r>
          </a:p>
          <a:p>
            <a:pPr lvl="1">
              <a:buNone/>
            </a:pPr>
            <a:r>
              <a:rPr lang="fr-FR" dirty="0" smtClean="0"/>
              <a:t>vi.	Principes </a:t>
            </a:r>
            <a:r>
              <a:rPr lang="fr-FR" dirty="0"/>
              <a:t>actifs : levure de riz rouge et nopal.</a:t>
            </a:r>
          </a:p>
          <a:p>
            <a:pPr>
              <a:buNone/>
            </a:pPr>
            <a:r>
              <a:rPr lang="fr-FR" dirty="0"/>
              <a:t> </a:t>
            </a:r>
          </a:p>
          <a:p>
            <a:pPr lvl="0">
              <a:buNone/>
            </a:pPr>
            <a:r>
              <a:rPr lang="fr-FR" sz="3000" b="1" dirty="0" smtClean="0"/>
              <a:t>3.	Eléments </a:t>
            </a:r>
            <a:r>
              <a:rPr lang="fr-FR" sz="3000" b="1" dirty="0"/>
              <a:t>sur lesquels porte l’opération :</a:t>
            </a:r>
          </a:p>
          <a:p>
            <a:pPr>
              <a:buNone/>
            </a:pPr>
            <a:r>
              <a:rPr lang="fr-FR" dirty="0"/>
              <a:t> </a:t>
            </a:r>
          </a:p>
          <a:p>
            <a:pPr lvl="2">
              <a:buNone/>
            </a:pPr>
            <a:r>
              <a:rPr lang="fr-FR" sz="2800" dirty="0" smtClean="0"/>
              <a:t>a.	La </a:t>
            </a:r>
            <a:r>
              <a:rPr lang="fr-FR" sz="2800" dirty="0"/>
              <a:t>formule du produit (fiche technique en </a:t>
            </a:r>
            <a:r>
              <a:rPr lang="fr-FR" sz="2800" b="1" dirty="0"/>
              <a:t>annexe 1</a:t>
            </a:r>
            <a:r>
              <a:rPr lang="fr-FR" sz="2800" dirty="0"/>
              <a:t>)</a:t>
            </a:r>
          </a:p>
          <a:p>
            <a:pPr lvl="2">
              <a:buNone/>
            </a:pPr>
            <a:r>
              <a:rPr lang="fr-FR" sz="2800" dirty="0" smtClean="0"/>
              <a:t>b.	Le </a:t>
            </a:r>
            <a:r>
              <a:rPr lang="fr-FR" sz="2800" dirty="0"/>
              <a:t>dossier « DGCCRF » (</a:t>
            </a:r>
            <a:r>
              <a:rPr lang="fr-FR" sz="2800" b="1" dirty="0"/>
              <a:t>annexe 2</a:t>
            </a:r>
            <a:r>
              <a:rPr lang="fr-FR" sz="2800" dirty="0"/>
              <a:t>),</a:t>
            </a:r>
          </a:p>
          <a:p>
            <a:pPr lvl="2">
              <a:buNone/>
            </a:pPr>
            <a:r>
              <a:rPr lang="fr-FR" sz="2800" dirty="0" smtClean="0"/>
              <a:t>c.	La </a:t>
            </a:r>
            <a:r>
              <a:rPr lang="fr-FR" sz="2800" dirty="0"/>
              <a:t>demande de brevet française et internationale (</a:t>
            </a:r>
            <a:r>
              <a:rPr lang="fr-FR" sz="2800" b="1" dirty="0"/>
              <a:t>annexe3</a:t>
            </a:r>
            <a:r>
              <a:rPr lang="fr-FR" sz="2800" dirty="0"/>
              <a:t>),</a:t>
            </a:r>
          </a:p>
          <a:p>
            <a:pPr lvl="2">
              <a:buNone/>
            </a:pPr>
            <a:r>
              <a:rPr lang="fr-FR" sz="2800" dirty="0" smtClean="0"/>
              <a:t>d.	Le </a:t>
            </a:r>
            <a:r>
              <a:rPr lang="fr-FR" sz="2800" dirty="0"/>
              <a:t>texte du brevet (</a:t>
            </a:r>
            <a:r>
              <a:rPr lang="fr-FR" sz="2800" b="1" dirty="0"/>
              <a:t>annexe4</a:t>
            </a:r>
            <a:r>
              <a:rPr lang="fr-FR" sz="2800" dirty="0"/>
              <a:t>)</a:t>
            </a:r>
          </a:p>
          <a:p>
            <a:pPr lvl="2">
              <a:buNone/>
            </a:pPr>
            <a:r>
              <a:rPr lang="fr-FR" sz="2800" dirty="0" smtClean="0"/>
              <a:t>e.	Une </a:t>
            </a:r>
            <a:r>
              <a:rPr lang="fr-FR" sz="2800" dirty="0"/>
              <a:t>étude clinique (synthèse en </a:t>
            </a:r>
            <a:r>
              <a:rPr lang="fr-FR" sz="2800" b="1" dirty="0"/>
              <a:t>annexe 5</a:t>
            </a:r>
            <a:r>
              <a:rPr lang="fr-FR" sz="2800" dirty="0"/>
              <a:t>),</a:t>
            </a:r>
          </a:p>
          <a:p>
            <a:pPr lvl="2">
              <a:buNone/>
            </a:pPr>
            <a:r>
              <a:rPr lang="fr-FR" sz="2800" dirty="0" smtClean="0"/>
              <a:t>f.	La </a:t>
            </a:r>
            <a:r>
              <a:rPr lang="fr-FR" sz="2800" dirty="0"/>
              <a:t>marque, l’emballage et autres éléments commerciaux disponibles (</a:t>
            </a:r>
            <a:r>
              <a:rPr lang="fr-FR" sz="2800" b="1" dirty="0"/>
              <a:t>annexe 6</a:t>
            </a:r>
            <a:r>
              <a:rPr lang="fr-FR" sz="2800" dirty="0"/>
              <a:t>),</a:t>
            </a:r>
          </a:p>
          <a:p>
            <a:pPr lvl="2">
              <a:buNone/>
            </a:pPr>
            <a:r>
              <a:rPr lang="fr-FR" sz="2800" dirty="0" smtClean="0"/>
              <a:t>g.	Les </a:t>
            </a:r>
            <a:r>
              <a:rPr lang="fr-FR" sz="2800" dirty="0"/>
              <a:t>stocks de produits finis et de composants,</a:t>
            </a:r>
          </a:p>
          <a:p>
            <a:pPr lvl="2">
              <a:buNone/>
            </a:pPr>
            <a:r>
              <a:rPr lang="fr-FR" sz="2800" dirty="0" smtClean="0"/>
              <a:t>h.	Le </a:t>
            </a:r>
            <a:r>
              <a:rPr lang="fr-FR" sz="2800" dirty="0"/>
              <a:t>fichier clients,</a:t>
            </a:r>
          </a:p>
          <a:p>
            <a:pPr lvl="2">
              <a:buNone/>
            </a:pPr>
            <a:r>
              <a:rPr lang="fr-FR" sz="2800" dirty="0" smtClean="0"/>
              <a:t>i.	Les </a:t>
            </a:r>
            <a:r>
              <a:rPr lang="fr-FR" sz="2800" dirty="0"/>
              <a:t>contrats avec les différents fournisseurs,</a:t>
            </a:r>
          </a:p>
          <a:p>
            <a:pPr lvl="2">
              <a:buNone/>
            </a:pPr>
            <a:r>
              <a:rPr lang="fr-FR" sz="2800" dirty="0" smtClean="0"/>
              <a:t>j.	Les </a:t>
            </a:r>
            <a:r>
              <a:rPr lang="fr-FR" sz="2800" dirty="0"/>
              <a:t>recherches et études en cours.</a:t>
            </a:r>
          </a:p>
          <a:p>
            <a:pPr>
              <a:buNone/>
            </a:pPr>
            <a:endParaRPr lang="fr-FR" dirty="0"/>
          </a:p>
          <a:p>
            <a:pPr lvl="0">
              <a:buNone/>
            </a:pPr>
            <a:r>
              <a:rPr lang="fr-FR" sz="3000" b="1" dirty="0" smtClean="0"/>
              <a:t>4.	Formes envisagées </a:t>
            </a:r>
            <a:r>
              <a:rPr lang="fr-FR" sz="3000" b="1" dirty="0"/>
              <a:t>de </a:t>
            </a:r>
            <a:r>
              <a:rPr lang="fr-FR" sz="3000" b="1" dirty="0" smtClean="0"/>
              <a:t>l’opération</a:t>
            </a:r>
            <a:r>
              <a:rPr lang="fr-FR" sz="3000" b="1" dirty="0"/>
              <a:t> :</a:t>
            </a:r>
            <a:r>
              <a:rPr lang="fr-FR" dirty="0"/>
              <a:t/>
            </a:r>
            <a:br>
              <a:rPr lang="fr-FR" dirty="0"/>
            </a:br>
            <a:endParaRPr lang="fr-FR" dirty="0"/>
          </a:p>
          <a:p>
            <a:pPr lvl="2">
              <a:buNone/>
            </a:pPr>
            <a:r>
              <a:rPr lang="fr-FR" sz="2800" dirty="0" smtClean="0"/>
              <a:t>a.	Vente </a:t>
            </a:r>
            <a:r>
              <a:rPr lang="fr-FR" sz="2800" dirty="0"/>
              <a:t>de l’ensemble des éléments,</a:t>
            </a:r>
          </a:p>
          <a:p>
            <a:pPr lvl="2">
              <a:buNone/>
            </a:pPr>
            <a:r>
              <a:rPr lang="fr-FR" sz="2800" dirty="0" smtClean="0"/>
              <a:t>b.	Concession </a:t>
            </a:r>
            <a:r>
              <a:rPr lang="fr-FR" sz="2800" dirty="0"/>
              <a:t>de licence pays par pays et/ou canal par canal avec </a:t>
            </a:r>
            <a:r>
              <a:rPr lang="fr-FR" sz="2800" b="1" dirty="0" smtClean="0"/>
              <a:t>"</a:t>
            </a:r>
            <a:r>
              <a:rPr lang="fr-FR" sz="2800" dirty="0" smtClean="0"/>
              <a:t>down </a:t>
            </a:r>
            <a:r>
              <a:rPr lang="fr-FR" sz="2800" dirty="0" err="1" smtClean="0"/>
              <a:t>payment</a:t>
            </a:r>
            <a:r>
              <a:rPr lang="fr-FR" sz="2800" b="1" dirty="0" smtClean="0"/>
              <a:t> "</a:t>
            </a:r>
            <a:r>
              <a:rPr lang="fr-FR" sz="2800" dirty="0" smtClean="0"/>
              <a:t>.</a:t>
            </a:r>
            <a:endParaRPr lang="fr-FR" sz="2800" dirty="0"/>
          </a:p>
          <a:p>
            <a:pPr>
              <a:buNone/>
            </a:pPr>
            <a:endParaRPr lang="fr-FR" dirty="0"/>
          </a:p>
          <a:p>
            <a:pPr lvl="0">
              <a:buNone/>
            </a:pPr>
            <a:r>
              <a:rPr lang="fr-FR" sz="3000" b="1" dirty="0" smtClean="0"/>
              <a:t>5.	Commentaires</a:t>
            </a:r>
            <a:r>
              <a:rPr lang="fr-FR" sz="3000" b="1" dirty="0"/>
              <a:t> :</a:t>
            </a:r>
            <a:endParaRPr lang="fr-FR" sz="2000" b="1" dirty="0"/>
          </a:p>
          <a:p>
            <a:pPr>
              <a:buNone/>
            </a:pPr>
            <a:r>
              <a:rPr lang="fr-FR" sz="2000" dirty="0"/>
              <a:t> </a:t>
            </a:r>
          </a:p>
          <a:p>
            <a:pPr>
              <a:buNone/>
            </a:pPr>
            <a:r>
              <a:rPr lang="fr-FR" dirty="0" smtClean="0"/>
              <a:t> 	 i.       </a:t>
            </a:r>
            <a:r>
              <a:rPr lang="fr-FR" sz="2800" dirty="0" smtClean="0"/>
              <a:t>Ce </a:t>
            </a:r>
            <a:r>
              <a:rPr lang="fr-FR" sz="2800" dirty="0"/>
              <a:t>produit attaque le marché du traitement/gestion du </a:t>
            </a:r>
            <a:r>
              <a:rPr lang="fr-FR" sz="2800" dirty="0" smtClean="0"/>
              <a:t>cholestérol, </a:t>
            </a:r>
            <a:r>
              <a:rPr lang="fr-FR" sz="2800" dirty="0"/>
              <a:t>l’un des plus gros </a:t>
            </a:r>
            <a:r>
              <a:rPr lang="fr-FR" sz="2800" dirty="0" smtClean="0"/>
              <a:t>marchés </a:t>
            </a:r>
            <a:r>
              <a:rPr lang="fr-FR" sz="2800" dirty="0"/>
              <a:t>au monde, représentant au bas mot des ventes annuelles de 30 </a:t>
            </a:r>
            <a:r>
              <a:rPr lang="fr-FR" sz="2800" dirty="0" smtClean="0"/>
              <a:t> milliards </a:t>
            </a:r>
            <a:r>
              <a:rPr lang="fr-FR" sz="2800" dirty="0"/>
              <a:t>de dollars, et en France environ 2 milliards d’Euros.</a:t>
            </a:r>
          </a:p>
        </p:txBody>
      </p:sp>
      <p:sp>
        <p:nvSpPr>
          <p:cNvPr id="4" name="Rectangle à coins arrondis 3"/>
          <p:cNvSpPr/>
          <p:nvPr/>
        </p:nvSpPr>
        <p:spPr>
          <a:xfrm>
            <a:off x="692696" y="395536"/>
            <a:ext cx="5738936" cy="62636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2000" b="1" dirty="0" smtClean="0">
                <a:solidFill>
                  <a:srgbClr val="0070C0"/>
                </a:solidFill>
              </a:rPr>
              <a:t>N29 </a:t>
            </a:r>
            <a:r>
              <a:rPr lang="fr-FR" sz="2000" dirty="0" smtClean="0">
                <a:solidFill>
                  <a:srgbClr val="0070C0"/>
                </a:solidFill>
              </a:rPr>
              <a:t/>
            </a:r>
            <a:br>
              <a:rPr lang="fr-FR" sz="2000" dirty="0" smtClean="0">
                <a:solidFill>
                  <a:srgbClr val="0070C0"/>
                </a:solidFill>
              </a:rPr>
            </a:br>
            <a:r>
              <a:rPr lang="fr-FR" sz="2000" b="1" dirty="0" smtClean="0">
                <a:solidFill>
                  <a:srgbClr val="0070C0"/>
                </a:solidFill>
              </a:rPr>
              <a:t>EXECUTIVE SUMMARY</a:t>
            </a:r>
            <a:endParaRPr lang="fr-FR" sz="2000" b="1" dirty="0" smtClean="0">
              <a:solidFill>
                <a:srgbClr val="0070C0"/>
              </a:solidFill>
              <a:latin typeface="Aharoni" pitchFamily="2" charset="-79"/>
              <a:cs typeface="Aharoni" pitchFamily="2" charset="-79"/>
            </a:endParaRPr>
          </a:p>
        </p:txBody>
      </p:sp>
      <p:sp>
        <p:nvSpPr>
          <p:cNvPr id="5" name="ZoneTexte 4"/>
          <p:cNvSpPr txBox="1"/>
          <p:nvPr/>
        </p:nvSpPr>
        <p:spPr>
          <a:xfrm>
            <a:off x="260648" y="8436332"/>
            <a:ext cx="6480720" cy="600164"/>
          </a:xfrm>
          <a:prstGeom prst="rect">
            <a:avLst/>
          </a:prstGeom>
          <a:noFill/>
        </p:spPr>
        <p:txBody>
          <a:bodyPr wrap="square" rtlCol="0">
            <a:spAutoFit/>
          </a:bodyPr>
          <a:lstStyle/>
          <a:p>
            <a:pPr algn="ctr"/>
            <a:r>
              <a:rPr lang="fr-FR" sz="1100" b="1" dirty="0">
                <a:solidFill>
                  <a:srgbClr val="0070C0"/>
                </a:solidFill>
              </a:rPr>
              <a:t>SARL JSC Consultants au capital de 218 600 €</a:t>
            </a:r>
            <a:endParaRPr lang="fr-FR" sz="1100" b="1" i="1" dirty="0">
              <a:solidFill>
                <a:srgbClr val="0070C0"/>
              </a:solidFill>
            </a:endParaRPr>
          </a:p>
          <a:p>
            <a:pPr algn="ctr"/>
            <a:r>
              <a:rPr lang="fr-FR" sz="1100" dirty="0">
                <a:solidFill>
                  <a:srgbClr val="0070C0"/>
                </a:solidFill>
              </a:rPr>
              <a:t>3 Square Bugeaud - 78150 Le Chesnay - Tél. :+33 (0) 39  43 17 23 – Fax :+33 (0) 39 43 52 68</a:t>
            </a:r>
          </a:p>
          <a:p>
            <a:pPr algn="ctr"/>
            <a:r>
              <a:rPr lang="fr-FR" sz="1100" dirty="0">
                <a:solidFill>
                  <a:srgbClr val="0070C0"/>
                </a:solidFill>
              </a:rPr>
              <a:t>R.C.S. Versailles 483 155 354 00010 - APE 741G - N° TVA FR </a:t>
            </a:r>
            <a:r>
              <a:rPr lang="fr-FR" sz="1100" dirty="0" smtClean="0">
                <a:solidFill>
                  <a:srgbClr val="0070C0"/>
                </a:solidFill>
              </a:rPr>
              <a:t>21483155354</a:t>
            </a:r>
            <a:endParaRPr lang="fr-FR" sz="1100" dirty="0">
              <a:solidFill>
                <a:srgbClr val="0070C0"/>
              </a:solidFill>
            </a:endParaRPr>
          </a:p>
        </p:txBody>
      </p:sp>
      <p:cxnSp>
        <p:nvCxnSpPr>
          <p:cNvPr id="6" name="Connecteur droit 5"/>
          <p:cNvCxnSpPr/>
          <p:nvPr/>
        </p:nvCxnSpPr>
        <p:spPr>
          <a:xfrm>
            <a:off x="2060848" y="8388424"/>
            <a:ext cx="2808312"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C:\Users\evelyne\Documents\ARKANISSIM\Clients en cours\ENTREPRISE\VALORIMER\N29\confidentiel.gif"/>
          <p:cNvPicPr>
            <a:picLocks noChangeAspect="1" noChangeArrowheads="1"/>
          </p:cNvPicPr>
          <p:nvPr/>
        </p:nvPicPr>
        <p:blipFill>
          <a:blip r:embed="rId2" cstate="print"/>
          <a:srcRect/>
          <a:stretch>
            <a:fillRect/>
          </a:stretch>
        </p:blipFill>
        <p:spPr bwMode="auto">
          <a:xfrm rot="17779534">
            <a:off x="-122882" y="4354496"/>
            <a:ext cx="7572587" cy="556062"/>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42900" y="539552"/>
            <a:ext cx="6172200" cy="7628671"/>
          </a:xfrm>
        </p:spPr>
        <p:txBody>
          <a:bodyPr>
            <a:noAutofit/>
          </a:bodyPr>
          <a:lstStyle/>
          <a:p>
            <a:pPr lvl="1" algn="just">
              <a:buNone/>
            </a:pPr>
            <a:r>
              <a:rPr lang="fr-FR" sz="1100" dirty="0" smtClean="0"/>
              <a:t>ii.	Les </a:t>
            </a:r>
            <a:r>
              <a:rPr lang="fr-FR" sz="1100" dirty="0"/>
              <a:t>2 principes actifs qui le composent et dont l’association constitue le </a:t>
            </a:r>
            <a:r>
              <a:rPr lang="fr-FR" sz="1100" b="1" dirty="0" smtClean="0"/>
              <a:t>"</a:t>
            </a:r>
            <a:r>
              <a:rPr lang="fr-FR" sz="1100" dirty="0" smtClean="0"/>
              <a:t>cœur</a:t>
            </a:r>
            <a:r>
              <a:rPr lang="fr-FR" sz="1100" b="1" dirty="0" smtClean="0"/>
              <a:t>"</a:t>
            </a:r>
            <a:r>
              <a:rPr lang="fr-FR" sz="1100" dirty="0" smtClean="0"/>
              <a:t> </a:t>
            </a:r>
            <a:r>
              <a:rPr lang="fr-FR" sz="1100" dirty="0"/>
              <a:t>de la demande de brevet sont la levure de riz rouge d’une part et le nopal d’autre part</a:t>
            </a:r>
            <a:r>
              <a:rPr lang="fr-FR" sz="1100" dirty="0" smtClean="0"/>
              <a:t>.</a:t>
            </a:r>
          </a:p>
          <a:p>
            <a:pPr lvl="1" algn="just">
              <a:buNone/>
            </a:pPr>
            <a:endParaRPr lang="fr-FR" sz="800" dirty="0"/>
          </a:p>
          <a:p>
            <a:pPr lvl="1" algn="just">
              <a:buNone/>
            </a:pPr>
            <a:r>
              <a:rPr lang="fr-FR" sz="1100" dirty="0" smtClean="0"/>
              <a:t>iii.	La </a:t>
            </a:r>
            <a:r>
              <a:rPr lang="fr-FR" sz="1100" dirty="0"/>
              <a:t>levure de riz rouge est un élément de l’alimentation traditionnelle asiatique (entrant dans la recette du canard laqué notamment) dont les effets sur les </a:t>
            </a:r>
            <a:r>
              <a:rPr lang="fr-FR" sz="1100" dirty="0" smtClean="0"/>
              <a:t>hypercholestérolémies </a:t>
            </a:r>
            <a:r>
              <a:rPr lang="fr-FR" sz="1100" dirty="0"/>
              <a:t>sont reconnus de longue date (voir étude clinique en </a:t>
            </a:r>
            <a:r>
              <a:rPr lang="fr-FR" sz="1100" b="1" dirty="0"/>
              <a:t>annexe 7</a:t>
            </a:r>
            <a:r>
              <a:rPr lang="fr-FR" sz="1100" dirty="0"/>
              <a:t>). Ces effets sont dus à la présence dans cette substance de Monacolin K qui est une statine naturelle, la classe des statines étant le principe actif premier des médicaments enregistrés efficaces dans le traitement des hypercholestérolémies</a:t>
            </a:r>
            <a:r>
              <a:rPr lang="fr-FR" sz="1100" dirty="0" smtClean="0"/>
              <a:t>.</a:t>
            </a:r>
          </a:p>
          <a:p>
            <a:pPr lvl="1" algn="just">
              <a:buNone/>
            </a:pPr>
            <a:endParaRPr lang="fr-FR" sz="800" dirty="0"/>
          </a:p>
          <a:p>
            <a:pPr lvl="1" algn="just">
              <a:buNone/>
            </a:pPr>
            <a:r>
              <a:rPr lang="fr-FR" sz="1100" dirty="0" smtClean="0"/>
              <a:t>iv.	Le </a:t>
            </a:r>
            <a:r>
              <a:rPr lang="fr-FR" sz="1100" dirty="0"/>
              <a:t>Nopal est lui-même un composant traditionnel de l’alimentation des Indiens d’Amérique et ses vertus en matière de réduction des taux de lipides sanguins sont aussi reconnues (voir article en </a:t>
            </a:r>
            <a:r>
              <a:rPr lang="fr-FR" sz="1100" b="1" dirty="0"/>
              <a:t>annexe 8</a:t>
            </a:r>
            <a:r>
              <a:rPr lang="fr-FR" sz="1100" dirty="0" smtClean="0"/>
              <a:t>)</a:t>
            </a:r>
          </a:p>
          <a:p>
            <a:pPr lvl="1" algn="just">
              <a:buNone/>
            </a:pPr>
            <a:endParaRPr lang="fr-FR" sz="800" dirty="0"/>
          </a:p>
          <a:p>
            <a:pPr lvl="1" algn="just">
              <a:buNone/>
            </a:pPr>
            <a:r>
              <a:rPr lang="fr-FR" sz="1100" dirty="0" smtClean="0"/>
              <a:t>v.	L’originalité </a:t>
            </a:r>
            <a:r>
              <a:rPr lang="fr-FR" sz="1100" dirty="0"/>
              <a:t>du produit consiste dans l’association des 2 principes actifs ci-dessus dont la synergie est démontrée au travers de l’étude clinique déjà citée, dont synthèse est présentée en </a:t>
            </a:r>
            <a:r>
              <a:rPr lang="fr-FR" sz="1100" b="1" dirty="0"/>
              <a:t>annexe 7</a:t>
            </a:r>
            <a:r>
              <a:rPr lang="fr-FR" sz="1100" dirty="0"/>
              <a:t> du présent memorandum. </a:t>
            </a:r>
          </a:p>
          <a:p>
            <a:pPr algn="just">
              <a:buNone/>
            </a:pPr>
            <a:r>
              <a:rPr lang="fr-FR" sz="1100" dirty="0" smtClean="0"/>
              <a:t>	             Cette </a:t>
            </a:r>
            <a:r>
              <a:rPr lang="fr-FR" sz="1100" dirty="0"/>
              <a:t>étude clinique, fort probante, a été réalisée selon les pratiques couramment admises </a:t>
            </a:r>
            <a:r>
              <a:rPr lang="fr-FR" sz="1100" dirty="0" smtClean="0"/>
              <a:t>         </a:t>
            </a:r>
            <a:br>
              <a:rPr lang="fr-FR" sz="1100" dirty="0" smtClean="0"/>
            </a:br>
            <a:r>
              <a:rPr lang="fr-FR" sz="1100" dirty="0" smtClean="0"/>
              <a:t>             en </a:t>
            </a:r>
            <a:r>
              <a:rPr lang="fr-FR" sz="1100" dirty="0"/>
              <a:t>la matière au travers de 3 échantillons de sujets :</a:t>
            </a:r>
          </a:p>
          <a:p>
            <a:pPr lvl="3" algn="just"/>
            <a:r>
              <a:rPr lang="fr-FR" sz="1100" dirty="0"/>
              <a:t>Un échantillon utilisant un placebo,</a:t>
            </a:r>
          </a:p>
          <a:p>
            <a:pPr lvl="3" algn="just"/>
            <a:r>
              <a:rPr lang="fr-FR" sz="1100" dirty="0"/>
              <a:t>Un échantillon utilisant une statine de synthèse,</a:t>
            </a:r>
          </a:p>
          <a:p>
            <a:pPr lvl="3" algn="just"/>
            <a:r>
              <a:rPr lang="fr-FR" sz="1100" dirty="0"/>
              <a:t>Le troisième échantillon utilisant le produit </a:t>
            </a:r>
            <a:r>
              <a:rPr lang="fr-FR" sz="1100" dirty="0" smtClean="0"/>
              <a:t>N29.</a:t>
            </a:r>
            <a:endParaRPr lang="fr-FR" sz="800" dirty="0" smtClean="0"/>
          </a:p>
          <a:p>
            <a:pPr algn="just">
              <a:buNone/>
            </a:pPr>
            <a:r>
              <a:rPr lang="fr-FR" sz="1100" dirty="0" smtClean="0"/>
              <a:t>	           Le fait majeur mis en évidence est que la dose de Monacolin K (statine naturelle contenue </a:t>
            </a:r>
            <a:br>
              <a:rPr lang="fr-FR" sz="1100" dirty="0" smtClean="0"/>
            </a:br>
            <a:r>
              <a:rPr lang="fr-FR" sz="1100" dirty="0" smtClean="0"/>
              <a:t>           dans la levure de riz rouge) nécessaire à l’obtention de résultats significatifs est nettement </a:t>
            </a:r>
            <a:br>
              <a:rPr lang="fr-FR" sz="1100" dirty="0" smtClean="0"/>
            </a:br>
            <a:r>
              <a:rPr lang="fr-FR" sz="1100" dirty="0" smtClean="0"/>
              <a:t>           inférieure à celle préconisée par la statine de synthèse. </a:t>
            </a:r>
            <a:endParaRPr lang="fr-FR" sz="800" dirty="0" smtClean="0"/>
          </a:p>
          <a:p>
            <a:pPr algn="just">
              <a:buNone/>
            </a:pPr>
            <a:r>
              <a:rPr lang="fr-FR" sz="800" dirty="0" smtClean="0"/>
              <a:t> </a:t>
            </a:r>
            <a:endParaRPr lang="fr-FR" sz="800" dirty="0"/>
          </a:p>
          <a:p>
            <a:pPr lvl="1" algn="just">
              <a:buNone/>
            </a:pPr>
            <a:r>
              <a:rPr lang="fr-FR" sz="1100" dirty="0" smtClean="0"/>
              <a:t>vi.	Des </a:t>
            </a:r>
            <a:r>
              <a:rPr lang="fr-FR" sz="1100" dirty="0"/>
              <a:t>études complémentaires menées par le Docteur Cloarec tendent à démontrer qu’en conséquence du point v ci-dessus, les effets secondaires néfastes </a:t>
            </a:r>
            <a:r>
              <a:rPr lang="fr-FR" sz="1100" dirty="0" smtClean="0"/>
              <a:t>(myalgies </a:t>
            </a:r>
            <a:r>
              <a:rPr lang="fr-FR" sz="1100" dirty="0"/>
              <a:t>des membres inférieurs) habituellement constatés chez les patients sous statines de synthèse sont fortement atténués, sinon supprimés. Néanmoins ce point est à préciser.   </a:t>
            </a:r>
            <a:endParaRPr lang="fr-FR" sz="800" dirty="0"/>
          </a:p>
          <a:p>
            <a:pPr algn="just">
              <a:buNone/>
            </a:pPr>
            <a:r>
              <a:rPr lang="fr-FR" sz="800" dirty="0"/>
              <a:t> </a:t>
            </a:r>
          </a:p>
          <a:p>
            <a:pPr lvl="0" algn="just">
              <a:buNone/>
            </a:pPr>
            <a:r>
              <a:rPr lang="fr-FR" sz="1100" b="1" dirty="0" smtClean="0"/>
              <a:t>6.	Conclusion</a:t>
            </a:r>
            <a:r>
              <a:rPr lang="fr-FR" sz="1100" b="1" dirty="0"/>
              <a:t> </a:t>
            </a:r>
            <a:r>
              <a:rPr lang="fr-FR" sz="1100" b="1" dirty="0" smtClean="0"/>
              <a:t>:</a:t>
            </a:r>
            <a:r>
              <a:rPr lang="fr-FR" sz="1100" dirty="0"/>
              <a:t/>
            </a:r>
            <a:br>
              <a:rPr lang="fr-FR" sz="1100" dirty="0"/>
            </a:br>
            <a:r>
              <a:rPr lang="fr-FR" sz="1100" dirty="0"/>
              <a:t>Sur la base des éléments du dossier N29 ci-dessus présentés, l’équipe N29 a construit un « business plan » sur hypothèses raisonnables permettant d’avoir une première approche économique des enjeux  et  des montants envisagés dans l’opération proposée (voir </a:t>
            </a:r>
            <a:r>
              <a:rPr lang="fr-FR" sz="1100" b="1" dirty="0"/>
              <a:t>annexe 9)</a:t>
            </a:r>
            <a:r>
              <a:rPr lang="fr-FR" sz="1100" dirty="0"/>
              <a:t>.</a:t>
            </a:r>
            <a:endParaRPr lang="fr-FR" sz="800" dirty="0"/>
          </a:p>
          <a:p>
            <a:pPr algn="just">
              <a:buNone/>
            </a:pPr>
            <a:r>
              <a:rPr lang="fr-FR" sz="800" dirty="0"/>
              <a:t> </a:t>
            </a:r>
          </a:p>
          <a:p>
            <a:pPr lvl="0">
              <a:buNone/>
            </a:pPr>
            <a:r>
              <a:rPr lang="fr-FR" sz="1100" b="1" dirty="0" smtClean="0"/>
              <a:t>7.	Process proposé</a:t>
            </a:r>
            <a:r>
              <a:rPr lang="fr-FR" sz="1100" b="1" dirty="0"/>
              <a:t> </a:t>
            </a:r>
            <a:r>
              <a:rPr lang="fr-FR" sz="1100" b="1" dirty="0" smtClean="0"/>
              <a:t>:</a:t>
            </a:r>
            <a:endParaRPr lang="fr-FR" sz="1100" dirty="0"/>
          </a:p>
          <a:p>
            <a:pPr algn="just">
              <a:buNone/>
            </a:pPr>
            <a:r>
              <a:rPr lang="fr-FR" sz="1100" dirty="0" smtClean="0"/>
              <a:t>	Le </a:t>
            </a:r>
            <a:r>
              <a:rPr lang="fr-FR" sz="1100" dirty="0"/>
              <a:t>lecteur intéressé par un approfondissement du dossier et notamment une rencontre avec le propriétaire et inventeur voudra bien le faire savoir à JSC Consultants au travers d’une lettre d’intérêt motivée dans laquelle le montant et la forme de la transaction seront envisagés et dans laquelle seront apportées les preuves si nécessaire des capacités financières du candidat</a:t>
            </a:r>
            <a:r>
              <a:rPr lang="fr-FR" sz="1100" dirty="0" smtClean="0"/>
              <a:t>.</a:t>
            </a:r>
            <a:endParaRPr lang="fr-FR" sz="1100" dirty="0"/>
          </a:p>
          <a:p>
            <a:pPr>
              <a:buNone/>
            </a:pPr>
            <a:r>
              <a:rPr lang="fr-FR" sz="1100" dirty="0" smtClean="0"/>
              <a:t>	</a:t>
            </a:r>
          </a:p>
          <a:p>
            <a:pPr>
              <a:buNone/>
            </a:pPr>
            <a:r>
              <a:rPr lang="fr-FR" sz="1100" dirty="0" smtClean="0"/>
              <a:t>	</a:t>
            </a:r>
            <a:r>
              <a:rPr lang="fr-FR" sz="1100" b="1" dirty="0" smtClean="0"/>
              <a:t>Jean </a:t>
            </a:r>
            <a:r>
              <a:rPr lang="fr-FR" sz="1100" b="1" dirty="0"/>
              <a:t>Saint-Cricq</a:t>
            </a:r>
          </a:p>
        </p:txBody>
      </p:sp>
      <p:sp>
        <p:nvSpPr>
          <p:cNvPr id="5" name="ZoneTexte 4"/>
          <p:cNvSpPr txBox="1"/>
          <p:nvPr/>
        </p:nvSpPr>
        <p:spPr>
          <a:xfrm>
            <a:off x="260648" y="8436332"/>
            <a:ext cx="6480720" cy="600164"/>
          </a:xfrm>
          <a:prstGeom prst="rect">
            <a:avLst/>
          </a:prstGeom>
          <a:noFill/>
        </p:spPr>
        <p:txBody>
          <a:bodyPr wrap="square" rtlCol="0">
            <a:spAutoFit/>
          </a:bodyPr>
          <a:lstStyle/>
          <a:p>
            <a:pPr algn="ctr"/>
            <a:r>
              <a:rPr lang="fr-FR" sz="1100" b="1" dirty="0">
                <a:solidFill>
                  <a:srgbClr val="0070C0"/>
                </a:solidFill>
              </a:rPr>
              <a:t>SARL JSC Consultants au capital de 218 600 €</a:t>
            </a:r>
            <a:endParaRPr lang="fr-FR" sz="1100" b="1" i="1" dirty="0">
              <a:solidFill>
                <a:srgbClr val="0070C0"/>
              </a:solidFill>
            </a:endParaRPr>
          </a:p>
          <a:p>
            <a:pPr algn="ctr"/>
            <a:r>
              <a:rPr lang="fr-FR" sz="1100" dirty="0">
                <a:solidFill>
                  <a:srgbClr val="0070C0"/>
                </a:solidFill>
              </a:rPr>
              <a:t>3 Square Bugeaud - 78150 Le Chesnay - Tél. :+33 (0) 39  43 17 23 – Fax :+33 (0) 39 43 52 68</a:t>
            </a:r>
          </a:p>
          <a:p>
            <a:pPr algn="ctr"/>
            <a:r>
              <a:rPr lang="fr-FR" sz="1100" dirty="0">
                <a:solidFill>
                  <a:srgbClr val="0070C0"/>
                </a:solidFill>
              </a:rPr>
              <a:t>R.C.S. Versailles 483 155 354 00010 - APE 741G - N° TVA FR </a:t>
            </a:r>
            <a:r>
              <a:rPr lang="fr-FR" sz="1100" dirty="0" smtClean="0">
                <a:solidFill>
                  <a:srgbClr val="0070C0"/>
                </a:solidFill>
              </a:rPr>
              <a:t>21483155354</a:t>
            </a:r>
            <a:endParaRPr lang="fr-FR" sz="1100" dirty="0">
              <a:solidFill>
                <a:srgbClr val="0070C0"/>
              </a:solidFill>
            </a:endParaRPr>
          </a:p>
        </p:txBody>
      </p:sp>
      <p:cxnSp>
        <p:nvCxnSpPr>
          <p:cNvPr id="6" name="Connecteur droit 5"/>
          <p:cNvCxnSpPr/>
          <p:nvPr/>
        </p:nvCxnSpPr>
        <p:spPr>
          <a:xfrm>
            <a:off x="2060848" y="8388424"/>
            <a:ext cx="2808312" cy="0"/>
          </a:xfrm>
          <a:prstGeom prst="line">
            <a:avLst/>
          </a:prstGeom>
        </p:spPr>
        <p:style>
          <a:lnRef idx="1">
            <a:schemeClr val="accent1"/>
          </a:lnRef>
          <a:fillRef idx="0">
            <a:schemeClr val="accent1"/>
          </a:fillRef>
          <a:effectRef idx="0">
            <a:schemeClr val="accent1"/>
          </a:effectRef>
          <a:fontRef idx="minor">
            <a:schemeClr val="tx1"/>
          </a:fontRef>
        </p:style>
      </p:cxnSp>
      <p:pic>
        <p:nvPicPr>
          <p:cNvPr id="7" name="Picture 2" descr="C:\Users\evelyne\Documents\ARKANISSIM\Clients en cours\ENTREPRISE\VALORIMER\N29\confidentiel.gif"/>
          <p:cNvPicPr>
            <a:picLocks noChangeAspect="1" noChangeArrowheads="1"/>
          </p:cNvPicPr>
          <p:nvPr/>
        </p:nvPicPr>
        <p:blipFill>
          <a:blip r:embed="rId2" cstate="print">
            <a:lum bright="50000"/>
          </a:blip>
          <a:srcRect/>
          <a:stretch>
            <a:fillRect/>
          </a:stretch>
        </p:blipFill>
        <p:spPr bwMode="auto">
          <a:xfrm rot="17779534">
            <a:off x="-122882" y="3873402"/>
            <a:ext cx="7572587" cy="556062"/>
          </a:xfrm>
          <a:prstGeom prst="rect">
            <a:avLst/>
          </a:prstGeom>
          <a:noFill/>
        </p:spPr>
      </p:pic>
    </p:spTree>
  </p:cSld>
  <p:clrMapOvr>
    <a:masterClrMapping/>
  </p:clrMapOvr>
</p:sld>
</file>

<file path=ppt/theme/theme1.xml><?xml version="1.0" encoding="utf-8"?>
<a:theme xmlns:a="http://schemas.openxmlformats.org/drawingml/2006/main" name="Thème Office">
  <a:themeElements>
    <a:clrScheme name="Mé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1586</TotalTime>
  <Words>148</Words>
  <Application>Microsoft Office PowerPoint</Application>
  <PresentationFormat>Affichage à l'écran (4:3)</PresentationFormat>
  <Paragraphs>66</Paragraphs>
  <Slides>3</Slides>
  <Notes>0</Notes>
  <HiddenSlides>0</HiddenSlides>
  <MMClips>0</MMClips>
  <ScaleCrop>false</ScaleCrop>
  <HeadingPairs>
    <vt:vector size="4" baseType="variant">
      <vt:variant>
        <vt:lpstr>Thème</vt:lpstr>
      </vt:variant>
      <vt:variant>
        <vt:i4>1</vt:i4>
      </vt:variant>
      <vt:variant>
        <vt:lpstr>Titres des diapositives</vt:lpstr>
      </vt:variant>
      <vt:variant>
        <vt:i4>3</vt:i4>
      </vt:variant>
    </vt:vector>
  </HeadingPairs>
  <TitlesOfParts>
    <vt:vector size="4" baseType="lpstr">
      <vt:lpstr>Thème Office</vt:lpstr>
      <vt:lpstr>Diapositive 1</vt:lpstr>
      <vt:lpstr>Diapositive 2</vt:lpstr>
      <vt:lpstr>Diapositive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evelyne</dc:creator>
  <cp:lastModifiedBy>evelyne</cp:lastModifiedBy>
  <cp:revision>24</cp:revision>
  <dcterms:created xsi:type="dcterms:W3CDTF">2011-10-22T13:36:31Z</dcterms:created>
  <dcterms:modified xsi:type="dcterms:W3CDTF">2011-10-23T17:16:56Z</dcterms:modified>
</cp:coreProperties>
</file>