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62" r:id="rId3"/>
    <p:sldId id="260" r:id="rId4"/>
    <p:sldId id="261" r:id="rId5"/>
    <p:sldId id="264" r:id="rId6"/>
    <p:sldId id="263" r:id="rId7"/>
    <p:sldId id="258" r:id="rId8"/>
    <p:sldId id="265" r:id="rId9"/>
    <p:sldId id="266"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258" y="12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E4C14C-A9F9-4B72-8D36-CC4D97CBFAA2}" type="datetimeFigureOut">
              <a:rPr lang="fr-FR" smtClean="0"/>
              <a:t>07/07/2011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FD1101-65FA-42EE-B3A5-FD0DA618A0DC}"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B18696-ED6B-4263-8DFD-E77331D25D0B}" type="slidenum">
              <a:rPr lang="fr-FR"/>
              <a:pPr/>
              <a:t>3</a:t>
            </a:fld>
            <a:endParaRPr lang="fr-FR"/>
          </a:p>
        </p:txBody>
      </p:sp>
      <p:sp>
        <p:nvSpPr>
          <p:cNvPr id="9218" name="Rectangle 2"/>
          <p:cNvSpPr>
            <a:spLocks noRot="1" noChangeArrowheads="1" noTextEdit="1"/>
          </p:cNvSpPr>
          <p:nvPr>
            <p:ph type="sldImg"/>
          </p:nvPr>
        </p:nvSpPr>
        <p:spPr>
          <a:ln/>
        </p:spPr>
      </p:sp>
      <p:sp>
        <p:nvSpPr>
          <p:cNvPr id="9219" name="Rectangle 3"/>
          <p:cNvSpPr>
            <a:spLocks noGrp="1" noChangeArrowheads="1"/>
          </p:cNvSpPr>
          <p:nvPr>
            <p:ph type="body" idx="1"/>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4ADCF9-17EE-45A6-ABE7-FCAF6E2F6264}" type="slidenum">
              <a:rPr lang="fr-FR"/>
              <a:pPr/>
              <a:t>4</a:t>
            </a:fld>
            <a:endParaRPr lang="fr-FR"/>
          </a:p>
        </p:txBody>
      </p:sp>
      <p:sp>
        <p:nvSpPr>
          <p:cNvPr id="7170" name="Rectangle 2"/>
          <p:cNvSpPr>
            <a:spLocks noRot="1" noChangeArrowheads="1" noTextEdit="1"/>
          </p:cNvSpPr>
          <p:nvPr>
            <p:ph type="sldImg"/>
          </p:nvPr>
        </p:nvSpPr>
        <p:spPr>
          <a:ln/>
        </p:spPr>
      </p:sp>
      <p:sp>
        <p:nvSpPr>
          <p:cNvPr id="7171" name="Rectangle 3"/>
          <p:cNvSpPr>
            <a:spLocks noGrp="1" noChangeArrowheads="1"/>
          </p:cNvSpPr>
          <p:nvPr>
            <p:ph type="body"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C9590435-12C2-413C-AD3F-0F3460B65B56}" type="datetime1">
              <a:rPr lang="fr-FR" smtClean="0"/>
              <a:t>07/07/2011</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r>
              <a:rPr lang="fr-FR" smtClean="0"/>
              <a:t>ER/JSCC</a:t>
            </a:r>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6C070A0C-C230-47B2-848D-75B2FE9D7458}"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AF5B123-11D8-4B0E-BED8-C10E6AD3A943}" type="datetime1">
              <a:rPr lang="fr-FR" smtClean="0"/>
              <a:t>07/07/2011</a:t>
            </a:fld>
            <a:endParaRPr lang="fr-FR"/>
          </a:p>
        </p:txBody>
      </p:sp>
      <p:sp>
        <p:nvSpPr>
          <p:cNvPr id="5" name="Espace réservé du pied de page 4"/>
          <p:cNvSpPr>
            <a:spLocks noGrp="1"/>
          </p:cNvSpPr>
          <p:nvPr>
            <p:ph type="ftr" sz="quarter" idx="11"/>
          </p:nvPr>
        </p:nvSpPr>
        <p:spPr/>
        <p:txBody>
          <a:bodyPr/>
          <a:lstStyle/>
          <a:p>
            <a:r>
              <a:rPr lang="fr-FR" smtClean="0"/>
              <a:t>ER/JSCC</a:t>
            </a:r>
            <a:endParaRPr lang="fr-FR"/>
          </a:p>
        </p:txBody>
      </p:sp>
      <p:sp>
        <p:nvSpPr>
          <p:cNvPr id="6" name="Espace réservé du numéro de diapositive 5"/>
          <p:cNvSpPr>
            <a:spLocks noGrp="1"/>
          </p:cNvSpPr>
          <p:nvPr>
            <p:ph type="sldNum" sz="quarter" idx="12"/>
          </p:nvPr>
        </p:nvSpPr>
        <p:spPr/>
        <p:txBody>
          <a:bodyPr/>
          <a:lstStyle/>
          <a:p>
            <a:fld id="{6C070A0C-C230-47B2-848D-75B2FE9D7458}"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0"/>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9"/>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00A4FFC0-96AE-4D2D-A8F1-E11F238A7AA7}" type="datetime1">
              <a:rPr lang="fr-FR" smtClean="0"/>
              <a:t>07/07/2011</a:t>
            </a:fld>
            <a:endParaRPr lang="fr-FR"/>
          </a:p>
        </p:txBody>
      </p:sp>
      <p:sp>
        <p:nvSpPr>
          <p:cNvPr id="5" name="Espace réservé du pied de page 4"/>
          <p:cNvSpPr>
            <a:spLocks noGrp="1"/>
          </p:cNvSpPr>
          <p:nvPr>
            <p:ph type="ftr" sz="quarter" idx="11"/>
          </p:nvPr>
        </p:nvSpPr>
        <p:spPr/>
        <p:txBody>
          <a:bodyPr/>
          <a:lstStyle/>
          <a:p>
            <a:r>
              <a:rPr lang="fr-FR" smtClean="0"/>
              <a:t>ER/JSCC</a:t>
            </a:r>
            <a:endParaRPr lang="fr-FR"/>
          </a:p>
        </p:txBody>
      </p:sp>
      <p:sp>
        <p:nvSpPr>
          <p:cNvPr id="6" name="Espace réservé du numéro de diapositive 5"/>
          <p:cNvSpPr>
            <a:spLocks noGrp="1"/>
          </p:cNvSpPr>
          <p:nvPr>
            <p:ph type="sldNum" sz="quarter" idx="12"/>
          </p:nvPr>
        </p:nvSpPr>
        <p:spPr/>
        <p:txBody>
          <a:bodyPr/>
          <a:lstStyle/>
          <a:p>
            <a:fld id="{6C070A0C-C230-47B2-848D-75B2FE9D7458}"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7F9D694-AC91-4A35-BF83-89C948EAFD55}" type="datetime1">
              <a:rPr lang="fr-FR" smtClean="0"/>
              <a:t>07/07/2011</a:t>
            </a:fld>
            <a:endParaRPr lang="fr-FR"/>
          </a:p>
        </p:txBody>
      </p:sp>
      <p:sp>
        <p:nvSpPr>
          <p:cNvPr id="9" name="Espace réservé du numéro de diapositive 8"/>
          <p:cNvSpPr>
            <a:spLocks noGrp="1"/>
          </p:cNvSpPr>
          <p:nvPr>
            <p:ph type="sldNum" sz="quarter" idx="15"/>
          </p:nvPr>
        </p:nvSpPr>
        <p:spPr/>
        <p:txBody>
          <a:bodyPr rtlCol="0"/>
          <a:lstStyle/>
          <a:p>
            <a:fld id="{6C070A0C-C230-47B2-848D-75B2FE9D7458}" type="slidenum">
              <a:rPr lang="fr-FR" smtClean="0"/>
              <a:pPr/>
              <a:t>‹N°›</a:t>
            </a:fld>
            <a:endParaRPr lang="fr-FR"/>
          </a:p>
        </p:txBody>
      </p:sp>
      <p:sp>
        <p:nvSpPr>
          <p:cNvPr id="10" name="Espace réservé du pied de page 9"/>
          <p:cNvSpPr>
            <a:spLocks noGrp="1"/>
          </p:cNvSpPr>
          <p:nvPr>
            <p:ph type="ftr" sz="quarter" idx="16"/>
          </p:nvPr>
        </p:nvSpPr>
        <p:spPr/>
        <p:txBody>
          <a:bodyPr rtlCol="0"/>
          <a:lstStyle/>
          <a:p>
            <a:r>
              <a:rPr lang="fr-FR" smtClean="0"/>
              <a:t>ER/JSCC</a:t>
            </a:r>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F44709C6-E0D7-4F39-9C49-E29D04C6FDD5}" type="datetime1">
              <a:rPr lang="fr-FR" smtClean="0"/>
              <a:t>07/07/2011</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r>
              <a:rPr lang="fr-FR" smtClean="0"/>
              <a:t>ER/JSCC</a:t>
            </a:r>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6C070A0C-C230-47B2-848D-75B2FE9D7458}"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4215F652-6925-44FF-8712-FA8EAC348654}" type="datetime1">
              <a:rPr lang="fr-FR" smtClean="0"/>
              <a:t>07/07/2011</a:t>
            </a:fld>
            <a:endParaRPr lang="fr-FR"/>
          </a:p>
        </p:txBody>
      </p:sp>
      <p:sp>
        <p:nvSpPr>
          <p:cNvPr id="6" name="Espace réservé du pied de page 5"/>
          <p:cNvSpPr>
            <a:spLocks noGrp="1"/>
          </p:cNvSpPr>
          <p:nvPr>
            <p:ph type="ftr" sz="quarter" idx="11"/>
          </p:nvPr>
        </p:nvSpPr>
        <p:spPr/>
        <p:txBody>
          <a:bodyPr/>
          <a:lstStyle/>
          <a:p>
            <a:r>
              <a:rPr lang="fr-FR" smtClean="0"/>
              <a:t>ER/JSCC</a:t>
            </a:r>
            <a:endParaRPr lang="fr-FR"/>
          </a:p>
        </p:txBody>
      </p:sp>
      <p:sp>
        <p:nvSpPr>
          <p:cNvPr id="7" name="Espace réservé du numéro de diapositive 6"/>
          <p:cNvSpPr>
            <a:spLocks noGrp="1"/>
          </p:cNvSpPr>
          <p:nvPr>
            <p:ph type="sldNum" sz="quarter" idx="12"/>
          </p:nvPr>
        </p:nvSpPr>
        <p:spPr/>
        <p:txBody>
          <a:bodyPr/>
          <a:lstStyle/>
          <a:p>
            <a:fld id="{6C070A0C-C230-47B2-848D-75B2FE9D7458}"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562CB213-05F7-48F3-83E5-04136D82DE3D}" type="datetime1">
              <a:rPr lang="fr-FR" smtClean="0"/>
              <a:t>07/07/2011</a:t>
            </a:fld>
            <a:endParaRPr lang="fr-FR"/>
          </a:p>
        </p:txBody>
      </p:sp>
      <p:sp>
        <p:nvSpPr>
          <p:cNvPr id="8" name="Espace réservé du pied de page 7"/>
          <p:cNvSpPr>
            <a:spLocks noGrp="1"/>
          </p:cNvSpPr>
          <p:nvPr>
            <p:ph type="ftr" sz="quarter" idx="11"/>
          </p:nvPr>
        </p:nvSpPr>
        <p:spPr/>
        <p:txBody>
          <a:bodyPr/>
          <a:lstStyle/>
          <a:p>
            <a:r>
              <a:rPr lang="fr-FR" smtClean="0"/>
              <a:t>ER/JSCC</a:t>
            </a:r>
            <a:endParaRPr lang="fr-FR"/>
          </a:p>
        </p:txBody>
      </p:sp>
      <p:sp>
        <p:nvSpPr>
          <p:cNvPr id="9" name="Espace réservé du numéro de diapositive 8"/>
          <p:cNvSpPr>
            <a:spLocks noGrp="1"/>
          </p:cNvSpPr>
          <p:nvPr>
            <p:ph type="sldNum" sz="quarter" idx="12"/>
          </p:nvPr>
        </p:nvSpPr>
        <p:spPr/>
        <p:txBody>
          <a:bodyPr/>
          <a:lstStyle/>
          <a:p>
            <a:fld id="{6C070A0C-C230-47B2-848D-75B2FE9D7458}"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39DC3D99-6FA8-4021-97DB-E9DD63A235B2}" type="datetime1">
              <a:rPr lang="fr-FR" smtClean="0"/>
              <a:t>07/07/2011</a:t>
            </a:fld>
            <a:endParaRPr lang="fr-FR"/>
          </a:p>
        </p:txBody>
      </p:sp>
      <p:sp>
        <p:nvSpPr>
          <p:cNvPr id="7" name="Espace réservé du numéro de diapositive 6"/>
          <p:cNvSpPr>
            <a:spLocks noGrp="1"/>
          </p:cNvSpPr>
          <p:nvPr>
            <p:ph type="sldNum" sz="quarter" idx="11"/>
          </p:nvPr>
        </p:nvSpPr>
        <p:spPr/>
        <p:txBody>
          <a:bodyPr rtlCol="0"/>
          <a:lstStyle/>
          <a:p>
            <a:fld id="{6C070A0C-C230-47B2-848D-75B2FE9D7458}" type="slidenum">
              <a:rPr lang="fr-FR" smtClean="0"/>
              <a:pPr/>
              <a:t>‹N°›</a:t>
            </a:fld>
            <a:endParaRPr lang="fr-FR"/>
          </a:p>
        </p:txBody>
      </p:sp>
      <p:sp>
        <p:nvSpPr>
          <p:cNvPr id="8" name="Espace réservé du pied de page 7"/>
          <p:cNvSpPr>
            <a:spLocks noGrp="1"/>
          </p:cNvSpPr>
          <p:nvPr>
            <p:ph type="ftr" sz="quarter" idx="12"/>
          </p:nvPr>
        </p:nvSpPr>
        <p:spPr/>
        <p:txBody>
          <a:bodyPr rtlCol="0"/>
          <a:lstStyle/>
          <a:p>
            <a:r>
              <a:rPr lang="fr-FR" smtClean="0"/>
              <a:t>ER/JSCC</a:t>
            </a:r>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BDC3FEC-C17F-4DF8-B6A4-507BB7FE95BA}" type="datetime1">
              <a:rPr lang="fr-FR" smtClean="0"/>
              <a:t>07/07/2011</a:t>
            </a:fld>
            <a:endParaRPr lang="fr-FR"/>
          </a:p>
        </p:txBody>
      </p:sp>
      <p:sp>
        <p:nvSpPr>
          <p:cNvPr id="3" name="Espace réservé du pied de page 2"/>
          <p:cNvSpPr>
            <a:spLocks noGrp="1"/>
          </p:cNvSpPr>
          <p:nvPr>
            <p:ph type="ftr" sz="quarter" idx="11"/>
          </p:nvPr>
        </p:nvSpPr>
        <p:spPr/>
        <p:txBody>
          <a:bodyPr/>
          <a:lstStyle/>
          <a:p>
            <a:r>
              <a:rPr lang="fr-FR" smtClean="0"/>
              <a:t>ER/JSCC</a:t>
            </a:r>
            <a:endParaRPr lang="fr-FR"/>
          </a:p>
        </p:txBody>
      </p:sp>
      <p:sp>
        <p:nvSpPr>
          <p:cNvPr id="4" name="Espace réservé du numéro de diapositive 3"/>
          <p:cNvSpPr>
            <a:spLocks noGrp="1"/>
          </p:cNvSpPr>
          <p:nvPr>
            <p:ph type="sldNum" sz="quarter" idx="12"/>
          </p:nvPr>
        </p:nvSpPr>
        <p:spPr/>
        <p:txBody>
          <a:bodyPr/>
          <a:lstStyle/>
          <a:p>
            <a:fld id="{6C070A0C-C230-47B2-848D-75B2FE9D7458}"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1"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36CD39BA-59E1-4DF2-AE6F-3E46CD8BDF7B}" type="datetime1">
              <a:rPr lang="fr-FR" smtClean="0"/>
              <a:t>07/07/2011</a:t>
            </a:fld>
            <a:endParaRPr lang="fr-FR"/>
          </a:p>
        </p:txBody>
      </p:sp>
      <p:sp>
        <p:nvSpPr>
          <p:cNvPr id="22" name="Espace réservé du numéro de diapositive 21"/>
          <p:cNvSpPr>
            <a:spLocks noGrp="1"/>
          </p:cNvSpPr>
          <p:nvPr>
            <p:ph type="sldNum" sz="quarter" idx="15"/>
          </p:nvPr>
        </p:nvSpPr>
        <p:spPr/>
        <p:txBody>
          <a:bodyPr rtlCol="0"/>
          <a:lstStyle/>
          <a:p>
            <a:fld id="{6C070A0C-C230-47B2-848D-75B2FE9D7458}"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r>
              <a:rPr lang="fr-FR" smtClean="0"/>
              <a:t>ER/JSCC</a:t>
            </a:r>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9"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7C7D9F33-AA37-4007-8EA7-CD740D870530}" type="datetime1">
              <a:rPr lang="fr-FR" smtClean="0"/>
              <a:t>07/07/2011</a:t>
            </a:fld>
            <a:endParaRPr lang="fr-FR"/>
          </a:p>
        </p:txBody>
      </p:sp>
      <p:sp>
        <p:nvSpPr>
          <p:cNvPr id="18" name="Espace réservé du numéro de diapositive 17"/>
          <p:cNvSpPr>
            <a:spLocks noGrp="1"/>
          </p:cNvSpPr>
          <p:nvPr>
            <p:ph type="sldNum" sz="quarter" idx="11"/>
          </p:nvPr>
        </p:nvSpPr>
        <p:spPr/>
        <p:txBody>
          <a:bodyPr rtlCol="0"/>
          <a:lstStyle/>
          <a:p>
            <a:fld id="{6C070A0C-C230-47B2-848D-75B2FE9D7458}"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r>
              <a:rPr lang="fr-FR" smtClean="0"/>
              <a:t>ER/JSCC</a:t>
            </a:r>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F9D5AB2-8484-4212-BE4D-002389A1BEFC}" type="datetime1">
              <a:rPr lang="fr-FR" smtClean="0"/>
              <a:t>07/07/2011</a:t>
            </a:fld>
            <a:endParaRPr lang="fr-FR"/>
          </a:p>
        </p:txBody>
      </p:sp>
      <p:sp>
        <p:nvSpPr>
          <p:cNvPr id="3" name="Espace réservé du pied de page 2"/>
          <p:cNvSpPr>
            <a:spLocks noGrp="1"/>
          </p:cNvSpPr>
          <p:nvPr>
            <p:ph type="ftr" sz="quarter" idx="3"/>
          </p:nvPr>
        </p:nvSpPr>
        <p:spPr>
          <a:xfrm rot="5400000">
            <a:off x="6990187"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r>
              <a:rPr lang="fr-FR" smtClean="0"/>
              <a:t>ER/JSCC</a:t>
            </a:r>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C070A0C-C230-47B2-848D-75B2FE9D7458}"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maps.google.fr/maps?f=q&amp;hl=fr&amp;geocode=&amp;q=7%20Cite%20Paradis%20PARI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171733" y="890718"/>
            <a:ext cx="6172200" cy="1026114"/>
          </a:xfrm>
        </p:spPr>
        <p:txBody>
          <a:bodyPr>
            <a:normAutofit/>
          </a:bodyPr>
          <a:lstStyle/>
          <a:p>
            <a:pPr algn="ctr"/>
            <a:r>
              <a:rPr lang="fr-FR" sz="2000" dirty="0" smtClean="0"/>
              <a:t>SOCIETE </a:t>
            </a:r>
            <a:r>
              <a:rPr lang="fr-FR" sz="2000" dirty="0" smtClean="0"/>
              <a:t>OPEN</a:t>
            </a:r>
            <a:r>
              <a:rPr lang="fr-FR" sz="2000" dirty="0" smtClean="0"/>
              <a:t/>
            </a:r>
            <a:br>
              <a:rPr lang="fr-FR" sz="2000" dirty="0" smtClean="0"/>
            </a:br>
            <a:r>
              <a:rPr lang="fr-FR" sz="2000" dirty="0" smtClean="0"/>
              <a:t>Rendez-vous du 21-06-2011</a:t>
            </a:r>
            <a:endParaRPr lang="fr-FR" sz="2000" dirty="0"/>
          </a:p>
        </p:txBody>
      </p:sp>
      <p:sp>
        <p:nvSpPr>
          <p:cNvPr id="3" name="Sous-titre 2"/>
          <p:cNvSpPr>
            <a:spLocks noGrp="1"/>
          </p:cNvSpPr>
          <p:nvPr>
            <p:ph type="subTitle" idx="1"/>
          </p:nvPr>
        </p:nvSpPr>
        <p:spPr>
          <a:xfrm>
            <a:off x="2843808" y="2204864"/>
            <a:ext cx="5614392" cy="4170058"/>
          </a:xfrm>
        </p:spPr>
        <p:txBody>
          <a:bodyPr>
            <a:normAutofit/>
          </a:bodyPr>
          <a:lstStyle/>
          <a:p>
            <a:pPr algn="ctr"/>
            <a:r>
              <a:rPr lang="fr-FR" dirty="0" smtClean="0"/>
              <a:t>SOMMAIRE</a:t>
            </a:r>
          </a:p>
          <a:p>
            <a:pPr algn="ctr"/>
            <a:endParaRPr lang="fr-FR" dirty="0" smtClean="0"/>
          </a:p>
          <a:p>
            <a:r>
              <a:rPr lang="fr-FR" sz="1200" dirty="0" smtClean="0"/>
              <a:t>I </a:t>
            </a:r>
            <a:r>
              <a:rPr lang="fr-FR" sz="1200" dirty="0" smtClean="0"/>
              <a:t>- Les acteurs du marché</a:t>
            </a:r>
            <a:r>
              <a:rPr lang="fr-FR" sz="1200" dirty="0" smtClean="0"/>
              <a:t> </a:t>
            </a:r>
            <a:endParaRPr lang="fr-FR" sz="1200" dirty="0" smtClean="0"/>
          </a:p>
          <a:p>
            <a:r>
              <a:rPr lang="fr-FR" sz="1200" dirty="0" smtClean="0"/>
              <a:t>	</a:t>
            </a:r>
            <a:r>
              <a:rPr lang="fr-FR" sz="1200" dirty="0" smtClean="0"/>
              <a:t>1</a:t>
            </a:r>
            <a:r>
              <a:rPr lang="fr-FR" sz="1200" dirty="0" smtClean="0"/>
              <a:t>. Les canaux de </a:t>
            </a:r>
            <a:r>
              <a:rPr lang="fr-FR" sz="1200" dirty="0" smtClean="0"/>
              <a:t>distribution</a:t>
            </a:r>
          </a:p>
          <a:p>
            <a:r>
              <a:rPr lang="fr-FR" sz="1200" dirty="0" smtClean="0"/>
              <a:t>	</a:t>
            </a:r>
            <a:r>
              <a:rPr lang="fr-FR" sz="1200" dirty="0" smtClean="0"/>
              <a:t>2. Gamme produits / </a:t>
            </a:r>
            <a:r>
              <a:rPr lang="fr-FR" sz="1200" dirty="0" smtClean="0"/>
              <a:t>distribution</a:t>
            </a:r>
          </a:p>
          <a:p>
            <a:r>
              <a:rPr lang="fr-FR" sz="1200" dirty="0" smtClean="0"/>
              <a:t>	</a:t>
            </a:r>
            <a:r>
              <a:rPr lang="fr-FR" sz="1200" dirty="0" smtClean="0"/>
              <a:t>3. Lexique</a:t>
            </a:r>
            <a:r>
              <a:rPr lang="fr-FR" sz="1600" dirty="0" smtClean="0"/>
              <a:t>	</a:t>
            </a:r>
          </a:p>
          <a:p>
            <a:r>
              <a:rPr lang="fr-FR" sz="1200" dirty="0" smtClean="0"/>
              <a:t>II </a:t>
            </a:r>
            <a:r>
              <a:rPr lang="fr-FR" sz="1200" dirty="0" smtClean="0"/>
              <a:t>- OPEN</a:t>
            </a:r>
          </a:p>
          <a:p>
            <a:r>
              <a:rPr lang="fr-FR" sz="1200" dirty="0" smtClean="0"/>
              <a:t>	</a:t>
            </a:r>
            <a:r>
              <a:rPr lang="fr-FR" sz="1200" dirty="0" smtClean="0"/>
              <a:t>1. Identité</a:t>
            </a:r>
          </a:p>
          <a:p>
            <a:r>
              <a:rPr lang="fr-FR" sz="1200" dirty="0" smtClean="0"/>
              <a:t>	</a:t>
            </a:r>
            <a:r>
              <a:rPr lang="fr-FR" sz="1200" dirty="0" smtClean="0"/>
              <a:t>2. Activité</a:t>
            </a:r>
          </a:p>
          <a:p>
            <a:endParaRPr lang="fr-FR" sz="1200" dirty="0" smtClean="0"/>
          </a:p>
          <a:p>
            <a:r>
              <a:rPr lang="fr-FR" sz="1200" dirty="0" smtClean="0"/>
              <a:t>III - Stratégie </a:t>
            </a:r>
            <a:r>
              <a:rPr lang="fr-FR" sz="1200" dirty="0" smtClean="0"/>
              <a:t>&amp; </a:t>
            </a:r>
            <a:r>
              <a:rPr lang="fr-FR" sz="1200" dirty="0" smtClean="0"/>
              <a:t>Cibles</a:t>
            </a:r>
          </a:p>
          <a:p>
            <a:endParaRPr lang="fr-FR" sz="1200" dirty="0" smtClean="0"/>
          </a:p>
          <a:p>
            <a:r>
              <a:rPr lang="fr-FR" sz="1200" dirty="0" smtClean="0"/>
              <a:t>IV - Mission</a:t>
            </a:r>
            <a:endParaRPr lang="fr-FR" sz="1200" dirty="0" smtClean="0"/>
          </a:p>
          <a:p>
            <a:endParaRPr lang="fr-FR" dirty="0"/>
          </a:p>
        </p:txBody>
      </p:sp>
      <p:pic>
        <p:nvPicPr>
          <p:cNvPr id="4" name="Picture 2" descr="jscconsult"/>
          <p:cNvPicPr>
            <a:picLocks noChangeAspect="1" noChangeArrowheads="1"/>
          </p:cNvPicPr>
          <p:nvPr/>
        </p:nvPicPr>
        <p:blipFill>
          <a:blip r:embed="rId2" cstate="print"/>
          <a:srcRect/>
          <a:stretch>
            <a:fillRect/>
          </a:stretch>
        </p:blipFill>
        <p:spPr bwMode="auto">
          <a:xfrm>
            <a:off x="6300192" y="188640"/>
            <a:ext cx="2400267" cy="294013"/>
          </a:xfrm>
          <a:prstGeom prst="rect">
            <a:avLst/>
          </a:prstGeom>
          <a:noFill/>
          <a:ln w="9525">
            <a:noFill/>
            <a:miter lim="800000"/>
            <a:headEnd/>
            <a:tailEnd/>
          </a:ln>
        </p:spPr>
      </p:pic>
      <p:sp>
        <p:nvSpPr>
          <p:cNvPr id="5" name="ZoneTexte 4"/>
          <p:cNvSpPr txBox="1"/>
          <p:nvPr/>
        </p:nvSpPr>
        <p:spPr>
          <a:xfrm>
            <a:off x="6108171" y="440595"/>
            <a:ext cx="2590109" cy="553998"/>
          </a:xfrm>
          <a:prstGeom prst="rect">
            <a:avLst/>
          </a:prstGeom>
          <a:noFill/>
        </p:spPr>
        <p:txBody>
          <a:bodyPr wrap="square" rtlCol="0">
            <a:spAutoFit/>
          </a:bodyPr>
          <a:lstStyle/>
          <a:p>
            <a:pPr algn="r"/>
            <a:r>
              <a:rPr lang="fr-FR" sz="1000" b="1" i="1" dirty="0">
                <a:solidFill>
                  <a:schemeClr val="tx2"/>
                </a:solidFill>
              </a:rPr>
              <a:t>Croissance externe </a:t>
            </a:r>
            <a:endParaRPr lang="fr-FR" sz="1000" b="1" i="1" dirty="0" smtClean="0">
              <a:solidFill>
                <a:schemeClr val="tx2"/>
              </a:solidFill>
            </a:endParaRPr>
          </a:p>
          <a:p>
            <a:pPr algn="r"/>
            <a:r>
              <a:rPr lang="fr-FR" sz="1000" b="1" i="1" dirty="0" smtClean="0">
                <a:solidFill>
                  <a:schemeClr val="tx2"/>
                </a:solidFill>
              </a:rPr>
              <a:t>Cessions - </a:t>
            </a:r>
            <a:r>
              <a:rPr lang="fr-FR" sz="1000" b="1" i="1" dirty="0">
                <a:solidFill>
                  <a:schemeClr val="tx2"/>
                </a:solidFill>
              </a:rPr>
              <a:t>Acquisitions</a:t>
            </a:r>
            <a:endParaRPr lang="fr-FR" sz="1000" dirty="0">
              <a:solidFill>
                <a:schemeClr val="tx2"/>
              </a:solidFill>
            </a:endParaRPr>
          </a:p>
          <a:p>
            <a:pPr algn="r"/>
            <a:r>
              <a:rPr lang="fr-FR" sz="1000" b="1" i="1" dirty="0">
                <a:solidFill>
                  <a:schemeClr val="tx2"/>
                </a:solidFill>
              </a:rPr>
              <a:t>Participations</a:t>
            </a:r>
            <a:r>
              <a:rPr lang="fr-FR" sz="1000" i="1" dirty="0">
                <a:solidFill>
                  <a:schemeClr val="tx2"/>
                </a:solidFill>
              </a:rPr>
              <a:t> </a:t>
            </a:r>
            <a:r>
              <a:rPr lang="fr-FR" sz="1000" b="1" i="1" dirty="0">
                <a:solidFill>
                  <a:schemeClr val="tx2"/>
                </a:solidFill>
              </a:rPr>
              <a:t>Financières</a:t>
            </a:r>
            <a:endParaRPr lang="fr-FR" sz="1000" dirty="0">
              <a:solidFill>
                <a:schemeClr val="tx2"/>
              </a:solidFill>
            </a:endParaRPr>
          </a:p>
        </p:txBody>
      </p:sp>
      <p:pic>
        <p:nvPicPr>
          <p:cNvPr id="7" name="Picture 2" descr="C:\Users\sylvie\Desktop\logokhepridev.jpg"/>
          <p:cNvPicPr>
            <a:picLocks noChangeAspect="1" noChangeArrowheads="1"/>
          </p:cNvPicPr>
          <p:nvPr/>
        </p:nvPicPr>
        <p:blipFill>
          <a:blip r:embed="rId3" cstate="print"/>
          <a:srcRect/>
          <a:stretch>
            <a:fillRect/>
          </a:stretch>
        </p:blipFill>
        <p:spPr bwMode="auto">
          <a:xfrm>
            <a:off x="1787691" y="188640"/>
            <a:ext cx="1992221" cy="576064"/>
          </a:xfrm>
          <a:prstGeom prst="rect">
            <a:avLst/>
          </a:prstGeom>
          <a:noFill/>
        </p:spPr>
      </p:pic>
      <p:sp>
        <p:nvSpPr>
          <p:cNvPr id="8" name="ZoneTexte 7"/>
          <p:cNvSpPr txBox="1"/>
          <p:nvPr/>
        </p:nvSpPr>
        <p:spPr>
          <a:xfrm>
            <a:off x="1691681" y="729571"/>
            <a:ext cx="2376264" cy="246221"/>
          </a:xfrm>
          <a:prstGeom prst="rect">
            <a:avLst/>
          </a:prstGeom>
          <a:noFill/>
        </p:spPr>
        <p:txBody>
          <a:bodyPr wrap="square" rtlCol="0">
            <a:spAutoFit/>
          </a:bodyPr>
          <a:lstStyle/>
          <a:p>
            <a:r>
              <a:rPr lang="fr-FR" sz="1000" b="1" i="1" dirty="0" smtClean="0">
                <a:solidFill>
                  <a:schemeClr val="tx2"/>
                </a:solidFill>
              </a:rPr>
              <a:t>Fusion &amp; Cohésion d’Equipes</a:t>
            </a:r>
            <a:endParaRPr lang="fr-FR" sz="1000" dirty="0">
              <a:solidFill>
                <a:schemeClr val="tx2"/>
              </a:solidFill>
            </a:endParaRPr>
          </a:p>
        </p:txBody>
      </p:sp>
      <p:sp>
        <p:nvSpPr>
          <p:cNvPr id="9" name="Espace réservé de la date 8"/>
          <p:cNvSpPr>
            <a:spLocks noGrp="1"/>
          </p:cNvSpPr>
          <p:nvPr>
            <p:ph type="dt" sz="half" idx="10"/>
          </p:nvPr>
        </p:nvSpPr>
        <p:spPr/>
        <p:txBody>
          <a:bodyPr/>
          <a:lstStyle/>
          <a:p>
            <a:fld id="{7A6F320C-F591-4E5A-952E-1A9EA05750EB}" type="datetime1">
              <a:rPr lang="fr-FR" smtClean="0"/>
              <a:t>08/07/2011</a:t>
            </a:fld>
            <a:endParaRPr lang="fr-FR"/>
          </a:p>
        </p:txBody>
      </p:sp>
      <p:sp>
        <p:nvSpPr>
          <p:cNvPr id="10" name="Espace réservé du numéro de diapositive 9"/>
          <p:cNvSpPr>
            <a:spLocks noGrp="1"/>
          </p:cNvSpPr>
          <p:nvPr>
            <p:ph type="sldNum" sz="quarter" idx="12"/>
          </p:nvPr>
        </p:nvSpPr>
        <p:spPr/>
        <p:txBody>
          <a:bodyPr/>
          <a:lstStyle/>
          <a:p>
            <a:fld id="{6C070A0C-C230-47B2-848D-75B2FE9D7458}" type="slidenum">
              <a:rPr lang="fr-FR" smtClean="0"/>
              <a:pPr/>
              <a:t>1</a:t>
            </a:fld>
            <a:endParaRPr lang="fr-FR"/>
          </a:p>
        </p:txBody>
      </p:sp>
      <p:sp>
        <p:nvSpPr>
          <p:cNvPr id="11" name="Espace réservé du pied de page 10"/>
          <p:cNvSpPr>
            <a:spLocks noGrp="1"/>
          </p:cNvSpPr>
          <p:nvPr>
            <p:ph type="ftr" sz="quarter" idx="11"/>
          </p:nvPr>
        </p:nvSpPr>
        <p:spPr/>
        <p:txBody>
          <a:bodyPr/>
          <a:lstStyle/>
          <a:p>
            <a:r>
              <a:rPr lang="fr-FR" smtClean="0"/>
              <a:t>ER/JSCC</a:t>
            </a:r>
            <a:endParaRPr lang="fr-F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706090"/>
          </a:xfrm>
        </p:spPr>
        <p:txBody>
          <a:bodyPr>
            <a:normAutofit/>
          </a:bodyPr>
          <a:lstStyle/>
          <a:p>
            <a:r>
              <a:rPr lang="fr-FR" sz="2000" b="1" dirty="0" smtClean="0"/>
              <a:t>I - Les acteurs du marché</a:t>
            </a:r>
            <a:br>
              <a:rPr lang="fr-FR" sz="2000" b="1" dirty="0" smtClean="0"/>
            </a:br>
            <a:r>
              <a:rPr lang="fr-FR" sz="2000" b="1" dirty="0" smtClean="0"/>
              <a:t>1. Les canaux de distribution</a:t>
            </a:r>
            <a:endParaRPr lang="fr-FR" sz="2000" b="1" dirty="0"/>
          </a:p>
        </p:txBody>
      </p:sp>
      <p:sp>
        <p:nvSpPr>
          <p:cNvPr id="4" name="Espace réservé de la date 3"/>
          <p:cNvSpPr>
            <a:spLocks noGrp="1"/>
          </p:cNvSpPr>
          <p:nvPr>
            <p:ph type="dt" sz="half" idx="14"/>
          </p:nvPr>
        </p:nvSpPr>
        <p:spPr/>
        <p:txBody>
          <a:bodyPr/>
          <a:lstStyle/>
          <a:p>
            <a:fld id="{B7F9D694-AC91-4A35-BF83-89C948EAFD55}" type="datetime1">
              <a:rPr lang="fr-FR" smtClean="0"/>
              <a:t>08/07/2011</a:t>
            </a:fld>
            <a:endParaRPr lang="fr-FR"/>
          </a:p>
        </p:txBody>
      </p:sp>
      <p:sp>
        <p:nvSpPr>
          <p:cNvPr id="5" name="Espace réservé du numéro de diapositive 4"/>
          <p:cNvSpPr>
            <a:spLocks noGrp="1"/>
          </p:cNvSpPr>
          <p:nvPr>
            <p:ph type="sldNum" sz="quarter" idx="15"/>
          </p:nvPr>
        </p:nvSpPr>
        <p:spPr/>
        <p:txBody>
          <a:bodyPr/>
          <a:lstStyle/>
          <a:p>
            <a:fld id="{6C070A0C-C230-47B2-848D-75B2FE9D7458}" type="slidenum">
              <a:rPr lang="fr-FR" smtClean="0"/>
              <a:pPr/>
              <a:t>2</a:t>
            </a:fld>
            <a:endParaRPr lang="fr-FR"/>
          </a:p>
        </p:txBody>
      </p:sp>
      <p:sp>
        <p:nvSpPr>
          <p:cNvPr id="6" name="Espace réservé du pied de page 5"/>
          <p:cNvSpPr>
            <a:spLocks noGrp="1"/>
          </p:cNvSpPr>
          <p:nvPr>
            <p:ph type="ftr" sz="quarter" idx="16"/>
          </p:nvPr>
        </p:nvSpPr>
        <p:spPr/>
        <p:txBody>
          <a:bodyPr/>
          <a:lstStyle/>
          <a:p>
            <a:r>
              <a:rPr lang="fr-FR" dirty="0" smtClean="0"/>
              <a:t>ER/JSCC</a:t>
            </a:r>
            <a:endParaRPr lang="fr-FR" dirty="0"/>
          </a:p>
        </p:txBody>
      </p:sp>
      <p:sp>
        <p:nvSpPr>
          <p:cNvPr id="7" name="Text Box 4"/>
          <p:cNvSpPr txBox="1">
            <a:spLocks noChangeArrowheads="1"/>
          </p:cNvSpPr>
          <p:nvPr/>
        </p:nvSpPr>
        <p:spPr bwMode="auto">
          <a:xfrm>
            <a:off x="1115492" y="1484784"/>
            <a:ext cx="5400675" cy="376237"/>
          </a:xfrm>
          <a:prstGeom prst="rect">
            <a:avLst/>
          </a:prstGeom>
          <a:solidFill>
            <a:schemeClr val="accent1">
              <a:lumMod val="20000"/>
              <a:lumOff val="80000"/>
            </a:schemeClr>
          </a:solidFill>
          <a:ln w="9525">
            <a:solidFill>
              <a:schemeClr val="tx2"/>
            </a:solidFill>
            <a:miter lim="800000"/>
            <a:headEnd/>
            <a:tailEnd/>
          </a:ln>
          <a:effectLst/>
        </p:spPr>
        <p:txBody>
          <a:bodyPr>
            <a:spAutoFit/>
          </a:bodyPr>
          <a:lstStyle/>
          <a:p>
            <a:pPr algn="ctr">
              <a:spcBef>
                <a:spcPct val="50000"/>
              </a:spcBef>
            </a:pPr>
            <a:r>
              <a:rPr lang="fr-FR" b="1" dirty="0">
                <a:solidFill>
                  <a:schemeClr val="tx2"/>
                </a:solidFill>
              </a:rPr>
              <a:t>CONSTRUCTEUR </a:t>
            </a:r>
            <a:r>
              <a:rPr lang="fr-FR" b="1" dirty="0" smtClean="0">
                <a:solidFill>
                  <a:schemeClr val="tx2"/>
                </a:solidFill>
              </a:rPr>
              <a:t>(Xerox</a:t>
            </a:r>
            <a:r>
              <a:rPr lang="fr-FR" b="1" dirty="0">
                <a:solidFill>
                  <a:schemeClr val="tx2"/>
                </a:solidFill>
              </a:rPr>
              <a:t>)</a:t>
            </a:r>
          </a:p>
        </p:txBody>
      </p:sp>
      <p:sp>
        <p:nvSpPr>
          <p:cNvPr id="8" name="Text Box 9"/>
          <p:cNvSpPr txBox="1">
            <a:spLocks noChangeArrowheads="1"/>
          </p:cNvSpPr>
          <p:nvPr/>
        </p:nvSpPr>
        <p:spPr bwMode="auto">
          <a:xfrm>
            <a:off x="448939" y="1576859"/>
            <a:ext cx="311150" cy="366712"/>
          </a:xfrm>
          <a:prstGeom prst="rect">
            <a:avLst/>
          </a:prstGeom>
          <a:solidFill>
            <a:srgbClr val="99CCFF"/>
          </a:solidFill>
          <a:ln w="9525">
            <a:noFill/>
            <a:miter lim="800000"/>
            <a:headEnd/>
            <a:tailEnd/>
          </a:ln>
          <a:effectLst/>
        </p:spPr>
        <p:txBody>
          <a:bodyPr wrap="none">
            <a:spAutoFit/>
          </a:bodyPr>
          <a:lstStyle/>
          <a:p>
            <a:r>
              <a:rPr lang="fr-FR">
                <a:solidFill>
                  <a:schemeClr val="tx2"/>
                </a:solidFill>
              </a:rPr>
              <a:t>1</a:t>
            </a:r>
          </a:p>
        </p:txBody>
      </p:sp>
      <p:sp>
        <p:nvSpPr>
          <p:cNvPr id="9" name="Text Box 10"/>
          <p:cNvSpPr txBox="1">
            <a:spLocks noChangeArrowheads="1"/>
          </p:cNvSpPr>
          <p:nvPr/>
        </p:nvSpPr>
        <p:spPr bwMode="auto">
          <a:xfrm>
            <a:off x="448939" y="2708746"/>
            <a:ext cx="311150" cy="366713"/>
          </a:xfrm>
          <a:prstGeom prst="rect">
            <a:avLst/>
          </a:prstGeom>
          <a:solidFill>
            <a:srgbClr val="99CCFF"/>
          </a:solidFill>
          <a:ln w="9525">
            <a:noFill/>
            <a:miter lim="800000"/>
            <a:headEnd/>
            <a:tailEnd/>
          </a:ln>
          <a:effectLst/>
        </p:spPr>
        <p:txBody>
          <a:bodyPr>
            <a:spAutoFit/>
          </a:bodyPr>
          <a:lstStyle/>
          <a:p>
            <a:r>
              <a:rPr lang="fr-FR">
                <a:solidFill>
                  <a:schemeClr val="tx2"/>
                </a:solidFill>
              </a:rPr>
              <a:t>2</a:t>
            </a:r>
          </a:p>
        </p:txBody>
      </p:sp>
      <p:sp>
        <p:nvSpPr>
          <p:cNvPr id="10" name="Text Box 12"/>
          <p:cNvSpPr txBox="1">
            <a:spLocks noChangeArrowheads="1"/>
          </p:cNvSpPr>
          <p:nvPr/>
        </p:nvSpPr>
        <p:spPr bwMode="auto">
          <a:xfrm>
            <a:off x="899592" y="3645371"/>
            <a:ext cx="1439863" cy="376238"/>
          </a:xfrm>
          <a:prstGeom prst="rect">
            <a:avLst/>
          </a:prstGeom>
          <a:solidFill>
            <a:schemeClr val="accent1">
              <a:lumMod val="20000"/>
              <a:lumOff val="80000"/>
            </a:schemeClr>
          </a:solidFill>
          <a:ln w="9525">
            <a:solidFill>
              <a:schemeClr val="tx2"/>
            </a:solidFill>
            <a:miter lim="800000"/>
            <a:headEnd/>
            <a:tailEnd/>
          </a:ln>
          <a:effectLst/>
        </p:spPr>
        <p:txBody>
          <a:bodyPr>
            <a:spAutoFit/>
          </a:bodyPr>
          <a:lstStyle/>
          <a:p>
            <a:pPr algn="ctr">
              <a:spcBef>
                <a:spcPct val="50000"/>
              </a:spcBef>
            </a:pPr>
            <a:r>
              <a:rPr lang="fr-FR" b="1" dirty="0"/>
              <a:t>CCSS</a:t>
            </a:r>
          </a:p>
        </p:txBody>
      </p:sp>
      <p:sp>
        <p:nvSpPr>
          <p:cNvPr id="11" name="Line 15"/>
          <p:cNvSpPr>
            <a:spLocks noChangeShapeType="1"/>
          </p:cNvSpPr>
          <p:nvPr/>
        </p:nvSpPr>
        <p:spPr bwMode="auto">
          <a:xfrm flipH="1">
            <a:off x="1691755" y="1845146"/>
            <a:ext cx="0" cy="863600"/>
          </a:xfrm>
          <a:prstGeom prst="line">
            <a:avLst/>
          </a:prstGeom>
          <a:noFill/>
          <a:ln w="25400">
            <a:solidFill>
              <a:schemeClr val="tx1"/>
            </a:solidFill>
            <a:round/>
            <a:headEnd/>
            <a:tailEnd type="triangle" w="med" len="med"/>
          </a:ln>
          <a:effectLst/>
        </p:spPr>
        <p:txBody>
          <a:bodyPr/>
          <a:lstStyle/>
          <a:p>
            <a:endParaRPr lang="fr-FR"/>
          </a:p>
        </p:txBody>
      </p:sp>
      <p:sp>
        <p:nvSpPr>
          <p:cNvPr id="12" name="Line 16"/>
          <p:cNvSpPr>
            <a:spLocks noChangeShapeType="1"/>
          </p:cNvSpPr>
          <p:nvPr/>
        </p:nvSpPr>
        <p:spPr bwMode="auto">
          <a:xfrm flipH="1">
            <a:off x="2699817" y="1916584"/>
            <a:ext cx="0" cy="720725"/>
          </a:xfrm>
          <a:prstGeom prst="line">
            <a:avLst/>
          </a:prstGeom>
          <a:noFill/>
          <a:ln w="25400">
            <a:solidFill>
              <a:schemeClr val="tx1"/>
            </a:solidFill>
            <a:round/>
            <a:headEnd/>
            <a:tailEnd type="triangle" w="med" len="med"/>
          </a:ln>
          <a:effectLst/>
        </p:spPr>
        <p:txBody>
          <a:bodyPr/>
          <a:lstStyle/>
          <a:p>
            <a:endParaRPr lang="fr-FR"/>
          </a:p>
        </p:txBody>
      </p:sp>
      <p:sp>
        <p:nvSpPr>
          <p:cNvPr id="13" name="Text Box 17"/>
          <p:cNvSpPr txBox="1">
            <a:spLocks noChangeArrowheads="1"/>
          </p:cNvSpPr>
          <p:nvPr/>
        </p:nvSpPr>
        <p:spPr bwMode="auto">
          <a:xfrm>
            <a:off x="899592" y="2708746"/>
            <a:ext cx="2160588" cy="376238"/>
          </a:xfrm>
          <a:prstGeom prst="rect">
            <a:avLst/>
          </a:prstGeom>
          <a:solidFill>
            <a:schemeClr val="accent1">
              <a:lumMod val="20000"/>
              <a:lumOff val="80000"/>
            </a:schemeClr>
          </a:solidFill>
          <a:ln w="9525">
            <a:solidFill>
              <a:schemeClr val="tx2"/>
            </a:solidFill>
            <a:miter lim="800000"/>
            <a:headEnd/>
            <a:tailEnd/>
          </a:ln>
          <a:effectLst/>
        </p:spPr>
        <p:txBody>
          <a:bodyPr>
            <a:spAutoFit/>
          </a:bodyPr>
          <a:lstStyle/>
          <a:p>
            <a:pPr algn="ctr">
              <a:spcBef>
                <a:spcPct val="50000"/>
              </a:spcBef>
            </a:pPr>
            <a:r>
              <a:rPr lang="fr-FR" b="1" dirty="0" smtClean="0"/>
              <a:t>Grossistes</a:t>
            </a:r>
            <a:endParaRPr lang="fr-FR" b="1" dirty="0"/>
          </a:p>
        </p:txBody>
      </p:sp>
      <p:sp>
        <p:nvSpPr>
          <p:cNvPr id="14" name="Text Box 18"/>
          <p:cNvSpPr txBox="1">
            <a:spLocks noChangeArrowheads="1"/>
          </p:cNvSpPr>
          <p:nvPr/>
        </p:nvSpPr>
        <p:spPr bwMode="auto">
          <a:xfrm>
            <a:off x="2555355" y="3645371"/>
            <a:ext cx="2160587" cy="376238"/>
          </a:xfrm>
          <a:prstGeom prst="rect">
            <a:avLst/>
          </a:prstGeom>
          <a:solidFill>
            <a:schemeClr val="accent1">
              <a:lumMod val="20000"/>
              <a:lumOff val="80000"/>
            </a:schemeClr>
          </a:solidFill>
          <a:ln w="9525">
            <a:solidFill>
              <a:schemeClr val="tx2"/>
            </a:solidFill>
            <a:miter lim="800000"/>
            <a:headEnd/>
            <a:tailEnd/>
          </a:ln>
          <a:effectLst/>
        </p:spPr>
        <p:txBody>
          <a:bodyPr>
            <a:spAutoFit/>
          </a:bodyPr>
          <a:lstStyle/>
          <a:p>
            <a:pPr algn="ctr">
              <a:spcBef>
                <a:spcPct val="50000"/>
              </a:spcBef>
            </a:pPr>
            <a:r>
              <a:rPr lang="fr-FR" b="1" dirty="0" smtClean="0"/>
              <a:t>Revendeurs</a:t>
            </a:r>
            <a:endParaRPr lang="fr-FR" b="1" dirty="0"/>
          </a:p>
        </p:txBody>
      </p:sp>
      <p:sp>
        <p:nvSpPr>
          <p:cNvPr id="15" name="Text Box 19"/>
          <p:cNvSpPr txBox="1">
            <a:spLocks noChangeArrowheads="1"/>
          </p:cNvSpPr>
          <p:nvPr/>
        </p:nvSpPr>
        <p:spPr bwMode="auto">
          <a:xfrm>
            <a:off x="4931842" y="3645371"/>
            <a:ext cx="1079500" cy="376238"/>
          </a:xfrm>
          <a:prstGeom prst="rect">
            <a:avLst/>
          </a:prstGeom>
          <a:solidFill>
            <a:schemeClr val="accent1">
              <a:lumMod val="20000"/>
              <a:lumOff val="80000"/>
            </a:schemeClr>
          </a:solidFill>
          <a:ln w="9525">
            <a:solidFill>
              <a:schemeClr val="tx2"/>
            </a:solidFill>
            <a:miter lim="800000"/>
            <a:headEnd/>
            <a:tailEnd/>
          </a:ln>
          <a:effectLst/>
        </p:spPr>
        <p:txBody>
          <a:bodyPr>
            <a:spAutoFit/>
          </a:bodyPr>
          <a:lstStyle/>
          <a:p>
            <a:pPr algn="ctr">
              <a:spcBef>
                <a:spcPct val="50000"/>
              </a:spcBef>
            </a:pPr>
            <a:r>
              <a:rPr lang="fr-FR" b="1" dirty="0"/>
              <a:t>VAR</a:t>
            </a:r>
          </a:p>
        </p:txBody>
      </p:sp>
      <p:sp>
        <p:nvSpPr>
          <p:cNvPr id="16" name="Line 20"/>
          <p:cNvSpPr>
            <a:spLocks noChangeShapeType="1"/>
          </p:cNvSpPr>
          <p:nvPr/>
        </p:nvSpPr>
        <p:spPr bwMode="auto">
          <a:xfrm flipH="1">
            <a:off x="1691755" y="3140546"/>
            <a:ext cx="0" cy="504825"/>
          </a:xfrm>
          <a:prstGeom prst="line">
            <a:avLst/>
          </a:prstGeom>
          <a:noFill/>
          <a:ln w="25400">
            <a:solidFill>
              <a:schemeClr val="tx1"/>
            </a:solidFill>
            <a:round/>
            <a:headEnd/>
            <a:tailEnd type="triangle" w="med" len="med"/>
          </a:ln>
          <a:effectLst/>
        </p:spPr>
        <p:txBody>
          <a:bodyPr/>
          <a:lstStyle/>
          <a:p>
            <a:endParaRPr lang="fr-FR"/>
          </a:p>
        </p:txBody>
      </p:sp>
      <p:sp>
        <p:nvSpPr>
          <p:cNvPr id="17" name="Line 21"/>
          <p:cNvSpPr>
            <a:spLocks noChangeShapeType="1"/>
          </p:cNvSpPr>
          <p:nvPr/>
        </p:nvSpPr>
        <p:spPr bwMode="auto">
          <a:xfrm flipH="1">
            <a:off x="2699817" y="3140546"/>
            <a:ext cx="0" cy="504825"/>
          </a:xfrm>
          <a:prstGeom prst="line">
            <a:avLst/>
          </a:prstGeom>
          <a:noFill/>
          <a:ln w="25400">
            <a:solidFill>
              <a:schemeClr val="tx1"/>
            </a:solidFill>
            <a:round/>
            <a:headEnd/>
            <a:tailEnd type="triangle" w="med" len="med"/>
          </a:ln>
          <a:effectLst/>
        </p:spPr>
        <p:txBody>
          <a:bodyPr/>
          <a:lstStyle/>
          <a:p>
            <a:endParaRPr lang="fr-FR"/>
          </a:p>
        </p:txBody>
      </p:sp>
      <p:sp>
        <p:nvSpPr>
          <p:cNvPr id="18" name="Line 22"/>
          <p:cNvSpPr>
            <a:spLocks noChangeShapeType="1"/>
          </p:cNvSpPr>
          <p:nvPr/>
        </p:nvSpPr>
        <p:spPr bwMode="auto">
          <a:xfrm>
            <a:off x="2987824" y="3140968"/>
            <a:ext cx="2087563" cy="504825"/>
          </a:xfrm>
          <a:prstGeom prst="line">
            <a:avLst/>
          </a:prstGeom>
          <a:noFill/>
          <a:ln w="25400">
            <a:solidFill>
              <a:schemeClr val="tx1"/>
            </a:solidFill>
            <a:round/>
            <a:headEnd/>
            <a:tailEnd type="triangle" w="med" len="med"/>
          </a:ln>
          <a:effectLst/>
        </p:spPr>
        <p:txBody>
          <a:bodyPr/>
          <a:lstStyle/>
          <a:p>
            <a:endParaRPr lang="fr-FR"/>
          </a:p>
        </p:txBody>
      </p:sp>
      <p:sp>
        <p:nvSpPr>
          <p:cNvPr id="19" name="Text Box 23"/>
          <p:cNvSpPr txBox="1">
            <a:spLocks noChangeArrowheads="1"/>
          </p:cNvSpPr>
          <p:nvPr/>
        </p:nvSpPr>
        <p:spPr bwMode="auto">
          <a:xfrm>
            <a:off x="6155805" y="3645371"/>
            <a:ext cx="1296987" cy="376238"/>
          </a:xfrm>
          <a:prstGeom prst="rect">
            <a:avLst/>
          </a:prstGeom>
          <a:solidFill>
            <a:schemeClr val="accent1">
              <a:lumMod val="20000"/>
              <a:lumOff val="80000"/>
            </a:schemeClr>
          </a:solidFill>
          <a:ln w="9525">
            <a:solidFill>
              <a:schemeClr val="tx2"/>
            </a:solidFill>
            <a:miter lim="800000"/>
            <a:headEnd/>
            <a:tailEnd/>
          </a:ln>
          <a:effectLst/>
        </p:spPr>
        <p:txBody>
          <a:bodyPr>
            <a:spAutoFit/>
          </a:bodyPr>
          <a:lstStyle/>
          <a:p>
            <a:pPr algn="ctr">
              <a:spcBef>
                <a:spcPct val="50000"/>
              </a:spcBef>
            </a:pPr>
            <a:r>
              <a:rPr lang="fr-FR" b="1" dirty="0" smtClean="0"/>
              <a:t>Corporate</a:t>
            </a:r>
            <a:endParaRPr lang="fr-FR" b="1" dirty="0"/>
          </a:p>
        </p:txBody>
      </p:sp>
      <p:sp>
        <p:nvSpPr>
          <p:cNvPr id="20" name="Line 26"/>
          <p:cNvSpPr>
            <a:spLocks noChangeShapeType="1"/>
          </p:cNvSpPr>
          <p:nvPr/>
        </p:nvSpPr>
        <p:spPr bwMode="auto">
          <a:xfrm>
            <a:off x="3060180" y="2997671"/>
            <a:ext cx="3455987" cy="647700"/>
          </a:xfrm>
          <a:prstGeom prst="line">
            <a:avLst/>
          </a:prstGeom>
          <a:noFill/>
          <a:ln w="25400">
            <a:solidFill>
              <a:schemeClr val="tx1"/>
            </a:solidFill>
            <a:round/>
            <a:headEnd/>
            <a:tailEnd type="triangle" w="med" len="med"/>
          </a:ln>
          <a:effectLst/>
        </p:spPr>
        <p:txBody>
          <a:bodyPr/>
          <a:lstStyle/>
          <a:p>
            <a:endParaRPr lang="fr-FR"/>
          </a:p>
        </p:txBody>
      </p:sp>
      <p:sp>
        <p:nvSpPr>
          <p:cNvPr id="21" name="Text Box 27"/>
          <p:cNvSpPr txBox="1">
            <a:spLocks noChangeArrowheads="1"/>
          </p:cNvSpPr>
          <p:nvPr/>
        </p:nvSpPr>
        <p:spPr bwMode="auto">
          <a:xfrm>
            <a:off x="448939" y="3645371"/>
            <a:ext cx="311150" cy="366713"/>
          </a:xfrm>
          <a:prstGeom prst="rect">
            <a:avLst/>
          </a:prstGeom>
          <a:solidFill>
            <a:srgbClr val="99CCFF"/>
          </a:solidFill>
          <a:ln w="9525">
            <a:noFill/>
            <a:miter lim="800000"/>
            <a:headEnd/>
            <a:tailEnd/>
          </a:ln>
          <a:effectLst/>
        </p:spPr>
        <p:txBody>
          <a:bodyPr>
            <a:spAutoFit/>
          </a:bodyPr>
          <a:lstStyle/>
          <a:p>
            <a:r>
              <a:rPr lang="fr-FR">
                <a:solidFill>
                  <a:schemeClr val="tx2"/>
                </a:solidFill>
              </a:rPr>
              <a:t>3</a:t>
            </a:r>
          </a:p>
        </p:txBody>
      </p:sp>
      <p:sp>
        <p:nvSpPr>
          <p:cNvPr id="22" name="Text Box 28"/>
          <p:cNvSpPr txBox="1">
            <a:spLocks noChangeArrowheads="1"/>
          </p:cNvSpPr>
          <p:nvPr/>
        </p:nvSpPr>
        <p:spPr bwMode="auto">
          <a:xfrm>
            <a:off x="448939" y="4724871"/>
            <a:ext cx="311150" cy="366713"/>
          </a:xfrm>
          <a:prstGeom prst="rect">
            <a:avLst/>
          </a:prstGeom>
          <a:solidFill>
            <a:srgbClr val="99CCFF"/>
          </a:solidFill>
          <a:ln w="9525">
            <a:noFill/>
            <a:miter lim="800000"/>
            <a:headEnd/>
            <a:tailEnd/>
          </a:ln>
          <a:effectLst/>
        </p:spPr>
        <p:txBody>
          <a:bodyPr>
            <a:spAutoFit/>
          </a:bodyPr>
          <a:lstStyle/>
          <a:p>
            <a:r>
              <a:rPr lang="fr-FR">
                <a:solidFill>
                  <a:schemeClr val="tx2"/>
                </a:solidFill>
              </a:rPr>
              <a:t>4</a:t>
            </a:r>
          </a:p>
        </p:txBody>
      </p:sp>
      <p:sp>
        <p:nvSpPr>
          <p:cNvPr id="23" name="Text Box 29"/>
          <p:cNvSpPr txBox="1">
            <a:spLocks noChangeArrowheads="1"/>
          </p:cNvSpPr>
          <p:nvPr/>
        </p:nvSpPr>
        <p:spPr bwMode="auto">
          <a:xfrm>
            <a:off x="899592" y="4724871"/>
            <a:ext cx="1440159" cy="376238"/>
          </a:xfrm>
          <a:prstGeom prst="rect">
            <a:avLst/>
          </a:prstGeom>
          <a:solidFill>
            <a:schemeClr val="accent1">
              <a:lumMod val="20000"/>
              <a:lumOff val="80000"/>
            </a:schemeClr>
          </a:solidFill>
          <a:ln w="9525">
            <a:solidFill>
              <a:schemeClr val="tx2"/>
            </a:solidFill>
            <a:miter lim="800000"/>
            <a:headEnd/>
            <a:tailEnd/>
          </a:ln>
          <a:effectLst/>
        </p:spPr>
        <p:txBody>
          <a:bodyPr wrap="square">
            <a:spAutoFit/>
          </a:bodyPr>
          <a:lstStyle/>
          <a:p>
            <a:pPr algn="ctr">
              <a:spcBef>
                <a:spcPct val="50000"/>
              </a:spcBef>
            </a:pPr>
            <a:r>
              <a:rPr lang="fr-FR" b="1" dirty="0"/>
              <a:t>PME</a:t>
            </a:r>
          </a:p>
        </p:txBody>
      </p:sp>
      <p:sp>
        <p:nvSpPr>
          <p:cNvPr id="24" name="Text Box 30"/>
          <p:cNvSpPr txBox="1">
            <a:spLocks noChangeArrowheads="1"/>
          </p:cNvSpPr>
          <p:nvPr/>
        </p:nvSpPr>
        <p:spPr bwMode="auto">
          <a:xfrm>
            <a:off x="6876256" y="4724871"/>
            <a:ext cx="1800200" cy="646331"/>
          </a:xfrm>
          <a:prstGeom prst="rect">
            <a:avLst/>
          </a:prstGeom>
          <a:solidFill>
            <a:schemeClr val="accent1">
              <a:lumMod val="20000"/>
              <a:lumOff val="80000"/>
            </a:schemeClr>
          </a:solidFill>
          <a:ln w="9525">
            <a:solidFill>
              <a:schemeClr val="tx2"/>
            </a:solidFill>
            <a:miter lim="800000"/>
            <a:headEnd/>
            <a:tailEnd/>
          </a:ln>
          <a:effectLst/>
        </p:spPr>
        <p:txBody>
          <a:bodyPr wrap="square">
            <a:spAutoFit/>
          </a:bodyPr>
          <a:lstStyle/>
          <a:p>
            <a:pPr algn="ctr">
              <a:spcBef>
                <a:spcPct val="50000"/>
              </a:spcBef>
            </a:pPr>
            <a:r>
              <a:rPr lang="fr-FR" b="1" dirty="0"/>
              <a:t>Top </a:t>
            </a:r>
            <a:r>
              <a:rPr lang="fr-FR" b="1" dirty="0" smtClean="0"/>
              <a:t>500 Entreprises</a:t>
            </a:r>
            <a:endParaRPr lang="fr-FR" b="1" dirty="0"/>
          </a:p>
        </p:txBody>
      </p:sp>
      <p:sp>
        <p:nvSpPr>
          <p:cNvPr id="25" name="Text Box 31"/>
          <p:cNvSpPr txBox="1">
            <a:spLocks noChangeArrowheads="1"/>
          </p:cNvSpPr>
          <p:nvPr/>
        </p:nvSpPr>
        <p:spPr bwMode="auto">
          <a:xfrm>
            <a:off x="3635896" y="4653136"/>
            <a:ext cx="2159000" cy="646331"/>
          </a:xfrm>
          <a:prstGeom prst="rect">
            <a:avLst/>
          </a:prstGeom>
          <a:solidFill>
            <a:schemeClr val="accent1">
              <a:lumMod val="20000"/>
              <a:lumOff val="80000"/>
            </a:schemeClr>
          </a:solidFill>
          <a:ln w="9525">
            <a:solidFill>
              <a:schemeClr val="tx2"/>
            </a:solidFill>
            <a:miter lim="800000"/>
            <a:headEnd/>
            <a:tailEnd/>
          </a:ln>
          <a:effectLst/>
        </p:spPr>
        <p:txBody>
          <a:bodyPr>
            <a:spAutoFit/>
          </a:bodyPr>
          <a:lstStyle/>
          <a:p>
            <a:pPr algn="ctr">
              <a:spcBef>
                <a:spcPct val="50000"/>
              </a:spcBef>
            </a:pPr>
            <a:r>
              <a:rPr lang="fr-FR" b="1" dirty="0" smtClean="0"/>
              <a:t>Grandes entreprises</a:t>
            </a:r>
            <a:endParaRPr lang="fr-FR" b="1" dirty="0"/>
          </a:p>
        </p:txBody>
      </p:sp>
      <p:sp>
        <p:nvSpPr>
          <p:cNvPr id="26" name="Line 32"/>
          <p:cNvSpPr>
            <a:spLocks noChangeShapeType="1"/>
          </p:cNvSpPr>
          <p:nvPr/>
        </p:nvSpPr>
        <p:spPr bwMode="auto">
          <a:xfrm>
            <a:off x="6876530" y="4005734"/>
            <a:ext cx="863600" cy="719137"/>
          </a:xfrm>
          <a:prstGeom prst="line">
            <a:avLst/>
          </a:prstGeom>
          <a:noFill/>
          <a:ln w="25400">
            <a:solidFill>
              <a:schemeClr val="tx1"/>
            </a:solidFill>
            <a:round/>
            <a:headEnd/>
            <a:tailEnd type="triangle" w="med" len="med"/>
          </a:ln>
          <a:effectLst/>
        </p:spPr>
        <p:txBody>
          <a:bodyPr/>
          <a:lstStyle/>
          <a:p>
            <a:endParaRPr lang="fr-FR"/>
          </a:p>
        </p:txBody>
      </p:sp>
      <p:sp>
        <p:nvSpPr>
          <p:cNvPr id="27" name="Line 33"/>
          <p:cNvSpPr>
            <a:spLocks noChangeShapeType="1"/>
          </p:cNvSpPr>
          <p:nvPr/>
        </p:nvSpPr>
        <p:spPr bwMode="auto">
          <a:xfrm flipH="1">
            <a:off x="1691755" y="4005734"/>
            <a:ext cx="0" cy="720725"/>
          </a:xfrm>
          <a:prstGeom prst="line">
            <a:avLst/>
          </a:prstGeom>
          <a:noFill/>
          <a:ln w="25400">
            <a:solidFill>
              <a:schemeClr val="tx1"/>
            </a:solidFill>
            <a:round/>
            <a:headEnd/>
            <a:tailEnd type="triangle" w="med" len="med"/>
          </a:ln>
          <a:effectLst/>
        </p:spPr>
        <p:txBody>
          <a:bodyPr/>
          <a:lstStyle/>
          <a:p>
            <a:endParaRPr lang="fr-FR"/>
          </a:p>
        </p:txBody>
      </p:sp>
      <p:sp>
        <p:nvSpPr>
          <p:cNvPr id="28" name="Line 34"/>
          <p:cNvSpPr>
            <a:spLocks noChangeShapeType="1"/>
          </p:cNvSpPr>
          <p:nvPr/>
        </p:nvSpPr>
        <p:spPr bwMode="auto">
          <a:xfrm flipH="1">
            <a:off x="5076056" y="4005064"/>
            <a:ext cx="1656184" cy="648072"/>
          </a:xfrm>
          <a:prstGeom prst="line">
            <a:avLst/>
          </a:prstGeom>
          <a:noFill/>
          <a:ln w="25400">
            <a:solidFill>
              <a:schemeClr val="tx1"/>
            </a:solidFill>
            <a:round/>
            <a:headEnd/>
            <a:tailEnd type="triangle" w="med" len="med"/>
          </a:ln>
          <a:effectLst/>
        </p:spPr>
        <p:txBody>
          <a:bodyPr/>
          <a:lstStyle/>
          <a:p>
            <a:endParaRPr lang="fr-FR"/>
          </a:p>
        </p:txBody>
      </p:sp>
      <p:sp>
        <p:nvSpPr>
          <p:cNvPr id="29" name="Line 35"/>
          <p:cNvSpPr>
            <a:spLocks noChangeShapeType="1"/>
          </p:cNvSpPr>
          <p:nvPr/>
        </p:nvSpPr>
        <p:spPr bwMode="auto">
          <a:xfrm flipH="1">
            <a:off x="1763192" y="4077171"/>
            <a:ext cx="1368425" cy="649288"/>
          </a:xfrm>
          <a:prstGeom prst="line">
            <a:avLst/>
          </a:prstGeom>
          <a:noFill/>
          <a:ln w="25400">
            <a:solidFill>
              <a:schemeClr val="tx1"/>
            </a:solidFill>
            <a:round/>
            <a:headEnd/>
            <a:tailEnd type="triangle" w="med" len="med"/>
          </a:ln>
          <a:effectLst/>
        </p:spPr>
        <p:txBody>
          <a:bodyPr/>
          <a:lstStyle/>
          <a:p>
            <a:endParaRPr lang="fr-FR"/>
          </a:p>
        </p:txBody>
      </p:sp>
      <p:sp>
        <p:nvSpPr>
          <p:cNvPr id="30" name="Line 36"/>
          <p:cNvSpPr>
            <a:spLocks noChangeShapeType="1"/>
          </p:cNvSpPr>
          <p:nvPr/>
        </p:nvSpPr>
        <p:spPr bwMode="auto">
          <a:xfrm flipH="1">
            <a:off x="2052117" y="4005734"/>
            <a:ext cx="3024188" cy="720725"/>
          </a:xfrm>
          <a:prstGeom prst="line">
            <a:avLst/>
          </a:prstGeom>
          <a:noFill/>
          <a:ln w="25400">
            <a:solidFill>
              <a:schemeClr val="tx1"/>
            </a:solidFill>
            <a:round/>
            <a:headEnd/>
            <a:tailEnd type="triangle" w="med" len="med"/>
          </a:ln>
          <a:effectLst/>
        </p:spPr>
        <p:txBody>
          <a:bodyPr/>
          <a:lstStyle/>
          <a:p>
            <a:endParaRPr lang="fr-FR"/>
          </a:p>
        </p:txBody>
      </p:sp>
      <p:sp>
        <p:nvSpPr>
          <p:cNvPr id="31" name="Text Box 37"/>
          <p:cNvSpPr txBox="1">
            <a:spLocks noChangeArrowheads="1"/>
          </p:cNvSpPr>
          <p:nvPr/>
        </p:nvSpPr>
        <p:spPr bwMode="auto">
          <a:xfrm>
            <a:off x="5796137" y="2061046"/>
            <a:ext cx="2448272" cy="707886"/>
          </a:xfrm>
          <a:prstGeom prst="rect">
            <a:avLst/>
          </a:prstGeom>
          <a:noFill/>
          <a:ln w="9525">
            <a:noFill/>
            <a:miter lim="800000"/>
            <a:headEnd/>
            <a:tailEnd/>
          </a:ln>
          <a:effectLst/>
        </p:spPr>
        <p:txBody>
          <a:bodyPr wrap="square">
            <a:spAutoFit/>
          </a:bodyPr>
          <a:lstStyle/>
          <a:p>
            <a:r>
              <a:rPr lang="fr-FR" sz="2000" b="1" dirty="0" smtClean="0">
                <a:solidFill>
                  <a:schemeClr val="tx2"/>
                </a:solidFill>
              </a:rPr>
              <a:t>Vente      grands  </a:t>
            </a:r>
          </a:p>
          <a:p>
            <a:r>
              <a:rPr lang="fr-FR" sz="2000" b="1" dirty="0" smtClean="0">
                <a:solidFill>
                  <a:schemeClr val="tx2"/>
                </a:solidFill>
              </a:rPr>
              <a:t> </a:t>
            </a:r>
            <a:r>
              <a:rPr lang="fr-FR" sz="2000" b="1" dirty="0" smtClean="0">
                <a:solidFill>
                  <a:schemeClr val="tx2"/>
                </a:solidFill>
              </a:rPr>
              <a:t> comptes</a:t>
            </a:r>
            <a:endParaRPr lang="fr-FR" sz="2000" b="1" dirty="0">
              <a:solidFill>
                <a:schemeClr val="tx2"/>
              </a:solidFill>
            </a:endParaRPr>
          </a:p>
        </p:txBody>
      </p:sp>
      <p:sp>
        <p:nvSpPr>
          <p:cNvPr id="32" name="Line 38"/>
          <p:cNvSpPr>
            <a:spLocks noChangeShapeType="1"/>
          </p:cNvSpPr>
          <p:nvPr/>
        </p:nvSpPr>
        <p:spPr bwMode="auto">
          <a:xfrm flipH="1">
            <a:off x="1907655" y="1845146"/>
            <a:ext cx="1439862" cy="1798638"/>
          </a:xfrm>
          <a:prstGeom prst="line">
            <a:avLst/>
          </a:prstGeom>
          <a:noFill/>
          <a:ln w="25400">
            <a:solidFill>
              <a:schemeClr val="tx1"/>
            </a:solidFill>
            <a:prstDash val="dash"/>
            <a:round/>
            <a:headEnd/>
            <a:tailEnd type="triangle" w="med" len="med"/>
          </a:ln>
          <a:effectLst/>
        </p:spPr>
        <p:txBody>
          <a:bodyPr/>
          <a:lstStyle/>
          <a:p>
            <a:endParaRPr lang="fr-FR"/>
          </a:p>
        </p:txBody>
      </p:sp>
      <p:sp>
        <p:nvSpPr>
          <p:cNvPr id="33" name="Line 39"/>
          <p:cNvSpPr>
            <a:spLocks noChangeShapeType="1"/>
          </p:cNvSpPr>
          <p:nvPr/>
        </p:nvSpPr>
        <p:spPr bwMode="auto">
          <a:xfrm flipH="1">
            <a:off x="518789" y="5949280"/>
            <a:ext cx="0" cy="504056"/>
          </a:xfrm>
          <a:prstGeom prst="line">
            <a:avLst/>
          </a:prstGeom>
          <a:noFill/>
          <a:ln w="25400">
            <a:solidFill>
              <a:schemeClr val="tx1"/>
            </a:solidFill>
            <a:prstDash val="dash"/>
            <a:round/>
            <a:headEnd/>
            <a:tailEnd type="triangle" w="med" len="med"/>
          </a:ln>
          <a:effectLst/>
        </p:spPr>
        <p:txBody>
          <a:bodyPr/>
          <a:lstStyle/>
          <a:p>
            <a:endParaRPr lang="fr-FR"/>
          </a:p>
        </p:txBody>
      </p:sp>
      <p:sp>
        <p:nvSpPr>
          <p:cNvPr id="34" name="Text Box 40"/>
          <p:cNvSpPr txBox="1">
            <a:spLocks noChangeArrowheads="1"/>
          </p:cNvSpPr>
          <p:nvPr/>
        </p:nvSpPr>
        <p:spPr bwMode="auto">
          <a:xfrm>
            <a:off x="787077" y="6041355"/>
            <a:ext cx="4057650" cy="366712"/>
          </a:xfrm>
          <a:prstGeom prst="rect">
            <a:avLst/>
          </a:prstGeom>
          <a:noFill/>
          <a:ln w="9525">
            <a:noFill/>
            <a:miter lim="800000"/>
            <a:headEnd/>
            <a:tailEnd/>
          </a:ln>
          <a:effectLst/>
        </p:spPr>
        <p:txBody>
          <a:bodyPr wrap="none">
            <a:spAutoFit/>
          </a:bodyPr>
          <a:lstStyle/>
          <a:p>
            <a:r>
              <a:rPr lang="fr-FR"/>
              <a:t>Canal secondaire ou en obsolescence</a:t>
            </a:r>
          </a:p>
        </p:txBody>
      </p:sp>
      <p:sp>
        <p:nvSpPr>
          <p:cNvPr id="35" name="Line 41"/>
          <p:cNvSpPr>
            <a:spLocks noChangeShapeType="1"/>
          </p:cNvSpPr>
          <p:nvPr/>
        </p:nvSpPr>
        <p:spPr bwMode="auto">
          <a:xfrm>
            <a:off x="539552" y="5373216"/>
            <a:ext cx="1462" cy="360040"/>
          </a:xfrm>
          <a:prstGeom prst="line">
            <a:avLst/>
          </a:prstGeom>
          <a:noFill/>
          <a:ln w="25400">
            <a:solidFill>
              <a:schemeClr val="tx1"/>
            </a:solidFill>
            <a:round/>
            <a:headEnd/>
            <a:tailEnd type="triangle" w="med" len="med"/>
          </a:ln>
          <a:effectLst/>
        </p:spPr>
        <p:txBody>
          <a:bodyPr/>
          <a:lstStyle/>
          <a:p>
            <a:endParaRPr lang="fr-FR"/>
          </a:p>
        </p:txBody>
      </p:sp>
      <p:sp>
        <p:nvSpPr>
          <p:cNvPr id="36" name="Text Box 42"/>
          <p:cNvSpPr txBox="1">
            <a:spLocks noChangeArrowheads="1"/>
          </p:cNvSpPr>
          <p:nvPr/>
        </p:nvSpPr>
        <p:spPr bwMode="auto">
          <a:xfrm>
            <a:off x="828352" y="5445919"/>
            <a:ext cx="1695450" cy="366712"/>
          </a:xfrm>
          <a:prstGeom prst="rect">
            <a:avLst/>
          </a:prstGeom>
          <a:noFill/>
          <a:ln w="9525">
            <a:noFill/>
            <a:miter lim="800000"/>
            <a:headEnd/>
            <a:tailEnd/>
          </a:ln>
          <a:effectLst/>
        </p:spPr>
        <p:txBody>
          <a:bodyPr wrap="none">
            <a:spAutoFit/>
          </a:bodyPr>
          <a:lstStyle/>
          <a:p>
            <a:r>
              <a:rPr lang="fr-FR"/>
              <a:t>Canal principal</a:t>
            </a:r>
          </a:p>
        </p:txBody>
      </p:sp>
      <p:sp>
        <p:nvSpPr>
          <p:cNvPr id="38" name="Line 44"/>
          <p:cNvSpPr>
            <a:spLocks noChangeShapeType="1"/>
          </p:cNvSpPr>
          <p:nvPr/>
        </p:nvSpPr>
        <p:spPr bwMode="auto">
          <a:xfrm>
            <a:off x="6228830" y="1916584"/>
            <a:ext cx="1584325" cy="1081087"/>
          </a:xfrm>
          <a:prstGeom prst="line">
            <a:avLst/>
          </a:prstGeom>
          <a:noFill/>
          <a:ln w="25400">
            <a:solidFill>
              <a:schemeClr val="tx1"/>
            </a:solidFill>
            <a:round/>
            <a:headEnd/>
            <a:tailEnd type="none" w="med" len="med"/>
          </a:ln>
          <a:effectLst/>
        </p:spPr>
        <p:txBody>
          <a:bodyPr/>
          <a:lstStyle/>
          <a:p>
            <a:endParaRPr lang="fr-FR"/>
          </a:p>
        </p:txBody>
      </p:sp>
      <p:sp>
        <p:nvSpPr>
          <p:cNvPr id="39" name="Line 45"/>
          <p:cNvSpPr>
            <a:spLocks noChangeShapeType="1"/>
          </p:cNvSpPr>
          <p:nvPr/>
        </p:nvSpPr>
        <p:spPr bwMode="auto">
          <a:xfrm flipH="1">
            <a:off x="7813155" y="2997671"/>
            <a:ext cx="0" cy="1727200"/>
          </a:xfrm>
          <a:prstGeom prst="line">
            <a:avLst/>
          </a:prstGeom>
          <a:noFill/>
          <a:ln w="25400">
            <a:solidFill>
              <a:schemeClr val="tx1"/>
            </a:solidFill>
            <a:round/>
            <a:headEnd/>
            <a:tailEnd type="triangle" w="med" len="med"/>
          </a:ln>
          <a:effectLst/>
        </p:spPr>
        <p:txBody>
          <a:bodyPr/>
          <a:lstStyle/>
          <a:p>
            <a:endParaRPr lang="fr-FR"/>
          </a:p>
        </p:txBody>
      </p:sp>
      <p:sp>
        <p:nvSpPr>
          <p:cNvPr id="40" name="ZoneTexte 39"/>
          <p:cNvSpPr txBox="1"/>
          <p:nvPr/>
        </p:nvSpPr>
        <p:spPr>
          <a:xfrm>
            <a:off x="3059832" y="2494057"/>
            <a:ext cx="805029" cy="430887"/>
          </a:xfrm>
          <a:prstGeom prst="rect">
            <a:avLst/>
          </a:prstGeom>
          <a:noFill/>
          <a:ln>
            <a:solidFill>
              <a:schemeClr val="tx2"/>
            </a:solidFill>
            <a:prstDash val="dashDot"/>
          </a:ln>
        </p:spPr>
        <p:txBody>
          <a:bodyPr wrap="square" rtlCol="0">
            <a:spAutoFit/>
          </a:bodyPr>
          <a:lstStyle/>
          <a:p>
            <a:r>
              <a:rPr lang="fr-FR" sz="1100" b="1" dirty="0" err="1" smtClean="0">
                <a:solidFill>
                  <a:schemeClr val="tx2"/>
                </a:solidFill>
              </a:rPr>
              <a:t>Techdata</a:t>
            </a:r>
            <a:endParaRPr lang="fr-FR" sz="1100" b="1" dirty="0" smtClean="0">
              <a:solidFill>
                <a:schemeClr val="tx2"/>
              </a:solidFill>
            </a:endParaRPr>
          </a:p>
          <a:p>
            <a:r>
              <a:rPr lang="fr-FR" sz="1100" b="1" dirty="0" err="1" smtClean="0">
                <a:solidFill>
                  <a:schemeClr val="tx2"/>
                </a:solidFill>
              </a:rPr>
              <a:t>Ingramm</a:t>
            </a:r>
            <a:endParaRPr lang="fr-FR" sz="1100" b="1" dirty="0" smtClean="0">
              <a:solidFill>
                <a:schemeClr val="tx2"/>
              </a:solidFill>
            </a:endParaRPr>
          </a:p>
        </p:txBody>
      </p:sp>
      <p:sp>
        <p:nvSpPr>
          <p:cNvPr id="41" name="Text Box 43"/>
          <p:cNvSpPr txBox="1">
            <a:spLocks noChangeArrowheads="1"/>
          </p:cNvSpPr>
          <p:nvPr/>
        </p:nvSpPr>
        <p:spPr bwMode="auto">
          <a:xfrm>
            <a:off x="5148064" y="5877272"/>
            <a:ext cx="2304256" cy="684803"/>
          </a:xfrm>
          <a:prstGeom prst="rect">
            <a:avLst/>
          </a:prstGeom>
          <a:solidFill>
            <a:schemeClr val="accent2">
              <a:lumMod val="20000"/>
              <a:lumOff val="80000"/>
            </a:schemeClr>
          </a:solidFill>
          <a:ln w="9525">
            <a:solidFill>
              <a:srgbClr val="FF0000"/>
            </a:solidFill>
            <a:miter lim="800000"/>
            <a:headEnd/>
            <a:tailEnd/>
          </a:ln>
          <a:effectLst/>
        </p:spPr>
        <p:txBody>
          <a:bodyPr wrap="square">
            <a:spAutoFit/>
          </a:bodyPr>
          <a:lstStyle/>
          <a:p>
            <a:pPr>
              <a:spcBef>
                <a:spcPct val="50000"/>
              </a:spcBef>
            </a:pPr>
            <a:r>
              <a:rPr lang="fr-FR" sz="1100" b="1" dirty="0" smtClean="0">
                <a:solidFill>
                  <a:schemeClr val="tx2"/>
                </a:solidFill>
              </a:rPr>
              <a:t>Concurrents directs :</a:t>
            </a:r>
          </a:p>
          <a:p>
            <a:pPr>
              <a:spcBef>
                <a:spcPct val="50000"/>
              </a:spcBef>
            </a:pPr>
            <a:r>
              <a:rPr lang="fr-FR" sz="1100" b="1" dirty="0" smtClean="0">
                <a:solidFill>
                  <a:schemeClr val="tx2"/>
                </a:solidFill>
              </a:rPr>
              <a:t>Ricoh, Canon, </a:t>
            </a:r>
            <a:r>
              <a:rPr lang="fr-FR" sz="1100" b="1" dirty="0" err="1" smtClean="0">
                <a:solidFill>
                  <a:schemeClr val="tx2"/>
                </a:solidFill>
              </a:rPr>
              <a:t>Konika</a:t>
            </a:r>
            <a:r>
              <a:rPr lang="fr-FR" sz="1100" b="1" dirty="0" smtClean="0">
                <a:solidFill>
                  <a:schemeClr val="tx2"/>
                </a:solidFill>
              </a:rPr>
              <a:t>-Minolta, Kodak, HP,…</a:t>
            </a:r>
            <a:endParaRPr lang="fr-FR" sz="1100" b="1" dirty="0">
              <a:solidFill>
                <a:schemeClr val="tx2"/>
              </a:solidFill>
            </a:endParaRPr>
          </a:p>
        </p:txBody>
      </p:sp>
      <p:sp>
        <p:nvSpPr>
          <p:cNvPr id="42" name="ZoneTexte 41"/>
          <p:cNvSpPr txBox="1"/>
          <p:nvPr/>
        </p:nvSpPr>
        <p:spPr>
          <a:xfrm>
            <a:off x="899592" y="4005064"/>
            <a:ext cx="936104" cy="261610"/>
          </a:xfrm>
          <a:prstGeom prst="rect">
            <a:avLst/>
          </a:prstGeom>
          <a:noFill/>
          <a:ln>
            <a:solidFill>
              <a:schemeClr val="tx2"/>
            </a:solidFill>
            <a:prstDash val="dashDot"/>
          </a:ln>
        </p:spPr>
        <p:txBody>
          <a:bodyPr wrap="square" rtlCol="0">
            <a:spAutoFit/>
          </a:bodyPr>
          <a:lstStyle/>
          <a:p>
            <a:r>
              <a:rPr lang="fr-FR" sz="1100" b="1" dirty="0" err="1" smtClean="0">
                <a:solidFill>
                  <a:schemeClr val="tx2"/>
                </a:solidFill>
              </a:rPr>
              <a:t>Nbre</a:t>
            </a:r>
            <a:r>
              <a:rPr lang="fr-FR" sz="1100" b="1" dirty="0" smtClean="0">
                <a:solidFill>
                  <a:schemeClr val="tx2"/>
                </a:solidFill>
              </a:rPr>
              <a:t> : 103</a:t>
            </a:r>
          </a:p>
        </p:txBody>
      </p:sp>
      <p:sp>
        <p:nvSpPr>
          <p:cNvPr id="43" name="ZoneTexte 42"/>
          <p:cNvSpPr txBox="1"/>
          <p:nvPr/>
        </p:nvSpPr>
        <p:spPr>
          <a:xfrm>
            <a:off x="6444208" y="4149080"/>
            <a:ext cx="805029" cy="261610"/>
          </a:xfrm>
          <a:prstGeom prst="rect">
            <a:avLst/>
          </a:prstGeom>
          <a:noFill/>
          <a:ln>
            <a:solidFill>
              <a:schemeClr val="tx2"/>
            </a:solidFill>
            <a:prstDash val="dashDot"/>
          </a:ln>
        </p:spPr>
        <p:txBody>
          <a:bodyPr wrap="square" rtlCol="0">
            <a:spAutoFit/>
          </a:bodyPr>
          <a:lstStyle/>
          <a:p>
            <a:r>
              <a:rPr lang="fr-FR" sz="1100" b="1" dirty="0" smtClean="0">
                <a:solidFill>
                  <a:schemeClr val="tx2"/>
                </a:solidFill>
              </a:rPr>
              <a:t>SCC,…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633412"/>
          </a:xfrm>
        </p:spPr>
        <p:txBody>
          <a:bodyPr>
            <a:normAutofit/>
          </a:bodyPr>
          <a:lstStyle/>
          <a:p>
            <a:r>
              <a:rPr lang="fr-FR" sz="2000" b="1" dirty="0" smtClean="0"/>
              <a:t>2. Gamme produits / distribution</a:t>
            </a:r>
            <a:endParaRPr lang="fr-FR" sz="2000" b="1" dirty="0"/>
          </a:p>
        </p:txBody>
      </p:sp>
      <p:sp>
        <p:nvSpPr>
          <p:cNvPr id="8196" name="Text Box 4"/>
          <p:cNvSpPr txBox="1">
            <a:spLocks noChangeArrowheads="1"/>
          </p:cNvSpPr>
          <p:nvPr/>
        </p:nvSpPr>
        <p:spPr bwMode="auto">
          <a:xfrm>
            <a:off x="1187450" y="1540569"/>
            <a:ext cx="2479675" cy="376238"/>
          </a:xfrm>
          <a:prstGeom prst="rect">
            <a:avLst/>
          </a:prstGeom>
          <a:solidFill>
            <a:schemeClr val="accent1">
              <a:lumMod val="20000"/>
              <a:lumOff val="80000"/>
            </a:schemeClr>
          </a:solidFill>
          <a:ln w="9525">
            <a:solidFill>
              <a:schemeClr val="tx2"/>
            </a:solidFill>
            <a:miter lim="800000"/>
            <a:headEnd/>
            <a:tailEnd/>
          </a:ln>
          <a:effectLst/>
        </p:spPr>
        <p:txBody>
          <a:bodyPr>
            <a:spAutoFit/>
          </a:bodyPr>
          <a:lstStyle/>
          <a:p>
            <a:pPr algn="ctr">
              <a:spcBef>
                <a:spcPct val="50000"/>
              </a:spcBef>
            </a:pPr>
            <a:r>
              <a:rPr lang="fr-FR"/>
              <a:t>Office</a:t>
            </a:r>
          </a:p>
        </p:txBody>
      </p:sp>
      <p:sp>
        <p:nvSpPr>
          <p:cNvPr id="8197" name="Text Box 5"/>
          <p:cNvSpPr txBox="1">
            <a:spLocks noChangeArrowheads="1"/>
          </p:cNvSpPr>
          <p:nvPr/>
        </p:nvSpPr>
        <p:spPr bwMode="auto">
          <a:xfrm>
            <a:off x="3667125" y="1540569"/>
            <a:ext cx="2921000" cy="376238"/>
          </a:xfrm>
          <a:prstGeom prst="rect">
            <a:avLst/>
          </a:prstGeom>
          <a:solidFill>
            <a:schemeClr val="accent1">
              <a:lumMod val="20000"/>
              <a:lumOff val="80000"/>
            </a:schemeClr>
          </a:solidFill>
          <a:ln w="9525">
            <a:solidFill>
              <a:schemeClr val="tx2"/>
            </a:solidFill>
            <a:miter lim="800000"/>
            <a:headEnd/>
            <a:tailEnd/>
          </a:ln>
          <a:effectLst/>
        </p:spPr>
        <p:txBody>
          <a:bodyPr>
            <a:spAutoFit/>
          </a:bodyPr>
          <a:lstStyle/>
          <a:p>
            <a:pPr algn="ctr">
              <a:spcBef>
                <a:spcPct val="50000"/>
              </a:spcBef>
            </a:pPr>
            <a:r>
              <a:rPr lang="fr-FR"/>
              <a:t>Production</a:t>
            </a:r>
          </a:p>
        </p:txBody>
      </p:sp>
      <p:sp>
        <p:nvSpPr>
          <p:cNvPr id="8198" name="Text Box 6"/>
          <p:cNvSpPr txBox="1">
            <a:spLocks noChangeArrowheads="1"/>
          </p:cNvSpPr>
          <p:nvPr/>
        </p:nvSpPr>
        <p:spPr bwMode="auto">
          <a:xfrm>
            <a:off x="971550" y="3340794"/>
            <a:ext cx="1439863" cy="376238"/>
          </a:xfrm>
          <a:prstGeom prst="rect">
            <a:avLst/>
          </a:prstGeom>
          <a:solidFill>
            <a:schemeClr val="accent1">
              <a:lumMod val="20000"/>
              <a:lumOff val="80000"/>
            </a:schemeClr>
          </a:solidFill>
          <a:ln w="9525">
            <a:solidFill>
              <a:schemeClr val="tx2"/>
            </a:solidFill>
            <a:miter lim="800000"/>
            <a:headEnd/>
            <a:tailEnd/>
          </a:ln>
          <a:effectLst/>
        </p:spPr>
        <p:txBody>
          <a:bodyPr>
            <a:spAutoFit/>
          </a:bodyPr>
          <a:lstStyle/>
          <a:p>
            <a:pPr algn="ctr">
              <a:spcBef>
                <a:spcPct val="50000"/>
              </a:spcBef>
            </a:pPr>
            <a:r>
              <a:rPr lang="fr-FR"/>
              <a:t>CCSS</a:t>
            </a:r>
          </a:p>
        </p:txBody>
      </p:sp>
      <p:sp>
        <p:nvSpPr>
          <p:cNvPr id="8199" name="Text Box 7"/>
          <p:cNvSpPr txBox="1">
            <a:spLocks noChangeArrowheads="1"/>
          </p:cNvSpPr>
          <p:nvPr/>
        </p:nvSpPr>
        <p:spPr bwMode="auto">
          <a:xfrm>
            <a:off x="2627313" y="3340794"/>
            <a:ext cx="2160587" cy="376238"/>
          </a:xfrm>
          <a:prstGeom prst="rect">
            <a:avLst/>
          </a:prstGeom>
          <a:solidFill>
            <a:schemeClr val="accent1">
              <a:lumMod val="20000"/>
              <a:lumOff val="80000"/>
            </a:schemeClr>
          </a:solidFill>
          <a:ln w="9525">
            <a:solidFill>
              <a:schemeClr val="tx2"/>
            </a:solidFill>
            <a:miter lim="800000"/>
            <a:headEnd/>
            <a:tailEnd/>
          </a:ln>
          <a:effectLst/>
        </p:spPr>
        <p:txBody>
          <a:bodyPr>
            <a:spAutoFit/>
          </a:bodyPr>
          <a:lstStyle/>
          <a:p>
            <a:pPr algn="ctr">
              <a:spcBef>
                <a:spcPct val="50000"/>
              </a:spcBef>
            </a:pPr>
            <a:r>
              <a:rPr lang="fr-FR"/>
              <a:t>revendeur</a:t>
            </a:r>
          </a:p>
        </p:txBody>
      </p:sp>
      <p:sp>
        <p:nvSpPr>
          <p:cNvPr id="8200" name="Text Box 8"/>
          <p:cNvSpPr txBox="1">
            <a:spLocks noChangeArrowheads="1"/>
          </p:cNvSpPr>
          <p:nvPr/>
        </p:nvSpPr>
        <p:spPr bwMode="auto">
          <a:xfrm>
            <a:off x="5003800" y="3340794"/>
            <a:ext cx="1079500" cy="376238"/>
          </a:xfrm>
          <a:prstGeom prst="rect">
            <a:avLst/>
          </a:prstGeom>
          <a:solidFill>
            <a:schemeClr val="accent1">
              <a:lumMod val="20000"/>
              <a:lumOff val="80000"/>
            </a:schemeClr>
          </a:solidFill>
          <a:ln w="9525">
            <a:solidFill>
              <a:schemeClr val="tx2"/>
            </a:solidFill>
            <a:miter lim="800000"/>
            <a:headEnd/>
            <a:tailEnd/>
          </a:ln>
          <a:effectLst/>
        </p:spPr>
        <p:txBody>
          <a:bodyPr>
            <a:spAutoFit/>
          </a:bodyPr>
          <a:lstStyle/>
          <a:p>
            <a:pPr algn="ctr">
              <a:spcBef>
                <a:spcPct val="50000"/>
              </a:spcBef>
            </a:pPr>
            <a:r>
              <a:rPr lang="fr-FR"/>
              <a:t>VAR</a:t>
            </a:r>
          </a:p>
        </p:txBody>
      </p:sp>
      <p:sp>
        <p:nvSpPr>
          <p:cNvPr id="8201" name="Text Box 9"/>
          <p:cNvSpPr txBox="1">
            <a:spLocks noChangeArrowheads="1"/>
          </p:cNvSpPr>
          <p:nvPr/>
        </p:nvSpPr>
        <p:spPr bwMode="auto">
          <a:xfrm>
            <a:off x="6443663" y="3340794"/>
            <a:ext cx="1296987" cy="376238"/>
          </a:xfrm>
          <a:prstGeom prst="rect">
            <a:avLst/>
          </a:prstGeom>
          <a:solidFill>
            <a:schemeClr val="accent1">
              <a:lumMod val="20000"/>
              <a:lumOff val="80000"/>
            </a:schemeClr>
          </a:solidFill>
          <a:ln w="9525">
            <a:solidFill>
              <a:schemeClr val="tx2"/>
            </a:solidFill>
            <a:miter lim="800000"/>
            <a:headEnd/>
            <a:tailEnd/>
          </a:ln>
          <a:effectLst/>
        </p:spPr>
        <p:txBody>
          <a:bodyPr>
            <a:spAutoFit/>
          </a:bodyPr>
          <a:lstStyle/>
          <a:p>
            <a:pPr algn="ctr">
              <a:spcBef>
                <a:spcPct val="50000"/>
              </a:spcBef>
            </a:pPr>
            <a:r>
              <a:rPr lang="fr-FR"/>
              <a:t>corporate</a:t>
            </a:r>
          </a:p>
        </p:txBody>
      </p:sp>
      <p:sp>
        <p:nvSpPr>
          <p:cNvPr id="8203" name="Line 11"/>
          <p:cNvSpPr>
            <a:spLocks noChangeShapeType="1"/>
          </p:cNvSpPr>
          <p:nvPr/>
        </p:nvSpPr>
        <p:spPr bwMode="auto">
          <a:xfrm flipH="1">
            <a:off x="1763713" y="1972369"/>
            <a:ext cx="0" cy="1368425"/>
          </a:xfrm>
          <a:prstGeom prst="line">
            <a:avLst/>
          </a:prstGeom>
          <a:noFill/>
          <a:ln w="25400">
            <a:solidFill>
              <a:schemeClr val="tx2"/>
            </a:solidFill>
            <a:round/>
            <a:headEnd/>
            <a:tailEnd type="triangle" w="med" len="med"/>
          </a:ln>
          <a:effectLst/>
        </p:spPr>
        <p:txBody>
          <a:bodyPr/>
          <a:lstStyle/>
          <a:p>
            <a:endParaRPr lang="fr-FR"/>
          </a:p>
        </p:txBody>
      </p:sp>
      <p:sp>
        <p:nvSpPr>
          <p:cNvPr id="8204" name="Line 12"/>
          <p:cNvSpPr>
            <a:spLocks noChangeShapeType="1"/>
          </p:cNvSpPr>
          <p:nvPr/>
        </p:nvSpPr>
        <p:spPr bwMode="auto">
          <a:xfrm flipH="1">
            <a:off x="1907703" y="1972369"/>
            <a:ext cx="2159469" cy="1368053"/>
          </a:xfrm>
          <a:prstGeom prst="line">
            <a:avLst/>
          </a:prstGeom>
          <a:noFill/>
          <a:ln w="25400">
            <a:solidFill>
              <a:schemeClr val="tx2"/>
            </a:solidFill>
            <a:round/>
            <a:headEnd/>
            <a:tailEnd type="triangle" w="med" len="med"/>
          </a:ln>
          <a:effectLst/>
        </p:spPr>
        <p:txBody>
          <a:bodyPr/>
          <a:lstStyle/>
          <a:p>
            <a:endParaRPr lang="fr-FR"/>
          </a:p>
        </p:txBody>
      </p:sp>
      <p:sp>
        <p:nvSpPr>
          <p:cNvPr id="8205" name="Line 13"/>
          <p:cNvSpPr>
            <a:spLocks noChangeShapeType="1"/>
          </p:cNvSpPr>
          <p:nvPr/>
        </p:nvSpPr>
        <p:spPr bwMode="auto">
          <a:xfrm flipH="1">
            <a:off x="2916238" y="1972369"/>
            <a:ext cx="0" cy="1295400"/>
          </a:xfrm>
          <a:prstGeom prst="line">
            <a:avLst/>
          </a:prstGeom>
          <a:noFill/>
          <a:ln w="25400">
            <a:solidFill>
              <a:schemeClr val="tx2"/>
            </a:solidFill>
            <a:round/>
            <a:headEnd/>
            <a:tailEnd type="triangle" w="med" len="med"/>
          </a:ln>
          <a:effectLst/>
        </p:spPr>
        <p:txBody>
          <a:bodyPr/>
          <a:lstStyle/>
          <a:p>
            <a:endParaRPr lang="fr-FR"/>
          </a:p>
        </p:txBody>
      </p:sp>
      <p:sp>
        <p:nvSpPr>
          <p:cNvPr id="8206" name="Line 14"/>
          <p:cNvSpPr>
            <a:spLocks noChangeShapeType="1"/>
          </p:cNvSpPr>
          <p:nvPr/>
        </p:nvSpPr>
        <p:spPr bwMode="auto">
          <a:xfrm>
            <a:off x="3419475" y="1972369"/>
            <a:ext cx="3457575" cy="1295400"/>
          </a:xfrm>
          <a:prstGeom prst="line">
            <a:avLst/>
          </a:prstGeom>
          <a:noFill/>
          <a:ln w="25400">
            <a:solidFill>
              <a:schemeClr val="tx2"/>
            </a:solidFill>
            <a:round/>
            <a:headEnd/>
            <a:tailEnd type="triangle" w="med" len="med"/>
          </a:ln>
          <a:effectLst/>
        </p:spPr>
        <p:txBody>
          <a:bodyPr/>
          <a:lstStyle/>
          <a:p>
            <a:endParaRPr lang="fr-FR"/>
          </a:p>
        </p:txBody>
      </p:sp>
      <p:sp>
        <p:nvSpPr>
          <p:cNvPr id="8207" name="Line 15"/>
          <p:cNvSpPr>
            <a:spLocks noChangeShapeType="1"/>
          </p:cNvSpPr>
          <p:nvPr/>
        </p:nvSpPr>
        <p:spPr bwMode="auto">
          <a:xfrm flipH="1">
            <a:off x="5364163" y="1900932"/>
            <a:ext cx="0" cy="1439862"/>
          </a:xfrm>
          <a:prstGeom prst="line">
            <a:avLst/>
          </a:prstGeom>
          <a:noFill/>
          <a:ln w="25400">
            <a:solidFill>
              <a:schemeClr val="tx2"/>
            </a:solidFill>
            <a:round/>
            <a:headEnd/>
            <a:tailEnd type="triangle" w="med" len="med"/>
          </a:ln>
          <a:effectLst/>
        </p:spPr>
        <p:txBody>
          <a:bodyPr/>
          <a:lstStyle/>
          <a:p>
            <a:endParaRPr lang="fr-FR"/>
          </a:p>
        </p:txBody>
      </p:sp>
      <p:sp>
        <p:nvSpPr>
          <p:cNvPr id="8208" name="Line 16"/>
          <p:cNvSpPr>
            <a:spLocks noChangeShapeType="1"/>
          </p:cNvSpPr>
          <p:nvPr/>
        </p:nvSpPr>
        <p:spPr bwMode="auto">
          <a:xfrm>
            <a:off x="6300788" y="1900932"/>
            <a:ext cx="863600" cy="1439862"/>
          </a:xfrm>
          <a:prstGeom prst="line">
            <a:avLst/>
          </a:prstGeom>
          <a:noFill/>
          <a:ln w="25400">
            <a:solidFill>
              <a:schemeClr val="tx2"/>
            </a:solidFill>
            <a:prstDash val="dash"/>
            <a:round/>
            <a:headEnd/>
            <a:tailEnd type="triangle" w="med" len="med"/>
          </a:ln>
          <a:effectLst/>
        </p:spPr>
        <p:txBody>
          <a:bodyPr/>
          <a:lstStyle/>
          <a:p>
            <a:endParaRPr lang="fr-FR"/>
          </a:p>
        </p:txBody>
      </p:sp>
      <p:sp>
        <p:nvSpPr>
          <p:cNvPr id="8209" name="Line 17"/>
          <p:cNvSpPr>
            <a:spLocks noChangeShapeType="1"/>
          </p:cNvSpPr>
          <p:nvPr/>
        </p:nvSpPr>
        <p:spPr bwMode="auto">
          <a:xfrm>
            <a:off x="3203848" y="1972270"/>
            <a:ext cx="1944415" cy="1368524"/>
          </a:xfrm>
          <a:prstGeom prst="line">
            <a:avLst/>
          </a:prstGeom>
          <a:noFill/>
          <a:ln w="25400">
            <a:solidFill>
              <a:schemeClr val="tx2"/>
            </a:solidFill>
            <a:round/>
            <a:headEnd/>
            <a:tailEnd type="triangle" w="med" len="med"/>
          </a:ln>
          <a:effectLst/>
        </p:spPr>
        <p:txBody>
          <a:bodyPr/>
          <a:lstStyle/>
          <a:p>
            <a:endParaRPr lang="fr-FR"/>
          </a:p>
        </p:txBody>
      </p:sp>
      <p:sp>
        <p:nvSpPr>
          <p:cNvPr id="16" name="ZoneTexte 15"/>
          <p:cNvSpPr txBox="1"/>
          <p:nvPr/>
        </p:nvSpPr>
        <p:spPr>
          <a:xfrm>
            <a:off x="5047481" y="3789040"/>
            <a:ext cx="1003801" cy="461665"/>
          </a:xfrm>
          <a:prstGeom prst="rect">
            <a:avLst/>
          </a:prstGeom>
          <a:noFill/>
        </p:spPr>
        <p:txBody>
          <a:bodyPr wrap="none" rtlCol="0">
            <a:spAutoFit/>
          </a:bodyPr>
          <a:lstStyle/>
          <a:p>
            <a:r>
              <a:rPr lang="fr-FR" sz="1200" dirty="0" smtClean="0"/>
              <a:t>(Ex. Fuji,</a:t>
            </a:r>
          </a:p>
          <a:p>
            <a:r>
              <a:rPr lang="fr-FR" sz="1200" dirty="0" err="1" smtClean="0"/>
              <a:t>M</a:t>
            </a:r>
            <a:r>
              <a:rPr lang="fr-FR" sz="1200" dirty="0" err="1" smtClean="0"/>
              <a:t>édicaSoft</a:t>
            </a:r>
            <a:r>
              <a:rPr lang="fr-FR" sz="1200" dirty="0" smtClean="0"/>
              <a:t>)</a:t>
            </a:r>
            <a:endParaRPr lang="fr-FR" sz="1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274638"/>
            <a:ext cx="8229600" cy="561975"/>
          </a:xfrm>
        </p:spPr>
        <p:txBody>
          <a:bodyPr>
            <a:normAutofit/>
          </a:bodyPr>
          <a:lstStyle/>
          <a:p>
            <a:r>
              <a:rPr lang="fr-FR" sz="2000" b="1" dirty="0" smtClean="0"/>
              <a:t>3. lexique</a:t>
            </a:r>
            <a:endParaRPr lang="fr-FR" sz="2000" b="1" dirty="0"/>
          </a:p>
        </p:txBody>
      </p:sp>
      <p:sp>
        <p:nvSpPr>
          <p:cNvPr id="6147" name="Rectangle 3"/>
          <p:cNvSpPr>
            <a:spLocks noGrp="1" noChangeArrowheads="1"/>
          </p:cNvSpPr>
          <p:nvPr>
            <p:ph type="body" idx="1"/>
          </p:nvPr>
        </p:nvSpPr>
        <p:spPr>
          <a:xfrm>
            <a:off x="457200" y="1268760"/>
            <a:ext cx="7931224" cy="5205192"/>
          </a:xfrm>
        </p:spPr>
        <p:txBody>
          <a:bodyPr>
            <a:normAutofit/>
          </a:bodyPr>
          <a:lstStyle/>
          <a:p>
            <a:r>
              <a:rPr lang="fr-FR" sz="1200" b="1" dirty="0" smtClean="0">
                <a:solidFill>
                  <a:schemeClr val="tx2"/>
                </a:solidFill>
              </a:rPr>
              <a:t>Production :</a:t>
            </a:r>
            <a:r>
              <a:rPr lang="fr-FR" sz="1200" dirty="0" smtClean="0">
                <a:solidFill>
                  <a:schemeClr val="tx2"/>
                </a:solidFill>
              </a:rPr>
              <a:t> matériel </a:t>
            </a:r>
            <a:r>
              <a:rPr lang="fr-FR" sz="1200" dirty="0">
                <a:solidFill>
                  <a:schemeClr val="tx2"/>
                </a:solidFill>
              </a:rPr>
              <a:t>haut volume, haut de gamme (vitesse sup a 90 ppm en n/b et 65 ppm en couleur)</a:t>
            </a:r>
          </a:p>
          <a:p>
            <a:r>
              <a:rPr lang="fr-FR" sz="1200" b="1" dirty="0">
                <a:solidFill>
                  <a:schemeClr val="tx2"/>
                </a:solidFill>
              </a:rPr>
              <a:t>Office	</a:t>
            </a:r>
            <a:r>
              <a:rPr lang="fr-FR" sz="1200" b="1" dirty="0" smtClean="0">
                <a:solidFill>
                  <a:schemeClr val="tx2"/>
                </a:solidFill>
              </a:rPr>
              <a:t>:</a:t>
            </a:r>
            <a:r>
              <a:rPr lang="fr-FR" sz="1200" dirty="0" smtClean="0">
                <a:solidFill>
                  <a:schemeClr val="tx2"/>
                </a:solidFill>
              </a:rPr>
              <a:t> matériel </a:t>
            </a:r>
            <a:r>
              <a:rPr lang="fr-FR" sz="1200" dirty="0">
                <a:solidFill>
                  <a:schemeClr val="tx2"/>
                </a:solidFill>
              </a:rPr>
              <a:t>bureautique (vitesse </a:t>
            </a:r>
            <a:r>
              <a:rPr lang="fr-FR" sz="1200" dirty="0" smtClean="0">
                <a:solidFill>
                  <a:schemeClr val="tx2"/>
                </a:solidFill>
              </a:rPr>
              <a:t>impression à </a:t>
            </a:r>
            <a:r>
              <a:rPr lang="fr-FR" sz="1200" dirty="0">
                <a:solidFill>
                  <a:schemeClr val="tx2"/>
                </a:solidFill>
              </a:rPr>
              <a:t>90 ppm en n/b et 65 ppm en couleur)</a:t>
            </a:r>
          </a:p>
          <a:p>
            <a:r>
              <a:rPr lang="fr-FR" sz="1200" b="1" dirty="0" smtClean="0">
                <a:solidFill>
                  <a:schemeClr val="tx2"/>
                </a:solidFill>
              </a:rPr>
              <a:t>Grossiste :</a:t>
            </a:r>
            <a:r>
              <a:rPr lang="fr-FR" sz="1200" dirty="0" smtClean="0">
                <a:solidFill>
                  <a:schemeClr val="tx2"/>
                </a:solidFill>
              </a:rPr>
              <a:t> distributeur </a:t>
            </a:r>
            <a:r>
              <a:rPr lang="fr-FR" sz="1200" dirty="0">
                <a:solidFill>
                  <a:schemeClr val="tx2"/>
                </a:solidFill>
              </a:rPr>
              <a:t>ne pouvant revendre </a:t>
            </a:r>
            <a:r>
              <a:rPr lang="fr-FR" sz="1200" dirty="0" smtClean="0">
                <a:solidFill>
                  <a:schemeClr val="tx2"/>
                </a:solidFill>
              </a:rPr>
              <a:t>qu’à </a:t>
            </a:r>
            <a:r>
              <a:rPr lang="fr-FR" sz="1200" dirty="0">
                <a:solidFill>
                  <a:schemeClr val="tx2"/>
                </a:solidFill>
              </a:rPr>
              <a:t>des revendeurs</a:t>
            </a:r>
          </a:p>
          <a:p>
            <a:r>
              <a:rPr lang="fr-FR" sz="1200" b="1" dirty="0" smtClean="0">
                <a:solidFill>
                  <a:schemeClr val="tx2"/>
                </a:solidFill>
              </a:rPr>
              <a:t>Corporate :</a:t>
            </a:r>
            <a:r>
              <a:rPr lang="fr-FR" sz="1200" dirty="0" smtClean="0">
                <a:solidFill>
                  <a:schemeClr val="tx2"/>
                </a:solidFill>
              </a:rPr>
              <a:t> revendeur  multimarque n’adressant </a:t>
            </a:r>
            <a:r>
              <a:rPr lang="fr-FR" sz="1200" dirty="0">
                <a:solidFill>
                  <a:schemeClr val="tx2"/>
                </a:solidFill>
              </a:rPr>
              <a:t>que le marché des grandes entreprises</a:t>
            </a:r>
          </a:p>
          <a:p>
            <a:r>
              <a:rPr lang="fr-FR" sz="1200" b="1" dirty="0" smtClean="0">
                <a:solidFill>
                  <a:schemeClr val="tx2"/>
                </a:solidFill>
              </a:rPr>
              <a:t>Revendeur :</a:t>
            </a:r>
            <a:r>
              <a:rPr lang="fr-FR" sz="1200" dirty="0" smtClean="0">
                <a:solidFill>
                  <a:schemeClr val="tx2"/>
                </a:solidFill>
              </a:rPr>
              <a:t> revendeur </a:t>
            </a:r>
            <a:r>
              <a:rPr lang="fr-FR" sz="1200" dirty="0">
                <a:solidFill>
                  <a:schemeClr val="tx2"/>
                </a:solidFill>
              </a:rPr>
              <a:t>informatique ou bureautique </a:t>
            </a:r>
            <a:r>
              <a:rPr lang="fr-FR" sz="1200" dirty="0" smtClean="0">
                <a:solidFill>
                  <a:schemeClr val="tx2"/>
                </a:solidFill>
              </a:rPr>
              <a:t>généraliste multimarques</a:t>
            </a:r>
            <a:endParaRPr lang="fr-FR" sz="1200" dirty="0">
              <a:solidFill>
                <a:schemeClr val="tx2"/>
              </a:solidFill>
            </a:endParaRPr>
          </a:p>
          <a:p>
            <a:r>
              <a:rPr lang="fr-FR" sz="1200" b="1" dirty="0" smtClean="0">
                <a:solidFill>
                  <a:schemeClr val="tx2"/>
                </a:solidFill>
              </a:rPr>
              <a:t>Vépécistes, </a:t>
            </a:r>
            <a:r>
              <a:rPr lang="fr-FR" sz="1200" b="1" dirty="0">
                <a:solidFill>
                  <a:schemeClr val="tx2"/>
                </a:solidFill>
              </a:rPr>
              <a:t>Grande </a:t>
            </a:r>
            <a:r>
              <a:rPr lang="fr-FR" sz="1200" b="1" dirty="0" smtClean="0">
                <a:solidFill>
                  <a:schemeClr val="tx2"/>
                </a:solidFill>
              </a:rPr>
              <a:t>distribution : </a:t>
            </a:r>
            <a:r>
              <a:rPr lang="fr-FR" sz="1200" dirty="0" smtClean="0">
                <a:solidFill>
                  <a:schemeClr val="tx2"/>
                </a:solidFill>
              </a:rPr>
              <a:t>revendeur </a:t>
            </a:r>
            <a:r>
              <a:rPr lang="fr-FR" sz="1200" dirty="0">
                <a:solidFill>
                  <a:schemeClr val="tx2"/>
                </a:solidFill>
              </a:rPr>
              <a:t>généraliste bureautique </a:t>
            </a:r>
            <a:r>
              <a:rPr lang="fr-FR" sz="1200" dirty="0" smtClean="0">
                <a:solidFill>
                  <a:schemeClr val="tx2"/>
                </a:solidFill>
              </a:rPr>
              <a:t>(Office Dépôt</a:t>
            </a:r>
            <a:r>
              <a:rPr lang="fr-FR" sz="1200" dirty="0">
                <a:solidFill>
                  <a:schemeClr val="tx2"/>
                </a:solidFill>
              </a:rPr>
              <a:t>, </a:t>
            </a:r>
            <a:r>
              <a:rPr lang="fr-FR" sz="1200" dirty="0" smtClean="0">
                <a:solidFill>
                  <a:schemeClr val="tx2"/>
                </a:solidFill>
              </a:rPr>
              <a:t>B</a:t>
            </a:r>
            <a:r>
              <a:rPr lang="fr-FR" sz="1200" dirty="0" smtClean="0">
                <a:solidFill>
                  <a:schemeClr val="tx2"/>
                </a:solidFill>
              </a:rPr>
              <a:t>ureau Vallée</a:t>
            </a:r>
            <a:r>
              <a:rPr lang="fr-FR" sz="1200" dirty="0">
                <a:solidFill>
                  <a:schemeClr val="tx2"/>
                </a:solidFill>
              </a:rPr>
              <a:t>…)</a:t>
            </a:r>
          </a:p>
          <a:p>
            <a:r>
              <a:rPr lang="fr-FR" sz="1200" b="1" dirty="0" smtClean="0">
                <a:solidFill>
                  <a:schemeClr val="tx2"/>
                </a:solidFill>
              </a:rPr>
              <a:t>Corporate :</a:t>
            </a:r>
            <a:r>
              <a:rPr lang="fr-FR" sz="1200" dirty="0" smtClean="0">
                <a:solidFill>
                  <a:schemeClr val="tx2"/>
                </a:solidFill>
              </a:rPr>
              <a:t> revendeur </a:t>
            </a:r>
            <a:r>
              <a:rPr lang="fr-FR" sz="1200" dirty="0">
                <a:solidFill>
                  <a:schemeClr val="tx2"/>
                </a:solidFill>
              </a:rPr>
              <a:t>n’adressant que le marché des grandes </a:t>
            </a:r>
            <a:r>
              <a:rPr lang="fr-FR" sz="1200" dirty="0" smtClean="0">
                <a:solidFill>
                  <a:schemeClr val="tx2"/>
                </a:solidFill>
              </a:rPr>
              <a:t>entreprises </a:t>
            </a:r>
            <a:endParaRPr lang="fr-FR" sz="1200" dirty="0">
              <a:solidFill>
                <a:schemeClr val="tx2"/>
              </a:solidFill>
            </a:endParaRPr>
          </a:p>
          <a:p>
            <a:r>
              <a:rPr lang="fr-FR" sz="1200" b="1" dirty="0" smtClean="0">
                <a:solidFill>
                  <a:schemeClr val="tx2"/>
                </a:solidFill>
              </a:rPr>
              <a:t>Var : </a:t>
            </a:r>
            <a:r>
              <a:rPr lang="fr-FR" sz="1200" dirty="0" smtClean="0">
                <a:solidFill>
                  <a:schemeClr val="tx2"/>
                </a:solidFill>
              </a:rPr>
              <a:t>revendeur </a:t>
            </a:r>
            <a:r>
              <a:rPr lang="fr-FR" sz="1200" dirty="0">
                <a:solidFill>
                  <a:schemeClr val="tx2"/>
                </a:solidFill>
              </a:rPr>
              <a:t>à valeur ajoutée présentant nos produits comme un élément d’une solution </a:t>
            </a:r>
            <a:r>
              <a:rPr lang="fr-FR" sz="1200" dirty="0" smtClean="0">
                <a:solidFill>
                  <a:schemeClr val="tx2"/>
                </a:solidFill>
              </a:rPr>
              <a:t>complète (logicielle </a:t>
            </a:r>
            <a:r>
              <a:rPr lang="fr-FR" sz="1200" dirty="0">
                <a:solidFill>
                  <a:schemeClr val="tx2"/>
                </a:solidFill>
              </a:rPr>
              <a:t>et/ou matérielle)</a:t>
            </a:r>
          </a:p>
          <a:p>
            <a:r>
              <a:rPr lang="fr-FR" sz="1200" b="1" dirty="0" smtClean="0">
                <a:solidFill>
                  <a:schemeClr val="tx2"/>
                </a:solidFill>
              </a:rPr>
              <a:t>Concessionnaire :</a:t>
            </a:r>
            <a:r>
              <a:rPr lang="fr-FR" sz="1200" dirty="0" smtClean="0">
                <a:solidFill>
                  <a:schemeClr val="tx2"/>
                </a:solidFill>
              </a:rPr>
              <a:t> revendeur </a:t>
            </a:r>
            <a:r>
              <a:rPr lang="fr-FR" sz="1200" dirty="0">
                <a:solidFill>
                  <a:schemeClr val="tx2"/>
                </a:solidFill>
              </a:rPr>
              <a:t>affilié et géré par </a:t>
            </a:r>
            <a:r>
              <a:rPr lang="fr-FR" sz="1200" dirty="0" smtClean="0">
                <a:solidFill>
                  <a:schemeClr val="tx2"/>
                </a:solidFill>
              </a:rPr>
              <a:t>Xerox en général mono-marque </a:t>
            </a:r>
            <a:r>
              <a:rPr lang="fr-FR" sz="1200" dirty="0">
                <a:solidFill>
                  <a:schemeClr val="tx2"/>
                </a:solidFill>
              </a:rPr>
              <a:t>dans les </a:t>
            </a:r>
            <a:r>
              <a:rPr lang="fr-FR" sz="1200" dirty="0" smtClean="0">
                <a:solidFill>
                  <a:schemeClr val="tx2"/>
                </a:solidFill>
              </a:rPr>
              <a:t>gammes </a:t>
            </a:r>
            <a:r>
              <a:rPr lang="fr-FR" sz="1200" dirty="0">
                <a:solidFill>
                  <a:schemeClr val="tx2"/>
                </a:solidFill>
              </a:rPr>
              <a:t>de produits vendues par XEROX</a:t>
            </a:r>
          </a:p>
          <a:p>
            <a:r>
              <a:rPr lang="fr-FR" sz="1200" b="1" dirty="0" smtClean="0">
                <a:solidFill>
                  <a:schemeClr val="tx2"/>
                </a:solidFill>
              </a:rPr>
              <a:t>SSII : </a:t>
            </a:r>
            <a:r>
              <a:rPr lang="fr-FR" sz="1200" dirty="0" smtClean="0">
                <a:solidFill>
                  <a:schemeClr val="tx2"/>
                </a:solidFill>
              </a:rPr>
              <a:t>Société </a:t>
            </a:r>
            <a:r>
              <a:rPr lang="fr-FR" sz="1200" dirty="0">
                <a:solidFill>
                  <a:schemeClr val="tx2"/>
                </a:solidFill>
              </a:rPr>
              <a:t>de Service en Info. qui parfois vends des produits pour compléter son offre</a:t>
            </a:r>
          </a:p>
          <a:p>
            <a:endParaRPr lang="fr-FR" sz="1200" dirty="0">
              <a:solidFill>
                <a:schemeClr val="tx2"/>
              </a:solidFill>
            </a:endParaRPr>
          </a:p>
          <a:p>
            <a:endParaRPr lang="fr-FR" sz="1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000" b="1" dirty="0" smtClean="0"/>
              <a:t>II – OPEN</a:t>
            </a:r>
            <a:br>
              <a:rPr lang="fr-FR" sz="2000" b="1" dirty="0" smtClean="0"/>
            </a:br>
            <a:r>
              <a:rPr lang="fr-FR" sz="2000" b="1" dirty="0" smtClean="0"/>
              <a:t>1.Identité </a:t>
            </a:r>
            <a:endParaRPr lang="fr-FR" sz="2000" b="1" dirty="0"/>
          </a:p>
        </p:txBody>
      </p:sp>
      <p:sp>
        <p:nvSpPr>
          <p:cNvPr id="3" name="Espace réservé du contenu 2"/>
          <p:cNvSpPr>
            <a:spLocks noGrp="1"/>
          </p:cNvSpPr>
          <p:nvPr>
            <p:ph sz="quarter" idx="1"/>
          </p:nvPr>
        </p:nvSpPr>
        <p:spPr/>
        <p:txBody>
          <a:bodyPr>
            <a:normAutofit/>
          </a:bodyPr>
          <a:lstStyle/>
          <a:p>
            <a:r>
              <a:rPr lang="fr-FR" sz="1200" dirty="0" smtClean="0">
                <a:solidFill>
                  <a:schemeClr val="tx2"/>
                </a:solidFill>
              </a:rPr>
              <a:t>Activité Commerce de gros (commerce interentreprises) d'autres machines et équipements de bureau</a:t>
            </a:r>
            <a:br>
              <a:rPr lang="fr-FR" sz="1200" dirty="0" smtClean="0">
                <a:solidFill>
                  <a:schemeClr val="tx2"/>
                </a:solidFill>
              </a:rPr>
            </a:br>
            <a:r>
              <a:rPr lang="fr-FR" sz="1200" dirty="0" smtClean="0">
                <a:solidFill>
                  <a:schemeClr val="tx2"/>
                </a:solidFill>
              </a:rPr>
              <a:t>4666Z Siège social </a:t>
            </a:r>
            <a:r>
              <a:rPr lang="fr-FR" sz="1200" dirty="0" smtClean="0">
                <a:solidFill>
                  <a:schemeClr val="tx2"/>
                </a:solidFill>
                <a:hlinkClick r:id="rId2"/>
              </a:rPr>
              <a:t>7 Cite Paradis </a:t>
            </a:r>
            <a:r>
              <a:rPr lang="fr-FR" sz="1200" dirty="0" smtClean="0">
                <a:solidFill>
                  <a:schemeClr val="tx2"/>
                </a:solidFill>
                <a:hlinkClick r:id="rId2"/>
              </a:rPr>
              <a:t>- 75010 </a:t>
            </a:r>
            <a:r>
              <a:rPr lang="fr-FR" sz="1200" dirty="0" smtClean="0">
                <a:solidFill>
                  <a:schemeClr val="tx2"/>
                </a:solidFill>
                <a:hlinkClick r:id="rId2"/>
              </a:rPr>
              <a:t>PARIS</a:t>
            </a:r>
            <a:r>
              <a:rPr lang="fr-FR" sz="1200" dirty="0" smtClean="0">
                <a:solidFill>
                  <a:schemeClr val="tx2"/>
                </a:solidFill>
              </a:rPr>
              <a:t> Forme juridique société par actions simplifiée </a:t>
            </a:r>
          </a:p>
          <a:p>
            <a:r>
              <a:rPr lang="fr-FR" sz="1200" dirty="0" smtClean="0">
                <a:solidFill>
                  <a:schemeClr val="tx2"/>
                </a:solidFill>
              </a:rPr>
              <a:t>SIRET 39057946400020 RCS Paris B 390 579 464 Capital social 340.680,00 EURO Immatriculation 29-03-1993 Nationalité France Numéro de TVA </a:t>
            </a:r>
          </a:p>
          <a:p>
            <a:r>
              <a:rPr lang="fr-FR" sz="1200" dirty="0" smtClean="0">
                <a:solidFill>
                  <a:schemeClr val="tx2"/>
                </a:solidFill>
              </a:rPr>
              <a:t>Président </a:t>
            </a:r>
            <a:r>
              <a:rPr lang="fr-FR" sz="1200" dirty="0" smtClean="0">
                <a:solidFill>
                  <a:schemeClr val="tx2"/>
                </a:solidFill>
              </a:rPr>
              <a:t>M. SYNERGIE STRATEGIE et ANIMATION (2SA) Patrick (08.02.1964) </a:t>
            </a:r>
          </a:p>
          <a:p>
            <a:r>
              <a:rPr lang="fr-FR" sz="1200" b="1" dirty="0" smtClean="0">
                <a:solidFill>
                  <a:schemeClr val="tx2"/>
                </a:solidFill>
              </a:rPr>
              <a:t>Actionnaires, filiales et participations* </a:t>
            </a:r>
          </a:p>
          <a:p>
            <a:r>
              <a:rPr lang="fr-FR" sz="1200" dirty="0" smtClean="0">
                <a:solidFill>
                  <a:schemeClr val="tx2"/>
                </a:solidFill>
              </a:rPr>
              <a:t>Actionnaires 3 </a:t>
            </a:r>
            <a:endParaRPr lang="fr-FR" sz="1200" dirty="0" smtClean="0">
              <a:solidFill>
                <a:schemeClr val="tx2"/>
              </a:solidFill>
            </a:endParaRPr>
          </a:p>
          <a:p>
            <a:r>
              <a:rPr lang="fr-FR" sz="1200" dirty="0" smtClean="0">
                <a:solidFill>
                  <a:schemeClr val="tx2"/>
                </a:solidFill>
              </a:rPr>
              <a:t>http://open-xerox.com/open.html</a:t>
            </a:r>
            <a:endParaRPr lang="fr-FR" sz="1200" dirty="0">
              <a:solidFill>
                <a:schemeClr val="tx2"/>
              </a:solidFill>
            </a:endParaRPr>
          </a:p>
        </p:txBody>
      </p:sp>
      <p:sp>
        <p:nvSpPr>
          <p:cNvPr id="4" name="Espace réservé de la date 3"/>
          <p:cNvSpPr>
            <a:spLocks noGrp="1"/>
          </p:cNvSpPr>
          <p:nvPr>
            <p:ph type="dt" sz="half" idx="14"/>
          </p:nvPr>
        </p:nvSpPr>
        <p:spPr/>
        <p:txBody>
          <a:bodyPr/>
          <a:lstStyle/>
          <a:p>
            <a:fld id="{B7F9D694-AC91-4A35-BF83-89C948EAFD55}" type="datetime1">
              <a:rPr lang="fr-FR" smtClean="0"/>
              <a:t>08/07/2011</a:t>
            </a:fld>
            <a:endParaRPr lang="fr-FR"/>
          </a:p>
        </p:txBody>
      </p:sp>
      <p:sp>
        <p:nvSpPr>
          <p:cNvPr id="5" name="Espace réservé du numéro de diapositive 4"/>
          <p:cNvSpPr>
            <a:spLocks noGrp="1"/>
          </p:cNvSpPr>
          <p:nvPr>
            <p:ph type="sldNum" sz="quarter" idx="15"/>
          </p:nvPr>
        </p:nvSpPr>
        <p:spPr/>
        <p:txBody>
          <a:bodyPr/>
          <a:lstStyle/>
          <a:p>
            <a:fld id="{6C070A0C-C230-47B2-848D-75B2FE9D7458}" type="slidenum">
              <a:rPr lang="fr-FR" smtClean="0"/>
              <a:pPr/>
              <a:t>5</a:t>
            </a:fld>
            <a:endParaRPr lang="fr-FR"/>
          </a:p>
        </p:txBody>
      </p:sp>
      <p:sp>
        <p:nvSpPr>
          <p:cNvPr id="6" name="Espace réservé du pied de page 5"/>
          <p:cNvSpPr>
            <a:spLocks noGrp="1"/>
          </p:cNvSpPr>
          <p:nvPr>
            <p:ph type="ftr" sz="quarter" idx="16"/>
          </p:nvPr>
        </p:nvSpPr>
        <p:spPr/>
        <p:txBody>
          <a:bodyPr/>
          <a:lstStyle/>
          <a:p>
            <a:r>
              <a:rPr lang="fr-FR" smtClean="0"/>
              <a:t>ER/JSCC</a:t>
            </a: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000" b="1" dirty="0" smtClean="0"/>
              <a:t>2</a:t>
            </a:r>
            <a:r>
              <a:rPr lang="fr-FR" sz="2000" b="1" dirty="0" smtClean="0"/>
              <a:t>. Activité</a:t>
            </a:r>
            <a:endParaRPr lang="fr-FR" sz="2000" b="1" dirty="0"/>
          </a:p>
        </p:txBody>
      </p:sp>
      <p:sp>
        <p:nvSpPr>
          <p:cNvPr id="3" name="Espace réservé du contenu 2"/>
          <p:cNvSpPr>
            <a:spLocks noGrp="1"/>
          </p:cNvSpPr>
          <p:nvPr>
            <p:ph sz="quarter" idx="1"/>
          </p:nvPr>
        </p:nvSpPr>
        <p:spPr>
          <a:xfrm>
            <a:off x="457200" y="1600200"/>
            <a:ext cx="7467600" cy="532656"/>
          </a:xfrm>
        </p:spPr>
        <p:txBody>
          <a:bodyPr>
            <a:normAutofit lnSpcReduction="10000"/>
          </a:bodyPr>
          <a:lstStyle/>
          <a:p>
            <a:r>
              <a:rPr lang="fr-FR" sz="1200" b="1" dirty="0" smtClean="0">
                <a:solidFill>
                  <a:schemeClr val="tx2"/>
                </a:solidFill>
              </a:rPr>
              <a:t>Solutions bureautiques et informatiques</a:t>
            </a:r>
          </a:p>
          <a:p>
            <a:r>
              <a:rPr lang="fr-FR" sz="1200" b="1" dirty="0" smtClean="0">
                <a:solidFill>
                  <a:schemeClr val="tx2"/>
                </a:solidFill>
              </a:rPr>
              <a:t>Organisation :</a:t>
            </a:r>
            <a:endParaRPr lang="fr-FR" sz="1200" b="1" dirty="0" smtClean="0">
              <a:solidFill>
                <a:schemeClr val="tx2"/>
              </a:solidFill>
              <a:sym typeface="Wingdings" pitchFamily="2" charset="2"/>
            </a:endParaRPr>
          </a:p>
          <a:p>
            <a:endParaRPr lang="fr-FR" sz="1200" b="1" dirty="0" smtClean="0">
              <a:solidFill>
                <a:schemeClr val="tx2"/>
              </a:solidFill>
            </a:endParaRPr>
          </a:p>
          <a:p>
            <a:pPr>
              <a:buNone/>
            </a:pPr>
            <a:endParaRPr lang="fr-FR" sz="1200" b="1" dirty="0" smtClean="0">
              <a:solidFill>
                <a:schemeClr val="tx2"/>
              </a:solidFill>
            </a:endParaRPr>
          </a:p>
          <a:p>
            <a:pPr>
              <a:buNone/>
            </a:pPr>
            <a:endParaRPr lang="fr-FR" sz="1200" b="1" dirty="0" smtClean="0">
              <a:solidFill>
                <a:schemeClr val="tx2"/>
              </a:solidFill>
            </a:endParaRPr>
          </a:p>
          <a:p>
            <a:pPr>
              <a:buNone/>
            </a:pPr>
            <a:endParaRPr lang="fr-FR" sz="1200" b="1" dirty="0" smtClean="0">
              <a:solidFill>
                <a:schemeClr val="tx2"/>
              </a:solidFill>
            </a:endParaRPr>
          </a:p>
          <a:p>
            <a:pPr>
              <a:buNone/>
            </a:pPr>
            <a:endParaRPr lang="fr-FR" sz="1200" b="1" dirty="0" smtClean="0">
              <a:solidFill>
                <a:schemeClr val="tx2"/>
              </a:solidFill>
            </a:endParaRPr>
          </a:p>
          <a:p>
            <a:pPr>
              <a:buNone/>
            </a:pPr>
            <a:endParaRPr lang="fr-FR" sz="1200" b="1" dirty="0" smtClean="0">
              <a:solidFill>
                <a:schemeClr val="tx2"/>
              </a:solidFill>
            </a:endParaRPr>
          </a:p>
          <a:p>
            <a:pPr>
              <a:buNone/>
            </a:pPr>
            <a:endParaRPr lang="fr-FR" sz="1200" b="1" dirty="0" smtClean="0">
              <a:solidFill>
                <a:schemeClr val="tx2"/>
              </a:solidFill>
            </a:endParaRPr>
          </a:p>
          <a:p>
            <a:pPr>
              <a:buNone/>
            </a:pPr>
            <a:endParaRPr lang="fr-FR" sz="1200" b="1" dirty="0" smtClean="0">
              <a:solidFill>
                <a:schemeClr val="tx2"/>
              </a:solidFill>
            </a:endParaRPr>
          </a:p>
          <a:p>
            <a:pPr>
              <a:buNone/>
            </a:pPr>
            <a:endParaRPr lang="fr-FR" sz="1200" b="1" dirty="0" smtClean="0">
              <a:solidFill>
                <a:schemeClr val="tx2"/>
              </a:solidFill>
            </a:endParaRPr>
          </a:p>
          <a:p>
            <a:pPr>
              <a:buNone/>
            </a:pPr>
            <a:endParaRPr lang="fr-FR" sz="1200" b="1" dirty="0" smtClean="0">
              <a:solidFill>
                <a:schemeClr val="tx2"/>
              </a:solidFill>
            </a:endParaRPr>
          </a:p>
          <a:p>
            <a:pPr>
              <a:buNone/>
            </a:pPr>
            <a:endParaRPr lang="fr-FR" sz="1200" b="1" dirty="0">
              <a:solidFill>
                <a:schemeClr val="tx2"/>
              </a:solidFill>
            </a:endParaRPr>
          </a:p>
        </p:txBody>
      </p:sp>
      <p:sp>
        <p:nvSpPr>
          <p:cNvPr id="4" name="Espace réservé de la date 3"/>
          <p:cNvSpPr>
            <a:spLocks noGrp="1"/>
          </p:cNvSpPr>
          <p:nvPr>
            <p:ph type="dt" sz="half" idx="14"/>
          </p:nvPr>
        </p:nvSpPr>
        <p:spPr/>
        <p:txBody>
          <a:bodyPr/>
          <a:lstStyle/>
          <a:p>
            <a:fld id="{B7F9D694-AC91-4A35-BF83-89C948EAFD55}" type="datetime1">
              <a:rPr lang="fr-FR" smtClean="0"/>
              <a:t>08/07/2011</a:t>
            </a:fld>
            <a:endParaRPr lang="fr-FR"/>
          </a:p>
        </p:txBody>
      </p:sp>
      <p:sp>
        <p:nvSpPr>
          <p:cNvPr id="5" name="Espace réservé du numéro de diapositive 4"/>
          <p:cNvSpPr>
            <a:spLocks noGrp="1"/>
          </p:cNvSpPr>
          <p:nvPr>
            <p:ph type="sldNum" sz="quarter" idx="15"/>
          </p:nvPr>
        </p:nvSpPr>
        <p:spPr/>
        <p:txBody>
          <a:bodyPr/>
          <a:lstStyle/>
          <a:p>
            <a:fld id="{6C070A0C-C230-47B2-848D-75B2FE9D7458}" type="slidenum">
              <a:rPr lang="fr-FR" smtClean="0"/>
              <a:pPr/>
              <a:t>6</a:t>
            </a:fld>
            <a:endParaRPr lang="fr-FR"/>
          </a:p>
        </p:txBody>
      </p:sp>
      <p:sp>
        <p:nvSpPr>
          <p:cNvPr id="6" name="Espace réservé du pied de page 5"/>
          <p:cNvSpPr>
            <a:spLocks noGrp="1"/>
          </p:cNvSpPr>
          <p:nvPr>
            <p:ph type="ftr" sz="quarter" idx="16"/>
          </p:nvPr>
        </p:nvSpPr>
        <p:spPr/>
        <p:txBody>
          <a:bodyPr/>
          <a:lstStyle/>
          <a:p>
            <a:r>
              <a:rPr lang="fr-FR" smtClean="0"/>
              <a:t>ER/JSCC</a:t>
            </a:r>
            <a:endParaRPr lang="fr-FR"/>
          </a:p>
        </p:txBody>
      </p:sp>
      <p:sp>
        <p:nvSpPr>
          <p:cNvPr id="7" name="Rectangle 6"/>
          <p:cNvSpPr/>
          <p:nvPr/>
        </p:nvSpPr>
        <p:spPr>
          <a:xfrm>
            <a:off x="2114203" y="2276872"/>
            <a:ext cx="201622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OPEN</a:t>
            </a:r>
            <a:endParaRPr lang="fr-FR" b="1" dirty="0"/>
          </a:p>
        </p:txBody>
      </p:sp>
      <p:sp>
        <p:nvSpPr>
          <p:cNvPr id="8" name="Rectangle 7"/>
          <p:cNvSpPr/>
          <p:nvPr/>
        </p:nvSpPr>
        <p:spPr>
          <a:xfrm>
            <a:off x="6315050" y="2276872"/>
            <a:ext cx="201622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Paradis</a:t>
            </a:r>
            <a:endParaRPr lang="fr-FR" b="1" dirty="0"/>
          </a:p>
        </p:txBody>
      </p:sp>
      <p:sp>
        <p:nvSpPr>
          <p:cNvPr id="9" name="Rectangle 8"/>
          <p:cNvSpPr/>
          <p:nvPr/>
        </p:nvSpPr>
        <p:spPr>
          <a:xfrm>
            <a:off x="4211960" y="2276872"/>
            <a:ext cx="201622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Alternative Networks</a:t>
            </a:r>
            <a:endParaRPr lang="fr-FR" b="1" dirty="0"/>
          </a:p>
        </p:txBody>
      </p:sp>
      <p:sp>
        <p:nvSpPr>
          <p:cNvPr id="10" name="Rectangle 9"/>
          <p:cNvSpPr/>
          <p:nvPr/>
        </p:nvSpPr>
        <p:spPr>
          <a:xfrm>
            <a:off x="2114203" y="2852936"/>
            <a:ext cx="2016224" cy="64807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2"/>
                </a:solidFill>
              </a:rPr>
              <a:t>Concession Xerox</a:t>
            </a:r>
          </a:p>
          <a:p>
            <a:pPr algn="ctr"/>
            <a:r>
              <a:rPr lang="fr-FR" sz="1200" b="1" dirty="0" smtClean="0">
                <a:solidFill>
                  <a:schemeClr val="tx2"/>
                </a:solidFill>
              </a:rPr>
              <a:t>CA : 10 M€</a:t>
            </a:r>
            <a:endParaRPr lang="fr-FR" sz="1200" b="1" dirty="0">
              <a:solidFill>
                <a:schemeClr val="tx2"/>
              </a:solidFill>
            </a:endParaRPr>
          </a:p>
        </p:txBody>
      </p:sp>
      <p:sp>
        <p:nvSpPr>
          <p:cNvPr id="11" name="Rectangle 10"/>
          <p:cNvSpPr/>
          <p:nvPr/>
        </p:nvSpPr>
        <p:spPr>
          <a:xfrm>
            <a:off x="4211960" y="2852936"/>
            <a:ext cx="2016224" cy="64807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2"/>
                </a:solidFill>
              </a:rPr>
              <a:t>Conseil </a:t>
            </a:r>
            <a:r>
              <a:rPr lang="fr-FR" sz="1200" dirty="0" smtClean="0">
                <a:solidFill>
                  <a:schemeClr val="tx2"/>
                </a:solidFill>
              </a:rPr>
              <a:t>(solution globale)</a:t>
            </a:r>
          </a:p>
          <a:p>
            <a:pPr algn="ctr"/>
            <a:r>
              <a:rPr lang="fr-FR" sz="1200" b="1" dirty="0" smtClean="0">
                <a:solidFill>
                  <a:schemeClr val="tx2"/>
                </a:solidFill>
              </a:rPr>
              <a:t>CA : 1,2 M€</a:t>
            </a:r>
            <a:endParaRPr lang="fr-FR" sz="1200" b="1" dirty="0">
              <a:solidFill>
                <a:schemeClr val="tx2"/>
              </a:solidFill>
            </a:endParaRPr>
          </a:p>
        </p:txBody>
      </p:sp>
      <p:sp>
        <p:nvSpPr>
          <p:cNvPr id="12" name="Rectangle 11"/>
          <p:cNvSpPr/>
          <p:nvPr/>
        </p:nvSpPr>
        <p:spPr>
          <a:xfrm>
            <a:off x="6315050" y="2852936"/>
            <a:ext cx="2016224" cy="64807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2"/>
                </a:solidFill>
              </a:rPr>
              <a:t>Consommables</a:t>
            </a:r>
          </a:p>
          <a:p>
            <a:pPr algn="ctr"/>
            <a:r>
              <a:rPr lang="fr-FR" sz="1200" b="1" dirty="0" smtClean="0">
                <a:solidFill>
                  <a:schemeClr val="tx2"/>
                </a:solidFill>
              </a:rPr>
              <a:t>CA : 3,5 M€</a:t>
            </a:r>
            <a:endParaRPr lang="fr-FR" sz="1200" b="1" dirty="0">
              <a:solidFill>
                <a:schemeClr val="tx2"/>
              </a:solidFill>
            </a:endParaRPr>
          </a:p>
        </p:txBody>
      </p:sp>
      <p:sp>
        <p:nvSpPr>
          <p:cNvPr id="13" name="Rectangle 12"/>
          <p:cNvSpPr/>
          <p:nvPr/>
        </p:nvSpPr>
        <p:spPr>
          <a:xfrm>
            <a:off x="2114203" y="3573016"/>
            <a:ext cx="2016224" cy="64807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solidFill>
                  <a:schemeClr val="tx2"/>
                </a:solidFill>
              </a:rPr>
              <a:t>Contrat de distribution exclusif - 1</a:t>
            </a:r>
            <a:r>
              <a:rPr lang="fr-FR" sz="1100" b="1" baseline="30000" dirty="0" smtClean="0">
                <a:solidFill>
                  <a:schemeClr val="tx2"/>
                </a:solidFill>
              </a:rPr>
              <a:t>er</a:t>
            </a:r>
            <a:r>
              <a:rPr lang="fr-FR" sz="1100" b="1" dirty="0" smtClean="0">
                <a:solidFill>
                  <a:schemeClr val="tx2"/>
                </a:solidFill>
              </a:rPr>
              <a:t> partenaire</a:t>
            </a:r>
          </a:p>
          <a:p>
            <a:pPr algn="ctr"/>
            <a:r>
              <a:rPr lang="fr-FR" sz="1100" b="1" dirty="0" smtClean="0">
                <a:solidFill>
                  <a:schemeClr val="tx2"/>
                </a:solidFill>
              </a:rPr>
              <a:t>Maintenance matériel</a:t>
            </a:r>
          </a:p>
        </p:txBody>
      </p:sp>
      <p:sp>
        <p:nvSpPr>
          <p:cNvPr id="14" name="Rectangle 13"/>
          <p:cNvSpPr/>
          <p:nvPr/>
        </p:nvSpPr>
        <p:spPr>
          <a:xfrm>
            <a:off x="4211960" y="3573016"/>
            <a:ext cx="2016224" cy="64807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solidFill>
                  <a:schemeClr val="tx2"/>
                </a:solidFill>
              </a:rPr>
              <a:t>Service opérationnel sur serveur ou réseau</a:t>
            </a:r>
          </a:p>
          <a:p>
            <a:pPr algn="ctr"/>
            <a:r>
              <a:rPr lang="fr-FR" sz="1100" b="1" dirty="0" smtClean="0">
                <a:solidFill>
                  <a:schemeClr val="tx2"/>
                </a:solidFill>
              </a:rPr>
              <a:t>Installation</a:t>
            </a:r>
            <a:endParaRPr lang="fr-FR" sz="1100" b="1" dirty="0">
              <a:solidFill>
                <a:schemeClr val="tx2"/>
              </a:solidFill>
            </a:endParaRPr>
          </a:p>
        </p:txBody>
      </p:sp>
      <p:sp>
        <p:nvSpPr>
          <p:cNvPr id="15" name="Rectangle 14"/>
          <p:cNvSpPr/>
          <p:nvPr/>
        </p:nvSpPr>
        <p:spPr>
          <a:xfrm>
            <a:off x="6315050" y="3573016"/>
            <a:ext cx="2016224" cy="64807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solidFill>
                  <a:schemeClr val="tx2"/>
                </a:solidFill>
              </a:rPr>
              <a:t>Vente de consommables</a:t>
            </a:r>
          </a:p>
          <a:p>
            <a:pPr algn="ctr"/>
            <a:r>
              <a:rPr lang="fr-FR" sz="1100" b="1" dirty="0" smtClean="0">
                <a:solidFill>
                  <a:schemeClr val="tx2"/>
                </a:solidFill>
              </a:rPr>
              <a:t>p</a:t>
            </a:r>
            <a:r>
              <a:rPr lang="fr-FR" sz="1100" b="1" dirty="0" smtClean="0">
                <a:solidFill>
                  <a:schemeClr val="tx2"/>
                </a:solidFill>
              </a:rPr>
              <a:t>our imprimantes</a:t>
            </a:r>
            <a:endParaRPr lang="fr-FR" sz="1100" b="1" dirty="0">
              <a:solidFill>
                <a:schemeClr val="tx2"/>
              </a:solidFill>
            </a:endParaRPr>
          </a:p>
        </p:txBody>
      </p:sp>
      <p:sp>
        <p:nvSpPr>
          <p:cNvPr id="16" name="Rectangle 15"/>
          <p:cNvSpPr/>
          <p:nvPr/>
        </p:nvSpPr>
        <p:spPr>
          <a:xfrm>
            <a:off x="520502" y="2276872"/>
            <a:ext cx="1512168"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t>3 Sociétés</a:t>
            </a:r>
            <a:endParaRPr lang="fr-FR" b="1" dirty="0"/>
          </a:p>
        </p:txBody>
      </p:sp>
      <p:sp>
        <p:nvSpPr>
          <p:cNvPr id="17" name="Rectangle 16"/>
          <p:cNvSpPr/>
          <p:nvPr/>
        </p:nvSpPr>
        <p:spPr>
          <a:xfrm>
            <a:off x="520502" y="2852936"/>
            <a:ext cx="1512168" cy="64807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2"/>
                </a:solidFill>
              </a:rPr>
              <a:t>CA</a:t>
            </a:r>
            <a:endParaRPr lang="fr-FR" sz="1200" b="1" dirty="0">
              <a:solidFill>
                <a:schemeClr val="tx2"/>
              </a:solidFill>
            </a:endParaRPr>
          </a:p>
        </p:txBody>
      </p:sp>
      <p:sp>
        <p:nvSpPr>
          <p:cNvPr id="18" name="Rectangle 17"/>
          <p:cNvSpPr/>
          <p:nvPr/>
        </p:nvSpPr>
        <p:spPr>
          <a:xfrm>
            <a:off x="520502" y="3573016"/>
            <a:ext cx="1512168" cy="64807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2"/>
                </a:solidFill>
              </a:rPr>
              <a:t>Activité</a:t>
            </a:r>
            <a:endParaRPr lang="fr-FR" sz="1200" b="1" dirty="0">
              <a:solidFill>
                <a:schemeClr val="tx2"/>
              </a:solidFill>
            </a:endParaRPr>
          </a:p>
        </p:txBody>
      </p:sp>
      <p:sp>
        <p:nvSpPr>
          <p:cNvPr id="19" name="Rectangle 18"/>
          <p:cNvSpPr/>
          <p:nvPr/>
        </p:nvSpPr>
        <p:spPr>
          <a:xfrm>
            <a:off x="520502" y="4293096"/>
            <a:ext cx="1512168" cy="64807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200" b="1" dirty="0" smtClean="0">
                <a:solidFill>
                  <a:schemeClr val="tx2"/>
                </a:solidFill>
              </a:rPr>
              <a:t>Business model</a:t>
            </a:r>
            <a:endParaRPr lang="fr-FR" sz="1200" b="1" dirty="0">
              <a:solidFill>
                <a:schemeClr val="tx2"/>
              </a:solidFill>
            </a:endParaRPr>
          </a:p>
        </p:txBody>
      </p:sp>
      <p:sp>
        <p:nvSpPr>
          <p:cNvPr id="20" name="Rectangle 19"/>
          <p:cNvSpPr/>
          <p:nvPr/>
        </p:nvSpPr>
        <p:spPr>
          <a:xfrm>
            <a:off x="2114203" y="4293096"/>
            <a:ext cx="2016224" cy="64807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solidFill>
                  <a:schemeClr val="tx2"/>
                </a:solidFill>
              </a:rPr>
              <a:t>Vente sous contrat de leasing : location 2 à 5 ans</a:t>
            </a:r>
          </a:p>
          <a:p>
            <a:pPr algn="ctr"/>
            <a:r>
              <a:rPr lang="fr-FR" sz="1100" b="1" dirty="0" smtClean="0">
                <a:solidFill>
                  <a:schemeClr val="tx2"/>
                </a:solidFill>
              </a:rPr>
              <a:t>Contrat maintenance associé</a:t>
            </a:r>
            <a:endParaRPr lang="fr-FR" sz="1100" b="1" dirty="0">
              <a:solidFill>
                <a:schemeClr val="tx2"/>
              </a:solidFill>
            </a:endParaRPr>
          </a:p>
        </p:txBody>
      </p:sp>
      <p:sp>
        <p:nvSpPr>
          <p:cNvPr id="21" name="Rectangle 20"/>
          <p:cNvSpPr/>
          <p:nvPr/>
        </p:nvSpPr>
        <p:spPr>
          <a:xfrm>
            <a:off x="4211960" y="4293096"/>
            <a:ext cx="2016224" cy="64807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solidFill>
                  <a:schemeClr val="tx2"/>
                </a:solidFill>
              </a:rPr>
              <a:t>Contrat de service</a:t>
            </a:r>
            <a:endParaRPr lang="fr-FR" sz="1100" b="1" dirty="0">
              <a:solidFill>
                <a:schemeClr val="tx2"/>
              </a:solidFill>
            </a:endParaRPr>
          </a:p>
        </p:txBody>
      </p:sp>
      <p:sp>
        <p:nvSpPr>
          <p:cNvPr id="22" name="Rectangle 21"/>
          <p:cNvSpPr/>
          <p:nvPr/>
        </p:nvSpPr>
        <p:spPr>
          <a:xfrm>
            <a:off x="6319242" y="4293096"/>
            <a:ext cx="2016224" cy="64807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100" b="1" dirty="0" smtClean="0">
                <a:solidFill>
                  <a:schemeClr val="tx2"/>
                </a:solidFill>
              </a:rPr>
              <a:t>?</a:t>
            </a:r>
            <a:endParaRPr lang="fr-FR" sz="1100" b="1" dirty="0">
              <a:solidFill>
                <a:schemeClr val="tx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000" b="1" dirty="0" smtClean="0"/>
              <a:t>2.</a:t>
            </a:r>
            <a:r>
              <a:rPr lang="fr-FR" sz="2000" b="1" dirty="0" smtClean="0"/>
              <a:t> Objectif &amp; cibles</a:t>
            </a:r>
            <a:endParaRPr lang="fr-FR" sz="2000" b="1" dirty="0"/>
          </a:p>
        </p:txBody>
      </p:sp>
      <p:sp>
        <p:nvSpPr>
          <p:cNvPr id="3" name="Espace réservé du contenu 2"/>
          <p:cNvSpPr>
            <a:spLocks noGrp="1"/>
          </p:cNvSpPr>
          <p:nvPr>
            <p:ph sz="quarter" idx="1"/>
          </p:nvPr>
        </p:nvSpPr>
        <p:spPr/>
        <p:txBody>
          <a:bodyPr/>
          <a:lstStyle/>
          <a:p>
            <a:r>
              <a:rPr lang="fr-FR" sz="1200" b="1" dirty="0" smtClean="0">
                <a:solidFill>
                  <a:schemeClr val="tx2"/>
                </a:solidFill>
              </a:rPr>
              <a:t>Croissance externe</a:t>
            </a:r>
          </a:p>
          <a:p>
            <a:pPr lvl="1"/>
            <a:r>
              <a:rPr lang="fr-FR" sz="1200" dirty="0" smtClean="0">
                <a:solidFill>
                  <a:schemeClr val="tx2"/>
                </a:solidFill>
              </a:rPr>
              <a:t>Intégration d’une société cible ayant un Park machines installé</a:t>
            </a:r>
          </a:p>
          <a:p>
            <a:pPr lvl="1"/>
            <a:r>
              <a:rPr lang="fr-FR" sz="1200" dirty="0" smtClean="0">
                <a:solidFill>
                  <a:schemeClr val="tx2"/>
                </a:solidFill>
              </a:rPr>
              <a:t>Transformation de cette base installée en Xerox</a:t>
            </a:r>
          </a:p>
          <a:p>
            <a:pPr lvl="1"/>
            <a:r>
              <a:rPr lang="fr-FR" sz="1200" dirty="0" smtClean="0">
                <a:solidFill>
                  <a:schemeClr val="tx2"/>
                </a:solidFill>
              </a:rPr>
              <a:t>Une cible avec des techniciens et les conserver pour le SAV</a:t>
            </a:r>
          </a:p>
          <a:p>
            <a:pPr lvl="1"/>
            <a:r>
              <a:rPr lang="fr-FR" sz="1200" dirty="0" smtClean="0">
                <a:solidFill>
                  <a:schemeClr val="tx2"/>
                </a:solidFill>
              </a:rPr>
              <a:t>Veiller à la proximité géographique de la cible (Paris) et à la cohérence culturelle</a:t>
            </a:r>
          </a:p>
          <a:p>
            <a:pPr lvl="1"/>
            <a:r>
              <a:rPr lang="fr-FR" sz="1200" dirty="0" smtClean="0">
                <a:solidFill>
                  <a:schemeClr val="tx2"/>
                </a:solidFill>
              </a:rPr>
              <a:t>Taille : petite ou grosse structure n’ayant pas les moyens de leur développement, ayant problème financier ou juridique</a:t>
            </a:r>
          </a:p>
          <a:p>
            <a:pPr lvl="1"/>
            <a:endParaRPr lang="fr-FR" sz="1200" dirty="0" smtClean="0">
              <a:solidFill>
                <a:schemeClr val="tx2"/>
              </a:solidFill>
            </a:endParaRPr>
          </a:p>
          <a:p>
            <a:pPr lvl="1"/>
            <a:r>
              <a:rPr lang="fr-FR" sz="1200" b="1" dirty="0" smtClean="0">
                <a:solidFill>
                  <a:schemeClr val="tx2"/>
                </a:solidFill>
              </a:rPr>
              <a:t>Profile de la cible : </a:t>
            </a:r>
          </a:p>
          <a:p>
            <a:pPr lvl="2"/>
            <a:r>
              <a:rPr lang="fr-FR" sz="1200" dirty="0" smtClean="0">
                <a:solidFill>
                  <a:schemeClr val="tx2"/>
                </a:solidFill>
              </a:rPr>
              <a:t>Distributeurs multi marques, VAR</a:t>
            </a:r>
          </a:p>
          <a:p>
            <a:pPr lvl="2"/>
            <a:r>
              <a:rPr lang="fr-FR" sz="1200" dirty="0" smtClean="0">
                <a:solidFill>
                  <a:schemeClr val="tx2"/>
                </a:solidFill>
              </a:rPr>
              <a:t>Ricoh : licences Nashua, </a:t>
            </a:r>
            <a:r>
              <a:rPr lang="fr-FR" sz="1200" dirty="0" err="1" smtClean="0">
                <a:solidFill>
                  <a:schemeClr val="tx2"/>
                </a:solidFill>
              </a:rPr>
              <a:t>Gestetner</a:t>
            </a:r>
            <a:endParaRPr lang="fr-FR" sz="1200" dirty="0" smtClean="0">
              <a:solidFill>
                <a:schemeClr val="tx2"/>
              </a:solidFill>
            </a:endParaRPr>
          </a:p>
          <a:p>
            <a:pPr lvl="2"/>
            <a:r>
              <a:rPr lang="fr-FR" sz="1200" dirty="0" smtClean="0">
                <a:solidFill>
                  <a:schemeClr val="tx2"/>
                </a:solidFill>
              </a:rPr>
              <a:t>Canon : politique de prix au plus bas (marges ?)</a:t>
            </a:r>
          </a:p>
          <a:p>
            <a:pPr lvl="2"/>
            <a:r>
              <a:rPr lang="fr-FR" sz="1200" dirty="0" smtClean="0">
                <a:solidFill>
                  <a:schemeClr val="tx2"/>
                </a:solidFill>
              </a:rPr>
              <a:t>Konica-Minolta : Résultats fragiles mais marche bien</a:t>
            </a:r>
          </a:p>
          <a:p>
            <a:pPr lvl="2"/>
            <a:endParaRPr lang="fr-FR" sz="1200" dirty="0" smtClean="0">
              <a:solidFill>
                <a:schemeClr val="tx2"/>
              </a:solidFill>
            </a:endParaRPr>
          </a:p>
          <a:p>
            <a:pPr lvl="2"/>
            <a:r>
              <a:rPr lang="fr-FR" sz="1200" dirty="0" smtClean="0">
                <a:solidFill>
                  <a:schemeClr val="tx2"/>
                </a:solidFill>
              </a:rPr>
              <a:t>Autre cible à voir : Racheter des portefeuilles de leasing (vérifier pertinence)</a:t>
            </a:r>
          </a:p>
          <a:p>
            <a:pPr lvl="2"/>
            <a:endParaRPr lang="fr-FR" sz="1200" dirty="0" smtClean="0">
              <a:solidFill>
                <a:schemeClr val="tx2"/>
              </a:solidFill>
            </a:endParaRPr>
          </a:p>
          <a:p>
            <a:pPr lvl="1"/>
            <a:r>
              <a:rPr lang="fr-FR" sz="1200" b="1" dirty="0" smtClean="0">
                <a:solidFill>
                  <a:schemeClr val="tx2"/>
                </a:solidFill>
              </a:rPr>
              <a:t>Contexte :</a:t>
            </a:r>
            <a:r>
              <a:rPr lang="fr-FR" sz="1200" dirty="0" smtClean="0">
                <a:solidFill>
                  <a:schemeClr val="tx2"/>
                </a:solidFill>
              </a:rPr>
              <a:t> Forte demande pour l’impression couleur, marché en croissance</a:t>
            </a:r>
          </a:p>
          <a:p>
            <a:pPr lvl="1"/>
            <a:endParaRPr lang="fr-FR" sz="1200" dirty="0" smtClean="0">
              <a:solidFill>
                <a:schemeClr val="tx2"/>
              </a:solidFill>
            </a:endParaRPr>
          </a:p>
          <a:p>
            <a:pPr lvl="1"/>
            <a:r>
              <a:rPr lang="fr-FR" sz="1200" dirty="0" smtClean="0">
                <a:solidFill>
                  <a:schemeClr val="tx2"/>
                </a:solidFill>
              </a:rPr>
              <a:t>Rentabilité et objectif financier de l’opération à définir ?</a:t>
            </a:r>
          </a:p>
          <a:p>
            <a:pPr lvl="1">
              <a:buNone/>
            </a:pPr>
            <a:endParaRPr lang="fr-FR" sz="1200" dirty="0" smtClean="0">
              <a:solidFill>
                <a:schemeClr val="tx2"/>
              </a:solidFill>
            </a:endParaRPr>
          </a:p>
          <a:p>
            <a:pPr lvl="1">
              <a:buNone/>
            </a:pPr>
            <a:endParaRPr lang="fr-FR" sz="1200" dirty="0" smtClean="0">
              <a:solidFill>
                <a:schemeClr val="tx2"/>
              </a:solidFill>
            </a:endParaRPr>
          </a:p>
          <a:p>
            <a:pPr lvl="1"/>
            <a:endParaRPr lang="fr-FR" sz="1200" dirty="0" smtClean="0">
              <a:solidFill>
                <a:schemeClr val="tx2"/>
              </a:solidFill>
            </a:endParaRPr>
          </a:p>
          <a:p>
            <a:pPr lvl="1"/>
            <a:endParaRPr lang="fr-FR" sz="1200" dirty="0" smtClean="0">
              <a:solidFill>
                <a:schemeClr val="tx2"/>
              </a:solidFill>
            </a:endParaRPr>
          </a:p>
          <a:p>
            <a:pPr lvl="1"/>
            <a:endParaRPr lang="fr-FR" dirty="0" smtClean="0">
              <a:solidFill>
                <a:schemeClr val="tx2"/>
              </a:solidFill>
            </a:endParaRPr>
          </a:p>
          <a:p>
            <a:pPr lvl="1"/>
            <a:endParaRPr lang="fr-FR" dirty="0">
              <a:solidFill>
                <a:schemeClr val="tx2"/>
              </a:solidFill>
            </a:endParaRPr>
          </a:p>
        </p:txBody>
      </p:sp>
      <p:sp>
        <p:nvSpPr>
          <p:cNvPr id="8" name="Espace réservé de la date 7"/>
          <p:cNvSpPr>
            <a:spLocks noGrp="1"/>
          </p:cNvSpPr>
          <p:nvPr>
            <p:ph type="dt" sz="half" idx="14"/>
          </p:nvPr>
        </p:nvSpPr>
        <p:spPr/>
        <p:txBody>
          <a:bodyPr/>
          <a:lstStyle/>
          <a:p>
            <a:fld id="{7AC67C4C-1C21-4800-9464-44D897E07301}" type="datetime1">
              <a:rPr lang="fr-FR" smtClean="0"/>
              <a:t>08/07/2011</a:t>
            </a:fld>
            <a:endParaRPr lang="fr-FR"/>
          </a:p>
        </p:txBody>
      </p:sp>
      <p:sp>
        <p:nvSpPr>
          <p:cNvPr id="9" name="Espace réservé du numéro de diapositive 8"/>
          <p:cNvSpPr>
            <a:spLocks noGrp="1"/>
          </p:cNvSpPr>
          <p:nvPr>
            <p:ph type="sldNum" sz="quarter" idx="15"/>
          </p:nvPr>
        </p:nvSpPr>
        <p:spPr/>
        <p:txBody>
          <a:bodyPr/>
          <a:lstStyle/>
          <a:p>
            <a:fld id="{6C070A0C-C230-47B2-848D-75B2FE9D7458}" type="slidenum">
              <a:rPr lang="fr-FR" smtClean="0"/>
              <a:pPr/>
              <a:t>7</a:t>
            </a:fld>
            <a:endParaRPr lang="fr-FR"/>
          </a:p>
        </p:txBody>
      </p:sp>
      <p:sp>
        <p:nvSpPr>
          <p:cNvPr id="10" name="Espace réservé du pied de page 9"/>
          <p:cNvSpPr>
            <a:spLocks noGrp="1"/>
          </p:cNvSpPr>
          <p:nvPr>
            <p:ph type="ftr" sz="quarter" idx="16"/>
          </p:nvPr>
        </p:nvSpPr>
        <p:spPr/>
        <p:txBody>
          <a:bodyPr/>
          <a:lstStyle/>
          <a:p>
            <a:r>
              <a:rPr lang="fr-FR" smtClean="0"/>
              <a:t>ER/JSCC</a:t>
            </a:r>
            <a:endParaRPr lang="fr-F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000" b="1" dirty="0" smtClean="0"/>
              <a:t>IV - Mission</a:t>
            </a:r>
            <a:endParaRPr lang="fr-FR" sz="2000" b="1" dirty="0"/>
          </a:p>
        </p:txBody>
      </p:sp>
      <p:sp>
        <p:nvSpPr>
          <p:cNvPr id="3" name="Espace réservé du contenu 2"/>
          <p:cNvSpPr>
            <a:spLocks noGrp="1"/>
          </p:cNvSpPr>
          <p:nvPr>
            <p:ph sz="quarter" idx="1"/>
          </p:nvPr>
        </p:nvSpPr>
        <p:spPr/>
        <p:txBody>
          <a:bodyPr>
            <a:normAutofit fontScale="47500" lnSpcReduction="20000"/>
          </a:bodyPr>
          <a:lstStyle/>
          <a:p>
            <a:pPr>
              <a:buNone/>
            </a:pPr>
            <a:r>
              <a:rPr lang="fr-FR" b="1" dirty="0" smtClean="0">
                <a:solidFill>
                  <a:schemeClr val="tx2"/>
                </a:solidFill>
              </a:rPr>
              <a:t>1/ Préparation </a:t>
            </a:r>
            <a:r>
              <a:rPr lang="fr-FR" b="1" dirty="0" smtClean="0">
                <a:solidFill>
                  <a:schemeClr val="tx2"/>
                </a:solidFill>
              </a:rPr>
              <a:t>des « outils </a:t>
            </a:r>
            <a:r>
              <a:rPr lang="fr-FR" b="1" dirty="0" smtClean="0">
                <a:solidFill>
                  <a:schemeClr val="tx2"/>
                </a:solidFill>
              </a:rPr>
              <a:t>d’acquisition</a:t>
            </a:r>
            <a:r>
              <a:rPr lang="fr-FR" b="1" dirty="0" smtClean="0">
                <a:solidFill>
                  <a:schemeClr val="tx2"/>
                </a:solidFill>
              </a:rPr>
              <a:t> </a:t>
            </a:r>
            <a:r>
              <a:rPr lang="fr-FR" b="1" dirty="0" smtClean="0">
                <a:solidFill>
                  <a:schemeClr val="tx2"/>
                </a:solidFill>
              </a:rPr>
              <a:t>» </a:t>
            </a:r>
            <a:r>
              <a:rPr lang="fr-FR" b="1" dirty="0" smtClean="0">
                <a:solidFill>
                  <a:schemeClr val="tx2"/>
                </a:solidFill>
              </a:rPr>
              <a:t> :</a:t>
            </a:r>
            <a:endParaRPr lang="fr-FR" sz="2800" dirty="0" smtClean="0">
              <a:solidFill>
                <a:schemeClr val="tx2"/>
              </a:solidFill>
            </a:endParaRPr>
          </a:p>
          <a:p>
            <a:pPr>
              <a:buNone/>
            </a:pPr>
            <a:r>
              <a:rPr lang="fr-FR" b="1" dirty="0" smtClean="0">
                <a:solidFill>
                  <a:schemeClr val="tx2"/>
                </a:solidFill>
              </a:rPr>
              <a:t> </a:t>
            </a:r>
            <a:endParaRPr lang="fr-FR" sz="2800" dirty="0" smtClean="0">
              <a:solidFill>
                <a:schemeClr val="tx2"/>
              </a:solidFill>
            </a:endParaRPr>
          </a:p>
          <a:p>
            <a:pPr lvl="2"/>
            <a:r>
              <a:rPr lang="fr-FR" sz="2300" dirty="0" smtClean="0">
                <a:solidFill>
                  <a:schemeClr val="tx2"/>
                </a:solidFill>
              </a:rPr>
              <a:t>Business Plan 5 </a:t>
            </a:r>
            <a:r>
              <a:rPr lang="fr-FR" sz="2300" dirty="0" smtClean="0">
                <a:solidFill>
                  <a:schemeClr val="tx2"/>
                </a:solidFill>
              </a:rPr>
              <a:t>ans : déterminer l’objectif financier d’OPEN,</a:t>
            </a:r>
            <a:endParaRPr lang="fr-FR" sz="2300" dirty="0" smtClean="0">
              <a:solidFill>
                <a:schemeClr val="tx2"/>
              </a:solidFill>
            </a:endParaRPr>
          </a:p>
          <a:p>
            <a:pPr lvl="2"/>
            <a:r>
              <a:rPr lang="fr-FR" sz="2300" dirty="0" smtClean="0">
                <a:solidFill>
                  <a:schemeClr val="tx2"/>
                </a:solidFill>
              </a:rPr>
              <a:t>Présentation d’OPEN,</a:t>
            </a:r>
            <a:endParaRPr lang="fr-FR" sz="2300" dirty="0" smtClean="0">
              <a:solidFill>
                <a:schemeClr val="tx2"/>
              </a:solidFill>
            </a:endParaRPr>
          </a:p>
          <a:p>
            <a:pPr lvl="2"/>
            <a:r>
              <a:rPr lang="fr-FR" sz="2300" dirty="0" smtClean="0">
                <a:solidFill>
                  <a:schemeClr val="tx2"/>
                </a:solidFill>
              </a:rPr>
              <a:t>Présentation résumée </a:t>
            </a:r>
            <a:r>
              <a:rPr lang="fr-FR" sz="2300" dirty="0" smtClean="0">
                <a:solidFill>
                  <a:schemeClr val="tx2"/>
                </a:solidFill>
              </a:rPr>
              <a:t>des sociétés cibles </a:t>
            </a:r>
            <a:r>
              <a:rPr lang="fr-FR" sz="2300" dirty="0" err="1" smtClean="0">
                <a:solidFill>
                  <a:schemeClr val="tx2"/>
                </a:solidFill>
              </a:rPr>
              <a:t>pré-sélectionnées</a:t>
            </a:r>
            <a:r>
              <a:rPr lang="fr-FR" sz="2300" dirty="0" smtClean="0">
                <a:solidFill>
                  <a:schemeClr val="tx2"/>
                </a:solidFill>
              </a:rPr>
              <a:t>,</a:t>
            </a:r>
            <a:endParaRPr lang="fr-FR" sz="2300" dirty="0" smtClean="0">
              <a:solidFill>
                <a:schemeClr val="tx2"/>
              </a:solidFill>
            </a:endParaRPr>
          </a:p>
          <a:p>
            <a:pPr lvl="2"/>
            <a:r>
              <a:rPr lang="fr-FR" sz="2300" dirty="0" smtClean="0">
                <a:solidFill>
                  <a:schemeClr val="tx2"/>
                </a:solidFill>
              </a:rPr>
              <a:t>« teaser »,</a:t>
            </a:r>
          </a:p>
          <a:p>
            <a:pPr lvl="2"/>
            <a:r>
              <a:rPr lang="fr-FR" sz="2300" dirty="0" smtClean="0">
                <a:solidFill>
                  <a:schemeClr val="tx2"/>
                </a:solidFill>
              </a:rPr>
              <a:t>Accord de confidentialité,</a:t>
            </a:r>
          </a:p>
          <a:p>
            <a:pPr lvl="2"/>
            <a:r>
              <a:rPr lang="fr-FR" sz="2300" dirty="0" smtClean="0">
                <a:solidFill>
                  <a:schemeClr val="tx2"/>
                </a:solidFill>
              </a:rPr>
              <a:t>Descriptif du « processus </a:t>
            </a:r>
            <a:r>
              <a:rPr lang="fr-FR" sz="2300" dirty="0" smtClean="0">
                <a:solidFill>
                  <a:schemeClr val="tx2"/>
                </a:solidFill>
              </a:rPr>
              <a:t>d’achat</a:t>
            </a:r>
            <a:r>
              <a:rPr lang="fr-FR" sz="2300" dirty="0" smtClean="0">
                <a:solidFill>
                  <a:schemeClr val="tx2"/>
                </a:solidFill>
              </a:rPr>
              <a:t> »,</a:t>
            </a:r>
          </a:p>
          <a:p>
            <a:pPr lvl="2"/>
            <a:r>
              <a:rPr lang="fr-FR" sz="2300" dirty="0" smtClean="0">
                <a:solidFill>
                  <a:schemeClr val="tx2"/>
                </a:solidFill>
              </a:rPr>
              <a:t>Note </a:t>
            </a:r>
            <a:r>
              <a:rPr lang="fr-FR" sz="2300" dirty="0" smtClean="0">
                <a:solidFill>
                  <a:schemeClr val="tx2"/>
                </a:solidFill>
              </a:rPr>
              <a:t>d’évaluation </a:t>
            </a:r>
            <a:r>
              <a:rPr lang="fr-FR" sz="2300" dirty="0" smtClean="0">
                <a:solidFill>
                  <a:schemeClr val="tx2"/>
                </a:solidFill>
              </a:rPr>
              <a:t>et de valorisation de la </a:t>
            </a:r>
            <a:r>
              <a:rPr lang="fr-FR" sz="2300" dirty="0" smtClean="0">
                <a:solidFill>
                  <a:schemeClr val="tx2"/>
                </a:solidFill>
              </a:rPr>
              <a:t>cible,</a:t>
            </a:r>
            <a:endParaRPr lang="fr-FR" sz="2300" dirty="0" smtClean="0">
              <a:solidFill>
                <a:schemeClr val="tx2"/>
              </a:solidFill>
            </a:endParaRPr>
          </a:p>
          <a:p>
            <a:pPr lvl="2"/>
            <a:r>
              <a:rPr lang="fr-FR" sz="2300" dirty="0" smtClean="0">
                <a:solidFill>
                  <a:schemeClr val="tx2"/>
                </a:solidFill>
              </a:rPr>
              <a:t>Feuille de </a:t>
            </a:r>
            <a:r>
              <a:rPr lang="fr-FR" sz="2300" dirty="0" smtClean="0">
                <a:solidFill>
                  <a:schemeClr val="tx2"/>
                </a:solidFill>
              </a:rPr>
              <a:t>clauses</a:t>
            </a:r>
            <a:endParaRPr lang="fr-FR" sz="2300" dirty="0" smtClean="0">
              <a:solidFill>
                <a:schemeClr val="tx2"/>
              </a:solidFill>
            </a:endParaRPr>
          </a:p>
          <a:p>
            <a:pPr>
              <a:buNone/>
            </a:pPr>
            <a:r>
              <a:rPr lang="fr-FR" b="1" dirty="0" smtClean="0">
                <a:solidFill>
                  <a:schemeClr val="tx2"/>
                </a:solidFill>
              </a:rPr>
              <a:t> </a:t>
            </a:r>
            <a:endParaRPr lang="fr-FR" sz="2800" dirty="0" smtClean="0">
              <a:solidFill>
                <a:schemeClr val="tx2"/>
              </a:solidFill>
            </a:endParaRPr>
          </a:p>
          <a:p>
            <a:pPr>
              <a:buNone/>
            </a:pPr>
            <a:r>
              <a:rPr lang="fr-FR" b="1" dirty="0" smtClean="0">
                <a:solidFill>
                  <a:schemeClr val="tx2"/>
                </a:solidFill>
              </a:rPr>
              <a:t>2/ Sélection </a:t>
            </a:r>
            <a:r>
              <a:rPr lang="fr-FR" b="1" dirty="0" smtClean="0">
                <a:solidFill>
                  <a:schemeClr val="tx2"/>
                </a:solidFill>
              </a:rPr>
              <a:t>et approche </a:t>
            </a:r>
            <a:r>
              <a:rPr lang="fr-FR" b="1" dirty="0" smtClean="0">
                <a:solidFill>
                  <a:schemeClr val="tx2"/>
                </a:solidFill>
              </a:rPr>
              <a:t>des cibles potentielles</a:t>
            </a:r>
            <a:r>
              <a:rPr lang="fr-FR" b="1" dirty="0" smtClean="0">
                <a:solidFill>
                  <a:schemeClr val="tx2"/>
                </a:solidFill>
              </a:rPr>
              <a:t> :</a:t>
            </a:r>
            <a:endParaRPr lang="fr-FR" sz="2800" dirty="0" smtClean="0">
              <a:solidFill>
                <a:schemeClr val="tx2"/>
              </a:solidFill>
            </a:endParaRPr>
          </a:p>
          <a:p>
            <a:pPr>
              <a:buNone/>
            </a:pPr>
            <a:r>
              <a:rPr lang="fr-FR" b="1" dirty="0" smtClean="0">
                <a:solidFill>
                  <a:schemeClr val="tx2"/>
                </a:solidFill>
              </a:rPr>
              <a:t> </a:t>
            </a:r>
            <a:endParaRPr lang="fr-FR" sz="2800" dirty="0" smtClean="0">
              <a:solidFill>
                <a:schemeClr val="tx2"/>
              </a:solidFill>
            </a:endParaRPr>
          </a:p>
          <a:p>
            <a:pPr lvl="0"/>
            <a:r>
              <a:rPr lang="fr-FR" dirty="0" smtClean="0">
                <a:solidFill>
                  <a:schemeClr val="tx2"/>
                </a:solidFill>
              </a:rPr>
              <a:t>Identification des « cibles </a:t>
            </a:r>
            <a:r>
              <a:rPr lang="fr-FR" dirty="0" smtClean="0">
                <a:solidFill>
                  <a:schemeClr val="tx2"/>
                </a:solidFill>
              </a:rPr>
              <a:t>susceptibles </a:t>
            </a:r>
            <a:r>
              <a:rPr lang="fr-FR" dirty="0" smtClean="0">
                <a:solidFill>
                  <a:schemeClr val="tx2"/>
                </a:solidFill>
              </a:rPr>
              <a:t>d’être </a:t>
            </a:r>
            <a:r>
              <a:rPr lang="fr-FR" dirty="0" smtClean="0">
                <a:solidFill>
                  <a:schemeClr val="tx2"/>
                </a:solidFill>
              </a:rPr>
              <a:t>intéressées d’intégrer un réseau</a:t>
            </a:r>
            <a:endParaRPr lang="fr-FR" sz="2800" dirty="0" smtClean="0">
              <a:solidFill>
                <a:schemeClr val="tx2"/>
              </a:solidFill>
            </a:endParaRPr>
          </a:p>
          <a:p>
            <a:pPr lvl="0"/>
            <a:r>
              <a:rPr lang="fr-FR" dirty="0" smtClean="0">
                <a:solidFill>
                  <a:schemeClr val="tx2"/>
                </a:solidFill>
              </a:rPr>
              <a:t>Prise de contact avec ces cibles et première présentation de la </a:t>
            </a:r>
            <a:r>
              <a:rPr lang="fr-FR" dirty="0" smtClean="0">
                <a:solidFill>
                  <a:schemeClr val="tx2"/>
                </a:solidFill>
              </a:rPr>
              <a:t>Société</a:t>
            </a:r>
            <a:endParaRPr lang="fr-FR" sz="2800" dirty="0" smtClean="0">
              <a:solidFill>
                <a:schemeClr val="tx2"/>
              </a:solidFill>
            </a:endParaRPr>
          </a:p>
          <a:p>
            <a:pPr lvl="0"/>
            <a:r>
              <a:rPr lang="fr-FR" dirty="0" smtClean="0">
                <a:solidFill>
                  <a:schemeClr val="tx2"/>
                </a:solidFill>
              </a:rPr>
              <a:t>Obtention de lettres </a:t>
            </a:r>
            <a:r>
              <a:rPr lang="fr-FR" dirty="0" smtClean="0">
                <a:solidFill>
                  <a:schemeClr val="tx2"/>
                </a:solidFill>
              </a:rPr>
              <a:t>d’intention</a:t>
            </a:r>
            <a:endParaRPr lang="fr-FR" sz="2800" dirty="0" smtClean="0">
              <a:solidFill>
                <a:schemeClr val="tx2"/>
              </a:solidFill>
            </a:endParaRPr>
          </a:p>
          <a:p>
            <a:pPr>
              <a:buNone/>
            </a:pPr>
            <a:r>
              <a:rPr lang="fr-FR" dirty="0" smtClean="0">
                <a:solidFill>
                  <a:schemeClr val="tx2"/>
                </a:solidFill>
              </a:rPr>
              <a:t> </a:t>
            </a:r>
            <a:endParaRPr lang="fr-FR" sz="2800" dirty="0" smtClean="0">
              <a:solidFill>
                <a:schemeClr val="tx2"/>
              </a:solidFill>
            </a:endParaRPr>
          </a:p>
          <a:p>
            <a:pPr>
              <a:buNone/>
            </a:pPr>
            <a:r>
              <a:rPr lang="fr-FR" b="1" dirty="0" smtClean="0">
                <a:solidFill>
                  <a:schemeClr val="tx2"/>
                </a:solidFill>
              </a:rPr>
              <a:t>3/ Assistance </a:t>
            </a:r>
            <a:r>
              <a:rPr lang="fr-FR" b="1" dirty="0" smtClean="0">
                <a:solidFill>
                  <a:schemeClr val="tx2"/>
                </a:solidFill>
              </a:rPr>
              <a:t>à la </a:t>
            </a:r>
            <a:r>
              <a:rPr lang="fr-FR" b="1" dirty="0" smtClean="0">
                <a:solidFill>
                  <a:schemeClr val="tx2"/>
                </a:solidFill>
              </a:rPr>
              <a:t>négociation</a:t>
            </a:r>
            <a:endParaRPr lang="fr-FR" sz="2800" b="1" dirty="0" smtClean="0">
              <a:solidFill>
                <a:schemeClr val="tx2"/>
              </a:solidFill>
            </a:endParaRPr>
          </a:p>
          <a:p>
            <a:pPr>
              <a:buNone/>
            </a:pPr>
            <a:r>
              <a:rPr lang="fr-FR" dirty="0" smtClean="0">
                <a:solidFill>
                  <a:schemeClr val="tx2"/>
                </a:solidFill>
              </a:rPr>
              <a:t> </a:t>
            </a:r>
            <a:endParaRPr lang="fr-FR" sz="2800" dirty="0" smtClean="0">
              <a:solidFill>
                <a:schemeClr val="tx2"/>
              </a:solidFill>
            </a:endParaRPr>
          </a:p>
          <a:p>
            <a:pPr lvl="0"/>
            <a:r>
              <a:rPr lang="fr-FR" dirty="0" smtClean="0">
                <a:solidFill>
                  <a:schemeClr val="tx2"/>
                </a:solidFill>
              </a:rPr>
              <a:t>Négociation d’une « feuille de clauses » avec </a:t>
            </a:r>
            <a:r>
              <a:rPr lang="fr-FR" dirty="0" smtClean="0">
                <a:solidFill>
                  <a:schemeClr val="tx2"/>
                </a:solidFill>
              </a:rPr>
              <a:t>les cédants</a:t>
            </a:r>
            <a:endParaRPr lang="fr-FR" sz="2800" dirty="0" smtClean="0">
              <a:solidFill>
                <a:schemeClr val="tx2"/>
              </a:solidFill>
            </a:endParaRPr>
          </a:p>
          <a:p>
            <a:pPr lvl="0"/>
            <a:r>
              <a:rPr lang="fr-FR" dirty="0" smtClean="0">
                <a:solidFill>
                  <a:schemeClr val="tx2"/>
                </a:solidFill>
              </a:rPr>
              <a:t>Maîtrise et organisation du cadre des </a:t>
            </a:r>
            <a:r>
              <a:rPr lang="fr-FR" dirty="0" smtClean="0">
                <a:solidFill>
                  <a:schemeClr val="tx2"/>
                </a:solidFill>
              </a:rPr>
              <a:t>audits</a:t>
            </a:r>
            <a:endParaRPr lang="fr-FR" sz="2800" dirty="0" smtClean="0">
              <a:solidFill>
                <a:schemeClr val="tx2"/>
              </a:solidFill>
            </a:endParaRPr>
          </a:p>
          <a:p>
            <a:pPr lvl="0"/>
            <a:r>
              <a:rPr lang="fr-FR" dirty="0" smtClean="0">
                <a:solidFill>
                  <a:schemeClr val="tx2"/>
                </a:solidFill>
              </a:rPr>
              <a:t>Assistance à la rédaction des protocoles (cession, garanties actifs passifs) et contrats annexes.</a:t>
            </a:r>
            <a:endParaRPr lang="fr-FR" sz="2800" dirty="0" smtClean="0">
              <a:solidFill>
                <a:schemeClr val="tx2"/>
              </a:solidFill>
            </a:endParaRPr>
          </a:p>
          <a:p>
            <a:r>
              <a:rPr lang="fr-FR" dirty="0" smtClean="0">
                <a:solidFill>
                  <a:schemeClr val="tx2"/>
                </a:solidFill>
              </a:rPr>
              <a:t>Supervision de la « réalisation » jusqu’à bonne fin.</a:t>
            </a:r>
            <a:endParaRPr lang="fr-FR" dirty="0">
              <a:solidFill>
                <a:schemeClr val="tx2"/>
              </a:solidFill>
            </a:endParaRPr>
          </a:p>
        </p:txBody>
      </p:sp>
      <p:sp>
        <p:nvSpPr>
          <p:cNvPr id="4" name="Espace réservé de la date 3"/>
          <p:cNvSpPr>
            <a:spLocks noGrp="1"/>
          </p:cNvSpPr>
          <p:nvPr>
            <p:ph type="dt" sz="half" idx="14"/>
          </p:nvPr>
        </p:nvSpPr>
        <p:spPr/>
        <p:txBody>
          <a:bodyPr/>
          <a:lstStyle/>
          <a:p>
            <a:fld id="{B7F9D694-AC91-4A35-BF83-89C948EAFD55}" type="datetime1">
              <a:rPr lang="fr-FR" smtClean="0"/>
              <a:t>08/07/2011</a:t>
            </a:fld>
            <a:endParaRPr lang="fr-FR"/>
          </a:p>
        </p:txBody>
      </p:sp>
      <p:sp>
        <p:nvSpPr>
          <p:cNvPr id="5" name="Espace réservé du numéro de diapositive 4"/>
          <p:cNvSpPr>
            <a:spLocks noGrp="1"/>
          </p:cNvSpPr>
          <p:nvPr>
            <p:ph type="sldNum" sz="quarter" idx="15"/>
          </p:nvPr>
        </p:nvSpPr>
        <p:spPr/>
        <p:txBody>
          <a:bodyPr/>
          <a:lstStyle/>
          <a:p>
            <a:fld id="{6C070A0C-C230-47B2-848D-75B2FE9D7458}" type="slidenum">
              <a:rPr lang="fr-FR" smtClean="0"/>
              <a:pPr/>
              <a:t>8</a:t>
            </a:fld>
            <a:endParaRPr lang="fr-FR"/>
          </a:p>
        </p:txBody>
      </p:sp>
      <p:sp>
        <p:nvSpPr>
          <p:cNvPr id="6" name="Espace réservé du pied de page 5"/>
          <p:cNvSpPr>
            <a:spLocks noGrp="1"/>
          </p:cNvSpPr>
          <p:nvPr>
            <p:ph type="ftr" sz="quarter" idx="16"/>
          </p:nvPr>
        </p:nvSpPr>
        <p:spPr/>
        <p:txBody>
          <a:bodyPr/>
          <a:lstStyle/>
          <a:p>
            <a:r>
              <a:rPr lang="fr-FR" smtClean="0"/>
              <a:t>ER/JSCC</a:t>
            </a:r>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2000" b="1" dirty="0" smtClean="0"/>
              <a:t>IV - Mission</a:t>
            </a:r>
            <a:endParaRPr lang="fr-FR" sz="2000" dirty="0"/>
          </a:p>
        </p:txBody>
      </p:sp>
      <p:sp>
        <p:nvSpPr>
          <p:cNvPr id="3" name="Espace réservé du contenu 2"/>
          <p:cNvSpPr>
            <a:spLocks noGrp="1"/>
          </p:cNvSpPr>
          <p:nvPr>
            <p:ph sz="quarter" idx="1"/>
          </p:nvPr>
        </p:nvSpPr>
        <p:spPr/>
        <p:txBody>
          <a:bodyPr>
            <a:normAutofit lnSpcReduction="10000"/>
          </a:bodyPr>
          <a:lstStyle/>
          <a:p>
            <a:r>
              <a:rPr lang="fr-FR" sz="1500" b="1" dirty="0" smtClean="0">
                <a:solidFill>
                  <a:schemeClr val="tx2"/>
                </a:solidFill>
              </a:rPr>
              <a:t>3/ </a:t>
            </a:r>
            <a:r>
              <a:rPr lang="fr-FR" sz="1500" b="1" dirty="0" smtClean="0">
                <a:solidFill>
                  <a:schemeClr val="tx2"/>
                </a:solidFill>
              </a:rPr>
              <a:t>Honoraires</a:t>
            </a:r>
          </a:p>
          <a:p>
            <a:pPr>
              <a:buNone/>
            </a:pPr>
            <a:r>
              <a:rPr lang="fr-FR" sz="1100" b="1" dirty="0" smtClean="0">
                <a:solidFill>
                  <a:schemeClr val="tx2"/>
                </a:solidFill>
              </a:rPr>
              <a:t>Exclusivité </a:t>
            </a:r>
            <a:r>
              <a:rPr lang="fr-FR" sz="1100" b="1" dirty="0" smtClean="0">
                <a:solidFill>
                  <a:schemeClr val="tx2"/>
                </a:solidFill>
              </a:rPr>
              <a:t>et durée </a:t>
            </a:r>
            <a:r>
              <a:rPr lang="fr-FR" sz="1100" b="1" dirty="0" smtClean="0">
                <a:solidFill>
                  <a:schemeClr val="tx2"/>
                </a:solidFill>
              </a:rPr>
              <a:t>:</a:t>
            </a:r>
            <a:r>
              <a:rPr lang="fr-FR" sz="1100" b="1" dirty="0" smtClean="0">
                <a:solidFill>
                  <a:schemeClr val="tx2"/>
                </a:solidFill>
              </a:rPr>
              <a:t> </a:t>
            </a:r>
            <a:endParaRPr lang="fr-FR" sz="1100" dirty="0" smtClean="0">
              <a:solidFill>
                <a:schemeClr val="tx2"/>
              </a:solidFill>
            </a:endParaRPr>
          </a:p>
          <a:p>
            <a:r>
              <a:rPr lang="fr-FR" sz="1100" dirty="0" smtClean="0">
                <a:solidFill>
                  <a:schemeClr val="tx2"/>
                </a:solidFill>
              </a:rPr>
              <a:t>Cette mission est confiée à titre exclusif à JSC Consultants, dans sa qualité de conseil en cessions-acquisitions, pour une période de 18 mois à compter de la signature des présentes et implique que JSC Consultants participe à l’ensemble des opérations et discussions menant à la conclusion de l’opération.</a:t>
            </a:r>
          </a:p>
          <a:p>
            <a:pPr>
              <a:buNone/>
            </a:pPr>
            <a:r>
              <a:rPr lang="fr-FR" sz="1100" dirty="0" smtClean="0">
                <a:solidFill>
                  <a:schemeClr val="tx2"/>
                </a:solidFill>
              </a:rPr>
              <a:t> </a:t>
            </a:r>
            <a:r>
              <a:rPr lang="fr-FR" sz="1100" b="1" dirty="0" smtClean="0">
                <a:solidFill>
                  <a:schemeClr val="tx2"/>
                </a:solidFill>
              </a:rPr>
              <a:t>Droit </a:t>
            </a:r>
            <a:r>
              <a:rPr lang="fr-FR" sz="1100" b="1" dirty="0" smtClean="0">
                <a:solidFill>
                  <a:schemeClr val="tx2"/>
                </a:solidFill>
              </a:rPr>
              <a:t>de suite :</a:t>
            </a:r>
            <a:endParaRPr lang="fr-FR" sz="1100" dirty="0" smtClean="0">
              <a:solidFill>
                <a:schemeClr val="tx2"/>
              </a:solidFill>
            </a:endParaRPr>
          </a:p>
          <a:p>
            <a:r>
              <a:rPr lang="fr-FR" sz="1100" dirty="0" smtClean="0">
                <a:solidFill>
                  <a:schemeClr val="tx2"/>
                </a:solidFill>
              </a:rPr>
              <a:t> </a:t>
            </a:r>
            <a:r>
              <a:rPr lang="fr-FR" sz="1100" dirty="0" smtClean="0">
                <a:solidFill>
                  <a:schemeClr val="tx2"/>
                </a:solidFill>
              </a:rPr>
              <a:t>Les </a:t>
            </a:r>
            <a:r>
              <a:rPr lang="fr-FR" sz="1100" dirty="0" smtClean="0">
                <a:solidFill>
                  <a:schemeClr val="tx2"/>
                </a:solidFill>
              </a:rPr>
              <a:t>conditions indiquées au §5 ci-après seront applicables si l’opération se conclut après la fin de la période d’exclusivité avec un acheteur présenté par JSC Consultants</a:t>
            </a:r>
            <a:r>
              <a:rPr lang="fr-FR" sz="1100" dirty="0" smtClean="0">
                <a:solidFill>
                  <a:schemeClr val="tx2"/>
                </a:solidFill>
              </a:rPr>
              <a:t>.</a:t>
            </a:r>
            <a:r>
              <a:rPr lang="fr-FR" sz="1100" dirty="0" smtClean="0">
                <a:solidFill>
                  <a:schemeClr val="tx2"/>
                </a:solidFill>
              </a:rPr>
              <a:t> </a:t>
            </a:r>
          </a:p>
          <a:p>
            <a:pPr>
              <a:buNone/>
            </a:pPr>
            <a:r>
              <a:rPr lang="fr-FR" sz="1100" b="1" dirty="0" smtClean="0">
                <a:solidFill>
                  <a:schemeClr val="tx2"/>
                </a:solidFill>
              </a:rPr>
              <a:t>Devis </a:t>
            </a:r>
            <a:r>
              <a:rPr lang="fr-FR" sz="1100" b="1" dirty="0" smtClean="0">
                <a:solidFill>
                  <a:schemeClr val="tx2"/>
                </a:solidFill>
              </a:rPr>
              <a:t>et mode de paiement </a:t>
            </a:r>
            <a:r>
              <a:rPr lang="fr-FR" sz="1100" b="1" dirty="0" smtClean="0">
                <a:solidFill>
                  <a:schemeClr val="tx2"/>
                </a:solidFill>
              </a:rPr>
              <a:t>:</a:t>
            </a:r>
            <a:endParaRPr lang="fr-FR" sz="1100" dirty="0" smtClean="0">
              <a:solidFill>
                <a:schemeClr val="tx2"/>
              </a:solidFill>
            </a:endParaRPr>
          </a:p>
          <a:p>
            <a:r>
              <a:rPr lang="fr-FR" sz="1100" smtClean="0">
                <a:solidFill>
                  <a:schemeClr val="tx2"/>
                </a:solidFill>
              </a:rPr>
              <a:t> </a:t>
            </a:r>
            <a:r>
              <a:rPr lang="fr-FR" sz="1100" smtClean="0">
                <a:solidFill>
                  <a:schemeClr val="tx2"/>
                </a:solidFill>
              </a:rPr>
              <a:t>Régie </a:t>
            </a:r>
            <a:r>
              <a:rPr lang="fr-FR" sz="1100" dirty="0" smtClean="0">
                <a:solidFill>
                  <a:schemeClr val="tx2"/>
                </a:solidFill>
              </a:rPr>
              <a:t>: Partie </a:t>
            </a:r>
            <a:r>
              <a:rPr lang="fr-FR" sz="1100" dirty="0" smtClean="0">
                <a:solidFill>
                  <a:schemeClr val="tx2"/>
                </a:solidFill>
              </a:rPr>
              <a:t>fixe </a:t>
            </a:r>
            <a:r>
              <a:rPr lang="fr-FR" sz="1100" smtClean="0">
                <a:solidFill>
                  <a:schemeClr val="tx2"/>
                </a:solidFill>
              </a:rPr>
              <a:t>de </a:t>
            </a:r>
            <a:r>
              <a:rPr lang="fr-FR" sz="1100" smtClean="0">
                <a:solidFill>
                  <a:schemeClr val="tx2"/>
                </a:solidFill>
              </a:rPr>
              <a:t>3 000 </a:t>
            </a:r>
            <a:r>
              <a:rPr lang="fr-FR" sz="1100" dirty="0" smtClean="0">
                <a:solidFill>
                  <a:schemeClr val="tx2"/>
                </a:solidFill>
              </a:rPr>
              <a:t>€</a:t>
            </a:r>
            <a:r>
              <a:rPr lang="fr-FR" sz="1100" dirty="0" smtClean="0">
                <a:solidFill>
                  <a:schemeClr val="tx2"/>
                </a:solidFill>
              </a:rPr>
              <a:t>, </a:t>
            </a:r>
            <a:r>
              <a:rPr lang="fr-FR" sz="1100" dirty="0" smtClean="0">
                <a:solidFill>
                  <a:schemeClr val="tx2"/>
                </a:solidFill>
              </a:rPr>
              <a:t>par mois.</a:t>
            </a:r>
            <a:endParaRPr lang="fr-FR" sz="1100" dirty="0" smtClean="0">
              <a:solidFill>
                <a:schemeClr val="tx2"/>
              </a:solidFill>
            </a:endParaRPr>
          </a:p>
          <a:p>
            <a:pPr lvl="0"/>
            <a:r>
              <a:rPr lang="fr-FR" sz="1100" dirty="0" smtClean="0">
                <a:solidFill>
                  <a:schemeClr val="tx2"/>
                </a:solidFill>
              </a:rPr>
              <a:t>Partie variable </a:t>
            </a:r>
            <a:r>
              <a:rPr lang="fr-FR" sz="1100" dirty="0" smtClean="0">
                <a:solidFill>
                  <a:schemeClr val="tx2"/>
                </a:solidFill>
              </a:rPr>
              <a:t>: 5 % </a:t>
            </a:r>
            <a:r>
              <a:rPr lang="fr-FR" sz="1100" dirty="0" smtClean="0">
                <a:solidFill>
                  <a:schemeClr val="tx2"/>
                </a:solidFill>
              </a:rPr>
              <a:t>du montant de la transaction avec un minimum de ……………… €. Par montant de la transaction on entend la somme de </a:t>
            </a:r>
            <a:r>
              <a:rPr lang="fr-FR" sz="1100" dirty="0" smtClean="0">
                <a:solidFill>
                  <a:schemeClr val="tx2"/>
                </a:solidFill>
              </a:rPr>
              <a:t>:</a:t>
            </a:r>
            <a:r>
              <a:rPr lang="fr-FR" sz="1100" dirty="0" smtClean="0">
                <a:solidFill>
                  <a:schemeClr val="tx2"/>
                </a:solidFill>
              </a:rPr>
              <a:t> </a:t>
            </a:r>
          </a:p>
          <a:p>
            <a:pPr lvl="2"/>
            <a:r>
              <a:rPr lang="fr-FR" sz="1100" dirty="0" smtClean="0">
                <a:solidFill>
                  <a:schemeClr val="tx2"/>
                </a:solidFill>
              </a:rPr>
              <a:t>la valeur des titres (non comprises les disponibilités dans cette valeur)</a:t>
            </a:r>
          </a:p>
          <a:p>
            <a:pPr lvl="2"/>
            <a:r>
              <a:rPr lang="fr-FR" sz="1100" dirty="0" smtClean="0">
                <a:solidFill>
                  <a:schemeClr val="tx2"/>
                </a:solidFill>
              </a:rPr>
              <a:t>et de tous autres montants reçus et/ou à recevoir par les actionnaires dans le cadre de cette transaction, y compris des compléments de prix éventuels, rémunérations, remboursement de comptes courants…</a:t>
            </a:r>
          </a:p>
          <a:p>
            <a:pPr>
              <a:buNone/>
            </a:pPr>
            <a:endParaRPr lang="fr-FR" sz="1100" dirty="0" smtClean="0">
              <a:solidFill>
                <a:schemeClr val="tx2"/>
              </a:solidFill>
            </a:endParaRPr>
          </a:p>
          <a:p>
            <a:pPr lvl="0"/>
            <a:r>
              <a:rPr lang="fr-FR" sz="1100" dirty="0" smtClean="0">
                <a:solidFill>
                  <a:schemeClr val="tx2"/>
                </a:solidFill>
              </a:rPr>
              <a:t>Frais encourus par JSC Consultants pour cette mission remboursés à l’€/€ par XXX ou ses actionnaires sur justificatifs et accord préalable. Dans ce cadre et selon les besoins ou problème, JSC Consultants, en accord avec vous, pourra faire appel  le cas échéant à un/des spécialistes externes</a:t>
            </a:r>
            <a:r>
              <a:rPr lang="fr-FR" sz="1100" dirty="0" smtClean="0">
                <a:solidFill>
                  <a:schemeClr val="tx2"/>
                </a:solidFill>
              </a:rPr>
              <a:t>.</a:t>
            </a:r>
            <a:endParaRPr lang="fr-FR" sz="1100" dirty="0" smtClean="0">
              <a:solidFill>
                <a:schemeClr val="tx2"/>
              </a:solidFill>
            </a:endParaRPr>
          </a:p>
          <a:p>
            <a:r>
              <a:rPr lang="fr-FR" sz="1100" dirty="0" smtClean="0">
                <a:solidFill>
                  <a:schemeClr val="tx2"/>
                </a:solidFill>
              </a:rPr>
              <a:t>La </a:t>
            </a:r>
            <a:r>
              <a:rPr lang="fr-FR" sz="1100" dirty="0" smtClean="0">
                <a:solidFill>
                  <a:schemeClr val="tx2"/>
                </a:solidFill>
              </a:rPr>
              <a:t>Rémunération de Succès sera payée dans son intégralité le jour même de la transaction, même si un crédit-vendeur est accordé</a:t>
            </a:r>
            <a:r>
              <a:rPr lang="fr-FR" sz="1100" dirty="0" smtClean="0">
                <a:solidFill>
                  <a:schemeClr val="tx2"/>
                </a:solidFill>
              </a:rPr>
              <a:t>.</a:t>
            </a:r>
            <a:endParaRPr lang="fr-FR" sz="1100" dirty="0" smtClean="0">
              <a:solidFill>
                <a:schemeClr val="tx2"/>
              </a:solidFill>
            </a:endParaRPr>
          </a:p>
          <a:p>
            <a:r>
              <a:rPr lang="fr-FR" sz="1100" b="1" dirty="0" smtClean="0">
                <a:solidFill>
                  <a:schemeClr val="tx2"/>
                </a:solidFill>
              </a:rPr>
              <a:t>6. Interruption de la mission à votre seule initiative </a:t>
            </a:r>
            <a:r>
              <a:rPr lang="fr-FR" sz="1100" b="1" dirty="0" smtClean="0">
                <a:solidFill>
                  <a:schemeClr val="tx2"/>
                </a:solidFill>
              </a:rPr>
              <a:t>:</a:t>
            </a:r>
            <a:endParaRPr lang="fr-FR" sz="1100" dirty="0" smtClean="0">
              <a:solidFill>
                <a:schemeClr val="tx2"/>
              </a:solidFill>
            </a:endParaRPr>
          </a:p>
          <a:p>
            <a:r>
              <a:rPr lang="fr-FR" sz="1100" dirty="0" smtClean="0">
                <a:solidFill>
                  <a:schemeClr val="tx2"/>
                </a:solidFill>
              </a:rPr>
              <a:t>En cas d’interruption de la mission à votre seule initiative, il vous sera facturé un montant de 5 000 euros .</a:t>
            </a:r>
            <a:endParaRPr lang="fr-FR" sz="1100" dirty="0">
              <a:solidFill>
                <a:schemeClr val="tx2"/>
              </a:solidFill>
            </a:endParaRPr>
          </a:p>
        </p:txBody>
      </p:sp>
      <p:sp>
        <p:nvSpPr>
          <p:cNvPr id="4" name="Espace réservé de la date 3"/>
          <p:cNvSpPr>
            <a:spLocks noGrp="1"/>
          </p:cNvSpPr>
          <p:nvPr>
            <p:ph type="dt" sz="half" idx="14"/>
          </p:nvPr>
        </p:nvSpPr>
        <p:spPr/>
        <p:txBody>
          <a:bodyPr/>
          <a:lstStyle/>
          <a:p>
            <a:fld id="{B7F9D694-AC91-4A35-BF83-89C948EAFD55}" type="datetime1">
              <a:rPr lang="fr-FR" smtClean="0"/>
              <a:t>08/07/2011</a:t>
            </a:fld>
            <a:endParaRPr lang="fr-FR"/>
          </a:p>
        </p:txBody>
      </p:sp>
      <p:sp>
        <p:nvSpPr>
          <p:cNvPr id="5" name="Espace réservé du numéro de diapositive 4"/>
          <p:cNvSpPr>
            <a:spLocks noGrp="1"/>
          </p:cNvSpPr>
          <p:nvPr>
            <p:ph type="sldNum" sz="quarter" idx="15"/>
          </p:nvPr>
        </p:nvSpPr>
        <p:spPr/>
        <p:txBody>
          <a:bodyPr/>
          <a:lstStyle/>
          <a:p>
            <a:fld id="{6C070A0C-C230-47B2-848D-75B2FE9D7458}" type="slidenum">
              <a:rPr lang="fr-FR" smtClean="0"/>
              <a:pPr/>
              <a:t>9</a:t>
            </a:fld>
            <a:endParaRPr lang="fr-FR"/>
          </a:p>
        </p:txBody>
      </p:sp>
      <p:sp>
        <p:nvSpPr>
          <p:cNvPr id="6" name="Espace réservé du pied de page 5"/>
          <p:cNvSpPr>
            <a:spLocks noGrp="1"/>
          </p:cNvSpPr>
          <p:nvPr>
            <p:ph type="ftr" sz="quarter" idx="16"/>
          </p:nvPr>
        </p:nvSpPr>
        <p:spPr/>
        <p:txBody>
          <a:bodyPr/>
          <a:lstStyle/>
          <a:p>
            <a:r>
              <a:rPr lang="fr-FR" smtClean="0"/>
              <a:t>ER/JSCC</a:t>
            </a:r>
            <a:endParaRPr lang="fr-F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1205</TotalTime>
  <Words>397</Words>
  <Application>Microsoft Office PowerPoint</Application>
  <PresentationFormat>Affichage à l'écran (4:3)</PresentationFormat>
  <Paragraphs>190</Paragraphs>
  <Slides>9</Slides>
  <Notes>2</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Oriel</vt:lpstr>
      <vt:lpstr>SOCIETE OPEN Rendez-vous du 21-06-2011</vt:lpstr>
      <vt:lpstr>I - Les acteurs du marché 1. Les canaux de distribution</vt:lpstr>
      <vt:lpstr>2. Gamme produits / distribution</vt:lpstr>
      <vt:lpstr>3. lexique</vt:lpstr>
      <vt:lpstr>II – OPEN 1.Identité </vt:lpstr>
      <vt:lpstr>2. Activité</vt:lpstr>
      <vt:lpstr>2. Objectif &amp; cibles</vt:lpstr>
      <vt:lpstr>IV - Mission</vt:lpstr>
      <vt:lpstr>IV - Mission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Rendez-vous  du 21-06-2011</dc:title>
  <dc:creator>evelyne</dc:creator>
  <cp:lastModifiedBy>evelyne</cp:lastModifiedBy>
  <cp:revision>15</cp:revision>
  <dcterms:created xsi:type="dcterms:W3CDTF">2011-06-30T16:46:49Z</dcterms:created>
  <dcterms:modified xsi:type="dcterms:W3CDTF">2011-07-08T06:08:34Z</dcterms:modified>
</cp:coreProperties>
</file>