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71" r:id="rId2"/>
    <p:sldId id="272" r:id="rId3"/>
    <p:sldId id="294" r:id="rId4"/>
    <p:sldId id="274" r:id="rId5"/>
    <p:sldId id="275" r:id="rId6"/>
    <p:sldId id="277" r:id="rId7"/>
    <p:sldId id="278" r:id="rId8"/>
    <p:sldId id="290" r:id="rId9"/>
    <p:sldId id="279" r:id="rId10"/>
    <p:sldId id="288" r:id="rId11"/>
    <p:sldId id="289" r:id="rId12"/>
    <p:sldId id="280" r:id="rId13"/>
    <p:sldId id="281" r:id="rId14"/>
    <p:sldId id="295" r:id="rId15"/>
    <p:sldId id="267" r:id="rId16"/>
  </p:sldIdLst>
  <p:sldSz cx="6858000" cy="9144000" type="screen4x3"/>
  <p:notesSz cx="6858000" cy="97726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730" autoAdjust="0"/>
    <p:restoredTop sz="94660"/>
  </p:normalViewPr>
  <p:slideViewPr>
    <p:cSldViewPr>
      <p:cViewPr varScale="1">
        <p:scale>
          <a:sx n="59" d="100"/>
          <a:sy n="59" d="100"/>
        </p:scale>
        <p:origin x="-274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5813" y="733425"/>
            <a:ext cx="2747962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1850"/>
            <a:ext cx="5486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BD9B73B-7223-4D5E-90A1-E5D366A9215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145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6A085-6F6B-4C5E-9543-29D95ADBD2EE}" type="slidenum">
              <a:rPr lang="fr-FR"/>
              <a:pPr/>
              <a:t>3</a:t>
            </a:fld>
            <a:endParaRPr lang="fr-FR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5813" y="733425"/>
            <a:ext cx="2747962" cy="366395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1" y="3251201"/>
            <a:ext cx="6756797" cy="1403351"/>
            <a:chOff x="0" y="1536"/>
            <a:chExt cx="5675" cy="663"/>
          </a:xfrm>
        </p:grpSpPr>
        <p:grpSp>
          <p:nvGrpSpPr>
            <p:cNvPr id="1525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25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5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25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5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25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5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5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2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42950" y="2235200"/>
            <a:ext cx="5829300" cy="1949451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525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742950" y="83312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15259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1750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15259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43500" y="83312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5462D807-8697-4146-B757-D299A74E01C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147176A9-C4A9-4428-BF19-246D642F62D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58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70873" y="539751"/>
            <a:ext cx="1645444" cy="76369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542" y="539751"/>
            <a:ext cx="4822031" cy="76369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C487C701-818A-42C0-9B3B-4E7EE9300A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487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CD762381-DA8B-4554-89F4-8B363D0C9CB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58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C7E26F4E-1ED2-45AA-B48F-3F30364FFFB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259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541" y="1979084"/>
            <a:ext cx="3233738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2578" y="1979084"/>
            <a:ext cx="3233738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5A047387-C2DC-4497-A394-5D52A12DEAD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019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70C6CFD0-A98A-4061-8AE0-25C0D087AF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01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9AF34497-A35F-4D9B-9BA5-6BAA51C4EA8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787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810812CD-9D38-4BA7-9671-DD2A876BAE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173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E477D6EE-2F76-4709-B6ED-C9684F4770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190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51480B05-6D07-4BE2-81BE-360CEE6D00D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137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ltGray">
          <a:xfrm>
            <a:off x="313135" y="588434"/>
            <a:ext cx="328613" cy="6328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ltGray">
          <a:xfrm>
            <a:off x="600075" y="588434"/>
            <a:ext cx="246460" cy="63288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ltGray">
          <a:xfrm>
            <a:off x="406004" y="1151467"/>
            <a:ext cx="316706" cy="63288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ltGray">
          <a:xfrm>
            <a:off x="683419" y="1151467"/>
            <a:ext cx="276225" cy="632884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ltGray">
          <a:xfrm>
            <a:off x="95250" y="1054101"/>
            <a:ext cx="420291" cy="56303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gray">
          <a:xfrm>
            <a:off x="571500" y="444501"/>
            <a:ext cx="23813" cy="14033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gray">
          <a:xfrm>
            <a:off x="332185" y="1498600"/>
            <a:ext cx="6169819" cy="4233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sz="2400"/>
          </a:p>
        </p:txBody>
      </p:sp>
      <p:sp>
        <p:nvSpPr>
          <p:cNvPr id="151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63204" y="539751"/>
            <a:ext cx="5844778" cy="76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541" y="1979084"/>
            <a:ext cx="6581775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1538" y="8324851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8324851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fr-FR"/>
              <a:t>Printemps 2010</a:t>
            </a:r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1613" y="8324851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fr-FR"/>
              <a:t>Page </a:t>
            </a:r>
            <a:fld id="{532EA3E0-1071-4FD9-8CD3-61AC1B12BE5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</a:t>
            </a:r>
            <a:fld id="{5D589F17-78A7-494E-8300-8D0D687CE67B}" type="slidenum">
              <a:rPr lang="fr-FR"/>
              <a:pPr/>
              <a:t>1</a:t>
            </a:fld>
            <a:endParaRPr lang="fr-FR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2239433"/>
            <a:ext cx="5829300" cy="1949451"/>
          </a:xfrm>
        </p:spPr>
        <p:txBody>
          <a:bodyPr/>
          <a:lstStyle/>
          <a:p>
            <a:r>
              <a:rPr lang="fr-FR" sz="3600" i="1"/>
              <a:t>Eona – 2010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764617"/>
            <a:ext cx="4800600" cy="2336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sz="1800" i="1"/>
          </a:p>
          <a:p>
            <a:pPr>
              <a:lnSpc>
                <a:spcPct val="80000"/>
              </a:lnSpc>
            </a:pPr>
            <a:r>
              <a:rPr lang="fr-FR" b="1" i="1"/>
              <a:t>B2C Business Plan – an introduction</a:t>
            </a:r>
          </a:p>
          <a:p>
            <a:pPr>
              <a:lnSpc>
                <a:spcPct val="80000"/>
              </a:lnSpc>
            </a:pPr>
            <a:endParaRPr lang="fr-FR" sz="1800" i="1"/>
          </a:p>
          <a:p>
            <a:pPr>
              <a:lnSpc>
                <a:spcPct val="80000"/>
              </a:lnSpc>
            </a:pPr>
            <a:r>
              <a:rPr lang="fr-FR" sz="1800" i="1"/>
              <a:t>JSC Consultants</a:t>
            </a:r>
          </a:p>
          <a:p>
            <a:pPr>
              <a:lnSpc>
                <a:spcPct val="80000"/>
              </a:lnSpc>
            </a:pPr>
            <a:endParaRPr lang="fr-FR" sz="1800" i="1"/>
          </a:p>
          <a:p>
            <a:pPr>
              <a:lnSpc>
                <a:spcPct val="80000"/>
              </a:lnSpc>
            </a:pPr>
            <a:r>
              <a:rPr lang="fr-FR" sz="1800" i="1"/>
              <a:t>Stratégie – Finances – Investissements et Placements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342AEDB9-D366-491E-8EDD-4579BB850B5B}" type="slidenum">
              <a:rPr lang="fr-FR"/>
              <a:pPr/>
              <a:t>10</a:t>
            </a:fld>
            <a:endParaRPr lang="fr-FR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locaux :</a:t>
            </a:r>
          </a:p>
        </p:txBody>
      </p:sp>
      <p:pic>
        <p:nvPicPr>
          <p:cNvPr id="208900" name="Picture 4" descr="DSC025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2785" y="1595968"/>
            <a:ext cx="4223147" cy="423121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901" name="Picture 5" descr="DSC026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497" y="4572001"/>
            <a:ext cx="2914650" cy="35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902" name="Picture 6" descr="DSC02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010" y="5435600"/>
            <a:ext cx="2376488" cy="23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A53E420-0380-40E8-9FD8-925AF00A4E8A}" type="slidenum">
              <a:rPr lang="fr-FR"/>
              <a:pPr/>
              <a:t>11</a:t>
            </a:fld>
            <a:endParaRPr lang="fr-FR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logistique :</a:t>
            </a:r>
          </a:p>
        </p:txBody>
      </p:sp>
      <p:pic>
        <p:nvPicPr>
          <p:cNvPr id="209924" name="Picture 4" descr="DSC02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9" y="1979084"/>
            <a:ext cx="3025379" cy="30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25" name="Picture 5" descr="DSC026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347" y="2171701"/>
            <a:ext cx="2160984" cy="21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26" name="Picture 6" descr="DSC026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348" y="5278967"/>
            <a:ext cx="2892028" cy="28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27" name="Picture 7" descr="DSC026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5532967"/>
            <a:ext cx="2646760" cy="26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7D6DBFF-7539-463B-9058-BD3E2ABD3EE2}" type="slidenum">
              <a:rPr lang="fr-FR"/>
              <a:pPr/>
              <a:t>12</a:t>
            </a:fld>
            <a:endParaRPr lang="fr-FR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Commandes et recouvrement :</a:t>
            </a:r>
          </a:p>
        </p:txBody>
      </p:sp>
      <p:pic>
        <p:nvPicPr>
          <p:cNvPr id="200708" name="Picture 4" descr="PAY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531" y="2554817"/>
            <a:ext cx="39433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0709" name="Picture 5" descr="Bon de commande Suj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67" y="1979085"/>
            <a:ext cx="2402681" cy="60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8086168-DC77-4792-98C9-8C9A13E6AA0F}" type="slidenum">
              <a:rPr lang="fr-FR"/>
              <a:pPr/>
              <a:t>13</a:t>
            </a:fld>
            <a:endParaRPr lang="fr-FR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paramètres du Business Model :</a:t>
            </a:r>
          </a:p>
        </p:txBody>
      </p:sp>
      <p:pic>
        <p:nvPicPr>
          <p:cNvPr id="20174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91" y="1691218"/>
            <a:ext cx="3234928" cy="66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691218"/>
            <a:ext cx="2362200" cy="22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998385"/>
            <a:ext cx="2362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6972300"/>
            <a:ext cx="2362200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2C0561EE-48C1-4E55-834E-4106FF1650C0}" type="slidenum">
              <a:rPr lang="fr-FR"/>
              <a:pPr/>
              <a:t>14</a:t>
            </a:fld>
            <a:endParaRPr lang="fr-FR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Bases d’un compte d’exploitation :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91" y="2171701"/>
            <a:ext cx="2956322" cy="57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444" y="3274485"/>
            <a:ext cx="2956322" cy="35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</a:t>
            </a:r>
            <a:fld id="{8D6EF109-2C29-40EF-B2AB-A6450B2538C3}" type="slidenum">
              <a:rPr lang="fr-FR"/>
              <a:pPr/>
              <a:t>15</a:t>
            </a:fld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/>
              <a:t>Merci de votre attention.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571F4AF4-2EEE-4F27-BE84-E6160A3BE9B7}" type="slidenum">
              <a:rPr lang="fr-FR"/>
              <a:pPr/>
              <a:t>2</a:t>
            </a:fld>
            <a:endParaRPr lang="fr-F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1979084"/>
            <a:ext cx="5509022" cy="6197600"/>
          </a:xfrm>
        </p:spPr>
        <p:txBody>
          <a:bodyPr/>
          <a:lstStyle/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Qui sommes-nous?					3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Philosophie, diagnostic général			4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Historique de Phytexel/Naturalliance			5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DESCRIPTION DE L’ACTIVITE :			6 à 12</a:t>
            </a:r>
          </a:p>
          <a:p>
            <a:pPr marL="838200" lvl="1" indent="-381000">
              <a:buSzTx/>
            </a:pPr>
            <a:r>
              <a:rPr lang="fr-FR"/>
              <a:t>L’offre, le recrutement des leads			</a:t>
            </a:r>
          </a:p>
          <a:p>
            <a:pPr marL="838200" lvl="1" indent="-381000">
              <a:buSzTx/>
            </a:pPr>
            <a:r>
              <a:rPr lang="fr-FR"/>
              <a:t>Téléphone et logistique				</a:t>
            </a:r>
          </a:p>
          <a:p>
            <a:pPr marL="838200" lvl="1" indent="-381000">
              <a:buSzTx/>
            </a:pPr>
            <a:r>
              <a:rPr lang="fr-FR"/>
              <a:t>Les installations					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Paramètres du business plan				13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Bases d’un Compte d’exploitation			14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Merci…						15</a:t>
            </a:r>
          </a:p>
          <a:p>
            <a:pPr marL="381000" indent="-381000">
              <a:buSzTx/>
              <a:buFont typeface="Wingdings" pitchFamily="2" charset="2"/>
              <a:buNone/>
            </a:pPr>
            <a:endParaRPr lang="fr-FR"/>
          </a:p>
          <a:p>
            <a:pPr marL="838200" lvl="1" indent="-381000">
              <a:buSzTx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844D187D-054C-40A2-A321-4D0B84F50A56}" type="slidenum">
              <a:rPr lang="fr-FR"/>
              <a:pPr/>
              <a:t>3</a:t>
            </a:fld>
            <a:endParaRPr lang="fr-FR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 sommes-nous?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5269" y="1979084"/>
            <a:ext cx="2157413" cy="6432549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/>
              <a:t>Jean Saint-Cricq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fr-FR" sz="1200" b="1"/>
          </a:p>
          <a:p>
            <a:pPr>
              <a:lnSpc>
                <a:spcPct val="80000"/>
              </a:lnSpc>
            </a:pPr>
            <a:r>
              <a:rPr lang="fr-FR" sz="1600"/>
              <a:t>HEC, UCLA, master Gestion de Patrimoine Dauphine (2009). Conseiller Banque de France.</a:t>
            </a:r>
          </a:p>
          <a:p>
            <a:pPr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60 ans, Entrepreneur, Chef d’Entreprise, Financier,</a:t>
            </a:r>
          </a:p>
          <a:p>
            <a:pPr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Création d’une entreprise en 1990, cotée en Bourse en 1998, puis vendue en 2000 – CA 200M€ .</a:t>
            </a:r>
          </a:p>
          <a:p>
            <a:pPr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Ingénieur-Conseil en Stratégie et ingénierie financière et du Patrimoine</a:t>
            </a:r>
            <a:r>
              <a:rPr lang="fr-FR" sz="1400"/>
              <a:t>.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64606" y="1979084"/>
            <a:ext cx="2106216" cy="6432549"/>
          </a:xfrm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/>
              <a:t>Evelyne Revellat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ESC Grenoble, Ecole de management Technologie &amp; Innovation</a:t>
            </a:r>
          </a:p>
          <a:p>
            <a:pPr>
              <a:lnSpc>
                <a:spcPct val="80000"/>
              </a:lnSpc>
            </a:pPr>
            <a:r>
              <a:rPr lang="fr-FR" sz="1600"/>
              <a:t>48 ans, carrière dans le secteur informatique Hewlett-Packard et textile ETAM Prêt à porter </a:t>
            </a:r>
          </a:p>
          <a:p>
            <a:pPr>
              <a:lnSpc>
                <a:spcPct val="80000"/>
              </a:lnSpc>
            </a:pPr>
            <a:r>
              <a:rPr lang="fr-FR" sz="1600"/>
              <a:t>Création en 2000 d’un cabinet consultant (développement stratégique au plan managérial et économique)</a:t>
            </a:r>
          </a:p>
          <a:p>
            <a:pPr>
              <a:lnSpc>
                <a:spcPct val="80000"/>
              </a:lnSpc>
            </a:pPr>
            <a:r>
              <a:rPr lang="fr-FR" sz="1600"/>
              <a:t>Management humain et cohésion d’équipes</a:t>
            </a:r>
          </a:p>
          <a:p>
            <a:pPr>
              <a:lnSpc>
                <a:spcPct val="80000"/>
              </a:lnSpc>
            </a:pPr>
            <a:r>
              <a:rPr lang="fr-FR" sz="1600"/>
              <a:t>Diagnostic, organisation &amp; solutions financières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887516" y="1979085"/>
            <a:ext cx="1835944" cy="6001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chemeClr val="folHlink"/>
                </a:solidFill>
              </a:rPr>
              <a:t>Aziz Achouri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400" b="1">
                <a:solidFill>
                  <a:schemeClr val="folHlink"/>
                </a:solidFill>
              </a:rPr>
              <a:t> </a:t>
            </a:r>
            <a:r>
              <a:rPr lang="fr-FR" sz="1600">
                <a:solidFill>
                  <a:schemeClr val="folHlink"/>
                </a:solidFill>
              </a:rPr>
              <a:t>entrepreneur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54 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Marié, 2 enfants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Études médicales et de Management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Carrière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Vitamin System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Mardis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Imasanté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Phytexel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Localisation : Montpellier, ville du CAL en B2C et de Dell.</a:t>
            </a:r>
            <a:endParaRPr lang="fr-FR" sz="12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allAtOnce" animBg="1"/>
      <p:bldP spid="216068" grpId="0" build="allAtOnce" animBg="1"/>
      <p:bldP spid="2160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2337A9F5-8E40-4468-A198-E80D8E9A77CB}" type="slidenum">
              <a:rPr lang="fr-FR"/>
              <a:pPr/>
              <a:t>4</a:t>
            </a:fld>
            <a:endParaRPr lang="fr-FR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Diagnostic et opportunités 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Le marché de l’OTC, du CAL et de la dermocosmétique évoluent rapidement sous l’impact de :</a:t>
            </a:r>
          </a:p>
          <a:p>
            <a:pPr lvl="1"/>
            <a:r>
              <a:rPr lang="fr-FR"/>
              <a:t>Nouvelles réglementations,</a:t>
            </a:r>
          </a:p>
          <a:p>
            <a:pPr lvl="1"/>
            <a:r>
              <a:rPr lang="fr-FR"/>
              <a:t>Habitudes des consommateurs qui changent,</a:t>
            </a:r>
          </a:p>
          <a:p>
            <a:pPr lvl="1"/>
            <a:r>
              <a:rPr lang="fr-FR"/>
              <a:t>Nouvelles technologies (Internet…)</a:t>
            </a:r>
          </a:p>
          <a:p>
            <a:pPr lvl="1"/>
            <a:r>
              <a:rPr lang="fr-FR"/>
              <a:t>Crise.</a:t>
            </a:r>
          </a:p>
          <a:p>
            <a:endParaRPr lang="fr-FR"/>
          </a:p>
          <a:p>
            <a:r>
              <a:rPr lang="fr-FR"/>
              <a:t>Le « business model » traditionnel d’exploitation de ce marché devient en partie obsolète et a atteint sa maturité (-7% en 2009!)…</a:t>
            </a:r>
          </a:p>
          <a:p>
            <a:endParaRPr lang="fr-FR"/>
          </a:p>
          <a:p>
            <a:r>
              <a:rPr lang="fr-FR"/>
              <a:t>Le « business model » dit B2C est au contraire en plein essort.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B0E02AEE-60B2-4E38-906D-F7F995D386FD}" type="slidenum">
              <a:rPr lang="fr-FR"/>
              <a:pPr/>
              <a:t>5</a:t>
            </a:fld>
            <a:endParaRPr lang="fr-FR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Phytexel-Naturalliance :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535" y="1691217"/>
            <a:ext cx="6581775" cy="6197600"/>
          </a:xfrm>
        </p:spPr>
        <p:txBody>
          <a:bodyPr/>
          <a:lstStyle/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Activité : un acteur B2C (site Internet+téléphone) dans le domaine des Compléments alimentaires.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Aziz Achouri : une expérience B2C de 15 années (3 Sociétés). Un professionnel reconnu.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Phytexel : créée à la fin 2008 par Aziz à Montpellier (la ville de Dell : 2,000 vendeurs par téléphone). 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FY 2009 : 2M€ ventes avec une moyenne de 20 personnes.</a:t>
            </a:r>
          </a:p>
          <a:p>
            <a:pPr marL="381000" indent="-381000">
              <a:buSzTx/>
              <a:buFont typeface="Wingdings" pitchFamily="2" charset="2"/>
              <a:buNone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76A04AD9-0F9E-4DF9-8AF5-A1A031F7C8D8}" type="slidenum">
              <a:rPr lang="fr-FR"/>
              <a:pPr/>
              <a:t>6</a:t>
            </a:fld>
            <a:endParaRPr lang="fr-FR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Description de l’activité : l’offre (catalogue, prix)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pPr>
              <a:buFont typeface="Wingdings" pitchFamily="2" charset="2"/>
              <a:buNone/>
            </a:pPr>
            <a:endParaRPr lang="fr-FR" i="1"/>
          </a:p>
        </p:txBody>
      </p:sp>
      <p:grpSp>
        <p:nvGrpSpPr>
          <p:cNvPr id="197640" name="Group 8"/>
          <p:cNvGrpSpPr>
            <a:grpSpLocks/>
          </p:cNvGrpSpPr>
          <p:nvPr/>
        </p:nvGrpSpPr>
        <p:grpSpPr bwMode="auto">
          <a:xfrm>
            <a:off x="998935" y="1691218"/>
            <a:ext cx="5292328" cy="4447116"/>
            <a:chOff x="839" y="799"/>
            <a:chExt cx="4445" cy="2101"/>
          </a:xfrm>
        </p:grpSpPr>
        <p:pic>
          <p:nvPicPr>
            <p:cNvPr id="197636" name="Picture 4" descr="PHOTOS CATALOGU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799"/>
              <a:ext cx="3266" cy="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38" name="Rectangle 6"/>
            <p:cNvSpPr>
              <a:spLocks noChangeArrowheads="1"/>
            </p:cNvSpPr>
            <p:nvPr/>
          </p:nvSpPr>
          <p:spPr bwMode="auto">
            <a:xfrm>
              <a:off x="839" y="1525"/>
              <a:ext cx="149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folHlink"/>
                  </a:solidFill>
                </a:rPr>
                <a:t>Catalogue 2010</a:t>
              </a:r>
            </a:p>
          </p:txBody>
        </p:sp>
      </p:grpSp>
      <p:grpSp>
        <p:nvGrpSpPr>
          <p:cNvPr id="197641" name="Group 9"/>
          <p:cNvGrpSpPr>
            <a:grpSpLocks/>
          </p:cNvGrpSpPr>
          <p:nvPr/>
        </p:nvGrpSpPr>
        <p:grpSpPr bwMode="auto">
          <a:xfrm>
            <a:off x="135732" y="5672667"/>
            <a:ext cx="4589860" cy="2451100"/>
            <a:chOff x="114" y="2680"/>
            <a:chExt cx="3855" cy="1158"/>
          </a:xfrm>
        </p:grpSpPr>
        <p:pic>
          <p:nvPicPr>
            <p:cNvPr id="197637" name="Picture 5" descr="PHOTOS GUIDE MINCE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680"/>
              <a:ext cx="276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39" name="Rectangle 7"/>
            <p:cNvSpPr>
              <a:spLocks noChangeArrowheads="1"/>
            </p:cNvSpPr>
            <p:nvPr/>
          </p:nvSpPr>
          <p:spPr bwMode="auto">
            <a:xfrm>
              <a:off x="2835" y="3158"/>
              <a:ext cx="113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folHlink"/>
                  </a:solidFill>
                </a:rPr>
                <a:t>Guide Minceur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5679578B-8EBE-4DC8-A218-EC2BDC115FEC}" type="slidenum">
              <a:rPr lang="fr-FR"/>
              <a:pPr/>
              <a:t>7</a:t>
            </a:fld>
            <a:endParaRPr lang="fr-FR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Recrutement des « leads » :</a:t>
            </a:r>
          </a:p>
        </p:txBody>
      </p:sp>
      <p:pic>
        <p:nvPicPr>
          <p:cNvPr id="198660" name="Picture 4" descr="Club Silhouette P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41" y="2171700"/>
            <a:ext cx="2394347" cy="59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62" name="Picture 6" descr="Bilan Minceur P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227918"/>
            <a:ext cx="1987154" cy="38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63" name="Picture 7" descr="p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244" y="3227918"/>
            <a:ext cx="1958579" cy="38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7AF745C3-2DB8-4495-955B-9AF424F02A7D}" type="slidenum">
              <a:rPr lang="fr-FR"/>
              <a:pPr/>
              <a:t>8</a:t>
            </a:fld>
            <a:endParaRPr lang="fr-FR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/>
            </a:r>
            <a:br>
              <a:rPr lang="fr-FR" sz="2000"/>
            </a:br>
            <a:r>
              <a:rPr lang="fr-FR" sz="2000"/>
              <a:t/>
            </a:r>
            <a:br>
              <a:rPr lang="fr-FR" sz="2000"/>
            </a:br>
            <a:r>
              <a:rPr lang="fr-FR" sz="2000"/>
              <a:t>Leads collecting</a:t>
            </a:r>
            <a:br>
              <a:rPr lang="fr-FR" sz="2000"/>
            </a:br>
            <a:endParaRPr lang="fr-FR" sz="200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Campagnes e-advertising : e-mailing, affiliations, SMS…</a:t>
            </a:r>
          </a:p>
          <a:p>
            <a:r>
              <a:rPr lang="en-GB"/>
              <a:t>Nous sommes maîtres d’oeuvre de nos campagnes, la création étant confiée à une agence de Montpellier,</a:t>
            </a:r>
          </a:p>
          <a:p>
            <a:r>
              <a:rPr lang="en-GB"/>
              <a:t>Nos offres sont routées sur le Web par les agences spécialisées.</a:t>
            </a:r>
          </a:p>
          <a:p>
            <a:r>
              <a:rPr lang="en-GB"/>
              <a:t>Nous recrutons 10 000 à 15 000 leads par mois.</a:t>
            </a:r>
          </a:p>
          <a:p>
            <a:r>
              <a:rPr lang="en-GB"/>
              <a:t>Cette quantité est ajustée et variable en fonction des besoins</a:t>
            </a:r>
          </a:p>
          <a:p>
            <a:r>
              <a:rPr lang="en-GB"/>
              <a:t>La base “tourne” plusieurs fois/an.</a:t>
            </a:r>
          </a:p>
          <a:p>
            <a:r>
              <a:rPr lang="en-GB"/>
              <a:t>En 2009, nous avons constitué une base de 120 000 leads et 18540 clients ayant commandé. </a:t>
            </a:r>
          </a:p>
          <a:p>
            <a:r>
              <a:rPr lang="en-GB"/>
              <a:t>average cost per lead = 0.90€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072A3439-A9A1-4F26-B687-43D5E3DB5626}" type="slidenum">
              <a:rPr lang="fr-FR"/>
              <a:pPr/>
              <a:t>9</a:t>
            </a:fld>
            <a:endParaRPr lang="fr-FR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L’activité de Téléphone :</a:t>
            </a:r>
          </a:p>
        </p:txBody>
      </p:sp>
      <p:pic>
        <p:nvPicPr>
          <p:cNvPr id="199688" name="Picture 8" descr="DSC02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171701"/>
            <a:ext cx="2159794" cy="22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89" name="Picture 9" descr="DSC02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851" y="4988984"/>
            <a:ext cx="2537222" cy="30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91" name="Picture 11" descr="DSC025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67" y="2154768"/>
            <a:ext cx="2591990" cy="25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94" name="Picture 14" descr="DSC02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3" y="4955118"/>
            <a:ext cx="2537222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95" name="Picture 15" descr="DSC026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883834"/>
            <a:ext cx="1944291" cy="28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5449</TotalTime>
  <Words>467</Words>
  <Application>Microsoft Office PowerPoint</Application>
  <PresentationFormat>Affichage à l'écran (4:3)</PresentationFormat>
  <Paragraphs>135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Fusion</vt:lpstr>
      <vt:lpstr>Eona – 2010</vt:lpstr>
      <vt:lpstr>SOMMAIRE</vt:lpstr>
      <vt:lpstr>Qui sommes-nous?</vt:lpstr>
      <vt:lpstr>Diagnostic et opportunités :</vt:lpstr>
      <vt:lpstr> Phytexel-Naturalliance :</vt:lpstr>
      <vt:lpstr>Description de l’activité : l’offre (catalogue, prix)</vt:lpstr>
      <vt:lpstr>Recrutement des « leads » :</vt:lpstr>
      <vt:lpstr>  Leads collecting </vt:lpstr>
      <vt:lpstr>L’activité de Téléphone :</vt:lpstr>
      <vt:lpstr>Les locaux :</vt:lpstr>
      <vt:lpstr>La logistique :</vt:lpstr>
      <vt:lpstr>Commandes et recouvrement :</vt:lpstr>
      <vt:lpstr>Les paramètres du Business Model :</vt:lpstr>
      <vt:lpstr>Bases d’un compte d’exploitation :</vt:lpstr>
      <vt:lpstr>Merci de votre attention.</vt:lpstr>
    </vt:vector>
  </TitlesOfParts>
  <Company>Physcience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SAINT-CRICQ</dc:creator>
  <cp:lastModifiedBy>evelyne</cp:lastModifiedBy>
  <cp:revision>224</cp:revision>
  <dcterms:created xsi:type="dcterms:W3CDTF">2003-04-02T07:42:39Z</dcterms:created>
  <dcterms:modified xsi:type="dcterms:W3CDTF">2011-10-23T15:59:07Z</dcterms:modified>
</cp:coreProperties>
</file>