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60" r:id="rId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6" d="100"/>
          <a:sy n="86" d="100"/>
        </p:scale>
        <p:origin x="-906" y="45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6"/>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2421F694-8123-46F1-9C79-4EFC816AE7D1}" type="datetimeFigureOut">
              <a:rPr lang="fr-FR" smtClean="0"/>
              <a:pPr/>
              <a:t>18/06/2012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7EF7107-3A2F-4F4F-A2ED-B854F2C71CC7}"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421F694-8123-46F1-9C79-4EFC816AE7D1}" type="datetimeFigureOut">
              <a:rPr lang="fr-FR" smtClean="0"/>
              <a:pPr/>
              <a:t>18/06/2012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7EF7107-3A2F-4F4F-A2ED-B854F2C71CC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9"/>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421F694-8123-46F1-9C79-4EFC816AE7D1}" type="datetimeFigureOut">
              <a:rPr lang="fr-FR" smtClean="0"/>
              <a:pPr/>
              <a:t>18/06/2012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7EF7107-3A2F-4F4F-A2ED-B854F2C71CC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421F694-8123-46F1-9C79-4EFC816AE7D1}" type="datetimeFigureOut">
              <a:rPr lang="fr-FR" smtClean="0"/>
              <a:pPr/>
              <a:t>18/06/2012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7EF7107-3A2F-4F4F-A2ED-B854F2C71CC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2421F694-8123-46F1-9C79-4EFC816AE7D1}" type="datetimeFigureOut">
              <a:rPr lang="fr-FR" smtClean="0"/>
              <a:pPr/>
              <a:t>18/06/2012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7EF7107-3A2F-4F4F-A2ED-B854F2C71CC7}"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421F694-8123-46F1-9C79-4EFC816AE7D1}" type="datetimeFigureOut">
              <a:rPr lang="fr-FR" smtClean="0"/>
              <a:pPr/>
              <a:t>18/06/2012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7EF7107-3A2F-4F4F-A2ED-B854F2C71CC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421F694-8123-46F1-9C79-4EFC816AE7D1}" type="datetimeFigureOut">
              <a:rPr lang="fr-FR" smtClean="0"/>
              <a:pPr/>
              <a:t>18/06/2012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7EF7107-3A2F-4F4F-A2ED-B854F2C71CC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2421F694-8123-46F1-9C79-4EFC816AE7D1}" type="datetimeFigureOut">
              <a:rPr lang="fr-FR" smtClean="0"/>
              <a:pPr/>
              <a:t>18/06/2012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7EF7107-3A2F-4F4F-A2ED-B854F2C71CC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421F694-8123-46F1-9C79-4EFC816AE7D1}" type="datetimeFigureOut">
              <a:rPr lang="fr-FR" smtClean="0"/>
              <a:pPr/>
              <a:t>18/06/2012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7EF7107-3A2F-4F4F-A2ED-B854F2C71CC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421F694-8123-46F1-9C79-4EFC816AE7D1}" type="datetimeFigureOut">
              <a:rPr lang="fr-FR" smtClean="0"/>
              <a:pPr/>
              <a:t>18/06/2012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7EF7107-3A2F-4F4F-A2ED-B854F2C71CC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1"/>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421F694-8123-46F1-9C79-4EFC816AE7D1}" type="datetimeFigureOut">
              <a:rPr lang="fr-FR" smtClean="0"/>
              <a:pPr/>
              <a:t>18/06/2012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7EF7107-3A2F-4F4F-A2ED-B854F2C71CC7}"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21F694-8123-46F1-9C79-4EFC816AE7D1}" type="datetimeFigureOut">
              <a:rPr lang="fr-FR" smtClean="0"/>
              <a:pPr/>
              <a:t>18/06/2012</a:t>
            </a:fld>
            <a:endParaRPr lang="fr-FR"/>
          </a:p>
        </p:txBody>
      </p:sp>
      <p:sp>
        <p:nvSpPr>
          <p:cNvPr id="5" name="Espace réservé du pied de page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EF7107-3A2F-4F4F-A2ED-B854F2C71CC7}"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www.mursante.fr/" TargetMode="External"/><Relationship Id="rId5" Type="http://schemas.openxmlformats.org/officeDocument/2006/relationships/image" Target="../media/image3.jpeg"/><Relationship Id="rId4" Type="http://schemas.openxmlformats.org/officeDocument/2006/relationships/hyperlink" Target="mailto:contact@mursante.f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44008" y="1106742"/>
            <a:ext cx="4032448" cy="3834426"/>
          </a:xfrm>
        </p:spPr>
        <p:txBody>
          <a:bodyPr>
            <a:normAutofit/>
          </a:bodyPr>
          <a:lstStyle/>
          <a:p>
            <a:r>
              <a:rPr lang="fr-FR" sz="1100" dirty="0"/>
              <a:t/>
            </a:r>
            <a:br>
              <a:rPr lang="fr-FR" sz="1100" dirty="0"/>
            </a:br>
            <a:endParaRPr lang="fr-FR" sz="1100" dirty="0"/>
          </a:p>
        </p:txBody>
      </p:sp>
      <p:pic>
        <p:nvPicPr>
          <p:cNvPr id="1026" name="Picture 2" descr="\\Freebox\Disque dur\evelyne\mursanté\logo mursantév4 6cm 300dpi.png"/>
          <p:cNvPicPr>
            <a:picLocks noChangeAspect="1" noChangeArrowheads="1"/>
          </p:cNvPicPr>
          <p:nvPr/>
        </p:nvPicPr>
        <p:blipFill>
          <a:blip r:embed="rId2" cstate="print"/>
          <a:srcRect/>
          <a:stretch>
            <a:fillRect/>
          </a:stretch>
        </p:blipFill>
        <p:spPr bwMode="auto">
          <a:xfrm>
            <a:off x="6300192" y="5157192"/>
            <a:ext cx="1080120" cy="792088"/>
          </a:xfrm>
          <a:prstGeom prst="rect">
            <a:avLst/>
          </a:prstGeom>
          <a:noFill/>
        </p:spPr>
      </p:pic>
      <p:pic>
        <p:nvPicPr>
          <p:cNvPr id="1027" name="Picture 3" descr="\\Freebox\Disque dur\evelyne\mursanté\bandeau mursantéV4.jpg"/>
          <p:cNvPicPr>
            <a:picLocks noChangeAspect="1" noChangeArrowheads="1"/>
          </p:cNvPicPr>
          <p:nvPr/>
        </p:nvPicPr>
        <p:blipFill>
          <a:blip r:embed="rId3" cstate="print"/>
          <a:srcRect/>
          <a:stretch>
            <a:fillRect/>
          </a:stretch>
        </p:blipFill>
        <p:spPr bwMode="auto">
          <a:xfrm>
            <a:off x="4644009" y="332656"/>
            <a:ext cx="4176463" cy="432048"/>
          </a:xfrm>
          <a:prstGeom prst="rect">
            <a:avLst/>
          </a:prstGeom>
          <a:noFill/>
        </p:spPr>
      </p:pic>
      <p:sp>
        <p:nvSpPr>
          <p:cNvPr id="6" name="Titre 1"/>
          <p:cNvSpPr txBox="1">
            <a:spLocks/>
          </p:cNvSpPr>
          <p:nvPr/>
        </p:nvSpPr>
        <p:spPr>
          <a:xfrm>
            <a:off x="467544" y="1124744"/>
            <a:ext cx="4032448" cy="4104456"/>
          </a:xfrm>
          <a:prstGeom prst="rect">
            <a:avLst/>
          </a:prstGeom>
        </p:spPr>
        <p:txBody>
          <a:bodyPr vert="horz" lIns="91440" tIns="45720" rIns="91440" bIns="45720" rtlCol="0" anchor="ctr">
            <a:normAutofit/>
          </a:bodyPr>
          <a:lstStyle/>
          <a:p>
            <a:pPr algn="ctr"/>
            <a:r>
              <a:rPr lang="fr-FR" sz="1100" b="1" dirty="0" smtClean="0"/>
              <a:t>Qui </a:t>
            </a:r>
            <a:r>
              <a:rPr lang="fr-FR" sz="1100" b="1" dirty="0"/>
              <a:t>sommes nous ? </a:t>
            </a:r>
            <a:endParaRPr lang="fr-FR" sz="1100" b="1" dirty="0" smtClean="0"/>
          </a:p>
          <a:p>
            <a:r>
              <a:rPr lang="fr-FR" sz="1100" b="1" dirty="0"/>
              <a:t>               </a:t>
            </a:r>
          </a:p>
          <a:p>
            <a:pPr algn="just"/>
            <a:r>
              <a:rPr lang="fr-FR" sz="1100" b="1" dirty="0"/>
              <a:t>Un groupe d’investisseurs, d'économistes et Chefs d'entreprises</a:t>
            </a:r>
          </a:p>
          <a:p>
            <a:pPr algn="just"/>
            <a:r>
              <a:rPr lang="fr-FR" sz="1100" dirty="0"/>
              <a:t>groupés au sein de </a:t>
            </a:r>
            <a:r>
              <a:rPr lang="fr-FR" sz="1100" dirty="0" err="1"/>
              <a:t>MurSanté</a:t>
            </a:r>
            <a:r>
              <a:rPr lang="fr-FR" sz="1100" dirty="0"/>
              <a:t>, Société Foncière spécialisée dans l’acquisition et la gestion de locaux </a:t>
            </a:r>
            <a:r>
              <a:rPr lang="fr-FR" sz="1100" dirty="0" smtClean="0"/>
              <a:t>commerciaux destinés </a:t>
            </a:r>
            <a:r>
              <a:rPr lang="fr-FR" sz="1100" dirty="0"/>
              <a:t>aux Professionnels de la Santé, dont le Pôle Pharmacie. </a:t>
            </a:r>
            <a:br>
              <a:rPr lang="fr-FR" sz="1100" dirty="0"/>
            </a:br>
            <a:endParaRPr lang="fr-FR" sz="1100" dirty="0" smtClean="0"/>
          </a:p>
          <a:p>
            <a:pPr algn="just"/>
            <a:r>
              <a:rPr lang="fr-FR" sz="1100" b="1" dirty="0" smtClean="0"/>
              <a:t>Le </a:t>
            </a:r>
            <a:r>
              <a:rPr lang="fr-FR" sz="1100" b="1" dirty="0"/>
              <a:t>capital de cette </a:t>
            </a:r>
            <a:r>
              <a:rPr lang="fr-FR" sz="1100" b="1" dirty="0" smtClean="0"/>
              <a:t>Société </a:t>
            </a:r>
            <a:r>
              <a:rPr lang="fr-FR" sz="1100" dirty="0" smtClean="0"/>
              <a:t>est </a:t>
            </a:r>
            <a:r>
              <a:rPr lang="fr-FR" sz="1100" dirty="0"/>
              <a:t>ouvert aux Professionnels de la Santé qui cherchent à placer leurs fonds dans un investissement long terme (l’immobilier d’entreprise et plus spécialement les Locaux Commerciaux à destination médicale), à revenus réguliers et risques de fluctuations limités. </a:t>
            </a:r>
          </a:p>
          <a:p>
            <a:pPr algn="ctr"/>
            <a:endParaRPr lang="fr-FR" sz="1100" dirty="0" smtClean="0"/>
          </a:p>
          <a:p>
            <a:pPr algn="ctr"/>
            <a:r>
              <a:rPr lang="fr-FR" sz="1100" dirty="0" smtClean="0"/>
              <a:t>Établissons </a:t>
            </a:r>
            <a:r>
              <a:rPr lang="fr-FR" sz="1100" dirty="0"/>
              <a:t>ensemble une pré-analyse </a:t>
            </a:r>
            <a:r>
              <a:rPr lang="fr-FR" sz="1100" dirty="0" smtClean="0"/>
              <a:t> chiffrée gratuite</a:t>
            </a:r>
            <a:r>
              <a:rPr lang="fr-FR" sz="1100" dirty="0"/>
              <a:t>, </a:t>
            </a:r>
            <a:endParaRPr lang="fr-FR" sz="1100" dirty="0" smtClean="0"/>
          </a:p>
          <a:p>
            <a:pPr algn="ctr"/>
            <a:r>
              <a:rPr lang="fr-FR" sz="1100" dirty="0" smtClean="0"/>
              <a:t>personnalisée </a:t>
            </a:r>
            <a:r>
              <a:rPr lang="fr-FR" sz="1100" dirty="0"/>
              <a:t>et confidentielle, de votre situation.</a:t>
            </a:r>
          </a:p>
          <a:p>
            <a:pPr algn="ctr"/>
            <a:r>
              <a:rPr lang="fr-FR" sz="1100" u="sng" dirty="0" smtClean="0">
                <a:hlinkClick r:id="rId4"/>
              </a:rPr>
              <a:t>contact@mursante.fr</a:t>
            </a:r>
            <a:endParaRPr lang="fr-FR" sz="1100" dirty="0" smtClean="0"/>
          </a:p>
          <a:p>
            <a:pPr algn="ctr"/>
            <a:r>
              <a:rPr lang="fr-FR" sz="1100" dirty="0"/>
              <a:t> </a:t>
            </a:r>
          </a:p>
          <a:p>
            <a:pPr algn="ctr"/>
            <a:r>
              <a:rPr kumimoji="0" lang="fr-FR" sz="1100" b="0" i="0" u="none" strike="noStrike" kern="1200" cap="none" spc="0" normalizeH="0" baseline="0" noProof="0" dirty="0" smtClean="0">
                <a:ln>
                  <a:noFill/>
                </a:ln>
                <a:solidFill>
                  <a:schemeClr val="tx1"/>
                </a:solidFill>
                <a:effectLst/>
                <a:uLnTx/>
                <a:uFillTx/>
                <a:latin typeface="+mj-lt"/>
                <a:ea typeface="+mj-ea"/>
                <a:cs typeface="+mj-cs"/>
              </a:rPr>
              <a:t/>
            </a:r>
            <a:br>
              <a:rPr kumimoji="0" lang="fr-FR" sz="1100" b="0" i="0" u="none" strike="noStrike" kern="1200" cap="none" spc="0" normalizeH="0" baseline="0" noProof="0" dirty="0" smtClean="0">
                <a:ln>
                  <a:noFill/>
                </a:ln>
                <a:solidFill>
                  <a:schemeClr val="tx1"/>
                </a:solidFill>
                <a:effectLst/>
                <a:uLnTx/>
                <a:uFillTx/>
                <a:latin typeface="+mj-lt"/>
                <a:ea typeface="+mj-ea"/>
                <a:cs typeface="+mj-cs"/>
              </a:rPr>
            </a:br>
            <a:endParaRPr kumimoji="0" lang="fr-FR" sz="1100" b="0"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7" name="Picture 3" descr="\\Freebox\Disque dur\evelyne\mursanté\bandeau mursantéV4.jpg"/>
          <p:cNvPicPr>
            <a:picLocks noChangeAspect="1" noChangeArrowheads="1"/>
          </p:cNvPicPr>
          <p:nvPr/>
        </p:nvPicPr>
        <p:blipFill>
          <a:blip r:embed="rId3" cstate="print"/>
          <a:srcRect/>
          <a:stretch>
            <a:fillRect/>
          </a:stretch>
        </p:blipFill>
        <p:spPr bwMode="auto">
          <a:xfrm>
            <a:off x="323528" y="332656"/>
            <a:ext cx="4176463" cy="432048"/>
          </a:xfrm>
          <a:prstGeom prst="rect">
            <a:avLst/>
          </a:prstGeom>
          <a:noFill/>
        </p:spPr>
      </p:pic>
      <p:pic>
        <p:nvPicPr>
          <p:cNvPr id="8" name="Image 7" descr="15.JPG"/>
          <p:cNvPicPr>
            <a:picLocks noGrp="1" noChangeAspect="1"/>
          </p:cNvPicPr>
          <p:nvPr isPhoto="1"/>
        </p:nvPicPr>
        <p:blipFill>
          <a:blip r:embed="rId5" cstate="print">
            <a:lum/>
          </a:blip>
          <a:stretch>
            <a:fillRect/>
          </a:stretch>
        </p:blipFill>
        <p:spPr>
          <a:xfrm>
            <a:off x="4716016" y="908720"/>
            <a:ext cx="4032448" cy="4104456"/>
          </a:xfrm>
          <a:prstGeom prst="rect">
            <a:avLst/>
          </a:prstGeom>
          <a:noFill/>
          <a:ln>
            <a:noFill/>
          </a:ln>
        </p:spPr>
      </p:pic>
      <p:sp>
        <p:nvSpPr>
          <p:cNvPr id="10" name="ZoneTexte 9"/>
          <p:cNvSpPr txBox="1"/>
          <p:nvPr/>
        </p:nvSpPr>
        <p:spPr>
          <a:xfrm>
            <a:off x="395536" y="5733256"/>
            <a:ext cx="4176464" cy="830997"/>
          </a:xfrm>
          <a:prstGeom prst="rect">
            <a:avLst/>
          </a:prstGeom>
          <a:noFill/>
        </p:spPr>
        <p:txBody>
          <a:bodyPr wrap="square" rtlCol="0">
            <a:spAutoFit/>
          </a:bodyPr>
          <a:lstStyle/>
          <a:p>
            <a:pPr algn="ctr"/>
            <a:r>
              <a:rPr lang="fr-FR" sz="1200" b="1" dirty="0" err="1" smtClean="0"/>
              <a:t>MurSanté</a:t>
            </a:r>
            <a:r>
              <a:rPr lang="fr-FR" sz="1200" b="1" dirty="0" smtClean="0"/>
              <a:t> GFP</a:t>
            </a:r>
            <a:r>
              <a:rPr lang="fr-FR" sz="1200" dirty="0"/>
              <a:t> </a:t>
            </a:r>
            <a:r>
              <a:rPr lang="fr-FR" sz="1200" dirty="0" smtClean="0"/>
              <a:t>3, Allée Claude Monet - 92300 Levallois Perret</a:t>
            </a:r>
            <a:r>
              <a:rPr lang="fr-FR" dirty="0" smtClean="0"/>
              <a:t>  </a:t>
            </a:r>
          </a:p>
          <a:p>
            <a:pPr algn="ctr"/>
            <a:r>
              <a:rPr lang="fr-FR" sz="1200" u="sng" dirty="0" smtClean="0">
                <a:hlinkClick r:id="rId6"/>
              </a:rPr>
              <a:t>http://www.mursante.fr/</a:t>
            </a:r>
            <a:endParaRPr lang="fr-FR" sz="1200" dirty="0" smtClean="0"/>
          </a:p>
          <a:p>
            <a:endParaRPr lang="fr-FR" dirty="0"/>
          </a:p>
        </p:txBody>
      </p:sp>
      <p:sp>
        <p:nvSpPr>
          <p:cNvPr id="11" name="ZoneTexte 10"/>
          <p:cNvSpPr txBox="1"/>
          <p:nvPr/>
        </p:nvSpPr>
        <p:spPr>
          <a:xfrm>
            <a:off x="4644008" y="5949280"/>
            <a:ext cx="4176464" cy="338554"/>
          </a:xfrm>
          <a:prstGeom prst="rect">
            <a:avLst/>
          </a:prstGeom>
          <a:noFill/>
        </p:spPr>
        <p:txBody>
          <a:bodyPr wrap="square" rtlCol="0">
            <a:spAutoFit/>
          </a:bodyPr>
          <a:lstStyle/>
          <a:p>
            <a:pPr algn="ctr"/>
            <a:r>
              <a:rPr lang="fr-FR" sz="1600" b="1" dirty="0" smtClean="0">
                <a:solidFill>
                  <a:srgbClr val="00B0F0"/>
                </a:solidFill>
              </a:rPr>
              <a:t> </a:t>
            </a:r>
            <a:r>
              <a:rPr lang="fr-FR" sz="1600" b="1" u="sng" dirty="0" smtClean="0">
                <a:solidFill>
                  <a:srgbClr val="00B0F0"/>
                </a:solidFill>
                <a:hlinkClick r:id="rId6"/>
              </a:rPr>
              <a:t>http://www.mursante.fr/</a:t>
            </a:r>
            <a:endParaRPr lang="fr-FR" sz="1600" b="1" dirty="0" smtClean="0">
              <a:solidFill>
                <a:srgbClr val="00B0F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18654"/>
            <a:ext cx="3898776" cy="922114"/>
          </a:xfrm>
          <a:ln>
            <a:solidFill>
              <a:schemeClr val="tx2"/>
            </a:solidFill>
          </a:ln>
        </p:spPr>
        <p:txBody>
          <a:bodyPr>
            <a:noAutofit/>
          </a:bodyPr>
          <a:lstStyle/>
          <a:p>
            <a:r>
              <a:rPr lang="fr-FR" sz="2400" b="1" dirty="0" smtClean="0">
                <a:solidFill>
                  <a:schemeClr val="tx2"/>
                </a:solidFill>
              </a:rPr>
              <a:t>Votre réflexion</a:t>
            </a:r>
            <a:endParaRPr lang="fr-FR" sz="2400" dirty="0"/>
          </a:p>
        </p:txBody>
      </p:sp>
      <p:sp>
        <p:nvSpPr>
          <p:cNvPr id="3" name="Espace réservé du contenu 2"/>
          <p:cNvSpPr>
            <a:spLocks noGrp="1"/>
          </p:cNvSpPr>
          <p:nvPr>
            <p:ph sz="half" idx="1"/>
          </p:nvPr>
        </p:nvSpPr>
        <p:spPr>
          <a:xfrm>
            <a:off x="457200" y="1600201"/>
            <a:ext cx="4038600" cy="4709119"/>
          </a:xfrm>
        </p:spPr>
        <p:txBody>
          <a:bodyPr>
            <a:normAutofit lnSpcReduction="10000"/>
          </a:bodyPr>
          <a:lstStyle/>
          <a:p>
            <a:pPr algn="ctr">
              <a:buNone/>
            </a:pPr>
            <a:r>
              <a:rPr lang="fr-FR" sz="1200" dirty="0" smtClean="0"/>
              <a:t>Les temps économiques ont rarement été plus troublés.</a:t>
            </a:r>
            <a:br>
              <a:rPr lang="fr-FR" sz="1200" dirty="0" smtClean="0"/>
            </a:br>
            <a:r>
              <a:rPr lang="fr-FR" sz="1200" dirty="0" smtClean="0"/>
              <a:t>De toutes parts, le changement se profile. </a:t>
            </a:r>
            <a:br>
              <a:rPr lang="fr-FR" sz="1200" dirty="0" smtClean="0"/>
            </a:br>
            <a:r>
              <a:rPr lang="fr-FR" sz="1200" dirty="0" smtClean="0"/>
              <a:t>Tout changement est MENACE et OPPORTUNITE. </a:t>
            </a:r>
            <a:br>
              <a:rPr lang="fr-FR" sz="1200" dirty="0" smtClean="0"/>
            </a:br>
            <a:r>
              <a:rPr lang="fr-FR" sz="1200" dirty="0" smtClean="0"/>
              <a:t/>
            </a:r>
            <a:br>
              <a:rPr lang="fr-FR" sz="1200" dirty="0" smtClean="0"/>
            </a:br>
            <a:r>
              <a:rPr lang="fr-FR" sz="1200" dirty="0" smtClean="0"/>
              <a:t>Vous, Pharmaciens d’Officine, qui êtes au </a:t>
            </a:r>
            <a:r>
              <a:rPr lang="fr-FR" sz="1200" dirty="0" smtClean="0"/>
              <a:t>cœur</a:t>
            </a:r>
          </a:p>
          <a:p>
            <a:pPr algn="ctr">
              <a:buNone/>
            </a:pPr>
            <a:r>
              <a:rPr lang="fr-FR" sz="1200" dirty="0" smtClean="0"/>
              <a:t>de notre </a:t>
            </a:r>
            <a:r>
              <a:rPr lang="fr-FR" sz="1200" dirty="0" smtClean="0"/>
              <a:t>système de Santé en France, </a:t>
            </a:r>
          </a:p>
          <a:p>
            <a:pPr algn="ctr">
              <a:buNone/>
            </a:pPr>
            <a:r>
              <a:rPr lang="fr-FR" sz="1200" dirty="0" smtClean="0"/>
              <a:t>vous êtes aussi au centre de notre mission.</a:t>
            </a:r>
          </a:p>
          <a:p>
            <a:pPr algn="ctr">
              <a:buNone/>
            </a:pPr>
            <a:r>
              <a:rPr lang="fr-FR" sz="1200" dirty="0" smtClean="0"/>
              <a:t> </a:t>
            </a:r>
          </a:p>
          <a:p>
            <a:r>
              <a:rPr lang="fr-FR" sz="1300" b="1" dirty="0" smtClean="0">
                <a:solidFill>
                  <a:schemeClr val="tx2">
                    <a:lumMod val="75000"/>
                  </a:schemeClr>
                </a:solidFill>
              </a:rPr>
              <a:t>Vous vous interroger à propos de :</a:t>
            </a:r>
          </a:p>
          <a:p>
            <a:pPr>
              <a:buNone/>
            </a:pPr>
            <a:r>
              <a:rPr lang="fr-FR" sz="1200" dirty="0" smtClean="0"/>
              <a:t>	-  Votre stratégie face à l'évolution probable du nombre de Pharmacies en France, </a:t>
            </a:r>
          </a:p>
          <a:p>
            <a:pPr>
              <a:buNone/>
            </a:pPr>
            <a:r>
              <a:rPr lang="fr-FR" sz="1200" dirty="0" smtClean="0"/>
              <a:t>	- Votre fonds de commerce, sa valeur, son évolution, </a:t>
            </a:r>
          </a:p>
          <a:p>
            <a:pPr>
              <a:buNone/>
            </a:pPr>
            <a:r>
              <a:rPr lang="fr-FR" sz="1200" dirty="0" smtClean="0"/>
              <a:t>	- Votre parcours professionnel en relation avec celle de votre fonds de commerce et ses murs,</a:t>
            </a:r>
          </a:p>
          <a:p>
            <a:pPr>
              <a:buNone/>
            </a:pPr>
            <a:r>
              <a:rPr lang="fr-FR" sz="1200" dirty="0" smtClean="0"/>
              <a:t>	- La gestion de votre immobilier (murs de Pharmacie) au service du développement de votre fonds de commerce.</a:t>
            </a:r>
          </a:p>
          <a:p>
            <a:r>
              <a:rPr lang="fr-FR" sz="1400" dirty="0" smtClean="0"/>
              <a:t>- Comment selon les cas, accélérer votre carrière ou la sécuriser ?</a:t>
            </a:r>
          </a:p>
          <a:p>
            <a:r>
              <a:rPr lang="fr-FR" sz="1400" b="1" dirty="0" smtClean="0"/>
              <a:t>- </a:t>
            </a:r>
            <a:r>
              <a:rPr lang="fr-FR" sz="1400" dirty="0" smtClean="0"/>
              <a:t>Comment faire face à la nécessité impérieuse d’accroître, la taille de votre Pharmacie? </a:t>
            </a:r>
          </a:p>
          <a:p>
            <a:r>
              <a:rPr lang="fr-FR" sz="1400" dirty="0" smtClean="0"/>
              <a:t>- Comment la vente de vos murs peut vous aider?</a:t>
            </a:r>
          </a:p>
          <a:p>
            <a:pPr>
              <a:buNone/>
            </a:pPr>
            <a:endParaRPr lang="fr-FR" sz="1100" dirty="0"/>
          </a:p>
        </p:txBody>
      </p:sp>
      <p:sp>
        <p:nvSpPr>
          <p:cNvPr id="4" name="Espace réservé du contenu 3"/>
          <p:cNvSpPr>
            <a:spLocks noGrp="1"/>
          </p:cNvSpPr>
          <p:nvPr>
            <p:ph sz="half" idx="2"/>
          </p:nvPr>
        </p:nvSpPr>
        <p:spPr/>
        <p:txBody>
          <a:bodyPr>
            <a:normAutofit lnSpcReduction="10000"/>
          </a:bodyPr>
          <a:lstStyle/>
          <a:p>
            <a:pPr algn="ctr">
              <a:buNone/>
            </a:pPr>
            <a:r>
              <a:rPr lang="fr-FR" sz="1300" b="1" dirty="0" smtClean="0">
                <a:solidFill>
                  <a:schemeClr val="tx2"/>
                </a:solidFill>
              </a:rPr>
              <a:t>Qui vous permettra d'avoir :</a:t>
            </a:r>
            <a:endParaRPr lang="fr-FR" sz="1100" b="1" dirty="0" smtClean="0">
              <a:solidFill>
                <a:schemeClr val="tx2"/>
              </a:solidFill>
            </a:endParaRPr>
          </a:p>
          <a:p>
            <a:pPr algn="ctr">
              <a:buNone/>
            </a:pPr>
            <a:r>
              <a:rPr lang="fr-FR" sz="1100" b="1" dirty="0" smtClean="0"/>
              <a:t/>
            </a:r>
            <a:br>
              <a:rPr lang="fr-FR" sz="1100" b="1" dirty="0" smtClean="0"/>
            </a:br>
            <a:r>
              <a:rPr lang="fr-FR" sz="1600" b="1" dirty="0" smtClean="0"/>
              <a:t>- </a:t>
            </a:r>
            <a:r>
              <a:rPr lang="fr-FR" sz="1100" dirty="0" smtClean="0"/>
              <a:t>Une vision Economique et Prospective de </a:t>
            </a:r>
            <a:r>
              <a:rPr lang="fr-FR" sz="1100" dirty="0" smtClean="0"/>
              <a:t>votre </a:t>
            </a:r>
            <a:r>
              <a:rPr lang="fr-FR" sz="1100" dirty="0" smtClean="0"/>
              <a:t>avenir, </a:t>
            </a:r>
            <a:br>
              <a:rPr lang="fr-FR" sz="1100" dirty="0" smtClean="0"/>
            </a:br>
            <a:r>
              <a:rPr lang="fr-FR" sz="1100" dirty="0" smtClean="0"/>
              <a:t>- Des moyens, méthodes et soutiens pour contrer les </a:t>
            </a:r>
            <a:r>
              <a:rPr lang="fr-FR" sz="1100" b="1" dirty="0" smtClean="0"/>
              <a:t>menaces</a:t>
            </a:r>
            <a:r>
              <a:rPr lang="fr-FR" sz="1100" dirty="0" smtClean="0"/>
              <a:t>, </a:t>
            </a:r>
          </a:p>
          <a:p>
            <a:pPr>
              <a:buNone/>
            </a:pPr>
            <a:r>
              <a:rPr lang="fr-FR" sz="1100" dirty="0" smtClean="0"/>
              <a:t>	- De saisir les multiples </a:t>
            </a:r>
            <a:r>
              <a:rPr lang="fr-FR" sz="1100" b="1" dirty="0" smtClean="0"/>
              <a:t>opportunités</a:t>
            </a:r>
            <a:r>
              <a:rPr lang="fr-FR" sz="1100" dirty="0" smtClean="0"/>
              <a:t> qui se présentent aujourd’hui.</a:t>
            </a:r>
          </a:p>
          <a:p>
            <a:pPr>
              <a:buNone/>
            </a:pPr>
            <a:endParaRPr lang="fr-FR" sz="1200" dirty="0" smtClean="0"/>
          </a:p>
          <a:p>
            <a:r>
              <a:rPr lang="fr-FR" sz="1200" dirty="0" smtClean="0"/>
              <a:t>Notre vocation est d’apporter aux professionnels de la Santé, et particulièrement les Pharmaciens, une vision dynamique de votre Carrière.</a:t>
            </a:r>
            <a:br>
              <a:rPr lang="fr-FR" sz="1200" dirty="0" smtClean="0"/>
            </a:br>
            <a:r>
              <a:rPr lang="fr-FR" sz="1200" dirty="0" err="1" smtClean="0"/>
              <a:t>MurSanté</a:t>
            </a:r>
            <a:r>
              <a:rPr lang="fr-FR" sz="1200" dirty="0" smtClean="0"/>
              <a:t> offre la possibilité de gérer l’Immobilier pharmaceutique de telle manière que soit maximisée la rentabilité des fonds investis, l'endettement, l'évolution</a:t>
            </a:r>
            <a:br>
              <a:rPr lang="fr-FR" sz="1200" dirty="0" smtClean="0"/>
            </a:br>
            <a:r>
              <a:rPr lang="fr-FR" sz="1200" dirty="0" smtClean="0"/>
              <a:t>de carrière et les placements.</a:t>
            </a:r>
          </a:p>
          <a:p>
            <a:endParaRPr lang="fr-FR" sz="1200" dirty="0" smtClean="0"/>
          </a:p>
          <a:p>
            <a:r>
              <a:rPr lang="fr-FR" sz="1200" dirty="0" smtClean="0"/>
              <a:t>Pour cela, nous vous proposons une analyse sur mesure de votre situation professionnelle actuelle. Sur cette base vous aurez les éléments, la vision et les réseaux qui vous permettront, selon les cas d</a:t>
            </a:r>
            <a:r>
              <a:rPr lang="fr-FR" sz="1200" b="1" dirty="0" smtClean="0"/>
              <a:t>’accélérer votre carrière ou de la sécuriser</a:t>
            </a:r>
            <a:r>
              <a:rPr lang="fr-FR" sz="1200" dirty="0" smtClean="0"/>
              <a:t>.</a:t>
            </a:r>
          </a:p>
          <a:p>
            <a:endParaRPr lang="fr-FR" dirty="0"/>
          </a:p>
        </p:txBody>
      </p:sp>
      <p:sp>
        <p:nvSpPr>
          <p:cNvPr id="6" name="Titre 1"/>
          <p:cNvSpPr txBox="1">
            <a:spLocks/>
          </p:cNvSpPr>
          <p:nvPr/>
        </p:nvSpPr>
        <p:spPr>
          <a:xfrm>
            <a:off x="4788024" y="404664"/>
            <a:ext cx="3981128" cy="922114"/>
          </a:xfrm>
          <a:prstGeom prst="rect">
            <a:avLst/>
          </a:prstGeom>
          <a:ln>
            <a:solidFill>
              <a:schemeClr val="tx2"/>
            </a:solidFill>
          </a:ln>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2400" b="1" noProof="0" dirty="0" smtClean="0">
                <a:solidFill>
                  <a:schemeClr val="tx2"/>
                </a:solidFill>
                <a:latin typeface="+mj-lt"/>
                <a:ea typeface="+mj-ea"/>
                <a:cs typeface="+mj-cs"/>
              </a:rPr>
              <a:t>Notre</a:t>
            </a:r>
            <a:r>
              <a:rPr kumimoji="0" lang="fr-FR" sz="2400" b="1" i="0" u="none" strike="noStrike" kern="1200" cap="none" spc="0" normalizeH="0" baseline="0" noProof="0" dirty="0" smtClean="0">
                <a:ln>
                  <a:noFill/>
                </a:ln>
                <a:solidFill>
                  <a:schemeClr val="tx2"/>
                </a:solidFill>
                <a:effectLst/>
                <a:uLnTx/>
                <a:uFillTx/>
                <a:latin typeface="+mj-lt"/>
                <a:ea typeface="+mj-ea"/>
                <a:cs typeface="+mj-cs"/>
              </a:rPr>
              <a:t> </a:t>
            </a:r>
            <a:r>
              <a:rPr kumimoji="0" lang="fr-FR" sz="2400" b="1" i="0" u="none" strike="noStrike" kern="1200" cap="none" spc="0" normalizeH="0" baseline="0" noProof="0" dirty="0" smtClean="0">
                <a:ln>
                  <a:noFill/>
                </a:ln>
                <a:solidFill>
                  <a:schemeClr val="tx2"/>
                </a:solidFill>
                <a:effectLst/>
                <a:uLnTx/>
                <a:uFillTx/>
                <a:latin typeface="+mj-lt"/>
                <a:ea typeface="+mj-ea"/>
                <a:cs typeface="+mj-cs"/>
              </a:rPr>
              <a:t>accompagnement </a:t>
            </a:r>
            <a:endParaRPr kumimoji="0" lang="fr-FR" sz="2400" b="1" i="0" u="none" strike="noStrike" kern="1200" cap="none" spc="0" normalizeH="0" baseline="0" noProof="0" dirty="0" smtClean="0">
              <a:ln>
                <a:noFill/>
              </a:ln>
              <a:solidFill>
                <a:schemeClr val="tx2"/>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400" b="1" i="0" u="none" strike="noStrike" kern="1200" cap="none" spc="0" normalizeH="0" baseline="0" noProof="0" dirty="0" smtClean="0">
                <a:ln>
                  <a:noFill/>
                </a:ln>
                <a:solidFill>
                  <a:schemeClr val="tx2"/>
                </a:solidFill>
                <a:effectLst/>
                <a:uLnTx/>
                <a:uFillTx/>
                <a:latin typeface="+mj-lt"/>
                <a:ea typeface="+mj-ea"/>
                <a:cs typeface="+mj-cs"/>
              </a:rPr>
              <a:t>adapté</a:t>
            </a:r>
            <a:endParaRPr kumimoji="0" lang="fr-FR" sz="2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22114"/>
          </a:xfrm>
          <a:ln>
            <a:solidFill>
              <a:schemeClr val="tx2"/>
            </a:solidFill>
          </a:ln>
        </p:spPr>
        <p:txBody>
          <a:bodyPr>
            <a:normAutofit/>
          </a:bodyPr>
          <a:lstStyle/>
          <a:p>
            <a:r>
              <a:rPr lang="fr-FR" b="1" dirty="0" smtClean="0">
                <a:solidFill>
                  <a:schemeClr val="tx2"/>
                </a:solidFill>
              </a:rPr>
              <a:t>Grandissez </a:t>
            </a:r>
            <a:r>
              <a:rPr lang="fr-FR" b="1" dirty="0">
                <a:solidFill>
                  <a:schemeClr val="tx2"/>
                </a:solidFill>
              </a:rPr>
              <a:t>avec nous</a:t>
            </a:r>
            <a:r>
              <a:rPr lang="fr-FR" b="1" dirty="0" smtClean="0">
                <a:solidFill>
                  <a:schemeClr val="tx2"/>
                </a:solidFill>
              </a:rPr>
              <a:t>...</a:t>
            </a:r>
            <a:endParaRPr lang="fr-FR" dirty="0"/>
          </a:p>
        </p:txBody>
      </p:sp>
      <p:sp>
        <p:nvSpPr>
          <p:cNvPr id="3" name="Espace réservé du contenu 2"/>
          <p:cNvSpPr>
            <a:spLocks noGrp="1"/>
          </p:cNvSpPr>
          <p:nvPr>
            <p:ph sz="half" idx="1"/>
          </p:nvPr>
        </p:nvSpPr>
        <p:spPr>
          <a:xfrm>
            <a:off x="457200" y="1600201"/>
            <a:ext cx="4038600" cy="4709119"/>
          </a:xfrm>
        </p:spPr>
        <p:txBody>
          <a:bodyPr>
            <a:normAutofit fontScale="92500" lnSpcReduction="10000"/>
          </a:bodyPr>
          <a:lstStyle/>
          <a:p>
            <a:pPr algn="just"/>
            <a:r>
              <a:rPr lang="fr-FR" sz="1200" dirty="0" smtClean="0"/>
              <a:t>Face </a:t>
            </a:r>
            <a:r>
              <a:rPr lang="fr-FR" sz="1200" dirty="0" smtClean="0"/>
              <a:t>à la réduction du nombre de Pharmacies, les pharmacies à faible marge brute sont les plus vulnérables. Les marges sont de 2% supérieures pour les 25% plus grandes Pharmacies par rapport aux 25% plus petites.</a:t>
            </a:r>
          </a:p>
          <a:p>
            <a:pPr algn="just"/>
            <a:r>
              <a:rPr lang="fr-FR" sz="1200" dirty="0" smtClean="0"/>
              <a:t>Pour faire face à la concentration prévisible des Pharmacies (passage de 22 500 à 14 500, source : Cour des Comptes) et à la croissance des ventes du médicament (2%/an), nous vous proposons d’accroitre la taille de votre Fonds de Commerce et d’externaliser votre immobilier professionnel </a:t>
            </a:r>
          </a:p>
          <a:p>
            <a:pPr>
              <a:buNone/>
            </a:pPr>
            <a:r>
              <a:rPr lang="fr-FR" sz="1200" dirty="0" smtClean="0"/>
              <a:t> </a:t>
            </a:r>
          </a:p>
          <a:p>
            <a:pPr algn="ctr">
              <a:buNone/>
            </a:pPr>
            <a:r>
              <a:rPr lang="fr-FR" sz="1500" b="1" dirty="0" smtClean="0"/>
              <a:t>Que faire? </a:t>
            </a:r>
            <a:endParaRPr lang="fr-FR" sz="1500" b="1" dirty="0" smtClean="0"/>
          </a:p>
          <a:p>
            <a:endParaRPr lang="fr-FR" sz="1200" dirty="0" smtClean="0"/>
          </a:p>
          <a:p>
            <a:r>
              <a:rPr lang="fr-FR" sz="1200" dirty="0" smtClean="0"/>
              <a:t>- Consacrer la </a:t>
            </a:r>
            <a:r>
              <a:rPr lang="fr-FR" sz="1200" b="1" dirty="0" smtClean="0"/>
              <a:t>totalité de votre capacité d’investissement</a:t>
            </a:r>
            <a:r>
              <a:rPr lang="fr-FR" sz="1200" dirty="0" smtClean="0"/>
              <a:t>  à votre fonds de commerce de Pharmacie. Le taux de rentabilité moyen des capitaux propres en Fonds de Commerce est de 18%, alors qu’il n’est que de 11% en Murs de Pharmacie (*),</a:t>
            </a:r>
          </a:p>
          <a:p>
            <a:r>
              <a:rPr lang="fr-FR" sz="1200" dirty="0" smtClean="0"/>
              <a:t>- Acquérir, </a:t>
            </a:r>
            <a:r>
              <a:rPr lang="fr-FR" sz="1200" b="1" dirty="0" smtClean="0"/>
              <a:t>dès maintenant</a:t>
            </a:r>
            <a:r>
              <a:rPr lang="fr-FR" sz="1200" dirty="0" smtClean="0"/>
              <a:t>, une Pharmacie plus importante pour faire face à la concentration à venir (un gain additionnel de 15 000 à 20 000€/an est réalisable).</a:t>
            </a:r>
          </a:p>
          <a:p>
            <a:endParaRPr lang="fr-FR" sz="1200" dirty="0" smtClean="0"/>
          </a:p>
          <a:p>
            <a:r>
              <a:rPr lang="fr-FR" sz="1200" u="sng" dirty="0" smtClean="0"/>
              <a:t>Accélérez la valorisation de votre patrimoine professionnel</a:t>
            </a:r>
            <a:endParaRPr lang="fr-FR" sz="1200" dirty="0" smtClean="0"/>
          </a:p>
          <a:p>
            <a:r>
              <a:rPr lang="fr-FR" sz="1200" dirty="0" smtClean="0"/>
              <a:t>De 35 à 50 ans : Exploitez votre 1ére  Pharmacie, </a:t>
            </a:r>
          </a:p>
          <a:p>
            <a:r>
              <a:rPr lang="fr-FR" sz="1200" dirty="0" smtClean="0"/>
              <a:t>De 50 à 65 ans : Vendez-la, fonds de commerce + ses murs, et réinvestissez les capitaux dégagés dans le seul fonds de commerce d’une </a:t>
            </a:r>
            <a:r>
              <a:rPr lang="fr-FR" sz="1200" b="1" dirty="0" smtClean="0"/>
              <a:t>Pharmacie plus importante.</a:t>
            </a:r>
            <a:endParaRPr lang="fr-FR" sz="1200" dirty="0" smtClean="0"/>
          </a:p>
        </p:txBody>
      </p:sp>
      <p:sp>
        <p:nvSpPr>
          <p:cNvPr id="4" name="Espace réservé du contenu 3"/>
          <p:cNvSpPr>
            <a:spLocks noGrp="1"/>
          </p:cNvSpPr>
          <p:nvPr>
            <p:ph sz="half" idx="2"/>
          </p:nvPr>
        </p:nvSpPr>
        <p:spPr/>
        <p:txBody>
          <a:bodyPr>
            <a:normAutofit fontScale="92500" lnSpcReduction="10000"/>
          </a:bodyPr>
          <a:lstStyle/>
          <a:p>
            <a:pPr algn="ctr">
              <a:buNone/>
            </a:pPr>
            <a:r>
              <a:rPr lang="fr-FR" sz="1300" b="1" dirty="0"/>
              <a:t>Cette solution est optimale au </a:t>
            </a:r>
            <a:r>
              <a:rPr lang="fr-FR" sz="1300" b="1" dirty="0" smtClean="0"/>
              <a:t>niveau :</a:t>
            </a:r>
            <a:endParaRPr lang="fr-FR" sz="1300" b="1" dirty="0"/>
          </a:p>
          <a:p>
            <a:pPr algn="just">
              <a:buNone/>
            </a:pPr>
            <a:r>
              <a:rPr lang="fr-FR" sz="1200" dirty="0" smtClean="0"/>
              <a:t>	</a:t>
            </a:r>
            <a:r>
              <a:rPr lang="fr-FR" sz="1200" dirty="0" smtClean="0"/>
              <a:t>- D</a:t>
            </a:r>
            <a:r>
              <a:rPr lang="fr-FR" sz="1200" dirty="0" smtClean="0"/>
              <a:t>u </a:t>
            </a:r>
            <a:r>
              <a:rPr lang="fr-FR" sz="1200" dirty="0"/>
              <a:t>marché, face à la concentration des </a:t>
            </a:r>
            <a:r>
              <a:rPr lang="fr-FR" sz="1200" dirty="0" smtClean="0"/>
              <a:t>Pharmacies ; vous </a:t>
            </a:r>
            <a:r>
              <a:rPr lang="fr-FR" sz="1200" dirty="0"/>
              <a:t>augmentez  </a:t>
            </a:r>
            <a:r>
              <a:rPr lang="fr-FR" sz="1200" dirty="0" smtClean="0"/>
              <a:t>votre </a:t>
            </a:r>
            <a:r>
              <a:rPr lang="fr-FR" sz="1200" dirty="0"/>
              <a:t>taille et </a:t>
            </a:r>
            <a:r>
              <a:rPr lang="fr-FR" sz="1200" dirty="0" smtClean="0"/>
              <a:t> pérennisez votre activité,</a:t>
            </a:r>
            <a:endParaRPr lang="fr-FR" sz="1200" dirty="0"/>
          </a:p>
          <a:p>
            <a:pPr algn="just">
              <a:buNone/>
            </a:pPr>
            <a:r>
              <a:rPr lang="fr-FR" sz="1200" dirty="0" smtClean="0"/>
              <a:t>	- F</a:t>
            </a:r>
            <a:r>
              <a:rPr lang="fr-FR" sz="1200" dirty="0" smtClean="0"/>
              <a:t>inancier</a:t>
            </a:r>
            <a:r>
              <a:rPr lang="fr-FR" sz="1200" dirty="0"/>
              <a:t>, car la rentabilité annuelle des fonds propres alloués au fonds de commerce (18%) est supérieure à celle des murs (9%).</a:t>
            </a:r>
          </a:p>
          <a:p>
            <a:pPr algn="just">
              <a:buNone/>
            </a:pPr>
            <a:r>
              <a:rPr lang="fr-FR" sz="1200" dirty="0" smtClean="0"/>
              <a:t>	- D</a:t>
            </a:r>
            <a:r>
              <a:rPr lang="fr-FR" sz="1200" dirty="0" smtClean="0"/>
              <a:t>e </a:t>
            </a:r>
            <a:r>
              <a:rPr lang="fr-FR" sz="1200" dirty="0"/>
              <a:t>la valeur de votre patrimoine </a:t>
            </a:r>
            <a:r>
              <a:rPr lang="fr-FR" sz="1200" dirty="0" smtClean="0"/>
              <a:t>professionnel.</a:t>
            </a:r>
          </a:p>
          <a:p>
            <a:pPr algn="just">
              <a:buNone/>
            </a:pPr>
            <a:r>
              <a:rPr lang="fr-FR" sz="1200" i="1" dirty="0" smtClean="0"/>
              <a:t>	</a:t>
            </a:r>
            <a:r>
              <a:rPr lang="fr-FR" sz="1100" i="1" dirty="0" smtClean="0"/>
              <a:t>Sur le schéma ci-après, la courbe verte montre l'évolution prévisible des </a:t>
            </a:r>
            <a:r>
              <a:rPr lang="fr-FR" sz="1100" i="1" dirty="0" smtClean="0"/>
              <a:t>capitaux </a:t>
            </a:r>
            <a:r>
              <a:rPr lang="fr-FR" sz="1100" i="1" dirty="0"/>
              <a:t>propres </a:t>
            </a:r>
            <a:r>
              <a:rPr lang="fr-FR" sz="1100" i="1" dirty="0" smtClean="0"/>
              <a:t>sur </a:t>
            </a:r>
            <a:r>
              <a:rPr lang="fr-FR" sz="1100" i="1" dirty="0"/>
              <a:t>une période de 30ans à partir de la première acquisition</a:t>
            </a:r>
            <a:r>
              <a:rPr lang="fr-FR" sz="1100" i="1" dirty="0" smtClean="0"/>
              <a:t>.</a:t>
            </a:r>
            <a:r>
              <a:rPr lang="fr-FR" sz="1100" i="1" dirty="0" smtClean="0"/>
              <a:t> </a:t>
            </a:r>
            <a:endParaRPr lang="fr-FR" sz="1100" i="1" dirty="0" smtClean="0"/>
          </a:p>
          <a:p>
            <a:endParaRPr lang="fr-FR" sz="1200" dirty="0"/>
          </a:p>
          <a:p>
            <a:endParaRPr lang="fr-FR" sz="1200" dirty="0"/>
          </a:p>
        </p:txBody>
      </p:sp>
      <p:pic>
        <p:nvPicPr>
          <p:cNvPr id="6" name="Image 5"/>
          <p:cNvPicPr/>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5580112" y="3391433"/>
            <a:ext cx="2667000" cy="2701863"/>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18654"/>
            <a:ext cx="3898776" cy="922114"/>
          </a:xfrm>
          <a:ln>
            <a:solidFill>
              <a:schemeClr val="tx2"/>
            </a:solidFill>
          </a:ln>
        </p:spPr>
        <p:txBody>
          <a:bodyPr>
            <a:noAutofit/>
          </a:bodyPr>
          <a:lstStyle/>
          <a:p>
            <a:r>
              <a:rPr lang="fr-FR" sz="2400" b="1" dirty="0" smtClean="0">
                <a:solidFill>
                  <a:schemeClr val="tx2"/>
                </a:solidFill>
              </a:rPr>
              <a:t>Notre offre</a:t>
            </a:r>
            <a:endParaRPr lang="fr-FR" sz="2400" dirty="0"/>
          </a:p>
        </p:txBody>
      </p:sp>
      <p:sp>
        <p:nvSpPr>
          <p:cNvPr id="3" name="Espace réservé du contenu 2"/>
          <p:cNvSpPr>
            <a:spLocks noGrp="1"/>
          </p:cNvSpPr>
          <p:nvPr>
            <p:ph sz="half" idx="1"/>
          </p:nvPr>
        </p:nvSpPr>
        <p:spPr>
          <a:xfrm>
            <a:off x="457200" y="1484784"/>
            <a:ext cx="3970784" cy="5112567"/>
          </a:xfrm>
        </p:spPr>
        <p:txBody>
          <a:bodyPr>
            <a:normAutofit fontScale="25000" lnSpcReduction="20000"/>
          </a:bodyPr>
          <a:lstStyle/>
          <a:p>
            <a:pPr algn="ctr"/>
            <a:endParaRPr lang="fr-FR" sz="3400" dirty="0" smtClean="0"/>
          </a:p>
          <a:p>
            <a:pPr algn="ctr">
              <a:buNone/>
            </a:pPr>
            <a:r>
              <a:rPr lang="fr-FR" sz="5600" b="1" dirty="0" smtClean="0"/>
              <a:t>Une vision </a:t>
            </a:r>
            <a:r>
              <a:rPr lang="fr-FR" sz="5600" b="1" dirty="0" smtClean="0"/>
              <a:t>concrète</a:t>
            </a:r>
            <a:r>
              <a:rPr lang="fr-FR" sz="4400" dirty="0" smtClean="0"/>
              <a:t> </a:t>
            </a:r>
          </a:p>
          <a:p>
            <a:r>
              <a:rPr lang="fr-FR" sz="4400" dirty="0" smtClean="0"/>
              <a:t>Etudes Economique et Prospective de votre profession</a:t>
            </a:r>
          </a:p>
          <a:p>
            <a:r>
              <a:rPr lang="fr-FR" sz="4400" dirty="0" smtClean="0"/>
              <a:t>et de votre avenir personnel</a:t>
            </a:r>
            <a:r>
              <a:rPr lang="fr-FR" sz="4400" dirty="0" smtClean="0"/>
              <a:t>,</a:t>
            </a:r>
            <a:endParaRPr lang="fr-FR" sz="4400" dirty="0" smtClean="0"/>
          </a:p>
          <a:p>
            <a:endParaRPr lang="fr-FR" sz="4400" dirty="0" smtClean="0"/>
          </a:p>
          <a:p>
            <a:pPr algn="ctr">
              <a:buNone/>
            </a:pPr>
            <a:r>
              <a:rPr lang="fr-FR" sz="5600" b="1" dirty="0" smtClean="0"/>
              <a:t>Un accompagnement </a:t>
            </a:r>
            <a:r>
              <a:rPr lang="fr-FR" sz="5600" b="1" dirty="0" smtClean="0"/>
              <a:t>adapté</a:t>
            </a:r>
            <a:endParaRPr lang="fr-FR" sz="5600" dirty="0" smtClean="0"/>
          </a:p>
          <a:p>
            <a:r>
              <a:rPr lang="fr-FR" sz="4400" b="1" i="1" dirty="0" smtClean="0"/>
              <a:t>Une analyse sur mesure dont les éléments reposent sur quatre fondamentaux </a:t>
            </a:r>
            <a:r>
              <a:rPr lang="fr-FR" sz="4400" b="1" i="1" dirty="0" smtClean="0"/>
              <a:t>:</a:t>
            </a:r>
            <a:endParaRPr lang="fr-FR" sz="4400" dirty="0" smtClean="0"/>
          </a:p>
          <a:p>
            <a:pPr algn="ctr">
              <a:buNone/>
            </a:pPr>
            <a:endParaRPr lang="fr-FR" sz="4400" dirty="0" smtClean="0"/>
          </a:p>
          <a:p>
            <a:pPr algn="ctr">
              <a:buNone/>
            </a:pPr>
            <a:r>
              <a:rPr lang="fr-FR" sz="4400" dirty="0" smtClean="0"/>
              <a:t>STRATÉGIE</a:t>
            </a:r>
            <a:endParaRPr lang="fr-FR" sz="4400" dirty="0"/>
          </a:p>
          <a:p>
            <a:r>
              <a:rPr lang="fr-FR" sz="4400" dirty="0"/>
              <a:t>Préparation de votre Business Plan, </a:t>
            </a:r>
          </a:p>
          <a:p>
            <a:r>
              <a:rPr lang="fr-FR" sz="4400" dirty="0"/>
              <a:t>Valorisation de votre Fonds de Commerce,</a:t>
            </a:r>
          </a:p>
          <a:p>
            <a:r>
              <a:rPr lang="fr-FR" sz="4400" dirty="0"/>
              <a:t>Diversification (parapharmacie, cosmétiques, orthopédie...)</a:t>
            </a:r>
          </a:p>
          <a:p>
            <a:r>
              <a:rPr lang="fr-FR" sz="4400" dirty="0"/>
              <a:t>Valorisation de votre Immobilier, </a:t>
            </a:r>
          </a:p>
          <a:p>
            <a:r>
              <a:rPr lang="fr-FR" sz="4400" dirty="0"/>
              <a:t>Formation du chef d’entreprise. </a:t>
            </a:r>
          </a:p>
          <a:p>
            <a:pPr>
              <a:buNone/>
            </a:pPr>
            <a:r>
              <a:rPr lang="fr-FR" sz="4400" dirty="0"/>
              <a:t> </a:t>
            </a:r>
          </a:p>
          <a:p>
            <a:pPr algn="ctr">
              <a:buNone/>
            </a:pPr>
            <a:r>
              <a:rPr lang="fr-FR" sz="4400" dirty="0" smtClean="0"/>
              <a:t>IMMOBILIER</a:t>
            </a:r>
            <a:endParaRPr lang="fr-FR" sz="4400" dirty="0"/>
          </a:p>
          <a:p>
            <a:r>
              <a:rPr lang="fr-FR" sz="4400" dirty="0"/>
              <a:t>Nous achetons vos Murs, </a:t>
            </a:r>
          </a:p>
          <a:p>
            <a:r>
              <a:rPr lang="fr-FR" sz="4400" dirty="0"/>
              <a:t>Nous devenons votre Partenaire Bailleur.</a:t>
            </a:r>
          </a:p>
          <a:p>
            <a:pPr>
              <a:buNone/>
            </a:pPr>
            <a:r>
              <a:rPr lang="fr-FR" sz="4400" dirty="0"/>
              <a:t> </a:t>
            </a:r>
          </a:p>
          <a:p>
            <a:pPr algn="ctr">
              <a:buNone/>
            </a:pPr>
            <a:r>
              <a:rPr lang="fr-FR" sz="4400" dirty="0" smtClean="0"/>
              <a:t>FONDS </a:t>
            </a:r>
            <a:r>
              <a:rPr lang="fr-FR" sz="4400" dirty="0"/>
              <a:t>DE COMMERCE</a:t>
            </a:r>
          </a:p>
          <a:p>
            <a:r>
              <a:rPr lang="fr-FR" sz="4400" dirty="0"/>
              <a:t>Nous trouvons le Fonds de Commerce adapté à vos ambitions, </a:t>
            </a:r>
          </a:p>
          <a:p>
            <a:r>
              <a:rPr lang="fr-FR" sz="4400" dirty="0"/>
              <a:t>Nous vendons votre Fonds de Commerce</a:t>
            </a:r>
            <a:r>
              <a:rPr lang="fr-FR" sz="4400" dirty="0" smtClean="0"/>
              <a:t>.</a:t>
            </a:r>
          </a:p>
          <a:p>
            <a:pPr>
              <a:buNone/>
            </a:pPr>
            <a:r>
              <a:rPr lang="fr-FR" sz="4400" dirty="0"/>
              <a:t> </a:t>
            </a:r>
          </a:p>
          <a:p>
            <a:pPr algn="ctr">
              <a:buNone/>
            </a:pPr>
            <a:r>
              <a:rPr lang="fr-FR" sz="4400" dirty="0" smtClean="0"/>
              <a:t>FINANCES</a:t>
            </a:r>
            <a:endParaRPr lang="fr-FR" sz="4400" dirty="0"/>
          </a:p>
          <a:p>
            <a:r>
              <a:rPr lang="fr-FR" sz="4400" dirty="0"/>
              <a:t>Levée de Fonds Propres, </a:t>
            </a:r>
          </a:p>
          <a:p>
            <a:r>
              <a:rPr lang="fr-FR" sz="4400" dirty="0" err="1"/>
              <a:t>Re-Financement</a:t>
            </a:r>
            <a:r>
              <a:rPr lang="fr-FR" sz="4400" dirty="0"/>
              <a:t>,</a:t>
            </a:r>
          </a:p>
          <a:p>
            <a:r>
              <a:rPr lang="fr-FR" sz="4400" dirty="0"/>
              <a:t>Financement,</a:t>
            </a:r>
          </a:p>
          <a:p>
            <a:r>
              <a:rPr lang="fr-FR" sz="4400" dirty="0"/>
              <a:t>Bilan Professionnel Patrimonial Dynamique</a:t>
            </a:r>
            <a:endParaRPr lang="fr-FR" sz="4400" dirty="0" smtClean="0"/>
          </a:p>
          <a:p>
            <a:pPr>
              <a:buNone/>
            </a:pPr>
            <a:endParaRPr lang="fr-FR" sz="1100" dirty="0"/>
          </a:p>
        </p:txBody>
      </p:sp>
      <p:sp>
        <p:nvSpPr>
          <p:cNvPr id="4" name="Espace réservé du contenu 3"/>
          <p:cNvSpPr>
            <a:spLocks noGrp="1"/>
          </p:cNvSpPr>
          <p:nvPr>
            <p:ph sz="half" idx="2"/>
          </p:nvPr>
        </p:nvSpPr>
        <p:spPr>
          <a:xfrm>
            <a:off x="4648200" y="1412776"/>
            <a:ext cx="4038600" cy="5256583"/>
          </a:xfrm>
        </p:spPr>
        <p:txBody>
          <a:bodyPr>
            <a:noAutofit/>
          </a:bodyPr>
          <a:lstStyle/>
          <a:p>
            <a:r>
              <a:rPr lang="fr-FR" sz="1000" b="1" dirty="0" smtClean="0"/>
              <a:t>Elaborées en équipe</a:t>
            </a:r>
            <a:endParaRPr lang="fr-FR" sz="1000" dirty="0" smtClean="0"/>
          </a:p>
          <a:p>
            <a:r>
              <a:rPr lang="fr-FR" sz="1000" dirty="0" smtClean="0"/>
              <a:t>Avec des méthodes,  moyens,  soutiens et réseaux pour saisir les opportunités présentes et </a:t>
            </a:r>
            <a:r>
              <a:rPr lang="fr-FR" sz="1000" dirty="0" smtClean="0"/>
              <a:t>futures</a:t>
            </a:r>
            <a:endParaRPr lang="fr-FR" sz="1000" b="1" dirty="0" smtClean="0"/>
          </a:p>
          <a:p>
            <a:pPr>
              <a:buNone/>
            </a:pPr>
            <a:r>
              <a:rPr lang="fr-FR" sz="1000" b="1" dirty="0" smtClean="0"/>
              <a:t>	Pour </a:t>
            </a:r>
            <a:r>
              <a:rPr lang="fr-FR" sz="1000" b="1" dirty="0" smtClean="0"/>
              <a:t>vous permettre d'envisager </a:t>
            </a:r>
            <a:r>
              <a:rPr lang="fr-FR" sz="1000" b="1" dirty="0" smtClean="0"/>
              <a:t>:</a:t>
            </a:r>
            <a:endParaRPr lang="fr-FR" sz="1000" dirty="0"/>
          </a:p>
          <a:p>
            <a:r>
              <a:rPr lang="fr-FR" sz="1000" dirty="0"/>
              <a:t>- D'acquérir, dès maintenant, une pharmacie plus importante pour faire face à la concentration à venir,</a:t>
            </a:r>
          </a:p>
          <a:p>
            <a:r>
              <a:rPr lang="fr-FR" sz="1000" dirty="0"/>
              <a:t>- De consacrer la totalité de votre capacité d'investissement à votre fonds de commerce. </a:t>
            </a:r>
          </a:p>
          <a:p>
            <a:pPr>
              <a:buNone/>
            </a:pPr>
            <a:r>
              <a:rPr lang="fr-FR" sz="1000" b="1" dirty="0" smtClean="0"/>
              <a:t>	1 </a:t>
            </a:r>
            <a:r>
              <a:rPr lang="fr-FR" sz="1000" b="1" dirty="0"/>
              <a:t>- Propriétaire de vos Murs </a:t>
            </a:r>
            <a:endParaRPr lang="fr-FR" sz="1000" dirty="0"/>
          </a:p>
          <a:p>
            <a:r>
              <a:rPr lang="fr-FR" sz="1000" dirty="0"/>
              <a:t>- Augmentez votre chiffre d’affaire, en restant sur place, ou en acquérant, plus tôt que prévu, une Pharmacie plus importante </a:t>
            </a:r>
          </a:p>
          <a:p>
            <a:r>
              <a:rPr lang="fr-FR" sz="1000" dirty="0"/>
              <a:t>- Financez efficacement votre projet de croissance, grâce à la cession de vos murs, </a:t>
            </a:r>
          </a:p>
          <a:p>
            <a:r>
              <a:rPr lang="fr-FR" sz="1000" dirty="0"/>
              <a:t> -Gagnez 15 000 à 25 000 €/an supplémentaires, selon votre dette actuelle</a:t>
            </a:r>
          </a:p>
          <a:p>
            <a:r>
              <a:rPr lang="fr-FR" sz="1000" dirty="0"/>
              <a:t>- Réduisez votre dette bancaire en étant locataire de vos murs</a:t>
            </a:r>
            <a:r>
              <a:rPr lang="fr-FR" sz="1000" dirty="0" smtClean="0"/>
              <a:t>.</a:t>
            </a:r>
            <a:endParaRPr lang="fr-FR" sz="1000" dirty="0"/>
          </a:p>
          <a:p>
            <a:pPr>
              <a:buNone/>
            </a:pPr>
            <a:r>
              <a:rPr lang="fr-FR" sz="1000" b="1" dirty="0" smtClean="0"/>
              <a:t>	2 </a:t>
            </a:r>
            <a:r>
              <a:rPr lang="fr-FR" sz="1000" b="1" dirty="0"/>
              <a:t>- Achetez une Pharmacie plus importante pour un même apport</a:t>
            </a:r>
            <a:endParaRPr lang="fr-FR" sz="1000" dirty="0"/>
          </a:p>
          <a:p>
            <a:r>
              <a:rPr lang="fr-FR" sz="1000" dirty="0"/>
              <a:t>- L’acquisition de votre seul fonds de commerce  et la location de vos murs vous permet de consacrer la totalité de votre investissement à votre outil de travail afin d’en accroître la rentabilité. </a:t>
            </a:r>
          </a:p>
          <a:p>
            <a:r>
              <a:rPr lang="fr-FR" sz="1000" dirty="0"/>
              <a:t>Un gain additionnel d'environ 15 000 à 20 000 €/an est réalisable </a:t>
            </a:r>
            <a:r>
              <a:rPr lang="fr-FR" sz="1000" dirty="0" smtClean="0"/>
              <a:t>(*).</a:t>
            </a:r>
            <a:endParaRPr lang="fr-FR" sz="1000" dirty="0"/>
          </a:p>
          <a:p>
            <a:pPr>
              <a:buNone/>
            </a:pPr>
            <a:r>
              <a:rPr lang="fr-FR" sz="1000" b="1" smtClean="0"/>
              <a:t>	3 </a:t>
            </a:r>
            <a:r>
              <a:rPr lang="fr-FR" sz="1000" b="1" dirty="0"/>
              <a:t>- Vendez votre Pharmacie plus facilement</a:t>
            </a:r>
            <a:endParaRPr lang="fr-FR" sz="1000" dirty="0"/>
          </a:p>
          <a:p>
            <a:r>
              <a:rPr lang="fr-FR" sz="1000" dirty="0"/>
              <a:t>- Allégez le prix de la cession</a:t>
            </a:r>
            <a:r>
              <a:rPr lang="fr-FR" sz="1000" b="1" dirty="0"/>
              <a:t>,</a:t>
            </a:r>
            <a:r>
              <a:rPr lang="fr-FR" sz="1000" dirty="0"/>
              <a:t> accroissant ainsi le nombre d’acquéreurs potentiels et en augmentant la rentabilité de l’acquisition de votre confrère. </a:t>
            </a:r>
          </a:p>
          <a:p>
            <a:r>
              <a:rPr lang="fr-FR" sz="1000" dirty="0"/>
              <a:t>Un montage juridique et financier simple et éprouvé, l’</a:t>
            </a:r>
            <a:r>
              <a:rPr lang="fr-FR" sz="1000" b="1" dirty="0"/>
              <a:t>"externalisation de l’immobilier professionnel"</a:t>
            </a:r>
            <a:r>
              <a:rPr lang="fr-FR" sz="1000" dirty="0"/>
              <a:t> vous permet de financer vos projets, faciliter votre vente ou achat de Pharmacie, tout en améliorant ainsi significativement votre revenu.</a:t>
            </a:r>
          </a:p>
        </p:txBody>
      </p:sp>
      <p:sp>
        <p:nvSpPr>
          <p:cNvPr id="6" name="Titre 1"/>
          <p:cNvSpPr txBox="1">
            <a:spLocks/>
          </p:cNvSpPr>
          <p:nvPr/>
        </p:nvSpPr>
        <p:spPr>
          <a:xfrm>
            <a:off x="4644008" y="404664"/>
            <a:ext cx="4125144" cy="922114"/>
          </a:xfrm>
          <a:prstGeom prst="rect">
            <a:avLst/>
          </a:prstGeom>
          <a:ln>
            <a:solidFill>
              <a:schemeClr val="tx2"/>
            </a:solidFill>
          </a:ln>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fr-FR" sz="2400" b="1" noProof="0" dirty="0" smtClean="0">
                <a:solidFill>
                  <a:schemeClr val="tx2"/>
                </a:solidFill>
                <a:latin typeface="+mj-lt"/>
                <a:ea typeface="+mj-ea"/>
                <a:cs typeface="+mj-cs"/>
              </a:rPr>
              <a:t>Des solutions </a:t>
            </a:r>
            <a:r>
              <a:rPr lang="fr-FR" sz="2400" b="1" noProof="0" dirty="0" smtClean="0">
                <a:solidFill>
                  <a:schemeClr val="tx2"/>
                </a:solidFill>
                <a:latin typeface="+mj-lt"/>
                <a:ea typeface="+mj-ea"/>
                <a:cs typeface="+mj-cs"/>
              </a:rPr>
              <a:t>éprouvées</a:t>
            </a:r>
            <a:endParaRPr kumimoji="0" lang="fr-FR" sz="2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Mirrored buildings design template</Template>
  <TotalTime>341</TotalTime>
  <Words>127</Words>
  <Application>Microsoft Office PowerPoint</Application>
  <PresentationFormat>Affichage à l'écran (4:3)</PresentationFormat>
  <Paragraphs>100</Paragraphs>
  <Slides>4</Slides>
  <Notes>0</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Thème Office</vt:lpstr>
      <vt:lpstr> </vt:lpstr>
      <vt:lpstr>Votre réflexion</vt:lpstr>
      <vt:lpstr>Grandissez avec nous...</vt:lpstr>
      <vt:lpstr>Notre offre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evelyne</dc:creator>
  <cp:lastModifiedBy>evelyne</cp:lastModifiedBy>
  <cp:revision>9</cp:revision>
  <dcterms:created xsi:type="dcterms:W3CDTF">2012-06-18T16:45:24Z</dcterms:created>
  <dcterms:modified xsi:type="dcterms:W3CDTF">2012-06-18T23:10:42Z</dcterms:modified>
</cp:coreProperties>
</file>