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7" r:id="rId4"/>
    <p:sldId id="285" r:id="rId5"/>
    <p:sldId id="268" r:id="rId6"/>
    <p:sldId id="264" r:id="rId7"/>
    <p:sldId id="265" r:id="rId8"/>
    <p:sldId id="269" r:id="rId9"/>
    <p:sldId id="270" r:id="rId10"/>
    <p:sldId id="277" r:id="rId11"/>
    <p:sldId id="271" r:id="rId12"/>
    <p:sldId id="274" r:id="rId13"/>
    <p:sldId id="275" r:id="rId14"/>
    <p:sldId id="276" r:id="rId15"/>
    <p:sldId id="280" r:id="rId16"/>
    <p:sldId id="279" r:id="rId17"/>
    <p:sldId id="278" r:id="rId18"/>
    <p:sldId id="281" r:id="rId19"/>
    <p:sldId id="288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554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4" d="100"/>
        <a:sy n="74" d="100"/>
      </p:scale>
      <p:origin x="0" y="1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t>01/02/12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766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5093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329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 smtClean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 projet JSC Consultants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93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L’Equipe (société de gestion)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b="1" dirty="0" smtClean="0"/>
          </a:p>
          <a:p>
            <a:r>
              <a:rPr lang="fr-FR" b="1" dirty="0" smtClean="0"/>
              <a:t>Jean </a:t>
            </a:r>
            <a:r>
              <a:rPr lang="fr-FR" b="1" dirty="0" smtClean="0"/>
              <a:t>Saint-Cricq : </a:t>
            </a:r>
            <a:r>
              <a:rPr lang="fr-FR" dirty="0" smtClean="0"/>
              <a:t>63 ans, HEC, Master GP Dauphine, chef d’entreprise, 30 ans de </a:t>
            </a:r>
            <a:r>
              <a:rPr lang="fr-FR" dirty="0" err="1" smtClean="0"/>
              <a:t>Fusacq</a:t>
            </a:r>
            <a:r>
              <a:rPr lang="fr-FR" dirty="0" smtClean="0"/>
              <a:t>  Santé-Pharmacie.</a:t>
            </a:r>
          </a:p>
          <a:p>
            <a:endParaRPr lang="fr-FR" b="1" dirty="0" smtClean="0"/>
          </a:p>
          <a:p>
            <a:r>
              <a:rPr lang="fr-FR" b="1" dirty="0" smtClean="0"/>
              <a:t>Gérard </a:t>
            </a:r>
            <a:r>
              <a:rPr lang="fr-FR" b="1" dirty="0"/>
              <a:t>Hardy </a:t>
            </a:r>
            <a:r>
              <a:rPr lang="fr-FR" dirty="0"/>
              <a:t>: 63 ans, marchand de de </a:t>
            </a:r>
            <a:r>
              <a:rPr lang="fr-FR" dirty="0" smtClean="0"/>
              <a:t>bien et agent </a:t>
            </a:r>
            <a:r>
              <a:rPr lang="fr-FR" dirty="0"/>
              <a:t>immobilier spécialisé  en murs de </a:t>
            </a:r>
            <a:r>
              <a:rPr lang="fr-FR" dirty="0" smtClean="0"/>
              <a:t>boutique, </a:t>
            </a:r>
            <a:endParaRPr lang="fr-FR" dirty="0"/>
          </a:p>
          <a:p>
            <a:endParaRPr lang="fr-FR" b="1" dirty="0" smtClean="0"/>
          </a:p>
          <a:p>
            <a:r>
              <a:rPr lang="fr-FR" b="1" dirty="0" smtClean="0"/>
              <a:t>Evelyne </a:t>
            </a:r>
            <a:r>
              <a:rPr lang="fr-FR" b="1" dirty="0" err="1" smtClean="0"/>
              <a:t>Revellat</a:t>
            </a:r>
            <a:r>
              <a:rPr lang="fr-FR" b="1" dirty="0" smtClean="0"/>
              <a:t> :</a:t>
            </a:r>
            <a:r>
              <a:rPr lang="fr-FR" dirty="0" smtClean="0"/>
              <a:t>  50 ans, </a:t>
            </a:r>
            <a:r>
              <a:rPr lang="fr-FR" dirty="0" err="1" smtClean="0"/>
              <a:t>Supdeco</a:t>
            </a:r>
            <a:r>
              <a:rPr lang="fr-FR" dirty="0" smtClean="0"/>
              <a:t>, </a:t>
            </a:r>
            <a:r>
              <a:rPr lang="fr-FR" dirty="0"/>
              <a:t>Communication et </a:t>
            </a:r>
            <a:r>
              <a:rPr lang="fr-FR" dirty="0" smtClean="0"/>
              <a:t>Marketing, carte d’agent Immobilier</a:t>
            </a:r>
            <a:r>
              <a:rPr lang="fr-FR" dirty="0"/>
              <a:t> </a:t>
            </a:r>
            <a:r>
              <a:rPr lang="fr-FR" dirty="0" smtClean="0"/>
              <a:t>et séquestre</a:t>
            </a:r>
          </a:p>
          <a:p>
            <a:endParaRPr lang="fr-FR" b="1" dirty="0" smtClean="0"/>
          </a:p>
          <a:p>
            <a:r>
              <a:rPr lang="fr-FR" b="1" dirty="0" smtClean="0"/>
              <a:t>Olivier </a:t>
            </a:r>
            <a:r>
              <a:rPr lang="fr-FR" b="1" dirty="0" smtClean="0"/>
              <a:t>Lambotte </a:t>
            </a:r>
            <a:r>
              <a:rPr lang="fr-FR" dirty="0" smtClean="0"/>
              <a:t>: 56 ans, DESS Science Eco, Master GP Dauphine, Gestionnaire Patrimoine.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32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niche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Les pharmacies ne représentent que 3% des commerces de détail en France.</a:t>
            </a:r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Sur 1 200 transactions sur fonds de commerce pharmacies par an, nous estimons qu’environ 30% (=360) feraient l’objet ou pourraient faire l’objet de dissociation entre murs et fonds de commerce.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Prendre 2 à 5 % de ces transactions pour construire un parc d’une quarantaine de murs en 5 ans est raisonnable mais demande toutefois :</a:t>
            </a:r>
          </a:p>
          <a:p>
            <a:pPr lvl="1"/>
            <a:r>
              <a:rPr lang="fr-FR" dirty="0"/>
              <a:t>u</a:t>
            </a:r>
            <a:r>
              <a:rPr lang="fr-FR" dirty="0" smtClean="0"/>
              <a:t>n équipe dédiée et professionnelle de la pharmacie et de l’immobilier, associée à </a:t>
            </a:r>
          </a:p>
          <a:p>
            <a:pPr lvl="1"/>
            <a:r>
              <a:rPr lang="fr-FR" dirty="0"/>
              <a:t>u</a:t>
            </a:r>
            <a:r>
              <a:rPr lang="fr-FR" dirty="0" smtClean="0"/>
              <a:t>n réseau commercial en pharmacies</a:t>
            </a:r>
          </a:p>
          <a:p>
            <a:pPr marL="457200" lvl="1" indent="0">
              <a:buNone/>
            </a:pPr>
            <a:r>
              <a:rPr lang="fr-FR" dirty="0" smtClean="0"/>
              <a:t>… qu’à notre connaissance personne n’a actuellement.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99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investissement « inoxydable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121099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Comme pour tout commerce, la localisation et le gestionnaire sont les 2 éléments clefs : nous sommes bien placés pour choisir.</a:t>
            </a:r>
          </a:p>
          <a:p>
            <a:r>
              <a:rPr lang="fr-FR" dirty="0" smtClean="0"/>
              <a:t>Nous pouvons sécuriser la vente du bien en accordant une option d’achat ou promesse de vente au locataire lors de la prise de bail.</a:t>
            </a:r>
          </a:p>
          <a:p>
            <a:r>
              <a:rPr lang="fr-FR" dirty="0" smtClean="0"/>
              <a:t>Evolution probable : baisse du nombre de murs de pharmacies par concentration sur les meilleurs emplacements qui, du coup, feront l’objet d’une forte demande… et nous sommes en position de choisir…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12</a:t>
            </a:fld>
            <a:endParaRPr lang="fr-FR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239897"/>
              </p:ext>
            </p:extLst>
          </p:nvPr>
        </p:nvGraphicFramePr>
        <p:xfrm>
          <a:off x="971600" y="1772816"/>
          <a:ext cx="7056784" cy="2016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5080"/>
                <a:gridCol w="3861704"/>
              </a:tblGrid>
              <a:tr h="279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Hypothèses d’évolution de l’économie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Conséquences</a:t>
                      </a:r>
                      <a:endParaRPr lang="fr-F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7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Déflation, baisse de l’immobilier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croissance du commerce de la santé maintenue inertie du bail et pas de rotation de locataires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=&gt; assurent le rendement locatif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Inflation, hausse de l’immobilier</a:t>
                      </a:r>
                      <a:endParaRPr lang="fr-F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la pierre augmente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8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Stagflation (stagnation activité + Inflation des actifs)</a:t>
                      </a:r>
                      <a:endParaRPr lang="fr-F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la pierre suit l’augmentation des prix des actifs, les loyers suivent la pierre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Ellipse 6"/>
          <p:cNvSpPr/>
          <p:nvPr/>
        </p:nvSpPr>
        <p:spPr>
          <a:xfrm>
            <a:off x="4067944" y="1556792"/>
            <a:ext cx="3888432" cy="15841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3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Montage et Equipe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739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Montage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14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7"/>
            <a:ext cx="684076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359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Business Plan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64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Hypothèses de base du BP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16</a:t>
            </a:fld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84784"/>
            <a:ext cx="7200800" cy="2608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161" y="4276964"/>
            <a:ext cx="2707278" cy="1960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788" y="4276964"/>
            <a:ext cx="3070109" cy="1960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381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Comptes 5 ans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17</a:t>
            </a:fld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7440404" cy="527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02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Rentabilité actionnaires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18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971600" y="4725144"/>
            <a:ext cx="756084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Remarque :</a:t>
            </a:r>
          </a:p>
          <a:p>
            <a:r>
              <a:rPr lang="fr-FR" dirty="0" smtClean="0"/>
              <a:t>Cette rentabilité ne prend pas en compte les éventuelles fluctuations du prix de l’immobilier d’entreprise.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32856"/>
            <a:ext cx="8352928" cy="1995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3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378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 de Direction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Nous proposons à quelques investisseurs de participer à la création de la Foncière Murs Pharma, spécialisée dans </a:t>
            </a:r>
            <a:r>
              <a:rPr lang="fr-FR" u="sng" dirty="0" smtClean="0"/>
              <a:t>l’acquisition et la gestion de murs de pharmacies</a:t>
            </a:r>
            <a:r>
              <a:rPr lang="fr-FR" dirty="0" smtClean="0"/>
              <a:t>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Au confluent de 3 métiers : la pharmacie, l’immobilier et la </a:t>
            </a:r>
            <a:r>
              <a:rPr lang="fr-FR" dirty="0" err="1" smtClean="0"/>
              <a:t>Fusacqu</a:t>
            </a:r>
            <a:r>
              <a:rPr lang="fr-FR" dirty="0" smtClean="0"/>
              <a:t>, ce projet s’inscrit dans la vague de l’</a:t>
            </a:r>
            <a:r>
              <a:rPr lang="fr-FR" u="sng" dirty="0" smtClean="0"/>
              <a:t>externalisation de l’immobilier</a:t>
            </a:r>
            <a:r>
              <a:rPr lang="fr-FR" dirty="0" smtClean="0"/>
              <a:t> d’entreprise à fins de financement.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Pharmacies</a:t>
            </a:r>
            <a:r>
              <a:rPr lang="fr-FR" dirty="0" smtClean="0"/>
              <a:t> : 22000 murs, 1200 vendus/an, locataires fiables, DCP&lt;0,6%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Immobilier d’entreprise</a:t>
            </a:r>
            <a:r>
              <a:rPr lang="fr-FR" dirty="0" smtClean="0"/>
              <a:t> : </a:t>
            </a:r>
            <a:r>
              <a:rPr lang="fr-FR" dirty="0" err="1" smtClean="0"/>
              <a:t>rdt</a:t>
            </a:r>
            <a:r>
              <a:rPr lang="fr-FR" dirty="0" smtClean="0"/>
              <a:t>/risque 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= 7/9 </a:t>
            </a:r>
            <a:r>
              <a:rPr lang="fr-FR" dirty="0" smtClean="0"/>
              <a:t>contre 10/27 sur le CAC.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Capitaux propres du projet : </a:t>
            </a:r>
            <a:r>
              <a:rPr lang="fr-FR" u="sng" dirty="0" smtClean="0"/>
              <a:t>4M€ répartis en « tickets » de 200K€</a:t>
            </a:r>
            <a:r>
              <a:rPr lang="fr-FR" dirty="0" smtClean="0"/>
              <a:t> chacun.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TRI cinq ans</a:t>
            </a:r>
            <a:r>
              <a:rPr lang="fr-FR" dirty="0" smtClean="0"/>
              <a:t> : 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8,2% </a:t>
            </a:r>
            <a:r>
              <a:rPr lang="fr-FR" dirty="0" smtClean="0"/>
              <a:t>sur valeur terminale comptable.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dirty="0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999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L’immobilier d’entreprise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536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murs de boutiques</a:t>
            </a:r>
            <a:br>
              <a:rPr lang="fr-FR" dirty="0" smtClean="0"/>
            </a:br>
            <a:r>
              <a:rPr lang="fr-FR" sz="1800" dirty="0" smtClean="0"/>
              <a:t>source: IEIF</a:t>
            </a:r>
            <a:endParaRPr lang="fr-FR" sz="1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4</a:t>
            </a:fld>
            <a:endParaRPr lang="fr-FR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689934"/>
              </p:ext>
            </p:extLst>
          </p:nvPr>
        </p:nvGraphicFramePr>
        <p:xfrm>
          <a:off x="611560" y="1412776"/>
          <a:ext cx="7632847" cy="4638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7804"/>
                <a:gridCol w="1193683"/>
                <a:gridCol w="1563557"/>
                <a:gridCol w="1429057"/>
                <a:gridCol w="1008746"/>
              </a:tblGrid>
              <a:tr h="6780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SCPI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Groupe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Rendement 2010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Performance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 10 ans</a:t>
                      </a:r>
                    </a:p>
                  </a:txBody>
                  <a:tcPr marL="9525" marR="9525" marT="9525" marB="0" anchor="ctr"/>
                </a:tc>
              </a:tr>
              <a:tr h="44458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(Sur la base du prix acquéreur)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globale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(Prix acquéreur)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024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fr-FR" b="1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ACTIPIERRE EUROPE*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5,00%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5,00%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CIFOCOMA 4*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UFFI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4,88%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4,88%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PLACEMENT CILOGER 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ACTIPIERRE 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5,27%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10,24%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16,94%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ACTIPIERRE 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5,59%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33,25%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14,72%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FONCIA PIERRE RENDEMENT*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Foncia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5,96%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8,53%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14,40%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CIFOCOMA*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Sofidy SA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7,16%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47,35%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13,41%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BUROBOUTIC*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Fiducial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5,89%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15,25%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12,45%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ACTIPIERRE 3*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5,41%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14,35%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11,44%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CIFOCOMA 3*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UFFI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5,79%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8,17%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11,22%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CIFOCOMA 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Sofidy SA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7,25%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35,87%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10,89%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FONCIERE REMUSAT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Cabinet Voisin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6,87%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18,43%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10,23%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BTP IMMOBILIER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UFFI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5,71%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6,79%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9,97%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IMMORENTE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Sofidy SA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5,60%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5,60%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9,75%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NOVAPIERRE 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Paref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5,56%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8,00%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8,92%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FICOMA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UFFI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5,19%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5,65%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8,66%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MULTICOMMERCE*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UFG-LFP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4,35%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4,35%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8,37%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41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pharmacie d’officine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826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Pharmacies d’officine – chiffres clés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1800000" algn="l"/>
              </a:tabLst>
            </a:pPr>
            <a:r>
              <a:rPr lang="fr-FR" dirty="0" smtClean="0"/>
              <a:t>Nombre :</a:t>
            </a:r>
            <a:r>
              <a:rPr lang="fr-FR" dirty="0"/>
              <a:t> </a:t>
            </a:r>
            <a:r>
              <a:rPr lang="fr-FR" dirty="0" smtClean="0"/>
              <a:t>					22 600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Habitants/pharmacie : 			3 000 </a:t>
            </a:r>
            <a:r>
              <a:rPr lang="fr-FR" sz="1600" dirty="0" smtClean="0"/>
              <a:t>avec numerus clausus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Principe : 					«une pharmacie/un pharmacien»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ordonnances/jour/pharmacie :		100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CA moyen :					1500 K€/an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La plus grosse :				&gt; 20M (invendable !)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Personnel :					titulaire + 1 pharmacien/M€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MB :					28 à 30% CA</a:t>
            </a:r>
            <a:endParaRPr lang="fr-FR" dirty="0"/>
          </a:p>
          <a:p>
            <a:pPr>
              <a:tabLst>
                <a:tab pos="1800000" algn="l"/>
              </a:tabLst>
            </a:pPr>
            <a:r>
              <a:rPr lang="fr-FR" dirty="0" smtClean="0"/>
              <a:t>EBE :					&gt;10% CA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Licence d’exploitation :			attachée au bail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Prix du fonds de commerce :		0.86 CA TTC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Prix Fonds commerce/murs :	</a:t>
            </a:r>
            <a:r>
              <a:rPr lang="fr-FR" dirty="0"/>
              <a:t>	</a:t>
            </a:r>
            <a:r>
              <a:rPr lang="fr-FR" dirty="0" smtClean="0"/>
              <a:t>&gt;3</a:t>
            </a:r>
          </a:p>
          <a:p>
            <a:r>
              <a:rPr lang="fr-FR" dirty="0" err="1" smtClean="0"/>
              <a:t>Nbre</a:t>
            </a:r>
            <a:r>
              <a:rPr lang="fr-FR" dirty="0" smtClean="0"/>
              <a:t> transactions/an :			1200 en croissance</a:t>
            </a:r>
          </a:p>
          <a:p>
            <a:r>
              <a:rPr lang="fr-FR" dirty="0" smtClean="0"/>
              <a:t>Ecarts à la moyenne :			faibles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pharmacie et ses murs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7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96" y="1936679"/>
            <a:ext cx="2607220" cy="3940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665" y="1412776"/>
            <a:ext cx="2167416" cy="289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664" y="4401679"/>
            <a:ext cx="2167416" cy="2123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5580112" y="2449918"/>
            <a:ext cx="2736304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Paramètres moyens des murs</a:t>
            </a:r>
            <a:r>
              <a:rPr lang="fr-FR" dirty="0" smtClean="0"/>
              <a:t> </a:t>
            </a:r>
          </a:p>
          <a:p>
            <a:endParaRPr lang="fr-FR" dirty="0"/>
          </a:p>
          <a:p>
            <a:r>
              <a:rPr lang="fr-FR" dirty="0" smtClean="0"/>
              <a:t>Superficie : 70m²</a:t>
            </a:r>
          </a:p>
          <a:p>
            <a:r>
              <a:rPr lang="fr-FR" dirty="0" smtClean="0"/>
              <a:t>Prix : 1000 à 3000€/m²</a:t>
            </a:r>
          </a:p>
          <a:p>
            <a:r>
              <a:rPr lang="fr-FR" dirty="0" smtClean="0"/>
              <a:t>Prix FC/Murs &gt; 3</a:t>
            </a:r>
          </a:p>
          <a:p>
            <a:r>
              <a:rPr lang="fr-FR" dirty="0" smtClean="0"/>
              <a:t>Taux de cap : </a:t>
            </a:r>
            <a:r>
              <a:rPr lang="fr-FR" dirty="0"/>
              <a:t>8</a:t>
            </a:r>
            <a:r>
              <a:rPr lang="fr-FR" dirty="0" smtClean="0"/>
              <a:t> à 10%</a:t>
            </a:r>
          </a:p>
          <a:p>
            <a:r>
              <a:rPr lang="fr-FR" dirty="0" smtClean="0"/>
              <a:t>Bail : 3/6/9 +</a:t>
            </a:r>
          </a:p>
          <a:p>
            <a:r>
              <a:rPr lang="fr-FR" dirty="0" smtClean="0"/>
              <a:t>Bail « accroché » à la licence d’exploitation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310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Avantages compétitifs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96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Confluent de 3 métiers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9</a:t>
            </a:fld>
            <a:endParaRPr lang="fr-FR"/>
          </a:p>
        </p:txBody>
      </p:sp>
      <p:grpSp>
        <p:nvGrpSpPr>
          <p:cNvPr id="15" name="Groupe 14"/>
          <p:cNvGrpSpPr/>
          <p:nvPr/>
        </p:nvGrpSpPr>
        <p:grpSpPr>
          <a:xfrm>
            <a:off x="251520" y="1452544"/>
            <a:ext cx="4983818" cy="3848664"/>
            <a:chOff x="321486" y="1268760"/>
            <a:chExt cx="4983818" cy="3848664"/>
          </a:xfrm>
        </p:grpSpPr>
        <p:sp>
          <p:nvSpPr>
            <p:cNvPr id="7" name="Ellipse 6"/>
            <p:cNvSpPr/>
            <p:nvPr/>
          </p:nvSpPr>
          <p:spPr>
            <a:xfrm>
              <a:off x="321486" y="1268760"/>
              <a:ext cx="4983818" cy="38486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522073" y="2445734"/>
              <a:ext cx="33028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rgbClr val="FF0000"/>
                  </a:solidFill>
                </a:rPr>
                <a:t>Immobilier</a:t>
              </a:r>
              <a:endParaRPr lang="fr-FR" sz="32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2627784" y="2790492"/>
            <a:ext cx="3928628" cy="4052772"/>
            <a:chOff x="2627784" y="2790492"/>
            <a:chExt cx="3928628" cy="4052772"/>
          </a:xfrm>
        </p:grpSpPr>
        <p:sp>
          <p:nvSpPr>
            <p:cNvPr id="8" name="Ellipse 7"/>
            <p:cNvSpPr/>
            <p:nvPr/>
          </p:nvSpPr>
          <p:spPr>
            <a:xfrm>
              <a:off x="2627784" y="2790492"/>
              <a:ext cx="3928628" cy="40527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2915816" y="4941168"/>
              <a:ext cx="330282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Fusions Acquisitions</a:t>
              </a:r>
              <a:endParaRPr lang="fr-FR" sz="3200" i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3861497" y="1412776"/>
            <a:ext cx="5102991" cy="3960440"/>
            <a:chOff x="3824897" y="1403688"/>
            <a:chExt cx="5463031" cy="3960440"/>
          </a:xfrm>
        </p:grpSpPr>
        <p:sp>
          <p:nvSpPr>
            <p:cNvPr id="9" name="Ellipse 8"/>
            <p:cNvSpPr/>
            <p:nvPr/>
          </p:nvSpPr>
          <p:spPr>
            <a:xfrm>
              <a:off x="3824897" y="1403688"/>
              <a:ext cx="5463031" cy="39604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580112" y="2367301"/>
              <a:ext cx="330282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rgbClr val="00B050"/>
                  </a:solidFill>
                </a:rPr>
                <a:t>Pharmacie d’officine</a:t>
              </a:r>
              <a:endParaRPr lang="fr-FR" sz="3200" i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3752571" y="2636912"/>
            <a:ext cx="1899549" cy="1807594"/>
            <a:chOff x="3752571" y="2703550"/>
            <a:chExt cx="1899549" cy="1661587"/>
          </a:xfrm>
        </p:grpSpPr>
        <p:sp>
          <p:nvSpPr>
            <p:cNvPr id="13" name="Larme 12"/>
            <p:cNvSpPr/>
            <p:nvPr/>
          </p:nvSpPr>
          <p:spPr>
            <a:xfrm rot="8491279">
              <a:off x="3752571" y="2703550"/>
              <a:ext cx="1660704" cy="1661587"/>
            </a:xfrm>
            <a:prstGeom prst="teardrop">
              <a:avLst/>
            </a:prstGeom>
            <a:pattFill prst="pct25">
              <a:fgClr>
                <a:srgbClr val="FFFF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3779912" y="3371072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MURS PHARMA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88840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S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756</Words>
  <Application>Microsoft Office PowerPoint</Application>
  <PresentationFormat>Affichage à l'écran (4:3)</PresentationFormat>
  <Paragraphs>217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JSC</vt:lpstr>
      <vt:lpstr>La Foncière Murs-Pharma</vt:lpstr>
      <vt:lpstr>Résumé de Direction</vt:lpstr>
      <vt:lpstr>L’immobilier d’entreprise</vt:lpstr>
      <vt:lpstr>Les murs de boutiques source: IEIF</vt:lpstr>
      <vt:lpstr>La pharmacie d’officine</vt:lpstr>
      <vt:lpstr> Pharmacies d’officine – chiffres clés</vt:lpstr>
      <vt:lpstr>Une pharmacie et ses murs</vt:lpstr>
      <vt:lpstr>Avantages compétitifs</vt:lpstr>
      <vt:lpstr>Confluent de 3 métiers</vt:lpstr>
      <vt:lpstr>L’Equipe (société de gestion)</vt:lpstr>
      <vt:lpstr>Une niche</vt:lpstr>
      <vt:lpstr>Un investissement « inoxydable »</vt:lpstr>
      <vt:lpstr>Montage et Equipe</vt:lpstr>
      <vt:lpstr>Le Montage</vt:lpstr>
      <vt:lpstr>Business Plan</vt:lpstr>
      <vt:lpstr>Hypothèses de base du BP</vt:lpstr>
      <vt:lpstr>Comptes 5 ans</vt:lpstr>
      <vt:lpstr>Rentabilité actionnaires</vt:lpstr>
      <vt:lpstr>Merci de votre attention…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Jean SAINT-CRICQ</cp:lastModifiedBy>
  <cp:revision>76</cp:revision>
  <dcterms:created xsi:type="dcterms:W3CDTF">2011-10-15T14:40:53Z</dcterms:created>
  <dcterms:modified xsi:type="dcterms:W3CDTF">2012-02-01T12:24:17Z</dcterms:modified>
</cp:coreProperties>
</file>