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95" r:id="rId2"/>
  </p:sldMasterIdLst>
  <p:notesMasterIdLst>
    <p:notesMasterId r:id="rId14"/>
  </p:notesMasterIdLst>
  <p:handoutMasterIdLst>
    <p:handoutMasterId r:id="rId15"/>
  </p:handoutMasterIdLst>
  <p:sldIdLst>
    <p:sldId id="256" r:id="rId3"/>
    <p:sldId id="292" r:id="rId4"/>
    <p:sldId id="328" r:id="rId5"/>
    <p:sldId id="282" r:id="rId6"/>
    <p:sldId id="284" r:id="rId7"/>
    <p:sldId id="357" r:id="rId8"/>
    <p:sldId id="355" r:id="rId9"/>
    <p:sldId id="338" r:id="rId10"/>
    <p:sldId id="340" r:id="rId11"/>
    <p:sldId id="341" r:id="rId12"/>
    <p:sldId id="356" r:id="rId13"/>
  </p:sldIdLst>
  <p:sldSz cx="9144000" cy="6858000" type="screen4x3"/>
  <p:notesSz cx="6794500" cy="9906000"/>
  <p:defaultTextStyle>
    <a:defPPr>
      <a:defRPr lang="fr-F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velyne" initials="e"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150" autoAdjust="0"/>
    <p:restoredTop sz="86316" autoAdjust="0"/>
  </p:normalViewPr>
  <p:slideViewPr>
    <p:cSldViewPr>
      <p:cViewPr>
        <p:scale>
          <a:sx n="70" d="100"/>
          <a:sy n="70" d="100"/>
        </p:scale>
        <p:origin x="-1362" y="-576"/>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84"/>
      </p:cViewPr>
      <p:guideLst>
        <p:guide orient="horz" pos="3120"/>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pPr>
              <a:defRPr/>
            </a:pPr>
            <a:fld id="{4B2BF027-B525-4E9C-857D-233B959D306A}" type="datetimeFigureOut">
              <a:rPr lang="fr-FR"/>
              <a:pPr>
                <a:defRPr/>
              </a:pPr>
              <a:t>07/09/2010</a:t>
            </a:fld>
            <a:endParaRPr lang="fr-FR"/>
          </a:p>
        </p:txBody>
      </p:sp>
      <p:sp>
        <p:nvSpPr>
          <p:cNvPr id="4" name="Espace réservé du pied de page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pPr>
              <a:defRPr/>
            </a:pPr>
            <a:fld id="{09C35AAC-2394-4BFD-90C0-AFA0BE504AA7}"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3075" name="Rectangle 3"/>
          <p:cNvSpPr>
            <a:spLocks noGrp="1" noChangeArrowheads="1"/>
          </p:cNvSpPr>
          <p:nvPr>
            <p:ph type="dt" idx="1"/>
          </p:nvPr>
        </p:nvSpPr>
        <p:spPr bwMode="auto">
          <a:xfrm>
            <a:off x="3848645"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53252"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3079" name="Rectangle 7"/>
          <p:cNvSpPr>
            <a:spLocks noGrp="1" noChangeArrowheads="1"/>
          </p:cNvSpPr>
          <p:nvPr>
            <p:ph type="sldNum" sz="quarter" idx="5"/>
          </p:nvPr>
        </p:nvSpPr>
        <p:spPr bwMode="auto">
          <a:xfrm>
            <a:off x="3848645"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77AD0E2-A1F3-4465-B84B-A8606EFCCA16}"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r>
              <a:rPr lang="fr-FR" dirty="0" err="1" smtClean="0"/>
              <a:t>Modddjo</a:t>
            </a:r>
            <a:r>
              <a:rPr lang="fr-FR" dirty="0" smtClean="0"/>
              <a:t> s’écrit avec 3D parce que tout est en volume dans </a:t>
            </a:r>
            <a:r>
              <a:rPr lang="fr-FR" dirty="0" err="1" smtClean="0"/>
              <a:t>Modddjo</a:t>
            </a:r>
            <a:r>
              <a:rPr lang="fr-FR" dirty="0" smtClean="0"/>
              <a:t>. Le logo type qui se veut être un message subliminal de la 3D ; c’est une référence ludique à un des premiers jeux </a:t>
            </a:r>
            <a:r>
              <a:rPr lang="fr-FR" dirty="0" err="1" smtClean="0"/>
              <a:t>video</a:t>
            </a:r>
            <a:r>
              <a:rPr lang="fr-FR" dirty="0" smtClean="0"/>
              <a:t>. Media riche en 3D.</a:t>
            </a:r>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r>
              <a:rPr lang="fr-FR" dirty="0" err="1" smtClean="0"/>
              <a:t>Modddjo</a:t>
            </a:r>
            <a:r>
              <a:rPr lang="fr-FR" dirty="0" smtClean="0"/>
              <a:t> permet un affichage en 3D à l'intérieur d'un navigateur. </a:t>
            </a:r>
          </a:p>
          <a:p>
            <a:r>
              <a:rPr lang="fr-FR" dirty="0" err="1" smtClean="0"/>
              <a:t>Modddjo</a:t>
            </a:r>
            <a:r>
              <a:rPr lang="fr-FR" dirty="0" smtClean="0"/>
              <a:t> permet de faire de la représentation d'objets en 3 dimensions. Il y a 2 technologies sur lesquelles on pourrait croire que cette démonstration pourrait tourner, notamment sous Flash ou Java, qui sont des concurrents directs, mais elles n’en ont pas la capacité. </a:t>
            </a:r>
            <a:r>
              <a:rPr lang="fr-FR" dirty="0" err="1" smtClean="0"/>
              <a:t>Modddjo</a:t>
            </a:r>
            <a:r>
              <a:rPr lang="fr-FR" dirty="0" smtClean="0"/>
              <a:t> apporte un résultat typique qu’on retrouve dans le jeu vidéo et d’un point vue interactif, au niveau du commerce qui permet de visualiser des objets et d’en voir toutes les faces possibles avant de les acheter. Les possibilités sont illimitées car c’est un moteur qu’on peut entièrement reprogrammer par le biais de son applicateur pour avoir les fonctionnalités qu’on souhaite. L’intérêt majeur c’est l’interfaçage avec l’utilisateur qui a été complètement repensé en 3 dimensions elles-mêmes. On peut voir que toutes les éléments classiques interactifs ont été mis en volume, par exemple un traitement texte. C’est une fonction utile en fait. Le côté esthétique est important, mais c’est surtout le fait de la simplicité de la création et le fait de créer un visuel attractif dans un contexte de non spécialisation. Pas besoin d’être un développeur spécialisé en programmation 3D. Des outils comme </a:t>
            </a:r>
            <a:r>
              <a:rPr lang="fr-FR" dirty="0" err="1" smtClean="0"/>
              <a:t>Modddjo</a:t>
            </a:r>
            <a:r>
              <a:rPr lang="fr-FR" dirty="0" smtClean="0"/>
              <a:t> </a:t>
            </a:r>
            <a:r>
              <a:rPr lang="fr-FR" dirty="0" err="1" smtClean="0"/>
              <a:t>Writer</a:t>
            </a:r>
            <a:r>
              <a:rPr lang="fr-FR" dirty="0" smtClean="0"/>
              <a:t> qui permettront de créer ce contenu, qui doit être disponible quelle que soit la plateforme et quel que soit le navigateur. Cela marche aussi sur les éléments mobiles une scène avec une grosse complexité comme ce petit explorateur de fichier, qui peut ressembler à celui de Windows, sur lequel on a mis des avantages fonctionnels de la 3D. Cet exemple montre les nouveaux intérêts ergonomiques de la représentation complexe de données.</a:t>
            </a:r>
            <a:endParaRPr lang="fr-FR"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r>
              <a:rPr lang="fr-FR" dirty="0" smtClean="0"/>
              <a:t>Sébastien Bloc : 37 ans, fondateur et le visionnaire de </a:t>
            </a:r>
            <a:r>
              <a:rPr lang="fr-FR" dirty="0" err="1" smtClean="0"/>
              <a:t>Modddjo</a:t>
            </a:r>
            <a:r>
              <a:rPr lang="fr-FR" dirty="0" smtClean="0"/>
              <a:t>, directeur technique. 10 ans d’expérience en informatique, programme depuis l’âge de 13 ans. </a:t>
            </a:r>
          </a:p>
          <a:p>
            <a:r>
              <a:rPr lang="fr-FR" dirty="0" smtClean="0"/>
              <a:t>Les différents aspects sur lesquels il a travaillé étaient centrés sur le jeu vidéo. Il a participé à la création de jeux vidéo et d’outils autour du jeux vidéos, notamment d’outils de monétisation, ainsi que sur des nouvelles technologies multimédia et l’intégration dans un contexte globale internet.</a:t>
            </a:r>
          </a:p>
          <a:p>
            <a:r>
              <a:rPr lang="fr-FR" dirty="0" smtClean="0"/>
              <a:t>Ses savoir-faire et sa réelle expertise sont sur les technologies 3D, tant visuelle qu’ audio qui complète le visuel et la détection spatiale avec le multipoints comme sous </a:t>
            </a:r>
            <a:r>
              <a:rPr lang="fr-FR" dirty="0" err="1" smtClean="0"/>
              <a:t>Window</a:t>
            </a:r>
            <a:r>
              <a:rPr lang="fr-FR" dirty="0" smtClean="0"/>
              <a:t> </a:t>
            </a:r>
            <a:r>
              <a:rPr lang="fr-FR" dirty="0" err="1" smtClean="0"/>
              <a:t>Seven</a:t>
            </a:r>
            <a:r>
              <a:rPr lang="fr-FR" dirty="0" smtClean="0"/>
              <a:t>. </a:t>
            </a:r>
          </a:p>
          <a:p>
            <a:r>
              <a:rPr lang="fr-FR" dirty="0" smtClean="0"/>
              <a:t>Véritable ergonome, il maîtrise totalement le dialogue homme/machine avec la spécificité de l’environnement 3D.</a:t>
            </a:r>
          </a:p>
          <a:p>
            <a:r>
              <a:rPr lang="fr-FR" dirty="0" smtClean="0"/>
              <a:t>Il a une forte valeur ajoutée sur l’analyse des acteurs du marché, l’existence des prototypes et des ressources existantes. De formation électronique et informatique, il a travaillé comme chef de projet jeu vidéo constamment producteur en recherche et développement dans 3 Start up différentes. Il a passé un an en Guyane dans l’armée en tant qu’informaticien. En rentrant en France, il a travaillé successivement chez Bounty, Hewlett Packard, 4 ans chez Microsoft et un an en Chine chez </a:t>
            </a:r>
            <a:r>
              <a:rPr lang="fr-FR" dirty="0" err="1" smtClean="0"/>
              <a:t>Gamup</a:t>
            </a:r>
            <a:r>
              <a:rPr lang="fr-FR" dirty="0" smtClean="0"/>
              <a:t> (management 35 développeurs).</a:t>
            </a:r>
            <a:endParaRPr lang="fr-FR"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442913" y="339725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pic>
        <p:nvPicPr>
          <p:cNvPr id="5" name="Image 9" descr="logo3dModddjo.png"/>
          <p:cNvPicPr>
            <a:picLocks noChangeAspect="1"/>
          </p:cNvPicPr>
          <p:nvPr userDrawn="1"/>
        </p:nvPicPr>
        <p:blipFill>
          <a:blip r:embed="rId2" cstate="print"/>
          <a:srcRect/>
          <a:stretch>
            <a:fillRect/>
          </a:stretch>
        </p:blipFill>
        <p:spPr bwMode="auto">
          <a:xfrm>
            <a:off x="214313" y="2857500"/>
            <a:ext cx="785812" cy="1231900"/>
          </a:xfrm>
          <a:prstGeom prst="rect">
            <a:avLst/>
          </a:prstGeom>
          <a:noFill/>
          <a:ln w="9525">
            <a:noFill/>
            <a:miter lim="800000"/>
            <a:headEnd/>
            <a:tailEnd/>
          </a:ln>
        </p:spPr>
      </p:pic>
      <p:sp>
        <p:nvSpPr>
          <p:cNvPr id="17420" name="Rectangle 12"/>
          <p:cNvSpPr>
            <a:spLocks noGrp="1" noChangeArrowheads="1"/>
          </p:cNvSpPr>
          <p:nvPr>
            <p:ph type="ctrTitle"/>
          </p:nvPr>
        </p:nvSpPr>
        <p:spPr>
          <a:xfrm>
            <a:off x="990600" y="1676400"/>
            <a:ext cx="7772400" cy="1462088"/>
          </a:xfrm>
        </p:spPr>
        <p:txBody>
          <a:bodyPr/>
          <a:lstStyle>
            <a:lvl1pPr>
              <a:defRPr/>
            </a:lvl1pPr>
          </a:lstStyle>
          <a:p>
            <a:r>
              <a:rPr lang="fr-FR"/>
              <a:t>Cliquez pour modifier le style du titre</a:t>
            </a:r>
          </a:p>
        </p:txBody>
      </p:sp>
      <p:sp>
        <p:nvSpPr>
          <p:cNvPr id="174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6"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FB62D999-12C2-4CA9-B6FF-EC2575725EBE}" type="datetime1">
              <a:rPr lang="fr-FR" smtClean="0"/>
              <a:pPr>
                <a:defRPr/>
              </a:pPr>
              <a:t>07/09/2010</a:t>
            </a:fld>
            <a:endParaRPr lang="fr-FR"/>
          </a:p>
        </p:txBody>
      </p:sp>
      <p:sp>
        <p:nvSpPr>
          <p:cNvPr id="7"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fr-FR"/>
              <a:t>Modddjo – Aks – JSC/ER </a:t>
            </a:r>
            <a:endParaRPr lang="fr-FR" dirty="0"/>
          </a:p>
        </p:txBody>
      </p:sp>
      <p:sp>
        <p:nvSpPr>
          <p:cNvPr id="8"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9483809-9F9E-493F-9770-2DC96B76A8EE}"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DB1907E6-A91F-4534-A1D8-743444411AC6}" type="datetime1">
              <a:rPr lang="fr-FR" smtClean="0"/>
              <a:pPr>
                <a:defRPr/>
              </a:pPr>
              <a:t>07/09/2010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372E3B16-9823-4AE9-BDC5-D11C3B7918C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7D52BE7D-BCDC-4303-8C21-6E8A218BF8E9}" type="datetime1">
              <a:rPr lang="fr-FR" smtClean="0"/>
              <a:pPr>
                <a:defRPr/>
              </a:pPr>
              <a:t>07/09/2010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CBD1F792-6682-4CD3-9B9D-09C4887D383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1462087"/>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1826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7030001-9CF1-4E45-91E3-8EE3ABEF6E04}" type="datetime1">
              <a:rPr lang="fr-FR" smtClean="0"/>
              <a:pPr>
                <a:defRPr/>
              </a:pPr>
              <a:t>07/09/2010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DF817DEA-A1CE-4470-B7EF-E7D6CCB293A1}"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D925B01-78F7-4D75-B5E7-509C6E5C0F7B}" type="datetime1">
              <a:rPr lang="fr-FR" smtClean="0"/>
              <a:pPr>
                <a:defRPr/>
              </a:pPr>
              <a:t>07/09/2010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3D5CBEE1-7795-4F65-AC9D-CE7EAEBF19C3}"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441767ED-D626-47B1-8591-07CD696346C3}" type="datetime1">
              <a:rPr lang="fr-FR" smtClean="0"/>
              <a:pPr>
                <a:defRPr/>
              </a:pPr>
              <a:t>07/09/2010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744B52F1-20A2-4653-9C76-513E8C2ABC0E}"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8372CD46-006C-4565-AEA7-2B5052D7AC40}" type="datetime1">
              <a:rPr lang="fr-FR" smtClean="0"/>
              <a:pPr>
                <a:defRPr/>
              </a:pPr>
              <a:t>07/09/2010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27622029-F919-4CC7-82C6-010308634AE6}"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70BFCE7-E77F-4703-BDF9-2F761DD81CFE}" type="datetime1">
              <a:rPr lang="fr-FR" smtClean="0"/>
              <a:pPr>
                <a:defRPr/>
              </a:pPr>
              <a:t>07/09/2010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381DA42E-155F-4CF7-8E95-C7777A0FA39B}"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33F65BD-036F-40BD-9E08-F4579B4161E3}" type="datetime1">
              <a:rPr lang="fr-FR" smtClean="0"/>
              <a:pPr>
                <a:defRPr/>
              </a:pPr>
              <a:t>07/09/2010</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9" name="Espace réservé du numéro de diapositive 5"/>
          <p:cNvSpPr>
            <a:spLocks noGrp="1"/>
          </p:cNvSpPr>
          <p:nvPr>
            <p:ph type="sldNum" sz="quarter" idx="12"/>
          </p:nvPr>
        </p:nvSpPr>
        <p:spPr/>
        <p:txBody>
          <a:bodyPr/>
          <a:lstStyle>
            <a:lvl1pPr>
              <a:defRPr/>
            </a:lvl1pPr>
          </a:lstStyle>
          <a:p>
            <a:pPr>
              <a:defRPr/>
            </a:pPr>
            <a:fld id="{7D8C1766-2EA5-4C16-BF51-241AD5C5FF1D}"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D3739DDC-7D03-4664-881A-786DEC7F5874}" type="datetime1">
              <a:rPr lang="fr-FR" smtClean="0"/>
              <a:pPr>
                <a:defRPr/>
              </a:pPr>
              <a:t>07/09/2010</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5" name="Espace réservé du numéro de diapositive 5"/>
          <p:cNvSpPr>
            <a:spLocks noGrp="1"/>
          </p:cNvSpPr>
          <p:nvPr>
            <p:ph type="sldNum" sz="quarter" idx="12"/>
          </p:nvPr>
        </p:nvSpPr>
        <p:spPr/>
        <p:txBody>
          <a:bodyPr/>
          <a:lstStyle>
            <a:lvl1pPr>
              <a:defRPr/>
            </a:lvl1pPr>
          </a:lstStyle>
          <a:p>
            <a:pPr>
              <a:defRPr/>
            </a:pPr>
            <a:fld id="{5702B77F-F301-43A2-9E85-C1BA6CCA43B9}"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2DA57BE-FEE6-4AF3-9490-6B6C3BF2BDBB}" type="datetime1">
              <a:rPr lang="fr-FR" smtClean="0"/>
              <a:pPr>
                <a:defRPr/>
              </a:pPr>
              <a:t>07/09/2010</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4" name="Espace réservé du numéro de diapositive 5"/>
          <p:cNvSpPr>
            <a:spLocks noGrp="1"/>
          </p:cNvSpPr>
          <p:nvPr>
            <p:ph type="sldNum" sz="quarter" idx="12"/>
          </p:nvPr>
        </p:nvSpPr>
        <p:spPr/>
        <p:txBody>
          <a:bodyPr/>
          <a:lstStyle>
            <a:lvl1pPr>
              <a:defRPr/>
            </a:lvl1pPr>
          </a:lstStyle>
          <a:p>
            <a:pPr>
              <a:defRPr/>
            </a:pPr>
            <a:fld id="{A3D1983E-6893-4E9C-913D-96D9B5FF51E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KS">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857233"/>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11"/>
          <p:cNvSpPr>
            <a:spLocks noGrp="1" noChangeArrowheads="1"/>
          </p:cNvSpPr>
          <p:nvPr>
            <p:ph type="dt" sz="half" idx="10"/>
          </p:nvPr>
        </p:nvSpPr>
        <p:spPr/>
        <p:txBody>
          <a:bodyPr/>
          <a:lstStyle>
            <a:lvl1pPr>
              <a:defRPr/>
            </a:lvl1pPr>
          </a:lstStyle>
          <a:p>
            <a:pPr>
              <a:defRPr/>
            </a:pPr>
            <a:fld id="{3B10B2E4-F26E-4EBC-89BD-D918CC73DCE3}" type="datetime1">
              <a:rPr lang="fr-FR" smtClean="0"/>
              <a:pPr>
                <a:defRPr/>
              </a:pPr>
              <a:t>07/09/2010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dirty="0" smtClean="0"/>
              <a:t>Modddjo</a:t>
            </a:r>
            <a:endParaRPr lang="fr-FR" dirty="0"/>
          </a:p>
        </p:txBody>
      </p:sp>
      <p:sp>
        <p:nvSpPr>
          <p:cNvPr id="6" name="Rectangle 13"/>
          <p:cNvSpPr>
            <a:spLocks noGrp="1" noChangeArrowheads="1"/>
          </p:cNvSpPr>
          <p:nvPr>
            <p:ph type="sldNum" sz="quarter" idx="12"/>
          </p:nvPr>
        </p:nvSpPr>
        <p:spPr/>
        <p:txBody>
          <a:bodyPr/>
          <a:lstStyle>
            <a:lvl1pPr>
              <a:defRPr/>
            </a:lvl1pPr>
          </a:lstStyle>
          <a:p>
            <a:pPr>
              <a:defRPr/>
            </a:pPr>
            <a:endParaRPr lang="fr-FR" dirty="0" smtClean="0"/>
          </a:p>
          <a:p>
            <a:pPr>
              <a:defRPr/>
            </a:pPr>
            <a:fld id="{86F94585-8CCF-411F-B760-665A649A1833}" type="slidenum">
              <a:rPr lang="fr-FR" smtClean="0"/>
              <a:pPr>
                <a:defRPr/>
              </a:pPr>
              <a:t>‹N°›</a:t>
            </a:fld>
            <a:r>
              <a:rPr lang="fr-FR" dirty="0" smtClean="0"/>
              <a:t> </a:t>
            </a:r>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EC1E186-413B-46EE-B2C1-CAFCEFBED627}" type="datetime1">
              <a:rPr lang="fr-FR" smtClean="0"/>
              <a:pPr>
                <a:defRPr/>
              </a:pPr>
              <a:t>07/09/2010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AA8DA6D1-4E4E-4A41-A3D5-06E7705DBAF2}"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0F16B96-9566-4ABF-893E-C58055CFB35D}" type="datetime1">
              <a:rPr lang="fr-FR" smtClean="0"/>
              <a:pPr>
                <a:defRPr/>
              </a:pPr>
              <a:t>07/09/2010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B2399200-F967-4FC1-BFF2-C2E5E7BEA33F}"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48F976F-859B-4BAB-9AB8-49F30F0A2CBE}" type="datetime1">
              <a:rPr lang="fr-FR" smtClean="0"/>
              <a:pPr>
                <a:defRPr/>
              </a:pPr>
              <a:t>07/09/2010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4FD6463C-08AD-40B1-8D5C-97EDCF760E08}" type="slidenum">
              <a:rPr lang="fr-FR"/>
              <a:pPr>
                <a:defRPr/>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C30F1EB-2F74-47CB-AAF0-583C635FC5F7}" type="datetime1">
              <a:rPr lang="fr-FR" smtClean="0"/>
              <a:pPr>
                <a:defRPr/>
              </a:pPr>
              <a:t>07/09/2010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C7AA5720-5056-4FE9-BC05-DF25352207A6}"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p:txBody>
          <a:bodyPr/>
          <a:lstStyle>
            <a:lvl1pPr>
              <a:defRPr/>
            </a:lvl1pPr>
          </a:lstStyle>
          <a:p>
            <a:pPr>
              <a:defRPr/>
            </a:pPr>
            <a:fld id="{E05B55C7-B098-4C78-9ABE-61043A83CBDE}" type="datetime1">
              <a:rPr lang="fr-FR" smtClean="0"/>
              <a:pPr>
                <a:defRPr/>
              </a:pPr>
              <a:t>07/09/2010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86F94585-8CCF-411F-B760-665A649A1833}"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EB9699E-E4E8-47C4-9714-FBEDA657382D}" type="datetime1">
              <a:rPr lang="fr-FR" smtClean="0"/>
              <a:pPr>
                <a:defRPr/>
              </a:pPr>
              <a:t>07/09/2010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AF7A97AC-662A-4278-B4E2-BB3B151E15E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p:txBody>
          <a:bodyPr/>
          <a:lstStyle>
            <a:lvl1pPr>
              <a:defRPr/>
            </a:lvl1pPr>
          </a:lstStyle>
          <a:p>
            <a:pPr>
              <a:defRPr/>
            </a:pPr>
            <a:fld id="{941D1B89-F9A6-4396-8B48-C80D9CB3FDAA}" type="datetime1">
              <a:rPr lang="fr-FR" smtClean="0"/>
              <a:pPr>
                <a:defRPr/>
              </a:pPr>
              <a:t>07/09/2010</a:t>
            </a:fld>
            <a:endParaRPr lang="fr-FR"/>
          </a:p>
        </p:txBody>
      </p:sp>
      <p:sp>
        <p:nvSpPr>
          <p:cNvPr id="8"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9" name="Rectangle 13"/>
          <p:cNvSpPr>
            <a:spLocks noGrp="1" noChangeArrowheads="1"/>
          </p:cNvSpPr>
          <p:nvPr>
            <p:ph type="sldNum" sz="quarter" idx="12"/>
          </p:nvPr>
        </p:nvSpPr>
        <p:spPr/>
        <p:txBody>
          <a:bodyPr/>
          <a:lstStyle>
            <a:lvl1pPr>
              <a:defRPr/>
            </a:lvl1pPr>
          </a:lstStyle>
          <a:p>
            <a:pPr>
              <a:defRPr/>
            </a:pPr>
            <a:fld id="{B9527155-BA18-4995-8E69-F1281D82976C}"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Rectangle 11"/>
          <p:cNvSpPr>
            <a:spLocks noGrp="1" noChangeArrowheads="1"/>
          </p:cNvSpPr>
          <p:nvPr>
            <p:ph type="dt" sz="half" idx="10"/>
          </p:nvPr>
        </p:nvSpPr>
        <p:spPr/>
        <p:txBody>
          <a:bodyPr/>
          <a:lstStyle>
            <a:lvl1pPr>
              <a:defRPr/>
            </a:lvl1pPr>
          </a:lstStyle>
          <a:p>
            <a:pPr>
              <a:defRPr/>
            </a:pPr>
            <a:fld id="{AAE42048-8CF1-41E5-805E-4185C194B2CD}" type="datetime1">
              <a:rPr lang="fr-FR" smtClean="0"/>
              <a:pPr>
                <a:defRPr/>
              </a:pPr>
              <a:t>07/09/2010</a:t>
            </a:fld>
            <a:endParaRPr lang="fr-FR"/>
          </a:p>
        </p:txBody>
      </p:sp>
      <p:sp>
        <p:nvSpPr>
          <p:cNvPr id="4"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5" name="Rectangle 13"/>
          <p:cNvSpPr>
            <a:spLocks noGrp="1" noChangeArrowheads="1"/>
          </p:cNvSpPr>
          <p:nvPr>
            <p:ph type="sldNum" sz="quarter" idx="12"/>
          </p:nvPr>
        </p:nvSpPr>
        <p:spPr/>
        <p:txBody>
          <a:bodyPr/>
          <a:lstStyle>
            <a:lvl1pPr>
              <a:defRPr/>
            </a:lvl1pPr>
          </a:lstStyle>
          <a:p>
            <a:pPr>
              <a:defRPr/>
            </a:pPr>
            <a:fld id="{7C28A9EB-6A22-4733-914B-F4BB3F4A58A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fld id="{5C381614-E1B4-4B62-99AA-61830D316760}" type="datetime1">
              <a:rPr lang="fr-FR" smtClean="0"/>
              <a:pPr>
                <a:defRPr/>
              </a:pPr>
              <a:t>07/09/2010</a:t>
            </a:fld>
            <a:endParaRPr lang="fr-FR"/>
          </a:p>
        </p:txBody>
      </p:sp>
      <p:sp>
        <p:nvSpPr>
          <p:cNvPr id="3"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4" name="Rectangle 13"/>
          <p:cNvSpPr>
            <a:spLocks noGrp="1" noChangeArrowheads="1"/>
          </p:cNvSpPr>
          <p:nvPr>
            <p:ph type="sldNum" sz="quarter" idx="12"/>
          </p:nvPr>
        </p:nvSpPr>
        <p:spPr/>
        <p:txBody>
          <a:bodyPr/>
          <a:lstStyle>
            <a:lvl1pPr>
              <a:defRPr/>
            </a:lvl1pPr>
          </a:lstStyle>
          <a:p>
            <a:pPr>
              <a:defRPr/>
            </a:pPr>
            <a:fld id="{ADBA64E7-4354-4E0F-81BD-5538623C628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3A064C23-36C6-4419-99B9-172A8E8ACF94}" type="datetime1">
              <a:rPr lang="fr-FR" smtClean="0"/>
              <a:pPr>
                <a:defRPr/>
              </a:pPr>
              <a:t>07/09/2010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96AF3416-C9FC-4142-A6FC-3E268A47155E}"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1C94AE2E-3FD1-4D04-8A97-D018FD9CB2AE}" type="datetime1">
              <a:rPr lang="fr-FR" smtClean="0"/>
              <a:pPr>
                <a:defRPr/>
              </a:pPr>
              <a:t>07/09/2010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EEF944B8-845A-4464-B868-1CFF13C7A16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2" name="Rectangle 8"/>
          <p:cNvSpPr>
            <a:spLocks noChangeArrowheads="1"/>
          </p:cNvSpPr>
          <p:nvPr/>
        </p:nvSpPr>
        <p:spPr bwMode="gray">
          <a:xfrm>
            <a:off x="442913" y="977888"/>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sp>
        <p:nvSpPr>
          <p:cNvPr id="2051" name="Rectangle 9"/>
          <p:cNvSpPr>
            <a:spLocks noGrp="1" noChangeArrowheads="1"/>
          </p:cNvSpPr>
          <p:nvPr>
            <p:ph type="title"/>
          </p:nvPr>
        </p:nvSpPr>
        <p:spPr bwMode="auto">
          <a:xfrm>
            <a:off x="1150938" y="214313"/>
            <a:ext cx="7793037" cy="64291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dirty="0" smtClean="0"/>
              <a:t>Cliquez pour modifier le style du titre</a:t>
            </a:r>
          </a:p>
        </p:txBody>
      </p:sp>
      <p:sp>
        <p:nvSpPr>
          <p:cNvPr id="2052" name="Rectangle 10"/>
          <p:cNvSpPr>
            <a:spLocks noGrp="1" noChangeArrowheads="1"/>
          </p:cNvSpPr>
          <p:nvPr>
            <p:ph type="body" idx="1"/>
          </p:nvPr>
        </p:nvSpPr>
        <p:spPr bwMode="auto">
          <a:xfrm>
            <a:off x="1182688" y="1643050"/>
            <a:ext cx="7772400" cy="4489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63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fld id="{3937C818-CBFE-46B6-81FA-88740DCB8743}" type="datetime1">
              <a:rPr lang="fr-FR" smtClean="0"/>
              <a:pPr>
                <a:defRPr/>
              </a:pPr>
              <a:t>07/09/2010</a:t>
            </a:fld>
            <a:endParaRPr lang="fr-FR" dirty="0"/>
          </a:p>
        </p:txBody>
      </p:sp>
      <p:sp>
        <p:nvSpPr>
          <p:cNvPr id="163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fr-FR"/>
              <a:t>Modddjo – Aks – JSC/ER</a:t>
            </a:r>
          </a:p>
          <a:p>
            <a:pPr>
              <a:defRPr/>
            </a:pPr>
            <a:endParaRPr lang="fr-FR"/>
          </a:p>
        </p:txBody>
      </p:sp>
      <p:sp>
        <p:nvSpPr>
          <p:cNvPr id="163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r>
              <a:rPr lang="fr-FR" dirty="0" smtClean="0"/>
              <a:t>Tutu </a:t>
            </a:r>
            <a:fld id="{876FF8A7-3A74-4385-9630-1CA1266D27F1}" type="slidenum">
              <a:rPr lang="fr-FR" smtClean="0"/>
              <a:pPr>
                <a:defRPr/>
              </a:pPr>
              <a:t>‹N°›</a:t>
            </a:fld>
            <a:endParaRPr lang="fr-FR" dirty="0"/>
          </a:p>
        </p:txBody>
      </p:sp>
      <p:pic>
        <p:nvPicPr>
          <p:cNvPr id="2056" name="Image 13" descr="logo3dModddjo.png"/>
          <p:cNvPicPr>
            <a:picLocks noChangeAspect="1"/>
          </p:cNvPicPr>
          <p:nvPr userDrawn="1"/>
        </p:nvPicPr>
        <p:blipFill>
          <a:blip r:embed="rId14" cstate="print"/>
          <a:srcRect/>
          <a:stretch>
            <a:fillRect/>
          </a:stretch>
        </p:blipFill>
        <p:spPr bwMode="auto">
          <a:xfrm>
            <a:off x="214313" y="482588"/>
            <a:ext cx="785812" cy="1231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Lst>
  <p:hf hdr="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ACC5BD-7060-4A4D-966F-3860B365B901}" type="datetime1">
              <a:rPr lang="fr-FR" smtClean="0"/>
              <a:pPr>
                <a:defRPr/>
              </a:pPr>
              <a:t>07/09/2010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fr-FR"/>
              <a:t>Modddjo – Aks – JSC/ER </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25AC6D-2BEA-4A26-A573-C360A3AE755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6.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file:///C:\Users\evelyne\Documents\ARKANISSIM\Clients%20en%20cours\ENTREPRISE\MODDDJO\Pr&#233;sentation%20Investisseurs\Modddjo%20-%20Teaser.mov"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fr-FR" b="1" smtClean="0"/>
              <a:t>MODDDJO</a:t>
            </a:r>
            <a:r>
              <a:rPr lang="fr-FR" smtClean="0"/>
              <a:t> </a:t>
            </a:r>
          </a:p>
        </p:txBody>
      </p:sp>
      <p:sp>
        <p:nvSpPr>
          <p:cNvPr id="16388" name="Text Box 5"/>
          <p:cNvSpPr txBox="1">
            <a:spLocks noChangeArrowheads="1"/>
          </p:cNvSpPr>
          <p:nvPr/>
        </p:nvSpPr>
        <p:spPr bwMode="auto">
          <a:xfrm>
            <a:off x="1023938" y="3490913"/>
            <a:ext cx="3476625" cy="366712"/>
          </a:xfrm>
          <a:prstGeom prst="rect">
            <a:avLst/>
          </a:prstGeom>
          <a:noFill/>
          <a:ln w="9525">
            <a:noFill/>
            <a:miter lim="800000"/>
            <a:headEnd/>
            <a:tailEnd/>
          </a:ln>
        </p:spPr>
        <p:txBody>
          <a:bodyPr>
            <a:spAutoFit/>
          </a:bodyPr>
          <a:lstStyle/>
          <a:p>
            <a:r>
              <a:rPr lang="fr-FR" dirty="0"/>
              <a:t>Media Riche en 3D </a:t>
            </a:r>
          </a:p>
        </p:txBody>
      </p:sp>
      <p:sp>
        <p:nvSpPr>
          <p:cNvPr id="16389" name="ZoneTexte 4"/>
          <p:cNvSpPr txBox="1">
            <a:spLocks noChangeArrowheads="1"/>
          </p:cNvSpPr>
          <p:nvPr/>
        </p:nvSpPr>
        <p:spPr bwMode="auto">
          <a:xfrm>
            <a:off x="1071563" y="4076700"/>
            <a:ext cx="3500437" cy="915988"/>
          </a:xfrm>
          <a:prstGeom prst="rect">
            <a:avLst/>
          </a:prstGeom>
          <a:noFill/>
          <a:ln w="9525">
            <a:noFill/>
            <a:miter lim="800000"/>
            <a:headEnd/>
            <a:tailEnd/>
          </a:ln>
        </p:spPr>
        <p:txBody>
          <a:bodyPr>
            <a:spAutoFit/>
          </a:bodyPr>
          <a:lstStyle/>
          <a:p>
            <a:r>
              <a:rPr lang="fr-FR"/>
              <a:t>Société innovante : JEI</a:t>
            </a:r>
          </a:p>
          <a:p>
            <a:r>
              <a:rPr lang="fr-FR"/>
              <a:t>Lettre SOLO</a:t>
            </a:r>
          </a:p>
          <a:p>
            <a:r>
              <a:rPr lang="fr-FR"/>
              <a:t>Participation concours OSEO</a:t>
            </a:r>
          </a:p>
        </p:txBody>
      </p:sp>
      <p:sp>
        <p:nvSpPr>
          <p:cNvPr id="16390" name="Espace réservé de la date 5"/>
          <p:cNvSpPr>
            <a:spLocks noGrp="1"/>
          </p:cNvSpPr>
          <p:nvPr>
            <p:ph type="dt" sz="quarter" idx="10"/>
          </p:nvPr>
        </p:nvSpPr>
        <p:spPr>
          <a:noFill/>
        </p:spPr>
        <p:txBody>
          <a:bodyPr/>
          <a:lstStyle/>
          <a:p>
            <a:fld id="{AE3F7FAF-BB71-473E-982D-44337464AC27}" type="datetime1">
              <a:rPr lang="fr-FR" smtClean="0"/>
              <a:pPr/>
              <a:t>07/09/2010</a:t>
            </a:fld>
            <a:endParaRPr lang="fr-FR" smtClean="0"/>
          </a:p>
        </p:txBody>
      </p:sp>
      <p:sp>
        <p:nvSpPr>
          <p:cNvPr id="16391" name="Espace réservé du numéro de diapositive 6"/>
          <p:cNvSpPr>
            <a:spLocks noGrp="1"/>
          </p:cNvSpPr>
          <p:nvPr>
            <p:ph type="sldNum" sz="quarter" idx="12"/>
          </p:nvPr>
        </p:nvSpPr>
        <p:spPr>
          <a:noFill/>
        </p:spPr>
        <p:txBody>
          <a:bodyPr/>
          <a:lstStyle/>
          <a:p>
            <a:fld id="{8E6F46DE-AC0B-47B3-9836-C83DE81AF31C}" type="slidenum">
              <a:rPr lang="fr-FR" smtClean="0"/>
              <a:pPr/>
              <a:t>1</a:t>
            </a:fld>
            <a:endParaRPr lang="fr-FR" smtClean="0"/>
          </a:p>
        </p:txBody>
      </p:sp>
      <p:sp>
        <p:nvSpPr>
          <p:cNvPr id="16392" name="Espace réservé du pied de page 7"/>
          <p:cNvSpPr>
            <a:spLocks noGrp="1"/>
          </p:cNvSpPr>
          <p:nvPr>
            <p:ph type="ftr" sz="quarter" idx="11"/>
          </p:nvPr>
        </p:nvSpPr>
        <p:spPr>
          <a:noFill/>
        </p:spPr>
        <p:txBody>
          <a:bodyPr/>
          <a:lstStyle/>
          <a:p>
            <a:r>
              <a:rPr lang="fr-FR" smtClean="0"/>
              <a:t>Modddjo – Aks – JSC/ER </a:t>
            </a:r>
          </a:p>
        </p:txBody>
      </p:sp>
      <p:pic>
        <p:nvPicPr>
          <p:cNvPr id="9" name="Image 13" descr="logo3dModddjo.png"/>
          <p:cNvPicPr>
            <a:picLocks noChangeAspect="1"/>
          </p:cNvPicPr>
          <p:nvPr/>
        </p:nvPicPr>
        <p:blipFill>
          <a:blip r:embed="rId3" cstate="print"/>
          <a:srcRect/>
          <a:stretch>
            <a:fillRect/>
          </a:stretch>
        </p:blipFill>
        <p:spPr bwMode="auto">
          <a:xfrm>
            <a:off x="5214942" y="2000240"/>
            <a:ext cx="2071702" cy="32477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a date 2"/>
          <p:cNvSpPr>
            <a:spLocks noGrp="1"/>
          </p:cNvSpPr>
          <p:nvPr>
            <p:ph type="dt" sz="quarter" idx="10"/>
          </p:nvPr>
        </p:nvSpPr>
        <p:spPr>
          <a:noFill/>
        </p:spPr>
        <p:txBody>
          <a:bodyPr/>
          <a:lstStyle/>
          <a:p>
            <a:fld id="{664FEA5E-D152-49A0-9221-CCBB422F58F4}" type="datetime1">
              <a:rPr lang="fr-FR" smtClean="0"/>
              <a:pPr/>
              <a:t>07/09/2010</a:t>
            </a:fld>
            <a:endParaRPr lang="fr-FR"/>
          </a:p>
        </p:txBody>
      </p:sp>
      <p:sp>
        <p:nvSpPr>
          <p:cNvPr id="12291"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12292" name="Espace réservé du numéro de diapositive 4"/>
          <p:cNvSpPr>
            <a:spLocks noGrp="1"/>
          </p:cNvSpPr>
          <p:nvPr>
            <p:ph type="sldNum" sz="quarter" idx="12"/>
          </p:nvPr>
        </p:nvSpPr>
        <p:spPr>
          <a:noFill/>
        </p:spPr>
        <p:txBody>
          <a:bodyPr/>
          <a:lstStyle/>
          <a:p>
            <a:fld id="{9CF09E21-5C1A-4A7B-B8FD-AFDB87900B68}" type="slidenum">
              <a:rPr lang="fr-FR"/>
              <a:pPr/>
              <a:t>10</a:t>
            </a:fld>
            <a:endParaRPr lang="fr-FR"/>
          </a:p>
        </p:txBody>
      </p:sp>
      <p:sp>
        <p:nvSpPr>
          <p:cNvPr id="12293" name="Rectangle 2"/>
          <p:cNvSpPr>
            <a:spLocks noGrp="1" noChangeArrowheads="1"/>
          </p:cNvSpPr>
          <p:nvPr>
            <p:ph type="title"/>
          </p:nvPr>
        </p:nvSpPr>
        <p:spPr>
          <a:xfrm>
            <a:off x="1150938" y="265801"/>
            <a:ext cx="7793037" cy="642919"/>
          </a:xfrm>
        </p:spPr>
        <p:txBody>
          <a:bodyPr/>
          <a:lstStyle/>
          <a:p>
            <a:pPr eaLnBrk="1" hangingPunct="1"/>
            <a:r>
              <a:rPr lang="fr-FR" dirty="0" smtClean="0"/>
              <a:t>7.4 Rentabilité du projet</a:t>
            </a:r>
          </a:p>
        </p:txBody>
      </p:sp>
      <p:pic>
        <p:nvPicPr>
          <p:cNvPr id="7" name="Picture 9"/>
          <p:cNvPicPr>
            <a:picLocks noChangeAspect="1" noChangeArrowheads="1"/>
          </p:cNvPicPr>
          <p:nvPr/>
        </p:nvPicPr>
        <p:blipFill>
          <a:blip r:embed="rId2" cstate="print"/>
          <a:srcRect/>
          <a:stretch>
            <a:fillRect/>
          </a:stretch>
        </p:blipFill>
        <p:spPr bwMode="auto">
          <a:xfrm>
            <a:off x="2924175" y="1214438"/>
            <a:ext cx="3197225" cy="1069975"/>
          </a:xfrm>
          <a:prstGeom prst="rect">
            <a:avLst/>
          </a:prstGeom>
          <a:noFill/>
          <a:ln w="9525">
            <a:noFill/>
            <a:miter lim="800000"/>
            <a:headEnd/>
            <a:tailEnd/>
          </a:ln>
          <a:effectLst/>
        </p:spPr>
      </p:pic>
      <p:pic>
        <p:nvPicPr>
          <p:cNvPr id="8" name="Picture 10"/>
          <p:cNvPicPr>
            <a:picLocks noChangeAspect="1" noChangeArrowheads="1"/>
          </p:cNvPicPr>
          <p:nvPr/>
        </p:nvPicPr>
        <p:blipFill>
          <a:blip r:embed="rId3" cstate="print"/>
          <a:srcRect/>
          <a:stretch>
            <a:fillRect/>
          </a:stretch>
        </p:blipFill>
        <p:spPr bwMode="auto">
          <a:xfrm>
            <a:off x="1187450" y="2441575"/>
            <a:ext cx="6708775" cy="1804988"/>
          </a:xfrm>
          <a:prstGeom prst="rect">
            <a:avLst/>
          </a:prstGeom>
          <a:noFill/>
          <a:ln w="9525">
            <a:noFill/>
            <a:miter lim="800000"/>
            <a:headEnd/>
            <a:tailEnd/>
          </a:ln>
          <a:effectLst/>
        </p:spPr>
      </p:pic>
      <p:pic>
        <p:nvPicPr>
          <p:cNvPr id="9" name="Picture 11"/>
          <p:cNvPicPr>
            <a:picLocks noChangeAspect="1" noChangeArrowheads="1"/>
          </p:cNvPicPr>
          <p:nvPr/>
        </p:nvPicPr>
        <p:blipFill>
          <a:blip r:embed="rId4" cstate="print"/>
          <a:srcRect/>
          <a:stretch>
            <a:fillRect/>
          </a:stretch>
        </p:blipFill>
        <p:spPr bwMode="auto">
          <a:xfrm>
            <a:off x="1187450" y="4432300"/>
            <a:ext cx="6708775" cy="180498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p:cNvSpPr>
            <a:spLocks noGrp="1" noChangeArrowheads="1"/>
          </p:cNvSpPr>
          <p:nvPr>
            <p:ph type="dt" sz="quarter" idx="10"/>
          </p:nvPr>
        </p:nvSpPr>
        <p:spPr>
          <a:noFill/>
        </p:spPr>
        <p:txBody>
          <a:bodyPr/>
          <a:lstStyle/>
          <a:p>
            <a:fld id="{D5180E10-C741-4182-B037-9A3F9F5C60EB}" type="datetime1">
              <a:rPr lang="fr-FR" smtClean="0"/>
              <a:pPr/>
              <a:t>07/09/2010</a:t>
            </a:fld>
            <a:endParaRPr lang="fr-FR"/>
          </a:p>
        </p:txBody>
      </p:sp>
      <p:sp>
        <p:nvSpPr>
          <p:cNvPr id="13315" name="Rectangle 15"/>
          <p:cNvSpPr>
            <a:spLocks noGrp="1" noChangeArrowheads="1"/>
          </p:cNvSpPr>
          <p:nvPr>
            <p:ph type="ftr" sz="quarter" idx="11"/>
          </p:nvPr>
        </p:nvSpPr>
        <p:spPr>
          <a:noFill/>
        </p:spPr>
        <p:txBody>
          <a:bodyPr/>
          <a:lstStyle/>
          <a:p>
            <a:r>
              <a:rPr lang="fr-FR" smtClean="0"/>
              <a:t>Modddjo – Aks – JSC/ER </a:t>
            </a:r>
            <a:endParaRPr lang="fr-FR"/>
          </a:p>
        </p:txBody>
      </p:sp>
      <p:sp>
        <p:nvSpPr>
          <p:cNvPr id="13316" name="Rectangle 16"/>
          <p:cNvSpPr>
            <a:spLocks noGrp="1" noChangeArrowheads="1"/>
          </p:cNvSpPr>
          <p:nvPr>
            <p:ph type="sldNum" sz="quarter" idx="12"/>
          </p:nvPr>
        </p:nvSpPr>
        <p:spPr>
          <a:noFill/>
        </p:spPr>
        <p:txBody>
          <a:bodyPr/>
          <a:lstStyle/>
          <a:p>
            <a:fld id="{39430179-52F8-4BD0-8019-153D5F4E13A7}" type="slidenum">
              <a:rPr lang="fr-FR"/>
              <a:pPr/>
              <a:t>11</a:t>
            </a:fld>
            <a:endParaRPr lang="fr-FR"/>
          </a:p>
        </p:txBody>
      </p:sp>
      <p:sp>
        <p:nvSpPr>
          <p:cNvPr id="13317" name="Rectangle 4"/>
          <p:cNvSpPr>
            <a:spLocks noGrp="1" noChangeArrowheads="1"/>
          </p:cNvSpPr>
          <p:nvPr>
            <p:ph type="ctrTitle"/>
          </p:nvPr>
        </p:nvSpPr>
        <p:spPr/>
        <p:txBody>
          <a:bodyPr/>
          <a:lstStyle/>
          <a:p>
            <a:pPr eaLnBrk="1" hangingPunct="1"/>
            <a:r>
              <a:rPr lang="fr-FR" smtClean="0"/>
              <a:t>Merci de votre attention…</a:t>
            </a:r>
          </a:p>
        </p:txBody>
      </p:sp>
      <p:sp>
        <p:nvSpPr>
          <p:cNvPr id="13318" name="Rectangle 5"/>
          <p:cNvSpPr>
            <a:spLocks noGrp="1" noChangeArrowheads="1"/>
          </p:cNvSpPr>
          <p:nvPr>
            <p:ph type="subTitle" idx="1"/>
          </p:nvPr>
        </p:nvSpPr>
        <p:spPr>
          <a:ln>
            <a:noFill/>
          </a:ln>
        </p:spPr>
        <p:txBody>
          <a:bodyPr/>
          <a:lstStyle/>
          <a:p>
            <a:r>
              <a:rPr lang="fr-FR" b="1" dirty="0" smtClean="0">
                <a:solidFill>
                  <a:srgbClr val="FF6600"/>
                </a:solidFill>
              </a:rPr>
              <a:t>Media Riche en 3D </a:t>
            </a:r>
            <a:endParaRPr lang="fr-FR" b="1" dirty="0">
              <a:solidFill>
                <a:srgbClr val="FF66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txBox="1">
            <a:spLocks/>
          </p:cNvSpPr>
          <p:nvPr/>
        </p:nvSpPr>
        <p:spPr bwMode="auto">
          <a:xfrm>
            <a:off x="1150938" y="642938"/>
            <a:ext cx="7793037" cy="785812"/>
          </a:xfrm>
          <a:prstGeom prst="rect">
            <a:avLst/>
          </a:prstGeom>
          <a:noFill/>
          <a:ln w="9525">
            <a:noFill/>
            <a:miter lim="800000"/>
            <a:headEnd/>
            <a:tailEnd/>
          </a:ln>
        </p:spPr>
        <p:txBody>
          <a:bodyPr/>
          <a:lstStyle/>
          <a:p>
            <a:endParaRPr lang="fr-FR" sz="4400">
              <a:solidFill>
                <a:schemeClr val="tx2"/>
              </a:solidFill>
            </a:endParaRPr>
          </a:p>
        </p:txBody>
      </p:sp>
      <p:sp>
        <p:nvSpPr>
          <p:cNvPr id="17411" name="Rectangle 5"/>
          <p:cNvSpPr>
            <a:spLocks noGrp="1" noChangeArrowheads="1"/>
          </p:cNvSpPr>
          <p:nvPr>
            <p:ph type="title" idx="4294967295"/>
          </p:nvPr>
        </p:nvSpPr>
        <p:spPr/>
        <p:txBody>
          <a:bodyPr/>
          <a:lstStyle/>
          <a:p>
            <a:r>
              <a:rPr lang="fr-FR" dirty="0" smtClean="0"/>
              <a:t>Démonstration vidéo</a:t>
            </a:r>
          </a:p>
        </p:txBody>
      </p:sp>
      <p:pic>
        <p:nvPicPr>
          <p:cNvPr id="17412" name="Picture 3"/>
          <p:cNvPicPr>
            <a:picLocks noGrp="1" noChangeAspect="1" noChangeArrowheads="1"/>
          </p:cNvPicPr>
          <p:nvPr>
            <p:ph idx="4294967295"/>
          </p:nvPr>
        </p:nvPicPr>
        <p:blipFill>
          <a:blip r:embed="rId3" cstate="print"/>
          <a:srcRect/>
          <a:stretch>
            <a:fillRect/>
          </a:stretch>
        </p:blipFill>
        <p:spPr>
          <a:xfrm>
            <a:off x="1071563" y="1428736"/>
            <a:ext cx="7216775" cy="4500563"/>
          </a:xfrm>
          <a:noFill/>
        </p:spPr>
      </p:pic>
      <p:sp>
        <p:nvSpPr>
          <p:cNvPr id="17413" name="Espace réservé de la date 5"/>
          <p:cNvSpPr>
            <a:spLocks noGrp="1"/>
          </p:cNvSpPr>
          <p:nvPr>
            <p:ph type="dt" sz="quarter" idx="10"/>
          </p:nvPr>
        </p:nvSpPr>
        <p:spPr>
          <a:noFill/>
        </p:spPr>
        <p:txBody>
          <a:bodyPr/>
          <a:lstStyle/>
          <a:p>
            <a:fld id="{FD928CF5-5732-4FFD-9DBE-4076415827A1}" type="datetime1">
              <a:rPr lang="fr-FR" smtClean="0"/>
              <a:pPr/>
              <a:t>07/09/2010</a:t>
            </a:fld>
            <a:endParaRPr lang="fr-FR" smtClean="0"/>
          </a:p>
        </p:txBody>
      </p:sp>
      <p:sp>
        <p:nvSpPr>
          <p:cNvPr id="17414" name="Espace réservé du numéro de diapositive 6"/>
          <p:cNvSpPr>
            <a:spLocks noGrp="1"/>
          </p:cNvSpPr>
          <p:nvPr>
            <p:ph type="sldNum" sz="quarter" idx="12"/>
          </p:nvPr>
        </p:nvSpPr>
        <p:spPr>
          <a:noFill/>
        </p:spPr>
        <p:txBody>
          <a:bodyPr/>
          <a:lstStyle/>
          <a:p>
            <a:fld id="{10BD0862-484B-40BE-8A34-6D26481CF269}" type="slidenum">
              <a:rPr lang="fr-FR" smtClean="0"/>
              <a:pPr/>
              <a:t>2</a:t>
            </a:fld>
            <a:endParaRPr lang="fr-FR" smtClean="0"/>
          </a:p>
        </p:txBody>
      </p:sp>
      <p:sp>
        <p:nvSpPr>
          <p:cNvPr id="17415"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txBox="1">
            <a:spLocks/>
          </p:cNvSpPr>
          <p:nvPr/>
        </p:nvSpPr>
        <p:spPr bwMode="auto">
          <a:xfrm>
            <a:off x="1150938" y="642938"/>
            <a:ext cx="7793037" cy="785812"/>
          </a:xfrm>
          <a:prstGeom prst="rect">
            <a:avLst/>
          </a:prstGeom>
          <a:noFill/>
          <a:ln w="9525">
            <a:noFill/>
            <a:miter lim="800000"/>
            <a:headEnd/>
            <a:tailEnd/>
          </a:ln>
        </p:spPr>
        <p:txBody>
          <a:bodyPr/>
          <a:lstStyle/>
          <a:p>
            <a:endParaRPr lang="fr-FR" sz="4400">
              <a:solidFill>
                <a:schemeClr val="tx2"/>
              </a:solidFill>
            </a:endParaRPr>
          </a:p>
        </p:txBody>
      </p:sp>
      <p:pic>
        <p:nvPicPr>
          <p:cNvPr id="5" name="Modddjo - Teaser.mov">
            <a:hlinkClick r:id="" action="ppaction://media"/>
          </p:cNvPr>
          <p:cNvPicPr>
            <a:picLocks noRot="1" noChangeAspect="1"/>
          </p:cNvPicPr>
          <p:nvPr>
            <a:videoFile r:link="rId1"/>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18436" name="Espace réservé de la date 5"/>
          <p:cNvSpPr>
            <a:spLocks noGrp="1"/>
          </p:cNvSpPr>
          <p:nvPr>
            <p:ph type="dt" sz="quarter" idx="10"/>
          </p:nvPr>
        </p:nvSpPr>
        <p:spPr>
          <a:noFill/>
        </p:spPr>
        <p:txBody>
          <a:bodyPr/>
          <a:lstStyle/>
          <a:p>
            <a:fld id="{FA7F987B-5760-40C8-AE48-6B2A9228F12D}" type="datetime1">
              <a:rPr lang="fr-FR" smtClean="0"/>
              <a:pPr/>
              <a:t>07/09/2010</a:t>
            </a:fld>
            <a:endParaRPr lang="fr-FR" smtClean="0"/>
          </a:p>
        </p:txBody>
      </p:sp>
      <p:sp>
        <p:nvSpPr>
          <p:cNvPr id="18437" name="Espace réservé du numéro de diapositive 6"/>
          <p:cNvSpPr>
            <a:spLocks noGrp="1"/>
          </p:cNvSpPr>
          <p:nvPr>
            <p:ph type="sldNum" sz="quarter" idx="12"/>
          </p:nvPr>
        </p:nvSpPr>
        <p:spPr>
          <a:noFill/>
        </p:spPr>
        <p:txBody>
          <a:bodyPr/>
          <a:lstStyle/>
          <a:p>
            <a:fld id="{32A21EDA-C5EE-46DB-9F07-7EFCE687B58F}" type="slidenum">
              <a:rPr lang="fr-FR" smtClean="0"/>
              <a:pPr/>
              <a:t>3</a:t>
            </a:fld>
            <a:endParaRPr lang="fr-FR" smtClean="0"/>
          </a:p>
        </p:txBody>
      </p:sp>
      <p:sp>
        <p:nvSpPr>
          <p:cNvPr id="18438" name="Espace réservé du pied de page 7"/>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1150938" y="214313"/>
            <a:ext cx="7793037" cy="857250"/>
          </a:xfrm>
        </p:spPr>
        <p:txBody>
          <a:bodyPr/>
          <a:lstStyle/>
          <a:p>
            <a:pPr eaLnBrk="1" hangingPunct="1"/>
            <a:r>
              <a:rPr lang="fr-FR" smtClean="0"/>
              <a:t>Executive summary</a:t>
            </a:r>
          </a:p>
        </p:txBody>
      </p:sp>
      <p:sp>
        <p:nvSpPr>
          <p:cNvPr id="19459" name="Espace réservé du contenu 2"/>
          <p:cNvSpPr>
            <a:spLocks noGrp="1"/>
          </p:cNvSpPr>
          <p:nvPr>
            <p:ph idx="1"/>
          </p:nvPr>
        </p:nvSpPr>
        <p:spPr/>
        <p:txBody>
          <a:bodyPr/>
          <a:lstStyle/>
          <a:p>
            <a:pPr eaLnBrk="1" hangingPunct="1"/>
            <a:r>
              <a:rPr lang="fr-FR" sz="1600" dirty="0" err="1" smtClean="0"/>
              <a:t>Modddjo</a:t>
            </a:r>
            <a:r>
              <a:rPr lang="fr-FR" sz="1600" dirty="0" smtClean="0"/>
              <a:t> est une </a:t>
            </a:r>
            <a:r>
              <a:rPr lang="fr-FR" sz="1600" dirty="0" err="1" smtClean="0"/>
              <a:t>start</a:t>
            </a:r>
            <a:r>
              <a:rPr lang="fr-FR" sz="1600" dirty="0" smtClean="0"/>
              <a:t> up qui a mis au point le logiciel </a:t>
            </a:r>
            <a:r>
              <a:rPr lang="fr-FR" sz="1600" dirty="0" err="1" smtClean="0"/>
              <a:t>Modddjo</a:t>
            </a:r>
            <a:r>
              <a:rPr lang="fr-FR" sz="1600" dirty="0" smtClean="0"/>
              <a:t> dont elle est propriétaire.</a:t>
            </a:r>
          </a:p>
          <a:p>
            <a:pPr eaLnBrk="1" hangingPunct="1"/>
            <a:endParaRPr lang="fr-FR" sz="1600" dirty="0" smtClean="0"/>
          </a:p>
          <a:p>
            <a:r>
              <a:rPr lang="fr-FR" sz="1600" dirty="0" smtClean="0"/>
              <a:t>Ce logiciel démocratise la 3D interactive, en temps réel sur le web quel que soit l'ordinateur. La technologie de ce moteur rassemble des objets 3D, l'interface avec l'utilisateur et l'interactivité avec les pages web.</a:t>
            </a:r>
          </a:p>
          <a:p>
            <a:pPr eaLnBrk="1" hangingPunct="1">
              <a:buFont typeface="Wingdings" pitchFamily="2" charset="2"/>
              <a:buNone/>
            </a:pPr>
            <a:endParaRPr lang="fr-FR" sz="1600" dirty="0" smtClean="0"/>
          </a:p>
          <a:p>
            <a:pPr eaLnBrk="1" hangingPunct="1"/>
            <a:r>
              <a:rPr lang="fr-FR" sz="1600" dirty="0" smtClean="0"/>
              <a:t>Nous proposons à un investisseur de participer au lancement commercial de la société MODDDJO par une entrée au capital à hauteur de 30 % pour un montant de 1200 k€ permettant de dégager un TRI de 40 % sur 5 ans.</a:t>
            </a:r>
          </a:p>
          <a:p>
            <a:pPr eaLnBrk="1" hangingPunct="1">
              <a:buFont typeface="Wingdings" pitchFamily="2" charset="2"/>
              <a:buNone/>
            </a:pPr>
            <a:r>
              <a:rPr lang="fr-FR" sz="1600" dirty="0" smtClean="0"/>
              <a:t>	</a:t>
            </a:r>
          </a:p>
          <a:p>
            <a:pPr eaLnBrk="1" hangingPunct="1"/>
            <a:r>
              <a:rPr lang="fr-FR" sz="1600" dirty="0" smtClean="0"/>
              <a:t>La sortie pourrait se faire par une introduction en bourse ou auprès de Google, Microsoft, Dassault Système, etc.</a:t>
            </a:r>
          </a:p>
        </p:txBody>
      </p:sp>
      <p:sp>
        <p:nvSpPr>
          <p:cNvPr id="19460" name="Espace réservé de la date 3"/>
          <p:cNvSpPr>
            <a:spLocks noGrp="1"/>
          </p:cNvSpPr>
          <p:nvPr>
            <p:ph type="dt" sz="quarter" idx="10"/>
          </p:nvPr>
        </p:nvSpPr>
        <p:spPr>
          <a:noFill/>
        </p:spPr>
        <p:txBody>
          <a:bodyPr/>
          <a:lstStyle/>
          <a:p>
            <a:fld id="{28EFFC85-2E73-4078-8D1E-23FEE6365197}" type="datetime1">
              <a:rPr lang="fr-FR" smtClean="0"/>
              <a:pPr/>
              <a:t>07/09/2010</a:t>
            </a:fld>
            <a:endParaRPr lang="fr-FR" smtClean="0"/>
          </a:p>
        </p:txBody>
      </p:sp>
      <p:sp>
        <p:nvSpPr>
          <p:cNvPr id="19461" name="Espace réservé du numéro de diapositive 4"/>
          <p:cNvSpPr>
            <a:spLocks noGrp="1"/>
          </p:cNvSpPr>
          <p:nvPr>
            <p:ph type="sldNum" sz="quarter" idx="12"/>
          </p:nvPr>
        </p:nvSpPr>
        <p:spPr>
          <a:noFill/>
        </p:spPr>
        <p:txBody>
          <a:bodyPr/>
          <a:lstStyle/>
          <a:p>
            <a:fld id="{86F94585-8CCF-411F-B760-665A649A1833}" type="slidenum">
              <a:rPr lang="fr-FR" smtClean="0"/>
              <a:pPr/>
              <a:t>4</a:t>
            </a:fld>
            <a:endParaRPr lang="fr-FR" dirty="0" smtClean="0"/>
          </a:p>
        </p:txBody>
      </p:sp>
      <p:sp>
        <p:nvSpPr>
          <p:cNvPr id="1946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1150938" y="214313"/>
            <a:ext cx="7793037" cy="838200"/>
          </a:xfrm>
        </p:spPr>
        <p:txBody>
          <a:bodyPr/>
          <a:lstStyle/>
          <a:p>
            <a:pPr eaLnBrk="1" hangingPunct="1"/>
            <a:r>
              <a:rPr lang="fr-FR" dirty="0" smtClean="0"/>
              <a:t>1. Sébastien Bloc « l’Inventeur »</a:t>
            </a:r>
          </a:p>
        </p:txBody>
      </p:sp>
      <p:sp>
        <p:nvSpPr>
          <p:cNvPr id="21507" name="Espace réservé du contenu 2"/>
          <p:cNvSpPr>
            <a:spLocks noGrp="1"/>
          </p:cNvSpPr>
          <p:nvPr>
            <p:ph type="body" idx="1"/>
          </p:nvPr>
        </p:nvSpPr>
        <p:spPr/>
        <p:txBody>
          <a:bodyPr/>
          <a:lstStyle/>
          <a:p>
            <a:pPr eaLnBrk="1" hangingPunct="1">
              <a:lnSpc>
                <a:spcPct val="80000"/>
              </a:lnSpc>
              <a:buFont typeface="Wingdings" pitchFamily="2" charset="2"/>
              <a:buNone/>
            </a:pPr>
            <a:r>
              <a:rPr lang="fr-FR" sz="1600" b="1" dirty="0" smtClean="0"/>
              <a:t>Porteur du projet, 37 ans, Président &amp; CTO</a:t>
            </a:r>
          </a:p>
          <a:p>
            <a:pPr eaLnBrk="1" hangingPunct="1">
              <a:lnSpc>
                <a:spcPct val="80000"/>
              </a:lnSpc>
              <a:buFont typeface="Wingdings" pitchFamily="2" charset="2"/>
              <a:buNone/>
            </a:pPr>
            <a:endParaRPr lang="fr-FR" sz="2000" b="1" u="sng" dirty="0" smtClean="0"/>
          </a:p>
          <a:p>
            <a:pPr eaLnBrk="1" hangingPunct="1">
              <a:lnSpc>
                <a:spcPct val="80000"/>
              </a:lnSpc>
            </a:pPr>
            <a:r>
              <a:rPr lang="fr-FR" sz="1400" b="1" u="sng" dirty="0" smtClean="0"/>
              <a:t>Expérience</a:t>
            </a:r>
            <a:endParaRPr lang="fr-FR" sz="1400" dirty="0" smtClean="0"/>
          </a:p>
          <a:p>
            <a:pPr lvl="1" eaLnBrk="1" hangingPunct="1"/>
            <a:r>
              <a:rPr lang="fr-FR" sz="1200" dirty="0" smtClean="0"/>
              <a:t>10 ans d’expérience : informatique, jeu vidéo, multimédia, internet</a:t>
            </a:r>
          </a:p>
          <a:p>
            <a:pPr lvl="1" eaLnBrk="1" hangingPunct="1"/>
            <a:r>
              <a:rPr lang="fr-FR" sz="1200" dirty="0" smtClean="0"/>
              <a:t>Postes occupés : manager technique, chef de projet, ingénieur R&amp;D, développeur, France et Chine.</a:t>
            </a:r>
          </a:p>
          <a:p>
            <a:pPr lvl="1" eaLnBrk="1" hangingPunct="1"/>
            <a:endParaRPr lang="fr-FR" sz="1600" dirty="0" smtClean="0"/>
          </a:p>
          <a:p>
            <a:pPr eaLnBrk="1" hangingPunct="1">
              <a:lnSpc>
                <a:spcPct val="80000"/>
              </a:lnSpc>
            </a:pPr>
            <a:r>
              <a:rPr lang="fr-FR" sz="1400" b="1" u="sng" dirty="0" smtClean="0"/>
              <a:t>Savoir faire</a:t>
            </a:r>
          </a:p>
          <a:p>
            <a:pPr lvl="1" eaLnBrk="1" hangingPunct="1"/>
            <a:r>
              <a:rPr lang="fr-FR" sz="1200" dirty="0" smtClean="0"/>
              <a:t>Expertise des technologies 3D (visuelle, audio, </a:t>
            </a:r>
            <a:r>
              <a:rPr lang="fr-FR" sz="1200" dirty="0" err="1" smtClean="0"/>
              <a:t>haptique</a:t>
            </a:r>
            <a:r>
              <a:rPr lang="fr-FR" sz="1200" dirty="0" smtClean="0"/>
              <a:t> …)</a:t>
            </a:r>
          </a:p>
          <a:p>
            <a:pPr lvl="1" eaLnBrk="1" hangingPunct="1"/>
            <a:r>
              <a:rPr lang="fr-FR" sz="1200" dirty="0" smtClean="0"/>
              <a:t>Maîtrise de l’ergonomie des Interfaces Homme-Machine</a:t>
            </a:r>
          </a:p>
          <a:p>
            <a:pPr lvl="1" eaLnBrk="1" hangingPunct="1"/>
            <a:r>
              <a:rPr lang="fr-FR" sz="1200" dirty="0" smtClean="0"/>
              <a:t>Réactivité aux évolutions du marché</a:t>
            </a:r>
            <a:endParaRPr lang="fr-FR" sz="1200" b="1" u="sng" dirty="0" smtClean="0"/>
          </a:p>
          <a:p>
            <a:pPr eaLnBrk="1" hangingPunct="1">
              <a:lnSpc>
                <a:spcPct val="80000"/>
              </a:lnSpc>
            </a:pPr>
            <a:endParaRPr lang="fr-FR" sz="1400" b="1" u="sng" dirty="0" smtClean="0"/>
          </a:p>
          <a:p>
            <a:pPr eaLnBrk="1" hangingPunct="1">
              <a:lnSpc>
                <a:spcPct val="80000"/>
              </a:lnSpc>
            </a:pPr>
            <a:r>
              <a:rPr lang="fr-FR" sz="1400" b="1" u="sng" dirty="0" smtClean="0"/>
              <a:t>Formation</a:t>
            </a:r>
          </a:p>
          <a:p>
            <a:pPr lvl="1" eaLnBrk="1" hangingPunct="1">
              <a:lnSpc>
                <a:spcPct val="90000"/>
              </a:lnSpc>
            </a:pPr>
            <a:r>
              <a:rPr lang="fr-FR" sz="1200" dirty="0" smtClean="0"/>
              <a:t>Licence informatique, Faculté des Sciences (Saint-Étienne)</a:t>
            </a:r>
          </a:p>
          <a:p>
            <a:pPr lvl="1" eaLnBrk="1" hangingPunct="1">
              <a:lnSpc>
                <a:spcPct val="90000"/>
              </a:lnSpc>
            </a:pPr>
            <a:r>
              <a:rPr lang="fr-FR" sz="1200" dirty="0" smtClean="0"/>
              <a:t>DUT informatique, IUT Charlemagne (Nancy)</a:t>
            </a:r>
          </a:p>
          <a:p>
            <a:pPr lvl="1" eaLnBrk="1" hangingPunct="1">
              <a:lnSpc>
                <a:spcPct val="90000"/>
              </a:lnSpc>
            </a:pPr>
            <a:r>
              <a:rPr lang="fr-FR" sz="1200" dirty="0" smtClean="0"/>
              <a:t>BAC STI électronique avec mention (Dijon)</a:t>
            </a:r>
            <a:endParaRPr lang="fr-FR" sz="1200" u="sng" dirty="0" smtClean="0"/>
          </a:p>
          <a:p>
            <a:pPr eaLnBrk="1" hangingPunct="1">
              <a:lnSpc>
                <a:spcPct val="80000"/>
              </a:lnSpc>
              <a:buFont typeface="Wingdings" pitchFamily="2" charset="2"/>
              <a:buNone/>
            </a:pPr>
            <a:endParaRPr lang="fr-FR" sz="1400" b="1" u="sng" dirty="0" smtClean="0"/>
          </a:p>
        </p:txBody>
      </p:sp>
      <p:sp>
        <p:nvSpPr>
          <p:cNvPr id="21508" name="Espace réservé de la date 3"/>
          <p:cNvSpPr>
            <a:spLocks noGrp="1"/>
          </p:cNvSpPr>
          <p:nvPr>
            <p:ph type="dt" sz="quarter" idx="10"/>
          </p:nvPr>
        </p:nvSpPr>
        <p:spPr>
          <a:noFill/>
        </p:spPr>
        <p:txBody>
          <a:bodyPr/>
          <a:lstStyle/>
          <a:p>
            <a:fld id="{01B5C498-8CF3-4EF8-BDEC-96FC28124F82}" type="datetime1">
              <a:rPr lang="fr-FR" smtClean="0"/>
              <a:pPr/>
              <a:t>07/09/2010</a:t>
            </a:fld>
            <a:endParaRPr lang="fr-FR" smtClean="0"/>
          </a:p>
        </p:txBody>
      </p:sp>
      <p:sp>
        <p:nvSpPr>
          <p:cNvPr id="21509" name="Espace réservé du numéro de diapositive 4"/>
          <p:cNvSpPr>
            <a:spLocks noGrp="1"/>
          </p:cNvSpPr>
          <p:nvPr>
            <p:ph type="sldNum" sz="quarter" idx="12"/>
          </p:nvPr>
        </p:nvSpPr>
        <p:spPr>
          <a:noFill/>
        </p:spPr>
        <p:txBody>
          <a:bodyPr/>
          <a:lstStyle/>
          <a:p>
            <a:fld id="{86F94585-8CCF-411F-B760-665A649A1833}" type="slidenum">
              <a:rPr lang="fr-FR" smtClean="0"/>
              <a:pPr/>
              <a:t>5</a:t>
            </a:fld>
            <a:endParaRPr lang="fr-FR" dirty="0" smtClean="0"/>
          </a:p>
        </p:txBody>
      </p:sp>
      <p:sp>
        <p:nvSpPr>
          <p:cNvPr id="21510"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Sébastien Bloc</a:t>
            </a:r>
            <a:endParaRPr lang="fr-FR" dirty="0"/>
          </a:p>
        </p:txBody>
      </p:sp>
      <p:sp>
        <p:nvSpPr>
          <p:cNvPr id="3" name="Espace réservé du contenu 2"/>
          <p:cNvSpPr>
            <a:spLocks noGrp="1"/>
          </p:cNvSpPr>
          <p:nvPr>
            <p:ph idx="1"/>
          </p:nvPr>
        </p:nvSpPr>
        <p:spPr/>
        <p:txBody>
          <a:bodyPr/>
          <a:lstStyle/>
          <a:p>
            <a:r>
              <a:rPr lang="fr-FR" sz="1800" dirty="0" smtClean="0"/>
              <a:t>Sébastien Bloc, 37 ans. Programmeur depuis l’âge de 13 ans,</a:t>
            </a:r>
          </a:p>
          <a:p>
            <a:r>
              <a:rPr lang="fr-FR" sz="1800" dirty="0" smtClean="0"/>
              <a:t>Je suis : Véritable spécialiste de l’interface homme/machine dans l’environnement 3D. J’exerce depuis 10 dans l’informatique. J’ai été informaticien pendant 1 an dans l’armée en </a:t>
            </a:r>
            <a:r>
              <a:rPr lang="fr-FR" sz="1800" dirty="0" err="1" smtClean="0"/>
              <a:t>Guyanne</a:t>
            </a:r>
            <a:r>
              <a:rPr lang="fr-FR" sz="1800" dirty="0" smtClean="0"/>
              <a:t>. J’ai travaillé 5 ans pour des </a:t>
            </a:r>
            <a:r>
              <a:rPr lang="fr-FR" sz="1800" dirty="0" err="1" smtClean="0"/>
              <a:t>Starts</a:t>
            </a:r>
            <a:r>
              <a:rPr lang="fr-FR" sz="1800" dirty="0" smtClean="0"/>
              <a:t> Up (</a:t>
            </a:r>
            <a:r>
              <a:rPr lang="fr-FR" sz="1800" dirty="0" err="1" smtClean="0"/>
              <a:t>Wooloo</a:t>
            </a:r>
            <a:r>
              <a:rPr lang="fr-FR" sz="1800" dirty="0" smtClean="0"/>
              <a:t>, Bounty Paris, dont 1 an à Bounty </a:t>
            </a:r>
            <a:r>
              <a:rPr lang="fr-FR" sz="1800" dirty="0" err="1" smtClean="0"/>
              <a:t>Pekin</a:t>
            </a:r>
            <a:r>
              <a:rPr lang="fr-FR" sz="1800" dirty="0" smtClean="0"/>
              <a:t>.)</a:t>
            </a:r>
          </a:p>
          <a:p>
            <a:r>
              <a:rPr lang="fr-FR" sz="1800" dirty="0" smtClean="0"/>
              <a:t>Je suis resté 4 ans chez Microsoft où j’ai fait du support de programmation d’application web. J’ai notamment travaillé sur les gains de productivité possible entre développement traditionnel de la 3D et utilisation d’une interface graphique riche.</a:t>
            </a:r>
          </a:p>
          <a:p>
            <a:r>
              <a:rPr lang="fr-FR" sz="1800" dirty="0" smtClean="0"/>
              <a:t>Depuis 2,5 ans je développe à 100 % de mon temps le projet Modddjo commencé il y a 4 ans,  dans lequel j’ai investi  250 K</a:t>
            </a:r>
            <a:r>
              <a:rPr lang="fr-FR" sz="1800" smtClean="0"/>
              <a:t>€ de mes </a:t>
            </a:r>
            <a:r>
              <a:rPr lang="fr-FR" sz="1800" dirty="0" smtClean="0"/>
              <a:t>fonds propre .</a:t>
            </a:r>
            <a:endParaRPr lang="fr-FR" sz="1800" dirty="0"/>
          </a:p>
        </p:txBody>
      </p:sp>
      <p:sp>
        <p:nvSpPr>
          <p:cNvPr id="4" name="Espace réservé de la date 3"/>
          <p:cNvSpPr>
            <a:spLocks noGrp="1"/>
          </p:cNvSpPr>
          <p:nvPr>
            <p:ph type="dt" sz="half" idx="10"/>
          </p:nvPr>
        </p:nvSpPr>
        <p:spPr/>
        <p:txBody>
          <a:bodyPr/>
          <a:lstStyle/>
          <a:p>
            <a:pPr>
              <a:defRPr/>
            </a:pPr>
            <a:fld id="{3B10B2E4-F26E-4EBC-89BD-D918CC73DCE3}" type="datetime1">
              <a:rPr lang="fr-FR" smtClean="0"/>
              <a:pPr>
                <a:defRPr/>
              </a:pPr>
              <a:t>07/09/2010</a:t>
            </a:fld>
            <a:endParaRPr lang="fr-FR"/>
          </a:p>
        </p:txBody>
      </p:sp>
      <p:sp>
        <p:nvSpPr>
          <p:cNvPr id="5" name="Espace réservé du pied de page 4"/>
          <p:cNvSpPr>
            <a:spLocks noGrp="1"/>
          </p:cNvSpPr>
          <p:nvPr>
            <p:ph type="ftr" sz="quarter" idx="11"/>
          </p:nvPr>
        </p:nvSpPr>
        <p:spPr/>
        <p:txBody>
          <a:bodyPr/>
          <a:lstStyle/>
          <a:p>
            <a:pPr>
              <a:defRPr/>
            </a:pPr>
            <a:r>
              <a:rPr lang="fr-FR" smtClean="0"/>
              <a:t>Modddjo – Aks – JSC/ER </a:t>
            </a:r>
            <a:endParaRPr lang="fr-FR" dirty="0"/>
          </a:p>
        </p:txBody>
      </p:sp>
      <p:sp>
        <p:nvSpPr>
          <p:cNvPr id="6" name="Espace réservé du numéro de diapositive 5"/>
          <p:cNvSpPr>
            <a:spLocks noGrp="1"/>
          </p:cNvSpPr>
          <p:nvPr>
            <p:ph type="sldNum" sz="quarter" idx="12"/>
          </p:nvPr>
        </p:nvSpPr>
        <p:spPr/>
        <p:txBody>
          <a:bodyPr/>
          <a:lstStyle/>
          <a:p>
            <a:pPr>
              <a:defRPr/>
            </a:pPr>
            <a:endParaRPr lang="fr-FR" smtClean="0"/>
          </a:p>
          <a:p>
            <a:pPr>
              <a:defRPr/>
            </a:pPr>
            <a:fld id="{86F94585-8CCF-411F-B760-665A649A1833}" type="slidenum">
              <a:rPr lang="fr-FR" smtClean="0"/>
              <a:pPr>
                <a:defRPr/>
              </a:pPr>
              <a:t>6</a:t>
            </a:fld>
            <a:r>
              <a:rPr lang="fr-FR" smtClean="0"/>
              <a: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1150938" y="214313"/>
            <a:ext cx="7793037" cy="838200"/>
          </a:xfrm>
        </p:spPr>
        <p:txBody>
          <a:bodyPr/>
          <a:lstStyle/>
          <a:p>
            <a:pPr eaLnBrk="1" hangingPunct="1"/>
            <a:r>
              <a:rPr lang="fr-FR" dirty="0" smtClean="0"/>
              <a:t>3. Offre concurrente</a:t>
            </a:r>
          </a:p>
        </p:txBody>
      </p:sp>
      <p:sp>
        <p:nvSpPr>
          <p:cNvPr id="30799" name="Espace réservé de la date 6"/>
          <p:cNvSpPr>
            <a:spLocks noGrp="1"/>
          </p:cNvSpPr>
          <p:nvPr>
            <p:ph type="dt" sz="quarter" idx="10"/>
          </p:nvPr>
        </p:nvSpPr>
        <p:spPr>
          <a:noFill/>
        </p:spPr>
        <p:txBody>
          <a:bodyPr/>
          <a:lstStyle/>
          <a:p>
            <a:fld id="{94C947E8-350D-42EB-AC2C-C5B7C39519CB}" type="datetime1">
              <a:rPr lang="fr-FR" smtClean="0"/>
              <a:pPr/>
              <a:t>07/09/2010</a:t>
            </a:fld>
            <a:endParaRPr lang="fr-FR" smtClean="0"/>
          </a:p>
        </p:txBody>
      </p:sp>
      <p:sp>
        <p:nvSpPr>
          <p:cNvPr id="30800" name="Espace réservé du numéro de diapositive 7"/>
          <p:cNvSpPr>
            <a:spLocks noGrp="1"/>
          </p:cNvSpPr>
          <p:nvPr>
            <p:ph type="sldNum" sz="quarter" idx="12"/>
          </p:nvPr>
        </p:nvSpPr>
        <p:spPr>
          <a:noFill/>
        </p:spPr>
        <p:txBody>
          <a:bodyPr/>
          <a:lstStyle/>
          <a:p>
            <a:fld id="{86F94585-8CCF-411F-B760-665A649A1833}" type="slidenum">
              <a:rPr lang="fr-FR" smtClean="0"/>
              <a:pPr/>
              <a:t>7</a:t>
            </a:fld>
            <a:endParaRPr lang="fr-FR" dirty="0" smtClean="0"/>
          </a:p>
        </p:txBody>
      </p:sp>
      <p:sp>
        <p:nvSpPr>
          <p:cNvPr id="30801" name="Espace réservé du pied de page 8"/>
          <p:cNvSpPr>
            <a:spLocks noGrp="1"/>
          </p:cNvSpPr>
          <p:nvPr>
            <p:ph type="ftr" sz="quarter" idx="11"/>
          </p:nvPr>
        </p:nvSpPr>
        <p:spPr>
          <a:noFill/>
        </p:spPr>
        <p:txBody>
          <a:bodyPr/>
          <a:lstStyle/>
          <a:p>
            <a:r>
              <a:rPr lang="fr-FR" smtClean="0"/>
              <a:t>Modddjo – Aks – JSC/ER </a:t>
            </a:r>
          </a:p>
        </p:txBody>
      </p:sp>
      <p:pic>
        <p:nvPicPr>
          <p:cNvPr id="7" name="Image 6" descr="Axes Concurrence Modddjo2.png"/>
          <p:cNvPicPr>
            <a:picLocks noChangeAspect="1"/>
          </p:cNvPicPr>
          <p:nvPr/>
        </p:nvPicPr>
        <p:blipFill>
          <a:blip r:embed="rId3" cstate="print"/>
          <a:stretch>
            <a:fillRect/>
          </a:stretch>
        </p:blipFill>
        <p:spPr>
          <a:xfrm>
            <a:off x="604077" y="1714488"/>
            <a:ext cx="8111327" cy="4286280"/>
          </a:xfrm>
          <a:prstGeom prst="rect">
            <a:avLst/>
          </a:prstGeom>
        </p:spPr>
      </p:pic>
    </p:spTree>
  </p:cSld>
  <p:clrMapOvr>
    <a:masterClrMapping/>
  </p:clrMapOvr>
  <p:transition advTm="144516"/>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a date 2"/>
          <p:cNvSpPr>
            <a:spLocks noGrp="1"/>
          </p:cNvSpPr>
          <p:nvPr>
            <p:ph type="dt" sz="quarter" idx="10"/>
          </p:nvPr>
        </p:nvSpPr>
        <p:spPr>
          <a:noFill/>
        </p:spPr>
        <p:txBody>
          <a:bodyPr/>
          <a:lstStyle/>
          <a:p>
            <a:fld id="{831FF703-7D64-4A05-884F-7315B825AFBA}" type="datetime1">
              <a:rPr lang="fr-FR" smtClean="0"/>
              <a:pPr/>
              <a:t>07/09/2010</a:t>
            </a:fld>
            <a:endParaRPr lang="fr-FR"/>
          </a:p>
        </p:txBody>
      </p:sp>
      <p:sp>
        <p:nvSpPr>
          <p:cNvPr id="9219"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9220" name="Espace réservé du numéro de diapositive 4"/>
          <p:cNvSpPr>
            <a:spLocks noGrp="1"/>
          </p:cNvSpPr>
          <p:nvPr>
            <p:ph type="sldNum" sz="quarter" idx="12"/>
          </p:nvPr>
        </p:nvSpPr>
        <p:spPr>
          <a:noFill/>
        </p:spPr>
        <p:txBody>
          <a:bodyPr/>
          <a:lstStyle/>
          <a:p>
            <a:fld id="{ACDB7B2A-880E-4369-901E-7D4AF510617F}" type="slidenum">
              <a:rPr lang="fr-FR"/>
              <a:pPr/>
              <a:t>8</a:t>
            </a:fld>
            <a:endParaRPr lang="fr-FR"/>
          </a:p>
        </p:txBody>
      </p:sp>
      <p:sp>
        <p:nvSpPr>
          <p:cNvPr id="9221" name="Rectangle 2"/>
          <p:cNvSpPr>
            <a:spLocks noGrp="1" noChangeArrowheads="1"/>
          </p:cNvSpPr>
          <p:nvPr>
            <p:ph type="title"/>
          </p:nvPr>
        </p:nvSpPr>
        <p:spPr/>
        <p:txBody>
          <a:bodyPr/>
          <a:lstStyle/>
          <a:p>
            <a:pPr eaLnBrk="1" hangingPunct="1"/>
            <a:r>
              <a:rPr lang="fr-FR" dirty="0" smtClean="0"/>
              <a:t>7.1 Free Cash Flow de valorisation</a:t>
            </a:r>
          </a:p>
        </p:txBody>
      </p:sp>
      <p:pic>
        <p:nvPicPr>
          <p:cNvPr id="7" name="Picture 4"/>
          <p:cNvPicPr>
            <a:picLocks noChangeAspect="1" noChangeArrowheads="1"/>
          </p:cNvPicPr>
          <p:nvPr/>
        </p:nvPicPr>
        <p:blipFill>
          <a:blip r:embed="rId2" cstate="print"/>
          <a:srcRect/>
          <a:stretch>
            <a:fillRect/>
          </a:stretch>
        </p:blipFill>
        <p:spPr bwMode="auto">
          <a:xfrm>
            <a:off x="395288" y="1663700"/>
            <a:ext cx="8353425" cy="3630613"/>
          </a:xfrm>
          <a:prstGeom prst="rect">
            <a:avLst/>
          </a:prstGeom>
          <a:noFill/>
          <a:ln w="9525">
            <a:noFill/>
            <a:miter lim="800000"/>
            <a:headEnd/>
            <a:tailEnd/>
          </a:ln>
          <a:effectLst/>
        </p:spPr>
      </p:pic>
      <p:sp>
        <p:nvSpPr>
          <p:cNvPr id="8" name="ZoneTexte 7"/>
          <p:cNvSpPr txBox="1"/>
          <p:nvPr/>
        </p:nvSpPr>
        <p:spPr>
          <a:xfrm>
            <a:off x="611560" y="5877272"/>
            <a:ext cx="3082190" cy="369332"/>
          </a:xfrm>
          <a:prstGeom prst="rect">
            <a:avLst/>
          </a:prstGeom>
          <a:noFill/>
        </p:spPr>
        <p:txBody>
          <a:bodyPr wrap="none" rtlCol="0">
            <a:spAutoFit/>
          </a:bodyPr>
          <a:lstStyle/>
          <a:p>
            <a:r>
              <a:rPr lang="fr-FR" dirty="0" smtClean="0">
                <a:solidFill>
                  <a:srgbClr val="FF0000"/>
                </a:solidFill>
              </a:rPr>
              <a:t>NB : hors business récurrent</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a date 3"/>
          <p:cNvSpPr>
            <a:spLocks noGrp="1"/>
          </p:cNvSpPr>
          <p:nvPr>
            <p:ph type="dt" sz="quarter" idx="10"/>
          </p:nvPr>
        </p:nvSpPr>
        <p:spPr>
          <a:noFill/>
        </p:spPr>
        <p:txBody>
          <a:bodyPr/>
          <a:lstStyle/>
          <a:p>
            <a:fld id="{272652FD-558C-46FD-B1BB-AE108B7F48D6}" type="datetime1">
              <a:rPr lang="fr-FR" smtClean="0"/>
              <a:pPr/>
              <a:t>07/09/2010</a:t>
            </a:fld>
            <a:endParaRPr lang="fr-FR"/>
          </a:p>
        </p:txBody>
      </p:sp>
      <p:sp>
        <p:nvSpPr>
          <p:cNvPr id="11267" name="Espace réservé du pied de page 4"/>
          <p:cNvSpPr>
            <a:spLocks noGrp="1"/>
          </p:cNvSpPr>
          <p:nvPr>
            <p:ph type="ftr" sz="quarter" idx="11"/>
          </p:nvPr>
        </p:nvSpPr>
        <p:spPr>
          <a:noFill/>
        </p:spPr>
        <p:txBody>
          <a:bodyPr/>
          <a:lstStyle/>
          <a:p>
            <a:r>
              <a:rPr lang="fr-FR" smtClean="0"/>
              <a:t>Modddjo – Aks – JSC/ER </a:t>
            </a:r>
            <a:endParaRPr lang="fr-FR"/>
          </a:p>
        </p:txBody>
      </p:sp>
      <p:sp>
        <p:nvSpPr>
          <p:cNvPr id="11268" name="Espace réservé du numéro de diapositive 5"/>
          <p:cNvSpPr>
            <a:spLocks noGrp="1"/>
          </p:cNvSpPr>
          <p:nvPr>
            <p:ph type="sldNum" sz="quarter" idx="12"/>
          </p:nvPr>
        </p:nvSpPr>
        <p:spPr>
          <a:noFill/>
        </p:spPr>
        <p:txBody>
          <a:bodyPr/>
          <a:lstStyle/>
          <a:p>
            <a:fld id="{A43C24A3-5801-4D91-B6FC-0794D52BECE8}" type="slidenum">
              <a:rPr lang="fr-FR"/>
              <a:pPr/>
              <a:t>9</a:t>
            </a:fld>
            <a:endParaRPr lang="fr-FR"/>
          </a:p>
        </p:txBody>
      </p:sp>
      <p:sp>
        <p:nvSpPr>
          <p:cNvPr id="11269" name="Rectangle 2"/>
          <p:cNvSpPr>
            <a:spLocks noGrp="1" noChangeArrowheads="1"/>
          </p:cNvSpPr>
          <p:nvPr>
            <p:ph type="title"/>
          </p:nvPr>
        </p:nvSpPr>
        <p:spPr/>
        <p:txBody>
          <a:bodyPr/>
          <a:lstStyle/>
          <a:p>
            <a:pPr eaLnBrk="1" hangingPunct="1"/>
            <a:r>
              <a:rPr lang="fr-FR" dirty="0" smtClean="0"/>
              <a:t>7.3 Répartition du capital projetée</a:t>
            </a:r>
          </a:p>
        </p:txBody>
      </p:sp>
      <p:pic>
        <p:nvPicPr>
          <p:cNvPr id="9" name="Picture 7"/>
          <p:cNvPicPr>
            <a:picLocks noChangeAspect="1" noChangeArrowheads="1"/>
          </p:cNvPicPr>
          <p:nvPr/>
        </p:nvPicPr>
        <p:blipFill>
          <a:blip r:embed="rId2" cstate="print"/>
          <a:srcRect/>
          <a:stretch>
            <a:fillRect/>
          </a:stretch>
        </p:blipFill>
        <p:spPr bwMode="auto">
          <a:xfrm>
            <a:off x="1692275" y="2205038"/>
            <a:ext cx="5694363" cy="2432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usion">
  <a:themeElements>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Fus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usi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Fusion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Fusion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Fusi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Fusi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7305</TotalTime>
  <Words>780</Words>
  <Application>Microsoft Office PowerPoint</Application>
  <PresentationFormat>Affichage à l'écran (4:3)</PresentationFormat>
  <Paragraphs>84</Paragraphs>
  <Slides>11</Slides>
  <Notes>6</Notes>
  <HiddenSlides>0</HiddenSlides>
  <MMClips>1</MMClips>
  <ScaleCrop>false</ScaleCrop>
  <HeadingPairs>
    <vt:vector size="4" baseType="variant">
      <vt:variant>
        <vt:lpstr>Thème</vt:lpstr>
      </vt:variant>
      <vt:variant>
        <vt:i4>2</vt:i4>
      </vt:variant>
      <vt:variant>
        <vt:lpstr>Titres des diapositives</vt:lpstr>
      </vt:variant>
      <vt:variant>
        <vt:i4>11</vt:i4>
      </vt:variant>
    </vt:vector>
  </HeadingPairs>
  <TitlesOfParts>
    <vt:vector size="13" baseType="lpstr">
      <vt:lpstr>Fusion</vt:lpstr>
      <vt:lpstr>Conception personnalisée</vt:lpstr>
      <vt:lpstr>MODDDJO </vt:lpstr>
      <vt:lpstr>Démonstration vidéo</vt:lpstr>
      <vt:lpstr>Diapositive 3</vt:lpstr>
      <vt:lpstr>Executive summary</vt:lpstr>
      <vt:lpstr>1. Sébastien Bloc « l’Inventeur »</vt:lpstr>
      <vt:lpstr>Sébastien Bloc</vt:lpstr>
      <vt:lpstr>3. Offre concurrente</vt:lpstr>
      <vt:lpstr>7.1 Free Cash Flow de valorisation</vt:lpstr>
      <vt:lpstr>7.3 Répartition du capital projetée</vt:lpstr>
      <vt:lpstr>7.4 Rentabilité du projet</vt:lpstr>
      <vt:lpstr>Merci de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MODDDJO</dc:title>
  <dc:creator>revellat</dc:creator>
  <cp:lastModifiedBy>evelyne</cp:lastModifiedBy>
  <cp:revision>314</cp:revision>
  <dcterms:created xsi:type="dcterms:W3CDTF">2010-02-03T09:50:53Z</dcterms:created>
  <dcterms:modified xsi:type="dcterms:W3CDTF">2010-09-07T18:56:03Z</dcterms:modified>
</cp:coreProperties>
</file>