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xls" ContentType="application/vnd.ms-exce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diagrams/quickStyle1.xml" ContentType="application/vnd.openxmlformats-officedocument.drawingml.diagramStyle+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 id="2147483695" r:id="rId2"/>
  </p:sldMasterIdLst>
  <p:notesMasterIdLst>
    <p:notesMasterId r:id="rId33"/>
  </p:notesMasterIdLst>
  <p:handoutMasterIdLst>
    <p:handoutMasterId r:id="rId34"/>
  </p:handoutMasterIdLst>
  <p:sldIdLst>
    <p:sldId id="256" r:id="rId3"/>
    <p:sldId id="292" r:id="rId4"/>
    <p:sldId id="282" r:id="rId5"/>
    <p:sldId id="283" r:id="rId6"/>
    <p:sldId id="284" r:id="rId7"/>
    <p:sldId id="261" r:id="rId8"/>
    <p:sldId id="297" r:id="rId9"/>
    <p:sldId id="291" r:id="rId10"/>
    <p:sldId id="318" r:id="rId11"/>
    <p:sldId id="299" r:id="rId12"/>
    <p:sldId id="347" r:id="rId13"/>
    <p:sldId id="298" r:id="rId14"/>
    <p:sldId id="285" r:id="rId15"/>
    <p:sldId id="329" r:id="rId16"/>
    <p:sldId id="301" r:id="rId17"/>
    <p:sldId id="344" r:id="rId18"/>
    <p:sldId id="300" r:id="rId19"/>
    <p:sldId id="353" r:id="rId20"/>
    <p:sldId id="330" r:id="rId21"/>
    <p:sldId id="275" r:id="rId22"/>
    <p:sldId id="332" r:id="rId23"/>
    <p:sldId id="331" r:id="rId24"/>
    <p:sldId id="346" r:id="rId25"/>
    <p:sldId id="334" r:id="rId26"/>
    <p:sldId id="349" r:id="rId27"/>
    <p:sldId id="335" r:id="rId28"/>
    <p:sldId id="336" r:id="rId29"/>
    <p:sldId id="337" r:id="rId30"/>
    <p:sldId id="323" r:id="rId31"/>
    <p:sldId id="342" r:id="rId32"/>
  </p:sldIdLst>
  <p:sldSz cx="9144000" cy="6858000" type="screen4x3"/>
  <p:notesSz cx="7099300" cy="10234613"/>
  <p:defaultTextStyle>
    <a:defPPr>
      <a:defRPr lang="fr-FR"/>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velyne" initials="e"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50" autoAdjust="0"/>
    <p:restoredTop sz="86316" autoAdjust="0"/>
  </p:normalViewPr>
  <p:slideViewPr>
    <p:cSldViewPr>
      <p:cViewPr>
        <p:scale>
          <a:sx n="70" d="100"/>
          <a:sy n="70" d="100"/>
        </p:scale>
        <p:origin x="-810" y="-36"/>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84"/>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89A1A2-A6AA-45FE-9DEF-2FAC0E1BC667}" type="doc">
      <dgm:prSet loTypeId="urn:microsoft.com/office/officeart/2005/8/layout/radial6" loCatId="cycle" qsTypeId="urn:microsoft.com/office/officeart/2005/8/quickstyle/3d7" qsCatId="3D" csTypeId="urn:microsoft.com/office/officeart/2005/8/colors/accent1_2" csCatId="accent1" phldr="1"/>
      <dgm:spPr/>
      <dgm:t>
        <a:bodyPr/>
        <a:lstStyle/>
        <a:p>
          <a:endParaRPr lang="fr-FR"/>
        </a:p>
      </dgm:t>
    </dgm:pt>
    <dgm:pt modelId="{BD499D63-F804-4BE2-9F6D-7A6AB056AAEC}">
      <dgm:prSet phldrT="[Texte]"/>
      <dgm:spPr/>
      <dgm:t>
        <a:bodyPr/>
        <a:lstStyle/>
        <a:p>
          <a:r>
            <a:rPr lang="fr-FR" dirty="0" smtClean="0"/>
            <a:t>Produit gratuit puis payant</a:t>
          </a:r>
          <a:endParaRPr lang="fr-FR" dirty="0"/>
        </a:p>
      </dgm:t>
    </dgm:pt>
    <dgm:pt modelId="{BAC6AC44-A943-443A-BF43-0E161EE5462B}" type="parTrans" cxnId="{365B24EE-14F8-48F6-AA30-E9B031F23F4E}">
      <dgm:prSet/>
      <dgm:spPr/>
      <dgm:t>
        <a:bodyPr/>
        <a:lstStyle/>
        <a:p>
          <a:endParaRPr lang="fr-FR"/>
        </a:p>
      </dgm:t>
    </dgm:pt>
    <dgm:pt modelId="{BDE3A7EE-3CF8-402B-B227-75A222B41721}" type="sibTrans" cxnId="{365B24EE-14F8-48F6-AA30-E9B031F23F4E}">
      <dgm:prSet/>
      <dgm:spPr/>
      <dgm:t>
        <a:bodyPr/>
        <a:lstStyle/>
        <a:p>
          <a:endParaRPr lang="fr-FR"/>
        </a:p>
      </dgm:t>
    </dgm:pt>
    <dgm:pt modelId="{32A0FF28-61E1-482A-A2C0-19E27BBE1BF2}">
      <dgm:prSet phldrT="[Texte]"/>
      <dgm:spPr/>
      <dgm:t>
        <a:bodyPr/>
        <a:lstStyle/>
        <a:p>
          <a:r>
            <a:rPr lang="fr-FR" dirty="0" smtClean="0"/>
            <a:t>BUZZ Marketing</a:t>
          </a:r>
          <a:endParaRPr lang="fr-FR" dirty="0"/>
        </a:p>
      </dgm:t>
    </dgm:pt>
    <dgm:pt modelId="{597BF0B4-69A0-4DB6-AF13-8A76E44FE586}" type="parTrans" cxnId="{6C21AA45-74B0-478A-89C3-0D7EC9D9DE8F}">
      <dgm:prSet/>
      <dgm:spPr/>
      <dgm:t>
        <a:bodyPr/>
        <a:lstStyle/>
        <a:p>
          <a:endParaRPr lang="fr-FR"/>
        </a:p>
      </dgm:t>
    </dgm:pt>
    <dgm:pt modelId="{A09C744C-94FF-478A-9E8A-2E4D4DA8AC7B}" type="sibTrans" cxnId="{6C21AA45-74B0-478A-89C3-0D7EC9D9DE8F}">
      <dgm:prSet/>
      <dgm:spPr/>
      <dgm:t>
        <a:bodyPr/>
        <a:lstStyle/>
        <a:p>
          <a:endParaRPr lang="fr-FR"/>
        </a:p>
      </dgm:t>
    </dgm:pt>
    <dgm:pt modelId="{F600B753-2E5D-42C5-946C-59B08E0CC7E5}">
      <dgm:prSet phldrT="[Texte]"/>
      <dgm:spPr/>
      <dgm:t>
        <a:bodyPr/>
        <a:lstStyle/>
        <a:p>
          <a:r>
            <a:rPr lang="fr-FR" dirty="0" smtClean="0"/>
            <a:t>Fidélisation client</a:t>
          </a:r>
        </a:p>
        <a:p>
          <a:r>
            <a:rPr lang="fr-FR" dirty="0" smtClean="0"/>
            <a:t>(récurrence)</a:t>
          </a:r>
          <a:endParaRPr lang="fr-FR" dirty="0"/>
        </a:p>
      </dgm:t>
    </dgm:pt>
    <dgm:pt modelId="{56CF497D-8FCE-4722-B053-E118A7B358B7}" type="parTrans" cxnId="{766D5F30-2BBA-4C3A-B577-7860DDBBDC0C}">
      <dgm:prSet/>
      <dgm:spPr/>
      <dgm:t>
        <a:bodyPr/>
        <a:lstStyle/>
        <a:p>
          <a:endParaRPr lang="fr-FR"/>
        </a:p>
      </dgm:t>
    </dgm:pt>
    <dgm:pt modelId="{8366CB0B-6333-45E6-9DF2-072874C16518}" type="sibTrans" cxnId="{766D5F30-2BBA-4C3A-B577-7860DDBBDC0C}">
      <dgm:prSet/>
      <dgm:spPr/>
      <dgm:t>
        <a:bodyPr/>
        <a:lstStyle/>
        <a:p>
          <a:endParaRPr lang="fr-FR"/>
        </a:p>
      </dgm:t>
    </dgm:pt>
    <dgm:pt modelId="{CE8308B9-CFEA-40F8-9940-372C3A51F275}">
      <dgm:prSet phldrT="[Texte]"/>
      <dgm:spPr/>
      <dgm:t>
        <a:bodyPr/>
        <a:lstStyle/>
        <a:p>
          <a:endParaRPr lang="fr-FR" dirty="0"/>
        </a:p>
      </dgm:t>
    </dgm:pt>
    <dgm:pt modelId="{792CD4BA-6E8B-4343-AB90-0E64DBC4C129}" type="parTrans" cxnId="{0B4D77A1-9DE3-4D01-9FE8-5029DCCDCB4A}">
      <dgm:prSet/>
      <dgm:spPr/>
      <dgm:t>
        <a:bodyPr/>
        <a:lstStyle/>
        <a:p>
          <a:endParaRPr lang="fr-FR"/>
        </a:p>
      </dgm:t>
    </dgm:pt>
    <dgm:pt modelId="{85F0E4BD-FA6C-4A89-A8FB-83765CE9ED42}" type="sibTrans" cxnId="{0B4D77A1-9DE3-4D01-9FE8-5029DCCDCB4A}">
      <dgm:prSet/>
      <dgm:spPr/>
      <dgm:t>
        <a:bodyPr/>
        <a:lstStyle/>
        <a:p>
          <a:endParaRPr lang="fr-FR"/>
        </a:p>
      </dgm:t>
    </dgm:pt>
    <dgm:pt modelId="{271AA611-0D4B-43EA-A18C-DCB47EF72482}">
      <dgm:prSet phldrT="[Texte]"/>
      <dgm:spPr/>
      <dgm:t>
        <a:bodyPr/>
        <a:lstStyle/>
        <a:p>
          <a:endParaRPr lang="fr-FR" dirty="0"/>
        </a:p>
      </dgm:t>
    </dgm:pt>
    <dgm:pt modelId="{82C740E9-3AE9-4307-897E-8EF4DEF7DF56}" type="sibTrans" cxnId="{3295053F-C0FA-4869-AE41-E48A04E1F72F}">
      <dgm:prSet/>
      <dgm:spPr/>
      <dgm:t>
        <a:bodyPr/>
        <a:lstStyle/>
        <a:p>
          <a:endParaRPr lang="fr-FR"/>
        </a:p>
      </dgm:t>
    </dgm:pt>
    <dgm:pt modelId="{A788F15A-C54B-4B1B-B1B3-20156A6F3154}" type="parTrans" cxnId="{3295053F-C0FA-4869-AE41-E48A04E1F72F}">
      <dgm:prSet/>
      <dgm:spPr/>
      <dgm:t>
        <a:bodyPr/>
        <a:lstStyle/>
        <a:p>
          <a:endParaRPr lang="fr-FR"/>
        </a:p>
      </dgm:t>
    </dgm:pt>
    <dgm:pt modelId="{AD3DE6F2-FA07-4B69-A5CF-DC49DA4B8498}" type="pres">
      <dgm:prSet presAssocID="{8B89A1A2-A6AA-45FE-9DEF-2FAC0E1BC667}" presName="Name0" presStyleCnt="0">
        <dgm:presLayoutVars>
          <dgm:chMax val="1"/>
          <dgm:dir/>
          <dgm:animLvl val="ctr"/>
          <dgm:resizeHandles val="exact"/>
        </dgm:presLayoutVars>
      </dgm:prSet>
      <dgm:spPr/>
      <dgm:t>
        <a:bodyPr/>
        <a:lstStyle/>
        <a:p>
          <a:endParaRPr lang="fr-FR"/>
        </a:p>
      </dgm:t>
    </dgm:pt>
    <dgm:pt modelId="{2A8C0D35-D1F2-4B4C-A08D-6A378C658B9F}" type="pres">
      <dgm:prSet presAssocID="{271AA611-0D4B-43EA-A18C-DCB47EF72482}" presName="centerShape" presStyleLbl="node0" presStyleIdx="0" presStyleCnt="1"/>
      <dgm:spPr/>
      <dgm:t>
        <a:bodyPr/>
        <a:lstStyle/>
        <a:p>
          <a:endParaRPr lang="fr-FR"/>
        </a:p>
      </dgm:t>
    </dgm:pt>
    <dgm:pt modelId="{D9D24AA9-E22F-4C51-B192-86B8404AF417}" type="pres">
      <dgm:prSet presAssocID="{BD499D63-F804-4BE2-9F6D-7A6AB056AAEC}" presName="node" presStyleLbl="node1" presStyleIdx="0" presStyleCnt="3">
        <dgm:presLayoutVars>
          <dgm:bulletEnabled val="1"/>
        </dgm:presLayoutVars>
      </dgm:prSet>
      <dgm:spPr/>
      <dgm:t>
        <a:bodyPr/>
        <a:lstStyle/>
        <a:p>
          <a:endParaRPr lang="fr-FR"/>
        </a:p>
      </dgm:t>
    </dgm:pt>
    <dgm:pt modelId="{685983A3-354A-48A6-80CA-3EB440344561}" type="pres">
      <dgm:prSet presAssocID="{BD499D63-F804-4BE2-9F6D-7A6AB056AAEC}" presName="dummy" presStyleCnt="0"/>
      <dgm:spPr/>
    </dgm:pt>
    <dgm:pt modelId="{A4903616-1862-43F6-A80F-D9F1B0382970}" type="pres">
      <dgm:prSet presAssocID="{BDE3A7EE-3CF8-402B-B227-75A222B41721}" presName="sibTrans" presStyleLbl="sibTrans2D1" presStyleIdx="0" presStyleCnt="3"/>
      <dgm:spPr/>
      <dgm:t>
        <a:bodyPr/>
        <a:lstStyle/>
        <a:p>
          <a:endParaRPr lang="fr-FR"/>
        </a:p>
      </dgm:t>
    </dgm:pt>
    <dgm:pt modelId="{97A9140F-ED4C-4E35-A9DD-5A6CAE832048}" type="pres">
      <dgm:prSet presAssocID="{32A0FF28-61E1-482A-A2C0-19E27BBE1BF2}" presName="node" presStyleLbl="node1" presStyleIdx="1" presStyleCnt="3">
        <dgm:presLayoutVars>
          <dgm:bulletEnabled val="1"/>
        </dgm:presLayoutVars>
      </dgm:prSet>
      <dgm:spPr/>
      <dgm:t>
        <a:bodyPr/>
        <a:lstStyle/>
        <a:p>
          <a:endParaRPr lang="fr-FR"/>
        </a:p>
      </dgm:t>
    </dgm:pt>
    <dgm:pt modelId="{5920A3BD-7C28-4D15-9F97-82DF7BFE2C41}" type="pres">
      <dgm:prSet presAssocID="{32A0FF28-61E1-482A-A2C0-19E27BBE1BF2}" presName="dummy" presStyleCnt="0"/>
      <dgm:spPr/>
    </dgm:pt>
    <dgm:pt modelId="{44155367-9EB3-4410-B351-8A811D1F67B7}" type="pres">
      <dgm:prSet presAssocID="{A09C744C-94FF-478A-9E8A-2E4D4DA8AC7B}" presName="sibTrans" presStyleLbl="sibTrans2D1" presStyleIdx="1" presStyleCnt="3"/>
      <dgm:spPr/>
      <dgm:t>
        <a:bodyPr/>
        <a:lstStyle/>
        <a:p>
          <a:endParaRPr lang="fr-FR"/>
        </a:p>
      </dgm:t>
    </dgm:pt>
    <dgm:pt modelId="{6BEA2830-B677-49F6-827C-40AF78724EC4}" type="pres">
      <dgm:prSet presAssocID="{F600B753-2E5D-42C5-946C-59B08E0CC7E5}" presName="node" presStyleLbl="node1" presStyleIdx="2" presStyleCnt="3">
        <dgm:presLayoutVars>
          <dgm:bulletEnabled val="1"/>
        </dgm:presLayoutVars>
      </dgm:prSet>
      <dgm:spPr/>
      <dgm:t>
        <a:bodyPr/>
        <a:lstStyle/>
        <a:p>
          <a:endParaRPr lang="fr-FR"/>
        </a:p>
      </dgm:t>
    </dgm:pt>
    <dgm:pt modelId="{4A7CD5E9-E5CC-4524-8B7E-D9ED0F6CFDAB}" type="pres">
      <dgm:prSet presAssocID="{F600B753-2E5D-42C5-946C-59B08E0CC7E5}" presName="dummy" presStyleCnt="0"/>
      <dgm:spPr/>
    </dgm:pt>
    <dgm:pt modelId="{31C0E892-8BC6-43BF-A7A1-4DDA8C72233E}" type="pres">
      <dgm:prSet presAssocID="{8366CB0B-6333-45E6-9DF2-072874C16518}" presName="sibTrans" presStyleLbl="sibTrans2D1" presStyleIdx="2" presStyleCnt="3"/>
      <dgm:spPr/>
      <dgm:t>
        <a:bodyPr/>
        <a:lstStyle/>
        <a:p>
          <a:endParaRPr lang="fr-FR"/>
        </a:p>
      </dgm:t>
    </dgm:pt>
  </dgm:ptLst>
  <dgm:cxnLst>
    <dgm:cxn modelId="{365B24EE-14F8-48F6-AA30-E9B031F23F4E}" srcId="{271AA611-0D4B-43EA-A18C-DCB47EF72482}" destId="{BD499D63-F804-4BE2-9F6D-7A6AB056AAEC}" srcOrd="0" destOrd="0" parTransId="{BAC6AC44-A943-443A-BF43-0E161EE5462B}" sibTransId="{BDE3A7EE-3CF8-402B-B227-75A222B41721}"/>
    <dgm:cxn modelId="{6E67F24B-F42B-41D8-A5D9-E97F05C86FEF}" type="presOf" srcId="{F600B753-2E5D-42C5-946C-59B08E0CC7E5}" destId="{6BEA2830-B677-49F6-827C-40AF78724EC4}" srcOrd="0" destOrd="0" presId="urn:microsoft.com/office/officeart/2005/8/layout/radial6"/>
    <dgm:cxn modelId="{9270A4B0-0202-441C-82AE-ED21A5F311F3}" type="presOf" srcId="{BDE3A7EE-3CF8-402B-B227-75A222B41721}" destId="{A4903616-1862-43F6-A80F-D9F1B0382970}" srcOrd="0" destOrd="0" presId="urn:microsoft.com/office/officeart/2005/8/layout/radial6"/>
    <dgm:cxn modelId="{3295053F-C0FA-4869-AE41-E48A04E1F72F}" srcId="{8B89A1A2-A6AA-45FE-9DEF-2FAC0E1BC667}" destId="{271AA611-0D4B-43EA-A18C-DCB47EF72482}" srcOrd="0" destOrd="0" parTransId="{A788F15A-C54B-4B1B-B1B3-20156A6F3154}" sibTransId="{82C740E9-3AE9-4307-897E-8EF4DEF7DF56}"/>
    <dgm:cxn modelId="{0B4D77A1-9DE3-4D01-9FE8-5029DCCDCB4A}" srcId="{8B89A1A2-A6AA-45FE-9DEF-2FAC0E1BC667}" destId="{CE8308B9-CFEA-40F8-9940-372C3A51F275}" srcOrd="1" destOrd="0" parTransId="{792CD4BA-6E8B-4343-AB90-0E64DBC4C129}" sibTransId="{85F0E4BD-FA6C-4A89-A8FB-83765CE9ED42}"/>
    <dgm:cxn modelId="{1B1CCE03-AD76-4E61-B652-6EC7D68DB32C}" type="presOf" srcId="{A09C744C-94FF-478A-9E8A-2E4D4DA8AC7B}" destId="{44155367-9EB3-4410-B351-8A811D1F67B7}" srcOrd="0" destOrd="0" presId="urn:microsoft.com/office/officeart/2005/8/layout/radial6"/>
    <dgm:cxn modelId="{766D5F30-2BBA-4C3A-B577-7860DDBBDC0C}" srcId="{271AA611-0D4B-43EA-A18C-DCB47EF72482}" destId="{F600B753-2E5D-42C5-946C-59B08E0CC7E5}" srcOrd="2" destOrd="0" parTransId="{56CF497D-8FCE-4722-B053-E118A7B358B7}" sibTransId="{8366CB0B-6333-45E6-9DF2-072874C16518}"/>
    <dgm:cxn modelId="{04B6DB8E-243E-4715-8BFC-A22865AC8B8F}" type="presOf" srcId="{8B89A1A2-A6AA-45FE-9DEF-2FAC0E1BC667}" destId="{AD3DE6F2-FA07-4B69-A5CF-DC49DA4B8498}" srcOrd="0" destOrd="0" presId="urn:microsoft.com/office/officeart/2005/8/layout/radial6"/>
    <dgm:cxn modelId="{8EC66C0B-8109-40D2-B719-2ECD3FF73EDA}" type="presOf" srcId="{271AA611-0D4B-43EA-A18C-DCB47EF72482}" destId="{2A8C0D35-D1F2-4B4C-A08D-6A378C658B9F}" srcOrd="0" destOrd="0" presId="urn:microsoft.com/office/officeart/2005/8/layout/radial6"/>
    <dgm:cxn modelId="{58708EA4-E719-4CE9-AFD5-D4BC770C63AF}" type="presOf" srcId="{BD499D63-F804-4BE2-9F6D-7A6AB056AAEC}" destId="{D9D24AA9-E22F-4C51-B192-86B8404AF417}" srcOrd="0" destOrd="0" presId="urn:microsoft.com/office/officeart/2005/8/layout/radial6"/>
    <dgm:cxn modelId="{EB5F525D-129F-4FEE-8CBB-E1E5736F3675}" type="presOf" srcId="{8366CB0B-6333-45E6-9DF2-072874C16518}" destId="{31C0E892-8BC6-43BF-A7A1-4DDA8C72233E}" srcOrd="0" destOrd="0" presId="urn:microsoft.com/office/officeart/2005/8/layout/radial6"/>
    <dgm:cxn modelId="{6C21AA45-74B0-478A-89C3-0D7EC9D9DE8F}" srcId="{271AA611-0D4B-43EA-A18C-DCB47EF72482}" destId="{32A0FF28-61E1-482A-A2C0-19E27BBE1BF2}" srcOrd="1" destOrd="0" parTransId="{597BF0B4-69A0-4DB6-AF13-8A76E44FE586}" sibTransId="{A09C744C-94FF-478A-9E8A-2E4D4DA8AC7B}"/>
    <dgm:cxn modelId="{D30C16B1-EC73-4028-8DB9-6C54C84904B0}" type="presOf" srcId="{32A0FF28-61E1-482A-A2C0-19E27BBE1BF2}" destId="{97A9140F-ED4C-4E35-A9DD-5A6CAE832048}" srcOrd="0" destOrd="0" presId="urn:microsoft.com/office/officeart/2005/8/layout/radial6"/>
    <dgm:cxn modelId="{F11063AE-8FF7-4308-A005-7A5CAC49BA1A}" type="presParOf" srcId="{AD3DE6F2-FA07-4B69-A5CF-DC49DA4B8498}" destId="{2A8C0D35-D1F2-4B4C-A08D-6A378C658B9F}" srcOrd="0" destOrd="0" presId="urn:microsoft.com/office/officeart/2005/8/layout/radial6"/>
    <dgm:cxn modelId="{BDBA9E6D-94D2-4C71-951D-E58050B25E02}" type="presParOf" srcId="{AD3DE6F2-FA07-4B69-A5CF-DC49DA4B8498}" destId="{D9D24AA9-E22F-4C51-B192-86B8404AF417}" srcOrd="1" destOrd="0" presId="urn:microsoft.com/office/officeart/2005/8/layout/radial6"/>
    <dgm:cxn modelId="{EAEE5474-EDCF-463B-A475-77F1702DAFD0}" type="presParOf" srcId="{AD3DE6F2-FA07-4B69-A5CF-DC49DA4B8498}" destId="{685983A3-354A-48A6-80CA-3EB440344561}" srcOrd="2" destOrd="0" presId="urn:microsoft.com/office/officeart/2005/8/layout/radial6"/>
    <dgm:cxn modelId="{F2414A9D-671E-4738-8A0D-BE148A10E143}" type="presParOf" srcId="{AD3DE6F2-FA07-4B69-A5CF-DC49DA4B8498}" destId="{A4903616-1862-43F6-A80F-D9F1B0382970}" srcOrd="3" destOrd="0" presId="urn:microsoft.com/office/officeart/2005/8/layout/radial6"/>
    <dgm:cxn modelId="{267041E6-C390-4ED4-B762-7D51199FE843}" type="presParOf" srcId="{AD3DE6F2-FA07-4B69-A5CF-DC49DA4B8498}" destId="{97A9140F-ED4C-4E35-A9DD-5A6CAE832048}" srcOrd="4" destOrd="0" presId="urn:microsoft.com/office/officeart/2005/8/layout/radial6"/>
    <dgm:cxn modelId="{27EAD085-9FC6-4D2E-8AA0-0349D700F4E7}" type="presParOf" srcId="{AD3DE6F2-FA07-4B69-A5CF-DC49DA4B8498}" destId="{5920A3BD-7C28-4D15-9F97-82DF7BFE2C41}" srcOrd="5" destOrd="0" presId="urn:microsoft.com/office/officeart/2005/8/layout/radial6"/>
    <dgm:cxn modelId="{936AD6CC-0A10-4B03-B6BF-F56048DA8554}" type="presParOf" srcId="{AD3DE6F2-FA07-4B69-A5CF-DC49DA4B8498}" destId="{44155367-9EB3-4410-B351-8A811D1F67B7}" srcOrd="6" destOrd="0" presId="urn:microsoft.com/office/officeart/2005/8/layout/radial6"/>
    <dgm:cxn modelId="{E332A81B-AD30-476A-BF09-ADCAC8710D1C}" type="presParOf" srcId="{AD3DE6F2-FA07-4B69-A5CF-DC49DA4B8498}" destId="{6BEA2830-B677-49F6-827C-40AF78724EC4}" srcOrd="7" destOrd="0" presId="urn:microsoft.com/office/officeart/2005/8/layout/radial6"/>
    <dgm:cxn modelId="{4F5E74BB-2297-4766-9A3D-39A51011CD98}" type="presParOf" srcId="{AD3DE6F2-FA07-4B69-A5CF-DC49DA4B8498}" destId="{4A7CD5E9-E5CC-4524-8B7E-D9ED0F6CFDAB}" srcOrd="8" destOrd="0" presId="urn:microsoft.com/office/officeart/2005/8/layout/radial6"/>
    <dgm:cxn modelId="{A16D579D-ACBA-4875-BA82-15B4574BECB6}" type="presParOf" srcId="{AD3DE6F2-FA07-4B69-A5CF-DC49DA4B8498}" destId="{31C0E892-8BC6-43BF-A7A1-4DDA8C72233E}" srcOrd="9"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1C0E892-8BC6-43BF-A7A1-4DDA8C72233E}">
      <dsp:nvSpPr>
        <dsp:cNvPr id="0" name=""/>
        <dsp:cNvSpPr/>
      </dsp:nvSpPr>
      <dsp:spPr>
        <a:xfrm>
          <a:off x="2786949" y="697320"/>
          <a:ext cx="4641735" cy="4641735"/>
        </a:xfrm>
        <a:prstGeom prst="blockArc">
          <a:avLst>
            <a:gd name="adj1" fmla="val 9000000"/>
            <a:gd name="adj2" fmla="val 16200000"/>
            <a:gd name="adj3" fmla="val 4642"/>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sp>
    <dsp:sp modelId="{44155367-9EB3-4410-B351-8A811D1F67B7}">
      <dsp:nvSpPr>
        <dsp:cNvPr id="0" name=""/>
        <dsp:cNvSpPr/>
      </dsp:nvSpPr>
      <dsp:spPr>
        <a:xfrm>
          <a:off x="2786949" y="697320"/>
          <a:ext cx="4641735" cy="4641735"/>
        </a:xfrm>
        <a:prstGeom prst="blockArc">
          <a:avLst>
            <a:gd name="adj1" fmla="val 1800000"/>
            <a:gd name="adj2" fmla="val 9000000"/>
            <a:gd name="adj3" fmla="val 4642"/>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sp>
    <dsp:sp modelId="{A4903616-1862-43F6-A80F-D9F1B0382970}">
      <dsp:nvSpPr>
        <dsp:cNvPr id="0" name=""/>
        <dsp:cNvSpPr/>
      </dsp:nvSpPr>
      <dsp:spPr>
        <a:xfrm>
          <a:off x="2786949" y="697320"/>
          <a:ext cx="4641735" cy="4641735"/>
        </a:xfrm>
        <a:prstGeom prst="blockArc">
          <a:avLst>
            <a:gd name="adj1" fmla="val 16200000"/>
            <a:gd name="adj2" fmla="val 1800000"/>
            <a:gd name="adj3" fmla="val 4642"/>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sp>
    <dsp:sp modelId="{2A8C0D35-D1F2-4B4C-A08D-6A378C658B9F}">
      <dsp:nvSpPr>
        <dsp:cNvPr id="0" name=""/>
        <dsp:cNvSpPr/>
      </dsp:nvSpPr>
      <dsp:spPr>
        <a:xfrm>
          <a:off x="4039116" y="1949486"/>
          <a:ext cx="2137401" cy="2137401"/>
        </a:xfrm>
        <a:prstGeom prst="ellipse">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fr-FR" sz="6500" kern="1200" dirty="0"/>
        </a:p>
      </dsp:txBody>
      <dsp:txXfrm>
        <a:off x="4039116" y="1949486"/>
        <a:ext cx="2137401" cy="2137401"/>
      </dsp:txXfrm>
    </dsp:sp>
    <dsp:sp modelId="{D9D24AA9-E22F-4C51-B192-86B8404AF417}">
      <dsp:nvSpPr>
        <dsp:cNvPr id="0" name=""/>
        <dsp:cNvSpPr/>
      </dsp:nvSpPr>
      <dsp:spPr>
        <a:xfrm>
          <a:off x="4359726" y="3091"/>
          <a:ext cx="1496181" cy="1496181"/>
        </a:xfrm>
        <a:prstGeom prst="ellipse">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Produit gratuit puis payant</a:t>
          </a:r>
          <a:endParaRPr lang="fr-FR" sz="1400" kern="1200" dirty="0"/>
        </a:p>
      </dsp:txBody>
      <dsp:txXfrm>
        <a:off x="4359726" y="3091"/>
        <a:ext cx="1496181" cy="1496181"/>
      </dsp:txXfrm>
    </dsp:sp>
    <dsp:sp modelId="{97A9140F-ED4C-4E35-A9DD-5A6CAE832048}">
      <dsp:nvSpPr>
        <dsp:cNvPr id="0" name=""/>
        <dsp:cNvSpPr/>
      </dsp:nvSpPr>
      <dsp:spPr>
        <a:xfrm>
          <a:off x="6323010" y="3403599"/>
          <a:ext cx="1496181" cy="1496181"/>
        </a:xfrm>
        <a:prstGeom prst="ellipse">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BUZZ Marketing</a:t>
          </a:r>
          <a:endParaRPr lang="fr-FR" sz="1400" kern="1200" dirty="0"/>
        </a:p>
      </dsp:txBody>
      <dsp:txXfrm>
        <a:off x="6323010" y="3403599"/>
        <a:ext cx="1496181" cy="1496181"/>
      </dsp:txXfrm>
    </dsp:sp>
    <dsp:sp modelId="{6BEA2830-B677-49F6-827C-40AF78724EC4}">
      <dsp:nvSpPr>
        <dsp:cNvPr id="0" name=""/>
        <dsp:cNvSpPr/>
      </dsp:nvSpPr>
      <dsp:spPr>
        <a:xfrm>
          <a:off x="2396442" y="3403599"/>
          <a:ext cx="1496181" cy="1496181"/>
        </a:xfrm>
        <a:prstGeom prst="ellipse">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Fidélisation client</a:t>
          </a:r>
        </a:p>
        <a:p>
          <a:pPr lvl="0" algn="ctr" defTabSz="622300">
            <a:lnSpc>
              <a:spcPct val="90000"/>
            </a:lnSpc>
            <a:spcBef>
              <a:spcPct val="0"/>
            </a:spcBef>
            <a:spcAft>
              <a:spcPct val="35000"/>
            </a:spcAft>
          </a:pPr>
          <a:r>
            <a:rPr lang="fr-FR" sz="1400" kern="1200" dirty="0" smtClean="0"/>
            <a:t>(récurrence)</a:t>
          </a:r>
          <a:endParaRPr lang="fr-FR" sz="1400" kern="1200" dirty="0"/>
        </a:p>
      </dsp:txBody>
      <dsp:txXfrm>
        <a:off x="2396442" y="3403599"/>
        <a:ext cx="1496181" cy="1496181"/>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76363" cy="511731"/>
          </a:xfrm>
          <a:prstGeom prst="rect">
            <a:avLst/>
          </a:prstGeom>
        </p:spPr>
        <p:txBody>
          <a:bodyPr vert="horz" lIns="94906" tIns="47453" rIns="94906" bIns="47453" rtlCol="0"/>
          <a:lstStyle>
            <a:lvl1pPr algn="l">
              <a:defRPr sz="1200"/>
            </a:lvl1pPr>
          </a:lstStyle>
          <a:p>
            <a:pPr>
              <a:defRPr/>
            </a:pPr>
            <a:endParaRPr lang="fr-FR"/>
          </a:p>
        </p:txBody>
      </p:sp>
      <p:sp>
        <p:nvSpPr>
          <p:cNvPr id="3" name="Espace réservé de la date 2"/>
          <p:cNvSpPr>
            <a:spLocks noGrp="1"/>
          </p:cNvSpPr>
          <p:nvPr>
            <p:ph type="dt" sz="quarter" idx="1"/>
          </p:nvPr>
        </p:nvSpPr>
        <p:spPr>
          <a:xfrm>
            <a:off x="4021295" y="0"/>
            <a:ext cx="3076363" cy="511731"/>
          </a:xfrm>
          <a:prstGeom prst="rect">
            <a:avLst/>
          </a:prstGeom>
        </p:spPr>
        <p:txBody>
          <a:bodyPr vert="horz" lIns="94906" tIns="47453" rIns="94906" bIns="47453" rtlCol="0"/>
          <a:lstStyle>
            <a:lvl1pPr algn="r">
              <a:defRPr sz="1200"/>
            </a:lvl1pPr>
          </a:lstStyle>
          <a:p>
            <a:pPr>
              <a:defRPr/>
            </a:pPr>
            <a:fld id="{4B2BF027-B525-4E9C-857D-233B959D306A}" type="datetimeFigureOut">
              <a:rPr lang="fr-FR"/>
              <a:pPr>
                <a:defRPr/>
              </a:pPr>
              <a:t>12/07/2010</a:t>
            </a:fld>
            <a:endParaRPr lang="fr-FR"/>
          </a:p>
        </p:txBody>
      </p:sp>
      <p:sp>
        <p:nvSpPr>
          <p:cNvPr id="4" name="Espace réservé du pied de page 3"/>
          <p:cNvSpPr>
            <a:spLocks noGrp="1"/>
          </p:cNvSpPr>
          <p:nvPr>
            <p:ph type="ftr" sz="quarter" idx="2"/>
          </p:nvPr>
        </p:nvSpPr>
        <p:spPr>
          <a:xfrm>
            <a:off x="1" y="9721106"/>
            <a:ext cx="3076363" cy="511731"/>
          </a:xfrm>
          <a:prstGeom prst="rect">
            <a:avLst/>
          </a:prstGeom>
        </p:spPr>
        <p:txBody>
          <a:bodyPr vert="horz" lIns="94906" tIns="47453" rIns="94906" bIns="47453" rtlCol="0" anchor="b"/>
          <a:lstStyle>
            <a:lvl1pPr algn="l">
              <a:defRPr sz="1200"/>
            </a:lvl1pPr>
          </a:lstStyle>
          <a:p>
            <a:pPr>
              <a:defRPr/>
            </a:pPr>
            <a:endParaRPr lang="fr-FR"/>
          </a:p>
        </p:txBody>
      </p:sp>
      <p:sp>
        <p:nvSpPr>
          <p:cNvPr id="5" name="Espace réservé du numéro de diapositive 4"/>
          <p:cNvSpPr>
            <a:spLocks noGrp="1"/>
          </p:cNvSpPr>
          <p:nvPr>
            <p:ph type="sldNum" sz="quarter" idx="3"/>
          </p:nvPr>
        </p:nvSpPr>
        <p:spPr>
          <a:xfrm>
            <a:off x="4021295" y="9721106"/>
            <a:ext cx="3076363" cy="511731"/>
          </a:xfrm>
          <a:prstGeom prst="rect">
            <a:avLst/>
          </a:prstGeom>
        </p:spPr>
        <p:txBody>
          <a:bodyPr vert="horz" lIns="94906" tIns="47453" rIns="94906" bIns="47453" rtlCol="0" anchor="b"/>
          <a:lstStyle>
            <a:lvl1pPr algn="r">
              <a:defRPr sz="1200"/>
            </a:lvl1pPr>
          </a:lstStyle>
          <a:p>
            <a:pPr>
              <a:defRPr/>
            </a:pPr>
            <a:fld id="{09C35AAC-2394-4BFD-90C0-AFA0BE504AA7}" type="slidenum">
              <a:rPr lang="fr-FR"/>
              <a:pPr>
                <a:defRPr/>
              </a:pPr>
              <a:t>‹N°›</a:t>
            </a:fld>
            <a:endParaRPr lang="fr-FR"/>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3076363" cy="511731"/>
          </a:xfrm>
          <a:prstGeom prst="rect">
            <a:avLst/>
          </a:prstGeom>
          <a:noFill/>
          <a:ln w="9525">
            <a:noFill/>
            <a:miter lim="800000"/>
            <a:headEnd/>
            <a:tailEnd/>
          </a:ln>
          <a:effectLst/>
        </p:spPr>
        <p:txBody>
          <a:bodyPr vert="horz" wrap="square" lIns="94906" tIns="47453" rIns="94906" bIns="47453" numCol="1" anchor="t" anchorCtr="0" compatLnSpc="1">
            <a:prstTxWarp prst="textNoShape">
              <a:avLst/>
            </a:prstTxWarp>
          </a:bodyPr>
          <a:lstStyle>
            <a:lvl1pPr>
              <a:defRPr sz="1200">
                <a:latin typeface="Arial" charset="0"/>
              </a:defRPr>
            </a:lvl1pPr>
          </a:lstStyle>
          <a:p>
            <a:pPr>
              <a:defRPr/>
            </a:pPr>
            <a:endParaRPr lang="fr-FR"/>
          </a:p>
        </p:txBody>
      </p:sp>
      <p:sp>
        <p:nvSpPr>
          <p:cNvPr id="3075" name="Rectangle 3"/>
          <p:cNvSpPr>
            <a:spLocks noGrp="1" noChangeArrowheads="1"/>
          </p:cNvSpPr>
          <p:nvPr>
            <p:ph type="dt" idx="1"/>
          </p:nvPr>
        </p:nvSpPr>
        <p:spPr bwMode="auto">
          <a:xfrm>
            <a:off x="4021295" y="0"/>
            <a:ext cx="3076363" cy="511731"/>
          </a:xfrm>
          <a:prstGeom prst="rect">
            <a:avLst/>
          </a:prstGeom>
          <a:noFill/>
          <a:ln w="9525">
            <a:noFill/>
            <a:miter lim="800000"/>
            <a:headEnd/>
            <a:tailEnd/>
          </a:ln>
          <a:effectLst/>
        </p:spPr>
        <p:txBody>
          <a:bodyPr vert="horz" wrap="square" lIns="94906" tIns="47453" rIns="94906" bIns="47453" numCol="1" anchor="t" anchorCtr="0" compatLnSpc="1">
            <a:prstTxWarp prst="textNoShape">
              <a:avLst/>
            </a:prstTxWarp>
          </a:bodyPr>
          <a:lstStyle>
            <a:lvl1pPr algn="r">
              <a:defRPr sz="1200">
                <a:latin typeface="Arial" charset="0"/>
              </a:defRPr>
            </a:lvl1pPr>
          </a:lstStyle>
          <a:p>
            <a:pPr>
              <a:defRPr/>
            </a:pPr>
            <a:endParaRPr lang="fr-FR"/>
          </a:p>
        </p:txBody>
      </p:sp>
      <p:sp>
        <p:nvSpPr>
          <p:cNvPr id="53252"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09930" y="4861441"/>
            <a:ext cx="5679440" cy="4605576"/>
          </a:xfrm>
          <a:prstGeom prst="rect">
            <a:avLst/>
          </a:prstGeom>
          <a:noFill/>
          <a:ln w="9525">
            <a:noFill/>
            <a:miter lim="800000"/>
            <a:headEnd/>
            <a:tailEnd/>
          </a:ln>
          <a:effectLst/>
        </p:spPr>
        <p:txBody>
          <a:bodyPr vert="horz" wrap="square" lIns="94906" tIns="47453" rIns="94906" bIns="47453"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3078" name="Rectangle 6"/>
          <p:cNvSpPr>
            <a:spLocks noGrp="1" noChangeArrowheads="1"/>
          </p:cNvSpPr>
          <p:nvPr>
            <p:ph type="ftr" sz="quarter" idx="4"/>
          </p:nvPr>
        </p:nvSpPr>
        <p:spPr bwMode="auto">
          <a:xfrm>
            <a:off x="1" y="9721106"/>
            <a:ext cx="3076363" cy="511731"/>
          </a:xfrm>
          <a:prstGeom prst="rect">
            <a:avLst/>
          </a:prstGeom>
          <a:noFill/>
          <a:ln w="9525">
            <a:noFill/>
            <a:miter lim="800000"/>
            <a:headEnd/>
            <a:tailEnd/>
          </a:ln>
          <a:effectLst/>
        </p:spPr>
        <p:txBody>
          <a:bodyPr vert="horz" wrap="square" lIns="94906" tIns="47453" rIns="94906" bIns="47453" numCol="1" anchor="b" anchorCtr="0" compatLnSpc="1">
            <a:prstTxWarp prst="textNoShape">
              <a:avLst/>
            </a:prstTxWarp>
          </a:bodyPr>
          <a:lstStyle>
            <a:lvl1pPr>
              <a:defRPr sz="1200">
                <a:latin typeface="Arial" charset="0"/>
              </a:defRPr>
            </a:lvl1pPr>
          </a:lstStyle>
          <a:p>
            <a:pPr>
              <a:defRPr/>
            </a:pPr>
            <a:endParaRPr lang="fr-FR"/>
          </a:p>
        </p:txBody>
      </p:sp>
      <p:sp>
        <p:nvSpPr>
          <p:cNvPr id="3079" name="Rectangle 7"/>
          <p:cNvSpPr>
            <a:spLocks noGrp="1" noChangeArrowheads="1"/>
          </p:cNvSpPr>
          <p:nvPr>
            <p:ph type="sldNum" sz="quarter" idx="5"/>
          </p:nvPr>
        </p:nvSpPr>
        <p:spPr bwMode="auto">
          <a:xfrm>
            <a:off x="4021295" y="9721106"/>
            <a:ext cx="3076363" cy="511731"/>
          </a:xfrm>
          <a:prstGeom prst="rect">
            <a:avLst/>
          </a:prstGeom>
          <a:noFill/>
          <a:ln w="9525">
            <a:noFill/>
            <a:miter lim="800000"/>
            <a:headEnd/>
            <a:tailEnd/>
          </a:ln>
          <a:effectLst/>
        </p:spPr>
        <p:txBody>
          <a:bodyPr vert="horz" wrap="square" lIns="94906" tIns="47453" rIns="94906" bIns="47453" numCol="1" anchor="b" anchorCtr="0" compatLnSpc="1">
            <a:prstTxWarp prst="textNoShape">
              <a:avLst/>
            </a:prstTxWarp>
          </a:bodyPr>
          <a:lstStyle>
            <a:lvl1pPr algn="r">
              <a:defRPr sz="1200">
                <a:latin typeface="Arial" charset="0"/>
              </a:defRPr>
            </a:lvl1pPr>
          </a:lstStyle>
          <a:p>
            <a:pPr>
              <a:defRPr/>
            </a:pPr>
            <a:fld id="{E77AD0E2-A1F3-4465-B84B-A8606EFCCA16}" type="slidenum">
              <a:rPr lang="fr-FR"/>
              <a:pPr>
                <a:defRPr/>
              </a:pPr>
              <a:t>‹N°›</a:t>
            </a:fld>
            <a:endParaRPr lang="fr-F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r>
              <a:rPr lang="fr-FR" dirty="0" err="1" smtClean="0"/>
              <a:t>Modddjo</a:t>
            </a:r>
            <a:r>
              <a:rPr lang="fr-FR" dirty="0" smtClean="0"/>
              <a:t> s’écrit avec 3D parce que tout est en volume dans </a:t>
            </a:r>
            <a:r>
              <a:rPr lang="fr-FR" dirty="0" err="1" smtClean="0"/>
              <a:t>Modddjo</a:t>
            </a:r>
            <a:r>
              <a:rPr lang="fr-FR" dirty="0" smtClean="0"/>
              <a:t>. Le logo type qui se veut être un message subliminal de la 3D ; c’est une référence ludique à un des premiers jeux </a:t>
            </a:r>
            <a:r>
              <a:rPr lang="fr-FR" dirty="0" err="1" smtClean="0"/>
              <a:t>video</a:t>
            </a:r>
            <a:r>
              <a:rPr lang="fr-FR" dirty="0" smtClean="0"/>
              <a:t>. Media riche en 3D.</a:t>
            </a:r>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r>
              <a:rPr lang="fr-FR" dirty="0" err="1" smtClean="0"/>
              <a:t>Modddjo</a:t>
            </a:r>
            <a:r>
              <a:rPr lang="fr-FR" dirty="0" smtClean="0"/>
              <a:t> a 7 ans de recherche et développement, qui ont visé à simplifier au maximum la création de la 3D. Notamment en évitant d'utiliser des mathématiques atypiques en les remplaçant par des concepts plus aisément assimilables et compréhensibles par des développeurs traditionnels. </a:t>
            </a:r>
            <a:r>
              <a:rPr lang="fr-FR" dirty="0" err="1" smtClean="0"/>
              <a:t>Modddjo</a:t>
            </a:r>
            <a:r>
              <a:rPr lang="fr-FR" dirty="0" smtClean="0"/>
              <a:t>, est un outil de démocratisation de la 3D par le fait de ne pas être nécessairement un spécialiste de la 3D, mais juste d’avoir du bon sens. </a:t>
            </a:r>
          </a:p>
          <a:p>
            <a:r>
              <a:rPr lang="fr-FR" dirty="0" smtClean="0"/>
              <a:t>D'autre part, cette technologie consomme un minimum de ressources machine en tirant partie d’une carte graphique périphérique totalement dédiée à la 3D. Ceci permet de libérer des ressources et de rendre extrêmement réactif les réalisations. </a:t>
            </a:r>
            <a:r>
              <a:rPr lang="fr-FR" dirty="0" err="1" smtClean="0"/>
              <a:t>Modddjo</a:t>
            </a:r>
            <a:r>
              <a:rPr lang="fr-FR" dirty="0" smtClean="0"/>
              <a:t> utilise des formats libres tels que </a:t>
            </a:r>
            <a:r>
              <a:rPr lang="fr-FR" dirty="0" err="1" smtClean="0"/>
              <a:t>Collada</a:t>
            </a:r>
            <a:r>
              <a:rPr lang="fr-FR" dirty="0" smtClean="0"/>
              <a:t> (un format de structure permettant de décrire des objets en 3D). Ce format a été inventé par Sony pour sa console de jeu PS3. C’est un format suffisamment puissant pour avoir été repris par les par tous les développeurs et les différentes communautés 3D. Il n’existe plus de logiciels aujourd’hui qui ne savent pas sauvegarder en format </a:t>
            </a:r>
            <a:r>
              <a:rPr lang="fr-FR" dirty="0" err="1" smtClean="0"/>
              <a:t>Collada</a:t>
            </a:r>
            <a:r>
              <a:rPr lang="fr-FR" dirty="0" smtClean="0"/>
              <a:t>.</a:t>
            </a:r>
          </a:p>
          <a:p>
            <a:r>
              <a:rPr lang="fr-FR" dirty="0" err="1" smtClean="0"/>
              <a:t>Modddjo</a:t>
            </a:r>
            <a:r>
              <a:rPr lang="fr-FR" dirty="0" smtClean="0"/>
              <a:t> apporte le photoréalisme 3D propre au jeu vidéo sans la complexité habituelle liée à la création. Dès le départ l’ergonomie de </a:t>
            </a:r>
            <a:r>
              <a:rPr lang="fr-FR" dirty="0" err="1" smtClean="0"/>
              <a:t>Modddjo</a:t>
            </a:r>
            <a:r>
              <a:rPr lang="fr-FR" dirty="0" smtClean="0"/>
              <a:t> a été entièrement pensée en volume. Ce qui signifie que toutes les interactivités ont complètement été pensées à l’avantage de la 3D. Il en résulte une simplification de la création de la 3D à plusieurs titres : d’une part parce que la population visée ayant besoin de créer de la 3D seraient donc des développeurs traditionnels non spécialistes de la 3D ; d’autres part parce nous apportons des outils qui permettent de simplifier la vie de ces développeurs à différents niveaux.</a:t>
            </a:r>
            <a:endParaRPr lang="fr-FR" dirty="0"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20000"/>
          </a:bodyPr>
          <a:lstStyle/>
          <a:p>
            <a:r>
              <a:rPr lang="fr-FR" b="1" dirty="0" smtClean="0"/>
              <a:t>Etape 1 : </a:t>
            </a:r>
            <a:endParaRPr lang="fr-FR" dirty="0" smtClean="0"/>
          </a:p>
          <a:p>
            <a:r>
              <a:rPr lang="fr-FR" dirty="0" smtClean="0"/>
              <a:t>Développement prioritaire pour le web, car les navigateurs internet sont les logiciels les plus utilisés au monde et qu’i y beaucoup plus d’internautes que d'utilisateurs de logiciels type bureautique ou autres. Il y a plus d’internautes de que gens qui tapent sous Word. </a:t>
            </a:r>
          </a:p>
          <a:p>
            <a:r>
              <a:rPr lang="fr-FR" b="1" dirty="0" smtClean="0"/>
              <a:t>Etape 2 : </a:t>
            </a:r>
            <a:endParaRPr lang="fr-FR" dirty="0" smtClean="0"/>
          </a:p>
          <a:p>
            <a:r>
              <a:rPr lang="fr-FR" dirty="0" smtClean="0"/>
              <a:t>Ensuite, il sera possible de développer ces applications en dehors des navigateurs internet.</a:t>
            </a:r>
          </a:p>
          <a:p>
            <a:r>
              <a:rPr lang="fr-FR" dirty="0" smtClean="0"/>
              <a:t>Ce n’est pas un modeleur, nous ne faisons pas du jeu vidéo. </a:t>
            </a:r>
            <a:r>
              <a:rPr lang="fr-FR" dirty="0" err="1" smtClean="0"/>
              <a:t>Modddjo</a:t>
            </a:r>
            <a:r>
              <a:rPr lang="fr-FR" dirty="0" smtClean="0"/>
              <a:t> est un assembleur d’objets en 3D (</a:t>
            </a:r>
            <a:r>
              <a:rPr lang="fr-FR" dirty="0" err="1" smtClean="0"/>
              <a:t>writer</a:t>
            </a:r>
            <a:r>
              <a:rPr lang="fr-FR" dirty="0" smtClean="0"/>
              <a:t>, application stand </a:t>
            </a:r>
            <a:r>
              <a:rPr lang="fr-FR" dirty="0" err="1" smtClean="0"/>
              <a:t>alone</a:t>
            </a:r>
            <a:r>
              <a:rPr lang="fr-FR" dirty="0" smtClean="0"/>
              <a:t>). </a:t>
            </a:r>
          </a:p>
          <a:p>
            <a:r>
              <a:rPr lang="fr-FR" b="1" dirty="0" smtClean="0"/>
              <a:t>Etape 3 :</a:t>
            </a:r>
            <a:endParaRPr lang="fr-FR" dirty="0" smtClean="0"/>
          </a:p>
          <a:p>
            <a:r>
              <a:rPr lang="fr-FR" dirty="0" smtClean="0"/>
              <a:t>A terme, cette application permet l’intégration d’un plugin qui sera plus puissant que le logiciel </a:t>
            </a:r>
            <a:r>
              <a:rPr lang="fr-FR" dirty="0" err="1" smtClean="0"/>
              <a:t>Modddjo</a:t>
            </a:r>
            <a:r>
              <a:rPr lang="fr-FR" dirty="0" smtClean="0"/>
              <a:t> </a:t>
            </a:r>
            <a:r>
              <a:rPr lang="fr-FR" dirty="0" err="1" smtClean="0"/>
              <a:t>writer</a:t>
            </a:r>
            <a:r>
              <a:rPr lang="fr-FR" dirty="0" smtClean="0"/>
              <a:t> lui-même puisqu’il permet un gain d’intervention d’un spécialiste 3D. Donc, l’investissement est très vite rentabilisé grâce au gain temps/homme/machine. L’objectif est de créer une corrélation et une interaction entre les objets et l’utilisateur.</a:t>
            </a:r>
          </a:p>
          <a:p>
            <a:r>
              <a:rPr lang="fr-FR" b="1" dirty="0" smtClean="0"/>
              <a:t>Etape finale : </a:t>
            </a:r>
            <a:endParaRPr lang="fr-FR" dirty="0" smtClean="0"/>
          </a:p>
          <a:p>
            <a:r>
              <a:rPr lang="fr-FR" dirty="0" smtClean="0"/>
              <a:t>Il sera possible d'avoir un bureau écran complètement repensé en 3D. L'objectif est de faire de la 3D utile, fonctionnelle et productive et pas seulement esthétique. La 3D est un élément de compréhension supplémentaire apportant de nouvelles possibilités d'interaction avec l'utilisateur. En mettant l'accent sur le côté interactif avec l'utilisateur, les choses seront plus compréhensibles et demanderont moins d'explications. Tout ce qui est réaliste est plus intuitif.</a:t>
            </a:r>
          </a:p>
          <a:p>
            <a:r>
              <a:rPr lang="fr-FR" dirty="0" smtClean="0"/>
              <a:t>La simplification en 2D n'est pas possible et ne donne pas accès au sentiment d'immersion que procure la 3D. Néanmoins, nous ne souhaitons pas </a:t>
            </a:r>
            <a:r>
              <a:rPr lang="fr-FR" dirty="0" err="1" smtClean="0"/>
              <a:t>destabiliser</a:t>
            </a:r>
            <a:r>
              <a:rPr lang="fr-FR" dirty="0" smtClean="0"/>
              <a:t> l'utilisateur en modifiant le fonctionnement usuels de ses outils actuels (souris, clic droit, clic gauche, </a:t>
            </a:r>
            <a:r>
              <a:rPr lang="fr-FR" dirty="0" err="1" smtClean="0"/>
              <a:t>etc</a:t>
            </a:r>
            <a:r>
              <a:rPr lang="fr-FR" dirty="0" smtClean="0"/>
              <a:t>…). Nous apportons un complément à ces outils pour améliorer la perception et développer une utilisation intuitive et ergonomique.</a:t>
            </a:r>
            <a:endParaRPr lang="fr-F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r>
              <a:rPr lang="fr-FR" dirty="0" smtClean="0"/>
              <a:t>Différents produits issue de la technologie </a:t>
            </a:r>
            <a:r>
              <a:rPr lang="fr-FR" dirty="0" err="1" smtClean="0"/>
              <a:t>Modddjo</a:t>
            </a:r>
            <a:r>
              <a:rPr lang="fr-FR" dirty="0" smtClean="0"/>
              <a:t> : </a:t>
            </a:r>
          </a:p>
          <a:p>
            <a:pPr lvl="0"/>
            <a:r>
              <a:rPr lang="fr-FR" dirty="0" smtClean="0"/>
              <a:t>Web Player gratuit (tout comme Flash), </a:t>
            </a:r>
          </a:p>
          <a:p>
            <a:pPr lvl="0"/>
            <a:r>
              <a:rPr lang="fr-FR" dirty="0" err="1" smtClean="0"/>
              <a:t>Modddjo</a:t>
            </a:r>
            <a:r>
              <a:rPr lang="fr-FR" dirty="0" smtClean="0"/>
              <a:t> </a:t>
            </a:r>
            <a:r>
              <a:rPr lang="fr-FR" dirty="0" err="1" smtClean="0"/>
              <a:t>Writer</a:t>
            </a:r>
            <a:r>
              <a:rPr lang="fr-FR" dirty="0" smtClean="0"/>
              <a:t>, (monétisation </a:t>
            </a:r>
            <a:r>
              <a:rPr lang="fr-FR" dirty="0" err="1" smtClean="0"/>
              <a:t>BtoB</a:t>
            </a:r>
            <a:r>
              <a:rPr lang="fr-FR" dirty="0" smtClean="0"/>
              <a:t>), outils de création de contenu tout en un qui permettra à des designers et des programmeurs d’avoir la même application en travaillant de façon habituelle pour eux. Dans un milieu qui a une suite logique.</a:t>
            </a:r>
          </a:p>
          <a:p>
            <a:pPr lvl="0"/>
            <a:r>
              <a:rPr lang="fr-FR" dirty="0" smtClean="0"/>
              <a:t>Ajout de fonctionnalités à </a:t>
            </a:r>
            <a:r>
              <a:rPr lang="fr-FR" dirty="0" err="1" smtClean="0"/>
              <a:t>DreamWeaver</a:t>
            </a:r>
            <a:r>
              <a:rPr lang="fr-FR" dirty="0" smtClean="0"/>
              <a:t>, le logiciel le plus utilisé pour la création de site web. Objectif : permettre aux développeurs d’avoir des extensions de </a:t>
            </a:r>
            <a:r>
              <a:rPr lang="fr-FR" dirty="0" err="1" smtClean="0"/>
              <a:t>writer</a:t>
            </a:r>
            <a:r>
              <a:rPr lang="fr-FR" dirty="0" smtClean="0"/>
              <a:t> intégrées à l’intérieur de </a:t>
            </a:r>
            <a:r>
              <a:rPr lang="fr-FR" dirty="0" err="1" smtClean="0"/>
              <a:t>Dream</a:t>
            </a:r>
            <a:r>
              <a:rPr lang="fr-FR" dirty="0" smtClean="0"/>
              <a:t> Weaver en disposant des fonctionnalités propres à </a:t>
            </a:r>
            <a:r>
              <a:rPr lang="fr-FR" dirty="0" err="1" smtClean="0"/>
              <a:t>Modddjo</a:t>
            </a:r>
            <a:r>
              <a:rPr lang="fr-FR" dirty="0" smtClean="0"/>
              <a:t>.</a:t>
            </a:r>
          </a:p>
          <a:p>
            <a:pPr lvl="0"/>
            <a:r>
              <a:rPr lang="fr-FR" dirty="0" smtClean="0"/>
              <a:t>Développement de déclinaisons professionnelles à </a:t>
            </a:r>
            <a:r>
              <a:rPr lang="fr-FR" dirty="0" err="1" smtClean="0"/>
              <a:t>Modddjo</a:t>
            </a:r>
            <a:r>
              <a:rPr lang="fr-FR" dirty="0" smtClean="0"/>
              <a:t> rajoutant un nombre de périphériques supportés par nos partenaires (écrans 3D avec ou sans lunettes, systèmes audio spatialisés, systèmes de captation de position de main qui auront de nouvelles fonctionnalités).</a:t>
            </a:r>
          </a:p>
          <a:p>
            <a:r>
              <a:rPr lang="fr-FR" dirty="0" err="1" smtClean="0"/>
              <a:t>Modddjo</a:t>
            </a:r>
            <a:r>
              <a:rPr lang="fr-FR" dirty="0" smtClean="0"/>
              <a:t> Desktop interface qui permet de transformer son bureau entièrement en 3D.</a:t>
            </a:r>
          </a:p>
          <a:p>
            <a:r>
              <a:rPr lang="fr-FR" dirty="0" smtClean="0"/>
              <a:t>Créer du service qui font du site web pour lancer le commercial. Business model : créer une rente.</a:t>
            </a:r>
          </a:p>
          <a:p>
            <a:r>
              <a:rPr lang="fr-FR" dirty="0" smtClean="0"/>
              <a:t>Former les sociétés de services et deviennent prescripteurs.</a:t>
            </a:r>
          </a:p>
          <a:p>
            <a:r>
              <a:rPr lang="fr-FR" dirty="0" smtClean="0"/>
              <a:t>Formation sur les migrations vers les sites web pour tirer le meilleur partie de la 3D et démocratiser la 3D.</a:t>
            </a:r>
          </a:p>
          <a:p>
            <a:r>
              <a:rPr lang="fr-FR" dirty="0" smtClean="0"/>
              <a:t>Des demandes particulières de certains clients pour leur faire des développements spécifiques.</a:t>
            </a:r>
          </a:p>
          <a:p>
            <a:pPr eaLnBrk="1" hangingPunct="1"/>
            <a:endParaRPr lang="fr-FR" dirty="0"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r>
              <a:rPr lang="fr-FR" b="1" dirty="0" smtClean="0"/>
              <a:t>LE MODELE MARKETING </a:t>
            </a:r>
            <a:endParaRPr lang="fr-FR" dirty="0" smtClean="0"/>
          </a:p>
          <a:p>
            <a:r>
              <a:rPr lang="fr-FR" dirty="0" smtClean="0"/>
              <a:t>Le modèle s’appuie sur le marketing viral, pour lequel 3 fondamentaux sont indispensables : </a:t>
            </a:r>
          </a:p>
          <a:p>
            <a:r>
              <a:rPr lang="fr-FR" dirty="0" smtClean="0"/>
              <a:t>1/ se faire connaître par un produit d’appel gratuit pour faire monter la notoriété du produit, </a:t>
            </a:r>
          </a:p>
          <a:p>
            <a:r>
              <a:rPr lang="fr-FR" dirty="0" smtClean="0"/>
              <a:t>2/ développer le </a:t>
            </a:r>
            <a:r>
              <a:rPr lang="fr-FR" dirty="0" err="1" smtClean="0"/>
              <a:t>buzz</a:t>
            </a:r>
            <a:r>
              <a:rPr lang="fr-FR" dirty="0" smtClean="0"/>
              <a:t> par la communauté pour fidéliser les clients et créer la récurrence du business, </a:t>
            </a:r>
          </a:p>
          <a:p>
            <a:r>
              <a:rPr lang="fr-FR" dirty="0" smtClean="0"/>
              <a:t>3/ Amener le client à passer à la version payante et le fidéliser par les mises à jour des différentes fonctionnalités à venir.</a:t>
            </a:r>
          </a:p>
          <a:p>
            <a:r>
              <a:rPr lang="fr-FR" dirty="0" smtClean="0"/>
              <a:t> </a:t>
            </a:r>
          </a:p>
          <a:p>
            <a:r>
              <a:rPr lang="fr-FR" dirty="0" smtClean="0"/>
              <a:t>Le principe du marketing viral est de faire utiliser le produit par une audience la plus large possible. Le rôle de la communauté est de répondre à toutes les questions concernant l’utilisation de la technologie. La communauté se fédère autour d’une technologie sans l’intermédiaire de </a:t>
            </a:r>
            <a:r>
              <a:rPr lang="fr-FR" dirty="0" err="1" smtClean="0"/>
              <a:t>Modddjo</a:t>
            </a:r>
            <a:r>
              <a:rPr lang="fr-FR" dirty="0" smtClean="0"/>
              <a:t> pour faire monter la confiance et augmenter la fidélisation des clients. Les prescripteurs sont désintéressés, ils apportent naturellement leur contribution technique quand un produit est bon (inutile de payer des </a:t>
            </a:r>
            <a:r>
              <a:rPr lang="fr-FR" dirty="0" err="1" smtClean="0"/>
              <a:t>Geeks</a:t>
            </a:r>
            <a:r>
              <a:rPr lang="fr-FR" dirty="0" smtClean="0"/>
              <a:t> pour cela) </a:t>
            </a:r>
            <a:r>
              <a:rPr lang="fr-FR" dirty="0" smtClean="0">
                <a:sym typeface="Wingdings"/>
              </a:rPr>
              <a:t></a:t>
            </a:r>
            <a:r>
              <a:rPr lang="fr-FR" dirty="0" smtClean="0"/>
              <a:t> retour de qualité sur ce que fait </a:t>
            </a:r>
            <a:r>
              <a:rPr lang="fr-FR" dirty="0" err="1" smtClean="0"/>
              <a:t>Modddjo</a:t>
            </a:r>
            <a:r>
              <a:rPr lang="fr-FR" dirty="0" smtClean="0"/>
              <a:t> et ses atouts. Ils participent à la renommée technologique et  au référencement de l’intérêt général de </a:t>
            </a:r>
            <a:r>
              <a:rPr lang="fr-FR" dirty="0" err="1" smtClean="0"/>
              <a:t>Modddjo</a:t>
            </a:r>
            <a:r>
              <a:rPr lang="fr-FR" dirty="0" smtClean="0"/>
              <a:t>.</a:t>
            </a:r>
          </a:p>
          <a:p>
            <a:pPr eaLnBrk="1" hangingPunct="1"/>
            <a:endParaRPr lang="fr-FR" dirty="0"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r>
              <a:rPr lang="fr-FR" dirty="0" err="1" smtClean="0"/>
              <a:t>Modddjo</a:t>
            </a:r>
            <a:r>
              <a:rPr lang="fr-FR" dirty="0" smtClean="0"/>
              <a:t> permet un affichage en 3D à l'intérieur d'un navigateur. </a:t>
            </a:r>
          </a:p>
          <a:p>
            <a:r>
              <a:rPr lang="fr-FR" dirty="0" err="1" smtClean="0"/>
              <a:t>Modddjo</a:t>
            </a:r>
            <a:r>
              <a:rPr lang="fr-FR" dirty="0" smtClean="0"/>
              <a:t> permet de faire de la représentation d'objets en 3 dimensions. Il y a 2 technologies sur lesquelles on pourrait croire que cette démonstration pourrait tourner, notamment sous Flash ou Java, qui sont des concurrents directs, mais elles n’en ont pas la capacité. </a:t>
            </a:r>
            <a:r>
              <a:rPr lang="fr-FR" dirty="0" err="1" smtClean="0"/>
              <a:t>Modddjo</a:t>
            </a:r>
            <a:r>
              <a:rPr lang="fr-FR" dirty="0" smtClean="0"/>
              <a:t> apporte un résultat typique qu’on retrouve dans le jeu vidéo et d’un point vue interactif, au niveau du commerce qui permet de visualiser des objets et d’en voir toutes les faces possibles avant de les acheter. Les possibilités sont illimitées car c’est un moteur qu’on peut entièrement reprogrammer par le biais de son applicateur pour avoir les fonctionnalités qu’on souhaite. L’intérêt majeur c’est l’interfaçage avec l’utilisateur qui a été complètement repensé en 3 dimensions elles-mêmes. On peut voir que toutes les éléments classiques interactifs ont été mis en volume, par exemple un traitement texte. C’est une fonction utile en fait. Le côté esthétique est important, mais c’est surtout le fait de la simplicité de la création et le fait de créer un visuel attractif dans un contexte de non spécialisation. Pas besoin d’être un développeur spécialisé en programmation 3D. Des outils comme </a:t>
            </a:r>
            <a:r>
              <a:rPr lang="fr-FR" dirty="0" err="1" smtClean="0"/>
              <a:t>Modddjo</a:t>
            </a:r>
            <a:r>
              <a:rPr lang="fr-FR" dirty="0" smtClean="0"/>
              <a:t> </a:t>
            </a:r>
            <a:r>
              <a:rPr lang="fr-FR" dirty="0" err="1" smtClean="0"/>
              <a:t>Writer</a:t>
            </a:r>
            <a:r>
              <a:rPr lang="fr-FR" dirty="0" smtClean="0"/>
              <a:t> qui permettront de créer ce contenu, qui doit être disponible quelle que soit la plateforme et quel que soit le navigateur. Cela marche aussi sur les éléments mobiles une scène avec une grosse complexité comme ce petit explorateur de fichier, qui peut ressembler à celui de Windows, sur lequel on a mis des avantages fonctionnels de la 3D. Cet exemple montre les nouveaux intérêts ergonomiques de la représentation complexe de données.</a:t>
            </a:r>
            <a:endParaRPr lang="fr-FR" dirty="0"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r>
              <a:rPr lang="fr-FR" dirty="0" smtClean="0"/>
              <a:t>Sébastien Bloc : 37 ans, fondateur et le visionnaire de </a:t>
            </a:r>
            <a:r>
              <a:rPr lang="fr-FR" dirty="0" err="1" smtClean="0"/>
              <a:t>Modddjo</a:t>
            </a:r>
            <a:r>
              <a:rPr lang="fr-FR" dirty="0" smtClean="0"/>
              <a:t>, directeur technique. 10 ans d’expérience en informatique, programme depuis l’âge de 13 ans. </a:t>
            </a:r>
          </a:p>
          <a:p>
            <a:r>
              <a:rPr lang="fr-FR" dirty="0" smtClean="0"/>
              <a:t>Les différents aspects sur lesquels il a travaillé étaient centrés sur le jeu vidéo. Il a participé à la création de jeux vidéo et d’outils autour du jeux vidéos, notamment d’outils de monétisation, ainsi que sur des nouvelles technologies multimédia et l’intégration dans un contexte globale internet.</a:t>
            </a:r>
          </a:p>
          <a:p>
            <a:r>
              <a:rPr lang="fr-FR" dirty="0" smtClean="0"/>
              <a:t>Ses savoir-faire et sa réelle expertise sont sur les technologies 3D, tant visuelle qu’ audio qui complète le visuel et la détection spatiale avec le multipoints comme sous </a:t>
            </a:r>
            <a:r>
              <a:rPr lang="fr-FR" dirty="0" err="1" smtClean="0"/>
              <a:t>Window</a:t>
            </a:r>
            <a:r>
              <a:rPr lang="fr-FR" dirty="0" smtClean="0"/>
              <a:t> </a:t>
            </a:r>
            <a:r>
              <a:rPr lang="fr-FR" dirty="0" err="1" smtClean="0"/>
              <a:t>Seven</a:t>
            </a:r>
            <a:r>
              <a:rPr lang="fr-FR" dirty="0" smtClean="0"/>
              <a:t>. </a:t>
            </a:r>
          </a:p>
          <a:p>
            <a:r>
              <a:rPr lang="fr-FR" dirty="0" smtClean="0"/>
              <a:t>Véritable ergonome, il maîtrise totalement le dialogue homme/machine avec la spécificité de l’environnement 3D.</a:t>
            </a:r>
          </a:p>
          <a:p>
            <a:r>
              <a:rPr lang="fr-FR" dirty="0" smtClean="0"/>
              <a:t>Il a une forte valeur ajoutée sur l’analyse des acteurs du marché, l’existence des prototypes et des ressources existantes. De formation électronique et informatique, il a travaillé comme chef de projet jeu vidéo constamment producteur en recherche et développement dans 3 Start up différentes. Il a passé un an en Guyane dans l’armée en tant qu’informaticien. En rentrant en France, il a travaillé successivement chez Bounty, Hewlett Packard, 4 ans chez Microsoft et un an en Chine chez </a:t>
            </a:r>
            <a:r>
              <a:rPr lang="fr-FR" dirty="0" err="1" smtClean="0"/>
              <a:t>Gamup</a:t>
            </a:r>
            <a:r>
              <a:rPr lang="fr-FR" dirty="0" smtClean="0"/>
              <a:t> (management 35 développeurs).</a:t>
            </a:r>
            <a:endParaRPr lang="fr-FR" dirty="0"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r>
              <a:rPr lang="fr-FR" dirty="0" smtClean="0"/>
              <a:t>Apport en nature de Sébastien majoritaire. Olivier rôle opérationnel et investisseur. Et son père.</a:t>
            </a:r>
            <a:endParaRPr lang="fr-FR" dirty="0"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r>
              <a:rPr lang="fr-FR" dirty="0" err="1" smtClean="0"/>
              <a:t>Modddjo</a:t>
            </a:r>
            <a:r>
              <a:rPr lang="fr-FR" dirty="0" smtClean="0"/>
              <a:t> utilise sa propre technologie et ne dépend d’aucun autre prestataire. Son cœur de métier est vraiment technique. Il est user interface, 3D et web. </a:t>
            </a:r>
            <a:r>
              <a:rPr lang="fr-FR" dirty="0" err="1" smtClean="0"/>
              <a:t>Modddjo</a:t>
            </a:r>
            <a:r>
              <a:rPr lang="fr-FR" dirty="0" smtClean="0"/>
              <a:t> propose de faire un moteur permettant de faire un rendu 3D utilisant lui-même des objets en 3D, avec un principe d’interactivité illimité. Son langage de programmation est lié à tout navigateur internet, en l'occurrence Java script, ce qui permet de reprendre absolument tout ce qu'on souhaite. C'est un élément très important qui permet à l'utilisateur d'être actif. Le tout est basé sur une visualisation en temps réel et quelle que soit la plateforme utilisée (PC, Mac, Unix, ou des éléments mobiles (</a:t>
            </a:r>
            <a:r>
              <a:rPr lang="fr-FR" dirty="0" err="1" smtClean="0"/>
              <a:t>iphone</a:t>
            </a:r>
            <a:r>
              <a:rPr lang="fr-FR" dirty="0" smtClean="0"/>
              <a:t>, </a:t>
            </a:r>
            <a:r>
              <a:rPr lang="fr-FR" dirty="0" err="1" smtClean="0"/>
              <a:t>ipad</a:t>
            </a:r>
            <a:r>
              <a:rPr lang="fr-FR" dirty="0" smtClean="0"/>
              <a:t>, et </a:t>
            </a:r>
            <a:r>
              <a:rPr lang="fr-FR" dirty="0" err="1" smtClean="0"/>
              <a:t>google</a:t>
            </a:r>
            <a:r>
              <a:rPr lang="fr-FR" dirty="0" smtClean="0"/>
              <a:t> androïde) et aussi sur des consoles de jeux </a:t>
            </a:r>
            <a:r>
              <a:rPr lang="fr-FR" dirty="0" err="1" smtClean="0"/>
              <a:t>video</a:t>
            </a:r>
            <a:r>
              <a:rPr lang="fr-FR" dirty="0" smtClean="0"/>
              <a:t>.</a:t>
            </a:r>
            <a:endParaRPr lang="fr-FR" dirty="0"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smtClean="0"/>
              <a:t>EXEMPLES CONCRETS</a:t>
            </a:r>
            <a:endParaRPr lang="fr-FR" dirty="0" smtClean="0"/>
          </a:p>
          <a:p>
            <a:pPr lvl="0"/>
            <a:r>
              <a:rPr lang="fr-FR" dirty="0" err="1" smtClean="0"/>
              <a:t>Modddjo</a:t>
            </a:r>
            <a:r>
              <a:rPr lang="fr-FR" dirty="0" smtClean="0"/>
              <a:t> travaille avec </a:t>
            </a:r>
            <a:r>
              <a:rPr lang="fr-FR" dirty="0" err="1" smtClean="0"/>
              <a:t>Studec</a:t>
            </a:r>
            <a:r>
              <a:rPr lang="fr-FR" dirty="0" smtClean="0"/>
              <a:t> sur la documentation pour les Airbus à l’intention des techniciens qui ont besoin d'isoler certaines pièces d'un avion permettant de les faire tourner, de les présenter sous différents angles et d'avoir des informations contextuelles. </a:t>
            </a:r>
          </a:p>
          <a:p>
            <a:r>
              <a:rPr lang="fr-FR" dirty="0" smtClean="0"/>
              <a:t>Pour des "</a:t>
            </a:r>
            <a:r>
              <a:rPr lang="fr-FR" dirty="0" err="1" smtClean="0"/>
              <a:t>casual</a:t>
            </a:r>
            <a:r>
              <a:rPr lang="fr-FR" dirty="0" smtClean="0"/>
              <a:t> </a:t>
            </a:r>
            <a:r>
              <a:rPr lang="fr-FR" dirty="0" err="1" smtClean="0"/>
              <a:t>game</a:t>
            </a:r>
            <a:r>
              <a:rPr lang="fr-FR" dirty="0" smtClean="0"/>
              <a:t>", des jeux avec un visuel extrêmement attractif et des contenus très </a:t>
            </a:r>
            <a:r>
              <a:rPr lang="fr-FR" dirty="0" err="1" smtClean="0"/>
              <a:t>addictifs</a:t>
            </a:r>
            <a:r>
              <a:rPr lang="fr-FR" dirty="0" smtClean="0"/>
              <a:t>. </a:t>
            </a:r>
            <a:r>
              <a:rPr lang="fr-FR" dirty="0" err="1" smtClean="0"/>
              <a:t>Modddjo</a:t>
            </a:r>
            <a:r>
              <a:rPr lang="fr-FR" dirty="0" smtClean="0"/>
              <a:t> a ce grand avantage de créer facilement des contenus de qualité et d'être présent sur le web. Réseaux tissés dans ce milieu où des studio seraient intéressés d’utiliser cette technologie.</a:t>
            </a:r>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3"/>
          <p:cNvSpPr>
            <a:spLocks noChangeArrowheads="1"/>
          </p:cNvSpPr>
          <p:nvPr userDrawn="1"/>
        </p:nvSpPr>
        <p:spPr bwMode="gray">
          <a:xfrm>
            <a:off x="442913" y="339725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fr-FR" sz="2400"/>
          </a:p>
        </p:txBody>
      </p:sp>
      <p:pic>
        <p:nvPicPr>
          <p:cNvPr id="5" name="Image 9" descr="logo3dModddjo.png"/>
          <p:cNvPicPr>
            <a:picLocks noChangeAspect="1"/>
          </p:cNvPicPr>
          <p:nvPr userDrawn="1"/>
        </p:nvPicPr>
        <p:blipFill>
          <a:blip r:embed="rId2" cstate="print"/>
          <a:srcRect/>
          <a:stretch>
            <a:fillRect/>
          </a:stretch>
        </p:blipFill>
        <p:spPr bwMode="auto">
          <a:xfrm>
            <a:off x="214313" y="2857500"/>
            <a:ext cx="785812" cy="1231900"/>
          </a:xfrm>
          <a:prstGeom prst="rect">
            <a:avLst/>
          </a:prstGeom>
          <a:noFill/>
          <a:ln w="9525">
            <a:noFill/>
            <a:miter lim="800000"/>
            <a:headEnd/>
            <a:tailEnd/>
          </a:ln>
        </p:spPr>
      </p:pic>
      <p:sp>
        <p:nvSpPr>
          <p:cNvPr id="17420" name="Rectangle 12"/>
          <p:cNvSpPr>
            <a:spLocks noGrp="1" noChangeArrowheads="1"/>
          </p:cNvSpPr>
          <p:nvPr>
            <p:ph type="ctrTitle"/>
          </p:nvPr>
        </p:nvSpPr>
        <p:spPr>
          <a:xfrm>
            <a:off x="990600" y="1676400"/>
            <a:ext cx="7772400" cy="1462088"/>
          </a:xfrm>
        </p:spPr>
        <p:txBody>
          <a:bodyPr/>
          <a:lstStyle>
            <a:lvl1pPr>
              <a:defRPr/>
            </a:lvl1pPr>
          </a:lstStyle>
          <a:p>
            <a:r>
              <a:rPr lang="fr-FR"/>
              <a:t>Cliquez pour modifier le style du titre</a:t>
            </a:r>
          </a:p>
        </p:txBody>
      </p:sp>
      <p:sp>
        <p:nvSpPr>
          <p:cNvPr id="1742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fr-FR"/>
              <a:t>Cliquez pour modifier le style des sous-titres du masque</a:t>
            </a:r>
          </a:p>
        </p:txBody>
      </p:sp>
      <p:sp>
        <p:nvSpPr>
          <p:cNvPr id="6"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fld id="{FB62D999-12C2-4CA9-B6FF-EC2575725EBE}" type="datetime1">
              <a:rPr lang="fr-FR" smtClean="0"/>
              <a:pPr>
                <a:defRPr/>
              </a:pPr>
              <a:t>12/07/2010</a:t>
            </a:fld>
            <a:endParaRPr lang="fr-FR"/>
          </a:p>
        </p:txBody>
      </p:sp>
      <p:sp>
        <p:nvSpPr>
          <p:cNvPr id="7"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r>
              <a:rPr lang="fr-FR"/>
              <a:t>Modddjo – Aks – JSC/ER </a:t>
            </a:r>
            <a:endParaRPr lang="fr-FR" dirty="0"/>
          </a:p>
        </p:txBody>
      </p:sp>
      <p:sp>
        <p:nvSpPr>
          <p:cNvPr id="8"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49483809-9F9E-493F-9770-2DC96B76A8EE}" type="slidenum">
              <a:rPr lang="fr-FR"/>
              <a:pPr>
                <a:defRPr/>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p:txBody>
          <a:bodyPr/>
          <a:lstStyle>
            <a:lvl1pPr>
              <a:defRPr/>
            </a:lvl1pPr>
          </a:lstStyle>
          <a:p>
            <a:pPr>
              <a:defRPr/>
            </a:pPr>
            <a:fld id="{DB1907E6-A91F-4534-A1D8-743444411AC6}" type="datetime1">
              <a:rPr lang="fr-FR" smtClean="0"/>
              <a:pPr>
                <a:defRPr/>
              </a:pPr>
              <a:t>12/07/2010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6" name="Rectangle 13"/>
          <p:cNvSpPr>
            <a:spLocks noGrp="1" noChangeArrowheads="1"/>
          </p:cNvSpPr>
          <p:nvPr>
            <p:ph type="sldNum" sz="quarter" idx="12"/>
          </p:nvPr>
        </p:nvSpPr>
        <p:spPr/>
        <p:txBody>
          <a:bodyPr/>
          <a:lstStyle>
            <a:lvl1pPr>
              <a:defRPr/>
            </a:lvl1pPr>
          </a:lstStyle>
          <a:p>
            <a:pPr>
              <a:defRPr/>
            </a:pPr>
            <a:fld id="{372E3B16-9823-4AE9-BDC5-D11C3B7918C9}"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004050" y="214313"/>
            <a:ext cx="1951038" cy="5918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1150938" y="214313"/>
            <a:ext cx="5700712" cy="5918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p:txBody>
          <a:bodyPr/>
          <a:lstStyle>
            <a:lvl1pPr>
              <a:defRPr/>
            </a:lvl1pPr>
          </a:lstStyle>
          <a:p>
            <a:pPr>
              <a:defRPr/>
            </a:pPr>
            <a:fld id="{7D52BE7D-BCDC-4303-8C21-6E8A218BF8E9}" type="datetime1">
              <a:rPr lang="fr-FR" smtClean="0"/>
              <a:pPr>
                <a:defRPr/>
              </a:pPr>
              <a:t>12/07/2010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6" name="Rectangle 13"/>
          <p:cNvSpPr>
            <a:spLocks noGrp="1" noChangeArrowheads="1"/>
          </p:cNvSpPr>
          <p:nvPr>
            <p:ph type="sldNum" sz="quarter" idx="12"/>
          </p:nvPr>
        </p:nvSpPr>
        <p:spPr/>
        <p:txBody>
          <a:bodyPr/>
          <a:lstStyle>
            <a:lvl1pPr>
              <a:defRPr/>
            </a:lvl1pPr>
          </a:lstStyle>
          <a:p>
            <a:pPr>
              <a:defRPr/>
            </a:pPr>
            <a:fld id="{CBD1F792-6682-4CD3-9B9D-09C4887D383E}"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50938" y="214313"/>
            <a:ext cx="7793037" cy="1462087"/>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1182688" y="2017713"/>
            <a:ext cx="38100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45088" y="2017713"/>
            <a:ext cx="38100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1"/>
          <p:cNvSpPr>
            <a:spLocks noGrp="1" noChangeArrowheads="1"/>
          </p:cNvSpPr>
          <p:nvPr>
            <p:ph type="dt" sz="half" idx="10"/>
          </p:nvPr>
        </p:nvSpPr>
        <p:spPr/>
        <p:txBody>
          <a:bodyPr/>
          <a:lstStyle>
            <a:lvl1pPr>
              <a:defRPr/>
            </a:lvl1pPr>
          </a:lstStyle>
          <a:p>
            <a:pPr>
              <a:defRPr/>
            </a:pPr>
            <a:fld id="{67030001-9CF1-4E45-91E3-8EE3ABEF6E04}" type="datetime1">
              <a:rPr lang="fr-FR" smtClean="0"/>
              <a:pPr>
                <a:defRPr/>
              </a:pPr>
              <a:t>12/07/2010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DF817DEA-A1CE-4470-B7EF-E7D6CCB293A1}" type="slidenum">
              <a:rPr lang="fr-FR"/>
              <a:pPr>
                <a:defRP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6D925B01-78F7-4D75-B5E7-509C6E5C0F7B}" type="datetime1">
              <a:rPr lang="fr-FR" smtClean="0"/>
              <a:pPr>
                <a:defRPr/>
              </a:pPr>
              <a:t>12/07/2010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3D5CBEE1-7795-4F65-AC9D-CE7EAEBF19C3}" type="slidenum">
              <a:rPr lang="fr-FR"/>
              <a:pPr>
                <a:defRPr/>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441767ED-D626-47B1-8591-07CD696346C3}" type="datetime1">
              <a:rPr lang="fr-FR" smtClean="0"/>
              <a:pPr>
                <a:defRPr/>
              </a:pPr>
              <a:t>12/07/2010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744B52F1-20A2-4653-9C76-513E8C2ABC0E}" type="slidenum">
              <a:rPr lang="fr-FR"/>
              <a:pPr>
                <a:defRPr/>
              </a:pPr>
              <a:t>‹N°›</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8372CD46-006C-4565-AEA7-2B5052D7AC40}" type="datetime1">
              <a:rPr lang="fr-FR" smtClean="0"/>
              <a:pPr>
                <a:defRPr/>
              </a:pPr>
              <a:t>12/07/2010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27622029-F919-4CC7-82C6-010308634AE6}" type="slidenum">
              <a:rPr lang="fr-FR"/>
              <a:pPr>
                <a:defRPr/>
              </a:pPr>
              <a:t>‹N°›</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C70BFCE7-E77F-4703-BDF9-2F761DD81CFE}" type="datetime1">
              <a:rPr lang="fr-FR" smtClean="0"/>
              <a:pPr>
                <a:defRPr/>
              </a:pPr>
              <a:t>12/07/2010</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7" name="Espace réservé du numéro de diapositive 5"/>
          <p:cNvSpPr>
            <a:spLocks noGrp="1"/>
          </p:cNvSpPr>
          <p:nvPr>
            <p:ph type="sldNum" sz="quarter" idx="12"/>
          </p:nvPr>
        </p:nvSpPr>
        <p:spPr/>
        <p:txBody>
          <a:bodyPr/>
          <a:lstStyle>
            <a:lvl1pPr>
              <a:defRPr/>
            </a:lvl1pPr>
          </a:lstStyle>
          <a:p>
            <a:pPr>
              <a:defRPr/>
            </a:pPr>
            <a:fld id="{381DA42E-155F-4CF7-8E95-C7777A0FA39B}" type="slidenum">
              <a:rPr lang="fr-FR"/>
              <a:pPr>
                <a:defRPr/>
              </a:pPr>
              <a:t>‹N°›</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933F65BD-036F-40BD-9E08-F4579B4161E3}" type="datetime1">
              <a:rPr lang="fr-FR" smtClean="0"/>
              <a:pPr>
                <a:defRPr/>
              </a:pPr>
              <a:t>12/07/2010</a:t>
            </a:fld>
            <a:endParaRPr lang="fr-FR"/>
          </a:p>
        </p:txBody>
      </p:sp>
      <p:sp>
        <p:nvSpPr>
          <p:cNvPr id="8"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9" name="Espace réservé du numéro de diapositive 5"/>
          <p:cNvSpPr>
            <a:spLocks noGrp="1"/>
          </p:cNvSpPr>
          <p:nvPr>
            <p:ph type="sldNum" sz="quarter" idx="12"/>
          </p:nvPr>
        </p:nvSpPr>
        <p:spPr/>
        <p:txBody>
          <a:bodyPr/>
          <a:lstStyle>
            <a:lvl1pPr>
              <a:defRPr/>
            </a:lvl1pPr>
          </a:lstStyle>
          <a:p>
            <a:pPr>
              <a:defRPr/>
            </a:pPr>
            <a:fld id="{7D8C1766-2EA5-4C16-BF51-241AD5C5FF1D}" type="slidenum">
              <a:rPr lang="fr-FR"/>
              <a:pPr>
                <a:defRPr/>
              </a:pPr>
              <a:t>‹N°›</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D3739DDC-7D03-4664-881A-786DEC7F5874}" type="datetime1">
              <a:rPr lang="fr-FR" smtClean="0"/>
              <a:pPr>
                <a:defRPr/>
              </a:pPr>
              <a:t>12/07/2010</a:t>
            </a:fld>
            <a:endParaRPr lang="fr-FR"/>
          </a:p>
        </p:txBody>
      </p:sp>
      <p:sp>
        <p:nvSpPr>
          <p:cNvPr id="4"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5" name="Espace réservé du numéro de diapositive 5"/>
          <p:cNvSpPr>
            <a:spLocks noGrp="1"/>
          </p:cNvSpPr>
          <p:nvPr>
            <p:ph type="sldNum" sz="quarter" idx="12"/>
          </p:nvPr>
        </p:nvSpPr>
        <p:spPr/>
        <p:txBody>
          <a:bodyPr/>
          <a:lstStyle>
            <a:lvl1pPr>
              <a:defRPr/>
            </a:lvl1pPr>
          </a:lstStyle>
          <a:p>
            <a:pPr>
              <a:defRPr/>
            </a:pPr>
            <a:fld id="{5702B77F-F301-43A2-9E85-C1BA6CCA43B9}" type="slidenum">
              <a:rPr lang="fr-FR"/>
              <a:pPr>
                <a:defRPr/>
              </a:pPr>
              <a:t>‹N°›</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52DA57BE-FEE6-4AF3-9490-6B6C3BF2BDBB}" type="datetime1">
              <a:rPr lang="fr-FR" smtClean="0"/>
              <a:pPr>
                <a:defRPr/>
              </a:pPr>
              <a:t>12/07/2010</a:t>
            </a:fld>
            <a:endParaRPr lang="fr-FR"/>
          </a:p>
        </p:txBody>
      </p:sp>
      <p:sp>
        <p:nvSpPr>
          <p:cNvPr id="3"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4" name="Espace réservé du numéro de diapositive 5"/>
          <p:cNvSpPr>
            <a:spLocks noGrp="1"/>
          </p:cNvSpPr>
          <p:nvPr>
            <p:ph type="sldNum" sz="quarter" idx="12"/>
          </p:nvPr>
        </p:nvSpPr>
        <p:spPr/>
        <p:txBody>
          <a:bodyPr/>
          <a:lstStyle>
            <a:lvl1pPr>
              <a:defRPr/>
            </a:lvl1pPr>
          </a:lstStyle>
          <a:p>
            <a:pPr>
              <a:defRPr/>
            </a:pPr>
            <a:fld id="{A3D1983E-6893-4E9C-913D-96D9B5FF51E9}"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KS">
    <p:spTree>
      <p:nvGrpSpPr>
        <p:cNvPr id="1" name=""/>
        <p:cNvGrpSpPr/>
        <p:nvPr/>
      </p:nvGrpSpPr>
      <p:grpSpPr>
        <a:xfrm>
          <a:off x="0" y="0"/>
          <a:ext cx="0" cy="0"/>
          <a:chOff x="0" y="0"/>
          <a:chExt cx="0" cy="0"/>
        </a:xfrm>
      </p:grpSpPr>
      <p:sp>
        <p:nvSpPr>
          <p:cNvPr id="2" name="Titre 1"/>
          <p:cNvSpPr>
            <a:spLocks noGrp="1"/>
          </p:cNvSpPr>
          <p:nvPr>
            <p:ph type="title"/>
          </p:nvPr>
        </p:nvSpPr>
        <p:spPr>
          <a:xfrm>
            <a:off x="1150938" y="214313"/>
            <a:ext cx="7793037" cy="857233"/>
          </a:xfrm>
        </p:spPr>
        <p:txBody>
          <a:bodyPr/>
          <a:lstStyle/>
          <a:p>
            <a:r>
              <a:rPr lang="fr-FR" dirty="0" smtClean="0"/>
              <a:t>Cliquez pour modifier le style du titre</a:t>
            </a:r>
            <a:endParaRPr lang="fr-FR" dirty="0"/>
          </a:p>
        </p:txBody>
      </p:sp>
      <p:sp>
        <p:nvSpPr>
          <p:cNvPr id="3" name="Espace réservé du contenu 2"/>
          <p:cNvSpPr>
            <a:spLocks noGrp="1"/>
          </p:cNvSpPr>
          <p:nvPr>
            <p:ph idx="1"/>
          </p:nvPr>
        </p:nvSpPr>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Rectangle 11"/>
          <p:cNvSpPr>
            <a:spLocks noGrp="1" noChangeArrowheads="1"/>
          </p:cNvSpPr>
          <p:nvPr>
            <p:ph type="dt" sz="half" idx="10"/>
          </p:nvPr>
        </p:nvSpPr>
        <p:spPr/>
        <p:txBody>
          <a:bodyPr/>
          <a:lstStyle>
            <a:lvl1pPr>
              <a:defRPr/>
            </a:lvl1pPr>
          </a:lstStyle>
          <a:p>
            <a:pPr>
              <a:defRPr/>
            </a:pPr>
            <a:fld id="{3B10B2E4-F26E-4EBC-89BD-D918CC73DCE3}" type="datetime1">
              <a:rPr lang="fr-FR" smtClean="0"/>
              <a:pPr>
                <a:defRPr/>
              </a:pPr>
              <a:t>12/07/2010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a:t>Modddjo – Aks – JSC/ER </a:t>
            </a:r>
            <a:endParaRPr lang="fr-FR" dirty="0"/>
          </a:p>
        </p:txBody>
      </p:sp>
      <p:sp>
        <p:nvSpPr>
          <p:cNvPr id="6" name="Rectangle 13"/>
          <p:cNvSpPr>
            <a:spLocks noGrp="1" noChangeArrowheads="1"/>
          </p:cNvSpPr>
          <p:nvPr>
            <p:ph type="sldNum" sz="quarter" idx="12"/>
          </p:nvPr>
        </p:nvSpPr>
        <p:spPr/>
        <p:txBody>
          <a:bodyPr/>
          <a:lstStyle>
            <a:lvl1pPr>
              <a:defRPr/>
            </a:lvl1pPr>
          </a:lstStyle>
          <a:p>
            <a:pPr>
              <a:defRPr/>
            </a:pPr>
            <a:endParaRPr lang="fr-FR" dirty="0" smtClean="0"/>
          </a:p>
          <a:p>
            <a:pPr>
              <a:defRPr/>
            </a:pPr>
            <a:fld id="{86F94585-8CCF-411F-B760-665A649A1833}" type="slidenum">
              <a:rPr lang="fr-FR" smtClean="0"/>
              <a:pPr>
                <a:defRPr/>
              </a:pPr>
              <a:t>‹N°›</a:t>
            </a:fld>
            <a:r>
              <a:rPr lang="fr-FR" dirty="0" smtClean="0"/>
              <a:t> </a:t>
            </a:r>
            <a:endParaRPr lang="fr-FR"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EEC1E186-413B-46EE-B2C1-CAFCEFBED627}" type="datetime1">
              <a:rPr lang="fr-FR" smtClean="0"/>
              <a:pPr>
                <a:defRPr/>
              </a:pPr>
              <a:t>12/07/2010</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7" name="Espace réservé du numéro de diapositive 5"/>
          <p:cNvSpPr>
            <a:spLocks noGrp="1"/>
          </p:cNvSpPr>
          <p:nvPr>
            <p:ph type="sldNum" sz="quarter" idx="12"/>
          </p:nvPr>
        </p:nvSpPr>
        <p:spPr/>
        <p:txBody>
          <a:bodyPr/>
          <a:lstStyle>
            <a:lvl1pPr>
              <a:defRPr/>
            </a:lvl1pPr>
          </a:lstStyle>
          <a:p>
            <a:pPr>
              <a:defRPr/>
            </a:pPr>
            <a:fld id="{AA8DA6D1-4E4E-4A41-A3D5-06E7705DBAF2}" type="slidenum">
              <a:rPr lang="fr-FR"/>
              <a:pPr>
                <a:defRPr/>
              </a:pPr>
              <a:t>‹N°›</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90F16B96-9566-4ABF-893E-C58055CFB35D}" type="datetime1">
              <a:rPr lang="fr-FR" smtClean="0"/>
              <a:pPr>
                <a:defRPr/>
              </a:pPr>
              <a:t>12/07/2010</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7" name="Espace réservé du numéro de diapositive 5"/>
          <p:cNvSpPr>
            <a:spLocks noGrp="1"/>
          </p:cNvSpPr>
          <p:nvPr>
            <p:ph type="sldNum" sz="quarter" idx="12"/>
          </p:nvPr>
        </p:nvSpPr>
        <p:spPr/>
        <p:txBody>
          <a:bodyPr/>
          <a:lstStyle>
            <a:lvl1pPr>
              <a:defRPr/>
            </a:lvl1pPr>
          </a:lstStyle>
          <a:p>
            <a:pPr>
              <a:defRPr/>
            </a:pPr>
            <a:fld id="{B2399200-F967-4FC1-BFF2-C2E5E7BEA33F}" type="slidenum">
              <a:rPr lang="fr-FR"/>
              <a:pPr>
                <a:defRPr/>
              </a:pPr>
              <a:t>‹N°›</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48F976F-859B-4BAB-9AB8-49F30F0A2CBE}" type="datetime1">
              <a:rPr lang="fr-FR" smtClean="0"/>
              <a:pPr>
                <a:defRPr/>
              </a:pPr>
              <a:t>12/07/2010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4FD6463C-08AD-40B1-8D5C-97EDCF760E08}" type="slidenum">
              <a:rPr lang="fr-FR"/>
              <a:pPr>
                <a:defRPr/>
              </a:pPr>
              <a:t>‹N°›</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7C30F1EB-2F74-47CB-AAF0-583C635FC5F7}" type="datetime1">
              <a:rPr lang="fr-FR" smtClean="0"/>
              <a:pPr>
                <a:defRPr/>
              </a:pPr>
              <a:t>12/07/2010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C7AA5720-5056-4FE9-BC05-DF25352207A6}"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11"/>
          <p:cNvSpPr>
            <a:spLocks noGrp="1" noChangeArrowheads="1"/>
          </p:cNvSpPr>
          <p:nvPr>
            <p:ph type="dt" sz="half" idx="10"/>
          </p:nvPr>
        </p:nvSpPr>
        <p:spPr/>
        <p:txBody>
          <a:bodyPr/>
          <a:lstStyle>
            <a:lvl1pPr>
              <a:defRPr/>
            </a:lvl1pPr>
          </a:lstStyle>
          <a:p>
            <a:pPr>
              <a:defRPr/>
            </a:pPr>
            <a:fld id="{E05B55C7-B098-4C78-9ABE-61043A83CBDE}" type="datetime1">
              <a:rPr lang="fr-FR" smtClean="0"/>
              <a:pPr>
                <a:defRPr/>
              </a:pPr>
              <a:t>12/07/2010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6" name="Rectangle 13"/>
          <p:cNvSpPr>
            <a:spLocks noGrp="1" noChangeArrowheads="1"/>
          </p:cNvSpPr>
          <p:nvPr>
            <p:ph type="sldNum" sz="quarter" idx="12"/>
          </p:nvPr>
        </p:nvSpPr>
        <p:spPr/>
        <p:txBody>
          <a:bodyPr/>
          <a:lstStyle>
            <a:lvl1pPr>
              <a:defRPr/>
            </a:lvl1pPr>
          </a:lstStyle>
          <a:p>
            <a:pPr>
              <a:defRPr/>
            </a:pPr>
            <a:fld id="{86F94585-8CCF-411F-B760-665A649A1833}" type="slidenum">
              <a:rPr lang="fr-FR"/>
              <a:pPr>
                <a:defRPr/>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1"/>
          <p:cNvSpPr>
            <a:spLocks noGrp="1" noChangeArrowheads="1"/>
          </p:cNvSpPr>
          <p:nvPr>
            <p:ph type="dt" sz="half" idx="10"/>
          </p:nvPr>
        </p:nvSpPr>
        <p:spPr/>
        <p:txBody>
          <a:bodyPr/>
          <a:lstStyle>
            <a:lvl1pPr>
              <a:defRPr/>
            </a:lvl1pPr>
          </a:lstStyle>
          <a:p>
            <a:pPr>
              <a:defRPr/>
            </a:pPr>
            <a:fld id="{6EB9699E-E4E8-47C4-9714-FBEDA657382D}" type="datetime1">
              <a:rPr lang="fr-FR" smtClean="0"/>
              <a:pPr>
                <a:defRPr/>
              </a:pPr>
              <a:t>12/07/2010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AF7A97AC-662A-4278-B4E2-BB3B151E15E7}"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11"/>
          <p:cNvSpPr>
            <a:spLocks noGrp="1" noChangeArrowheads="1"/>
          </p:cNvSpPr>
          <p:nvPr>
            <p:ph type="dt" sz="half" idx="10"/>
          </p:nvPr>
        </p:nvSpPr>
        <p:spPr/>
        <p:txBody>
          <a:bodyPr/>
          <a:lstStyle>
            <a:lvl1pPr>
              <a:defRPr/>
            </a:lvl1pPr>
          </a:lstStyle>
          <a:p>
            <a:pPr>
              <a:defRPr/>
            </a:pPr>
            <a:fld id="{941D1B89-F9A6-4396-8B48-C80D9CB3FDAA}" type="datetime1">
              <a:rPr lang="fr-FR" smtClean="0"/>
              <a:pPr>
                <a:defRPr/>
              </a:pPr>
              <a:t>12/07/2010</a:t>
            </a:fld>
            <a:endParaRPr lang="fr-FR"/>
          </a:p>
        </p:txBody>
      </p:sp>
      <p:sp>
        <p:nvSpPr>
          <p:cNvPr id="8"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9" name="Rectangle 13"/>
          <p:cNvSpPr>
            <a:spLocks noGrp="1" noChangeArrowheads="1"/>
          </p:cNvSpPr>
          <p:nvPr>
            <p:ph type="sldNum" sz="quarter" idx="12"/>
          </p:nvPr>
        </p:nvSpPr>
        <p:spPr/>
        <p:txBody>
          <a:bodyPr/>
          <a:lstStyle>
            <a:lvl1pPr>
              <a:defRPr/>
            </a:lvl1pPr>
          </a:lstStyle>
          <a:p>
            <a:pPr>
              <a:defRPr/>
            </a:pPr>
            <a:fld id="{B9527155-BA18-4995-8E69-F1281D82976C}"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pour modifier le style du titre</a:t>
            </a:r>
            <a:endParaRPr lang="fr-FR" dirty="0"/>
          </a:p>
        </p:txBody>
      </p:sp>
      <p:sp>
        <p:nvSpPr>
          <p:cNvPr id="3" name="Rectangle 11"/>
          <p:cNvSpPr>
            <a:spLocks noGrp="1" noChangeArrowheads="1"/>
          </p:cNvSpPr>
          <p:nvPr>
            <p:ph type="dt" sz="half" idx="10"/>
          </p:nvPr>
        </p:nvSpPr>
        <p:spPr/>
        <p:txBody>
          <a:bodyPr/>
          <a:lstStyle>
            <a:lvl1pPr>
              <a:defRPr/>
            </a:lvl1pPr>
          </a:lstStyle>
          <a:p>
            <a:pPr>
              <a:defRPr/>
            </a:pPr>
            <a:fld id="{AAE42048-8CF1-41E5-805E-4185C194B2CD}" type="datetime1">
              <a:rPr lang="fr-FR" smtClean="0"/>
              <a:pPr>
                <a:defRPr/>
              </a:pPr>
              <a:t>12/07/2010</a:t>
            </a:fld>
            <a:endParaRPr lang="fr-FR"/>
          </a:p>
        </p:txBody>
      </p:sp>
      <p:sp>
        <p:nvSpPr>
          <p:cNvPr id="4"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5" name="Rectangle 13"/>
          <p:cNvSpPr>
            <a:spLocks noGrp="1" noChangeArrowheads="1"/>
          </p:cNvSpPr>
          <p:nvPr>
            <p:ph type="sldNum" sz="quarter" idx="12"/>
          </p:nvPr>
        </p:nvSpPr>
        <p:spPr/>
        <p:txBody>
          <a:bodyPr/>
          <a:lstStyle>
            <a:lvl1pPr>
              <a:defRPr/>
            </a:lvl1pPr>
          </a:lstStyle>
          <a:p>
            <a:pPr>
              <a:defRPr/>
            </a:pPr>
            <a:fld id="{7C28A9EB-6A22-4733-914B-F4BB3F4A58A4}"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p:txBody>
          <a:bodyPr/>
          <a:lstStyle>
            <a:lvl1pPr>
              <a:defRPr/>
            </a:lvl1pPr>
          </a:lstStyle>
          <a:p>
            <a:pPr>
              <a:defRPr/>
            </a:pPr>
            <a:fld id="{5C381614-E1B4-4B62-99AA-61830D316760}" type="datetime1">
              <a:rPr lang="fr-FR" smtClean="0"/>
              <a:pPr>
                <a:defRPr/>
              </a:pPr>
              <a:t>12/07/2010</a:t>
            </a:fld>
            <a:endParaRPr lang="fr-FR"/>
          </a:p>
        </p:txBody>
      </p:sp>
      <p:sp>
        <p:nvSpPr>
          <p:cNvPr id="3"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4" name="Rectangle 13"/>
          <p:cNvSpPr>
            <a:spLocks noGrp="1" noChangeArrowheads="1"/>
          </p:cNvSpPr>
          <p:nvPr>
            <p:ph type="sldNum" sz="quarter" idx="12"/>
          </p:nvPr>
        </p:nvSpPr>
        <p:spPr/>
        <p:txBody>
          <a:bodyPr/>
          <a:lstStyle>
            <a:lvl1pPr>
              <a:defRPr/>
            </a:lvl1pPr>
          </a:lstStyle>
          <a:p>
            <a:pPr>
              <a:defRPr/>
            </a:pPr>
            <a:fld id="{ADBA64E7-4354-4E0F-81BD-5538623C628E}"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1"/>
          <p:cNvSpPr>
            <a:spLocks noGrp="1" noChangeArrowheads="1"/>
          </p:cNvSpPr>
          <p:nvPr>
            <p:ph type="dt" sz="half" idx="10"/>
          </p:nvPr>
        </p:nvSpPr>
        <p:spPr/>
        <p:txBody>
          <a:bodyPr/>
          <a:lstStyle>
            <a:lvl1pPr>
              <a:defRPr/>
            </a:lvl1pPr>
          </a:lstStyle>
          <a:p>
            <a:pPr>
              <a:defRPr/>
            </a:pPr>
            <a:fld id="{3A064C23-36C6-4419-99B9-172A8E8ACF94}" type="datetime1">
              <a:rPr lang="fr-FR" smtClean="0"/>
              <a:pPr>
                <a:defRPr/>
              </a:pPr>
              <a:t>12/07/2010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96AF3416-C9FC-4142-A6FC-3E268A47155E}"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1"/>
          <p:cNvSpPr>
            <a:spLocks noGrp="1" noChangeArrowheads="1"/>
          </p:cNvSpPr>
          <p:nvPr>
            <p:ph type="dt" sz="half" idx="10"/>
          </p:nvPr>
        </p:nvSpPr>
        <p:spPr/>
        <p:txBody>
          <a:bodyPr/>
          <a:lstStyle>
            <a:lvl1pPr>
              <a:defRPr/>
            </a:lvl1pPr>
          </a:lstStyle>
          <a:p>
            <a:pPr>
              <a:defRPr/>
            </a:pPr>
            <a:fld id="{1C94AE2E-3FD1-4D04-8A97-D018FD9CB2AE}" type="datetime1">
              <a:rPr lang="fr-FR" smtClean="0"/>
              <a:pPr>
                <a:defRPr/>
              </a:pPr>
              <a:t>12/07/2010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EEF944B8-845A-4464-B868-1CFF13C7A160}"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92" name="Rectangle 8"/>
          <p:cNvSpPr>
            <a:spLocks noChangeArrowheads="1"/>
          </p:cNvSpPr>
          <p:nvPr/>
        </p:nvSpPr>
        <p:spPr bwMode="gray">
          <a:xfrm>
            <a:off x="442913" y="977888"/>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fr-FR" sz="2400"/>
          </a:p>
        </p:txBody>
      </p:sp>
      <p:sp>
        <p:nvSpPr>
          <p:cNvPr id="2051" name="Rectangle 9"/>
          <p:cNvSpPr>
            <a:spLocks noGrp="1" noChangeArrowheads="1"/>
          </p:cNvSpPr>
          <p:nvPr>
            <p:ph type="title"/>
          </p:nvPr>
        </p:nvSpPr>
        <p:spPr bwMode="auto">
          <a:xfrm>
            <a:off x="1150938" y="214313"/>
            <a:ext cx="7793037" cy="642919"/>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fr-FR" dirty="0" smtClean="0"/>
              <a:t>Cliquez pour modifier le style du titre</a:t>
            </a:r>
          </a:p>
        </p:txBody>
      </p:sp>
      <p:sp>
        <p:nvSpPr>
          <p:cNvPr id="2052" name="Rectangle 10"/>
          <p:cNvSpPr>
            <a:spLocks noGrp="1" noChangeArrowheads="1"/>
          </p:cNvSpPr>
          <p:nvPr>
            <p:ph type="body" idx="1"/>
          </p:nvPr>
        </p:nvSpPr>
        <p:spPr bwMode="auto">
          <a:xfrm>
            <a:off x="1182688" y="1643050"/>
            <a:ext cx="7772400" cy="4489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6395"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fld id="{3937C818-CBFE-46B6-81FA-88740DCB8743}" type="datetime1">
              <a:rPr lang="fr-FR" smtClean="0"/>
              <a:pPr>
                <a:defRPr/>
              </a:pPr>
              <a:t>12/07/2010</a:t>
            </a:fld>
            <a:endParaRPr lang="fr-FR" dirty="0"/>
          </a:p>
        </p:txBody>
      </p:sp>
      <p:sp>
        <p:nvSpPr>
          <p:cNvPr id="16396"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r>
              <a:rPr lang="fr-FR"/>
              <a:t>Modddjo – Aks – JSC/ER</a:t>
            </a:r>
          </a:p>
          <a:p>
            <a:pPr>
              <a:defRPr/>
            </a:pPr>
            <a:endParaRPr lang="fr-FR"/>
          </a:p>
        </p:txBody>
      </p:sp>
      <p:sp>
        <p:nvSpPr>
          <p:cNvPr id="16397"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r>
              <a:rPr lang="fr-FR" dirty="0" smtClean="0"/>
              <a:t>Tutu </a:t>
            </a:r>
            <a:fld id="{876FF8A7-3A74-4385-9630-1CA1266D27F1}" type="slidenum">
              <a:rPr lang="fr-FR" smtClean="0"/>
              <a:pPr>
                <a:defRPr/>
              </a:pPr>
              <a:t>‹N°›</a:t>
            </a:fld>
            <a:endParaRPr lang="fr-FR" dirty="0"/>
          </a:p>
        </p:txBody>
      </p:sp>
      <p:pic>
        <p:nvPicPr>
          <p:cNvPr id="2056" name="Image 13" descr="logo3dModddjo.png"/>
          <p:cNvPicPr>
            <a:picLocks noChangeAspect="1"/>
          </p:cNvPicPr>
          <p:nvPr userDrawn="1"/>
        </p:nvPicPr>
        <p:blipFill>
          <a:blip r:embed="rId14" cstate="print"/>
          <a:srcRect/>
          <a:stretch>
            <a:fillRect/>
          </a:stretch>
        </p:blipFill>
        <p:spPr bwMode="auto">
          <a:xfrm>
            <a:off x="214313" y="482588"/>
            <a:ext cx="785812" cy="12319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54" r:id="rId5"/>
    <p:sldLayoutId id="2147483955" r:id="rId6"/>
    <p:sldLayoutId id="2147483956" r:id="rId7"/>
    <p:sldLayoutId id="2147483957" r:id="rId8"/>
    <p:sldLayoutId id="2147483958" r:id="rId9"/>
    <p:sldLayoutId id="2147483959" r:id="rId10"/>
    <p:sldLayoutId id="2147483960" r:id="rId11"/>
    <p:sldLayoutId id="2147483961" r:id="rId12"/>
  </p:sldLayoutIdLst>
  <p:hf hdr="0"/>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3075"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9ACC5BD-7060-4A4D-966F-3860B365B901}" type="datetime1">
              <a:rPr lang="fr-FR" smtClean="0"/>
              <a:pPr>
                <a:defRPr/>
              </a:pPr>
              <a:t>12/07/2010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fr-FR"/>
              <a:t>Modddjo – Aks – JSC/ER </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E25AC6D-2BEA-4A26-A573-C360A3AE7556}"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939" r:id="rId1"/>
    <p:sldLayoutId id="2147483940" r:id="rId2"/>
    <p:sldLayoutId id="2147483941" r:id="rId3"/>
    <p:sldLayoutId id="2147483942" r:id="rId4"/>
    <p:sldLayoutId id="2147483943" r:id="rId5"/>
    <p:sldLayoutId id="2147483944" r:id="rId6"/>
    <p:sldLayoutId id="2147483945" r:id="rId7"/>
    <p:sldLayoutId id="2147483946" r:id="rId8"/>
    <p:sldLayoutId id="2147483947" r:id="rId9"/>
    <p:sldLayoutId id="2147483948" r:id="rId10"/>
    <p:sldLayoutId id="2147483949"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6.xml"/><Relationship Id="rId4" Type="http://schemas.openxmlformats.org/officeDocument/2006/relationships/image" Target="../media/image17.emf"/></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p:txBody>
          <a:bodyPr/>
          <a:lstStyle/>
          <a:p>
            <a:pPr eaLnBrk="1" hangingPunct="1"/>
            <a:r>
              <a:rPr lang="fr-FR" b="1" smtClean="0"/>
              <a:t>MODDDJO</a:t>
            </a:r>
            <a:r>
              <a:rPr lang="fr-FR" smtClean="0"/>
              <a:t> </a:t>
            </a:r>
          </a:p>
        </p:txBody>
      </p:sp>
      <p:sp>
        <p:nvSpPr>
          <p:cNvPr id="16388" name="Text Box 5"/>
          <p:cNvSpPr txBox="1">
            <a:spLocks noChangeArrowheads="1"/>
          </p:cNvSpPr>
          <p:nvPr/>
        </p:nvSpPr>
        <p:spPr bwMode="auto">
          <a:xfrm>
            <a:off x="1023938" y="3490913"/>
            <a:ext cx="3476625" cy="366712"/>
          </a:xfrm>
          <a:prstGeom prst="rect">
            <a:avLst/>
          </a:prstGeom>
          <a:noFill/>
          <a:ln w="9525">
            <a:noFill/>
            <a:miter lim="800000"/>
            <a:headEnd/>
            <a:tailEnd/>
          </a:ln>
        </p:spPr>
        <p:txBody>
          <a:bodyPr>
            <a:spAutoFit/>
          </a:bodyPr>
          <a:lstStyle/>
          <a:p>
            <a:r>
              <a:rPr lang="fr-FR" dirty="0"/>
              <a:t>Media Riche en 3D </a:t>
            </a:r>
          </a:p>
        </p:txBody>
      </p:sp>
      <p:sp>
        <p:nvSpPr>
          <p:cNvPr id="16389" name="ZoneTexte 4"/>
          <p:cNvSpPr txBox="1">
            <a:spLocks noChangeArrowheads="1"/>
          </p:cNvSpPr>
          <p:nvPr/>
        </p:nvSpPr>
        <p:spPr bwMode="auto">
          <a:xfrm>
            <a:off x="1071563" y="4076700"/>
            <a:ext cx="3500437" cy="915988"/>
          </a:xfrm>
          <a:prstGeom prst="rect">
            <a:avLst/>
          </a:prstGeom>
          <a:noFill/>
          <a:ln w="9525">
            <a:noFill/>
            <a:miter lim="800000"/>
            <a:headEnd/>
            <a:tailEnd/>
          </a:ln>
        </p:spPr>
        <p:txBody>
          <a:bodyPr>
            <a:spAutoFit/>
          </a:bodyPr>
          <a:lstStyle/>
          <a:p>
            <a:r>
              <a:rPr lang="fr-FR"/>
              <a:t>Société innovante : JEI</a:t>
            </a:r>
          </a:p>
          <a:p>
            <a:r>
              <a:rPr lang="fr-FR"/>
              <a:t>Lettre SOLO</a:t>
            </a:r>
          </a:p>
          <a:p>
            <a:r>
              <a:rPr lang="fr-FR"/>
              <a:t>Participation concours OSEO</a:t>
            </a:r>
          </a:p>
        </p:txBody>
      </p:sp>
      <p:sp>
        <p:nvSpPr>
          <p:cNvPr id="16390" name="Espace réservé de la date 5"/>
          <p:cNvSpPr>
            <a:spLocks noGrp="1"/>
          </p:cNvSpPr>
          <p:nvPr>
            <p:ph type="dt" sz="quarter" idx="10"/>
          </p:nvPr>
        </p:nvSpPr>
        <p:spPr>
          <a:noFill/>
        </p:spPr>
        <p:txBody>
          <a:bodyPr/>
          <a:lstStyle/>
          <a:p>
            <a:fld id="{AE3F7FAF-BB71-473E-982D-44337464AC27}" type="datetime1">
              <a:rPr lang="fr-FR" smtClean="0"/>
              <a:pPr/>
              <a:t>12/07/2010</a:t>
            </a:fld>
            <a:endParaRPr lang="fr-FR" smtClean="0"/>
          </a:p>
        </p:txBody>
      </p:sp>
      <p:sp>
        <p:nvSpPr>
          <p:cNvPr id="16391" name="Espace réservé du numéro de diapositive 6"/>
          <p:cNvSpPr>
            <a:spLocks noGrp="1"/>
          </p:cNvSpPr>
          <p:nvPr>
            <p:ph type="sldNum" sz="quarter" idx="12"/>
          </p:nvPr>
        </p:nvSpPr>
        <p:spPr>
          <a:noFill/>
        </p:spPr>
        <p:txBody>
          <a:bodyPr/>
          <a:lstStyle/>
          <a:p>
            <a:fld id="{8E6F46DE-AC0B-47B3-9836-C83DE81AF31C}" type="slidenum">
              <a:rPr lang="fr-FR" smtClean="0"/>
              <a:pPr/>
              <a:t>1</a:t>
            </a:fld>
            <a:endParaRPr lang="fr-FR" smtClean="0"/>
          </a:p>
        </p:txBody>
      </p:sp>
      <p:sp>
        <p:nvSpPr>
          <p:cNvPr id="16392" name="Espace réservé du pied de page 7"/>
          <p:cNvSpPr>
            <a:spLocks noGrp="1"/>
          </p:cNvSpPr>
          <p:nvPr>
            <p:ph type="ftr" sz="quarter" idx="11"/>
          </p:nvPr>
        </p:nvSpPr>
        <p:spPr>
          <a:noFill/>
        </p:spPr>
        <p:txBody>
          <a:bodyPr/>
          <a:lstStyle/>
          <a:p>
            <a:r>
              <a:rPr lang="fr-FR" smtClean="0"/>
              <a:t>Modddjo – Aks – JSC/ER </a:t>
            </a:r>
          </a:p>
        </p:txBody>
      </p:sp>
      <p:pic>
        <p:nvPicPr>
          <p:cNvPr id="9" name="Image 13" descr="logo3dModddjo.png"/>
          <p:cNvPicPr>
            <a:picLocks noChangeAspect="1"/>
          </p:cNvPicPr>
          <p:nvPr/>
        </p:nvPicPr>
        <p:blipFill>
          <a:blip r:embed="rId3" cstate="print"/>
          <a:srcRect/>
          <a:stretch>
            <a:fillRect/>
          </a:stretch>
        </p:blipFill>
        <p:spPr bwMode="auto">
          <a:xfrm>
            <a:off x="5214942" y="2000240"/>
            <a:ext cx="2071702" cy="324776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re 1"/>
          <p:cNvSpPr>
            <a:spLocks noGrp="1"/>
          </p:cNvSpPr>
          <p:nvPr>
            <p:ph type="title"/>
          </p:nvPr>
        </p:nvSpPr>
        <p:spPr>
          <a:xfrm>
            <a:off x="1150938" y="214313"/>
            <a:ext cx="7793037" cy="838200"/>
          </a:xfrm>
        </p:spPr>
        <p:txBody>
          <a:bodyPr/>
          <a:lstStyle/>
          <a:p>
            <a:r>
              <a:rPr lang="fr-FR" dirty="0" smtClean="0"/>
              <a:t>2. Un produit innovant</a:t>
            </a:r>
          </a:p>
        </p:txBody>
      </p:sp>
      <p:sp>
        <p:nvSpPr>
          <p:cNvPr id="25603" name="Espace réservé du contenu 2"/>
          <p:cNvSpPr>
            <a:spLocks noGrp="1"/>
          </p:cNvSpPr>
          <p:nvPr>
            <p:ph idx="1"/>
          </p:nvPr>
        </p:nvSpPr>
        <p:spPr/>
        <p:txBody>
          <a:bodyPr/>
          <a:lstStyle/>
          <a:p>
            <a:r>
              <a:rPr lang="fr-FR" sz="2000" b="1" dirty="0" smtClean="0"/>
              <a:t>Genèse du projet : </a:t>
            </a:r>
            <a:r>
              <a:rPr lang="fr-FR" sz="1800" b="1" dirty="0" smtClean="0"/>
              <a:t>7 ans</a:t>
            </a:r>
          </a:p>
          <a:p>
            <a:pPr>
              <a:buNone/>
            </a:pPr>
            <a:endParaRPr lang="fr-FR" sz="1800" b="1" dirty="0" smtClean="0"/>
          </a:p>
          <a:p>
            <a:r>
              <a:rPr lang="fr-FR" sz="2000" b="1" dirty="0" smtClean="0"/>
              <a:t>Singularités de </a:t>
            </a:r>
            <a:r>
              <a:rPr lang="fr-FR" sz="2000" b="1" dirty="0" err="1" smtClean="0"/>
              <a:t>Modddjo</a:t>
            </a:r>
            <a:endParaRPr lang="fr-FR" sz="2000" b="1" dirty="0" smtClean="0"/>
          </a:p>
          <a:p>
            <a:pPr lvl="1"/>
            <a:r>
              <a:rPr lang="fr-FR" sz="1400" dirty="0" smtClean="0"/>
              <a:t>Démocratisation de la 3D</a:t>
            </a:r>
          </a:p>
          <a:p>
            <a:pPr lvl="1"/>
            <a:r>
              <a:rPr lang="fr-FR" sz="1400" dirty="0" smtClean="0"/>
              <a:t>Attractif : faible utilisation ressource machine / rendu</a:t>
            </a:r>
          </a:p>
          <a:p>
            <a:pPr lvl="1"/>
            <a:r>
              <a:rPr lang="fr-FR" sz="1400" dirty="0" smtClean="0"/>
              <a:t>Utilisation de formats et langages standard</a:t>
            </a:r>
          </a:p>
          <a:p>
            <a:pPr lvl="1">
              <a:buFont typeface="Wingdings" pitchFamily="2" charset="2"/>
              <a:buNone/>
            </a:pPr>
            <a:endParaRPr lang="fr-FR" sz="1400" dirty="0" smtClean="0"/>
          </a:p>
          <a:p>
            <a:r>
              <a:rPr lang="fr-FR" sz="2000" b="1" dirty="0" smtClean="0"/>
              <a:t>Caractère innovant</a:t>
            </a:r>
          </a:p>
          <a:p>
            <a:pPr lvl="1"/>
            <a:r>
              <a:rPr lang="fr-FR" sz="1400" dirty="0" smtClean="0"/>
              <a:t>Un visuel 3D photo-réaliste</a:t>
            </a:r>
          </a:p>
          <a:p>
            <a:pPr lvl="1"/>
            <a:r>
              <a:rPr lang="fr-FR" sz="1400" dirty="0" smtClean="0"/>
              <a:t>Ergonomie pensée entièrement en volume</a:t>
            </a:r>
          </a:p>
          <a:p>
            <a:pPr lvl="1"/>
            <a:r>
              <a:rPr lang="fr-FR" sz="1400" dirty="0" smtClean="0"/>
              <a:t>Simplification de la création en 3D</a:t>
            </a:r>
          </a:p>
        </p:txBody>
      </p:sp>
      <p:sp>
        <p:nvSpPr>
          <p:cNvPr id="25604" name="Espace réservé de la date 3"/>
          <p:cNvSpPr>
            <a:spLocks noGrp="1"/>
          </p:cNvSpPr>
          <p:nvPr>
            <p:ph type="dt" sz="quarter" idx="10"/>
          </p:nvPr>
        </p:nvSpPr>
        <p:spPr>
          <a:noFill/>
        </p:spPr>
        <p:txBody>
          <a:bodyPr/>
          <a:lstStyle/>
          <a:p>
            <a:fld id="{87843D59-D537-4EDD-948F-CE24321431CB}" type="datetime1">
              <a:rPr lang="fr-FR" smtClean="0"/>
              <a:pPr/>
              <a:t>12/07/2010</a:t>
            </a:fld>
            <a:endParaRPr lang="fr-FR" smtClean="0"/>
          </a:p>
        </p:txBody>
      </p:sp>
      <p:sp>
        <p:nvSpPr>
          <p:cNvPr id="25605" name="Espace réservé du numéro de diapositive 4"/>
          <p:cNvSpPr>
            <a:spLocks noGrp="1"/>
          </p:cNvSpPr>
          <p:nvPr>
            <p:ph type="sldNum" sz="quarter" idx="12"/>
          </p:nvPr>
        </p:nvSpPr>
        <p:spPr>
          <a:noFill/>
        </p:spPr>
        <p:txBody>
          <a:bodyPr/>
          <a:lstStyle/>
          <a:p>
            <a:fld id="{86F94585-8CCF-411F-B760-665A649A1833}" type="slidenum">
              <a:rPr lang="fr-FR" smtClean="0"/>
              <a:pPr/>
              <a:t>10</a:t>
            </a:fld>
            <a:endParaRPr lang="fr-FR" dirty="0" smtClean="0"/>
          </a:p>
        </p:txBody>
      </p:sp>
      <p:sp>
        <p:nvSpPr>
          <p:cNvPr id="25606"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a:t>
            </a:r>
            <a:r>
              <a:rPr lang="fr-FR" smtClean="0"/>
              <a:t>Chain </a:t>
            </a:r>
            <a:r>
              <a:rPr lang="fr-FR" dirty="0" err="1" smtClean="0"/>
              <a:t>tools</a:t>
            </a:r>
            <a:endParaRPr lang="fr-FR" dirty="0"/>
          </a:p>
        </p:txBody>
      </p:sp>
      <p:pic>
        <p:nvPicPr>
          <p:cNvPr id="7" name="Espace réservé du contenu 6" descr="tools chaine.png"/>
          <p:cNvPicPr>
            <a:picLocks noGrp="1" noChangeAspect="1"/>
          </p:cNvPicPr>
          <p:nvPr>
            <p:ph idx="1"/>
          </p:nvPr>
        </p:nvPicPr>
        <p:blipFill>
          <a:blip r:embed="rId3" cstate="print"/>
          <a:stretch>
            <a:fillRect/>
          </a:stretch>
        </p:blipFill>
        <p:spPr>
          <a:xfrm>
            <a:off x="904056" y="2118679"/>
            <a:ext cx="7772400" cy="2966505"/>
          </a:xfrm>
        </p:spPr>
      </p:pic>
      <p:sp>
        <p:nvSpPr>
          <p:cNvPr id="4" name="Espace réservé de la date 3"/>
          <p:cNvSpPr>
            <a:spLocks noGrp="1"/>
          </p:cNvSpPr>
          <p:nvPr>
            <p:ph type="dt" sz="half" idx="10"/>
          </p:nvPr>
        </p:nvSpPr>
        <p:spPr/>
        <p:txBody>
          <a:bodyPr/>
          <a:lstStyle/>
          <a:p>
            <a:pPr>
              <a:defRPr/>
            </a:pPr>
            <a:fld id="{3B10B2E4-F26E-4EBC-89BD-D918CC73DCE3}" type="datetime1">
              <a:rPr lang="fr-FR" smtClean="0"/>
              <a:pPr>
                <a:defRPr/>
              </a:pPr>
              <a:t>12/07/2010</a:t>
            </a:fld>
            <a:endParaRPr lang="fr-FR"/>
          </a:p>
        </p:txBody>
      </p:sp>
      <p:sp>
        <p:nvSpPr>
          <p:cNvPr id="5" name="Espace réservé du pied de page 4"/>
          <p:cNvSpPr>
            <a:spLocks noGrp="1"/>
          </p:cNvSpPr>
          <p:nvPr>
            <p:ph type="ftr" sz="quarter" idx="11"/>
          </p:nvPr>
        </p:nvSpPr>
        <p:spPr/>
        <p:txBody>
          <a:bodyPr/>
          <a:lstStyle/>
          <a:p>
            <a:pPr>
              <a:defRPr/>
            </a:pPr>
            <a:r>
              <a:rPr lang="fr-FR" smtClean="0"/>
              <a:t>Modddjo – Aks – JSC/ER </a:t>
            </a:r>
            <a:endParaRPr lang="fr-FR" dirty="0"/>
          </a:p>
        </p:txBody>
      </p:sp>
      <p:sp>
        <p:nvSpPr>
          <p:cNvPr id="6" name="Espace réservé du numéro de diapositive 5"/>
          <p:cNvSpPr>
            <a:spLocks noGrp="1"/>
          </p:cNvSpPr>
          <p:nvPr>
            <p:ph type="sldNum" sz="quarter" idx="12"/>
          </p:nvPr>
        </p:nvSpPr>
        <p:spPr/>
        <p:txBody>
          <a:bodyPr/>
          <a:lstStyle/>
          <a:p>
            <a:pPr>
              <a:defRPr/>
            </a:pPr>
            <a:endParaRPr lang="fr-FR" smtClean="0"/>
          </a:p>
          <a:p>
            <a:pPr>
              <a:defRPr/>
            </a:pPr>
            <a:fld id="{86F94585-8CCF-411F-B760-665A649A1833}" type="slidenum">
              <a:rPr lang="fr-FR" smtClean="0"/>
              <a:pPr>
                <a:defRPr/>
              </a:pPr>
              <a:t>11</a:t>
            </a:fld>
            <a:r>
              <a:rPr lang="fr-FR" smtClean="0"/>
              <a:t> </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150938" y="214313"/>
            <a:ext cx="7793037" cy="838200"/>
          </a:xfrm>
        </p:spPr>
        <p:txBody>
          <a:bodyPr/>
          <a:lstStyle/>
          <a:p>
            <a:pPr eaLnBrk="1" hangingPunct="1"/>
            <a:r>
              <a:rPr lang="fr-FR" dirty="0" smtClean="0"/>
              <a:t>2. Offre </a:t>
            </a:r>
            <a:r>
              <a:rPr lang="fr-FR" dirty="0" err="1" smtClean="0"/>
              <a:t>Modddjo</a:t>
            </a:r>
            <a:r>
              <a:rPr lang="fr-FR" dirty="0" smtClean="0"/>
              <a:t> </a:t>
            </a:r>
          </a:p>
        </p:txBody>
      </p:sp>
      <p:sp>
        <p:nvSpPr>
          <p:cNvPr id="26627" name="Espace réservé du contenu 5"/>
          <p:cNvSpPr>
            <a:spLocks noGrp="1"/>
          </p:cNvSpPr>
          <p:nvPr>
            <p:ph idx="1"/>
          </p:nvPr>
        </p:nvSpPr>
        <p:spPr/>
        <p:txBody>
          <a:bodyPr/>
          <a:lstStyle/>
          <a:p>
            <a:pPr eaLnBrk="1" hangingPunct="1">
              <a:lnSpc>
                <a:spcPct val="80000"/>
              </a:lnSpc>
            </a:pPr>
            <a:r>
              <a:rPr lang="fr-FR" sz="1800" b="1" u="sng" dirty="0" smtClean="0"/>
              <a:t>Produits B2C</a:t>
            </a:r>
          </a:p>
          <a:p>
            <a:pPr lvl="1" eaLnBrk="1" hangingPunct="1">
              <a:lnSpc>
                <a:spcPct val="80000"/>
              </a:lnSpc>
            </a:pPr>
            <a:r>
              <a:rPr lang="fr-FR" sz="1600" dirty="0" err="1" smtClean="0"/>
              <a:t>Modddjo</a:t>
            </a:r>
            <a:r>
              <a:rPr lang="fr-FR" sz="1600" dirty="0" smtClean="0"/>
              <a:t> Web Player (gratuit)</a:t>
            </a:r>
            <a:endParaRPr lang="fr-FR" sz="1600" b="1" u="sng" dirty="0" smtClean="0"/>
          </a:p>
          <a:p>
            <a:pPr eaLnBrk="1" hangingPunct="1">
              <a:lnSpc>
                <a:spcPct val="80000"/>
              </a:lnSpc>
            </a:pPr>
            <a:endParaRPr lang="fr-FR" sz="1800" b="1" u="sng" dirty="0" smtClean="0"/>
          </a:p>
          <a:p>
            <a:pPr eaLnBrk="1" hangingPunct="1">
              <a:lnSpc>
                <a:spcPct val="80000"/>
              </a:lnSpc>
            </a:pPr>
            <a:r>
              <a:rPr lang="fr-FR" sz="1800" b="1" u="sng" dirty="0" smtClean="0"/>
              <a:t>Produits B2B</a:t>
            </a:r>
            <a:endParaRPr lang="fr-FR" sz="1800" dirty="0" smtClean="0"/>
          </a:p>
          <a:p>
            <a:pPr lvl="1" eaLnBrk="1" hangingPunct="1">
              <a:lnSpc>
                <a:spcPct val="80000"/>
              </a:lnSpc>
            </a:pPr>
            <a:r>
              <a:rPr lang="fr-FR" sz="1600" dirty="0" err="1" smtClean="0"/>
              <a:t>Modddjo</a:t>
            </a:r>
            <a:r>
              <a:rPr lang="fr-FR" sz="1600" dirty="0" smtClean="0"/>
              <a:t> </a:t>
            </a:r>
            <a:r>
              <a:rPr lang="fr-FR" sz="1600" dirty="0" err="1" smtClean="0"/>
              <a:t>Writer</a:t>
            </a:r>
            <a:endParaRPr lang="fr-FR" sz="1600" u="sng" dirty="0" smtClean="0"/>
          </a:p>
          <a:p>
            <a:pPr lvl="1" eaLnBrk="1" hangingPunct="1">
              <a:lnSpc>
                <a:spcPct val="80000"/>
              </a:lnSpc>
            </a:pPr>
            <a:r>
              <a:rPr lang="fr-FR" sz="1600" dirty="0" smtClean="0"/>
              <a:t>Greffon </a:t>
            </a:r>
            <a:r>
              <a:rPr lang="fr-FR" sz="1600" dirty="0" err="1" smtClean="0"/>
              <a:t>DreamWeaver</a:t>
            </a:r>
            <a:endParaRPr lang="fr-FR" sz="1600" dirty="0" smtClean="0"/>
          </a:p>
          <a:p>
            <a:pPr lvl="1" eaLnBrk="1" hangingPunct="1">
              <a:lnSpc>
                <a:spcPct val="80000"/>
              </a:lnSpc>
            </a:pPr>
            <a:r>
              <a:rPr lang="fr-FR" sz="1600" dirty="0" err="1" smtClean="0"/>
              <a:t>Modddjo</a:t>
            </a:r>
            <a:r>
              <a:rPr lang="fr-FR" sz="1600" dirty="0" smtClean="0"/>
              <a:t> Web Player Pro</a:t>
            </a:r>
          </a:p>
          <a:p>
            <a:pPr lvl="1" eaLnBrk="1" hangingPunct="1">
              <a:lnSpc>
                <a:spcPct val="80000"/>
              </a:lnSpc>
            </a:pPr>
            <a:r>
              <a:rPr lang="fr-FR" sz="1600" dirty="0" err="1" smtClean="0"/>
              <a:t>Modddjo</a:t>
            </a:r>
            <a:r>
              <a:rPr lang="fr-FR" sz="1600" dirty="0" smtClean="0"/>
              <a:t> Desktop Interface</a:t>
            </a:r>
            <a:endParaRPr lang="fr-FR" sz="1600" u="sng" dirty="0" smtClean="0"/>
          </a:p>
          <a:p>
            <a:pPr lvl="1" eaLnBrk="1" hangingPunct="1">
              <a:lnSpc>
                <a:spcPct val="80000"/>
              </a:lnSpc>
            </a:pPr>
            <a:endParaRPr lang="fr-FR" sz="1400" b="1" u="sng" dirty="0" smtClean="0"/>
          </a:p>
          <a:p>
            <a:pPr eaLnBrk="1" hangingPunct="1">
              <a:lnSpc>
                <a:spcPct val="80000"/>
              </a:lnSpc>
            </a:pPr>
            <a:r>
              <a:rPr lang="fr-FR" sz="1800" b="1" u="sng" dirty="0" smtClean="0"/>
              <a:t>Services</a:t>
            </a:r>
          </a:p>
          <a:p>
            <a:pPr lvl="1" eaLnBrk="1" hangingPunct="1">
              <a:lnSpc>
                <a:spcPct val="80000"/>
              </a:lnSpc>
            </a:pPr>
            <a:r>
              <a:rPr lang="fr-FR" sz="1600" dirty="0" smtClean="0"/>
              <a:t>Formations aux produits </a:t>
            </a:r>
            <a:r>
              <a:rPr lang="fr-FR" sz="1600" dirty="0" err="1" smtClean="0"/>
              <a:t>Modddjo</a:t>
            </a:r>
            <a:r>
              <a:rPr lang="fr-FR" sz="1600" dirty="0" smtClean="0"/>
              <a:t> pour les SSII</a:t>
            </a:r>
          </a:p>
          <a:p>
            <a:pPr lvl="1" eaLnBrk="1" hangingPunct="1">
              <a:lnSpc>
                <a:spcPct val="80000"/>
              </a:lnSpc>
            </a:pPr>
            <a:r>
              <a:rPr lang="fr-FR" sz="1600" dirty="0" smtClean="0"/>
              <a:t>Spécialisation du moteur pour des clients dédiés</a:t>
            </a:r>
          </a:p>
          <a:p>
            <a:pPr lvl="1" eaLnBrk="1" hangingPunct="1">
              <a:lnSpc>
                <a:spcPct val="80000"/>
              </a:lnSpc>
            </a:pPr>
            <a:r>
              <a:rPr lang="fr-FR" sz="1600" dirty="0" smtClean="0"/>
              <a:t>Formation sur les migrations de sites Web vers </a:t>
            </a:r>
            <a:r>
              <a:rPr lang="fr-FR" sz="1600" dirty="0" err="1" smtClean="0"/>
              <a:t>Modddjo</a:t>
            </a:r>
            <a:r>
              <a:rPr lang="fr-FR" sz="1600" i="1" dirty="0" smtClean="0"/>
              <a:t> </a:t>
            </a:r>
          </a:p>
          <a:p>
            <a:pPr lvl="1" eaLnBrk="1" hangingPunct="1">
              <a:lnSpc>
                <a:spcPct val="80000"/>
              </a:lnSpc>
            </a:pPr>
            <a:r>
              <a:rPr lang="fr-FR" sz="1600" dirty="0" smtClean="0"/>
              <a:t>Expertise ergonomique et design des interfaces « Riche 3</a:t>
            </a:r>
            <a:r>
              <a:rPr lang="fr-FR" sz="1600" baseline="30000" dirty="0" smtClean="0"/>
              <a:t>D</a:t>
            </a:r>
            <a:r>
              <a:rPr lang="fr-FR" sz="1600" b="1" dirty="0" smtClean="0"/>
              <a:t> »</a:t>
            </a:r>
            <a:endParaRPr lang="fr-FR" sz="1600" dirty="0" smtClean="0"/>
          </a:p>
          <a:p>
            <a:pPr lvl="1" eaLnBrk="1" hangingPunct="1">
              <a:lnSpc>
                <a:spcPct val="80000"/>
              </a:lnSpc>
            </a:pPr>
            <a:endParaRPr lang="fr-FR" sz="1600" dirty="0" smtClean="0"/>
          </a:p>
          <a:p>
            <a:pPr eaLnBrk="1" hangingPunct="1">
              <a:buFont typeface="Wingdings" pitchFamily="2" charset="2"/>
              <a:buNone/>
            </a:pPr>
            <a:r>
              <a:rPr lang="fr-FR" sz="1600" dirty="0" smtClean="0">
                <a:sym typeface="Wingdings" pitchFamily="2" charset="2"/>
              </a:rPr>
              <a:t> U</a:t>
            </a:r>
            <a:r>
              <a:rPr lang="fr-FR" sz="1600" dirty="0" smtClean="0"/>
              <a:t>ne technologie élaborée pour une démocratisation de la mise en œuvre</a:t>
            </a:r>
          </a:p>
          <a:p>
            <a:pPr eaLnBrk="1" hangingPunct="1">
              <a:buFont typeface="Wingdings" pitchFamily="2" charset="2"/>
              <a:buNone/>
            </a:pPr>
            <a:endParaRPr lang="fr-FR" sz="3600" dirty="0" smtClean="0"/>
          </a:p>
        </p:txBody>
      </p:sp>
      <p:pic>
        <p:nvPicPr>
          <p:cNvPr id="26628" name="Picture 5"/>
          <p:cNvPicPr>
            <a:picLocks noChangeAspect="1" noChangeArrowheads="1"/>
          </p:cNvPicPr>
          <p:nvPr/>
        </p:nvPicPr>
        <p:blipFill>
          <a:blip r:embed="rId3" cstate="print"/>
          <a:srcRect/>
          <a:stretch>
            <a:fillRect/>
          </a:stretch>
        </p:blipFill>
        <p:spPr bwMode="auto">
          <a:xfrm>
            <a:off x="4787900" y="1268413"/>
            <a:ext cx="4176713" cy="2647950"/>
          </a:xfrm>
          <a:prstGeom prst="rect">
            <a:avLst/>
          </a:prstGeom>
          <a:noFill/>
          <a:ln w="9525">
            <a:noFill/>
            <a:miter lim="800000"/>
            <a:headEnd/>
            <a:tailEnd/>
          </a:ln>
        </p:spPr>
      </p:pic>
      <p:sp>
        <p:nvSpPr>
          <p:cNvPr id="26629" name="Espace réservé de la date 4"/>
          <p:cNvSpPr>
            <a:spLocks noGrp="1"/>
          </p:cNvSpPr>
          <p:nvPr>
            <p:ph type="dt" sz="quarter" idx="10"/>
          </p:nvPr>
        </p:nvSpPr>
        <p:spPr>
          <a:noFill/>
        </p:spPr>
        <p:txBody>
          <a:bodyPr/>
          <a:lstStyle/>
          <a:p>
            <a:fld id="{CBE23B1A-1310-4FFC-A91D-9A6745C3994B}" type="datetime1">
              <a:rPr lang="fr-FR" smtClean="0"/>
              <a:pPr/>
              <a:t>12/07/2010</a:t>
            </a:fld>
            <a:endParaRPr lang="fr-FR" smtClean="0"/>
          </a:p>
        </p:txBody>
      </p:sp>
      <p:sp>
        <p:nvSpPr>
          <p:cNvPr id="26630" name="Espace réservé du numéro de diapositive 5"/>
          <p:cNvSpPr>
            <a:spLocks noGrp="1"/>
          </p:cNvSpPr>
          <p:nvPr>
            <p:ph type="sldNum" sz="quarter" idx="12"/>
          </p:nvPr>
        </p:nvSpPr>
        <p:spPr>
          <a:noFill/>
        </p:spPr>
        <p:txBody>
          <a:bodyPr/>
          <a:lstStyle/>
          <a:p>
            <a:fld id="{86F94585-8CCF-411F-B760-665A649A1833}" type="slidenum">
              <a:rPr lang="fr-FR" smtClean="0"/>
              <a:pPr/>
              <a:t>12</a:t>
            </a:fld>
            <a:endParaRPr lang="fr-FR" dirty="0" smtClean="0"/>
          </a:p>
        </p:txBody>
      </p:sp>
      <p:sp>
        <p:nvSpPr>
          <p:cNvPr id="26631" name="Espace réservé du pied de page 6"/>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re 1"/>
          <p:cNvSpPr>
            <a:spLocks noGrp="1"/>
          </p:cNvSpPr>
          <p:nvPr>
            <p:ph type="title"/>
          </p:nvPr>
        </p:nvSpPr>
        <p:spPr>
          <a:xfrm>
            <a:off x="1150938" y="214313"/>
            <a:ext cx="7793037" cy="838200"/>
          </a:xfrm>
        </p:spPr>
        <p:txBody>
          <a:bodyPr/>
          <a:lstStyle/>
          <a:p>
            <a:pPr eaLnBrk="1" hangingPunct="1"/>
            <a:r>
              <a:rPr lang="fr-FR" smtClean="0"/>
              <a:t>3. Marché</a:t>
            </a:r>
          </a:p>
        </p:txBody>
      </p:sp>
      <p:sp>
        <p:nvSpPr>
          <p:cNvPr id="27651" name="Espace réservé du contenu 2"/>
          <p:cNvSpPr>
            <a:spLocks noGrp="1"/>
          </p:cNvSpPr>
          <p:nvPr>
            <p:ph idx="1"/>
          </p:nvPr>
        </p:nvSpPr>
        <p:spPr/>
        <p:txBody>
          <a:bodyPr/>
          <a:lstStyle/>
          <a:p>
            <a:pPr eaLnBrk="1" hangingPunct="1"/>
            <a:r>
              <a:rPr lang="fr-FR" sz="2000" dirty="0" smtClean="0"/>
              <a:t>Repères du marché</a:t>
            </a:r>
          </a:p>
          <a:p>
            <a:pPr eaLnBrk="1" hangingPunct="1"/>
            <a:r>
              <a:rPr lang="fr-FR" sz="2000" dirty="0" smtClean="0"/>
              <a:t>Cible</a:t>
            </a:r>
          </a:p>
          <a:p>
            <a:pPr eaLnBrk="1" hangingPunct="1"/>
            <a:r>
              <a:rPr lang="fr-FR" sz="2000" dirty="0" smtClean="0"/>
              <a:t>Offre concurrente</a:t>
            </a:r>
          </a:p>
          <a:p>
            <a:pPr eaLnBrk="1" hangingPunct="1"/>
            <a:r>
              <a:rPr lang="fr-FR" sz="2000" dirty="0" smtClean="0"/>
              <a:t>Stratégie</a:t>
            </a:r>
          </a:p>
          <a:p>
            <a:pPr eaLnBrk="1" hangingPunct="1">
              <a:buNone/>
            </a:pPr>
            <a:endParaRPr lang="fr-FR" dirty="0" smtClean="0"/>
          </a:p>
        </p:txBody>
      </p:sp>
      <p:sp>
        <p:nvSpPr>
          <p:cNvPr id="27652" name="Espace réservé de la date 3"/>
          <p:cNvSpPr>
            <a:spLocks noGrp="1"/>
          </p:cNvSpPr>
          <p:nvPr>
            <p:ph type="dt" sz="quarter" idx="10"/>
          </p:nvPr>
        </p:nvSpPr>
        <p:spPr>
          <a:noFill/>
        </p:spPr>
        <p:txBody>
          <a:bodyPr/>
          <a:lstStyle/>
          <a:p>
            <a:fld id="{94DDC8A6-3204-4DB0-8D5A-940DFB135FC8}" type="datetime1">
              <a:rPr lang="fr-FR" smtClean="0"/>
              <a:pPr/>
              <a:t>12/07/2010</a:t>
            </a:fld>
            <a:endParaRPr lang="fr-FR" smtClean="0"/>
          </a:p>
        </p:txBody>
      </p:sp>
      <p:sp>
        <p:nvSpPr>
          <p:cNvPr id="27653" name="Espace réservé du numéro de diapositive 4"/>
          <p:cNvSpPr>
            <a:spLocks noGrp="1"/>
          </p:cNvSpPr>
          <p:nvPr>
            <p:ph type="sldNum" sz="quarter" idx="12"/>
          </p:nvPr>
        </p:nvSpPr>
        <p:spPr>
          <a:noFill/>
        </p:spPr>
        <p:txBody>
          <a:bodyPr/>
          <a:lstStyle/>
          <a:p>
            <a:fld id="{86F94585-8CCF-411F-B760-665A649A1833}" type="slidenum">
              <a:rPr lang="fr-FR" smtClean="0"/>
              <a:pPr/>
              <a:t>13</a:t>
            </a:fld>
            <a:endParaRPr lang="fr-FR" dirty="0" smtClean="0"/>
          </a:p>
        </p:txBody>
      </p:sp>
      <p:sp>
        <p:nvSpPr>
          <p:cNvPr id="27654"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150938" y="214313"/>
            <a:ext cx="7793037" cy="838200"/>
          </a:xfrm>
        </p:spPr>
        <p:txBody>
          <a:bodyPr/>
          <a:lstStyle/>
          <a:p>
            <a:pPr eaLnBrk="1" hangingPunct="1"/>
            <a:r>
              <a:rPr lang="fr-FR" smtClean="0"/>
              <a:t>3. Repères du marché</a:t>
            </a:r>
          </a:p>
        </p:txBody>
      </p:sp>
      <p:sp>
        <p:nvSpPr>
          <p:cNvPr id="28675" name="Text Box 4"/>
          <p:cNvSpPr>
            <a:spLocks noGrp="1" noChangeArrowheads="1"/>
          </p:cNvSpPr>
          <p:nvPr>
            <p:ph type="body" idx="1"/>
          </p:nvPr>
        </p:nvSpPr>
        <p:spPr>
          <a:xfrm>
            <a:off x="1325563" y="2243138"/>
            <a:ext cx="7175500" cy="4114800"/>
          </a:xfrm>
          <a:solidFill>
            <a:srgbClr val="FFFFFF">
              <a:alpha val="0"/>
            </a:srgbClr>
          </a:solidFill>
        </p:spPr>
        <p:txBody>
          <a:bodyPr/>
          <a:lstStyle/>
          <a:p>
            <a:pPr lvl="1" eaLnBrk="1" hangingPunct="1">
              <a:buFont typeface="Wingdings" pitchFamily="2" charset="2"/>
              <a:buNone/>
            </a:pPr>
            <a:r>
              <a:rPr lang="fr-FR" sz="2400" b="1" dirty="0" smtClean="0">
                <a:latin typeface="Arial" pitchFamily="34" charset="0"/>
              </a:rPr>
              <a:t>Segment naissant en croissance dans un marché incommensurable</a:t>
            </a:r>
            <a:endParaRPr lang="en-GB" sz="2400" dirty="0" smtClean="0"/>
          </a:p>
          <a:p>
            <a:pPr eaLnBrk="1" hangingPunct="1">
              <a:spcBef>
                <a:spcPct val="0"/>
              </a:spcBef>
              <a:buClrTx/>
              <a:buSzTx/>
              <a:buFontTx/>
              <a:buNone/>
            </a:pPr>
            <a:endParaRPr lang="fr-FR" sz="1800" dirty="0" smtClean="0"/>
          </a:p>
        </p:txBody>
      </p:sp>
      <p:pic>
        <p:nvPicPr>
          <p:cNvPr id="28676" name="Picture 4"/>
          <p:cNvPicPr>
            <a:picLocks noChangeAspect="1" noChangeArrowheads="1"/>
          </p:cNvPicPr>
          <p:nvPr/>
        </p:nvPicPr>
        <p:blipFill>
          <a:blip r:embed="rId3" cstate="print"/>
          <a:srcRect/>
          <a:stretch>
            <a:fillRect/>
          </a:stretch>
        </p:blipFill>
        <p:spPr bwMode="auto">
          <a:xfrm>
            <a:off x="1357313" y="3286125"/>
            <a:ext cx="6143625" cy="1500188"/>
          </a:xfrm>
          <a:prstGeom prst="rect">
            <a:avLst/>
          </a:prstGeom>
          <a:noFill/>
          <a:ln w="9525">
            <a:noFill/>
            <a:miter lim="800000"/>
            <a:headEnd/>
            <a:tailEnd/>
          </a:ln>
        </p:spPr>
      </p:pic>
      <p:sp>
        <p:nvSpPr>
          <p:cNvPr id="28677" name="ZoneTexte 8"/>
          <p:cNvSpPr txBox="1">
            <a:spLocks noChangeArrowheads="1"/>
          </p:cNvSpPr>
          <p:nvPr/>
        </p:nvSpPr>
        <p:spPr bwMode="auto">
          <a:xfrm>
            <a:off x="1500188" y="5000625"/>
            <a:ext cx="5794375" cy="369888"/>
          </a:xfrm>
          <a:prstGeom prst="rect">
            <a:avLst/>
          </a:prstGeom>
          <a:noFill/>
          <a:ln w="9525">
            <a:noFill/>
            <a:miter lim="800000"/>
            <a:headEnd/>
            <a:tailEnd/>
          </a:ln>
        </p:spPr>
        <p:txBody>
          <a:bodyPr wrap="none">
            <a:spAutoFit/>
          </a:bodyPr>
          <a:lstStyle/>
          <a:p>
            <a:r>
              <a:rPr lang="fr-FR"/>
              <a:t>Flash	Java	Shockwave	3DVia	Silverlight</a:t>
            </a:r>
          </a:p>
        </p:txBody>
      </p:sp>
      <p:sp>
        <p:nvSpPr>
          <p:cNvPr id="28678" name="ZoneTexte 9"/>
          <p:cNvSpPr txBox="1">
            <a:spLocks noChangeArrowheads="1"/>
          </p:cNvSpPr>
          <p:nvPr/>
        </p:nvSpPr>
        <p:spPr bwMode="auto">
          <a:xfrm>
            <a:off x="357188" y="5711627"/>
            <a:ext cx="8710846" cy="646331"/>
          </a:xfrm>
          <a:prstGeom prst="rect">
            <a:avLst/>
          </a:prstGeom>
          <a:noFill/>
          <a:ln w="9525">
            <a:noFill/>
            <a:miter lim="800000"/>
            <a:headEnd/>
            <a:tailEnd/>
          </a:ln>
        </p:spPr>
        <p:txBody>
          <a:bodyPr wrap="none">
            <a:spAutoFit/>
          </a:bodyPr>
          <a:lstStyle/>
          <a:p>
            <a:r>
              <a:rPr lang="fr-FR" b="1" dirty="0"/>
              <a:t>Taux d'installation des « </a:t>
            </a:r>
            <a:r>
              <a:rPr lang="fr-FR" b="1" dirty="0" err="1" smtClean="0"/>
              <a:t>Players</a:t>
            </a:r>
            <a:r>
              <a:rPr lang="fr-FR" b="1" dirty="0" smtClean="0"/>
              <a:t> </a:t>
            </a:r>
            <a:r>
              <a:rPr lang="fr-FR" b="1" dirty="0"/>
              <a:t>» principaux </a:t>
            </a:r>
            <a:r>
              <a:rPr lang="fr-FR" dirty="0"/>
              <a:t>(source Adobe 2010 et forums)</a:t>
            </a:r>
          </a:p>
          <a:p>
            <a:endParaRPr lang="fr-FR" dirty="0"/>
          </a:p>
        </p:txBody>
      </p:sp>
      <p:sp>
        <p:nvSpPr>
          <p:cNvPr id="28679" name="ZoneTexte 10"/>
          <p:cNvSpPr txBox="1">
            <a:spLocks noChangeArrowheads="1"/>
          </p:cNvSpPr>
          <p:nvPr/>
        </p:nvSpPr>
        <p:spPr bwMode="auto">
          <a:xfrm>
            <a:off x="642938" y="3286125"/>
            <a:ext cx="652462" cy="307975"/>
          </a:xfrm>
          <a:prstGeom prst="rect">
            <a:avLst/>
          </a:prstGeom>
          <a:noFill/>
          <a:ln w="9525">
            <a:noFill/>
            <a:miter lim="800000"/>
            <a:headEnd/>
            <a:tailEnd/>
          </a:ln>
        </p:spPr>
        <p:txBody>
          <a:bodyPr wrap="none">
            <a:spAutoFit/>
          </a:bodyPr>
          <a:lstStyle/>
          <a:p>
            <a:r>
              <a:rPr lang="fr-FR" sz="1400"/>
              <a:t>100%</a:t>
            </a:r>
          </a:p>
        </p:txBody>
      </p:sp>
      <p:sp>
        <p:nvSpPr>
          <p:cNvPr id="28680" name="ZoneTexte 11"/>
          <p:cNvSpPr txBox="1">
            <a:spLocks noChangeArrowheads="1"/>
          </p:cNvSpPr>
          <p:nvPr/>
        </p:nvSpPr>
        <p:spPr bwMode="auto">
          <a:xfrm>
            <a:off x="714375" y="4000500"/>
            <a:ext cx="555625" cy="307975"/>
          </a:xfrm>
          <a:prstGeom prst="rect">
            <a:avLst/>
          </a:prstGeom>
          <a:noFill/>
          <a:ln w="9525">
            <a:noFill/>
            <a:miter lim="800000"/>
            <a:headEnd/>
            <a:tailEnd/>
          </a:ln>
        </p:spPr>
        <p:txBody>
          <a:bodyPr wrap="none">
            <a:spAutoFit/>
          </a:bodyPr>
          <a:lstStyle/>
          <a:p>
            <a:r>
              <a:rPr lang="fr-FR" sz="1400"/>
              <a:t>50%</a:t>
            </a:r>
          </a:p>
        </p:txBody>
      </p:sp>
      <p:sp>
        <p:nvSpPr>
          <p:cNvPr id="28681" name="ZoneTexte 12"/>
          <p:cNvSpPr txBox="1">
            <a:spLocks noChangeArrowheads="1"/>
          </p:cNvSpPr>
          <p:nvPr/>
        </p:nvSpPr>
        <p:spPr bwMode="auto">
          <a:xfrm>
            <a:off x="828675" y="4572000"/>
            <a:ext cx="457200" cy="307975"/>
          </a:xfrm>
          <a:prstGeom prst="rect">
            <a:avLst/>
          </a:prstGeom>
          <a:noFill/>
          <a:ln w="9525">
            <a:noFill/>
            <a:miter lim="800000"/>
            <a:headEnd/>
            <a:tailEnd/>
          </a:ln>
        </p:spPr>
        <p:txBody>
          <a:bodyPr wrap="none">
            <a:spAutoFit/>
          </a:bodyPr>
          <a:lstStyle/>
          <a:p>
            <a:r>
              <a:rPr lang="fr-FR" sz="1400"/>
              <a:t>0%</a:t>
            </a:r>
          </a:p>
        </p:txBody>
      </p:sp>
      <p:sp>
        <p:nvSpPr>
          <p:cNvPr id="28682" name="Espace réservé de la date 13"/>
          <p:cNvSpPr>
            <a:spLocks noGrp="1"/>
          </p:cNvSpPr>
          <p:nvPr>
            <p:ph type="dt" sz="quarter" idx="10"/>
          </p:nvPr>
        </p:nvSpPr>
        <p:spPr>
          <a:noFill/>
        </p:spPr>
        <p:txBody>
          <a:bodyPr/>
          <a:lstStyle/>
          <a:p>
            <a:fld id="{AF7A973D-4514-4358-96CC-74F11D8381E9}" type="datetime1">
              <a:rPr lang="fr-FR" smtClean="0"/>
              <a:pPr/>
              <a:t>12/07/2010</a:t>
            </a:fld>
            <a:endParaRPr lang="fr-FR" smtClean="0"/>
          </a:p>
        </p:txBody>
      </p:sp>
      <p:sp>
        <p:nvSpPr>
          <p:cNvPr id="28683" name="Espace réservé du numéro de diapositive 14"/>
          <p:cNvSpPr>
            <a:spLocks noGrp="1"/>
          </p:cNvSpPr>
          <p:nvPr>
            <p:ph type="sldNum" sz="quarter" idx="12"/>
          </p:nvPr>
        </p:nvSpPr>
        <p:spPr>
          <a:noFill/>
        </p:spPr>
        <p:txBody>
          <a:bodyPr/>
          <a:lstStyle/>
          <a:p>
            <a:fld id="{86F94585-8CCF-411F-B760-665A649A1833}" type="slidenum">
              <a:rPr lang="fr-FR" smtClean="0"/>
              <a:pPr/>
              <a:t>14</a:t>
            </a:fld>
            <a:endParaRPr lang="fr-FR" dirty="0" smtClean="0"/>
          </a:p>
        </p:txBody>
      </p:sp>
      <p:sp>
        <p:nvSpPr>
          <p:cNvPr id="28684" name="Espace réservé du pied de page 1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re 1"/>
          <p:cNvSpPr>
            <a:spLocks noGrp="1"/>
          </p:cNvSpPr>
          <p:nvPr>
            <p:ph type="title"/>
          </p:nvPr>
        </p:nvSpPr>
        <p:spPr>
          <a:xfrm>
            <a:off x="1150938" y="214313"/>
            <a:ext cx="7793037" cy="838200"/>
          </a:xfrm>
        </p:spPr>
        <p:txBody>
          <a:bodyPr/>
          <a:lstStyle/>
          <a:p>
            <a:r>
              <a:rPr lang="fr-FR" dirty="0" smtClean="0"/>
              <a:t>3. Cible</a:t>
            </a:r>
          </a:p>
        </p:txBody>
      </p:sp>
      <p:sp>
        <p:nvSpPr>
          <p:cNvPr id="29699" name="Espace réservé du contenu 2"/>
          <p:cNvSpPr>
            <a:spLocks noGrp="1"/>
          </p:cNvSpPr>
          <p:nvPr>
            <p:ph type="body" idx="1"/>
          </p:nvPr>
        </p:nvSpPr>
        <p:spPr>
          <a:xfrm>
            <a:off x="4788024" y="2564904"/>
            <a:ext cx="3532187" cy="3346450"/>
          </a:xfrm>
        </p:spPr>
        <p:txBody>
          <a:bodyPr/>
          <a:lstStyle/>
          <a:p>
            <a:endParaRPr lang="fr-FR" sz="2000" dirty="0" smtClean="0"/>
          </a:p>
          <a:p>
            <a:r>
              <a:rPr lang="fr-FR" sz="2000" dirty="0" smtClean="0"/>
              <a:t>Sites de divertissement</a:t>
            </a:r>
          </a:p>
          <a:p>
            <a:r>
              <a:rPr lang="fr-FR" sz="2000" dirty="0" smtClean="0"/>
              <a:t>Sites de vente en ligne</a:t>
            </a:r>
          </a:p>
          <a:p>
            <a:r>
              <a:rPr lang="fr-FR" sz="2000" dirty="0" smtClean="0"/>
              <a:t>Sites médias</a:t>
            </a:r>
          </a:p>
          <a:p>
            <a:r>
              <a:rPr lang="fr-FR" sz="2000" dirty="0" smtClean="0"/>
              <a:t>Sites d‘enseignement</a:t>
            </a:r>
          </a:p>
          <a:p>
            <a:r>
              <a:rPr lang="fr-FR" sz="2000" dirty="0" smtClean="0"/>
              <a:t>Institutions culturelles</a:t>
            </a:r>
          </a:p>
          <a:p>
            <a:r>
              <a:rPr lang="fr-FR" sz="2000" dirty="0" smtClean="0"/>
              <a:t>Institutions scolaires</a:t>
            </a:r>
          </a:p>
          <a:p>
            <a:r>
              <a:rPr lang="fr-FR" sz="2000" dirty="0" smtClean="0"/>
              <a:t>Matériel éducatif</a:t>
            </a:r>
          </a:p>
          <a:p>
            <a:endParaRPr lang="fr-FR" dirty="0" smtClean="0"/>
          </a:p>
        </p:txBody>
      </p:sp>
      <p:sp>
        <p:nvSpPr>
          <p:cNvPr id="4" name="Espace réservé du contenu 2"/>
          <p:cNvSpPr txBox="1">
            <a:spLocks/>
          </p:cNvSpPr>
          <p:nvPr/>
        </p:nvSpPr>
        <p:spPr bwMode="auto">
          <a:xfrm>
            <a:off x="1183828" y="2492896"/>
            <a:ext cx="3532188" cy="3346450"/>
          </a:xfrm>
          <a:prstGeom prst="rect">
            <a:avLst/>
          </a:prstGeom>
          <a:noFill/>
          <a:ln w="9525">
            <a:noFill/>
            <a:miter lim="800000"/>
            <a:headEnd/>
            <a:tailEnd/>
          </a:ln>
        </p:spPr>
        <p:txBody>
          <a:bodyPr/>
          <a:lstStyle/>
          <a:p>
            <a:pPr marL="342900" indent="-342900" eaLnBrk="0" hangingPunct="0">
              <a:spcBef>
                <a:spcPct val="20000"/>
              </a:spcBef>
              <a:buClr>
                <a:schemeClr val="folHlink"/>
              </a:buClr>
              <a:buSzPct val="60000"/>
              <a:defRPr/>
            </a:pPr>
            <a:endParaRPr lang="fr-FR" sz="2000" kern="0" dirty="0">
              <a:latin typeface="+mn-lt"/>
            </a:endParaRP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Automobile</a:t>
            </a: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Aéronautique</a:t>
            </a: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Architecture</a:t>
            </a: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Jeu </a:t>
            </a:r>
            <a:r>
              <a:rPr lang="fr-FR" sz="2000" kern="0" dirty="0" err="1">
                <a:latin typeface="+mn-lt"/>
              </a:rPr>
              <a:t>video</a:t>
            </a:r>
            <a:endParaRPr lang="fr-FR" sz="2000" kern="0" dirty="0">
              <a:latin typeface="+mn-lt"/>
            </a:endParaRP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Marketing, packaging</a:t>
            </a: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Documentation tout secteur … </a:t>
            </a:r>
          </a:p>
          <a:p>
            <a:pPr marL="342900" indent="-342900" eaLnBrk="0" hangingPunct="0">
              <a:spcBef>
                <a:spcPct val="20000"/>
              </a:spcBef>
              <a:buClr>
                <a:schemeClr val="folHlink"/>
              </a:buClr>
              <a:buSzPct val="60000"/>
              <a:defRPr/>
            </a:pPr>
            <a:endParaRPr lang="fr-FR" sz="2000" kern="0" dirty="0">
              <a:latin typeface="+mn-lt"/>
            </a:endParaRPr>
          </a:p>
          <a:p>
            <a:pPr marL="342900" indent="-342900" eaLnBrk="0" hangingPunct="0">
              <a:spcBef>
                <a:spcPct val="20000"/>
              </a:spcBef>
              <a:buClr>
                <a:schemeClr val="folHlink"/>
              </a:buClr>
              <a:buSzPct val="60000"/>
              <a:buFont typeface="Wingdings" pitchFamily="2" charset="2"/>
              <a:buChar char="n"/>
              <a:defRPr/>
            </a:pPr>
            <a:endParaRPr lang="fr-FR" sz="3200" kern="0" dirty="0">
              <a:latin typeface="+mn-lt"/>
            </a:endParaRPr>
          </a:p>
        </p:txBody>
      </p:sp>
      <p:sp>
        <p:nvSpPr>
          <p:cNvPr id="18437" name="ZoneTexte 4"/>
          <p:cNvSpPr txBox="1">
            <a:spLocks noChangeArrowheads="1"/>
          </p:cNvSpPr>
          <p:nvPr/>
        </p:nvSpPr>
        <p:spPr bwMode="auto">
          <a:xfrm>
            <a:off x="1403648" y="1939941"/>
            <a:ext cx="6606996" cy="646331"/>
          </a:xfrm>
          <a:prstGeom prst="rect">
            <a:avLst/>
          </a:prstGeom>
          <a:noFill/>
          <a:ln w="9525">
            <a:noFill/>
            <a:miter lim="800000"/>
            <a:headEnd/>
            <a:tailEnd/>
          </a:ln>
        </p:spPr>
        <p:txBody>
          <a:bodyPr wrap="square">
            <a:spAutoFit/>
          </a:bodyPr>
          <a:lstStyle/>
          <a:p>
            <a:pPr>
              <a:defRPr/>
            </a:pPr>
            <a:r>
              <a:rPr lang="fr-FR" b="1" dirty="0"/>
              <a:t>B to </a:t>
            </a:r>
            <a:r>
              <a:rPr lang="fr-FR" b="1" dirty="0" smtClean="0"/>
              <a:t>B</a:t>
            </a:r>
            <a:r>
              <a:rPr lang="fr-FR" b="1" dirty="0"/>
              <a:t>			        </a:t>
            </a:r>
            <a:r>
              <a:rPr lang="fr-FR" b="1" dirty="0" smtClean="0"/>
              <a:t>	B </a:t>
            </a:r>
            <a:r>
              <a:rPr lang="fr-FR" b="1" dirty="0"/>
              <a:t>to </a:t>
            </a:r>
            <a:r>
              <a:rPr lang="fr-FR" b="1" dirty="0" smtClean="0"/>
              <a:t>B</a:t>
            </a:r>
          </a:p>
          <a:p>
            <a:pPr>
              <a:defRPr/>
            </a:pPr>
            <a:r>
              <a:rPr lang="fr-FR" dirty="0" smtClean="0"/>
              <a:t>(</a:t>
            </a:r>
            <a:r>
              <a:rPr lang="fr-FR" kern="0" dirty="0" smtClean="0"/>
              <a:t>Secteurs industriels)</a:t>
            </a:r>
            <a:r>
              <a:rPr lang="fr-FR" b="1" dirty="0"/>
              <a:t>	</a:t>
            </a:r>
            <a:r>
              <a:rPr lang="fr-FR" b="1" dirty="0" smtClean="0"/>
              <a:t>	</a:t>
            </a:r>
            <a:r>
              <a:rPr lang="fr-FR" dirty="0" smtClean="0"/>
              <a:t>(Secteurs tertiaires)</a:t>
            </a:r>
            <a:r>
              <a:rPr lang="fr-FR" b="1" dirty="0"/>
              <a:t>	</a:t>
            </a:r>
          </a:p>
        </p:txBody>
      </p:sp>
      <p:sp>
        <p:nvSpPr>
          <p:cNvPr id="29702" name="Espace réservé de la date 6"/>
          <p:cNvSpPr>
            <a:spLocks noGrp="1"/>
          </p:cNvSpPr>
          <p:nvPr>
            <p:ph type="dt" sz="quarter" idx="10"/>
          </p:nvPr>
        </p:nvSpPr>
        <p:spPr>
          <a:noFill/>
        </p:spPr>
        <p:txBody>
          <a:bodyPr/>
          <a:lstStyle/>
          <a:p>
            <a:fld id="{D9B6EACB-1126-4C76-B1E4-38E460FC97BA}" type="datetime1">
              <a:rPr lang="fr-FR" smtClean="0"/>
              <a:pPr/>
              <a:t>12/07/2010</a:t>
            </a:fld>
            <a:endParaRPr lang="fr-FR" smtClean="0"/>
          </a:p>
        </p:txBody>
      </p:sp>
      <p:sp>
        <p:nvSpPr>
          <p:cNvPr id="29703" name="Espace réservé du numéro de diapositive 7"/>
          <p:cNvSpPr>
            <a:spLocks noGrp="1"/>
          </p:cNvSpPr>
          <p:nvPr>
            <p:ph type="sldNum" sz="quarter" idx="12"/>
          </p:nvPr>
        </p:nvSpPr>
        <p:spPr>
          <a:noFill/>
        </p:spPr>
        <p:txBody>
          <a:bodyPr/>
          <a:lstStyle/>
          <a:p>
            <a:fld id="{86F94585-8CCF-411F-B760-665A649A1833}" type="slidenum">
              <a:rPr lang="fr-FR" smtClean="0"/>
              <a:pPr/>
              <a:t>15</a:t>
            </a:fld>
            <a:endParaRPr lang="fr-FR" dirty="0" smtClean="0"/>
          </a:p>
        </p:txBody>
      </p:sp>
      <p:sp>
        <p:nvSpPr>
          <p:cNvPr id="29704" name="Espace réservé du pied de page 8"/>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re 1"/>
          <p:cNvSpPr>
            <a:spLocks noGrp="1"/>
          </p:cNvSpPr>
          <p:nvPr>
            <p:ph type="title"/>
          </p:nvPr>
        </p:nvSpPr>
        <p:spPr>
          <a:xfrm>
            <a:off x="1150938" y="214313"/>
            <a:ext cx="7793037" cy="838200"/>
          </a:xfrm>
        </p:spPr>
        <p:txBody>
          <a:bodyPr/>
          <a:lstStyle/>
          <a:p>
            <a:pPr eaLnBrk="1" hangingPunct="1"/>
            <a:r>
              <a:rPr lang="fr-FR" dirty="0" smtClean="0"/>
              <a:t>3. Offre concurrente</a:t>
            </a:r>
          </a:p>
        </p:txBody>
      </p:sp>
      <p:sp>
        <p:nvSpPr>
          <p:cNvPr id="30799" name="Espace réservé de la date 6"/>
          <p:cNvSpPr>
            <a:spLocks noGrp="1"/>
          </p:cNvSpPr>
          <p:nvPr>
            <p:ph type="dt" sz="quarter" idx="10"/>
          </p:nvPr>
        </p:nvSpPr>
        <p:spPr>
          <a:noFill/>
        </p:spPr>
        <p:txBody>
          <a:bodyPr/>
          <a:lstStyle/>
          <a:p>
            <a:fld id="{94C947E8-350D-42EB-AC2C-C5B7C39519CB}" type="datetime1">
              <a:rPr lang="fr-FR" smtClean="0"/>
              <a:pPr/>
              <a:t>12/07/2010</a:t>
            </a:fld>
            <a:endParaRPr lang="fr-FR" smtClean="0"/>
          </a:p>
        </p:txBody>
      </p:sp>
      <p:sp>
        <p:nvSpPr>
          <p:cNvPr id="30800" name="Espace réservé du numéro de diapositive 7"/>
          <p:cNvSpPr>
            <a:spLocks noGrp="1"/>
          </p:cNvSpPr>
          <p:nvPr>
            <p:ph type="sldNum" sz="quarter" idx="12"/>
          </p:nvPr>
        </p:nvSpPr>
        <p:spPr>
          <a:noFill/>
        </p:spPr>
        <p:txBody>
          <a:bodyPr/>
          <a:lstStyle/>
          <a:p>
            <a:fld id="{86F94585-8CCF-411F-B760-665A649A1833}" type="slidenum">
              <a:rPr lang="fr-FR" smtClean="0"/>
              <a:pPr/>
              <a:t>16</a:t>
            </a:fld>
            <a:endParaRPr lang="fr-FR" dirty="0" smtClean="0"/>
          </a:p>
        </p:txBody>
      </p:sp>
      <p:sp>
        <p:nvSpPr>
          <p:cNvPr id="30801" name="Espace réservé du pied de page 8"/>
          <p:cNvSpPr>
            <a:spLocks noGrp="1"/>
          </p:cNvSpPr>
          <p:nvPr>
            <p:ph type="ftr" sz="quarter" idx="11"/>
          </p:nvPr>
        </p:nvSpPr>
        <p:spPr>
          <a:noFill/>
        </p:spPr>
        <p:txBody>
          <a:bodyPr/>
          <a:lstStyle/>
          <a:p>
            <a:r>
              <a:rPr lang="fr-FR" smtClean="0"/>
              <a:t>Modddjo – Aks – JSC/ER </a:t>
            </a:r>
          </a:p>
        </p:txBody>
      </p:sp>
      <p:pic>
        <p:nvPicPr>
          <p:cNvPr id="7" name="Image 6" descr="Axes Concurrence Modddjo2.png"/>
          <p:cNvPicPr>
            <a:picLocks noChangeAspect="1"/>
          </p:cNvPicPr>
          <p:nvPr/>
        </p:nvPicPr>
        <p:blipFill>
          <a:blip r:embed="rId3" cstate="print"/>
          <a:stretch>
            <a:fillRect/>
          </a:stretch>
        </p:blipFill>
        <p:spPr>
          <a:xfrm>
            <a:off x="604077" y="1714488"/>
            <a:ext cx="8111327" cy="4286280"/>
          </a:xfrm>
          <a:prstGeom prst="rect">
            <a:avLst/>
          </a:prstGeom>
        </p:spPr>
      </p:pic>
    </p:spTree>
  </p:cSld>
  <p:clrMapOvr>
    <a:masterClrMapping/>
  </p:clrMapOvr>
  <p:transition advTm="144516"/>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14480" y="5000636"/>
            <a:ext cx="6500264" cy="12144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endParaRPr lang="fr-FR" sz="1400" b="1" u="sng" dirty="0">
              <a:solidFill>
                <a:schemeClr val="tx2"/>
              </a:solidFill>
            </a:endParaRPr>
          </a:p>
        </p:txBody>
      </p:sp>
      <p:sp>
        <p:nvSpPr>
          <p:cNvPr id="31746" name="Titre 1"/>
          <p:cNvSpPr>
            <a:spLocks noGrp="1"/>
          </p:cNvSpPr>
          <p:nvPr>
            <p:ph type="title"/>
          </p:nvPr>
        </p:nvSpPr>
        <p:spPr>
          <a:xfrm>
            <a:off x="1150938" y="214313"/>
            <a:ext cx="7793037" cy="838200"/>
          </a:xfrm>
        </p:spPr>
        <p:txBody>
          <a:bodyPr/>
          <a:lstStyle/>
          <a:p>
            <a:r>
              <a:rPr lang="fr-FR" dirty="0" smtClean="0"/>
              <a:t>3. Stratégie</a:t>
            </a:r>
          </a:p>
        </p:txBody>
      </p:sp>
      <p:sp>
        <p:nvSpPr>
          <p:cNvPr id="31748" name="ZoneTexte 5"/>
          <p:cNvSpPr txBox="1">
            <a:spLocks noChangeArrowheads="1"/>
          </p:cNvSpPr>
          <p:nvPr/>
        </p:nvSpPr>
        <p:spPr bwMode="auto">
          <a:xfrm>
            <a:off x="2184159" y="5000636"/>
            <a:ext cx="1103187" cy="338554"/>
          </a:xfrm>
          <a:prstGeom prst="rect">
            <a:avLst/>
          </a:prstGeom>
          <a:noFill/>
          <a:ln w="9525">
            <a:noFill/>
            <a:miter lim="800000"/>
            <a:headEnd/>
            <a:tailEnd/>
          </a:ln>
        </p:spPr>
        <p:txBody>
          <a:bodyPr wrap="none">
            <a:spAutoFit/>
          </a:bodyPr>
          <a:lstStyle/>
          <a:p>
            <a:pPr algn="r"/>
            <a:r>
              <a:rPr lang="fr-FR" sz="1600" b="1" dirty="0" smtClean="0">
                <a:solidFill>
                  <a:schemeClr val="tx2"/>
                </a:solidFill>
              </a:rPr>
              <a:t>Univers :</a:t>
            </a:r>
            <a:endParaRPr lang="fr-FR" sz="1600" b="1" dirty="0">
              <a:solidFill>
                <a:schemeClr val="tx2"/>
              </a:solidFill>
            </a:endParaRPr>
          </a:p>
        </p:txBody>
      </p:sp>
      <p:sp>
        <p:nvSpPr>
          <p:cNvPr id="31749" name="ZoneTexte 6"/>
          <p:cNvSpPr txBox="1">
            <a:spLocks noChangeArrowheads="1"/>
          </p:cNvSpPr>
          <p:nvPr/>
        </p:nvSpPr>
        <p:spPr bwMode="auto">
          <a:xfrm>
            <a:off x="2347665" y="5429264"/>
            <a:ext cx="939681" cy="338554"/>
          </a:xfrm>
          <a:prstGeom prst="rect">
            <a:avLst/>
          </a:prstGeom>
          <a:noFill/>
          <a:ln w="9525">
            <a:noFill/>
            <a:miter lim="800000"/>
            <a:headEnd/>
            <a:tailEnd/>
          </a:ln>
        </p:spPr>
        <p:txBody>
          <a:bodyPr wrap="none">
            <a:spAutoFit/>
          </a:bodyPr>
          <a:lstStyle/>
          <a:p>
            <a:pPr algn="r"/>
            <a:r>
              <a:rPr lang="fr-FR" sz="1600" b="1" dirty="0" smtClean="0">
                <a:solidFill>
                  <a:schemeClr val="tx2"/>
                </a:solidFill>
              </a:rPr>
              <a:t>Cibles :</a:t>
            </a:r>
            <a:endParaRPr lang="fr-FR" sz="1600" b="1" dirty="0">
              <a:solidFill>
                <a:schemeClr val="tx2"/>
              </a:solidFill>
            </a:endParaRPr>
          </a:p>
        </p:txBody>
      </p:sp>
      <p:sp>
        <p:nvSpPr>
          <p:cNvPr id="31751" name="ZoneTexte 8"/>
          <p:cNvSpPr txBox="1">
            <a:spLocks noChangeArrowheads="1"/>
          </p:cNvSpPr>
          <p:nvPr/>
        </p:nvSpPr>
        <p:spPr bwMode="auto">
          <a:xfrm>
            <a:off x="1714480" y="5876528"/>
            <a:ext cx="1572866" cy="338554"/>
          </a:xfrm>
          <a:prstGeom prst="rect">
            <a:avLst/>
          </a:prstGeom>
          <a:noFill/>
          <a:ln w="9525">
            <a:noFill/>
            <a:miter lim="800000"/>
            <a:headEnd/>
            <a:tailEnd/>
          </a:ln>
        </p:spPr>
        <p:txBody>
          <a:bodyPr wrap="none">
            <a:spAutoFit/>
          </a:bodyPr>
          <a:lstStyle/>
          <a:p>
            <a:pPr algn="r"/>
            <a:r>
              <a:rPr lang="fr-FR" sz="1600" b="1" dirty="0" smtClean="0">
                <a:solidFill>
                  <a:schemeClr val="tx2"/>
                </a:solidFill>
              </a:rPr>
              <a:t>Opportunité :</a:t>
            </a:r>
            <a:endParaRPr lang="fr-FR" sz="1600" b="1" dirty="0">
              <a:solidFill>
                <a:schemeClr val="tx2"/>
              </a:solidFill>
            </a:endParaRPr>
          </a:p>
        </p:txBody>
      </p:sp>
      <p:sp>
        <p:nvSpPr>
          <p:cNvPr id="12" name="Rectangle à coins arrondis 11"/>
          <p:cNvSpPr/>
          <p:nvPr/>
        </p:nvSpPr>
        <p:spPr>
          <a:xfrm>
            <a:off x="1187450" y="1124744"/>
            <a:ext cx="2143125" cy="500062"/>
          </a:xfrm>
          <a:prstGeom prst="roundRect">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Opportunités</a:t>
            </a:r>
          </a:p>
        </p:txBody>
      </p:sp>
      <p:sp>
        <p:nvSpPr>
          <p:cNvPr id="21" name="Rectangle à coins arrondis 20"/>
          <p:cNvSpPr/>
          <p:nvPr/>
        </p:nvSpPr>
        <p:spPr>
          <a:xfrm>
            <a:off x="6227763" y="1124744"/>
            <a:ext cx="2143125" cy="500062"/>
          </a:xfrm>
          <a:prstGeom prst="roundRect">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Menaces</a:t>
            </a:r>
          </a:p>
        </p:txBody>
      </p:sp>
      <p:sp>
        <p:nvSpPr>
          <p:cNvPr id="31766" name="ZoneTexte 13"/>
          <p:cNvSpPr txBox="1">
            <a:spLocks noChangeArrowheads="1"/>
          </p:cNvSpPr>
          <p:nvPr/>
        </p:nvSpPr>
        <p:spPr bwMode="auto">
          <a:xfrm>
            <a:off x="285720" y="2071678"/>
            <a:ext cx="3643338" cy="2308324"/>
          </a:xfrm>
          <a:prstGeom prst="rect">
            <a:avLst/>
          </a:prstGeom>
          <a:noFill/>
          <a:ln w="28575">
            <a:solidFill>
              <a:schemeClr val="accent1">
                <a:lumMod val="75000"/>
              </a:schemeClr>
            </a:solidFill>
            <a:miter lim="800000"/>
            <a:headEnd/>
            <a:tailEnd/>
          </a:ln>
        </p:spPr>
        <p:txBody>
          <a:bodyPr wrap="square">
            <a:spAutoFit/>
          </a:bodyPr>
          <a:lstStyle/>
          <a:p>
            <a:r>
              <a:rPr lang="fr-FR" sz="1200" b="1" dirty="0">
                <a:solidFill>
                  <a:schemeClr val="tx2"/>
                </a:solidFill>
              </a:rPr>
              <a:t>Révolution culturelle </a:t>
            </a:r>
            <a:endParaRPr lang="fr-FR" sz="1200" b="1" dirty="0"/>
          </a:p>
          <a:p>
            <a:r>
              <a:rPr lang="fr-FR" sz="1200" dirty="0"/>
              <a:t>- Vivre avec la 3D au quotidien</a:t>
            </a:r>
          </a:p>
          <a:p>
            <a:pPr>
              <a:buFontTx/>
              <a:buChar char="-"/>
            </a:pPr>
            <a:r>
              <a:rPr lang="fr-FR" sz="1200" dirty="0" smtClean="0"/>
              <a:t> Nombre </a:t>
            </a:r>
            <a:r>
              <a:rPr lang="fr-FR" sz="1200" dirty="0"/>
              <a:t>d’applications croissantes avec la </a:t>
            </a:r>
            <a:r>
              <a:rPr lang="fr-FR" sz="1200" dirty="0" smtClean="0"/>
              <a:t>3D</a:t>
            </a:r>
          </a:p>
          <a:p>
            <a:pPr>
              <a:buFontTx/>
              <a:buChar char="-"/>
            </a:pPr>
            <a:endParaRPr lang="fr-FR" sz="1200" dirty="0" smtClean="0"/>
          </a:p>
          <a:p>
            <a:r>
              <a:rPr lang="fr-FR" sz="1200" b="1" dirty="0" smtClean="0">
                <a:solidFill>
                  <a:schemeClr val="tx2"/>
                </a:solidFill>
              </a:rPr>
              <a:t>Investissement des sociétés en informatique </a:t>
            </a:r>
            <a:endParaRPr lang="fr-FR" sz="1200" b="1" dirty="0" smtClean="0"/>
          </a:p>
          <a:p>
            <a:r>
              <a:rPr lang="fr-FR" sz="1200" dirty="0" smtClean="0"/>
              <a:t>- Google docs</a:t>
            </a:r>
          </a:p>
          <a:p>
            <a:r>
              <a:rPr lang="fr-FR" sz="1200" dirty="0" smtClean="0"/>
              <a:t>- Microsoft office live</a:t>
            </a:r>
          </a:p>
          <a:p>
            <a:r>
              <a:rPr lang="fr-FR" sz="1200" dirty="0" smtClean="0"/>
              <a:t>- …</a:t>
            </a:r>
          </a:p>
          <a:p>
            <a:pPr>
              <a:buFontTx/>
              <a:buChar char="-"/>
            </a:pPr>
            <a:endParaRPr lang="fr-FR" sz="1200" dirty="0" smtClean="0"/>
          </a:p>
          <a:p>
            <a:r>
              <a:rPr lang="fr-FR" sz="1200" b="1" dirty="0" smtClean="0">
                <a:solidFill>
                  <a:schemeClr val="tx2"/>
                </a:solidFill>
              </a:rPr>
              <a:t>Technologies porteuses</a:t>
            </a:r>
          </a:p>
          <a:p>
            <a:r>
              <a:rPr lang="fr-FR" sz="1200" dirty="0" smtClean="0"/>
              <a:t>- Web 3.0 (mobile, universel, accessible)</a:t>
            </a:r>
          </a:p>
          <a:p>
            <a:r>
              <a:rPr lang="fr-FR" sz="1200" dirty="0" smtClean="0"/>
              <a:t>- Media riche en 3D</a:t>
            </a:r>
          </a:p>
        </p:txBody>
      </p:sp>
      <p:sp>
        <p:nvSpPr>
          <p:cNvPr id="31767" name="Espace réservé de la date 26"/>
          <p:cNvSpPr>
            <a:spLocks noGrp="1"/>
          </p:cNvSpPr>
          <p:nvPr>
            <p:ph type="dt" sz="quarter" idx="10"/>
          </p:nvPr>
        </p:nvSpPr>
        <p:spPr>
          <a:noFill/>
        </p:spPr>
        <p:txBody>
          <a:bodyPr/>
          <a:lstStyle/>
          <a:p>
            <a:fld id="{D85DC21C-7976-4C25-B82E-2DDBF11E83AF}" type="datetime1">
              <a:rPr lang="fr-FR" smtClean="0"/>
              <a:pPr/>
              <a:t>12/07/2010</a:t>
            </a:fld>
            <a:endParaRPr lang="fr-FR" smtClean="0"/>
          </a:p>
        </p:txBody>
      </p:sp>
      <p:sp>
        <p:nvSpPr>
          <p:cNvPr id="31768" name="Espace réservé du numéro de diapositive 27"/>
          <p:cNvSpPr>
            <a:spLocks noGrp="1"/>
          </p:cNvSpPr>
          <p:nvPr>
            <p:ph type="sldNum" sz="quarter" idx="12"/>
          </p:nvPr>
        </p:nvSpPr>
        <p:spPr>
          <a:noFill/>
        </p:spPr>
        <p:txBody>
          <a:bodyPr/>
          <a:lstStyle/>
          <a:p>
            <a:fld id="{86F94585-8CCF-411F-B760-665A649A1833}" type="slidenum">
              <a:rPr lang="fr-FR" smtClean="0"/>
              <a:pPr/>
              <a:t>17</a:t>
            </a:fld>
            <a:endParaRPr lang="fr-FR" dirty="0" smtClean="0"/>
          </a:p>
        </p:txBody>
      </p:sp>
      <p:sp>
        <p:nvSpPr>
          <p:cNvPr id="31769" name="Espace réservé du pied de page 28"/>
          <p:cNvSpPr>
            <a:spLocks noGrp="1"/>
          </p:cNvSpPr>
          <p:nvPr>
            <p:ph type="ftr" sz="quarter" idx="11"/>
          </p:nvPr>
        </p:nvSpPr>
        <p:spPr>
          <a:noFill/>
        </p:spPr>
        <p:txBody>
          <a:bodyPr/>
          <a:lstStyle/>
          <a:p>
            <a:r>
              <a:rPr lang="fr-FR" smtClean="0"/>
              <a:t>Modddjo – Aks – JSC/ER </a:t>
            </a:r>
          </a:p>
        </p:txBody>
      </p:sp>
      <p:sp>
        <p:nvSpPr>
          <p:cNvPr id="27" name="Rectangle à coins arrondis 26"/>
          <p:cNvSpPr/>
          <p:nvPr/>
        </p:nvSpPr>
        <p:spPr>
          <a:xfrm>
            <a:off x="4493152" y="1142984"/>
            <a:ext cx="936104" cy="500066"/>
          </a:xfrm>
          <a:prstGeom prst="roundRect">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smtClean="0">
                <a:solidFill>
                  <a:schemeClr val="tx2"/>
                </a:solidFill>
              </a:rPr>
              <a:t>Levier</a:t>
            </a:r>
            <a:endParaRPr lang="fr-FR" b="1" dirty="0">
              <a:solidFill>
                <a:schemeClr val="tx2"/>
              </a:solidFill>
            </a:endParaRPr>
          </a:p>
        </p:txBody>
      </p:sp>
      <p:pic>
        <p:nvPicPr>
          <p:cNvPr id="40962" name="Picture 2"/>
          <p:cNvPicPr>
            <a:picLocks noChangeAspect="1" noChangeArrowheads="1"/>
          </p:cNvPicPr>
          <p:nvPr/>
        </p:nvPicPr>
        <p:blipFill>
          <a:blip r:embed="rId3" cstate="print"/>
          <a:srcRect/>
          <a:stretch>
            <a:fillRect/>
          </a:stretch>
        </p:blipFill>
        <p:spPr bwMode="auto">
          <a:xfrm>
            <a:off x="6357950" y="2428868"/>
            <a:ext cx="1781175" cy="1257300"/>
          </a:xfrm>
          <a:prstGeom prst="rect">
            <a:avLst/>
          </a:prstGeom>
          <a:noFill/>
          <a:ln w="9525">
            <a:noFill/>
            <a:miter lim="800000"/>
            <a:headEnd/>
            <a:tailEnd/>
          </a:ln>
        </p:spPr>
      </p:pic>
      <p:pic>
        <p:nvPicPr>
          <p:cNvPr id="40963" name="Picture 3"/>
          <p:cNvPicPr>
            <a:picLocks noChangeAspect="1" noChangeArrowheads="1"/>
          </p:cNvPicPr>
          <p:nvPr/>
        </p:nvPicPr>
        <p:blipFill>
          <a:blip r:embed="rId4" cstate="print"/>
          <a:srcRect/>
          <a:stretch>
            <a:fillRect/>
          </a:stretch>
        </p:blipFill>
        <p:spPr bwMode="auto">
          <a:xfrm>
            <a:off x="4429124" y="1928802"/>
            <a:ext cx="1171575" cy="819150"/>
          </a:xfrm>
          <a:prstGeom prst="rect">
            <a:avLst/>
          </a:prstGeom>
          <a:noFill/>
          <a:ln w="9525">
            <a:noFill/>
            <a:miter lim="800000"/>
            <a:headEnd/>
            <a:tailEnd/>
          </a:ln>
        </p:spPr>
      </p:pic>
      <p:pic>
        <p:nvPicPr>
          <p:cNvPr id="40964" name="Picture 4"/>
          <p:cNvPicPr>
            <a:picLocks noChangeAspect="1" noChangeArrowheads="1"/>
          </p:cNvPicPr>
          <p:nvPr/>
        </p:nvPicPr>
        <p:blipFill>
          <a:blip r:embed="rId5" cstate="print"/>
          <a:srcRect/>
          <a:stretch>
            <a:fillRect/>
          </a:stretch>
        </p:blipFill>
        <p:spPr bwMode="auto">
          <a:xfrm>
            <a:off x="4214810" y="3357562"/>
            <a:ext cx="1533525" cy="962025"/>
          </a:xfrm>
          <a:prstGeom prst="rect">
            <a:avLst/>
          </a:prstGeom>
          <a:noFill/>
          <a:ln w="9525">
            <a:noFill/>
            <a:miter lim="800000"/>
            <a:headEnd/>
            <a:tailEnd/>
          </a:ln>
        </p:spPr>
      </p:pic>
      <p:cxnSp>
        <p:nvCxnSpPr>
          <p:cNvPr id="30" name="Connecteur droit avec flèche 29"/>
          <p:cNvCxnSpPr/>
          <p:nvPr/>
        </p:nvCxnSpPr>
        <p:spPr>
          <a:xfrm rot="5400000">
            <a:off x="4715671" y="2999577"/>
            <a:ext cx="57150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rot="10800000" flipV="1">
            <a:off x="5786446" y="3348038"/>
            <a:ext cx="571507" cy="152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Connecteur droit avec flèche 35"/>
          <p:cNvCxnSpPr/>
          <p:nvPr/>
        </p:nvCxnSpPr>
        <p:spPr>
          <a:xfrm>
            <a:off x="3571868" y="3357562"/>
            <a:ext cx="571504" cy="2143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3214678" y="5000636"/>
            <a:ext cx="5000066" cy="1214446"/>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dirty="0">
                <a:solidFill>
                  <a:schemeClr val="tx1"/>
                </a:solidFill>
              </a:rPr>
              <a:t>Web / Mobile / Editeurs logiciels / </a:t>
            </a:r>
            <a:r>
              <a:rPr lang="fr-FR" sz="1400" dirty="0" smtClean="0">
                <a:solidFill>
                  <a:schemeClr val="tx1"/>
                </a:solidFill>
              </a:rPr>
              <a:t>SSII</a:t>
            </a:r>
            <a:br>
              <a:rPr lang="fr-FR" sz="1400" dirty="0" smtClean="0">
                <a:solidFill>
                  <a:schemeClr val="tx1"/>
                </a:solidFill>
              </a:rPr>
            </a:br>
            <a:r>
              <a:rPr lang="fr-FR" sz="1400" dirty="0" smtClean="0">
                <a:solidFill>
                  <a:schemeClr val="tx1"/>
                </a:solidFill>
              </a:rPr>
              <a:t/>
            </a:r>
            <a:br>
              <a:rPr lang="fr-FR" sz="1400" dirty="0" smtClean="0">
                <a:solidFill>
                  <a:schemeClr val="tx1"/>
                </a:solidFill>
              </a:rPr>
            </a:br>
            <a:r>
              <a:rPr lang="fr-FR" sz="1400" dirty="0" smtClean="0">
                <a:solidFill>
                  <a:schemeClr val="tx1"/>
                </a:solidFill>
              </a:rPr>
              <a:t>Agences web / Jeux </a:t>
            </a:r>
            <a:r>
              <a:rPr lang="fr-FR" sz="1400" dirty="0" err="1" smtClean="0">
                <a:solidFill>
                  <a:schemeClr val="tx1"/>
                </a:solidFill>
              </a:rPr>
              <a:t>video</a:t>
            </a:r>
            <a:r>
              <a:rPr lang="fr-FR" sz="1400" dirty="0" smtClean="0">
                <a:solidFill>
                  <a:schemeClr val="tx1"/>
                </a:solidFill>
              </a:rPr>
              <a:t> / Indépendants / </a:t>
            </a:r>
            <a:r>
              <a:rPr lang="fr-FR" sz="1400" dirty="0" err="1" smtClean="0">
                <a:solidFill>
                  <a:schemeClr val="tx1"/>
                </a:solidFill>
              </a:rPr>
              <a:t>Multimedia</a:t>
            </a:r>
            <a:endParaRPr lang="fr-FR" sz="1400" dirty="0" smtClean="0">
              <a:solidFill>
                <a:schemeClr val="tx1"/>
              </a:solidFill>
            </a:endParaRPr>
          </a:p>
          <a:p>
            <a:pPr algn="ctr">
              <a:defRPr/>
            </a:pPr>
            <a:endParaRPr lang="fr-FR" sz="1400" dirty="0" smtClean="0">
              <a:solidFill>
                <a:schemeClr val="tx1"/>
              </a:solidFill>
            </a:endParaRPr>
          </a:p>
          <a:p>
            <a:pPr algn="ctr">
              <a:defRPr/>
            </a:pPr>
            <a:r>
              <a:rPr lang="fr-FR" sz="1400" b="1" u="sng" dirty="0" smtClean="0">
                <a:solidFill>
                  <a:schemeClr val="tx1"/>
                </a:solidFill>
              </a:rPr>
              <a:t>100 millions d’utilisateurs / 1 million de sociétés</a:t>
            </a:r>
            <a:endParaRPr lang="fr-FR" sz="1400" b="1" u="sng" dirty="0">
              <a:solidFill>
                <a:schemeClr val="tx1"/>
              </a:solidFill>
            </a:endParaRPr>
          </a:p>
        </p:txBody>
      </p:sp>
      <p:sp>
        <p:nvSpPr>
          <p:cNvPr id="15" name="Triangle isocèle 14"/>
          <p:cNvSpPr/>
          <p:nvPr/>
        </p:nvSpPr>
        <p:spPr>
          <a:xfrm>
            <a:off x="1714480" y="4500570"/>
            <a:ext cx="6500264" cy="500055"/>
          </a:xfrm>
          <a:prstGeom prst="triangle">
            <a:avLst>
              <a:gd name="adj" fmla="val 5101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a:solidFill>
                  <a:schemeClr val="tx2"/>
                </a:solidFill>
              </a:rPr>
              <a:t>Marketing </a:t>
            </a:r>
            <a:r>
              <a:rPr lang="fr-FR" dirty="0" smtClean="0">
                <a:solidFill>
                  <a:schemeClr val="tx2"/>
                </a:solidFill>
              </a:rPr>
              <a:t>viral</a:t>
            </a:r>
          </a:p>
          <a:p>
            <a:pPr algn="ctr">
              <a:defRPr/>
            </a:pPr>
            <a:endParaRPr lang="fr-FR" dirty="0">
              <a:solidFill>
                <a:schemeClr val="tx2"/>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re 1"/>
          <p:cNvSpPr>
            <a:spLocks noGrp="1"/>
          </p:cNvSpPr>
          <p:nvPr>
            <p:ph type="title"/>
          </p:nvPr>
        </p:nvSpPr>
        <p:spPr>
          <a:xfrm>
            <a:off x="1150938" y="214313"/>
            <a:ext cx="7793037" cy="838200"/>
          </a:xfrm>
        </p:spPr>
        <p:txBody>
          <a:bodyPr/>
          <a:lstStyle/>
          <a:p>
            <a:pPr eaLnBrk="1" hangingPunct="1"/>
            <a:r>
              <a:rPr lang="fr-FR" dirty="0" smtClean="0"/>
              <a:t>4. Marketing</a:t>
            </a:r>
          </a:p>
        </p:txBody>
      </p:sp>
      <p:sp>
        <p:nvSpPr>
          <p:cNvPr id="27651" name="Espace réservé du contenu 2"/>
          <p:cNvSpPr>
            <a:spLocks noGrp="1"/>
          </p:cNvSpPr>
          <p:nvPr>
            <p:ph idx="1"/>
          </p:nvPr>
        </p:nvSpPr>
        <p:spPr/>
        <p:txBody>
          <a:bodyPr/>
          <a:lstStyle/>
          <a:p>
            <a:pPr eaLnBrk="1" hangingPunct="1"/>
            <a:r>
              <a:rPr lang="fr-FR" sz="2000" dirty="0" smtClean="0"/>
              <a:t>Marketing modèle</a:t>
            </a:r>
          </a:p>
          <a:p>
            <a:pPr eaLnBrk="1" hangingPunct="1"/>
            <a:r>
              <a:rPr lang="fr-FR" sz="2000" dirty="0" smtClean="0"/>
              <a:t>Business model</a:t>
            </a:r>
          </a:p>
          <a:p>
            <a:pPr eaLnBrk="1" hangingPunct="1"/>
            <a:r>
              <a:rPr lang="fr-FR" sz="2000" dirty="0" smtClean="0"/>
              <a:t>Forces et faiblesse du projet</a:t>
            </a:r>
          </a:p>
          <a:p>
            <a:pPr eaLnBrk="1" hangingPunct="1">
              <a:buNone/>
            </a:pPr>
            <a:endParaRPr lang="fr-FR" dirty="0" smtClean="0"/>
          </a:p>
        </p:txBody>
      </p:sp>
      <p:sp>
        <p:nvSpPr>
          <p:cNvPr id="27652" name="Espace réservé de la date 3"/>
          <p:cNvSpPr>
            <a:spLocks noGrp="1"/>
          </p:cNvSpPr>
          <p:nvPr>
            <p:ph type="dt" sz="quarter" idx="10"/>
          </p:nvPr>
        </p:nvSpPr>
        <p:spPr>
          <a:noFill/>
        </p:spPr>
        <p:txBody>
          <a:bodyPr/>
          <a:lstStyle/>
          <a:p>
            <a:fld id="{94DDC8A6-3204-4DB0-8D5A-940DFB135FC8}" type="datetime1">
              <a:rPr lang="fr-FR" smtClean="0"/>
              <a:pPr/>
              <a:t>12/07/2010</a:t>
            </a:fld>
            <a:endParaRPr lang="fr-FR" smtClean="0"/>
          </a:p>
        </p:txBody>
      </p:sp>
      <p:sp>
        <p:nvSpPr>
          <p:cNvPr id="27653" name="Espace réservé du numéro de diapositive 4"/>
          <p:cNvSpPr>
            <a:spLocks noGrp="1"/>
          </p:cNvSpPr>
          <p:nvPr>
            <p:ph type="sldNum" sz="quarter" idx="12"/>
          </p:nvPr>
        </p:nvSpPr>
        <p:spPr>
          <a:noFill/>
        </p:spPr>
        <p:txBody>
          <a:bodyPr/>
          <a:lstStyle/>
          <a:p>
            <a:fld id="{86F94585-8CCF-411F-B760-665A649A1833}" type="slidenum">
              <a:rPr lang="fr-FR" smtClean="0"/>
              <a:pPr/>
              <a:t>18</a:t>
            </a:fld>
            <a:endParaRPr lang="fr-FR" dirty="0" smtClean="0"/>
          </a:p>
        </p:txBody>
      </p:sp>
      <p:sp>
        <p:nvSpPr>
          <p:cNvPr id="27654"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150938" y="214313"/>
            <a:ext cx="7793037" cy="838200"/>
          </a:xfrm>
        </p:spPr>
        <p:txBody>
          <a:bodyPr/>
          <a:lstStyle/>
          <a:p>
            <a:pPr eaLnBrk="1" hangingPunct="1"/>
            <a:r>
              <a:rPr lang="fr-FR" dirty="0" smtClean="0"/>
              <a:t>4. Marketing model</a:t>
            </a:r>
          </a:p>
        </p:txBody>
      </p:sp>
      <p:graphicFrame>
        <p:nvGraphicFramePr>
          <p:cNvPr id="4" name="Diagramme 3"/>
          <p:cNvGraphicFramePr/>
          <p:nvPr/>
        </p:nvGraphicFramePr>
        <p:xfrm>
          <a:off x="-857288" y="1071546"/>
          <a:ext cx="10215634" cy="56436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Chevron 5"/>
          <p:cNvSpPr/>
          <p:nvPr/>
        </p:nvSpPr>
        <p:spPr>
          <a:xfrm rot="10800000">
            <a:off x="4159250" y="5870575"/>
            <a:ext cx="357188" cy="42862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7" name="Chevron 6"/>
          <p:cNvSpPr/>
          <p:nvPr/>
        </p:nvSpPr>
        <p:spPr>
          <a:xfrm rot="14651471">
            <a:off x="5885657" y="2921794"/>
            <a:ext cx="357187" cy="42862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8" name="Chevron 7"/>
          <p:cNvSpPr/>
          <p:nvPr/>
        </p:nvSpPr>
        <p:spPr>
          <a:xfrm rot="18304754">
            <a:off x="2686844" y="2701131"/>
            <a:ext cx="357188" cy="42862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9" name="Chevron 8"/>
          <p:cNvSpPr/>
          <p:nvPr/>
        </p:nvSpPr>
        <p:spPr>
          <a:xfrm rot="6564363">
            <a:off x="2405857" y="3210719"/>
            <a:ext cx="357187" cy="42862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34824" name="Espace réservé de la date 10"/>
          <p:cNvSpPr>
            <a:spLocks noGrp="1"/>
          </p:cNvSpPr>
          <p:nvPr>
            <p:ph type="dt" sz="quarter" idx="10"/>
          </p:nvPr>
        </p:nvSpPr>
        <p:spPr>
          <a:noFill/>
        </p:spPr>
        <p:txBody>
          <a:bodyPr/>
          <a:lstStyle/>
          <a:p>
            <a:fld id="{67F86619-564F-4BFE-B37E-70CFB4A1BC40}" type="datetime1">
              <a:rPr lang="fr-FR" smtClean="0"/>
              <a:pPr/>
              <a:t>12/07/2010</a:t>
            </a:fld>
            <a:endParaRPr lang="fr-FR" smtClean="0"/>
          </a:p>
        </p:txBody>
      </p:sp>
      <p:sp>
        <p:nvSpPr>
          <p:cNvPr id="34825" name="Espace réservé du numéro de diapositive 11"/>
          <p:cNvSpPr>
            <a:spLocks noGrp="1"/>
          </p:cNvSpPr>
          <p:nvPr>
            <p:ph type="sldNum" sz="quarter" idx="12"/>
          </p:nvPr>
        </p:nvSpPr>
        <p:spPr>
          <a:noFill/>
        </p:spPr>
        <p:txBody>
          <a:bodyPr/>
          <a:lstStyle/>
          <a:p>
            <a:fld id="{86F94585-8CCF-411F-B760-665A649A1833}" type="slidenum">
              <a:rPr lang="fr-FR" smtClean="0"/>
              <a:pPr/>
              <a:t>19</a:t>
            </a:fld>
            <a:endParaRPr lang="fr-FR" dirty="0" smtClean="0"/>
          </a:p>
        </p:txBody>
      </p:sp>
      <p:sp>
        <p:nvSpPr>
          <p:cNvPr id="34826" name="Espace réservé du pied de page 12"/>
          <p:cNvSpPr>
            <a:spLocks noGrp="1"/>
          </p:cNvSpPr>
          <p:nvPr>
            <p:ph type="ftr" sz="quarter" idx="11"/>
          </p:nvPr>
        </p:nvSpPr>
        <p:spPr>
          <a:noFill/>
        </p:spPr>
        <p:txBody>
          <a:bodyPr/>
          <a:lstStyle/>
          <a:p>
            <a:r>
              <a:rPr lang="fr-FR" smtClean="0"/>
              <a:t>Modddjo – Aks – JSC/ER </a:t>
            </a:r>
          </a:p>
        </p:txBody>
      </p:sp>
      <p:sp>
        <p:nvSpPr>
          <p:cNvPr id="12" name="Ellipse 11"/>
          <p:cNvSpPr/>
          <p:nvPr/>
        </p:nvSpPr>
        <p:spPr>
          <a:xfrm>
            <a:off x="3419872" y="3140968"/>
            <a:ext cx="1728192" cy="1800200"/>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3012" name="Picture 4" descr="C:\Source\Work\Modddjo\Company\Communication\Logo\v4\v4.2\logo - 4.2 - 96x96 - alfa.png"/>
          <p:cNvPicPr>
            <a:picLocks noChangeAspect="1" noChangeArrowheads="1"/>
          </p:cNvPicPr>
          <p:nvPr/>
        </p:nvPicPr>
        <p:blipFill>
          <a:blip r:embed="rId8" cstate="print"/>
          <a:srcRect/>
          <a:stretch>
            <a:fillRect/>
          </a:stretch>
        </p:blipFill>
        <p:spPr bwMode="auto">
          <a:xfrm>
            <a:off x="3851920" y="3645024"/>
            <a:ext cx="828675" cy="9144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p:cNvSpPr txBox="1">
            <a:spLocks/>
          </p:cNvSpPr>
          <p:nvPr/>
        </p:nvSpPr>
        <p:spPr bwMode="auto">
          <a:xfrm>
            <a:off x="1150938" y="642938"/>
            <a:ext cx="7793037" cy="785812"/>
          </a:xfrm>
          <a:prstGeom prst="rect">
            <a:avLst/>
          </a:prstGeom>
          <a:noFill/>
          <a:ln w="9525">
            <a:noFill/>
            <a:miter lim="800000"/>
            <a:headEnd/>
            <a:tailEnd/>
          </a:ln>
        </p:spPr>
        <p:txBody>
          <a:bodyPr/>
          <a:lstStyle/>
          <a:p>
            <a:endParaRPr lang="fr-FR" sz="4400">
              <a:solidFill>
                <a:schemeClr val="tx2"/>
              </a:solidFill>
            </a:endParaRPr>
          </a:p>
        </p:txBody>
      </p:sp>
      <p:sp>
        <p:nvSpPr>
          <p:cNvPr id="17411" name="Rectangle 5"/>
          <p:cNvSpPr>
            <a:spLocks noGrp="1" noChangeArrowheads="1"/>
          </p:cNvSpPr>
          <p:nvPr>
            <p:ph type="title" idx="4294967295"/>
          </p:nvPr>
        </p:nvSpPr>
        <p:spPr/>
        <p:txBody>
          <a:bodyPr/>
          <a:lstStyle/>
          <a:p>
            <a:r>
              <a:rPr lang="fr-FR" dirty="0" smtClean="0"/>
              <a:t>Démonstration vidéo</a:t>
            </a:r>
          </a:p>
        </p:txBody>
      </p:sp>
      <p:pic>
        <p:nvPicPr>
          <p:cNvPr id="17412" name="Picture 3"/>
          <p:cNvPicPr>
            <a:picLocks noGrp="1" noChangeAspect="1" noChangeArrowheads="1"/>
          </p:cNvPicPr>
          <p:nvPr>
            <p:ph idx="4294967295"/>
          </p:nvPr>
        </p:nvPicPr>
        <p:blipFill>
          <a:blip r:embed="rId3" cstate="print"/>
          <a:srcRect/>
          <a:stretch>
            <a:fillRect/>
          </a:stretch>
        </p:blipFill>
        <p:spPr>
          <a:xfrm>
            <a:off x="1071563" y="1428736"/>
            <a:ext cx="7216775" cy="4500563"/>
          </a:xfrm>
          <a:noFill/>
        </p:spPr>
      </p:pic>
      <p:sp>
        <p:nvSpPr>
          <p:cNvPr id="17413" name="Espace réservé de la date 5"/>
          <p:cNvSpPr>
            <a:spLocks noGrp="1"/>
          </p:cNvSpPr>
          <p:nvPr>
            <p:ph type="dt" sz="quarter" idx="10"/>
          </p:nvPr>
        </p:nvSpPr>
        <p:spPr>
          <a:noFill/>
        </p:spPr>
        <p:txBody>
          <a:bodyPr/>
          <a:lstStyle/>
          <a:p>
            <a:fld id="{FD928CF5-5732-4FFD-9DBE-4076415827A1}" type="datetime1">
              <a:rPr lang="fr-FR" smtClean="0"/>
              <a:pPr/>
              <a:t>12/07/2010</a:t>
            </a:fld>
            <a:endParaRPr lang="fr-FR" smtClean="0"/>
          </a:p>
        </p:txBody>
      </p:sp>
      <p:sp>
        <p:nvSpPr>
          <p:cNvPr id="17414" name="Espace réservé du numéro de diapositive 6"/>
          <p:cNvSpPr>
            <a:spLocks noGrp="1"/>
          </p:cNvSpPr>
          <p:nvPr>
            <p:ph type="sldNum" sz="quarter" idx="12"/>
          </p:nvPr>
        </p:nvSpPr>
        <p:spPr>
          <a:noFill/>
        </p:spPr>
        <p:txBody>
          <a:bodyPr/>
          <a:lstStyle/>
          <a:p>
            <a:fld id="{10BD0862-484B-40BE-8A34-6D26481CF269}" type="slidenum">
              <a:rPr lang="fr-FR" smtClean="0"/>
              <a:pPr/>
              <a:t>2</a:t>
            </a:fld>
            <a:endParaRPr lang="fr-FR" smtClean="0"/>
          </a:p>
        </p:txBody>
      </p:sp>
      <p:sp>
        <p:nvSpPr>
          <p:cNvPr id="17415" name="Espace réservé du pied de page 7"/>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150938" y="214313"/>
            <a:ext cx="7793037" cy="838200"/>
          </a:xfrm>
        </p:spPr>
        <p:txBody>
          <a:bodyPr/>
          <a:lstStyle/>
          <a:p>
            <a:pPr eaLnBrk="1" hangingPunct="1"/>
            <a:r>
              <a:rPr lang="fr-FR" dirty="0" smtClean="0"/>
              <a:t>4. Business model</a:t>
            </a:r>
          </a:p>
        </p:txBody>
      </p:sp>
      <p:sp>
        <p:nvSpPr>
          <p:cNvPr id="35843" name="Rectangle 3"/>
          <p:cNvSpPr>
            <a:spLocks noGrp="1" noChangeArrowheads="1"/>
          </p:cNvSpPr>
          <p:nvPr>
            <p:ph type="body" idx="1"/>
          </p:nvPr>
        </p:nvSpPr>
        <p:spPr>
          <a:xfrm>
            <a:off x="1371600" y="1484784"/>
            <a:ext cx="7772400" cy="4114800"/>
          </a:xfrm>
        </p:spPr>
        <p:txBody>
          <a:bodyPr/>
          <a:lstStyle/>
          <a:p>
            <a:pPr eaLnBrk="1" hangingPunct="1">
              <a:lnSpc>
                <a:spcPct val="80000"/>
              </a:lnSpc>
            </a:pPr>
            <a:endParaRPr lang="fr-FR" sz="2000" dirty="0" smtClean="0"/>
          </a:p>
          <a:p>
            <a:pPr eaLnBrk="1" hangingPunct="1">
              <a:lnSpc>
                <a:spcPct val="80000"/>
              </a:lnSpc>
            </a:pPr>
            <a:r>
              <a:rPr lang="fr-FR" sz="2000" b="1" dirty="0" smtClean="0"/>
              <a:t>Web Player  </a:t>
            </a:r>
            <a:r>
              <a:rPr lang="fr-FR" sz="2000" dirty="0" smtClean="0"/>
              <a:t>(gratuit)</a:t>
            </a:r>
          </a:p>
          <a:p>
            <a:pPr eaLnBrk="1" hangingPunct="1">
              <a:lnSpc>
                <a:spcPct val="80000"/>
              </a:lnSpc>
            </a:pPr>
            <a:r>
              <a:rPr lang="fr-FR" sz="2000" dirty="0" err="1" smtClean="0"/>
              <a:t>Modddjo</a:t>
            </a:r>
            <a:r>
              <a:rPr lang="fr-FR" sz="2000" dirty="0" smtClean="0"/>
              <a:t> </a:t>
            </a:r>
            <a:r>
              <a:rPr lang="fr-FR" sz="2000" dirty="0" err="1" smtClean="0"/>
              <a:t>Writer</a:t>
            </a:r>
            <a:r>
              <a:rPr lang="fr-FR" sz="2000" dirty="0" smtClean="0"/>
              <a:t> et le Plugin </a:t>
            </a:r>
            <a:r>
              <a:rPr lang="fr-FR" sz="2000" dirty="0" err="1" smtClean="0"/>
              <a:t>Dreamweaver</a:t>
            </a:r>
            <a:r>
              <a:rPr lang="fr-FR" sz="2000" dirty="0" smtClean="0"/>
              <a:t> </a:t>
            </a:r>
            <a:r>
              <a:rPr lang="fr-FR" sz="2000" b="1" dirty="0" smtClean="0"/>
              <a:t>payants (</a:t>
            </a:r>
            <a:r>
              <a:rPr lang="fr-FR" sz="2000" b="1" dirty="0" err="1" smtClean="0"/>
              <a:t>BtoB</a:t>
            </a:r>
            <a:r>
              <a:rPr lang="fr-FR" sz="2000" b="1" dirty="0" smtClean="0"/>
              <a:t>)</a:t>
            </a:r>
            <a:endParaRPr lang="fr-FR" sz="2000" dirty="0" smtClean="0"/>
          </a:p>
          <a:p>
            <a:pPr eaLnBrk="1" hangingPunct="1">
              <a:lnSpc>
                <a:spcPct val="80000"/>
              </a:lnSpc>
            </a:pPr>
            <a:r>
              <a:rPr lang="fr-FR" sz="2000" b="1" dirty="0" smtClean="0"/>
              <a:t>Applications métier</a:t>
            </a:r>
          </a:p>
          <a:p>
            <a:pPr eaLnBrk="1" hangingPunct="1">
              <a:lnSpc>
                <a:spcPct val="80000"/>
              </a:lnSpc>
            </a:pPr>
            <a:endParaRPr lang="fr-FR" sz="2000" b="1" dirty="0" smtClean="0"/>
          </a:p>
          <a:p>
            <a:pPr eaLnBrk="1" hangingPunct="1">
              <a:lnSpc>
                <a:spcPct val="80000"/>
              </a:lnSpc>
            </a:pPr>
            <a:r>
              <a:rPr lang="fr-FR" sz="2000" b="1" dirty="0" err="1" smtClean="0"/>
              <a:t>Buzz</a:t>
            </a:r>
            <a:r>
              <a:rPr lang="fr-FR" sz="2000" dirty="0" smtClean="0"/>
              <a:t> autour de</a:t>
            </a:r>
            <a:r>
              <a:rPr lang="fr-FR" sz="2000" b="1" dirty="0" smtClean="0"/>
              <a:t> </a:t>
            </a:r>
            <a:r>
              <a:rPr lang="fr-FR" sz="2000" b="1" dirty="0" err="1" smtClean="0"/>
              <a:t>Modddjo</a:t>
            </a:r>
            <a:r>
              <a:rPr lang="fr-FR" sz="2000" b="1" dirty="0" smtClean="0"/>
              <a:t> :</a:t>
            </a:r>
          </a:p>
          <a:p>
            <a:pPr lvl="1" eaLnBrk="1" hangingPunct="1">
              <a:lnSpc>
                <a:spcPct val="80000"/>
              </a:lnSpc>
            </a:pPr>
            <a:r>
              <a:rPr lang="fr-FR" sz="1800" b="1" dirty="0" err="1" smtClean="0"/>
              <a:t>Goodddjo</a:t>
            </a:r>
            <a:r>
              <a:rPr lang="fr-FR" sz="1800" b="1" dirty="0" smtClean="0"/>
              <a:t>  :  Google </a:t>
            </a:r>
            <a:r>
              <a:rPr lang="fr-FR" sz="1800" dirty="0" smtClean="0"/>
              <a:t> vu en 3D par </a:t>
            </a:r>
            <a:r>
              <a:rPr lang="fr-FR" sz="1800" b="1" dirty="0" err="1" smtClean="0"/>
              <a:t>Modddjo</a:t>
            </a:r>
            <a:endParaRPr lang="fr-FR" sz="1800" dirty="0" smtClean="0"/>
          </a:p>
          <a:p>
            <a:pPr lvl="1" eaLnBrk="1" hangingPunct="1">
              <a:lnSpc>
                <a:spcPct val="80000"/>
              </a:lnSpc>
            </a:pPr>
            <a:r>
              <a:rPr lang="fr-FR" sz="1800" b="1" dirty="0" smtClean="0"/>
              <a:t>Campagne de communication virale</a:t>
            </a:r>
            <a:br>
              <a:rPr lang="fr-FR" sz="1800" b="1" dirty="0" smtClean="0"/>
            </a:br>
            <a:r>
              <a:rPr lang="fr-FR" sz="1800" dirty="0" smtClean="0"/>
              <a:t>(France, Europe, Asie, Amérique du Nord)</a:t>
            </a:r>
          </a:p>
          <a:p>
            <a:pPr lvl="1" eaLnBrk="1" hangingPunct="1">
              <a:lnSpc>
                <a:spcPct val="80000"/>
              </a:lnSpc>
            </a:pPr>
            <a:endParaRPr lang="fr-FR" sz="1800" dirty="0" smtClean="0"/>
          </a:p>
          <a:p>
            <a:pPr eaLnBrk="1" hangingPunct="1">
              <a:lnSpc>
                <a:spcPct val="80000"/>
              </a:lnSpc>
            </a:pPr>
            <a:r>
              <a:rPr lang="fr-FR" sz="2000" b="1" dirty="0" smtClean="0"/>
              <a:t>Fidélisation des utilisateurs : </a:t>
            </a:r>
            <a:r>
              <a:rPr lang="fr-FR" sz="2000" dirty="0" smtClean="0"/>
              <a:t/>
            </a:r>
            <a:br>
              <a:rPr lang="fr-FR" sz="2000" dirty="0" smtClean="0"/>
            </a:br>
            <a:r>
              <a:rPr lang="fr-FR" sz="2000" dirty="0" smtClean="0"/>
              <a:t>upgrade des licences payantes à 50% du prix neuf</a:t>
            </a:r>
          </a:p>
        </p:txBody>
      </p:sp>
      <p:sp>
        <p:nvSpPr>
          <p:cNvPr id="35844" name="Espace réservé de la date 3"/>
          <p:cNvSpPr>
            <a:spLocks noGrp="1"/>
          </p:cNvSpPr>
          <p:nvPr>
            <p:ph type="dt" sz="quarter" idx="10"/>
          </p:nvPr>
        </p:nvSpPr>
        <p:spPr>
          <a:noFill/>
        </p:spPr>
        <p:txBody>
          <a:bodyPr/>
          <a:lstStyle/>
          <a:p>
            <a:fld id="{FBF04A12-E514-44E8-8CD5-3095B6997101}" type="datetime1">
              <a:rPr lang="fr-FR" smtClean="0"/>
              <a:pPr/>
              <a:t>12/07/2010</a:t>
            </a:fld>
            <a:endParaRPr lang="fr-FR" smtClean="0"/>
          </a:p>
        </p:txBody>
      </p:sp>
      <p:sp>
        <p:nvSpPr>
          <p:cNvPr id="35845" name="Espace réservé du numéro de diapositive 4"/>
          <p:cNvSpPr>
            <a:spLocks noGrp="1"/>
          </p:cNvSpPr>
          <p:nvPr>
            <p:ph type="sldNum" sz="quarter" idx="12"/>
          </p:nvPr>
        </p:nvSpPr>
        <p:spPr>
          <a:noFill/>
        </p:spPr>
        <p:txBody>
          <a:bodyPr/>
          <a:lstStyle/>
          <a:p>
            <a:fld id="{86F94585-8CCF-411F-B760-665A649A1833}" type="slidenum">
              <a:rPr lang="fr-FR" smtClean="0"/>
              <a:pPr/>
              <a:t>20</a:t>
            </a:fld>
            <a:endParaRPr lang="fr-FR" dirty="0" smtClean="0"/>
          </a:p>
        </p:txBody>
      </p:sp>
      <p:sp>
        <p:nvSpPr>
          <p:cNvPr id="35846"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150938" y="214313"/>
            <a:ext cx="7793037" cy="838423"/>
          </a:xfrm>
        </p:spPr>
        <p:txBody>
          <a:bodyPr/>
          <a:lstStyle/>
          <a:p>
            <a:pPr eaLnBrk="1" hangingPunct="1"/>
            <a:r>
              <a:rPr lang="fr-FR" sz="3600" dirty="0" smtClean="0"/>
              <a:t>4. Forces et faiblesses du projet</a:t>
            </a:r>
          </a:p>
        </p:txBody>
      </p:sp>
      <p:sp>
        <p:nvSpPr>
          <p:cNvPr id="36867" name="Rectangle 3"/>
          <p:cNvSpPr>
            <a:spLocks noGrp="1" noChangeArrowheads="1"/>
          </p:cNvSpPr>
          <p:nvPr>
            <p:ph type="body" idx="1"/>
          </p:nvPr>
        </p:nvSpPr>
        <p:spPr>
          <a:xfrm>
            <a:off x="642938" y="2160588"/>
            <a:ext cx="3929062" cy="3625850"/>
          </a:xfrm>
        </p:spPr>
        <p:txBody>
          <a:bodyPr/>
          <a:lstStyle/>
          <a:p>
            <a:pPr eaLnBrk="1" hangingPunct="1">
              <a:buNone/>
            </a:pPr>
            <a:r>
              <a:rPr lang="fr-FR" sz="1800" b="1" dirty="0" smtClean="0"/>
              <a:t>FORCES</a:t>
            </a:r>
          </a:p>
          <a:p>
            <a:pPr eaLnBrk="1" hangingPunct="1"/>
            <a:endParaRPr lang="fr-FR" sz="1200" dirty="0" smtClean="0"/>
          </a:p>
          <a:p>
            <a:pPr eaLnBrk="1" hangingPunct="1">
              <a:buFont typeface="Wingdings" pitchFamily="2" charset="2"/>
              <a:buNone/>
            </a:pPr>
            <a:endParaRPr lang="fr-FR" sz="1400" dirty="0" smtClean="0"/>
          </a:p>
          <a:p>
            <a:pPr eaLnBrk="1" hangingPunct="1"/>
            <a:r>
              <a:rPr lang="fr-FR" sz="1800" dirty="0" smtClean="0"/>
              <a:t>Rend les projets «palpables», utilité de la spatialisation :</a:t>
            </a:r>
          </a:p>
          <a:p>
            <a:pPr lvl="1" eaLnBrk="1" hangingPunct="1"/>
            <a:r>
              <a:rPr lang="fr-FR" sz="1800" dirty="0" smtClean="0"/>
              <a:t>levée des ambigüités</a:t>
            </a:r>
          </a:p>
          <a:p>
            <a:pPr lvl="1" eaLnBrk="1" hangingPunct="1"/>
            <a:r>
              <a:rPr lang="fr-FR" sz="1800" dirty="0" smtClean="0"/>
              <a:t>gestion de l’espace </a:t>
            </a:r>
          </a:p>
          <a:p>
            <a:pPr lvl="1" eaLnBrk="1" hangingPunct="1"/>
            <a:r>
              <a:rPr lang="fr-FR" sz="1800" dirty="0" smtClean="0"/>
              <a:t>changement de point de vue</a:t>
            </a:r>
          </a:p>
          <a:p>
            <a:pPr eaLnBrk="1" hangingPunct="1"/>
            <a:r>
              <a:rPr lang="fr-FR" sz="1800" dirty="0" smtClean="0"/>
              <a:t>Faible coût de production et de maintenance  </a:t>
            </a:r>
          </a:p>
        </p:txBody>
      </p:sp>
      <p:sp>
        <p:nvSpPr>
          <p:cNvPr id="36868" name="Espace réservé de la date 4"/>
          <p:cNvSpPr>
            <a:spLocks noGrp="1"/>
          </p:cNvSpPr>
          <p:nvPr>
            <p:ph type="dt" sz="quarter" idx="10"/>
          </p:nvPr>
        </p:nvSpPr>
        <p:spPr>
          <a:noFill/>
        </p:spPr>
        <p:txBody>
          <a:bodyPr/>
          <a:lstStyle/>
          <a:p>
            <a:fld id="{2DE07FAA-6638-4137-907F-24EC1512E3CD}" type="datetime1">
              <a:rPr lang="fr-FR" smtClean="0"/>
              <a:pPr/>
              <a:t>12/07/2010</a:t>
            </a:fld>
            <a:endParaRPr lang="fr-FR" smtClean="0"/>
          </a:p>
        </p:txBody>
      </p:sp>
      <p:sp>
        <p:nvSpPr>
          <p:cNvPr id="36869" name="Espace réservé du numéro de diapositive 5"/>
          <p:cNvSpPr>
            <a:spLocks noGrp="1"/>
          </p:cNvSpPr>
          <p:nvPr>
            <p:ph type="sldNum" sz="quarter" idx="12"/>
          </p:nvPr>
        </p:nvSpPr>
        <p:spPr>
          <a:noFill/>
        </p:spPr>
        <p:txBody>
          <a:bodyPr/>
          <a:lstStyle/>
          <a:p>
            <a:fld id="{86F94585-8CCF-411F-B760-665A649A1833}" type="slidenum">
              <a:rPr lang="fr-FR" smtClean="0"/>
              <a:pPr/>
              <a:t>21</a:t>
            </a:fld>
            <a:endParaRPr lang="fr-FR" dirty="0" smtClean="0"/>
          </a:p>
        </p:txBody>
      </p:sp>
      <p:sp>
        <p:nvSpPr>
          <p:cNvPr id="36870" name="Espace réservé du pied de page 6"/>
          <p:cNvSpPr>
            <a:spLocks noGrp="1"/>
          </p:cNvSpPr>
          <p:nvPr>
            <p:ph type="ftr" sz="quarter" idx="11"/>
          </p:nvPr>
        </p:nvSpPr>
        <p:spPr>
          <a:noFill/>
        </p:spPr>
        <p:txBody>
          <a:bodyPr/>
          <a:lstStyle/>
          <a:p>
            <a:r>
              <a:rPr lang="fr-FR" smtClean="0"/>
              <a:t>Modddjo – Aks – JSC/ER </a:t>
            </a:r>
          </a:p>
        </p:txBody>
      </p:sp>
      <p:sp>
        <p:nvSpPr>
          <p:cNvPr id="8" name="Rectangle 3"/>
          <p:cNvSpPr txBox="1">
            <a:spLocks noChangeArrowheads="1"/>
          </p:cNvSpPr>
          <p:nvPr/>
        </p:nvSpPr>
        <p:spPr bwMode="auto">
          <a:xfrm>
            <a:off x="4500563" y="2165350"/>
            <a:ext cx="4643437" cy="3625850"/>
          </a:xfrm>
          <a:prstGeom prst="rect">
            <a:avLst/>
          </a:prstGeom>
          <a:noFill/>
          <a:ln w="9525">
            <a:noFill/>
            <a:miter lim="800000"/>
            <a:headEnd/>
            <a:tailEnd/>
          </a:ln>
        </p:spPr>
        <p:txBody>
          <a:bodyPr/>
          <a:lstStyle/>
          <a:p>
            <a:pPr marL="342900" indent="-342900">
              <a:spcBef>
                <a:spcPct val="20000"/>
              </a:spcBef>
              <a:buClr>
                <a:schemeClr val="folHlink"/>
              </a:buClr>
              <a:buSzPct val="60000"/>
              <a:defRPr/>
            </a:pPr>
            <a:r>
              <a:rPr lang="fr-FR" b="1" kern="0" dirty="0">
                <a:latin typeface="+mn-lt"/>
              </a:rPr>
              <a:t>FAIBLESSES</a:t>
            </a:r>
          </a:p>
          <a:p>
            <a:pPr marL="342900" indent="-342900">
              <a:spcBef>
                <a:spcPct val="20000"/>
              </a:spcBef>
              <a:buClr>
                <a:schemeClr val="folHlink"/>
              </a:buClr>
              <a:buSzPct val="60000"/>
              <a:buFont typeface="Wingdings" pitchFamily="2" charset="2"/>
              <a:buChar char="n"/>
              <a:defRPr/>
            </a:pPr>
            <a:endParaRPr lang="fr-FR" sz="1200" kern="0" dirty="0">
              <a:latin typeface="+mn-lt"/>
            </a:endParaRPr>
          </a:p>
          <a:p>
            <a:pPr marL="342900" indent="-342900">
              <a:spcBef>
                <a:spcPct val="20000"/>
              </a:spcBef>
              <a:buClr>
                <a:schemeClr val="folHlink"/>
              </a:buClr>
              <a:buSzPct val="60000"/>
              <a:buFont typeface="Wingdings" pitchFamily="2" charset="2"/>
              <a:buNone/>
              <a:defRPr/>
            </a:pPr>
            <a:endParaRPr lang="fr-FR" sz="1400" kern="0" dirty="0">
              <a:latin typeface="+mn-lt"/>
            </a:endParaRPr>
          </a:p>
          <a:p>
            <a:pPr marL="342900" indent="-342900">
              <a:spcBef>
                <a:spcPct val="20000"/>
              </a:spcBef>
              <a:buClr>
                <a:schemeClr val="folHlink"/>
              </a:buClr>
              <a:buSzPct val="60000"/>
              <a:buFont typeface="Wingdings" pitchFamily="2" charset="2"/>
              <a:buChar char="n"/>
              <a:defRPr/>
            </a:pPr>
            <a:r>
              <a:rPr lang="fr-FR" kern="0" dirty="0">
                <a:latin typeface="+mn-lt"/>
              </a:rPr>
              <a:t>Investissement intellectuel conséquent</a:t>
            </a:r>
          </a:p>
          <a:p>
            <a:pPr marL="342900" indent="-342900">
              <a:spcBef>
                <a:spcPct val="20000"/>
              </a:spcBef>
              <a:buClr>
                <a:schemeClr val="folHlink"/>
              </a:buClr>
              <a:buSzPct val="60000"/>
              <a:buFont typeface="Wingdings" pitchFamily="2" charset="2"/>
              <a:buChar char="n"/>
              <a:defRPr/>
            </a:pPr>
            <a:r>
              <a:rPr lang="fr-FR" kern="0" dirty="0"/>
              <a:t>Méfiance des utilisateurs pour les téléchargement de plugins nouveaux</a:t>
            </a:r>
          </a:p>
          <a:p>
            <a:pPr marL="342900" indent="-342900">
              <a:spcBef>
                <a:spcPct val="20000"/>
              </a:spcBef>
              <a:buClr>
                <a:schemeClr val="folHlink"/>
              </a:buClr>
              <a:buSzPct val="60000"/>
              <a:buFont typeface="Wingdings" pitchFamily="2" charset="2"/>
              <a:buChar char="n"/>
              <a:defRPr/>
            </a:pPr>
            <a:r>
              <a:rPr lang="fr-FR" kern="0" dirty="0"/>
              <a:t>Nécessité d’un outil tactique : «</a:t>
            </a:r>
            <a:r>
              <a:rPr lang="fr-FR" b="1" i="1" kern="0" dirty="0" err="1"/>
              <a:t>Goodddjo</a:t>
            </a:r>
            <a:r>
              <a:rPr lang="fr-FR" kern="0" dirty="0"/>
              <a:t>»</a:t>
            </a:r>
          </a:p>
          <a:p>
            <a:pPr marL="342900" indent="-342900">
              <a:spcBef>
                <a:spcPct val="20000"/>
              </a:spcBef>
              <a:buClr>
                <a:schemeClr val="folHlink"/>
              </a:buClr>
              <a:buSzPct val="60000"/>
              <a:buFont typeface="Wingdings" pitchFamily="2" charset="2"/>
              <a:buChar char="n"/>
              <a:defRPr/>
            </a:pPr>
            <a:r>
              <a:rPr lang="fr-FR" kern="0" dirty="0"/>
              <a:t>Réputation «gadget» habituellement lié à la 3D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re 1"/>
          <p:cNvSpPr>
            <a:spLocks noGrp="1"/>
          </p:cNvSpPr>
          <p:nvPr>
            <p:ph type="title"/>
          </p:nvPr>
        </p:nvSpPr>
        <p:spPr>
          <a:xfrm>
            <a:off x="1150938" y="214313"/>
            <a:ext cx="7793037" cy="838200"/>
          </a:xfrm>
        </p:spPr>
        <p:txBody>
          <a:bodyPr/>
          <a:lstStyle/>
          <a:p>
            <a:pPr eaLnBrk="1" hangingPunct="1"/>
            <a:r>
              <a:rPr lang="fr-FR" dirty="0" smtClean="0"/>
              <a:t>5. </a:t>
            </a:r>
            <a:r>
              <a:rPr lang="fr-FR" sz="3600" dirty="0" smtClean="0"/>
              <a:t>Prévisions des ventes</a:t>
            </a:r>
          </a:p>
        </p:txBody>
      </p:sp>
      <p:sp>
        <p:nvSpPr>
          <p:cNvPr id="32771" name="Espace réservé de la date 3"/>
          <p:cNvSpPr>
            <a:spLocks noGrp="1"/>
          </p:cNvSpPr>
          <p:nvPr>
            <p:ph type="dt" sz="quarter" idx="10"/>
          </p:nvPr>
        </p:nvSpPr>
        <p:spPr>
          <a:noFill/>
        </p:spPr>
        <p:txBody>
          <a:bodyPr/>
          <a:lstStyle/>
          <a:p>
            <a:fld id="{A66CA4EE-B313-4772-9DB6-99AB2171C294}" type="datetime1">
              <a:rPr lang="fr-FR" smtClean="0"/>
              <a:pPr/>
              <a:t>12/07/2010</a:t>
            </a:fld>
            <a:endParaRPr lang="fr-FR" smtClean="0"/>
          </a:p>
        </p:txBody>
      </p:sp>
      <p:sp>
        <p:nvSpPr>
          <p:cNvPr id="32772" name="Espace réservé du numéro de diapositive 4"/>
          <p:cNvSpPr>
            <a:spLocks noGrp="1"/>
          </p:cNvSpPr>
          <p:nvPr>
            <p:ph type="sldNum" sz="quarter" idx="12"/>
          </p:nvPr>
        </p:nvSpPr>
        <p:spPr>
          <a:noFill/>
        </p:spPr>
        <p:txBody>
          <a:bodyPr/>
          <a:lstStyle/>
          <a:p>
            <a:fld id="{86F94585-8CCF-411F-B760-665A649A1833}" type="slidenum">
              <a:rPr lang="fr-FR" smtClean="0"/>
              <a:pPr/>
              <a:t>22</a:t>
            </a:fld>
            <a:endParaRPr lang="fr-FR" dirty="0" smtClean="0"/>
          </a:p>
        </p:txBody>
      </p:sp>
      <p:sp>
        <p:nvSpPr>
          <p:cNvPr id="32773" name="Espace réservé du pied de page 5"/>
          <p:cNvSpPr>
            <a:spLocks noGrp="1"/>
          </p:cNvSpPr>
          <p:nvPr>
            <p:ph type="ftr" sz="quarter" idx="11"/>
          </p:nvPr>
        </p:nvSpPr>
        <p:spPr>
          <a:noFill/>
        </p:spPr>
        <p:txBody>
          <a:bodyPr/>
          <a:lstStyle/>
          <a:p>
            <a:r>
              <a:rPr lang="fr-FR" smtClean="0"/>
              <a:t>Modddjo – Aks – JSC/ER </a:t>
            </a:r>
          </a:p>
        </p:txBody>
      </p:sp>
      <p:sp>
        <p:nvSpPr>
          <p:cNvPr id="8" name="Rectangle 7"/>
          <p:cNvSpPr/>
          <p:nvPr/>
        </p:nvSpPr>
        <p:spPr>
          <a:xfrm>
            <a:off x="1643041" y="1714488"/>
            <a:ext cx="5857917" cy="5000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b="1" dirty="0">
                <a:solidFill>
                  <a:schemeClr val="tx2"/>
                </a:solidFill>
              </a:rPr>
              <a:t>2 milliards d’internautes</a:t>
            </a:r>
          </a:p>
        </p:txBody>
      </p:sp>
      <p:sp>
        <p:nvSpPr>
          <p:cNvPr id="9" name="Rectangle 8"/>
          <p:cNvSpPr/>
          <p:nvPr/>
        </p:nvSpPr>
        <p:spPr>
          <a:xfrm>
            <a:off x="3357563" y="3357563"/>
            <a:ext cx="2286000" cy="571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b="1" dirty="0" smtClean="0">
                <a:solidFill>
                  <a:schemeClr val="tx2"/>
                </a:solidFill>
              </a:rPr>
              <a:t>80 </a:t>
            </a:r>
            <a:r>
              <a:rPr lang="fr-FR" sz="1400" b="1" dirty="0">
                <a:solidFill>
                  <a:schemeClr val="tx2"/>
                </a:solidFill>
              </a:rPr>
              <a:t>millions de</a:t>
            </a:r>
          </a:p>
          <a:p>
            <a:pPr algn="ctr">
              <a:defRPr/>
            </a:pPr>
            <a:r>
              <a:rPr lang="fr-FR" sz="1400" b="1" dirty="0">
                <a:solidFill>
                  <a:schemeClr val="tx2"/>
                </a:solidFill>
              </a:rPr>
              <a:t>sites web actifs</a:t>
            </a:r>
          </a:p>
        </p:txBody>
      </p:sp>
      <p:sp>
        <p:nvSpPr>
          <p:cNvPr id="32777" name="ZoneTexte 10"/>
          <p:cNvSpPr txBox="1">
            <a:spLocks noChangeArrowheads="1"/>
          </p:cNvSpPr>
          <p:nvPr/>
        </p:nvSpPr>
        <p:spPr bwMode="auto">
          <a:xfrm>
            <a:off x="1000100" y="3429000"/>
            <a:ext cx="2181225" cy="369888"/>
          </a:xfrm>
          <a:prstGeom prst="rect">
            <a:avLst/>
          </a:prstGeom>
          <a:noFill/>
          <a:ln w="9525">
            <a:noFill/>
            <a:miter lim="800000"/>
            <a:headEnd/>
            <a:tailEnd/>
          </a:ln>
        </p:spPr>
        <p:txBody>
          <a:bodyPr wrap="none">
            <a:spAutoFit/>
          </a:bodyPr>
          <a:lstStyle/>
          <a:p>
            <a:pPr algn="ctr"/>
            <a:r>
              <a:rPr lang="fr-FR" dirty="0">
                <a:solidFill>
                  <a:schemeClr val="tx2"/>
                </a:solidFill>
              </a:rPr>
              <a:t>Achat dématérialisé</a:t>
            </a:r>
          </a:p>
        </p:txBody>
      </p:sp>
      <p:sp>
        <p:nvSpPr>
          <p:cNvPr id="32778" name="ZoneTexte 11"/>
          <p:cNvSpPr txBox="1">
            <a:spLocks noChangeArrowheads="1"/>
          </p:cNvSpPr>
          <p:nvPr/>
        </p:nvSpPr>
        <p:spPr bwMode="auto">
          <a:xfrm>
            <a:off x="4857752" y="4286250"/>
            <a:ext cx="2759075" cy="646113"/>
          </a:xfrm>
          <a:prstGeom prst="rect">
            <a:avLst/>
          </a:prstGeom>
          <a:noFill/>
          <a:ln w="9525">
            <a:noFill/>
            <a:miter lim="800000"/>
            <a:headEnd/>
            <a:tailEnd/>
          </a:ln>
        </p:spPr>
        <p:txBody>
          <a:bodyPr wrap="none">
            <a:spAutoFit/>
          </a:bodyPr>
          <a:lstStyle/>
          <a:p>
            <a:pPr algn="ctr"/>
            <a:r>
              <a:rPr lang="fr-FR" dirty="0">
                <a:solidFill>
                  <a:schemeClr val="tx2"/>
                </a:solidFill>
              </a:rPr>
              <a:t>Référencement par </a:t>
            </a:r>
          </a:p>
          <a:p>
            <a:pPr algn="ctr"/>
            <a:r>
              <a:rPr lang="fr-FR" dirty="0">
                <a:solidFill>
                  <a:schemeClr val="tx2"/>
                </a:solidFill>
              </a:rPr>
              <a:t>les moteurs de recherche</a:t>
            </a:r>
          </a:p>
        </p:txBody>
      </p:sp>
      <p:cxnSp>
        <p:nvCxnSpPr>
          <p:cNvPr id="16" name="Connecteur droit avec flèche 15"/>
          <p:cNvCxnSpPr/>
          <p:nvPr/>
        </p:nvCxnSpPr>
        <p:spPr>
          <a:xfrm>
            <a:off x="1835696" y="2348880"/>
            <a:ext cx="2016224" cy="864096"/>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rot="10800000" flipV="1">
            <a:off x="5148064" y="2348880"/>
            <a:ext cx="2160240" cy="864096"/>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rot="5400000">
            <a:off x="4103948" y="2816931"/>
            <a:ext cx="792089" cy="1588"/>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a:off x="3275856" y="2420888"/>
            <a:ext cx="1008112" cy="792089"/>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7" name="Connecteur droit avec flèche 36"/>
          <p:cNvCxnSpPr/>
          <p:nvPr/>
        </p:nvCxnSpPr>
        <p:spPr>
          <a:xfrm rot="10800000" flipV="1">
            <a:off x="4788024" y="2420888"/>
            <a:ext cx="1152128" cy="792088"/>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1" name="ZoneTexte 20"/>
          <p:cNvSpPr txBox="1"/>
          <p:nvPr/>
        </p:nvSpPr>
        <p:spPr>
          <a:xfrm>
            <a:off x="5786446" y="3286124"/>
            <a:ext cx="3235886" cy="646331"/>
          </a:xfrm>
          <a:prstGeom prst="rect">
            <a:avLst/>
          </a:prstGeom>
          <a:noFill/>
        </p:spPr>
        <p:txBody>
          <a:bodyPr wrap="none" rtlCol="0">
            <a:spAutoFit/>
          </a:bodyPr>
          <a:lstStyle/>
          <a:p>
            <a:r>
              <a:rPr lang="fr-FR" dirty="0" err="1" smtClean="0">
                <a:solidFill>
                  <a:srgbClr val="FF0000"/>
                </a:solidFill>
              </a:rPr>
              <a:t>Writer</a:t>
            </a:r>
            <a:r>
              <a:rPr lang="fr-FR" dirty="0" smtClean="0">
                <a:solidFill>
                  <a:srgbClr val="FF0000"/>
                </a:solidFill>
              </a:rPr>
              <a:t> (729 €)</a:t>
            </a:r>
          </a:p>
          <a:p>
            <a:r>
              <a:rPr lang="fr-FR" dirty="0" smtClean="0">
                <a:solidFill>
                  <a:srgbClr val="FF0000"/>
                </a:solidFill>
              </a:rPr>
              <a:t>Plugin </a:t>
            </a:r>
            <a:r>
              <a:rPr lang="fr-FR" dirty="0" err="1" smtClean="0">
                <a:solidFill>
                  <a:srgbClr val="FF0000"/>
                </a:solidFill>
              </a:rPr>
              <a:t>Dreamweaver</a:t>
            </a:r>
            <a:r>
              <a:rPr lang="fr-FR" dirty="0" smtClean="0">
                <a:solidFill>
                  <a:srgbClr val="FF0000"/>
                </a:solidFill>
              </a:rPr>
              <a:t> (1094 €)</a:t>
            </a:r>
            <a:endParaRPr lang="fr-FR" dirty="0">
              <a:solidFill>
                <a:srgbClr val="FF0000"/>
              </a:solidFill>
            </a:endParaRPr>
          </a:p>
        </p:txBody>
      </p:sp>
      <p:sp>
        <p:nvSpPr>
          <p:cNvPr id="22" name="ZoneTexte 21"/>
          <p:cNvSpPr txBox="1"/>
          <p:nvPr/>
        </p:nvSpPr>
        <p:spPr>
          <a:xfrm>
            <a:off x="7643834" y="1639661"/>
            <a:ext cx="1325235" cy="646331"/>
          </a:xfrm>
          <a:prstGeom prst="rect">
            <a:avLst/>
          </a:prstGeom>
          <a:noFill/>
        </p:spPr>
        <p:txBody>
          <a:bodyPr wrap="none" rtlCol="0">
            <a:spAutoFit/>
          </a:bodyPr>
          <a:lstStyle/>
          <a:p>
            <a:r>
              <a:rPr lang="fr-FR" dirty="0" smtClean="0">
                <a:solidFill>
                  <a:srgbClr val="FF0000"/>
                </a:solidFill>
              </a:rPr>
              <a:t>Web Player</a:t>
            </a:r>
          </a:p>
          <a:p>
            <a:r>
              <a:rPr lang="fr-FR" dirty="0" smtClean="0">
                <a:solidFill>
                  <a:srgbClr val="FF0000"/>
                </a:solidFill>
              </a:rPr>
              <a:t>Gratuit</a:t>
            </a:r>
            <a:endParaRPr lang="fr-FR" dirty="0">
              <a:solidFill>
                <a:srgbClr val="FF0000"/>
              </a:solidFill>
            </a:endParaRPr>
          </a:p>
        </p:txBody>
      </p:sp>
      <p:cxnSp>
        <p:nvCxnSpPr>
          <p:cNvPr id="47" name="Connecteur droit avec flèche 46"/>
          <p:cNvCxnSpPr/>
          <p:nvPr/>
        </p:nvCxnSpPr>
        <p:spPr>
          <a:xfrm rot="16200000" flipV="1">
            <a:off x="3959930" y="4545124"/>
            <a:ext cx="1080122" cy="2"/>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pic>
        <p:nvPicPr>
          <p:cNvPr id="41986" name="Picture 2"/>
          <p:cNvPicPr>
            <a:picLocks noChangeAspect="1" noChangeArrowheads="1"/>
          </p:cNvPicPr>
          <p:nvPr/>
        </p:nvPicPr>
        <p:blipFill>
          <a:blip r:embed="rId3" cstate="print"/>
          <a:srcRect/>
          <a:stretch>
            <a:fillRect/>
          </a:stretch>
        </p:blipFill>
        <p:spPr bwMode="auto">
          <a:xfrm>
            <a:off x="3752855" y="5110181"/>
            <a:ext cx="1533525" cy="962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b="1" dirty="0" smtClean="0"/>
              <a:t>BUSINESS PLAN</a:t>
            </a:r>
            <a:endParaRPr lang="fr-FR" b="1" dirty="0"/>
          </a:p>
        </p:txBody>
      </p:sp>
      <p:sp>
        <p:nvSpPr>
          <p:cNvPr id="3" name="Sous-titre 2"/>
          <p:cNvSpPr>
            <a:spLocks noGrp="1"/>
          </p:cNvSpPr>
          <p:nvPr>
            <p:ph type="subTitle" idx="1"/>
          </p:nvPr>
        </p:nvSpPr>
        <p:spPr/>
        <p:txBody>
          <a:bodyPr/>
          <a:lstStyle/>
          <a:p>
            <a:r>
              <a:rPr lang="fr-FR" b="1" dirty="0" smtClean="0">
                <a:solidFill>
                  <a:srgbClr val="FF6600"/>
                </a:solidFill>
              </a:rPr>
              <a:t>Media Riche en 3D </a:t>
            </a:r>
          </a:p>
        </p:txBody>
      </p:sp>
      <p:sp>
        <p:nvSpPr>
          <p:cNvPr id="4" name="Espace réservé de la date 3"/>
          <p:cNvSpPr>
            <a:spLocks noGrp="1"/>
          </p:cNvSpPr>
          <p:nvPr>
            <p:ph type="dt" sz="half" idx="10"/>
          </p:nvPr>
        </p:nvSpPr>
        <p:spPr/>
        <p:txBody>
          <a:bodyPr/>
          <a:lstStyle/>
          <a:p>
            <a:pPr>
              <a:defRPr/>
            </a:pPr>
            <a:fld id="{FB62D999-12C2-4CA9-B6FF-EC2575725EBE}" type="datetime1">
              <a:rPr lang="fr-FR" smtClean="0"/>
              <a:pPr>
                <a:defRPr/>
              </a:pPr>
              <a:t>12/07/2010</a:t>
            </a:fld>
            <a:endParaRPr lang="fr-FR"/>
          </a:p>
        </p:txBody>
      </p:sp>
      <p:sp>
        <p:nvSpPr>
          <p:cNvPr id="5" name="Espace réservé du pied de page 4"/>
          <p:cNvSpPr>
            <a:spLocks noGrp="1"/>
          </p:cNvSpPr>
          <p:nvPr>
            <p:ph type="ftr" sz="quarter" idx="11"/>
          </p:nvPr>
        </p:nvSpPr>
        <p:spPr/>
        <p:txBody>
          <a:bodyPr/>
          <a:lstStyle/>
          <a:p>
            <a:pPr>
              <a:defRPr/>
            </a:pPr>
            <a:r>
              <a:rPr lang="fr-FR" smtClean="0"/>
              <a:t>Modddjo – Aks – JSC/ER </a:t>
            </a:r>
            <a:endParaRPr lang="fr-FR" dirty="0"/>
          </a:p>
        </p:txBody>
      </p:sp>
      <p:sp>
        <p:nvSpPr>
          <p:cNvPr id="6" name="Espace réservé du numéro de diapositive 5"/>
          <p:cNvSpPr>
            <a:spLocks noGrp="1"/>
          </p:cNvSpPr>
          <p:nvPr>
            <p:ph type="sldNum" sz="quarter" idx="12"/>
          </p:nvPr>
        </p:nvSpPr>
        <p:spPr/>
        <p:txBody>
          <a:bodyPr/>
          <a:lstStyle/>
          <a:p>
            <a:pPr>
              <a:defRPr/>
            </a:pPr>
            <a:fld id="{49483809-9F9E-493F-9770-2DC96B76A8EE}" type="slidenum">
              <a:rPr lang="fr-FR" smtClean="0"/>
              <a:pPr>
                <a:defRPr/>
              </a:pPr>
              <a:t>23</a:t>
            </a:fld>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noFill/>
        </p:spPr>
        <p:txBody>
          <a:bodyPr/>
          <a:lstStyle/>
          <a:p>
            <a:fld id="{1590A596-F2C9-456A-9091-AD9A52D11329}" type="datetime1">
              <a:rPr lang="fr-FR" smtClean="0"/>
              <a:pPr/>
              <a:t>12/07/2010</a:t>
            </a:fld>
            <a:endParaRPr lang="fr-FR"/>
          </a:p>
        </p:txBody>
      </p:sp>
      <p:sp>
        <p:nvSpPr>
          <p:cNvPr id="4099" name="Espace réservé du pied de page 4"/>
          <p:cNvSpPr>
            <a:spLocks noGrp="1"/>
          </p:cNvSpPr>
          <p:nvPr>
            <p:ph type="ftr" sz="quarter" idx="11"/>
          </p:nvPr>
        </p:nvSpPr>
        <p:spPr>
          <a:noFill/>
        </p:spPr>
        <p:txBody>
          <a:bodyPr/>
          <a:lstStyle/>
          <a:p>
            <a:r>
              <a:rPr lang="fr-FR" smtClean="0"/>
              <a:t>Modddjo – Aks – JSC/ER </a:t>
            </a:r>
            <a:endParaRPr lang="fr-FR"/>
          </a:p>
        </p:txBody>
      </p:sp>
      <p:sp>
        <p:nvSpPr>
          <p:cNvPr id="4100" name="Espace réservé du numéro de diapositive 5"/>
          <p:cNvSpPr>
            <a:spLocks noGrp="1"/>
          </p:cNvSpPr>
          <p:nvPr>
            <p:ph type="sldNum" sz="quarter" idx="12"/>
          </p:nvPr>
        </p:nvSpPr>
        <p:spPr>
          <a:noFill/>
        </p:spPr>
        <p:txBody>
          <a:bodyPr/>
          <a:lstStyle/>
          <a:p>
            <a:fld id="{BE6F8C6C-767D-4ED0-9DFA-4ACEF57E55A3}" type="slidenum">
              <a:rPr lang="fr-FR"/>
              <a:pPr/>
              <a:t>24</a:t>
            </a:fld>
            <a:endParaRPr lang="fr-FR"/>
          </a:p>
        </p:txBody>
      </p:sp>
      <p:sp>
        <p:nvSpPr>
          <p:cNvPr id="4101" name="Rectangle 2"/>
          <p:cNvSpPr>
            <a:spLocks noGrp="1" noChangeArrowheads="1"/>
          </p:cNvSpPr>
          <p:nvPr>
            <p:ph type="title"/>
          </p:nvPr>
        </p:nvSpPr>
        <p:spPr/>
        <p:txBody>
          <a:bodyPr/>
          <a:lstStyle/>
          <a:p>
            <a:pPr eaLnBrk="1" hangingPunct="1"/>
            <a:r>
              <a:rPr lang="fr-FR" dirty="0" smtClean="0"/>
              <a:t>6. Business Plan</a:t>
            </a:r>
          </a:p>
        </p:txBody>
      </p:sp>
      <p:sp>
        <p:nvSpPr>
          <p:cNvPr id="4102" name="Rectangle 3"/>
          <p:cNvSpPr>
            <a:spLocks noGrp="1" noChangeArrowheads="1"/>
          </p:cNvSpPr>
          <p:nvPr>
            <p:ph type="body" idx="1"/>
          </p:nvPr>
        </p:nvSpPr>
        <p:spPr>
          <a:xfrm>
            <a:off x="1547813" y="1484313"/>
            <a:ext cx="7096153" cy="4608512"/>
          </a:xfrm>
        </p:spPr>
        <p:txBody>
          <a:bodyPr/>
          <a:lstStyle/>
          <a:p>
            <a:pPr marL="381000" indent="-381000" eaLnBrk="1" hangingPunct="1">
              <a:buSzTx/>
              <a:buFont typeface="Wingdings" pitchFamily="2" charset="2"/>
              <a:buAutoNum type="arabicPeriod"/>
            </a:pPr>
            <a:endParaRPr lang="fr-FR" sz="2400" dirty="0" smtClean="0"/>
          </a:p>
          <a:p>
            <a:pPr marL="381000" indent="-381000" eaLnBrk="1" hangingPunct="1">
              <a:buSzTx/>
              <a:buFont typeface="Wingdings" pitchFamily="2" charset="2"/>
              <a:buAutoNum type="arabicPeriod"/>
            </a:pPr>
            <a:r>
              <a:rPr lang="fr-FR" sz="2400" dirty="0" smtClean="0"/>
              <a:t>Construction du chiffre d’affaires prévisionnel</a:t>
            </a:r>
          </a:p>
          <a:p>
            <a:pPr marL="381000" indent="-381000" eaLnBrk="1" hangingPunct="1">
              <a:buSzTx/>
              <a:buFont typeface="Wingdings" pitchFamily="2" charset="2"/>
              <a:buAutoNum type="arabicPeriod"/>
            </a:pPr>
            <a:r>
              <a:rPr lang="fr-FR" sz="2400" dirty="0" smtClean="0"/>
              <a:t>Comptes d’exploitation prévisionnels</a:t>
            </a:r>
          </a:p>
          <a:p>
            <a:pPr marL="381000" indent="-381000" eaLnBrk="1" hangingPunct="1">
              <a:buSzTx/>
              <a:buFont typeface="Wingdings" pitchFamily="2" charset="2"/>
              <a:buAutoNum type="arabicPeriod"/>
            </a:pPr>
            <a:r>
              <a:rPr lang="fr-FR" sz="2400" dirty="0" smtClean="0"/>
              <a:t>Comptes de financement prévisionnels</a:t>
            </a:r>
          </a:p>
          <a:p>
            <a:pPr marL="381000" indent="-381000" eaLnBrk="1" hangingPunct="1">
              <a:buSzTx/>
              <a:buFont typeface="Wingdings" pitchFamily="2" charset="2"/>
              <a:buAutoNum type="arabicPeriod"/>
            </a:pPr>
            <a:r>
              <a:rPr lang="fr-FR" sz="2400" dirty="0" smtClean="0"/>
              <a:t>Bilans prévisionnels</a:t>
            </a:r>
          </a:p>
          <a:p>
            <a:pPr marL="381000" indent="-381000" eaLnBrk="1" hangingPunct="1">
              <a:buSzTx/>
              <a:buFont typeface="Wingdings" pitchFamily="2" charset="2"/>
              <a:buAutoNum type="arabicPeriod"/>
            </a:pPr>
            <a:r>
              <a:rPr lang="fr-FR" sz="2400" dirty="0" smtClean="0"/>
              <a:t>Multiples de la profession</a:t>
            </a:r>
          </a:p>
          <a:p>
            <a:pPr marL="381000" indent="-381000" eaLnBrk="1" hangingPunct="1">
              <a:buSzTx/>
              <a:buNone/>
            </a:pPr>
            <a:endParaRPr lang="fr-FR" sz="24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2"/>
          <p:cNvSpPr>
            <a:spLocks noGrp="1"/>
          </p:cNvSpPr>
          <p:nvPr>
            <p:ph type="dt" sz="half" idx="10"/>
          </p:nvPr>
        </p:nvSpPr>
        <p:spPr/>
        <p:txBody>
          <a:bodyPr/>
          <a:lstStyle/>
          <a:p>
            <a:r>
              <a:rPr lang="fr-FR"/>
              <a:t>Printemps Eté 2010</a:t>
            </a:r>
          </a:p>
        </p:txBody>
      </p:sp>
      <p:sp>
        <p:nvSpPr>
          <p:cNvPr id="6" name="Espace réservé du pied de page 3"/>
          <p:cNvSpPr>
            <a:spLocks noGrp="1"/>
          </p:cNvSpPr>
          <p:nvPr>
            <p:ph type="ftr" sz="quarter" idx="11"/>
          </p:nvPr>
        </p:nvSpPr>
        <p:spPr/>
        <p:txBody>
          <a:bodyPr/>
          <a:lstStyle/>
          <a:p>
            <a:r>
              <a:rPr lang="fr-FR"/>
              <a:t>JSC Consultants</a:t>
            </a:r>
          </a:p>
        </p:txBody>
      </p:sp>
      <p:sp>
        <p:nvSpPr>
          <p:cNvPr id="7" name="Espace réservé du numéro de diapositive 4"/>
          <p:cNvSpPr>
            <a:spLocks noGrp="1"/>
          </p:cNvSpPr>
          <p:nvPr>
            <p:ph type="sldNum" sz="quarter" idx="12"/>
          </p:nvPr>
        </p:nvSpPr>
        <p:spPr/>
        <p:txBody>
          <a:bodyPr/>
          <a:lstStyle/>
          <a:p>
            <a:fld id="{3ABF0EA3-3250-4C8E-922F-2C66EF847D0E}" type="slidenum">
              <a:rPr lang="fr-FR"/>
              <a:pPr/>
              <a:t>25</a:t>
            </a:fld>
            <a:endParaRPr lang="fr-FR"/>
          </a:p>
        </p:txBody>
      </p:sp>
      <p:sp>
        <p:nvSpPr>
          <p:cNvPr id="13316" name="Rectangle 4"/>
          <p:cNvSpPr>
            <a:spLocks noGrp="1" noChangeArrowheads="1"/>
          </p:cNvSpPr>
          <p:nvPr>
            <p:ph type="title"/>
          </p:nvPr>
        </p:nvSpPr>
        <p:spPr>
          <a:xfrm>
            <a:off x="1043608" y="214313"/>
            <a:ext cx="7900367" cy="642919"/>
          </a:xfrm>
        </p:spPr>
        <p:txBody>
          <a:bodyPr/>
          <a:lstStyle/>
          <a:p>
            <a:r>
              <a:rPr lang="fr-FR" sz="2800" dirty="0" smtClean="0"/>
              <a:t>6.1 Construction </a:t>
            </a:r>
            <a:r>
              <a:rPr lang="fr-FR" sz="2800" dirty="0"/>
              <a:t>du chiffre d’affaires </a:t>
            </a:r>
            <a:r>
              <a:rPr lang="fr-FR" sz="2800" dirty="0" smtClean="0"/>
              <a:t>prévisionnel</a:t>
            </a:r>
            <a:endParaRPr lang="fr-FR" sz="2800" dirty="0"/>
          </a:p>
        </p:txBody>
      </p:sp>
      <p:pic>
        <p:nvPicPr>
          <p:cNvPr id="13320" name="Picture 8"/>
          <p:cNvPicPr>
            <a:picLocks noChangeAspect="1" noChangeArrowheads="1"/>
          </p:cNvPicPr>
          <p:nvPr/>
        </p:nvPicPr>
        <p:blipFill>
          <a:blip r:embed="rId2" cstate="print"/>
          <a:srcRect/>
          <a:stretch>
            <a:fillRect/>
          </a:stretch>
        </p:blipFill>
        <p:spPr bwMode="auto">
          <a:xfrm>
            <a:off x="1333500" y="1252538"/>
            <a:ext cx="6551613" cy="4840287"/>
          </a:xfrm>
          <a:prstGeom prst="rect">
            <a:avLst/>
          </a:prstGeom>
          <a:noFill/>
          <a:ln w="9525">
            <a:noFill/>
            <a:miter lim="800000"/>
            <a:headEnd/>
            <a:tailEnd/>
          </a:ln>
          <a:effectLst/>
        </p:spPr>
      </p:pic>
      <p:sp>
        <p:nvSpPr>
          <p:cNvPr id="13321" name="AutoShape 9"/>
          <p:cNvSpPr>
            <a:spLocks noChangeArrowheads="1"/>
          </p:cNvSpPr>
          <p:nvPr/>
        </p:nvSpPr>
        <p:spPr bwMode="auto">
          <a:xfrm>
            <a:off x="323850" y="4941888"/>
            <a:ext cx="863600" cy="647700"/>
          </a:xfrm>
          <a:prstGeom prst="rightArrow">
            <a:avLst>
              <a:gd name="adj1" fmla="val 50000"/>
              <a:gd name="adj2" fmla="val 33333"/>
            </a:avLst>
          </a:prstGeom>
          <a:solidFill>
            <a:schemeClr val="accent1"/>
          </a:solidFill>
          <a:ln w="9525">
            <a:solidFill>
              <a:schemeClr val="tx1"/>
            </a:solidFill>
            <a:miter lim="800000"/>
            <a:headEnd/>
            <a:tailEnd/>
          </a:ln>
          <a:effectLst/>
        </p:spPr>
        <p:txBody>
          <a:bodyPr wrap="none" anchor="ctr"/>
          <a:lstStyle/>
          <a:p>
            <a:endParaRPr lang="fr-F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e la date 2"/>
          <p:cNvSpPr>
            <a:spLocks noGrp="1"/>
          </p:cNvSpPr>
          <p:nvPr>
            <p:ph type="dt" sz="quarter" idx="10"/>
          </p:nvPr>
        </p:nvSpPr>
        <p:spPr>
          <a:noFill/>
        </p:spPr>
        <p:txBody>
          <a:bodyPr/>
          <a:lstStyle/>
          <a:p>
            <a:fld id="{67E480F8-8FD4-4B4E-9ACD-3ADA97FC4465}" type="datetime1">
              <a:rPr lang="fr-FR" smtClean="0"/>
              <a:pPr/>
              <a:t>12/07/2010</a:t>
            </a:fld>
            <a:endParaRPr lang="fr-FR"/>
          </a:p>
        </p:txBody>
      </p:sp>
      <p:sp>
        <p:nvSpPr>
          <p:cNvPr id="6147"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6148" name="Espace réservé du numéro de diapositive 4"/>
          <p:cNvSpPr>
            <a:spLocks noGrp="1"/>
          </p:cNvSpPr>
          <p:nvPr>
            <p:ph type="sldNum" sz="quarter" idx="12"/>
          </p:nvPr>
        </p:nvSpPr>
        <p:spPr>
          <a:noFill/>
        </p:spPr>
        <p:txBody>
          <a:bodyPr/>
          <a:lstStyle/>
          <a:p>
            <a:fld id="{45B7CF0B-4C15-4AB9-B9C3-82617358DBDE}" type="slidenum">
              <a:rPr lang="fr-FR"/>
              <a:pPr/>
              <a:t>26</a:t>
            </a:fld>
            <a:endParaRPr lang="fr-FR"/>
          </a:p>
        </p:txBody>
      </p:sp>
      <p:sp>
        <p:nvSpPr>
          <p:cNvPr id="6149" name="Rectangle 2"/>
          <p:cNvSpPr>
            <a:spLocks noGrp="1" noChangeArrowheads="1"/>
          </p:cNvSpPr>
          <p:nvPr>
            <p:ph type="title"/>
          </p:nvPr>
        </p:nvSpPr>
        <p:spPr/>
        <p:txBody>
          <a:bodyPr/>
          <a:lstStyle/>
          <a:p>
            <a:pPr eaLnBrk="1" hangingPunct="1"/>
            <a:r>
              <a:rPr lang="fr-FR" dirty="0" smtClean="0"/>
              <a:t>6.2 Comptes d’exploitation prévisionnels</a:t>
            </a:r>
          </a:p>
        </p:txBody>
      </p:sp>
      <p:pic>
        <p:nvPicPr>
          <p:cNvPr id="7" name="Picture 5"/>
          <p:cNvPicPr>
            <a:picLocks noChangeAspect="1" noChangeArrowheads="1"/>
          </p:cNvPicPr>
          <p:nvPr/>
        </p:nvPicPr>
        <p:blipFill>
          <a:blip r:embed="rId2" cstate="print"/>
          <a:srcRect/>
          <a:stretch>
            <a:fillRect/>
          </a:stretch>
        </p:blipFill>
        <p:spPr bwMode="auto">
          <a:xfrm>
            <a:off x="1042988" y="1052513"/>
            <a:ext cx="6985000" cy="525621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e la date 2"/>
          <p:cNvSpPr>
            <a:spLocks noGrp="1"/>
          </p:cNvSpPr>
          <p:nvPr>
            <p:ph type="dt" sz="quarter" idx="10"/>
          </p:nvPr>
        </p:nvSpPr>
        <p:spPr>
          <a:noFill/>
        </p:spPr>
        <p:txBody>
          <a:bodyPr/>
          <a:lstStyle/>
          <a:p>
            <a:fld id="{0FED5D22-56EE-4FCA-930C-3E6424280017}" type="datetime1">
              <a:rPr lang="fr-FR" smtClean="0"/>
              <a:pPr/>
              <a:t>12/07/2010</a:t>
            </a:fld>
            <a:endParaRPr lang="fr-FR"/>
          </a:p>
        </p:txBody>
      </p:sp>
      <p:sp>
        <p:nvSpPr>
          <p:cNvPr id="7171"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7172" name="Espace réservé du numéro de diapositive 4"/>
          <p:cNvSpPr>
            <a:spLocks noGrp="1"/>
          </p:cNvSpPr>
          <p:nvPr>
            <p:ph type="sldNum" sz="quarter" idx="12"/>
          </p:nvPr>
        </p:nvSpPr>
        <p:spPr>
          <a:noFill/>
        </p:spPr>
        <p:txBody>
          <a:bodyPr/>
          <a:lstStyle/>
          <a:p>
            <a:fld id="{3C696CA8-00EB-4864-A17A-804B435F46E2}" type="slidenum">
              <a:rPr lang="fr-FR"/>
              <a:pPr/>
              <a:t>27</a:t>
            </a:fld>
            <a:endParaRPr lang="fr-FR"/>
          </a:p>
        </p:txBody>
      </p:sp>
      <p:sp>
        <p:nvSpPr>
          <p:cNvPr id="7173" name="Rectangle 4"/>
          <p:cNvSpPr>
            <a:spLocks noGrp="1" noChangeArrowheads="1"/>
          </p:cNvSpPr>
          <p:nvPr>
            <p:ph type="title"/>
          </p:nvPr>
        </p:nvSpPr>
        <p:spPr>
          <a:xfrm>
            <a:off x="1043608" y="337809"/>
            <a:ext cx="7900367" cy="642919"/>
          </a:xfrm>
        </p:spPr>
        <p:txBody>
          <a:bodyPr/>
          <a:lstStyle/>
          <a:p>
            <a:pPr eaLnBrk="1" hangingPunct="1"/>
            <a:r>
              <a:rPr lang="fr-FR" dirty="0" smtClean="0"/>
              <a:t>6.3 Comptes de financement prévisionnels</a:t>
            </a:r>
          </a:p>
        </p:txBody>
      </p:sp>
      <p:pic>
        <p:nvPicPr>
          <p:cNvPr id="7" name="Picture 6"/>
          <p:cNvPicPr>
            <a:picLocks noChangeAspect="1" noChangeArrowheads="1"/>
          </p:cNvPicPr>
          <p:nvPr/>
        </p:nvPicPr>
        <p:blipFill>
          <a:blip r:embed="rId2" cstate="print"/>
          <a:srcRect/>
          <a:stretch>
            <a:fillRect/>
          </a:stretch>
        </p:blipFill>
        <p:spPr bwMode="auto">
          <a:xfrm>
            <a:off x="88900" y="1485900"/>
            <a:ext cx="8964613" cy="42481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e la date 2"/>
          <p:cNvSpPr>
            <a:spLocks noGrp="1"/>
          </p:cNvSpPr>
          <p:nvPr>
            <p:ph type="dt" sz="quarter" idx="10"/>
          </p:nvPr>
        </p:nvSpPr>
        <p:spPr>
          <a:noFill/>
        </p:spPr>
        <p:txBody>
          <a:bodyPr/>
          <a:lstStyle/>
          <a:p>
            <a:fld id="{1E0CD337-37A6-4B17-93A6-625B03EDF4C4}" type="datetime1">
              <a:rPr lang="fr-FR" smtClean="0"/>
              <a:pPr/>
              <a:t>12/07/2010</a:t>
            </a:fld>
            <a:endParaRPr lang="fr-FR"/>
          </a:p>
        </p:txBody>
      </p:sp>
      <p:sp>
        <p:nvSpPr>
          <p:cNvPr id="8195"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8196" name="Espace réservé du numéro de diapositive 4"/>
          <p:cNvSpPr>
            <a:spLocks noGrp="1"/>
          </p:cNvSpPr>
          <p:nvPr>
            <p:ph type="sldNum" sz="quarter" idx="12"/>
          </p:nvPr>
        </p:nvSpPr>
        <p:spPr>
          <a:noFill/>
        </p:spPr>
        <p:txBody>
          <a:bodyPr/>
          <a:lstStyle/>
          <a:p>
            <a:fld id="{1C4CF96C-EE72-48F5-AA0E-A629A23F890E}" type="slidenum">
              <a:rPr lang="fr-FR"/>
              <a:pPr/>
              <a:t>28</a:t>
            </a:fld>
            <a:endParaRPr lang="fr-FR"/>
          </a:p>
        </p:txBody>
      </p:sp>
      <p:sp>
        <p:nvSpPr>
          <p:cNvPr id="8197" name="Rectangle 2"/>
          <p:cNvSpPr>
            <a:spLocks noGrp="1" noChangeArrowheads="1"/>
          </p:cNvSpPr>
          <p:nvPr>
            <p:ph type="title"/>
          </p:nvPr>
        </p:nvSpPr>
        <p:spPr/>
        <p:txBody>
          <a:bodyPr/>
          <a:lstStyle/>
          <a:p>
            <a:pPr eaLnBrk="1" hangingPunct="1"/>
            <a:r>
              <a:rPr lang="fr-FR" dirty="0" smtClean="0"/>
              <a:t>6.4  Bilans prévisionnels</a:t>
            </a:r>
          </a:p>
        </p:txBody>
      </p:sp>
      <p:pic>
        <p:nvPicPr>
          <p:cNvPr id="8" name="Picture 10"/>
          <p:cNvPicPr>
            <a:picLocks noChangeAspect="1" noChangeArrowheads="1"/>
          </p:cNvPicPr>
          <p:nvPr/>
        </p:nvPicPr>
        <p:blipFill>
          <a:blip r:embed="rId2" cstate="print"/>
          <a:srcRect/>
          <a:stretch>
            <a:fillRect/>
          </a:stretch>
        </p:blipFill>
        <p:spPr bwMode="auto">
          <a:xfrm>
            <a:off x="1476375" y="1052513"/>
            <a:ext cx="6551613" cy="2828925"/>
          </a:xfrm>
          <a:prstGeom prst="rect">
            <a:avLst/>
          </a:prstGeom>
          <a:noFill/>
          <a:ln w="9525">
            <a:noFill/>
            <a:miter lim="800000"/>
            <a:headEnd/>
            <a:tailEnd/>
          </a:ln>
          <a:effectLst/>
        </p:spPr>
      </p:pic>
      <p:pic>
        <p:nvPicPr>
          <p:cNvPr id="9" name="Picture 11"/>
          <p:cNvPicPr>
            <a:picLocks noChangeAspect="1" noChangeArrowheads="1"/>
          </p:cNvPicPr>
          <p:nvPr/>
        </p:nvPicPr>
        <p:blipFill>
          <a:blip r:embed="rId3" cstate="print"/>
          <a:srcRect/>
          <a:stretch>
            <a:fillRect/>
          </a:stretch>
        </p:blipFill>
        <p:spPr bwMode="auto">
          <a:xfrm>
            <a:off x="1476375" y="3871913"/>
            <a:ext cx="6551613" cy="1422400"/>
          </a:xfrm>
          <a:prstGeom prst="rect">
            <a:avLst/>
          </a:prstGeom>
          <a:noFill/>
          <a:ln w="9525">
            <a:noFill/>
            <a:miter lim="800000"/>
            <a:headEnd/>
            <a:tailEnd/>
          </a:ln>
          <a:effectLst/>
        </p:spPr>
      </p:pic>
      <p:pic>
        <p:nvPicPr>
          <p:cNvPr id="10" name="Picture 12"/>
          <p:cNvPicPr>
            <a:picLocks noChangeAspect="1" noChangeArrowheads="1"/>
          </p:cNvPicPr>
          <p:nvPr/>
        </p:nvPicPr>
        <p:blipFill>
          <a:blip r:embed="rId4" cstate="print"/>
          <a:srcRect/>
          <a:stretch>
            <a:fillRect/>
          </a:stretch>
        </p:blipFill>
        <p:spPr bwMode="auto">
          <a:xfrm>
            <a:off x="1476375" y="5330825"/>
            <a:ext cx="6551613" cy="1020763"/>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e la date 3"/>
          <p:cNvSpPr>
            <a:spLocks noGrp="1"/>
          </p:cNvSpPr>
          <p:nvPr>
            <p:ph type="dt" sz="quarter" idx="10"/>
          </p:nvPr>
        </p:nvSpPr>
        <p:spPr>
          <a:noFill/>
        </p:spPr>
        <p:txBody>
          <a:bodyPr/>
          <a:lstStyle/>
          <a:p>
            <a:fld id="{CCBE72CB-EAB0-474C-B0F5-FAB3E34C7CCB}" type="datetime1">
              <a:rPr lang="fr-FR" smtClean="0"/>
              <a:pPr/>
              <a:t>12/07/2010</a:t>
            </a:fld>
            <a:endParaRPr lang="fr-FR" smtClean="0"/>
          </a:p>
        </p:txBody>
      </p:sp>
      <p:sp>
        <p:nvSpPr>
          <p:cNvPr id="47107" name="Espace réservé du pied de page 4"/>
          <p:cNvSpPr>
            <a:spLocks noGrp="1"/>
          </p:cNvSpPr>
          <p:nvPr>
            <p:ph type="ftr" sz="quarter" idx="11"/>
          </p:nvPr>
        </p:nvSpPr>
        <p:spPr>
          <a:noFill/>
        </p:spPr>
        <p:txBody>
          <a:bodyPr/>
          <a:lstStyle/>
          <a:p>
            <a:r>
              <a:rPr lang="fr-FR" smtClean="0"/>
              <a:t>Modddjo – Aks – JSC/ER </a:t>
            </a:r>
          </a:p>
        </p:txBody>
      </p:sp>
      <p:sp>
        <p:nvSpPr>
          <p:cNvPr id="47108" name="Espace réservé du numéro de diapositive 5"/>
          <p:cNvSpPr>
            <a:spLocks noGrp="1"/>
          </p:cNvSpPr>
          <p:nvPr>
            <p:ph type="sldNum" sz="quarter" idx="12"/>
          </p:nvPr>
        </p:nvSpPr>
        <p:spPr>
          <a:noFill/>
        </p:spPr>
        <p:txBody>
          <a:bodyPr/>
          <a:lstStyle/>
          <a:p>
            <a:fld id="{86F94585-8CCF-411F-B760-665A649A1833}" type="slidenum">
              <a:rPr lang="fr-FR" smtClean="0"/>
              <a:pPr/>
              <a:t>29</a:t>
            </a:fld>
            <a:endParaRPr lang="fr-FR" dirty="0" smtClean="0"/>
          </a:p>
        </p:txBody>
      </p:sp>
      <p:sp>
        <p:nvSpPr>
          <p:cNvPr id="47109" name="Rectangle 2"/>
          <p:cNvSpPr>
            <a:spLocks noGrp="1" noChangeArrowheads="1"/>
          </p:cNvSpPr>
          <p:nvPr>
            <p:ph type="title"/>
          </p:nvPr>
        </p:nvSpPr>
        <p:spPr>
          <a:xfrm>
            <a:off x="1150938" y="214313"/>
            <a:ext cx="7793037" cy="714357"/>
          </a:xfrm>
        </p:spPr>
        <p:txBody>
          <a:bodyPr/>
          <a:lstStyle/>
          <a:p>
            <a:r>
              <a:rPr lang="fr-FR" sz="2400" dirty="0" smtClean="0"/>
              <a:t>6.5 Multiples de la profession : </a:t>
            </a:r>
            <a:r>
              <a:rPr lang="fr-FR" sz="2000" dirty="0" smtClean="0"/>
              <a:t>X = (Titres+</a:t>
            </a:r>
            <a:r>
              <a:rPr lang="fr-FR" sz="2000" dirty="0" err="1" smtClean="0"/>
              <a:t>Defi</a:t>
            </a:r>
            <a:r>
              <a:rPr lang="fr-FR" sz="2000" dirty="0" smtClean="0"/>
              <a:t>)/EBIT</a:t>
            </a:r>
          </a:p>
        </p:txBody>
      </p:sp>
      <p:sp>
        <p:nvSpPr>
          <p:cNvPr id="47110" name="Text Box 4"/>
          <p:cNvSpPr txBox="1">
            <a:spLocks noChangeArrowheads="1"/>
          </p:cNvSpPr>
          <p:nvPr/>
        </p:nvSpPr>
        <p:spPr bwMode="auto">
          <a:xfrm>
            <a:off x="1908175" y="2567000"/>
            <a:ext cx="5256213" cy="2677656"/>
          </a:xfrm>
          <a:prstGeom prst="rect">
            <a:avLst/>
          </a:prstGeom>
          <a:noFill/>
          <a:ln w="9525">
            <a:noFill/>
            <a:miter lim="800000"/>
            <a:headEnd/>
            <a:tailEnd/>
          </a:ln>
        </p:spPr>
        <p:txBody>
          <a:bodyPr>
            <a:spAutoFit/>
          </a:bodyPr>
          <a:lstStyle/>
          <a:p>
            <a:pPr>
              <a:spcBef>
                <a:spcPct val="50000"/>
              </a:spcBef>
            </a:pPr>
            <a:r>
              <a:rPr lang="fr-FR" sz="2400" dirty="0"/>
              <a:t>Apple : 			20 à 25</a:t>
            </a:r>
          </a:p>
          <a:p>
            <a:pPr>
              <a:spcBef>
                <a:spcPct val="50000"/>
              </a:spcBef>
            </a:pPr>
            <a:r>
              <a:rPr lang="fr-FR" sz="2400" dirty="0"/>
              <a:t>Sun Microsystems : 		20</a:t>
            </a:r>
          </a:p>
          <a:p>
            <a:pPr>
              <a:spcBef>
                <a:spcPct val="50000"/>
              </a:spcBef>
            </a:pPr>
            <a:r>
              <a:rPr lang="fr-FR" sz="2400" dirty="0"/>
              <a:t>Adobe : 			23</a:t>
            </a:r>
          </a:p>
          <a:p>
            <a:pPr>
              <a:spcBef>
                <a:spcPct val="50000"/>
              </a:spcBef>
            </a:pPr>
            <a:r>
              <a:rPr lang="fr-FR" sz="2400" dirty="0"/>
              <a:t>Microsoft : 			16</a:t>
            </a:r>
          </a:p>
          <a:p>
            <a:pPr>
              <a:spcBef>
                <a:spcPct val="50000"/>
              </a:spcBef>
            </a:pPr>
            <a:r>
              <a:rPr lang="fr-FR" sz="2400" dirty="0"/>
              <a:t>Dassault </a:t>
            </a:r>
            <a:r>
              <a:rPr lang="fr-FR" sz="2400" dirty="0" smtClean="0"/>
              <a:t>Systems </a:t>
            </a:r>
            <a:r>
              <a:rPr lang="fr-FR" sz="2400" dirty="0"/>
              <a:t>: 	</a:t>
            </a:r>
            <a:r>
              <a:rPr lang="fr-FR" sz="2400" dirty="0" smtClean="0"/>
              <a:t>	19</a:t>
            </a:r>
            <a:endParaRPr lang="fr-FR"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a:xfrm>
            <a:off x="1150938" y="214313"/>
            <a:ext cx="7793037" cy="857250"/>
          </a:xfrm>
        </p:spPr>
        <p:txBody>
          <a:bodyPr/>
          <a:lstStyle/>
          <a:p>
            <a:pPr eaLnBrk="1" hangingPunct="1"/>
            <a:r>
              <a:rPr lang="fr-FR" smtClean="0"/>
              <a:t>Executive summary</a:t>
            </a:r>
          </a:p>
        </p:txBody>
      </p:sp>
      <p:sp>
        <p:nvSpPr>
          <p:cNvPr id="19459" name="Espace réservé du contenu 2"/>
          <p:cNvSpPr>
            <a:spLocks noGrp="1"/>
          </p:cNvSpPr>
          <p:nvPr>
            <p:ph idx="1"/>
          </p:nvPr>
        </p:nvSpPr>
        <p:spPr/>
        <p:txBody>
          <a:bodyPr/>
          <a:lstStyle/>
          <a:p>
            <a:pPr eaLnBrk="1" hangingPunct="1"/>
            <a:r>
              <a:rPr lang="fr-FR" sz="1600" dirty="0" err="1" smtClean="0"/>
              <a:t>Modddjo</a:t>
            </a:r>
            <a:r>
              <a:rPr lang="fr-FR" sz="1600" dirty="0" smtClean="0"/>
              <a:t> est une </a:t>
            </a:r>
            <a:r>
              <a:rPr lang="fr-FR" sz="1600" dirty="0" err="1" smtClean="0"/>
              <a:t>start</a:t>
            </a:r>
            <a:r>
              <a:rPr lang="fr-FR" sz="1600" dirty="0" smtClean="0"/>
              <a:t> up qui a mis au point le logiciel </a:t>
            </a:r>
            <a:r>
              <a:rPr lang="fr-FR" sz="1600" dirty="0" err="1" smtClean="0"/>
              <a:t>Modddjo</a:t>
            </a:r>
            <a:r>
              <a:rPr lang="fr-FR" sz="1600" dirty="0" smtClean="0"/>
              <a:t> dont elle est propriétaire.</a:t>
            </a:r>
          </a:p>
          <a:p>
            <a:pPr eaLnBrk="1" hangingPunct="1"/>
            <a:endParaRPr lang="fr-FR" sz="1600" dirty="0" smtClean="0"/>
          </a:p>
          <a:p>
            <a:r>
              <a:rPr lang="fr-FR" sz="1600" dirty="0" smtClean="0"/>
              <a:t>Ce logiciel démocratise la 3D interactive, en temps réel sur le web quel que soit l'ordinateur. La technologie de ce moteur rassemble des objets 3D, l'interface avec l'utilisateur et l'interactivité avec les pages web.</a:t>
            </a:r>
          </a:p>
          <a:p>
            <a:pPr eaLnBrk="1" hangingPunct="1">
              <a:buFont typeface="Wingdings" pitchFamily="2" charset="2"/>
              <a:buNone/>
            </a:pPr>
            <a:endParaRPr lang="fr-FR" sz="1600" dirty="0" smtClean="0"/>
          </a:p>
          <a:p>
            <a:pPr eaLnBrk="1" hangingPunct="1"/>
            <a:r>
              <a:rPr lang="fr-FR" sz="1600" dirty="0" smtClean="0"/>
              <a:t>Nous proposons à un investisseur de participer au lancement commercial de la société MODDDJO par une entrée au capital à hauteur de 30 % pour un montant de 1200 k€ permettant de dégager un TRI de 40 % sur 5 ans.</a:t>
            </a:r>
          </a:p>
          <a:p>
            <a:pPr eaLnBrk="1" hangingPunct="1">
              <a:buFont typeface="Wingdings" pitchFamily="2" charset="2"/>
              <a:buNone/>
            </a:pPr>
            <a:r>
              <a:rPr lang="fr-FR" sz="1600" dirty="0" smtClean="0"/>
              <a:t>	</a:t>
            </a:r>
          </a:p>
          <a:p>
            <a:pPr eaLnBrk="1" hangingPunct="1"/>
            <a:r>
              <a:rPr lang="fr-FR" sz="1600" dirty="0" smtClean="0"/>
              <a:t>La sortie pourrait se faire par une introduction en bourse ou auprès de Google, Microsoft, Dassault Système, etc.</a:t>
            </a:r>
          </a:p>
        </p:txBody>
      </p:sp>
      <p:sp>
        <p:nvSpPr>
          <p:cNvPr id="19460" name="Espace réservé de la date 3"/>
          <p:cNvSpPr>
            <a:spLocks noGrp="1"/>
          </p:cNvSpPr>
          <p:nvPr>
            <p:ph type="dt" sz="quarter" idx="10"/>
          </p:nvPr>
        </p:nvSpPr>
        <p:spPr>
          <a:noFill/>
        </p:spPr>
        <p:txBody>
          <a:bodyPr/>
          <a:lstStyle/>
          <a:p>
            <a:fld id="{28EFFC85-2E73-4078-8D1E-23FEE6365197}" type="datetime1">
              <a:rPr lang="fr-FR" smtClean="0"/>
              <a:pPr/>
              <a:t>12/07/2010</a:t>
            </a:fld>
            <a:endParaRPr lang="fr-FR" smtClean="0"/>
          </a:p>
        </p:txBody>
      </p:sp>
      <p:sp>
        <p:nvSpPr>
          <p:cNvPr id="19461" name="Espace réservé du numéro de diapositive 4"/>
          <p:cNvSpPr>
            <a:spLocks noGrp="1"/>
          </p:cNvSpPr>
          <p:nvPr>
            <p:ph type="sldNum" sz="quarter" idx="12"/>
          </p:nvPr>
        </p:nvSpPr>
        <p:spPr>
          <a:noFill/>
        </p:spPr>
        <p:txBody>
          <a:bodyPr/>
          <a:lstStyle/>
          <a:p>
            <a:fld id="{86F94585-8CCF-411F-B760-665A649A1833}" type="slidenum">
              <a:rPr lang="fr-FR" smtClean="0"/>
              <a:pPr/>
              <a:t>3</a:t>
            </a:fld>
            <a:endParaRPr lang="fr-FR" dirty="0" smtClean="0"/>
          </a:p>
        </p:txBody>
      </p:sp>
      <p:sp>
        <p:nvSpPr>
          <p:cNvPr id="19462"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4"/>
          <p:cNvSpPr>
            <a:spLocks noGrp="1" noChangeArrowheads="1"/>
          </p:cNvSpPr>
          <p:nvPr>
            <p:ph type="dt" sz="quarter" idx="10"/>
          </p:nvPr>
        </p:nvSpPr>
        <p:spPr>
          <a:noFill/>
        </p:spPr>
        <p:txBody>
          <a:bodyPr/>
          <a:lstStyle/>
          <a:p>
            <a:fld id="{D5180E10-C741-4182-B037-9A3F9F5C60EB}" type="datetime1">
              <a:rPr lang="fr-FR" smtClean="0"/>
              <a:pPr/>
              <a:t>12/07/2010</a:t>
            </a:fld>
            <a:endParaRPr lang="fr-FR"/>
          </a:p>
        </p:txBody>
      </p:sp>
      <p:sp>
        <p:nvSpPr>
          <p:cNvPr id="13315" name="Rectangle 15"/>
          <p:cNvSpPr>
            <a:spLocks noGrp="1" noChangeArrowheads="1"/>
          </p:cNvSpPr>
          <p:nvPr>
            <p:ph type="ftr" sz="quarter" idx="11"/>
          </p:nvPr>
        </p:nvSpPr>
        <p:spPr>
          <a:noFill/>
        </p:spPr>
        <p:txBody>
          <a:bodyPr/>
          <a:lstStyle/>
          <a:p>
            <a:r>
              <a:rPr lang="fr-FR" smtClean="0"/>
              <a:t>Modddjo – Aks – JSC/ER </a:t>
            </a:r>
            <a:endParaRPr lang="fr-FR"/>
          </a:p>
        </p:txBody>
      </p:sp>
      <p:sp>
        <p:nvSpPr>
          <p:cNvPr id="13316" name="Rectangle 16"/>
          <p:cNvSpPr>
            <a:spLocks noGrp="1" noChangeArrowheads="1"/>
          </p:cNvSpPr>
          <p:nvPr>
            <p:ph type="sldNum" sz="quarter" idx="12"/>
          </p:nvPr>
        </p:nvSpPr>
        <p:spPr>
          <a:noFill/>
        </p:spPr>
        <p:txBody>
          <a:bodyPr/>
          <a:lstStyle/>
          <a:p>
            <a:fld id="{39430179-52F8-4BD0-8019-153D5F4E13A7}" type="slidenum">
              <a:rPr lang="fr-FR"/>
              <a:pPr/>
              <a:t>30</a:t>
            </a:fld>
            <a:endParaRPr lang="fr-FR"/>
          </a:p>
        </p:txBody>
      </p:sp>
      <p:sp>
        <p:nvSpPr>
          <p:cNvPr id="13317" name="Rectangle 4"/>
          <p:cNvSpPr>
            <a:spLocks noGrp="1" noChangeArrowheads="1"/>
          </p:cNvSpPr>
          <p:nvPr>
            <p:ph type="ctrTitle"/>
          </p:nvPr>
        </p:nvSpPr>
        <p:spPr/>
        <p:txBody>
          <a:bodyPr/>
          <a:lstStyle/>
          <a:p>
            <a:pPr eaLnBrk="1" hangingPunct="1"/>
            <a:r>
              <a:rPr lang="fr-FR" smtClean="0"/>
              <a:t>Merci de votre attention…</a:t>
            </a:r>
          </a:p>
        </p:txBody>
      </p:sp>
      <p:sp>
        <p:nvSpPr>
          <p:cNvPr id="13318" name="Rectangle 5"/>
          <p:cNvSpPr>
            <a:spLocks noGrp="1" noChangeArrowheads="1"/>
          </p:cNvSpPr>
          <p:nvPr>
            <p:ph type="subTitle" idx="1"/>
          </p:nvPr>
        </p:nvSpPr>
        <p:spPr>
          <a:ln>
            <a:noFill/>
          </a:ln>
        </p:spPr>
        <p:txBody>
          <a:bodyPr/>
          <a:lstStyle/>
          <a:p>
            <a:r>
              <a:rPr lang="fr-FR" b="1" dirty="0" smtClean="0">
                <a:solidFill>
                  <a:srgbClr val="FF6600"/>
                </a:solidFill>
              </a:rPr>
              <a:t>Media Riche en 3D </a:t>
            </a:r>
            <a:endParaRPr lang="fr-FR" b="1" dirty="0">
              <a:solidFill>
                <a:srgbClr val="FF66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a:spLocks noGrp="1"/>
          </p:cNvSpPr>
          <p:nvPr>
            <p:ph type="title"/>
          </p:nvPr>
        </p:nvSpPr>
        <p:spPr>
          <a:xfrm>
            <a:off x="1150938" y="214313"/>
            <a:ext cx="7793037" cy="857250"/>
          </a:xfrm>
        </p:spPr>
        <p:txBody>
          <a:bodyPr/>
          <a:lstStyle/>
          <a:p>
            <a:pPr eaLnBrk="1" hangingPunct="1"/>
            <a:r>
              <a:rPr lang="fr-FR" smtClean="0"/>
              <a:t>Sommaire</a:t>
            </a:r>
          </a:p>
        </p:txBody>
      </p:sp>
      <p:sp>
        <p:nvSpPr>
          <p:cNvPr id="20483" name="Espace réservé du contenu 2"/>
          <p:cNvSpPr>
            <a:spLocks noGrp="1"/>
          </p:cNvSpPr>
          <p:nvPr>
            <p:ph idx="1"/>
          </p:nvPr>
        </p:nvSpPr>
        <p:spPr/>
        <p:txBody>
          <a:bodyPr/>
          <a:lstStyle/>
          <a:p>
            <a:pPr eaLnBrk="1" hangingPunct="1"/>
            <a:r>
              <a:rPr lang="fr-FR" sz="2800" dirty="0" smtClean="0"/>
              <a:t>Partie 1 : </a:t>
            </a:r>
            <a:r>
              <a:rPr lang="fr-FR" sz="2800" dirty="0" err="1" smtClean="0"/>
              <a:t>Modddjo</a:t>
            </a:r>
            <a:r>
              <a:rPr lang="fr-FR" sz="2800" dirty="0" smtClean="0"/>
              <a:t>, ses dirigeants</a:t>
            </a:r>
          </a:p>
          <a:p>
            <a:pPr eaLnBrk="1" hangingPunct="1"/>
            <a:r>
              <a:rPr lang="fr-FR" sz="2800" dirty="0" smtClean="0"/>
              <a:t>Partie 2 : Produit innovant</a:t>
            </a:r>
          </a:p>
          <a:p>
            <a:pPr eaLnBrk="1" hangingPunct="1"/>
            <a:r>
              <a:rPr lang="fr-FR" sz="2800" dirty="0" smtClean="0"/>
              <a:t>Partie 3 : Marché</a:t>
            </a:r>
          </a:p>
          <a:p>
            <a:pPr eaLnBrk="1" hangingPunct="1"/>
            <a:r>
              <a:rPr lang="fr-FR" sz="2800" dirty="0" smtClean="0"/>
              <a:t>Partie 4 : Marketing</a:t>
            </a:r>
          </a:p>
          <a:p>
            <a:pPr eaLnBrk="1" hangingPunct="1"/>
            <a:r>
              <a:rPr lang="fr-FR" sz="2800" dirty="0" smtClean="0"/>
              <a:t>Partie 5 : Prévisions des ventes</a:t>
            </a:r>
          </a:p>
          <a:p>
            <a:pPr eaLnBrk="1" hangingPunct="1"/>
            <a:r>
              <a:rPr lang="fr-FR" sz="2800" dirty="0" smtClean="0"/>
              <a:t>Partie 6 : Business Plan</a:t>
            </a:r>
          </a:p>
          <a:p>
            <a:pPr eaLnBrk="1" hangingPunct="1"/>
            <a:r>
              <a:rPr lang="fr-FR" sz="2800" dirty="0" smtClean="0"/>
              <a:t>Partie 7 : Valorisation et rentabilité</a:t>
            </a:r>
          </a:p>
          <a:p>
            <a:pPr eaLnBrk="1" hangingPunct="1"/>
            <a:endParaRPr lang="fr-FR" dirty="0" smtClean="0"/>
          </a:p>
        </p:txBody>
      </p:sp>
      <p:sp>
        <p:nvSpPr>
          <p:cNvPr id="20484" name="Espace réservé de la date 3"/>
          <p:cNvSpPr>
            <a:spLocks noGrp="1"/>
          </p:cNvSpPr>
          <p:nvPr>
            <p:ph type="dt" sz="quarter" idx="10"/>
          </p:nvPr>
        </p:nvSpPr>
        <p:spPr>
          <a:noFill/>
        </p:spPr>
        <p:txBody>
          <a:bodyPr/>
          <a:lstStyle/>
          <a:p>
            <a:fld id="{059A2DB3-3A75-45B3-A7A7-988E44924F00}" type="datetime1">
              <a:rPr lang="fr-FR" smtClean="0"/>
              <a:pPr/>
              <a:t>12/07/2010</a:t>
            </a:fld>
            <a:endParaRPr lang="fr-FR" smtClean="0"/>
          </a:p>
        </p:txBody>
      </p:sp>
      <p:sp>
        <p:nvSpPr>
          <p:cNvPr id="20485" name="Espace réservé du numéro de diapositive 4"/>
          <p:cNvSpPr>
            <a:spLocks noGrp="1"/>
          </p:cNvSpPr>
          <p:nvPr>
            <p:ph type="sldNum" sz="quarter" idx="12"/>
          </p:nvPr>
        </p:nvSpPr>
        <p:spPr>
          <a:noFill/>
        </p:spPr>
        <p:txBody>
          <a:bodyPr/>
          <a:lstStyle/>
          <a:p>
            <a:fld id="{86F94585-8CCF-411F-B760-665A649A1833}" type="slidenum">
              <a:rPr lang="fr-FR" smtClean="0"/>
              <a:pPr/>
              <a:t>4</a:t>
            </a:fld>
            <a:endParaRPr lang="fr-FR" dirty="0" smtClean="0"/>
          </a:p>
        </p:txBody>
      </p:sp>
      <p:sp>
        <p:nvSpPr>
          <p:cNvPr id="20486"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1150938" y="214313"/>
            <a:ext cx="7793037" cy="838200"/>
          </a:xfrm>
        </p:spPr>
        <p:txBody>
          <a:bodyPr/>
          <a:lstStyle/>
          <a:p>
            <a:pPr eaLnBrk="1" hangingPunct="1"/>
            <a:r>
              <a:rPr lang="fr-FR" dirty="0" smtClean="0"/>
              <a:t>1. Sébastien Bloc « l’Inventeur »</a:t>
            </a:r>
          </a:p>
        </p:txBody>
      </p:sp>
      <p:sp>
        <p:nvSpPr>
          <p:cNvPr id="21507" name="Espace réservé du contenu 2"/>
          <p:cNvSpPr>
            <a:spLocks noGrp="1"/>
          </p:cNvSpPr>
          <p:nvPr>
            <p:ph type="body" idx="1"/>
          </p:nvPr>
        </p:nvSpPr>
        <p:spPr/>
        <p:txBody>
          <a:bodyPr/>
          <a:lstStyle/>
          <a:p>
            <a:pPr eaLnBrk="1" hangingPunct="1">
              <a:lnSpc>
                <a:spcPct val="80000"/>
              </a:lnSpc>
              <a:buFont typeface="Wingdings" pitchFamily="2" charset="2"/>
              <a:buNone/>
            </a:pPr>
            <a:r>
              <a:rPr lang="fr-FR" sz="1600" b="1" dirty="0" smtClean="0"/>
              <a:t>Porteur du projet, 37 ans, Président &amp; CTO</a:t>
            </a:r>
          </a:p>
          <a:p>
            <a:pPr eaLnBrk="1" hangingPunct="1">
              <a:lnSpc>
                <a:spcPct val="80000"/>
              </a:lnSpc>
              <a:buFont typeface="Wingdings" pitchFamily="2" charset="2"/>
              <a:buNone/>
            </a:pPr>
            <a:endParaRPr lang="fr-FR" sz="2000" b="1" u="sng" dirty="0" smtClean="0"/>
          </a:p>
          <a:p>
            <a:pPr eaLnBrk="1" hangingPunct="1">
              <a:lnSpc>
                <a:spcPct val="80000"/>
              </a:lnSpc>
            </a:pPr>
            <a:r>
              <a:rPr lang="fr-FR" sz="1400" b="1" u="sng" dirty="0" smtClean="0"/>
              <a:t>Expérience</a:t>
            </a:r>
            <a:endParaRPr lang="fr-FR" sz="1400" dirty="0" smtClean="0"/>
          </a:p>
          <a:p>
            <a:pPr lvl="1" eaLnBrk="1" hangingPunct="1"/>
            <a:r>
              <a:rPr lang="fr-FR" sz="1200" dirty="0" smtClean="0"/>
              <a:t>10 ans d’expérience : informatique, jeu vidéo, multimédia, internet</a:t>
            </a:r>
          </a:p>
          <a:p>
            <a:pPr lvl="1" eaLnBrk="1" hangingPunct="1"/>
            <a:r>
              <a:rPr lang="fr-FR" sz="1200" dirty="0" smtClean="0"/>
              <a:t>Postes occupés : manager technique, chef de projet, ingénieur R&amp;D, développeur, France et Chine.</a:t>
            </a:r>
          </a:p>
          <a:p>
            <a:pPr lvl="1" eaLnBrk="1" hangingPunct="1"/>
            <a:endParaRPr lang="fr-FR" sz="1600" dirty="0" smtClean="0"/>
          </a:p>
          <a:p>
            <a:pPr eaLnBrk="1" hangingPunct="1">
              <a:lnSpc>
                <a:spcPct val="80000"/>
              </a:lnSpc>
            </a:pPr>
            <a:r>
              <a:rPr lang="fr-FR" sz="1400" b="1" u="sng" dirty="0" smtClean="0"/>
              <a:t>Savoir faire</a:t>
            </a:r>
          </a:p>
          <a:p>
            <a:pPr lvl="1" eaLnBrk="1" hangingPunct="1"/>
            <a:r>
              <a:rPr lang="fr-FR" sz="1200" dirty="0" smtClean="0"/>
              <a:t>Expertise des technologies 3D (visuelle, audio, </a:t>
            </a:r>
            <a:r>
              <a:rPr lang="fr-FR" sz="1200" dirty="0" err="1" smtClean="0"/>
              <a:t>haptique</a:t>
            </a:r>
            <a:r>
              <a:rPr lang="fr-FR" sz="1200" dirty="0" smtClean="0"/>
              <a:t> …)</a:t>
            </a:r>
          </a:p>
          <a:p>
            <a:pPr lvl="1" eaLnBrk="1" hangingPunct="1"/>
            <a:r>
              <a:rPr lang="fr-FR" sz="1200" dirty="0" smtClean="0"/>
              <a:t>Maîtrise de l’ergonomie des Interfaces Homme-Machine</a:t>
            </a:r>
          </a:p>
          <a:p>
            <a:pPr lvl="1" eaLnBrk="1" hangingPunct="1"/>
            <a:r>
              <a:rPr lang="fr-FR" sz="1200" dirty="0" smtClean="0"/>
              <a:t>Réactivité aux évolutions du marché</a:t>
            </a:r>
            <a:endParaRPr lang="fr-FR" sz="1200" b="1" u="sng" dirty="0" smtClean="0"/>
          </a:p>
          <a:p>
            <a:pPr eaLnBrk="1" hangingPunct="1">
              <a:lnSpc>
                <a:spcPct val="80000"/>
              </a:lnSpc>
            </a:pPr>
            <a:endParaRPr lang="fr-FR" sz="1400" b="1" u="sng" dirty="0" smtClean="0"/>
          </a:p>
          <a:p>
            <a:pPr eaLnBrk="1" hangingPunct="1">
              <a:lnSpc>
                <a:spcPct val="80000"/>
              </a:lnSpc>
            </a:pPr>
            <a:r>
              <a:rPr lang="fr-FR" sz="1400" b="1" u="sng" dirty="0" smtClean="0"/>
              <a:t>Formation</a:t>
            </a:r>
          </a:p>
          <a:p>
            <a:pPr lvl="1" eaLnBrk="1" hangingPunct="1">
              <a:lnSpc>
                <a:spcPct val="90000"/>
              </a:lnSpc>
            </a:pPr>
            <a:r>
              <a:rPr lang="fr-FR" sz="1200" dirty="0" smtClean="0"/>
              <a:t>Licence informatique, Faculté des Sciences (Saint-Étienne)</a:t>
            </a:r>
          </a:p>
          <a:p>
            <a:pPr lvl="1" eaLnBrk="1" hangingPunct="1">
              <a:lnSpc>
                <a:spcPct val="90000"/>
              </a:lnSpc>
            </a:pPr>
            <a:r>
              <a:rPr lang="fr-FR" sz="1200" dirty="0" smtClean="0"/>
              <a:t>DUT informatique, IUT Charlemagne (Nancy)</a:t>
            </a:r>
          </a:p>
          <a:p>
            <a:pPr lvl="1" eaLnBrk="1" hangingPunct="1">
              <a:lnSpc>
                <a:spcPct val="90000"/>
              </a:lnSpc>
            </a:pPr>
            <a:r>
              <a:rPr lang="fr-FR" sz="1200" dirty="0" smtClean="0"/>
              <a:t>BAC STI électronique avec mention (Dijon)</a:t>
            </a:r>
            <a:endParaRPr lang="fr-FR" sz="1200" u="sng" dirty="0" smtClean="0"/>
          </a:p>
          <a:p>
            <a:pPr eaLnBrk="1" hangingPunct="1">
              <a:lnSpc>
                <a:spcPct val="80000"/>
              </a:lnSpc>
              <a:buFont typeface="Wingdings" pitchFamily="2" charset="2"/>
              <a:buNone/>
            </a:pPr>
            <a:endParaRPr lang="fr-FR" sz="1400" b="1" u="sng" dirty="0" smtClean="0"/>
          </a:p>
        </p:txBody>
      </p:sp>
      <p:sp>
        <p:nvSpPr>
          <p:cNvPr id="21508" name="Espace réservé de la date 3"/>
          <p:cNvSpPr>
            <a:spLocks noGrp="1"/>
          </p:cNvSpPr>
          <p:nvPr>
            <p:ph type="dt" sz="quarter" idx="10"/>
          </p:nvPr>
        </p:nvSpPr>
        <p:spPr>
          <a:noFill/>
        </p:spPr>
        <p:txBody>
          <a:bodyPr/>
          <a:lstStyle/>
          <a:p>
            <a:fld id="{01B5C498-8CF3-4EF8-BDEC-96FC28124F82}" type="datetime1">
              <a:rPr lang="fr-FR" smtClean="0"/>
              <a:pPr/>
              <a:t>12/07/2010</a:t>
            </a:fld>
            <a:endParaRPr lang="fr-FR" smtClean="0"/>
          </a:p>
        </p:txBody>
      </p:sp>
      <p:sp>
        <p:nvSpPr>
          <p:cNvPr id="21509" name="Espace réservé du numéro de diapositive 4"/>
          <p:cNvSpPr>
            <a:spLocks noGrp="1"/>
          </p:cNvSpPr>
          <p:nvPr>
            <p:ph type="sldNum" sz="quarter" idx="12"/>
          </p:nvPr>
        </p:nvSpPr>
        <p:spPr>
          <a:noFill/>
        </p:spPr>
        <p:txBody>
          <a:bodyPr/>
          <a:lstStyle/>
          <a:p>
            <a:fld id="{86F94585-8CCF-411F-B760-665A649A1833}" type="slidenum">
              <a:rPr lang="fr-FR" smtClean="0"/>
              <a:pPr/>
              <a:t>5</a:t>
            </a:fld>
            <a:endParaRPr lang="fr-FR" dirty="0" smtClean="0"/>
          </a:p>
        </p:txBody>
      </p:sp>
      <p:sp>
        <p:nvSpPr>
          <p:cNvPr id="21510"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150938" y="214313"/>
            <a:ext cx="7793037" cy="838200"/>
          </a:xfrm>
        </p:spPr>
        <p:txBody>
          <a:bodyPr/>
          <a:lstStyle/>
          <a:p>
            <a:pPr eaLnBrk="1" hangingPunct="1"/>
            <a:r>
              <a:rPr lang="fr-FR" dirty="0" smtClean="0"/>
              <a:t>1. Olivier Steu « le Manager »</a:t>
            </a:r>
          </a:p>
        </p:txBody>
      </p:sp>
      <p:sp>
        <p:nvSpPr>
          <p:cNvPr id="22531" name="Espace réservé du contenu 5"/>
          <p:cNvSpPr>
            <a:spLocks noGrp="1"/>
          </p:cNvSpPr>
          <p:nvPr>
            <p:ph type="body" idx="1"/>
          </p:nvPr>
        </p:nvSpPr>
        <p:spPr/>
        <p:txBody>
          <a:bodyPr/>
          <a:lstStyle/>
          <a:p>
            <a:pPr eaLnBrk="1" hangingPunct="1">
              <a:lnSpc>
                <a:spcPct val="80000"/>
              </a:lnSpc>
              <a:buFont typeface="Wingdings" pitchFamily="2" charset="2"/>
              <a:buNone/>
            </a:pPr>
            <a:r>
              <a:rPr lang="fr-FR" sz="1600" b="1" dirty="0" smtClean="0"/>
              <a:t>Associé &amp; Directeur, 49 ans, Directeur Général</a:t>
            </a:r>
            <a:endParaRPr lang="fr-FR" sz="1600" dirty="0" smtClean="0"/>
          </a:p>
          <a:p>
            <a:pPr eaLnBrk="1" hangingPunct="1">
              <a:lnSpc>
                <a:spcPct val="80000"/>
              </a:lnSpc>
            </a:pPr>
            <a:endParaRPr lang="fr-FR" sz="2000" b="1" u="sng" dirty="0" smtClean="0"/>
          </a:p>
          <a:p>
            <a:pPr eaLnBrk="1" hangingPunct="1">
              <a:lnSpc>
                <a:spcPct val="80000"/>
              </a:lnSpc>
            </a:pPr>
            <a:r>
              <a:rPr lang="fr-FR" sz="1400" b="1" u="sng" dirty="0" smtClean="0"/>
              <a:t>Expérience</a:t>
            </a:r>
            <a:endParaRPr lang="fr-FR" sz="1400" dirty="0" smtClean="0"/>
          </a:p>
          <a:p>
            <a:pPr lvl="1" eaLnBrk="1" hangingPunct="1"/>
            <a:r>
              <a:rPr lang="fr-FR" sz="1200" dirty="0" smtClean="0"/>
              <a:t>20 ans d’expérience : DG opérations internationales dans des multinationales</a:t>
            </a:r>
          </a:p>
          <a:p>
            <a:pPr lvl="1" eaLnBrk="1" hangingPunct="1"/>
            <a:r>
              <a:rPr lang="fr-FR" sz="1200" dirty="0" smtClean="0"/>
              <a:t>Créateur d’une société de Conseil aux Entreprises en création (Start &amp; </a:t>
            </a:r>
            <a:r>
              <a:rPr lang="fr-FR" sz="1200" dirty="0" err="1" smtClean="0"/>
              <a:t>Develop</a:t>
            </a:r>
            <a:r>
              <a:rPr lang="fr-FR" sz="1200" dirty="0" smtClean="0"/>
              <a:t> Sarl)</a:t>
            </a:r>
          </a:p>
          <a:p>
            <a:pPr lvl="1" eaLnBrk="1" hangingPunct="1"/>
            <a:r>
              <a:rPr lang="fr-FR" sz="1200" dirty="0" smtClean="0"/>
              <a:t>Associé </a:t>
            </a:r>
            <a:r>
              <a:rPr lang="fr-FR" sz="1200" dirty="0" err="1" smtClean="0"/>
              <a:t>iEUROP</a:t>
            </a:r>
            <a:r>
              <a:rPr lang="fr-FR" sz="1200" dirty="0" smtClean="0"/>
              <a:t> (portails internet et gestion des réseaux sociaux)</a:t>
            </a:r>
          </a:p>
          <a:p>
            <a:pPr lvl="1" eaLnBrk="1" hangingPunct="1"/>
            <a:endParaRPr lang="fr-FR" sz="1600" dirty="0" smtClean="0"/>
          </a:p>
          <a:p>
            <a:pPr eaLnBrk="1" hangingPunct="1">
              <a:lnSpc>
                <a:spcPct val="80000"/>
              </a:lnSpc>
            </a:pPr>
            <a:r>
              <a:rPr lang="fr-FR" sz="1400" b="1" u="sng" dirty="0" smtClean="0"/>
              <a:t>Savoir faire</a:t>
            </a:r>
          </a:p>
          <a:p>
            <a:pPr lvl="1" eaLnBrk="1" hangingPunct="1"/>
            <a:r>
              <a:rPr lang="fr-FR" sz="1200" dirty="0" smtClean="0"/>
              <a:t>Redressement de filiales, changement de culture d’entreprise </a:t>
            </a:r>
          </a:p>
          <a:p>
            <a:pPr lvl="1" eaLnBrk="1" hangingPunct="1"/>
            <a:r>
              <a:rPr lang="fr-FR" sz="1200" dirty="0" smtClean="0"/>
              <a:t>Management des équipes</a:t>
            </a:r>
          </a:p>
          <a:p>
            <a:pPr lvl="1" eaLnBrk="1" hangingPunct="1"/>
            <a:r>
              <a:rPr lang="fr-FR" sz="1200" dirty="0" smtClean="0"/>
              <a:t>Multiculturel et multilingue (Français, Anglais, Allemand, Espagnol, Italien, Néerlandais)</a:t>
            </a:r>
          </a:p>
          <a:p>
            <a:pPr eaLnBrk="1" hangingPunct="1">
              <a:lnSpc>
                <a:spcPct val="80000"/>
              </a:lnSpc>
              <a:buFont typeface="Wingdings" pitchFamily="2" charset="2"/>
              <a:buNone/>
            </a:pPr>
            <a:endParaRPr lang="fr-FR" sz="1400" b="1" u="sng" dirty="0" smtClean="0"/>
          </a:p>
          <a:p>
            <a:pPr eaLnBrk="1" hangingPunct="1">
              <a:lnSpc>
                <a:spcPct val="80000"/>
              </a:lnSpc>
            </a:pPr>
            <a:r>
              <a:rPr lang="fr-FR" sz="1400" b="1" u="sng" dirty="0" smtClean="0"/>
              <a:t>Formation</a:t>
            </a:r>
          </a:p>
          <a:p>
            <a:pPr lvl="1" eaLnBrk="1" hangingPunct="1"/>
            <a:r>
              <a:rPr lang="fr-FR" sz="1200" dirty="0" smtClean="0"/>
              <a:t>Ingénieur SUPELEC (promo 84)</a:t>
            </a:r>
          </a:p>
          <a:p>
            <a:pPr lvl="1" eaLnBrk="1" hangingPunct="1"/>
            <a:r>
              <a:rPr lang="fr-FR" sz="1200" dirty="0" smtClean="0"/>
              <a:t>Licence de Sciences Économiques (84), Université de Paris I (Sorbonne)</a:t>
            </a:r>
          </a:p>
          <a:p>
            <a:pPr lvl="1" eaLnBrk="1" hangingPunct="1"/>
            <a:r>
              <a:rPr lang="fr-FR" sz="1200" dirty="0" smtClean="0"/>
              <a:t>BAC E mention très bien (</a:t>
            </a:r>
            <a:r>
              <a:rPr lang="fr-FR" sz="1200" dirty="0" err="1" smtClean="0"/>
              <a:t>Boulogne-sur-mer</a:t>
            </a:r>
            <a:r>
              <a:rPr lang="fr-FR" sz="1200" dirty="0" smtClean="0"/>
              <a:t>)</a:t>
            </a:r>
            <a:endParaRPr lang="fr-FR" sz="1200" u="sng" dirty="0" smtClean="0"/>
          </a:p>
          <a:p>
            <a:pPr eaLnBrk="1" hangingPunct="1"/>
            <a:endParaRPr lang="fr-FR" dirty="0" smtClean="0"/>
          </a:p>
        </p:txBody>
      </p:sp>
      <p:sp>
        <p:nvSpPr>
          <p:cNvPr id="22532" name="Espace réservé de la date 3"/>
          <p:cNvSpPr>
            <a:spLocks noGrp="1"/>
          </p:cNvSpPr>
          <p:nvPr>
            <p:ph type="dt" sz="quarter" idx="10"/>
          </p:nvPr>
        </p:nvSpPr>
        <p:spPr>
          <a:noFill/>
        </p:spPr>
        <p:txBody>
          <a:bodyPr/>
          <a:lstStyle/>
          <a:p>
            <a:fld id="{10DA6F3E-416C-4508-A0D3-914CCBAE83CC}" type="datetime1">
              <a:rPr lang="fr-FR" smtClean="0"/>
              <a:pPr/>
              <a:t>12/07/2010</a:t>
            </a:fld>
            <a:endParaRPr lang="fr-FR" smtClean="0"/>
          </a:p>
        </p:txBody>
      </p:sp>
      <p:sp>
        <p:nvSpPr>
          <p:cNvPr id="22533" name="Espace réservé du numéro de diapositive 4"/>
          <p:cNvSpPr>
            <a:spLocks noGrp="1"/>
          </p:cNvSpPr>
          <p:nvPr>
            <p:ph type="sldNum" sz="quarter" idx="12"/>
          </p:nvPr>
        </p:nvSpPr>
        <p:spPr>
          <a:noFill/>
        </p:spPr>
        <p:txBody>
          <a:bodyPr/>
          <a:lstStyle/>
          <a:p>
            <a:fld id="{86F94585-8CCF-411F-B760-665A649A1833}" type="slidenum">
              <a:rPr lang="fr-FR" smtClean="0"/>
              <a:pPr/>
              <a:t>6</a:t>
            </a:fld>
            <a:endParaRPr lang="fr-FR" dirty="0" smtClean="0"/>
          </a:p>
        </p:txBody>
      </p:sp>
      <p:sp>
        <p:nvSpPr>
          <p:cNvPr id="22534"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re 1"/>
          <p:cNvSpPr>
            <a:spLocks noGrp="1"/>
          </p:cNvSpPr>
          <p:nvPr>
            <p:ph type="title"/>
          </p:nvPr>
        </p:nvSpPr>
        <p:spPr>
          <a:xfrm>
            <a:off x="1150938" y="214313"/>
            <a:ext cx="7793037" cy="838200"/>
          </a:xfrm>
        </p:spPr>
        <p:txBody>
          <a:bodyPr/>
          <a:lstStyle/>
          <a:p>
            <a:r>
              <a:rPr lang="fr-FR" smtClean="0"/>
              <a:t>1. Capital 400 k€</a:t>
            </a:r>
          </a:p>
        </p:txBody>
      </p:sp>
      <p:graphicFrame>
        <p:nvGraphicFramePr>
          <p:cNvPr id="1026" name="Object 18"/>
          <p:cNvGraphicFramePr>
            <a:graphicFrameLocks noChangeAspect="1"/>
          </p:cNvGraphicFramePr>
          <p:nvPr/>
        </p:nvGraphicFramePr>
        <p:xfrm>
          <a:off x="0" y="2571750"/>
          <a:ext cx="7551738" cy="3917950"/>
        </p:xfrm>
        <a:graphic>
          <a:graphicData uri="http://schemas.openxmlformats.org/presentationml/2006/ole">
            <p:oleObj spid="_x0000_s1026" r:id="rId4" imgW="7553599" imgH="3920068" progId="Excel.Sheet.8">
              <p:embed/>
            </p:oleObj>
          </a:graphicData>
        </a:graphic>
      </p:graphicFrame>
      <p:sp>
        <p:nvSpPr>
          <p:cNvPr id="1028" name="ZoneTexte 5"/>
          <p:cNvSpPr txBox="1">
            <a:spLocks noChangeArrowheads="1"/>
          </p:cNvSpPr>
          <p:nvPr/>
        </p:nvSpPr>
        <p:spPr bwMode="auto">
          <a:xfrm>
            <a:off x="2928938" y="2571750"/>
            <a:ext cx="1355725" cy="646113"/>
          </a:xfrm>
          <a:prstGeom prst="rect">
            <a:avLst/>
          </a:prstGeom>
          <a:noFill/>
          <a:ln w="9525">
            <a:noFill/>
            <a:miter lim="800000"/>
            <a:headEnd/>
            <a:tailEnd/>
          </a:ln>
        </p:spPr>
        <p:txBody>
          <a:bodyPr wrap="none">
            <a:spAutoFit/>
          </a:bodyPr>
          <a:lstStyle/>
          <a:p>
            <a:pPr algn="ctr"/>
            <a:r>
              <a:rPr lang="fr-FR"/>
              <a:t>Olivier Steu</a:t>
            </a:r>
          </a:p>
          <a:p>
            <a:pPr algn="ctr"/>
            <a:r>
              <a:rPr lang="fr-FR"/>
              <a:t>13 %</a:t>
            </a:r>
          </a:p>
        </p:txBody>
      </p:sp>
      <p:sp>
        <p:nvSpPr>
          <p:cNvPr id="1029" name="ZoneTexte 6"/>
          <p:cNvSpPr txBox="1">
            <a:spLocks noChangeArrowheads="1"/>
          </p:cNvSpPr>
          <p:nvPr/>
        </p:nvSpPr>
        <p:spPr bwMode="auto">
          <a:xfrm>
            <a:off x="714375" y="3714750"/>
            <a:ext cx="944563" cy="646113"/>
          </a:xfrm>
          <a:prstGeom prst="rect">
            <a:avLst/>
          </a:prstGeom>
          <a:noFill/>
          <a:ln w="9525">
            <a:noFill/>
            <a:miter lim="800000"/>
            <a:headEnd/>
            <a:tailEnd/>
          </a:ln>
        </p:spPr>
        <p:txBody>
          <a:bodyPr wrap="none">
            <a:spAutoFit/>
          </a:bodyPr>
          <a:lstStyle/>
          <a:p>
            <a:pPr algn="ctr"/>
            <a:r>
              <a:rPr lang="fr-FR"/>
              <a:t>SC Bloc</a:t>
            </a:r>
          </a:p>
          <a:p>
            <a:pPr algn="ctr"/>
            <a:r>
              <a:rPr lang="fr-FR"/>
              <a:t>25 %</a:t>
            </a:r>
          </a:p>
        </p:txBody>
      </p:sp>
      <p:sp>
        <p:nvSpPr>
          <p:cNvPr id="1030" name="ZoneTexte 7"/>
          <p:cNvSpPr txBox="1">
            <a:spLocks noChangeArrowheads="1"/>
          </p:cNvSpPr>
          <p:nvPr/>
        </p:nvSpPr>
        <p:spPr bwMode="auto">
          <a:xfrm>
            <a:off x="6213475" y="5286375"/>
            <a:ext cx="1660525" cy="646113"/>
          </a:xfrm>
          <a:prstGeom prst="rect">
            <a:avLst/>
          </a:prstGeom>
          <a:noFill/>
          <a:ln w="9525">
            <a:noFill/>
            <a:miter lim="800000"/>
            <a:headEnd/>
            <a:tailEnd/>
          </a:ln>
        </p:spPr>
        <p:txBody>
          <a:bodyPr wrap="none">
            <a:spAutoFit/>
          </a:bodyPr>
          <a:lstStyle/>
          <a:p>
            <a:pPr algn="ctr"/>
            <a:r>
              <a:rPr lang="fr-FR"/>
              <a:t>Sébastien Bloc</a:t>
            </a:r>
          </a:p>
          <a:p>
            <a:pPr algn="ctr"/>
            <a:r>
              <a:rPr lang="fr-FR"/>
              <a:t>62 %</a:t>
            </a:r>
          </a:p>
        </p:txBody>
      </p:sp>
      <p:sp>
        <p:nvSpPr>
          <p:cNvPr id="1031" name="Espace réservé de la date 8"/>
          <p:cNvSpPr>
            <a:spLocks noGrp="1"/>
          </p:cNvSpPr>
          <p:nvPr>
            <p:ph type="dt" sz="quarter" idx="10"/>
          </p:nvPr>
        </p:nvSpPr>
        <p:spPr>
          <a:noFill/>
        </p:spPr>
        <p:txBody>
          <a:bodyPr/>
          <a:lstStyle/>
          <a:p>
            <a:fld id="{A6A4C8B9-791F-48F5-8D36-C278DB425553}" type="datetime1">
              <a:rPr lang="fr-FR" smtClean="0"/>
              <a:pPr/>
              <a:t>12/07/2010</a:t>
            </a:fld>
            <a:endParaRPr lang="fr-FR" smtClean="0"/>
          </a:p>
        </p:txBody>
      </p:sp>
      <p:sp>
        <p:nvSpPr>
          <p:cNvPr id="1032" name="Espace réservé du numéro de diapositive 9"/>
          <p:cNvSpPr>
            <a:spLocks noGrp="1"/>
          </p:cNvSpPr>
          <p:nvPr>
            <p:ph type="sldNum" sz="quarter" idx="12"/>
          </p:nvPr>
        </p:nvSpPr>
        <p:spPr>
          <a:noFill/>
        </p:spPr>
        <p:txBody>
          <a:bodyPr/>
          <a:lstStyle/>
          <a:p>
            <a:fld id="{86F94585-8CCF-411F-B760-665A649A1833}" type="slidenum">
              <a:rPr lang="fr-FR" smtClean="0"/>
              <a:pPr/>
              <a:t>7</a:t>
            </a:fld>
            <a:endParaRPr lang="fr-FR" dirty="0" smtClean="0"/>
          </a:p>
        </p:txBody>
      </p:sp>
      <p:sp>
        <p:nvSpPr>
          <p:cNvPr id="1033" name="Espace réservé du pied de page 10"/>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150938" y="214313"/>
            <a:ext cx="7793037" cy="838200"/>
          </a:xfrm>
        </p:spPr>
        <p:txBody>
          <a:bodyPr/>
          <a:lstStyle/>
          <a:p>
            <a:pPr eaLnBrk="1" hangingPunct="1"/>
            <a:r>
              <a:rPr lang="fr-FR" dirty="0" smtClean="0"/>
              <a:t>2. Mission / Vision</a:t>
            </a:r>
          </a:p>
        </p:txBody>
      </p:sp>
      <p:sp>
        <p:nvSpPr>
          <p:cNvPr id="23555" name="Espace réservé du contenu 5"/>
          <p:cNvSpPr>
            <a:spLocks noGrp="1"/>
          </p:cNvSpPr>
          <p:nvPr>
            <p:ph idx="1"/>
          </p:nvPr>
        </p:nvSpPr>
        <p:spPr/>
        <p:txBody>
          <a:bodyPr/>
          <a:lstStyle/>
          <a:p>
            <a:pPr lvl="1" eaLnBrk="1" hangingPunct="1"/>
            <a:endParaRPr lang="fr-FR" sz="1800" b="1" u="sng" dirty="0" smtClean="0"/>
          </a:p>
          <a:p>
            <a:pPr eaLnBrk="1" hangingPunct="1">
              <a:lnSpc>
                <a:spcPct val="80000"/>
              </a:lnSpc>
            </a:pPr>
            <a:r>
              <a:rPr lang="fr-FR" sz="2000" b="1" dirty="0" smtClean="0"/>
              <a:t>Concept produit : Immersion dans la 3D</a:t>
            </a:r>
          </a:p>
          <a:p>
            <a:pPr lvl="1" eaLnBrk="1" hangingPunct="1">
              <a:lnSpc>
                <a:spcPct val="80000"/>
              </a:lnSpc>
            </a:pPr>
            <a:r>
              <a:rPr lang="fr-FR" sz="1400" dirty="0" smtClean="0"/>
              <a:t>Etendre au monde numérique les dimensions de notre environnement humain</a:t>
            </a:r>
          </a:p>
          <a:p>
            <a:pPr lvl="1" eaLnBrk="1" hangingPunct="1"/>
            <a:r>
              <a:rPr lang="fr-FR" sz="1400" dirty="0" smtClean="0"/>
              <a:t>Moteur d’interface 3D interactif pour le web, les applications et les OS </a:t>
            </a:r>
          </a:p>
          <a:p>
            <a:pPr eaLnBrk="1" hangingPunct="1">
              <a:buFont typeface="Wingdings" pitchFamily="2" charset="2"/>
              <a:buNone/>
            </a:pPr>
            <a:endParaRPr lang="fr-FR" sz="1400" dirty="0" smtClean="0"/>
          </a:p>
          <a:p>
            <a:pPr eaLnBrk="1" hangingPunct="1">
              <a:lnSpc>
                <a:spcPct val="80000"/>
              </a:lnSpc>
            </a:pPr>
            <a:r>
              <a:rPr lang="fr-FR" sz="2000" b="1" dirty="0" smtClean="0"/>
              <a:t>Buts de la « 3D utile »</a:t>
            </a:r>
          </a:p>
          <a:p>
            <a:pPr lvl="1" eaLnBrk="1" hangingPunct="1">
              <a:lnSpc>
                <a:spcPct val="80000"/>
              </a:lnSpc>
            </a:pPr>
            <a:r>
              <a:rPr lang="fr-FR" sz="1400" dirty="0" smtClean="0"/>
              <a:t>Au-delà de l’esthétisme, la 3D devient  « utile » à la compréhension</a:t>
            </a:r>
          </a:p>
          <a:p>
            <a:pPr lvl="1" eaLnBrk="1" hangingPunct="1">
              <a:lnSpc>
                <a:spcPct val="80000"/>
              </a:lnSpc>
            </a:pPr>
            <a:r>
              <a:rPr lang="fr-FR" sz="1400" dirty="0" smtClean="0"/>
              <a:t>Rendre les scènes réalistes pour qu’elles soient intuitives et immersives</a:t>
            </a:r>
          </a:p>
          <a:p>
            <a:pPr lvl="1" eaLnBrk="1" hangingPunct="1">
              <a:lnSpc>
                <a:spcPct val="80000"/>
              </a:lnSpc>
            </a:pPr>
            <a:r>
              <a:rPr lang="fr-FR" sz="1400" dirty="0" smtClean="0"/>
              <a:t>Rendre l’expérience des utilisateurs « standard »</a:t>
            </a:r>
          </a:p>
          <a:p>
            <a:pPr lvl="1" eaLnBrk="1" hangingPunct="1">
              <a:lnSpc>
                <a:spcPct val="80000"/>
              </a:lnSpc>
            </a:pPr>
            <a:r>
              <a:rPr lang="fr-FR" sz="1400" dirty="0" smtClean="0"/>
              <a:t>Limiter la charge cognitive</a:t>
            </a:r>
          </a:p>
        </p:txBody>
      </p:sp>
      <p:sp>
        <p:nvSpPr>
          <p:cNvPr id="23556" name="Espace réservé de la date 3"/>
          <p:cNvSpPr>
            <a:spLocks noGrp="1"/>
          </p:cNvSpPr>
          <p:nvPr>
            <p:ph type="dt" sz="quarter" idx="10"/>
          </p:nvPr>
        </p:nvSpPr>
        <p:spPr>
          <a:noFill/>
        </p:spPr>
        <p:txBody>
          <a:bodyPr/>
          <a:lstStyle/>
          <a:p>
            <a:fld id="{5015C9F7-0F66-45D4-B092-2669FF4CE4FC}" type="datetime1">
              <a:rPr lang="fr-FR" smtClean="0"/>
              <a:pPr/>
              <a:t>12/07/2010</a:t>
            </a:fld>
            <a:endParaRPr lang="fr-FR" smtClean="0"/>
          </a:p>
        </p:txBody>
      </p:sp>
      <p:sp>
        <p:nvSpPr>
          <p:cNvPr id="23557" name="Espace réservé du numéro de diapositive 4"/>
          <p:cNvSpPr>
            <a:spLocks noGrp="1"/>
          </p:cNvSpPr>
          <p:nvPr>
            <p:ph type="sldNum" sz="quarter" idx="12"/>
          </p:nvPr>
        </p:nvSpPr>
        <p:spPr>
          <a:noFill/>
        </p:spPr>
        <p:txBody>
          <a:bodyPr/>
          <a:lstStyle/>
          <a:p>
            <a:fld id="{86F94585-8CCF-411F-B760-665A649A1833}" type="slidenum">
              <a:rPr lang="fr-FR" smtClean="0"/>
              <a:pPr/>
              <a:t>8</a:t>
            </a:fld>
            <a:endParaRPr lang="fr-FR" dirty="0" smtClean="0"/>
          </a:p>
        </p:txBody>
      </p:sp>
      <p:sp>
        <p:nvSpPr>
          <p:cNvPr id="23558"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re 1"/>
          <p:cNvSpPr>
            <a:spLocks noGrp="1"/>
          </p:cNvSpPr>
          <p:nvPr>
            <p:ph type="title"/>
          </p:nvPr>
        </p:nvSpPr>
        <p:spPr>
          <a:xfrm>
            <a:off x="1150938" y="214313"/>
            <a:ext cx="7793037" cy="857250"/>
          </a:xfrm>
        </p:spPr>
        <p:txBody>
          <a:bodyPr/>
          <a:lstStyle/>
          <a:p>
            <a:r>
              <a:rPr lang="fr-FR" smtClean="0"/>
              <a:t>2. Exemples d’application</a:t>
            </a:r>
          </a:p>
        </p:txBody>
      </p:sp>
      <p:sp>
        <p:nvSpPr>
          <p:cNvPr id="24579" name="Espace réservé du contenu 2"/>
          <p:cNvSpPr>
            <a:spLocks noGrp="1"/>
          </p:cNvSpPr>
          <p:nvPr>
            <p:ph idx="1"/>
          </p:nvPr>
        </p:nvSpPr>
        <p:spPr/>
        <p:txBody>
          <a:bodyPr/>
          <a:lstStyle/>
          <a:p>
            <a:r>
              <a:rPr lang="fr-FR" dirty="0" smtClean="0"/>
              <a:t>Application </a:t>
            </a:r>
            <a:r>
              <a:rPr lang="fr-FR" dirty="0" err="1" smtClean="0"/>
              <a:t>Studec</a:t>
            </a:r>
            <a:r>
              <a:rPr lang="fr-FR" dirty="0" smtClean="0"/>
              <a:t> (Airbus)</a:t>
            </a:r>
          </a:p>
          <a:p>
            <a:r>
              <a:rPr lang="fr-FR" dirty="0" err="1" smtClean="0"/>
              <a:t>Casual</a:t>
            </a:r>
            <a:r>
              <a:rPr lang="fr-FR" dirty="0" smtClean="0"/>
              <a:t> Game</a:t>
            </a:r>
          </a:p>
          <a:p>
            <a:r>
              <a:rPr lang="fr-FR" dirty="0" smtClean="0"/>
              <a:t>Cristal d’Arques</a:t>
            </a:r>
          </a:p>
        </p:txBody>
      </p:sp>
      <p:sp>
        <p:nvSpPr>
          <p:cNvPr id="24580" name="Espace réservé de la date 3"/>
          <p:cNvSpPr>
            <a:spLocks noGrp="1"/>
          </p:cNvSpPr>
          <p:nvPr>
            <p:ph type="dt" sz="quarter" idx="10"/>
          </p:nvPr>
        </p:nvSpPr>
        <p:spPr>
          <a:noFill/>
        </p:spPr>
        <p:txBody>
          <a:bodyPr/>
          <a:lstStyle/>
          <a:p>
            <a:fld id="{16B9F47B-6948-419C-ADB8-D3294F3C84F9}" type="datetime1">
              <a:rPr lang="fr-FR" smtClean="0"/>
              <a:pPr/>
              <a:t>12/07/2010</a:t>
            </a:fld>
            <a:endParaRPr lang="fr-FR" smtClean="0"/>
          </a:p>
        </p:txBody>
      </p:sp>
      <p:sp>
        <p:nvSpPr>
          <p:cNvPr id="24581" name="Espace réservé du numéro de diapositive 4"/>
          <p:cNvSpPr>
            <a:spLocks noGrp="1"/>
          </p:cNvSpPr>
          <p:nvPr>
            <p:ph type="sldNum" sz="quarter" idx="12"/>
          </p:nvPr>
        </p:nvSpPr>
        <p:spPr>
          <a:noFill/>
        </p:spPr>
        <p:txBody>
          <a:bodyPr/>
          <a:lstStyle/>
          <a:p>
            <a:fld id="{86F94585-8CCF-411F-B760-665A649A1833}" type="slidenum">
              <a:rPr lang="fr-FR" smtClean="0"/>
              <a:pPr/>
              <a:t>9</a:t>
            </a:fld>
            <a:endParaRPr lang="fr-FR" dirty="0" smtClean="0"/>
          </a:p>
        </p:txBody>
      </p:sp>
      <p:sp>
        <p:nvSpPr>
          <p:cNvPr id="24582"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usion">
  <a:themeElements>
    <a:clrScheme name="Fusion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Fus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usion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Fusion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Fusion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Fusion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Fusion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Fusion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100</TotalTime>
  <Words>2055</Words>
  <Application>Microsoft Office PowerPoint</Application>
  <PresentationFormat>Affichage à l'écran (4:3)</PresentationFormat>
  <Paragraphs>363</Paragraphs>
  <Slides>30</Slides>
  <Notes>23</Notes>
  <HiddenSlides>0</HiddenSlides>
  <MMClips>0</MMClips>
  <ScaleCrop>false</ScaleCrop>
  <HeadingPairs>
    <vt:vector size="6" baseType="variant">
      <vt:variant>
        <vt:lpstr>Thème</vt:lpstr>
      </vt:variant>
      <vt:variant>
        <vt:i4>2</vt:i4>
      </vt:variant>
      <vt:variant>
        <vt:lpstr>Serveurs OLE incorporés</vt:lpstr>
      </vt:variant>
      <vt:variant>
        <vt:i4>1</vt:i4>
      </vt:variant>
      <vt:variant>
        <vt:lpstr>Titres des diapositives</vt:lpstr>
      </vt:variant>
      <vt:variant>
        <vt:i4>30</vt:i4>
      </vt:variant>
    </vt:vector>
  </HeadingPairs>
  <TitlesOfParts>
    <vt:vector size="33" baseType="lpstr">
      <vt:lpstr>Fusion</vt:lpstr>
      <vt:lpstr>Conception personnalisée</vt:lpstr>
      <vt:lpstr>Microsoft Office Excel 97-2003 Worksheet</vt:lpstr>
      <vt:lpstr>MODDDJO </vt:lpstr>
      <vt:lpstr>Démonstration vidéo</vt:lpstr>
      <vt:lpstr>Executive summary</vt:lpstr>
      <vt:lpstr>Sommaire</vt:lpstr>
      <vt:lpstr>1. Sébastien Bloc « l’Inventeur »</vt:lpstr>
      <vt:lpstr>1. Olivier Steu « le Manager »</vt:lpstr>
      <vt:lpstr>1. Capital 400 k€</vt:lpstr>
      <vt:lpstr>2. Mission / Vision</vt:lpstr>
      <vt:lpstr>2. Exemples d’application</vt:lpstr>
      <vt:lpstr>2. Un produit innovant</vt:lpstr>
      <vt:lpstr>2. Chain tools</vt:lpstr>
      <vt:lpstr>2. Offre Modddjo </vt:lpstr>
      <vt:lpstr>3. Marché</vt:lpstr>
      <vt:lpstr>3. Repères du marché</vt:lpstr>
      <vt:lpstr>3. Cible</vt:lpstr>
      <vt:lpstr>3. Offre concurrente</vt:lpstr>
      <vt:lpstr>3. Stratégie</vt:lpstr>
      <vt:lpstr>4. Marketing</vt:lpstr>
      <vt:lpstr>4. Marketing model</vt:lpstr>
      <vt:lpstr>4. Business model</vt:lpstr>
      <vt:lpstr>4. Forces et faiblesses du projet</vt:lpstr>
      <vt:lpstr>5. Prévisions des ventes</vt:lpstr>
      <vt:lpstr>BUSINESS PLAN</vt:lpstr>
      <vt:lpstr>6. Business Plan</vt:lpstr>
      <vt:lpstr>6.1 Construction du chiffre d’affaires prévisionnel</vt:lpstr>
      <vt:lpstr>6.2 Comptes d’exploitation prévisionnels</vt:lpstr>
      <vt:lpstr>6.3 Comptes de financement prévisionnels</vt:lpstr>
      <vt:lpstr>6.4  Bilans prévisionnels</vt:lpstr>
      <vt:lpstr>6.5 Multiples de la profession : X = (Titres+Defi)/EBIT</vt:lpstr>
      <vt:lpstr>Merci de votre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MODDDJO</dc:title>
  <dc:creator>revellat</dc:creator>
  <cp:lastModifiedBy>evelyne</cp:lastModifiedBy>
  <cp:revision>318</cp:revision>
  <dcterms:created xsi:type="dcterms:W3CDTF">2010-02-03T09:50:53Z</dcterms:created>
  <dcterms:modified xsi:type="dcterms:W3CDTF">2010-07-12T01:32:39Z</dcterms:modified>
</cp:coreProperties>
</file>