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Default Extension="wav" ContentType="audio/wav"/>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95" r:id="rId2"/>
  </p:sldMasterIdLst>
  <p:notesMasterIdLst>
    <p:notesMasterId r:id="rId50"/>
  </p:notesMasterIdLst>
  <p:handoutMasterIdLst>
    <p:handoutMasterId r:id="rId51"/>
  </p:handoutMasterIdLst>
  <p:sldIdLst>
    <p:sldId id="256" r:id="rId3"/>
    <p:sldId id="292" r:id="rId4"/>
    <p:sldId id="328" r:id="rId5"/>
    <p:sldId id="282" r:id="rId6"/>
    <p:sldId id="283" r:id="rId7"/>
    <p:sldId id="284" r:id="rId8"/>
    <p:sldId id="261" r:id="rId9"/>
    <p:sldId id="297" r:id="rId10"/>
    <p:sldId id="291" r:id="rId11"/>
    <p:sldId id="318" r:id="rId12"/>
    <p:sldId id="299" r:id="rId13"/>
    <p:sldId id="347" r:id="rId14"/>
    <p:sldId id="298" r:id="rId15"/>
    <p:sldId id="285" r:id="rId16"/>
    <p:sldId id="329" r:id="rId17"/>
    <p:sldId id="301" r:id="rId18"/>
    <p:sldId id="355" r:id="rId19"/>
    <p:sldId id="356" r:id="rId20"/>
    <p:sldId id="353" r:id="rId21"/>
    <p:sldId id="330" r:id="rId22"/>
    <p:sldId id="275" r:id="rId23"/>
    <p:sldId id="332" r:id="rId24"/>
    <p:sldId id="357" r:id="rId25"/>
    <p:sldId id="346" r:id="rId26"/>
    <p:sldId id="334" r:id="rId27"/>
    <p:sldId id="333" r:id="rId28"/>
    <p:sldId id="349" r:id="rId29"/>
    <p:sldId id="335" r:id="rId30"/>
    <p:sldId id="336" r:id="rId31"/>
    <p:sldId id="337" r:id="rId32"/>
    <p:sldId id="323" r:id="rId33"/>
    <p:sldId id="342" r:id="rId34"/>
    <p:sldId id="354" r:id="rId35"/>
    <p:sldId id="338" r:id="rId36"/>
    <p:sldId id="350" r:id="rId37"/>
    <p:sldId id="340" r:id="rId38"/>
    <p:sldId id="341" r:id="rId39"/>
    <p:sldId id="343" r:id="rId40"/>
    <p:sldId id="348" r:id="rId41"/>
    <p:sldId id="351" r:id="rId42"/>
    <p:sldId id="352" r:id="rId43"/>
    <p:sldId id="327" r:id="rId44"/>
    <p:sldId id="286" r:id="rId45"/>
    <p:sldId id="287" r:id="rId46"/>
    <p:sldId id="314" r:id="rId47"/>
    <p:sldId id="302" r:id="rId48"/>
    <p:sldId id="296" r:id="rId49"/>
  </p:sldIdLst>
  <p:sldSz cx="9144000" cy="6858000" type="screen4x3"/>
  <p:notesSz cx="6794500" cy="9906000"/>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lyne" initial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86337" autoAdjust="0"/>
  </p:normalViewPr>
  <p:slideViewPr>
    <p:cSldViewPr>
      <p:cViewPr>
        <p:scale>
          <a:sx n="100" d="100"/>
          <a:sy n="100" d="100"/>
        </p:scale>
        <p:origin x="-492" y="27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492"/>
    </p:cViewPr>
  </p:sorterViewPr>
  <p:notesViewPr>
    <p:cSldViewPr>
      <p:cViewPr varScale="1">
        <p:scale>
          <a:sx n="55" d="100"/>
          <a:sy n="55" d="100"/>
        </p:scale>
        <p:origin x="-2868" y="-84"/>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9A1A2-A6AA-45FE-9DEF-2FAC0E1BC667}" type="doc">
      <dgm:prSet loTypeId="urn:microsoft.com/office/officeart/2005/8/layout/radial6" loCatId="cycle" qsTypeId="urn:microsoft.com/office/officeart/2005/8/quickstyle/3d7" qsCatId="3D" csTypeId="urn:microsoft.com/office/officeart/2005/8/colors/accent1_2" csCatId="accent1" phldr="1"/>
      <dgm:spPr/>
      <dgm:t>
        <a:bodyPr/>
        <a:lstStyle/>
        <a:p>
          <a:endParaRPr lang="fr-FR"/>
        </a:p>
      </dgm:t>
    </dgm:pt>
    <dgm:pt modelId="{BD499D63-F804-4BE2-9F6D-7A6AB056AAEC}">
      <dgm:prSet phldrT="[Texte]"/>
      <dgm:spPr/>
      <dgm:t>
        <a:bodyPr/>
        <a:lstStyle/>
        <a:p>
          <a:r>
            <a:rPr lang="fr-FR" dirty="0" smtClean="0"/>
            <a:t>Free Product and </a:t>
          </a:r>
          <a:r>
            <a:rPr lang="fr-FR" dirty="0" err="1" smtClean="0"/>
            <a:t>fee</a:t>
          </a:r>
          <a:r>
            <a:rPr lang="fr-FR" dirty="0" smtClean="0"/>
            <a:t>-</a:t>
          </a:r>
          <a:r>
            <a:rPr lang="fr-FR" dirty="0" err="1" smtClean="0"/>
            <a:t>based</a:t>
          </a:r>
          <a:endParaRPr lang="fr-FR" dirty="0"/>
        </a:p>
      </dgm:t>
    </dgm:pt>
    <dgm:pt modelId="{BAC6AC44-A943-443A-BF43-0E161EE5462B}" type="parTrans" cxnId="{365B24EE-14F8-48F6-AA30-E9B031F23F4E}">
      <dgm:prSet/>
      <dgm:spPr/>
      <dgm:t>
        <a:bodyPr/>
        <a:lstStyle/>
        <a:p>
          <a:endParaRPr lang="fr-FR"/>
        </a:p>
      </dgm:t>
    </dgm:pt>
    <dgm:pt modelId="{BDE3A7EE-3CF8-402B-B227-75A222B41721}" type="sibTrans" cxnId="{365B24EE-14F8-48F6-AA30-E9B031F23F4E}">
      <dgm:prSet/>
      <dgm:spPr/>
      <dgm:t>
        <a:bodyPr/>
        <a:lstStyle/>
        <a:p>
          <a:endParaRPr lang="fr-FR"/>
        </a:p>
      </dgm:t>
    </dgm:pt>
    <dgm:pt modelId="{32A0FF28-61E1-482A-A2C0-19E27BBE1BF2}">
      <dgm:prSet phldrT="[Texte]"/>
      <dgm:spPr/>
      <dgm:t>
        <a:bodyPr/>
        <a:lstStyle/>
        <a:p>
          <a:r>
            <a:rPr lang="fr-FR" dirty="0" smtClean="0"/>
            <a:t>Marketing</a:t>
          </a:r>
        </a:p>
        <a:p>
          <a:r>
            <a:rPr lang="fr-FR" dirty="0" smtClean="0"/>
            <a:t>BUZZ </a:t>
          </a:r>
          <a:endParaRPr lang="fr-FR" dirty="0"/>
        </a:p>
      </dgm:t>
    </dgm:pt>
    <dgm:pt modelId="{597BF0B4-69A0-4DB6-AF13-8A76E44FE586}" type="parTrans" cxnId="{6C21AA45-74B0-478A-89C3-0D7EC9D9DE8F}">
      <dgm:prSet/>
      <dgm:spPr/>
      <dgm:t>
        <a:bodyPr/>
        <a:lstStyle/>
        <a:p>
          <a:endParaRPr lang="fr-FR"/>
        </a:p>
      </dgm:t>
    </dgm:pt>
    <dgm:pt modelId="{A09C744C-94FF-478A-9E8A-2E4D4DA8AC7B}" type="sibTrans" cxnId="{6C21AA45-74B0-478A-89C3-0D7EC9D9DE8F}">
      <dgm:prSet/>
      <dgm:spPr/>
      <dgm:t>
        <a:bodyPr/>
        <a:lstStyle/>
        <a:p>
          <a:endParaRPr lang="fr-FR"/>
        </a:p>
      </dgm:t>
    </dgm:pt>
    <dgm:pt modelId="{F600B753-2E5D-42C5-946C-59B08E0CC7E5}">
      <dgm:prSet phldrT="[Texte]"/>
      <dgm:spPr/>
      <dgm:t>
        <a:bodyPr/>
        <a:lstStyle/>
        <a:p>
          <a:r>
            <a:rPr lang="fr-FR" dirty="0" err="1" smtClean="0"/>
            <a:t>Recurent</a:t>
          </a:r>
          <a:r>
            <a:rPr lang="fr-FR" dirty="0" smtClean="0"/>
            <a:t> </a:t>
          </a:r>
          <a:r>
            <a:rPr lang="fr-FR" dirty="0" err="1" smtClean="0"/>
            <a:t>customers</a:t>
          </a:r>
          <a:endParaRPr lang="fr-FR" dirty="0"/>
        </a:p>
      </dgm:t>
    </dgm:pt>
    <dgm:pt modelId="{56CF497D-8FCE-4722-B053-E118A7B358B7}" type="parTrans" cxnId="{766D5F30-2BBA-4C3A-B577-7860DDBBDC0C}">
      <dgm:prSet/>
      <dgm:spPr/>
      <dgm:t>
        <a:bodyPr/>
        <a:lstStyle/>
        <a:p>
          <a:endParaRPr lang="fr-FR"/>
        </a:p>
      </dgm:t>
    </dgm:pt>
    <dgm:pt modelId="{8366CB0B-6333-45E6-9DF2-072874C16518}" type="sibTrans" cxnId="{766D5F30-2BBA-4C3A-B577-7860DDBBDC0C}">
      <dgm:prSet/>
      <dgm:spPr/>
      <dgm:t>
        <a:bodyPr/>
        <a:lstStyle/>
        <a:p>
          <a:endParaRPr lang="fr-FR"/>
        </a:p>
      </dgm:t>
    </dgm:pt>
    <dgm:pt modelId="{CE8308B9-CFEA-40F8-9940-372C3A51F275}">
      <dgm:prSet phldrT="[Texte]"/>
      <dgm:spPr/>
      <dgm:t>
        <a:bodyPr/>
        <a:lstStyle/>
        <a:p>
          <a:endParaRPr lang="fr-FR" dirty="0"/>
        </a:p>
      </dgm:t>
    </dgm:pt>
    <dgm:pt modelId="{792CD4BA-6E8B-4343-AB90-0E64DBC4C129}" type="parTrans" cxnId="{0B4D77A1-9DE3-4D01-9FE8-5029DCCDCB4A}">
      <dgm:prSet/>
      <dgm:spPr/>
      <dgm:t>
        <a:bodyPr/>
        <a:lstStyle/>
        <a:p>
          <a:endParaRPr lang="fr-FR"/>
        </a:p>
      </dgm:t>
    </dgm:pt>
    <dgm:pt modelId="{85F0E4BD-FA6C-4A89-A8FB-83765CE9ED42}" type="sibTrans" cxnId="{0B4D77A1-9DE3-4D01-9FE8-5029DCCDCB4A}">
      <dgm:prSet/>
      <dgm:spPr/>
      <dgm:t>
        <a:bodyPr/>
        <a:lstStyle/>
        <a:p>
          <a:endParaRPr lang="fr-FR"/>
        </a:p>
      </dgm:t>
    </dgm:pt>
    <dgm:pt modelId="{271AA611-0D4B-43EA-A18C-DCB47EF72482}">
      <dgm:prSet phldrT="[Texte]"/>
      <dgm:spPr/>
      <dgm:t>
        <a:bodyPr/>
        <a:lstStyle/>
        <a:p>
          <a:endParaRPr lang="fr-FR" dirty="0"/>
        </a:p>
      </dgm:t>
    </dgm:pt>
    <dgm:pt modelId="{82C740E9-3AE9-4307-897E-8EF4DEF7DF56}" type="sibTrans" cxnId="{3295053F-C0FA-4869-AE41-E48A04E1F72F}">
      <dgm:prSet/>
      <dgm:spPr/>
      <dgm:t>
        <a:bodyPr/>
        <a:lstStyle/>
        <a:p>
          <a:endParaRPr lang="fr-FR"/>
        </a:p>
      </dgm:t>
    </dgm:pt>
    <dgm:pt modelId="{A788F15A-C54B-4B1B-B1B3-20156A6F3154}" type="parTrans" cxnId="{3295053F-C0FA-4869-AE41-E48A04E1F72F}">
      <dgm:prSet/>
      <dgm:spPr/>
      <dgm:t>
        <a:bodyPr/>
        <a:lstStyle/>
        <a:p>
          <a:endParaRPr lang="fr-FR"/>
        </a:p>
      </dgm:t>
    </dgm:pt>
    <dgm:pt modelId="{AD3DE6F2-FA07-4B69-A5CF-DC49DA4B8498}" type="pres">
      <dgm:prSet presAssocID="{8B89A1A2-A6AA-45FE-9DEF-2FAC0E1BC667}" presName="Name0" presStyleCnt="0">
        <dgm:presLayoutVars>
          <dgm:chMax val="1"/>
          <dgm:dir/>
          <dgm:animLvl val="ctr"/>
          <dgm:resizeHandles val="exact"/>
        </dgm:presLayoutVars>
      </dgm:prSet>
      <dgm:spPr/>
      <dgm:t>
        <a:bodyPr/>
        <a:lstStyle/>
        <a:p>
          <a:endParaRPr lang="fr-FR"/>
        </a:p>
      </dgm:t>
    </dgm:pt>
    <dgm:pt modelId="{2A8C0D35-D1F2-4B4C-A08D-6A378C658B9F}" type="pres">
      <dgm:prSet presAssocID="{271AA611-0D4B-43EA-A18C-DCB47EF72482}" presName="centerShape" presStyleLbl="node0" presStyleIdx="0" presStyleCnt="1"/>
      <dgm:spPr/>
      <dgm:t>
        <a:bodyPr/>
        <a:lstStyle/>
        <a:p>
          <a:endParaRPr lang="fr-FR"/>
        </a:p>
      </dgm:t>
    </dgm:pt>
    <dgm:pt modelId="{D9D24AA9-E22F-4C51-B192-86B8404AF417}" type="pres">
      <dgm:prSet presAssocID="{BD499D63-F804-4BE2-9F6D-7A6AB056AAEC}" presName="node" presStyleLbl="node1" presStyleIdx="0" presStyleCnt="3">
        <dgm:presLayoutVars>
          <dgm:bulletEnabled val="1"/>
        </dgm:presLayoutVars>
      </dgm:prSet>
      <dgm:spPr/>
      <dgm:t>
        <a:bodyPr/>
        <a:lstStyle/>
        <a:p>
          <a:endParaRPr lang="fr-FR"/>
        </a:p>
      </dgm:t>
    </dgm:pt>
    <dgm:pt modelId="{685983A3-354A-48A6-80CA-3EB440344561}" type="pres">
      <dgm:prSet presAssocID="{BD499D63-F804-4BE2-9F6D-7A6AB056AAEC}" presName="dummy" presStyleCnt="0"/>
      <dgm:spPr/>
    </dgm:pt>
    <dgm:pt modelId="{A4903616-1862-43F6-A80F-D9F1B0382970}" type="pres">
      <dgm:prSet presAssocID="{BDE3A7EE-3CF8-402B-B227-75A222B41721}" presName="sibTrans" presStyleLbl="sibTrans2D1" presStyleIdx="0" presStyleCnt="3"/>
      <dgm:spPr/>
      <dgm:t>
        <a:bodyPr/>
        <a:lstStyle/>
        <a:p>
          <a:endParaRPr lang="fr-FR"/>
        </a:p>
      </dgm:t>
    </dgm:pt>
    <dgm:pt modelId="{97A9140F-ED4C-4E35-A9DD-5A6CAE832048}" type="pres">
      <dgm:prSet presAssocID="{32A0FF28-61E1-482A-A2C0-19E27BBE1BF2}" presName="node" presStyleLbl="node1" presStyleIdx="1" presStyleCnt="3">
        <dgm:presLayoutVars>
          <dgm:bulletEnabled val="1"/>
        </dgm:presLayoutVars>
      </dgm:prSet>
      <dgm:spPr/>
      <dgm:t>
        <a:bodyPr/>
        <a:lstStyle/>
        <a:p>
          <a:endParaRPr lang="fr-FR"/>
        </a:p>
      </dgm:t>
    </dgm:pt>
    <dgm:pt modelId="{5920A3BD-7C28-4D15-9F97-82DF7BFE2C41}" type="pres">
      <dgm:prSet presAssocID="{32A0FF28-61E1-482A-A2C0-19E27BBE1BF2}" presName="dummy" presStyleCnt="0"/>
      <dgm:spPr/>
    </dgm:pt>
    <dgm:pt modelId="{44155367-9EB3-4410-B351-8A811D1F67B7}" type="pres">
      <dgm:prSet presAssocID="{A09C744C-94FF-478A-9E8A-2E4D4DA8AC7B}" presName="sibTrans" presStyleLbl="sibTrans2D1" presStyleIdx="1" presStyleCnt="3"/>
      <dgm:spPr/>
      <dgm:t>
        <a:bodyPr/>
        <a:lstStyle/>
        <a:p>
          <a:endParaRPr lang="fr-FR"/>
        </a:p>
      </dgm:t>
    </dgm:pt>
    <dgm:pt modelId="{6BEA2830-B677-49F6-827C-40AF78724EC4}" type="pres">
      <dgm:prSet presAssocID="{F600B753-2E5D-42C5-946C-59B08E0CC7E5}" presName="node" presStyleLbl="node1" presStyleIdx="2" presStyleCnt="3">
        <dgm:presLayoutVars>
          <dgm:bulletEnabled val="1"/>
        </dgm:presLayoutVars>
      </dgm:prSet>
      <dgm:spPr/>
      <dgm:t>
        <a:bodyPr/>
        <a:lstStyle/>
        <a:p>
          <a:endParaRPr lang="fr-FR"/>
        </a:p>
      </dgm:t>
    </dgm:pt>
    <dgm:pt modelId="{4A7CD5E9-E5CC-4524-8B7E-D9ED0F6CFDAB}" type="pres">
      <dgm:prSet presAssocID="{F600B753-2E5D-42C5-946C-59B08E0CC7E5}" presName="dummy" presStyleCnt="0"/>
      <dgm:spPr/>
    </dgm:pt>
    <dgm:pt modelId="{31C0E892-8BC6-43BF-A7A1-4DDA8C72233E}" type="pres">
      <dgm:prSet presAssocID="{8366CB0B-6333-45E6-9DF2-072874C16518}" presName="sibTrans" presStyleLbl="sibTrans2D1" presStyleIdx="2" presStyleCnt="3"/>
      <dgm:spPr/>
      <dgm:t>
        <a:bodyPr/>
        <a:lstStyle/>
        <a:p>
          <a:endParaRPr lang="fr-FR"/>
        </a:p>
      </dgm:t>
    </dgm:pt>
  </dgm:ptLst>
  <dgm:cxnLst>
    <dgm:cxn modelId="{365B24EE-14F8-48F6-AA30-E9B031F23F4E}" srcId="{271AA611-0D4B-43EA-A18C-DCB47EF72482}" destId="{BD499D63-F804-4BE2-9F6D-7A6AB056AAEC}" srcOrd="0" destOrd="0" parTransId="{BAC6AC44-A943-443A-BF43-0E161EE5462B}" sibTransId="{BDE3A7EE-3CF8-402B-B227-75A222B41721}"/>
    <dgm:cxn modelId="{6E67F24B-F42B-41D8-A5D9-E97F05C86FEF}" type="presOf" srcId="{F600B753-2E5D-42C5-946C-59B08E0CC7E5}" destId="{6BEA2830-B677-49F6-827C-40AF78724EC4}" srcOrd="0" destOrd="0" presId="urn:microsoft.com/office/officeart/2005/8/layout/radial6"/>
    <dgm:cxn modelId="{9270A4B0-0202-441C-82AE-ED21A5F311F3}" type="presOf" srcId="{BDE3A7EE-3CF8-402B-B227-75A222B41721}" destId="{A4903616-1862-43F6-A80F-D9F1B0382970}" srcOrd="0" destOrd="0" presId="urn:microsoft.com/office/officeart/2005/8/layout/radial6"/>
    <dgm:cxn modelId="{3295053F-C0FA-4869-AE41-E48A04E1F72F}" srcId="{8B89A1A2-A6AA-45FE-9DEF-2FAC0E1BC667}" destId="{271AA611-0D4B-43EA-A18C-DCB47EF72482}" srcOrd="0" destOrd="0" parTransId="{A788F15A-C54B-4B1B-B1B3-20156A6F3154}" sibTransId="{82C740E9-3AE9-4307-897E-8EF4DEF7DF56}"/>
    <dgm:cxn modelId="{0B4D77A1-9DE3-4D01-9FE8-5029DCCDCB4A}" srcId="{8B89A1A2-A6AA-45FE-9DEF-2FAC0E1BC667}" destId="{CE8308B9-CFEA-40F8-9940-372C3A51F275}" srcOrd="1" destOrd="0" parTransId="{792CD4BA-6E8B-4343-AB90-0E64DBC4C129}" sibTransId="{85F0E4BD-FA6C-4A89-A8FB-83765CE9ED42}"/>
    <dgm:cxn modelId="{1B1CCE03-AD76-4E61-B652-6EC7D68DB32C}" type="presOf" srcId="{A09C744C-94FF-478A-9E8A-2E4D4DA8AC7B}" destId="{44155367-9EB3-4410-B351-8A811D1F67B7}" srcOrd="0" destOrd="0" presId="urn:microsoft.com/office/officeart/2005/8/layout/radial6"/>
    <dgm:cxn modelId="{766D5F30-2BBA-4C3A-B577-7860DDBBDC0C}" srcId="{271AA611-0D4B-43EA-A18C-DCB47EF72482}" destId="{F600B753-2E5D-42C5-946C-59B08E0CC7E5}" srcOrd="2" destOrd="0" parTransId="{56CF497D-8FCE-4722-B053-E118A7B358B7}" sibTransId="{8366CB0B-6333-45E6-9DF2-072874C16518}"/>
    <dgm:cxn modelId="{04B6DB8E-243E-4715-8BFC-A22865AC8B8F}" type="presOf" srcId="{8B89A1A2-A6AA-45FE-9DEF-2FAC0E1BC667}" destId="{AD3DE6F2-FA07-4B69-A5CF-DC49DA4B8498}" srcOrd="0" destOrd="0" presId="urn:microsoft.com/office/officeart/2005/8/layout/radial6"/>
    <dgm:cxn modelId="{8EC66C0B-8109-40D2-B719-2ECD3FF73EDA}" type="presOf" srcId="{271AA611-0D4B-43EA-A18C-DCB47EF72482}" destId="{2A8C0D35-D1F2-4B4C-A08D-6A378C658B9F}" srcOrd="0" destOrd="0" presId="urn:microsoft.com/office/officeart/2005/8/layout/radial6"/>
    <dgm:cxn modelId="{58708EA4-E719-4CE9-AFD5-D4BC770C63AF}" type="presOf" srcId="{BD499D63-F804-4BE2-9F6D-7A6AB056AAEC}" destId="{D9D24AA9-E22F-4C51-B192-86B8404AF417}" srcOrd="0" destOrd="0" presId="urn:microsoft.com/office/officeart/2005/8/layout/radial6"/>
    <dgm:cxn modelId="{EB5F525D-129F-4FEE-8CBB-E1E5736F3675}" type="presOf" srcId="{8366CB0B-6333-45E6-9DF2-072874C16518}" destId="{31C0E892-8BC6-43BF-A7A1-4DDA8C72233E}" srcOrd="0" destOrd="0" presId="urn:microsoft.com/office/officeart/2005/8/layout/radial6"/>
    <dgm:cxn modelId="{6C21AA45-74B0-478A-89C3-0D7EC9D9DE8F}" srcId="{271AA611-0D4B-43EA-A18C-DCB47EF72482}" destId="{32A0FF28-61E1-482A-A2C0-19E27BBE1BF2}" srcOrd="1" destOrd="0" parTransId="{597BF0B4-69A0-4DB6-AF13-8A76E44FE586}" sibTransId="{A09C744C-94FF-478A-9E8A-2E4D4DA8AC7B}"/>
    <dgm:cxn modelId="{D30C16B1-EC73-4028-8DB9-6C54C84904B0}" type="presOf" srcId="{32A0FF28-61E1-482A-A2C0-19E27BBE1BF2}" destId="{97A9140F-ED4C-4E35-A9DD-5A6CAE832048}" srcOrd="0" destOrd="0" presId="urn:microsoft.com/office/officeart/2005/8/layout/radial6"/>
    <dgm:cxn modelId="{F11063AE-8FF7-4308-A005-7A5CAC49BA1A}" type="presParOf" srcId="{AD3DE6F2-FA07-4B69-A5CF-DC49DA4B8498}" destId="{2A8C0D35-D1F2-4B4C-A08D-6A378C658B9F}" srcOrd="0" destOrd="0" presId="urn:microsoft.com/office/officeart/2005/8/layout/radial6"/>
    <dgm:cxn modelId="{BDBA9E6D-94D2-4C71-951D-E58050B25E02}" type="presParOf" srcId="{AD3DE6F2-FA07-4B69-A5CF-DC49DA4B8498}" destId="{D9D24AA9-E22F-4C51-B192-86B8404AF417}" srcOrd="1" destOrd="0" presId="urn:microsoft.com/office/officeart/2005/8/layout/radial6"/>
    <dgm:cxn modelId="{EAEE5474-EDCF-463B-A475-77F1702DAFD0}" type="presParOf" srcId="{AD3DE6F2-FA07-4B69-A5CF-DC49DA4B8498}" destId="{685983A3-354A-48A6-80CA-3EB440344561}" srcOrd="2" destOrd="0" presId="urn:microsoft.com/office/officeart/2005/8/layout/radial6"/>
    <dgm:cxn modelId="{F2414A9D-671E-4738-8A0D-BE148A10E143}" type="presParOf" srcId="{AD3DE6F2-FA07-4B69-A5CF-DC49DA4B8498}" destId="{A4903616-1862-43F6-A80F-D9F1B0382970}" srcOrd="3" destOrd="0" presId="urn:microsoft.com/office/officeart/2005/8/layout/radial6"/>
    <dgm:cxn modelId="{267041E6-C390-4ED4-B762-7D51199FE843}" type="presParOf" srcId="{AD3DE6F2-FA07-4B69-A5CF-DC49DA4B8498}" destId="{97A9140F-ED4C-4E35-A9DD-5A6CAE832048}" srcOrd="4" destOrd="0" presId="urn:microsoft.com/office/officeart/2005/8/layout/radial6"/>
    <dgm:cxn modelId="{27EAD085-9FC6-4D2E-8AA0-0349D700F4E7}" type="presParOf" srcId="{AD3DE6F2-FA07-4B69-A5CF-DC49DA4B8498}" destId="{5920A3BD-7C28-4D15-9F97-82DF7BFE2C41}" srcOrd="5" destOrd="0" presId="urn:microsoft.com/office/officeart/2005/8/layout/radial6"/>
    <dgm:cxn modelId="{936AD6CC-0A10-4B03-B6BF-F56048DA8554}" type="presParOf" srcId="{AD3DE6F2-FA07-4B69-A5CF-DC49DA4B8498}" destId="{44155367-9EB3-4410-B351-8A811D1F67B7}" srcOrd="6" destOrd="0" presId="urn:microsoft.com/office/officeart/2005/8/layout/radial6"/>
    <dgm:cxn modelId="{E332A81B-AD30-476A-BF09-ADCAC8710D1C}" type="presParOf" srcId="{AD3DE6F2-FA07-4B69-A5CF-DC49DA4B8498}" destId="{6BEA2830-B677-49F6-827C-40AF78724EC4}" srcOrd="7" destOrd="0" presId="urn:microsoft.com/office/officeart/2005/8/layout/radial6"/>
    <dgm:cxn modelId="{4F5E74BB-2297-4766-9A3D-39A51011CD98}" type="presParOf" srcId="{AD3DE6F2-FA07-4B69-A5CF-DC49DA4B8498}" destId="{4A7CD5E9-E5CC-4524-8B7E-D9ED0F6CFDAB}" srcOrd="8" destOrd="0" presId="urn:microsoft.com/office/officeart/2005/8/layout/radial6"/>
    <dgm:cxn modelId="{A16D579D-ACBA-4875-BA82-15B4574BECB6}" type="presParOf" srcId="{AD3DE6F2-FA07-4B69-A5CF-DC49DA4B8498}" destId="{31C0E892-8BC6-43BF-A7A1-4DDA8C72233E}"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C0E892-8BC6-43BF-A7A1-4DDA8C72233E}">
      <dsp:nvSpPr>
        <dsp:cNvPr id="0" name=""/>
        <dsp:cNvSpPr/>
      </dsp:nvSpPr>
      <dsp:spPr>
        <a:xfrm>
          <a:off x="2786949" y="697320"/>
          <a:ext cx="4641735" cy="4641735"/>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4155367-9EB3-4410-B351-8A811D1F67B7}">
      <dsp:nvSpPr>
        <dsp:cNvPr id="0" name=""/>
        <dsp:cNvSpPr/>
      </dsp:nvSpPr>
      <dsp:spPr>
        <a:xfrm>
          <a:off x="2786949" y="697320"/>
          <a:ext cx="4641735" cy="4641735"/>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A4903616-1862-43F6-A80F-D9F1B0382970}">
      <dsp:nvSpPr>
        <dsp:cNvPr id="0" name=""/>
        <dsp:cNvSpPr/>
      </dsp:nvSpPr>
      <dsp:spPr>
        <a:xfrm>
          <a:off x="2786949" y="697320"/>
          <a:ext cx="4641735" cy="4641735"/>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2A8C0D35-D1F2-4B4C-A08D-6A378C658B9F}">
      <dsp:nvSpPr>
        <dsp:cNvPr id="0" name=""/>
        <dsp:cNvSpPr/>
      </dsp:nvSpPr>
      <dsp:spPr>
        <a:xfrm>
          <a:off x="4039116" y="1949486"/>
          <a:ext cx="2137401" cy="213740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4039116" y="1949486"/>
        <a:ext cx="2137401" cy="2137401"/>
      </dsp:txXfrm>
    </dsp:sp>
    <dsp:sp modelId="{D9D24AA9-E22F-4C51-B192-86B8404AF417}">
      <dsp:nvSpPr>
        <dsp:cNvPr id="0" name=""/>
        <dsp:cNvSpPr/>
      </dsp:nvSpPr>
      <dsp:spPr>
        <a:xfrm>
          <a:off x="4359726" y="3091"/>
          <a:ext cx="1496181" cy="14961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Free Product and </a:t>
          </a:r>
          <a:r>
            <a:rPr lang="fr-FR" sz="1700" kern="1200" dirty="0" err="1" smtClean="0"/>
            <a:t>fee</a:t>
          </a:r>
          <a:r>
            <a:rPr lang="fr-FR" sz="1700" kern="1200" dirty="0" smtClean="0"/>
            <a:t>-</a:t>
          </a:r>
          <a:r>
            <a:rPr lang="fr-FR" sz="1700" kern="1200" dirty="0" err="1" smtClean="0"/>
            <a:t>based</a:t>
          </a:r>
          <a:endParaRPr lang="fr-FR" sz="1700" kern="1200" dirty="0"/>
        </a:p>
      </dsp:txBody>
      <dsp:txXfrm>
        <a:off x="4359726" y="3091"/>
        <a:ext cx="1496181" cy="1496181"/>
      </dsp:txXfrm>
    </dsp:sp>
    <dsp:sp modelId="{97A9140F-ED4C-4E35-A9DD-5A6CAE832048}">
      <dsp:nvSpPr>
        <dsp:cNvPr id="0" name=""/>
        <dsp:cNvSpPr/>
      </dsp:nvSpPr>
      <dsp:spPr>
        <a:xfrm>
          <a:off x="6323010" y="3403599"/>
          <a:ext cx="1496181" cy="14961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Marketing</a:t>
          </a:r>
        </a:p>
        <a:p>
          <a:pPr lvl="0" algn="ctr" defTabSz="755650">
            <a:lnSpc>
              <a:spcPct val="90000"/>
            </a:lnSpc>
            <a:spcBef>
              <a:spcPct val="0"/>
            </a:spcBef>
            <a:spcAft>
              <a:spcPct val="35000"/>
            </a:spcAft>
          </a:pPr>
          <a:r>
            <a:rPr lang="fr-FR" sz="1700" kern="1200" dirty="0" smtClean="0"/>
            <a:t>BUZZ </a:t>
          </a:r>
          <a:endParaRPr lang="fr-FR" sz="1700" kern="1200" dirty="0"/>
        </a:p>
      </dsp:txBody>
      <dsp:txXfrm>
        <a:off x="6323010" y="3403599"/>
        <a:ext cx="1496181" cy="1496181"/>
      </dsp:txXfrm>
    </dsp:sp>
    <dsp:sp modelId="{6BEA2830-B677-49F6-827C-40AF78724EC4}">
      <dsp:nvSpPr>
        <dsp:cNvPr id="0" name=""/>
        <dsp:cNvSpPr/>
      </dsp:nvSpPr>
      <dsp:spPr>
        <a:xfrm>
          <a:off x="2396442" y="3403599"/>
          <a:ext cx="1496181" cy="14961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err="1" smtClean="0"/>
            <a:t>Recurent</a:t>
          </a:r>
          <a:r>
            <a:rPr lang="fr-FR" sz="1700" kern="1200" dirty="0" smtClean="0"/>
            <a:t> </a:t>
          </a:r>
          <a:r>
            <a:rPr lang="fr-FR" sz="1700" kern="1200" dirty="0" err="1" smtClean="0"/>
            <a:t>customers</a:t>
          </a:r>
          <a:endParaRPr lang="fr-FR" sz="1700" kern="1200" dirty="0"/>
        </a:p>
      </dsp:txBody>
      <dsp:txXfrm>
        <a:off x="2396442" y="3403599"/>
        <a:ext cx="1496181" cy="149618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pPr>
              <a:defRPr/>
            </a:pPr>
            <a:fld id="{4B2BF027-B525-4E9C-857D-233B959D306A}" type="datetimeFigureOut">
              <a:rPr lang="fr-FR"/>
              <a:pPr>
                <a:defRPr/>
              </a:pPr>
              <a:t>30/08/2010</a:t>
            </a:fld>
            <a:endParaRPr lang="fr-FR"/>
          </a:p>
        </p:txBody>
      </p:sp>
      <p:sp>
        <p:nvSpPr>
          <p:cNvPr id="4" name="Espace réservé du pied de page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pPr>
              <a:defRPr/>
            </a:pPr>
            <a:fld id="{09C35AAC-2394-4BFD-90C0-AFA0BE504AA7}" type="slidenum">
              <a:rPr lang="fr-FR"/>
              <a:pPr>
                <a:defRPr/>
              </a:pPr>
              <a:t>‹N°›</a:t>
            </a:fld>
            <a:endParaRPr lang="fr-F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3075" name="Rectangle 3"/>
          <p:cNvSpPr>
            <a:spLocks noGrp="1" noChangeArrowheads="1"/>
          </p:cNvSpPr>
          <p:nvPr>
            <p:ph type="dt"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5325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3079" name="Rectangle 7"/>
          <p:cNvSpPr>
            <a:spLocks noGrp="1" noChangeArrowheads="1"/>
          </p:cNvSpPr>
          <p:nvPr>
            <p:ph type="sldNum" sz="quarter" idx="5"/>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77AD0E2-A1F3-4465-B84B-A8606EFCCA16}" type="slidenum">
              <a:rPr lang="fr-FR"/>
              <a:pPr>
                <a:defRPr/>
              </a:pPr>
              <a:t>‹N°›</a:t>
            </a:fld>
            <a:endParaRPr lang="fr-F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fr-FR" dirty="0" err="1" smtClean="0"/>
              <a:t>Modddjo</a:t>
            </a:r>
            <a:r>
              <a:rPr lang="fr-FR" dirty="0" smtClean="0"/>
              <a:t> s’écrit avec 3D parce que tout est en volume dans </a:t>
            </a:r>
            <a:r>
              <a:rPr lang="fr-FR" dirty="0" err="1" smtClean="0"/>
              <a:t>Modddjo</a:t>
            </a:r>
            <a:r>
              <a:rPr lang="fr-FR" dirty="0" smtClean="0"/>
              <a:t>. Le logo type qui se veut être un message subliminal de la 3D ; c’est une référence ludique à un des premiers jeux </a:t>
            </a:r>
            <a:r>
              <a:rPr lang="fr-FR" dirty="0" err="1" smtClean="0"/>
              <a:t>video</a:t>
            </a:r>
            <a:r>
              <a:rPr lang="fr-FR" dirty="0" smtClean="0"/>
              <a:t>. Media riche en 3D.</a:t>
            </a: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EXEMPLES CONCRETS</a:t>
            </a:r>
            <a:endParaRPr lang="fr-FR" dirty="0" smtClean="0"/>
          </a:p>
          <a:p>
            <a:pPr lvl="0"/>
            <a:r>
              <a:rPr lang="fr-FR" dirty="0" err="1" smtClean="0"/>
              <a:t>Modddjo</a:t>
            </a:r>
            <a:r>
              <a:rPr lang="fr-FR" dirty="0" smtClean="0"/>
              <a:t> travaille avec </a:t>
            </a:r>
            <a:r>
              <a:rPr lang="fr-FR" dirty="0" err="1" smtClean="0"/>
              <a:t>Studec</a:t>
            </a:r>
            <a:r>
              <a:rPr lang="fr-FR" dirty="0" smtClean="0"/>
              <a:t> sur la documentation pour les Airbus à l’intention des techniciens qui ont besoin d'isoler certaines pièces d'un avion permettant de les faire tourner, de les présenter sous différents angles et d'avoir des informations contextuelles. </a:t>
            </a:r>
          </a:p>
          <a:p>
            <a:r>
              <a:rPr lang="fr-FR" dirty="0" smtClean="0"/>
              <a:t>Pour des "</a:t>
            </a:r>
            <a:r>
              <a:rPr lang="fr-FR" dirty="0" err="1" smtClean="0"/>
              <a:t>casual</a:t>
            </a:r>
            <a:r>
              <a:rPr lang="fr-FR" dirty="0" smtClean="0"/>
              <a:t> </a:t>
            </a:r>
            <a:r>
              <a:rPr lang="fr-FR" dirty="0" err="1" smtClean="0"/>
              <a:t>game</a:t>
            </a:r>
            <a:r>
              <a:rPr lang="fr-FR" dirty="0" smtClean="0"/>
              <a:t>", des jeux avec un visuel extrêmement attractif et des contenus très </a:t>
            </a:r>
            <a:r>
              <a:rPr lang="fr-FR" dirty="0" err="1" smtClean="0"/>
              <a:t>addictifs</a:t>
            </a:r>
            <a:r>
              <a:rPr lang="fr-FR" dirty="0" smtClean="0"/>
              <a:t>. </a:t>
            </a:r>
            <a:r>
              <a:rPr lang="fr-FR" dirty="0" err="1" smtClean="0"/>
              <a:t>Modddjo</a:t>
            </a:r>
            <a:r>
              <a:rPr lang="fr-FR" dirty="0" smtClean="0"/>
              <a:t> a ce grand avantage de créer facilement des contenus de qualité et d'être présent sur le web. Réseaux tissés dans ce milieu où des studio seraient intéressés d’utiliser cette technologie.</a:t>
            </a: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fr-FR" dirty="0" err="1" smtClean="0"/>
              <a:t>Modddjo</a:t>
            </a:r>
            <a:r>
              <a:rPr lang="fr-FR" dirty="0" smtClean="0"/>
              <a:t> a 7 ans de recherche et développement, qui ont visé à simplifier au maximum la création de la 3D. Notamment en évitant d'utiliser des mathématiques atypiques en les remplaçant par des concepts plus aisément assimilables et compréhensibles par des développeurs traditionnels. </a:t>
            </a:r>
            <a:r>
              <a:rPr lang="fr-FR" dirty="0" err="1" smtClean="0"/>
              <a:t>Modddjo</a:t>
            </a:r>
            <a:r>
              <a:rPr lang="fr-FR" dirty="0" smtClean="0"/>
              <a:t>, est un outil de démocratisation de la 3D par le fait de ne pas être nécessairement un spécialiste de la 3D, mais juste d’avoir du bon sens. </a:t>
            </a:r>
          </a:p>
          <a:p>
            <a:r>
              <a:rPr lang="fr-FR" dirty="0" smtClean="0"/>
              <a:t>D'autre part, cette technologie consomme un minimum de ressources machine en tirant partie d’une carte graphique périphérique totalement dédiée à la 3D. Ceci permet de libérer des ressources et de rendre extrêmement réactif les réalisations. </a:t>
            </a:r>
            <a:r>
              <a:rPr lang="fr-FR" dirty="0" err="1" smtClean="0"/>
              <a:t>Modddjo</a:t>
            </a:r>
            <a:r>
              <a:rPr lang="fr-FR" dirty="0" smtClean="0"/>
              <a:t> utilise des formats libres tels que </a:t>
            </a:r>
            <a:r>
              <a:rPr lang="fr-FR" dirty="0" err="1" smtClean="0"/>
              <a:t>Collada</a:t>
            </a:r>
            <a:r>
              <a:rPr lang="fr-FR" dirty="0" smtClean="0"/>
              <a:t> (un format de structure permettant de décrire des objets en 3D). Ce format a été inventé par Sony pour sa console de jeu PS3. C’est un format suffisamment puissant pour avoir été repris par les par tous les développeurs et les différentes communautés 3D. Il n’existe plus de logiciels aujourd’hui qui ne savent pas sauvegarder en format </a:t>
            </a:r>
            <a:r>
              <a:rPr lang="fr-FR" dirty="0" err="1" smtClean="0"/>
              <a:t>Collada</a:t>
            </a:r>
            <a:r>
              <a:rPr lang="fr-FR" dirty="0" smtClean="0"/>
              <a:t>.</a:t>
            </a:r>
          </a:p>
          <a:p>
            <a:r>
              <a:rPr lang="fr-FR" dirty="0" err="1" smtClean="0"/>
              <a:t>Modddjo</a:t>
            </a:r>
            <a:r>
              <a:rPr lang="fr-FR" dirty="0" smtClean="0"/>
              <a:t> apporte le photoréalisme 3D propre au jeu vidéo sans la complexité habituelle liée à la création. Dès le départ l’ergonomie de </a:t>
            </a:r>
            <a:r>
              <a:rPr lang="fr-FR" dirty="0" err="1" smtClean="0"/>
              <a:t>Modddjo</a:t>
            </a:r>
            <a:r>
              <a:rPr lang="fr-FR" dirty="0" smtClean="0"/>
              <a:t> a été entièrement pensée en volume. Ce qui signifie que toutes les interactivités ont complètement été pensées à l’avantage de la 3D. Il en résulte une simplification de la création de la 3D à plusieurs titres : d’une part parce que la population visée ayant besoin de créer de la 3D seraient donc des développeurs traditionnels non spécialistes de la 3D ; d’autres part parce nous apportons des outils qui permettent de simplifier la vie de ces développeurs à différents niveaux.</a:t>
            </a:r>
            <a:endParaRPr lang="fr-FR"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dirty="0" smtClean="0"/>
              <a:t>Etape 1 : </a:t>
            </a:r>
            <a:endParaRPr lang="fr-FR" dirty="0" smtClean="0"/>
          </a:p>
          <a:p>
            <a:r>
              <a:rPr lang="fr-FR" dirty="0" smtClean="0"/>
              <a:t>Développement prioritaire pour le web, car les navigateurs internet sont les logiciels les plus utilisés au monde et qu’i y beaucoup plus d’internautes que d'utilisateurs de logiciels type bureautique ou autres. Il y a plus d’internautes de que gens qui tapent sous Word. </a:t>
            </a:r>
          </a:p>
          <a:p>
            <a:r>
              <a:rPr lang="fr-FR" b="1" dirty="0" smtClean="0"/>
              <a:t>Etape 2 : </a:t>
            </a:r>
            <a:endParaRPr lang="fr-FR" dirty="0" smtClean="0"/>
          </a:p>
          <a:p>
            <a:r>
              <a:rPr lang="fr-FR" dirty="0" smtClean="0"/>
              <a:t>Ensuite, il sera possible de développer ces applications en dehors des navigateurs internet.</a:t>
            </a:r>
          </a:p>
          <a:p>
            <a:r>
              <a:rPr lang="fr-FR" dirty="0" smtClean="0"/>
              <a:t>Ce n’est pas un modeleur, nous ne faisons pas du jeu vidéo. </a:t>
            </a:r>
            <a:r>
              <a:rPr lang="fr-FR" dirty="0" err="1" smtClean="0"/>
              <a:t>Modddjo</a:t>
            </a:r>
            <a:r>
              <a:rPr lang="fr-FR" dirty="0" smtClean="0"/>
              <a:t> est un assembleur d’objets en 3D (</a:t>
            </a:r>
            <a:r>
              <a:rPr lang="fr-FR" dirty="0" err="1" smtClean="0"/>
              <a:t>writer</a:t>
            </a:r>
            <a:r>
              <a:rPr lang="fr-FR" dirty="0" smtClean="0"/>
              <a:t>, application stand </a:t>
            </a:r>
            <a:r>
              <a:rPr lang="fr-FR" dirty="0" err="1" smtClean="0"/>
              <a:t>alone</a:t>
            </a:r>
            <a:r>
              <a:rPr lang="fr-FR" dirty="0" smtClean="0"/>
              <a:t>). </a:t>
            </a:r>
          </a:p>
          <a:p>
            <a:r>
              <a:rPr lang="fr-FR" b="1" dirty="0" smtClean="0"/>
              <a:t>Etape 3 :</a:t>
            </a:r>
            <a:endParaRPr lang="fr-FR" dirty="0" smtClean="0"/>
          </a:p>
          <a:p>
            <a:r>
              <a:rPr lang="fr-FR" dirty="0" smtClean="0"/>
              <a:t>A terme, cette application permet l’intégration d’un plugin qui sera plus puissant que le logiciel </a:t>
            </a:r>
            <a:r>
              <a:rPr lang="fr-FR" dirty="0" err="1" smtClean="0"/>
              <a:t>Modddjo</a:t>
            </a:r>
            <a:r>
              <a:rPr lang="fr-FR" dirty="0" smtClean="0"/>
              <a:t> </a:t>
            </a:r>
            <a:r>
              <a:rPr lang="fr-FR" dirty="0" err="1" smtClean="0"/>
              <a:t>writer</a:t>
            </a:r>
            <a:r>
              <a:rPr lang="fr-FR" dirty="0" smtClean="0"/>
              <a:t> lui-même puisqu’il permet un gain d’intervention d’un spécialiste 3D. Donc, l’investissement est très vite rentabilisé grâce au gain temps/homme/machine. L’objectif est de créer une corrélation et une interaction entre les objets et l’utilisateur.</a:t>
            </a:r>
          </a:p>
          <a:p>
            <a:r>
              <a:rPr lang="fr-FR" b="1" dirty="0" smtClean="0"/>
              <a:t>Etape finale : </a:t>
            </a:r>
            <a:endParaRPr lang="fr-FR" dirty="0" smtClean="0"/>
          </a:p>
          <a:p>
            <a:r>
              <a:rPr lang="fr-FR" dirty="0" smtClean="0"/>
              <a:t>Il sera possible d'avoir un bureau écran complètement repensé en 3D. L'objectif est de faire de la 3D utile, fonctionnelle et productive et pas seulement esthétique. La 3D est un élément de compréhension supplémentaire apportant de nouvelles possibilités d'interaction avec l'utilisateur. En mettant l'accent sur le côté interactif avec l'utilisateur, les choses seront plus compréhensibles et demanderont moins d'explications. Tout ce qui est réaliste est plus intuitif.</a:t>
            </a:r>
          </a:p>
          <a:p>
            <a:r>
              <a:rPr lang="fr-FR" dirty="0" smtClean="0"/>
              <a:t>La simplification en 2D n'est pas possible et ne donne pas accès au sentiment d'immersion que procure la 3D. Néanmoins, nous ne souhaitons pas </a:t>
            </a:r>
            <a:r>
              <a:rPr lang="fr-FR" dirty="0" err="1" smtClean="0"/>
              <a:t>destabiliser</a:t>
            </a:r>
            <a:r>
              <a:rPr lang="fr-FR" dirty="0" smtClean="0"/>
              <a:t> l'utilisateur en modifiant le fonctionnement usuels de ses outils actuels (souris, clic droit, clic gauche, </a:t>
            </a:r>
            <a:r>
              <a:rPr lang="fr-FR" dirty="0" err="1" smtClean="0"/>
              <a:t>etc</a:t>
            </a:r>
            <a:r>
              <a:rPr lang="fr-FR" dirty="0" smtClean="0"/>
              <a:t>…). Nous apportons un complément à ces outils pour améliorer la perception et développer une utilisation intuitive et ergonomique.</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fr-FR" dirty="0" smtClean="0"/>
              <a:t>Différents produits issue de la technologie </a:t>
            </a:r>
            <a:r>
              <a:rPr lang="fr-FR" dirty="0" err="1" smtClean="0"/>
              <a:t>Modddjo</a:t>
            </a:r>
            <a:r>
              <a:rPr lang="fr-FR" dirty="0" smtClean="0"/>
              <a:t> : </a:t>
            </a:r>
          </a:p>
          <a:p>
            <a:pPr lvl="0"/>
            <a:r>
              <a:rPr lang="fr-FR" dirty="0" smtClean="0"/>
              <a:t>Web Player gratuit (tout comme Flash), </a:t>
            </a:r>
          </a:p>
          <a:p>
            <a:pPr lvl="0"/>
            <a:r>
              <a:rPr lang="fr-FR" dirty="0" err="1" smtClean="0"/>
              <a:t>Modddjo</a:t>
            </a:r>
            <a:r>
              <a:rPr lang="fr-FR" dirty="0" smtClean="0"/>
              <a:t> </a:t>
            </a:r>
            <a:r>
              <a:rPr lang="fr-FR" dirty="0" err="1" smtClean="0"/>
              <a:t>Writer</a:t>
            </a:r>
            <a:r>
              <a:rPr lang="fr-FR" dirty="0" smtClean="0"/>
              <a:t>, (monétisation </a:t>
            </a:r>
            <a:r>
              <a:rPr lang="fr-FR" dirty="0" err="1" smtClean="0"/>
              <a:t>BtoB</a:t>
            </a:r>
            <a:r>
              <a:rPr lang="fr-FR" dirty="0" smtClean="0"/>
              <a:t>), outils de création de contenu tout en un qui permettra à des designers et des programmeurs d’avoir la même application en travaillant de façon habituelle pour eux. Dans un milieu qui a une suite logique.</a:t>
            </a:r>
          </a:p>
          <a:p>
            <a:pPr lvl="0"/>
            <a:r>
              <a:rPr lang="fr-FR" dirty="0" smtClean="0"/>
              <a:t>Ajout de fonctionnalités à </a:t>
            </a:r>
            <a:r>
              <a:rPr lang="fr-FR" dirty="0" err="1" smtClean="0"/>
              <a:t>DreamWeaver</a:t>
            </a:r>
            <a:r>
              <a:rPr lang="fr-FR" dirty="0" smtClean="0"/>
              <a:t>, le logiciel le plus utilisé pour la création de site web. Objectif : permettre aux développeurs d’avoir des extensions de </a:t>
            </a:r>
            <a:r>
              <a:rPr lang="fr-FR" dirty="0" err="1" smtClean="0"/>
              <a:t>writer</a:t>
            </a:r>
            <a:r>
              <a:rPr lang="fr-FR" dirty="0" smtClean="0"/>
              <a:t> intégrées à l’intérieur de </a:t>
            </a:r>
            <a:r>
              <a:rPr lang="fr-FR" dirty="0" err="1" smtClean="0"/>
              <a:t>Dream</a:t>
            </a:r>
            <a:r>
              <a:rPr lang="fr-FR" dirty="0" smtClean="0"/>
              <a:t> Weaver en disposant des fonctionnalités propres à </a:t>
            </a:r>
            <a:r>
              <a:rPr lang="fr-FR" dirty="0" err="1" smtClean="0"/>
              <a:t>Modddjo</a:t>
            </a:r>
            <a:r>
              <a:rPr lang="fr-FR" dirty="0" smtClean="0"/>
              <a:t>.</a:t>
            </a:r>
          </a:p>
          <a:p>
            <a:pPr lvl="0"/>
            <a:r>
              <a:rPr lang="fr-FR" dirty="0" smtClean="0"/>
              <a:t>Développement de déclinaisons professionnelles à </a:t>
            </a:r>
            <a:r>
              <a:rPr lang="fr-FR" dirty="0" err="1" smtClean="0"/>
              <a:t>Modddjo</a:t>
            </a:r>
            <a:r>
              <a:rPr lang="fr-FR" dirty="0" smtClean="0"/>
              <a:t> rajoutant un nombre de périphériques supportés par nos partenaires (écrans 3D avec ou sans lunettes, systèmes audio spatialisés, systèmes de captation de position de main qui auront de nouvelles fonctionnalités).</a:t>
            </a:r>
          </a:p>
          <a:p>
            <a:r>
              <a:rPr lang="fr-FR" dirty="0" err="1" smtClean="0"/>
              <a:t>Modddjo</a:t>
            </a:r>
            <a:r>
              <a:rPr lang="fr-FR" dirty="0" smtClean="0"/>
              <a:t> Desktop interface qui permet de transformer son bureau entièrement en 3D.</a:t>
            </a:r>
          </a:p>
          <a:p>
            <a:r>
              <a:rPr lang="fr-FR" dirty="0" smtClean="0"/>
              <a:t>Créer du service qui font du site web pour lancer le commercial. Business model : créer une rente.</a:t>
            </a:r>
          </a:p>
          <a:p>
            <a:r>
              <a:rPr lang="fr-FR" dirty="0" smtClean="0"/>
              <a:t>Former les sociétés de services et deviennent prescripteurs.</a:t>
            </a:r>
          </a:p>
          <a:p>
            <a:r>
              <a:rPr lang="fr-FR" dirty="0" smtClean="0"/>
              <a:t>Formation sur les migrations vers les sites web pour tirer le meilleur partie de la 3D et démocratiser la 3D.</a:t>
            </a:r>
          </a:p>
          <a:p>
            <a:r>
              <a:rPr lang="fr-FR" dirty="0" smtClean="0"/>
              <a:t>Des demandes particulières de certains clients pour leur faire des développements spécifiques.</a:t>
            </a:r>
          </a:p>
          <a:p>
            <a:pPr eaLnBrk="1" hangingPunct="1"/>
            <a:endParaRPr lang="fr-FR"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fr-FR" dirty="0" err="1" smtClean="0"/>
              <a:t>Modddjo</a:t>
            </a:r>
            <a:r>
              <a:rPr lang="fr-FR" dirty="0" smtClean="0"/>
              <a:t> permet un affichage en 3D à l'intérieur d'un navigateur. </a:t>
            </a:r>
          </a:p>
          <a:p>
            <a:r>
              <a:rPr lang="fr-FR" dirty="0" err="1" smtClean="0"/>
              <a:t>Modddjo</a:t>
            </a:r>
            <a:r>
              <a:rPr lang="fr-FR" dirty="0" smtClean="0"/>
              <a:t> permet de faire de la représentation d'objets en 3 dimensions. Il y a 2 technologies sur lesquelles on pourrait croire que cette démonstration pourrait tourner, notamment sous Flash ou Java, qui sont des concurrents directs, mais elles n’en ont pas la capacité. </a:t>
            </a:r>
            <a:r>
              <a:rPr lang="fr-FR" dirty="0" err="1" smtClean="0"/>
              <a:t>Modddjo</a:t>
            </a:r>
            <a:r>
              <a:rPr lang="fr-FR" dirty="0" smtClean="0"/>
              <a:t> apporte un résultat typique qu’on retrouve dans le jeu vidéo et d’un point vue interactif, au niveau du commerce qui permet de visualiser des objets et d’en voir toutes les faces possibles avant de les acheter. Les possibilités sont illimitées car c’est un moteur qu’on peut entièrement reprogrammer par le biais de son applicateur pour avoir les fonctionnalités qu’on souhaite. L’intérêt majeur c’est l’interfaçage avec l’utilisateur qui a été complètement repensé en 3 dimensions elles-mêmes. On peut voir que toutes les éléments classiques interactifs ont été mis en volume, par exemple un traitement texte. C’est une fonction utile en fait. Le côté esthétique est important, mais c’est surtout le fait de la simplicité de la création et le fait de créer un visuel attractif dans un contexte de non spécialisation. Pas besoin d’être un développeur spécialisé en programmation 3D. Des outils comme </a:t>
            </a:r>
            <a:r>
              <a:rPr lang="fr-FR" dirty="0" err="1" smtClean="0"/>
              <a:t>Modddjo</a:t>
            </a:r>
            <a:r>
              <a:rPr lang="fr-FR" dirty="0" smtClean="0"/>
              <a:t> </a:t>
            </a:r>
            <a:r>
              <a:rPr lang="fr-FR" dirty="0" err="1" smtClean="0"/>
              <a:t>Writer</a:t>
            </a:r>
            <a:r>
              <a:rPr lang="fr-FR" dirty="0" smtClean="0"/>
              <a:t> qui permettront de créer ce contenu, qui doit être disponible quelle que soit la plateforme et quel que soit le navigateur. Cela marche aussi sur les éléments mobiles une scène avec une grosse complexité comme ce petit explorateur de fichier, qui peut ressembler à celui de Windows, sur lequel on a mis des avantages fonctionnels de la 3D. Cet exemple montre les nouveaux intérêts ergonomiques de la représentation complexe de données.</a:t>
            </a:r>
            <a:endParaRPr lang="fr-FR"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fr-FR" b="1" dirty="0" smtClean="0"/>
              <a:t>LE MODELE MARKETING </a:t>
            </a:r>
            <a:endParaRPr lang="fr-FR" dirty="0" smtClean="0"/>
          </a:p>
          <a:p>
            <a:r>
              <a:rPr lang="fr-FR" dirty="0" smtClean="0"/>
              <a:t>Le modèle s’appuie sur le marketing viral, pour lequel 3 fondamentaux sont indispensables : </a:t>
            </a:r>
          </a:p>
          <a:p>
            <a:r>
              <a:rPr lang="fr-FR" dirty="0" smtClean="0"/>
              <a:t>1/ se faire connaître par un produit d’appel gratuit pour faire monter la notoriété du produit, </a:t>
            </a:r>
          </a:p>
          <a:p>
            <a:r>
              <a:rPr lang="fr-FR" dirty="0" smtClean="0"/>
              <a:t>2/ développer le </a:t>
            </a:r>
            <a:r>
              <a:rPr lang="fr-FR" dirty="0" err="1" smtClean="0"/>
              <a:t>buzz</a:t>
            </a:r>
            <a:r>
              <a:rPr lang="fr-FR" dirty="0" smtClean="0"/>
              <a:t> par la communauté pour fidéliser les clients et créer la récurrence du business, </a:t>
            </a:r>
          </a:p>
          <a:p>
            <a:r>
              <a:rPr lang="fr-FR" dirty="0" smtClean="0"/>
              <a:t>3/ Amener le client à passer à la version payante et le fidéliser par les mises à jour des différentes fonctionnalités à venir.</a:t>
            </a:r>
          </a:p>
          <a:p>
            <a:r>
              <a:rPr lang="fr-FR" dirty="0" smtClean="0"/>
              <a:t> </a:t>
            </a:r>
          </a:p>
          <a:p>
            <a:r>
              <a:rPr lang="fr-FR" dirty="0" smtClean="0"/>
              <a:t>Le principe du marketing viral est de faire utiliser le produit par une audience la plus large possible. Le rôle de la communauté est de répondre à toutes les questions concernant l’utilisation de la technologie. La communauté se fédère autour d’une technologie sans l’intermédiaire de </a:t>
            </a:r>
            <a:r>
              <a:rPr lang="fr-FR" dirty="0" err="1" smtClean="0"/>
              <a:t>Modddjo</a:t>
            </a:r>
            <a:r>
              <a:rPr lang="fr-FR" dirty="0" smtClean="0"/>
              <a:t> pour faire monter la confiance et augmenter la fidélisation des clients. Les prescripteurs sont désintéressés, ils apportent naturellement leur contribution technique quand un produit est bon (inutile de payer des </a:t>
            </a:r>
            <a:r>
              <a:rPr lang="fr-FR" dirty="0" err="1" smtClean="0"/>
              <a:t>Geeks</a:t>
            </a:r>
            <a:r>
              <a:rPr lang="fr-FR" dirty="0" smtClean="0"/>
              <a:t> pour cela) </a:t>
            </a:r>
            <a:r>
              <a:rPr lang="fr-FR" dirty="0" smtClean="0">
                <a:sym typeface="Wingdings"/>
              </a:rPr>
              <a:t></a:t>
            </a:r>
            <a:r>
              <a:rPr lang="fr-FR" dirty="0" smtClean="0"/>
              <a:t> retour de qualité sur ce que fait </a:t>
            </a:r>
            <a:r>
              <a:rPr lang="fr-FR" dirty="0" err="1" smtClean="0"/>
              <a:t>Modddjo</a:t>
            </a:r>
            <a:r>
              <a:rPr lang="fr-FR" dirty="0" smtClean="0"/>
              <a:t> et ses atouts. Ils participent à la renommée technologique et  au référencement de l’intérêt général de </a:t>
            </a:r>
            <a:r>
              <a:rPr lang="fr-FR" dirty="0" err="1" smtClean="0"/>
              <a:t>Modddjo</a:t>
            </a:r>
            <a:r>
              <a:rPr lang="fr-FR" dirty="0" smtClean="0"/>
              <a:t>.</a:t>
            </a:r>
          </a:p>
          <a:p>
            <a:pPr eaLnBrk="1" hangingPunct="1"/>
            <a:endParaRPr lang="fr-FR"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fr-FR"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fr-FR" dirty="0" smtClean="0"/>
              <a:t>Sébastien Bloc : 37 ans, fondateur et le visionnaire de </a:t>
            </a:r>
            <a:r>
              <a:rPr lang="fr-FR" dirty="0" err="1" smtClean="0"/>
              <a:t>Modddjo</a:t>
            </a:r>
            <a:r>
              <a:rPr lang="fr-FR" dirty="0" smtClean="0"/>
              <a:t>, directeur technique. 10 ans d’expérience en informatique, programme depuis l’âge de 13 ans. </a:t>
            </a:r>
          </a:p>
          <a:p>
            <a:r>
              <a:rPr lang="fr-FR" dirty="0" smtClean="0"/>
              <a:t>Les différents aspects sur lesquels il a travaillé étaient centrés sur le jeu vidéo. Il a participé à la création de jeux vidéo et d’outils autour du jeux vidéos, notamment d’outils de monétisation, ainsi que sur des nouvelles technologies multimédia et l’intégration dans un contexte globale internet.</a:t>
            </a:r>
          </a:p>
          <a:p>
            <a:r>
              <a:rPr lang="fr-FR" dirty="0" smtClean="0"/>
              <a:t>Ses savoir-faire et sa réelle expertise sont sur les technologies 3D, tant visuelle qu’ audio qui complète le visuel et la détection spatiale avec le multipoints comme sous </a:t>
            </a:r>
            <a:r>
              <a:rPr lang="fr-FR" dirty="0" err="1" smtClean="0"/>
              <a:t>Window</a:t>
            </a:r>
            <a:r>
              <a:rPr lang="fr-FR" dirty="0" smtClean="0"/>
              <a:t> </a:t>
            </a:r>
            <a:r>
              <a:rPr lang="fr-FR" dirty="0" err="1" smtClean="0"/>
              <a:t>Seven</a:t>
            </a:r>
            <a:r>
              <a:rPr lang="fr-FR" dirty="0" smtClean="0"/>
              <a:t>. </a:t>
            </a:r>
          </a:p>
          <a:p>
            <a:r>
              <a:rPr lang="fr-FR" dirty="0" smtClean="0"/>
              <a:t>Véritable ergonome, il maîtrise totalement le dialogue homme/machine avec la spécificité de l’environnement 3D.</a:t>
            </a:r>
          </a:p>
          <a:p>
            <a:r>
              <a:rPr lang="fr-FR" dirty="0" smtClean="0"/>
              <a:t>Il a une forte valeur ajoutée sur l’analyse des acteurs du marché, l’existence des prototypes et des ressources existantes. De formation électronique et informatique, il a travaillé comme chef de projet jeu vidéo constamment producteur en recherche et développement dans 3 Start up différentes. Il a passé un an en Guyane dans l’armée en tant qu’informaticien. En rentrant en France, il a travaillé successivement chez Bounty, Hewlett Packard, 4 ans chez Microsoft et un an en Chine chez </a:t>
            </a:r>
            <a:r>
              <a:rPr lang="fr-FR" dirty="0" err="1" smtClean="0"/>
              <a:t>Gamup</a:t>
            </a:r>
            <a:r>
              <a:rPr lang="fr-FR" dirty="0" smtClean="0"/>
              <a:t> (management 35 développeurs).</a:t>
            </a:r>
            <a:endParaRPr lang="fr-FR"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fr-FR" dirty="0" smtClean="0"/>
              <a:t>Apport en nature de Sébastien majoritaire. Olivier rôle opérationnel et investisseur. Et son père.</a:t>
            </a:r>
            <a:endParaRPr lang="fr-FR"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fr-FR" dirty="0" err="1" smtClean="0"/>
              <a:t>Modddjo</a:t>
            </a:r>
            <a:r>
              <a:rPr lang="fr-FR" dirty="0" smtClean="0"/>
              <a:t> utilise sa propre technologie et ne dépend d’aucun autre prestataire. Son cœur de métier est vraiment technique. Il est user interface, 3D et web. </a:t>
            </a:r>
            <a:r>
              <a:rPr lang="fr-FR" dirty="0" err="1" smtClean="0"/>
              <a:t>Modddjo</a:t>
            </a:r>
            <a:r>
              <a:rPr lang="fr-FR" dirty="0" smtClean="0"/>
              <a:t> propose de faire un moteur permettant de faire un rendu 3D utilisant lui-même des objets en 3D, avec un principe d’interactivité illimité. Son langage de programmation est lié à tout navigateur internet, en l'occurrence Java script, ce qui permet de reprendre absolument tout ce qu'on souhaite. C'est un élément très important qui permet à l'utilisateur d'être actif. Le tout est basé sur une visualisation en temps réel et quelle que soit la plateforme utilisée (PC, Mac, Unix, ou des éléments mobiles (</a:t>
            </a:r>
            <a:r>
              <a:rPr lang="fr-FR" dirty="0" err="1" smtClean="0"/>
              <a:t>iphone</a:t>
            </a:r>
            <a:r>
              <a:rPr lang="fr-FR" dirty="0" smtClean="0"/>
              <a:t>, </a:t>
            </a:r>
            <a:r>
              <a:rPr lang="fr-FR" dirty="0" err="1" smtClean="0"/>
              <a:t>ipad</a:t>
            </a:r>
            <a:r>
              <a:rPr lang="fr-FR" dirty="0" smtClean="0"/>
              <a:t>, et </a:t>
            </a:r>
            <a:r>
              <a:rPr lang="fr-FR" dirty="0" err="1" smtClean="0"/>
              <a:t>google</a:t>
            </a:r>
            <a:r>
              <a:rPr lang="fr-FR" dirty="0" smtClean="0"/>
              <a:t> androïde) et aussi sur des consoles de jeux </a:t>
            </a:r>
            <a:r>
              <a:rPr lang="fr-FR" dirty="0" err="1" smtClean="0"/>
              <a:t>video</a:t>
            </a:r>
            <a:r>
              <a:rPr lang="fr-FR" dirty="0" smtClean="0"/>
              <a:t>.</a:t>
            </a:r>
            <a:endParaRPr lang="fr-FR"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gray">
          <a:xfrm>
            <a:off x="442913" y="33972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fr-FR" sz="2400"/>
          </a:p>
        </p:txBody>
      </p:sp>
      <p:pic>
        <p:nvPicPr>
          <p:cNvPr id="5" name="Image 9" descr="logo3dModddjo.png"/>
          <p:cNvPicPr>
            <a:picLocks noChangeAspect="1"/>
          </p:cNvPicPr>
          <p:nvPr userDrawn="1"/>
        </p:nvPicPr>
        <p:blipFill>
          <a:blip r:embed="rId2" cstate="print"/>
          <a:srcRect/>
          <a:stretch>
            <a:fillRect/>
          </a:stretch>
        </p:blipFill>
        <p:spPr bwMode="auto">
          <a:xfrm>
            <a:off x="214313" y="2857500"/>
            <a:ext cx="785812" cy="1231900"/>
          </a:xfrm>
          <a:prstGeom prst="rect">
            <a:avLst/>
          </a:prstGeom>
          <a:noFill/>
          <a:ln w="9525">
            <a:noFill/>
            <a:miter lim="800000"/>
            <a:headEnd/>
            <a:tailEnd/>
          </a:ln>
        </p:spPr>
      </p:pic>
      <p:sp>
        <p:nvSpPr>
          <p:cNvPr id="17420" name="Rectangle 12"/>
          <p:cNvSpPr>
            <a:spLocks noGrp="1" noChangeArrowheads="1"/>
          </p:cNvSpPr>
          <p:nvPr>
            <p:ph type="ctrTitle"/>
          </p:nvPr>
        </p:nvSpPr>
        <p:spPr>
          <a:xfrm>
            <a:off x="990600" y="1676400"/>
            <a:ext cx="7772400" cy="1462088"/>
          </a:xfrm>
        </p:spPr>
        <p:txBody>
          <a:bodyPr/>
          <a:lstStyle>
            <a:lvl1pPr>
              <a:defRPr/>
            </a:lvl1pPr>
          </a:lstStyle>
          <a:p>
            <a:r>
              <a:rPr lang="fr-FR"/>
              <a:t>Cliquez pour modifier le style du titre</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6"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FB62D999-12C2-4CA9-B6FF-EC2575725EBE}" type="datetime1">
              <a:rPr lang="fr-FR" smtClean="0"/>
              <a:pPr>
                <a:defRPr/>
              </a:pPr>
              <a:t>30/08/2010</a:t>
            </a:fld>
            <a:endParaRPr lang="fr-FR"/>
          </a:p>
        </p:txBody>
      </p:sp>
      <p:sp>
        <p:nvSpPr>
          <p:cNvPr id="7"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fr-FR"/>
              <a:t>Modddjo – Aks – JSC/ER </a:t>
            </a:r>
            <a:endParaRPr lang="fr-FR" dirty="0"/>
          </a:p>
        </p:txBody>
      </p:sp>
      <p:sp>
        <p:nvSpPr>
          <p:cNvPr id="8"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9483809-9F9E-493F-9770-2DC96B76A8EE}"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fld id="{DB1907E6-A91F-4534-A1D8-743444411AC6}" type="datetime1">
              <a:rPr lang="fr-FR" smtClean="0"/>
              <a:pPr>
                <a:defRPr/>
              </a:pPr>
              <a:t>30/08/2010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6" name="Rectangle 13"/>
          <p:cNvSpPr>
            <a:spLocks noGrp="1" noChangeArrowheads="1"/>
          </p:cNvSpPr>
          <p:nvPr>
            <p:ph type="sldNum" sz="quarter" idx="12"/>
          </p:nvPr>
        </p:nvSpPr>
        <p:spPr/>
        <p:txBody>
          <a:bodyPr/>
          <a:lstStyle>
            <a:lvl1pPr>
              <a:defRPr/>
            </a:lvl1pPr>
          </a:lstStyle>
          <a:p>
            <a:pPr>
              <a:defRPr/>
            </a:pPr>
            <a:fld id="{372E3B16-9823-4AE9-BDC5-D11C3B7918C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4050" y="214313"/>
            <a:ext cx="1951038" cy="5918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50938" y="214313"/>
            <a:ext cx="5700712" cy="5918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fld id="{7D52BE7D-BCDC-4303-8C21-6E8A218BF8E9}" type="datetime1">
              <a:rPr lang="fr-FR" smtClean="0"/>
              <a:pPr>
                <a:defRPr/>
              </a:pPr>
              <a:t>30/08/2010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6" name="Rectangle 13"/>
          <p:cNvSpPr>
            <a:spLocks noGrp="1" noChangeArrowheads="1"/>
          </p:cNvSpPr>
          <p:nvPr>
            <p:ph type="sldNum" sz="quarter" idx="12"/>
          </p:nvPr>
        </p:nvSpPr>
        <p:spPr/>
        <p:txBody>
          <a:bodyPr/>
          <a:lstStyle>
            <a:lvl1pPr>
              <a:defRPr/>
            </a:lvl1pPr>
          </a:lstStyle>
          <a:p>
            <a:pPr>
              <a:defRPr/>
            </a:pPr>
            <a:fld id="{CBD1F792-6682-4CD3-9B9D-09C4887D383E}"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182688" y="2017713"/>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5088" y="2017713"/>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
          <p:cNvSpPr>
            <a:spLocks noGrp="1" noChangeArrowheads="1"/>
          </p:cNvSpPr>
          <p:nvPr>
            <p:ph type="dt" sz="half" idx="10"/>
          </p:nvPr>
        </p:nvSpPr>
        <p:spPr/>
        <p:txBody>
          <a:bodyPr/>
          <a:lstStyle>
            <a:lvl1pPr>
              <a:defRPr/>
            </a:lvl1pPr>
          </a:lstStyle>
          <a:p>
            <a:pPr>
              <a:defRPr/>
            </a:pPr>
            <a:fld id="{67030001-9CF1-4E45-91E3-8EE3ABEF6E04}" type="datetime1">
              <a:rPr lang="fr-FR" smtClean="0"/>
              <a:pPr>
                <a:defRPr/>
              </a:pPr>
              <a:t>30/08/2010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DF817DEA-A1CE-4470-B7EF-E7D6CCB293A1}"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D925B01-78F7-4D75-B5E7-509C6E5C0F7B}" type="datetime1">
              <a:rPr lang="fr-FR" smtClean="0"/>
              <a:pPr>
                <a:defRPr/>
              </a:pPr>
              <a:t>30/08/2010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3D5CBEE1-7795-4F65-AC9D-CE7EAEBF19C3}"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41767ED-D626-47B1-8591-07CD696346C3}" type="datetime1">
              <a:rPr lang="fr-FR" smtClean="0"/>
              <a:pPr>
                <a:defRPr/>
              </a:pPr>
              <a:t>30/08/2010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744B52F1-20A2-4653-9C76-513E8C2ABC0E}"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372CD46-006C-4565-AEA7-2B5052D7AC40}" type="datetime1">
              <a:rPr lang="fr-FR" smtClean="0"/>
              <a:pPr>
                <a:defRPr/>
              </a:pPr>
              <a:t>30/08/2010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27622029-F919-4CC7-82C6-010308634AE6}"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70BFCE7-E77F-4703-BDF9-2F761DD81CFE}" type="datetime1">
              <a:rPr lang="fr-FR" smtClean="0"/>
              <a:pPr>
                <a:defRPr/>
              </a:pPr>
              <a:t>30/08/2010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7" name="Espace réservé du numéro de diapositive 5"/>
          <p:cNvSpPr>
            <a:spLocks noGrp="1"/>
          </p:cNvSpPr>
          <p:nvPr>
            <p:ph type="sldNum" sz="quarter" idx="12"/>
          </p:nvPr>
        </p:nvSpPr>
        <p:spPr/>
        <p:txBody>
          <a:bodyPr/>
          <a:lstStyle>
            <a:lvl1pPr>
              <a:defRPr/>
            </a:lvl1pPr>
          </a:lstStyle>
          <a:p>
            <a:pPr>
              <a:defRPr/>
            </a:pPr>
            <a:fld id="{381DA42E-155F-4CF7-8E95-C7777A0FA39B}"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33F65BD-036F-40BD-9E08-F4579B4161E3}" type="datetime1">
              <a:rPr lang="fr-FR" smtClean="0"/>
              <a:pPr>
                <a:defRPr/>
              </a:pPr>
              <a:t>30/08/2010</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9" name="Espace réservé du numéro de diapositive 5"/>
          <p:cNvSpPr>
            <a:spLocks noGrp="1"/>
          </p:cNvSpPr>
          <p:nvPr>
            <p:ph type="sldNum" sz="quarter" idx="12"/>
          </p:nvPr>
        </p:nvSpPr>
        <p:spPr/>
        <p:txBody>
          <a:bodyPr/>
          <a:lstStyle>
            <a:lvl1pPr>
              <a:defRPr/>
            </a:lvl1pPr>
          </a:lstStyle>
          <a:p>
            <a:pPr>
              <a:defRPr/>
            </a:pPr>
            <a:fld id="{7D8C1766-2EA5-4C16-BF51-241AD5C5FF1D}"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3739DDC-7D03-4664-881A-786DEC7F5874}" type="datetime1">
              <a:rPr lang="fr-FR" smtClean="0"/>
              <a:pPr>
                <a:defRPr/>
              </a:pPr>
              <a:t>30/08/2010</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5" name="Espace réservé du numéro de diapositive 5"/>
          <p:cNvSpPr>
            <a:spLocks noGrp="1"/>
          </p:cNvSpPr>
          <p:nvPr>
            <p:ph type="sldNum" sz="quarter" idx="12"/>
          </p:nvPr>
        </p:nvSpPr>
        <p:spPr/>
        <p:txBody>
          <a:bodyPr/>
          <a:lstStyle>
            <a:lvl1pPr>
              <a:defRPr/>
            </a:lvl1pPr>
          </a:lstStyle>
          <a:p>
            <a:pPr>
              <a:defRPr/>
            </a:pPr>
            <a:fld id="{5702B77F-F301-43A2-9E85-C1BA6CCA43B9}"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2DA57BE-FEE6-4AF3-9490-6B6C3BF2BDBB}" type="datetime1">
              <a:rPr lang="fr-FR" smtClean="0"/>
              <a:pPr>
                <a:defRPr/>
              </a:pPr>
              <a:t>30/08/2010</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4" name="Espace réservé du numéro de diapositive 5"/>
          <p:cNvSpPr>
            <a:spLocks noGrp="1"/>
          </p:cNvSpPr>
          <p:nvPr>
            <p:ph type="sldNum" sz="quarter" idx="12"/>
          </p:nvPr>
        </p:nvSpPr>
        <p:spPr/>
        <p:txBody>
          <a:bodyPr/>
          <a:lstStyle>
            <a:lvl1pPr>
              <a:defRPr/>
            </a:lvl1pPr>
          </a:lstStyle>
          <a:p>
            <a:pPr>
              <a:defRPr/>
            </a:pPr>
            <a:fld id="{A3D1983E-6893-4E9C-913D-96D9B5FF51E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K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857233"/>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11"/>
          <p:cNvSpPr>
            <a:spLocks noGrp="1" noChangeArrowheads="1"/>
          </p:cNvSpPr>
          <p:nvPr>
            <p:ph type="dt" sz="half" idx="10"/>
          </p:nvPr>
        </p:nvSpPr>
        <p:spPr/>
        <p:txBody>
          <a:bodyPr/>
          <a:lstStyle>
            <a:lvl1pPr>
              <a:defRPr/>
            </a:lvl1pPr>
          </a:lstStyle>
          <a:p>
            <a:pPr>
              <a:defRPr/>
            </a:pPr>
            <a:fld id="{3B10B2E4-F26E-4EBC-89BD-D918CC73DCE3}" type="datetime1">
              <a:rPr lang="fr-FR" smtClean="0"/>
              <a:pPr>
                <a:defRPr/>
              </a:pPr>
              <a:t>30/08/2010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endParaRPr lang="fr-FR" dirty="0"/>
          </a:p>
        </p:txBody>
      </p:sp>
      <p:sp>
        <p:nvSpPr>
          <p:cNvPr id="6" name="Rectangle 13"/>
          <p:cNvSpPr>
            <a:spLocks noGrp="1" noChangeArrowheads="1"/>
          </p:cNvSpPr>
          <p:nvPr>
            <p:ph type="sldNum" sz="quarter" idx="12"/>
          </p:nvPr>
        </p:nvSpPr>
        <p:spPr/>
        <p:txBody>
          <a:bodyPr/>
          <a:lstStyle>
            <a:lvl1pPr>
              <a:defRPr/>
            </a:lvl1pPr>
          </a:lstStyle>
          <a:p>
            <a:pPr>
              <a:defRPr/>
            </a:pPr>
            <a:endParaRPr lang="fr-FR" dirty="0" smtClean="0"/>
          </a:p>
          <a:p>
            <a:pPr>
              <a:defRPr/>
            </a:pPr>
            <a:fld id="{86F94585-8CCF-411F-B760-665A649A1833}" type="slidenum">
              <a:rPr lang="fr-FR" smtClean="0"/>
              <a:pPr>
                <a:defRPr/>
              </a:pPr>
              <a:t>‹N°›</a:t>
            </a:fld>
            <a:r>
              <a:rPr lang="fr-FR" dirty="0" smtClean="0"/>
              <a:t> </a:t>
            </a:r>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EC1E186-413B-46EE-B2C1-CAFCEFBED627}" type="datetime1">
              <a:rPr lang="fr-FR" smtClean="0"/>
              <a:pPr>
                <a:defRPr/>
              </a:pPr>
              <a:t>30/08/2010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7" name="Espace réservé du numéro de diapositive 5"/>
          <p:cNvSpPr>
            <a:spLocks noGrp="1"/>
          </p:cNvSpPr>
          <p:nvPr>
            <p:ph type="sldNum" sz="quarter" idx="12"/>
          </p:nvPr>
        </p:nvSpPr>
        <p:spPr/>
        <p:txBody>
          <a:bodyPr/>
          <a:lstStyle>
            <a:lvl1pPr>
              <a:defRPr/>
            </a:lvl1pPr>
          </a:lstStyle>
          <a:p>
            <a:pPr>
              <a:defRPr/>
            </a:pPr>
            <a:fld id="{AA8DA6D1-4E4E-4A41-A3D5-06E7705DBAF2}"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0F16B96-9566-4ABF-893E-C58055CFB35D}" type="datetime1">
              <a:rPr lang="fr-FR" smtClean="0"/>
              <a:pPr>
                <a:defRPr/>
              </a:pPr>
              <a:t>30/08/2010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7" name="Espace réservé du numéro de diapositive 5"/>
          <p:cNvSpPr>
            <a:spLocks noGrp="1"/>
          </p:cNvSpPr>
          <p:nvPr>
            <p:ph type="sldNum" sz="quarter" idx="12"/>
          </p:nvPr>
        </p:nvSpPr>
        <p:spPr/>
        <p:txBody>
          <a:bodyPr/>
          <a:lstStyle>
            <a:lvl1pPr>
              <a:defRPr/>
            </a:lvl1pPr>
          </a:lstStyle>
          <a:p>
            <a:pPr>
              <a:defRPr/>
            </a:pPr>
            <a:fld id="{B2399200-F967-4FC1-BFF2-C2E5E7BEA33F}"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48F976F-859B-4BAB-9AB8-49F30F0A2CBE}" type="datetime1">
              <a:rPr lang="fr-FR" smtClean="0"/>
              <a:pPr>
                <a:defRPr/>
              </a:pPr>
              <a:t>30/08/2010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4FD6463C-08AD-40B1-8D5C-97EDCF760E08}"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C30F1EB-2F74-47CB-AAF0-583C635FC5F7}" type="datetime1">
              <a:rPr lang="fr-FR" smtClean="0"/>
              <a:pPr>
                <a:defRPr/>
              </a:pPr>
              <a:t>30/08/2010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C7AA5720-5056-4FE9-BC05-DF25352207A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1"/>
          <p:cNvSpPr>
            <a:spLocks noGrp="1" noChangeArrowheads="1"/>
          </p:cNvSpPr>
          <p:nvPr>
            <p:ph type="dt" sz="half" idx="10"/>
          </p:nvPr>
        </p:nvSpPr>
        <p:spPr/>
        <p:txBody>
          <a:bodyPr/>
          <a:lstStyle>
            <a:lvl1pPr>
              <a:defRPr/>
            </a:lvl1pPr>
          </a:lstStyle>
          <a:p>
            <a:pPr>
              <a:defRPr/>
            </a:pPr>
            <a:fld id="{E05B55C7-B098-4C78-9ABE-61043A83CBDE}" type="datetime1">
              <a:rPr lang="fr-FR" smtClean="0"/>
              <a:pPr>
                <a:defRPr/>
              </a:pPr>
              <a:t>30/08/2010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6" name="Rectangle 13"/>
          <p:cNvSpPr>
            <a:spLocks noGrp="1" noChangeArrowheads="1"/>
          </p:cNvSpPr>
          <p:nvPr>
            <p:ph type="sldNum" sz="quarter" idx="12"/>
          </p:nvPr>
        </p:nvSpPr>
        <p:spPr/>
        <p:txBody>
          <a:bodyPr/>
          <a:lstStyle>
            <a:lvl1pPr>
              <a:defRPr/>
            </a:lvl1pPr>
          </a:lstStyle>
          <a:p>
            <a:pPr>
              <a:defRPr/>
            </a:pPr>
            <a:fld id="{86F94585-8CCF-411F-B760-665A649A1833}"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
          <p:cNvSpPr>
            <a:spLocks noGrp="1" noChangeArrowheads="1"/>
          </p:cNvSpPr>
          <p:nvPr>
            <p:ph type="dt" sz="half" idx="10"/>
          </p:nvPr>
        </p:nvSpPr>
        <p:spPr/>
        <p:txBody>
          <a:bodyPr/>
          <a:lstStyle>
            <a:lvl1pPr>
              <a:defRPr/>
            </a:lvl1pPr>
          </a:lstStyle>
          <a:p>
            <a:pPr>
              <a:defRPr/>
            </a:pPr>
            <a:fld id="{6EB9699E-E4E8-47C4-9714-FBEDA657382D}" type="datetime1">
              <a:rPr lang="fr-FR" smtClean="0"/>
              <a:pPr>
                <a:defRPr/>
              </a:pPr>
              <a:t>30/08/2010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AF7A97AC-662A-4278-B4E2-BB3B151E15E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1"/>
          <p:cNvSpPr>
            <a:spLocks noGrp="1" noChangeArrowheads="1"/>
          </p:cNvSpPr>
          <p:nvPr>
            <p:ph type="dt" sz="half" idx="10"/>
          </p:nvPr>
        </p:nvSpPr>
        <p:spPr/>
        <p:txBody>
          <a:bodyPr/>
          <a:lstStyle>
            <a:lvl1pPr>
              <a:defRPr/>
            </a:lvl1pPr>
          </a:lstStyle>
          <a:p>
            <a:pPr>
              <a:defRPr/>
            </a:pPr>
            <a:fld id="{941D1B89-F9A6-4396-8B48-C80D9CB3FDAA}" type="datetime1">
              <a:rPr lang="fr-FR" smtClean="0"/>
              <a:pPr>
                <a:defRPr/>
              </a:pPr>
              <a:t>30/08/2010</a:t>
            </a:fld>
            <a:endParaRPr lang="fr-FR"/>
          </a:p>
        </p:txBody>
      </p:sp>
      <p:sp>
        <p:nvSpPr>
          <p:cNvPr id="8"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9" name="Rectangle 13"/>
          <p:cNvSpPr>
            <a:spLocks noGrp="1" noChangeArrowheads="1"/>
          </p:cNvSpPr>
          <p:nvPr>
            <p:ph type="sldNum" sz="quarter" idx="12"/>
          </p:nvPr>
        </p:nvSpPr>
        <p:spPr/>
        <p:txBody>
          <a:bodyPr/>
          <a:lstStyle>
            <a:lvl1pPr>
              <a:defRPr/>
            </a:lvl1pPr>
          </a:lstStyle>
          <a:p>
            <a:pPr>
              <a:defRPr/>
            </a:pPr>
            <a:fld id="{B9527155-BA18-4995-8E69-F1281D82976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Rectangle 11"/>
          <p:cNvSpPr>
            <a:spLocks noGrp="1" noChangeArrowheads="1"/>
          </p:cNvSpPr>
          <p:nvPr>
            <p:ph type="dt" sz="half" idx="10"/>
          </p:nvPr>
        </p:nvSpPr>
        <p:spPr/>
        <p:txBody>
          <a:bodyPr/>
          <a:lstStyle>
            <a:lvl1pPr>
              <a:defRPr/>
            </a:lvl1pPr>
          </a:lstStyle>
          <a:p>
            <a:pPr>
              <a:defRPr/>
            </a:pPr>
            <a:fld id="{AAE42048-8CF1-41E5-805E-4185C194B2CD}" type="datetime1">
              <a:rPr lang="fr-FR" smtClean="0"/>
              <a:pPr>
                <a:defRPr/>
              </a:pPr>
              <a:t>30/08/2010</a:t>
            </a:fld>
            <a:endParaRPr lang="fr-FR"/>
          </a:p>
        </p:txBody>
      </p:sp>
      <p:sp>
        <p:nvSpPr>
          <p:cNvPr id="4"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5" name="Rectangle 13"/>
          <p:cNvSpPr>
            <a:spLocks noGrp="1" noChangeArrowheads="1"/>
          </p:cNvSpPr>
          <p:nvPr>
            <p:ph type="sldNum" sz="quarter" idx="12"/>
          </p:nvPr>
        </p:nvSpPr>
        <p:spPr/>
        <p:txBody>
          <a:bodyPr/>
          <a:lstStyle>
            <a:lvl1pPr>
              <a:defRPr/>
            </a:lvl1pPr>
          </a:lstStyle>
          <a:p>
            <a:pPr>
              <a:defRPr/>
            </a:pPr>
            <a:fld id="{7C28A9EB-6A22-4733-914B-F4BB3F4A58A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fld id="{5C381614-E1B4-4B62-99AA-61830D316760}" type="datetime1">
              <a:rPr lang="fr-FR" smtClean="0"/>
              <a:pPr>
                <a:defRPr/>
              </a:pPr>
              <a:t>30/08/2010</a:t>
            </a:fld>
            <a:endParaRPr lang="fr-FR"/>
          </a:p>
        </p:txBody>
      </p:sp>
      <p:sp>
        <p:nvSpPr>
          <p:cNvPr id="3"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4" name="Rectangle 13"/>
          <p:cNvSpPr>
            <a:spLocks noGrp="1" noChangeArrowheads="1"/>
          </p:cNvSpPr>
          <p:nvPr>
            <p:ph type="sldNum" sz="quarter" idx="12"/>
          </p:nvPr>
        </p:nvSpPr>
        <p:spPr/>
        <p:txBody>
          <a:bodyPr/>
          <a:lstStyle>
            <a:lvl1pPr>
              <a:defRPr/>
            </a:lvl1pPr>
          </a:lstStyle>
          <a:p>
            <a:pPr>
              <a:defRPr/>
            </a:pPr>
            <a:fld id="{ADBA64E7-4354-4E0F-81BD-5538623C628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p:txBody>
          <a:bodyPr/>
          <a:lstStyle>
            <a:lvl1pPr>
              <a:defRPr/>
            </a:lvl1pPr>
          </a:lstStyle>
          <a:p>
            <a:pPr>
              <a:defRPr/>
            </a:pPr>
            <a:fld id="{3A064C23-36C6-4419-99B9-172A8E8ACF94}" type="datetime1">
              <a:rPr lang="fr-FR" smtClean="0"/>
              <a:pPr>
                <a:defRPr/>
              </a:pPr>
              <a:t>30/08/2010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96AF3416-C9FC-4142-A6FC-3E268A47155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p:txBody>
          <a:bodyPr/>
          <a:lstStyle>
            <a:lvl1pPr>
              <a:defRPr/>
            </a:lvl1pPr>
          </a:lstStyle>
          <a:p>
            <a:pPr>
              <a:defRPr/>
            </a:pPr>
            <a:fld id="{1C94AE2E-3FD1-4D04-8A97-D018FD9CB2AE}" type="datetime1">
              <a:rPr lang="fr-FR" smtClean="0"/>
              <a:pPr>
                <a:defRPr/>
              </a:pPr>
              <a:t>30/08/2010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EEF944B8-845A-4464-B868-1CFF13C7A16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8"/>
          <p:cNvSpPr>
            <a:spLocks noChangeArrowheads="1"/>
          </p:cNvSpPr>
          <p:nvPr/>
        </p:nvSpPr>
        <p:spPr bwMode="gray">
          <a:xfrm>
            <a:off x="442913" y="97788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fr-FR" sz="2400"/>
          </a:p>
        </p:txBody>
      </p:sp>
      <p:sp>
        <p:nvSpPr>
          <p:cNvPr id="2051" name="Rectangle 9"/>
          <p:cNvSpPr>
            <a:spLocks noGrp="1" noChangeArrowheads="1"/>
          </p:cNvSpPr>
          <p:nvPr>
            <p:ph type="title"/>
          </p:nvPr>
        </p:nvSpPr>
        <p:spPr bwMode="auto">
          <a:xfrm>
            <a:off x="1150938" y="214313"/>
            <a:ext cx="7793037" cy="64291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dirty="0" smtClean="0"/>
              <a:t>Cliquez pour modifier le style du titre</a:t>
            </a:r>
          </a:p>
        </p:txBody>
      </p:sp>
      <p:sp>
        <p:nvSpPr>
          <p:cNvPr id="2052" name="Rectangle 10"/>
          <p:cNvSpPr>
            <a:spLocks noGrp="1" noChangeArrowheads="1"/>
          </p:cNvSpPr>
          <p:nvPr>
            <p:ph type="body" idx="1"/>
          </p:nvPr>
        </p:nvSpPr>
        <p:spPr bwMode="auto">
          <a:xfrm>
            <a:off x="1182688" y="1643050"/>
            <a:ext cx="7772400" cy="4489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39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3937C818-CBFE-46B6-81FA-88740DCB8743}" type="datetime1">
              <a:rPr lang="fr-FR" smtClean="0"/>
              <a:pPr>
                <a:defRPr/>
              </a:pPr>
              <a:t>30/08/2010</a:t>
            </a:fld>
            <a:endParaRPr lang="fr-FR" dirty="0"/>
          </a:p>
        </p:txBody>
      </p:sp>
      <p:sp>
        <p:nvSpPr>
          <p:cNvPr id="1639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fr-FR"/>
              <a:t>Modddjo – Aks – JSC/ER</a:t>
            </a:r>
          </a:p>
          <a:p>
            <a:pPr>
              <a:defRPr/>
            </a:pPr>
            <a:endParaRPr lang="fr-FR"/>
          </a:p>
        </p:txBody>
      </p:sp>
      <p:sp>
        <p:nvSpPr>
          <p:cNvPr id="1639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r>
              <a:rPr lang="fr-FR" dirty="0" smtClean="0"/>
              <a:t>Tutu </a:t>
            </a:r>
            <a:fld id="{876FF8A7-3A74-4385-9630-1CA1266D27F1}" type="slidenum">
              <a:rPr lang="fr-FR" smtClean="0"/>
              <a:pPr>
                <a:defRPr/>
              </a:pPr>
              <a:t>‹N°›</a:t>
            </a:fld>
            <a:endParaRPr lang="fr-FR" dirty="0"/>
          </a:p>
        </p:txBody>
      </p:sp>
      <p:pic>
        <p:nvPicPr>
          <p:cNvPr id="2056" name="Image 13" descr="logo3dModddjo.png"/>
          <p:cNvPicPr>
            <a:picLocks noChangeAspect="1"/>
          </p:cNvPicPr>
          <p:nvPr userDrawn="1"/>
        </p:nvPicPr>
        <p:blipFill>
          <a:blip r:embed="rId14" cstate="print"/>
          <a:srcRect/>
          <a:stretch>
            <a:fillRect/>
          </a:stretch>
        </p:blipFill>
        <p:spPr bwMode="auto">
          <a:xfrm>
            <a:off x="214313" y="482588"/>
            <a:ext cx="785812" cy="1231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hf hd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ACC5BD-7060-4A4D-966F-3860B365B901}" type="datetime1">
              <a:rPr lang="fr-FR" smtClean="0"/>
              <a:pPr>
                <a:defRPr/>
              </a:pPr>
              <a:t>30/08/2010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Modddjo – Aks – JSC/ER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25AC6D-2BEA-4A26-A573-C360A3AE755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C:\Users\evelyne\Documents\ARKANISSIM\Clients%20en%20cours\ENTREPRISE\MODDDJO\Pr&#233;sentation%20Investisseurs\Modddjo%20-%20Teaser.mov"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fr-FR" b="1" dirty="0" smtClean="0"/>
              <a:t>MODDDJO</a:t>
            </a:r>
            <a:r>
              <a:rPr lang="fr-FR" dirty="0" smtClean="0"/>
              <a:t> </a:t>
            </a:r>
          </a:p>
        </p:txBody>
      </p:sp>
      <p:sp>
        <p:nvSpPr>
          <p:cNvPr id="16388" name="Text Box 5"/>
          <p:cNvSpPr txBox="1">
            <a:spLocks noChangeArrowheads="1"/>
          </p:cNvSpPr>
          <p:nvPr/>
        </p:nvSpPr>
        <p:spPr bwMode="auto">
          <a:xfrm>
            <a:off x="1023938" y="3490913"/>
            <a:ext cx="3476625" cy="366712"/>
          </a:xfrm>
          <a:prstGeom prst="rect">
            <a:avLst/>
          </a:prstGeom>
          <a:noFill/>
          <a:ln w="9525">
            <a:noFill/>
            <a:miter lim="800000"/>
            <a:headEnd/>
            <a:tailEnd/>
          </a:ln>
        </p:spPr>
        <p:txBody>
          <a:bodyPr>
            <a:spAutoFit/>
          </a:bodyPr>
          <a:lstStyle/>
          <a:p>
            <a:r>
              <a:rPr lang="fr-FR" dirty="0" smtClean="0"/>
              <a:t>3D </a:t>
            </a:r>
            <a:r>
              <a:rPr lang="fr-FR" dirty="0" err="1" smtClean="0"/>
              <a:t>Rich</a:t>
            </a:r>
            <a:r>
              <a:rPr lang="fr-FR" dirty="0" smtClean="0"/>
              <a:t> Media </a:t>
            </a:r>
            <a:endParaRPr lang="fr-FR" dirty="0"/>
          </a:p>
        </p:txBody>
      </p:sp>
      <p:sp>
        <p:nvSpPr>
          <p:cNvPr id="16389" name="ZoneTexte 4"/>
          <p:cNvSpPr txBox="1">
            <a:spLocks noChangeArrowheads="1"/>
          </p:cNvSpPr>
          <p:nvPr/>
        </p:nvSpPr>
        <p:spPr bwMode="auto">
          <a:xfrm>
            <a:off x="1071563" y="4076700"/>
            <a:ext cx="3500437" cy="915988"/>
          </a:xfrm>
          <a:prstGeom prst="rect">
            <a:avLst/>
          </a:prstGeom>
          <a:noFill/>
          <a:ln w="9525">
            <a:noFill/>
            <a:miter lim="800000"/>
            <a:headEnd/>
            <a:tailEnd/>
          </a:ln>
        </p:spPr>
        <p:txBody>
          <a:bodyPr>
            <a:spAutoFit/>
          </a:bodyPr>
          <a:lstStyle/>
          <a:p>
            <a:r>
              <a:rPr lang="it-IT" dirty="0" smtClean="0"/>
              <a:t>Innovative company: JEI newsletter SOLO participation contest OSEO </a:t>
            </a:r>
            <a:endParaRPr lang="fr-FR" dirty="0"/>
          </a:p>
        </p:txBody>
      </p:sp>
      <p:sp>
        <p:nvSpPr>
          <p:cNvPr id="16390" name="Espace réservé de la date 5"/>
          <p:cNvSpPr>
            <a:spLocks noGrp="1"/>
          </p:cNvSpPr>
          <p:nvPr>
            <p:ph type="dt" sz="quarter" idx="10"/>
          </p:nvPr>
        </p:nvSpPr>
        <p:spPr>
          <a:noFill/>
        </p:spPr>
        <p:txBody>
          <a:bodyPr/>
          <a:lstStyle/>
          <a:p>
            <a:fld id="{AE3F7FAF-BB71-473E-982D-44337464AC27}" type="datetime1">
              <a:rPr lang="fr-FR" smtClean="0"/>
              <a:pPr/>
              <a:t>30/08/2010</a:t>
            </a:fld>
            <a:endParaRPr lang="fr-FR" dirty="0" smtClean="0"/>
          </a:p>
        </p:txBody>
      </p:sp>
      <p:sp>
        <p:nvSpPr>
          <p:cNvPr id="16391" name="Espace réservé du numéro de diapositive 6"/>
          <p:cNvSpPr>
            <a:spLocks noGrp="1"/>
          </p:cNvSpPr>
          <p:nvPr>
            <p:ph type="sldNum" sz="quarter" idx="12"/>
          </p:nvPr>
        </p:nvSpPr>
        <p:spPr>
          <a:noFill/>
        </p:spPr>
        <p:txBody>
          <a:bodyPr/>
          <a:lstStyle/>
          <a:p>
            <a:fld id="{8E6F46DE-AC0B-47B3-9836-C83DE81AF31C}" type="slidenum">
              <a:rPr lang="fr-FR" smtClean="0"/>
              <a:pPr/>
              <a:t>1</a:t>
            </a:fld>
            <a:endParaRPr lang="fr-FR" dirty="0" smtClean="0"/>
          </a:p>
        </p:txBody>
      </p:sp>
      <p:sp>
        <p:nvSpPr>
          <p:cNvPr id="16392" name="Espace réservé du pied de page 7"/>
          <p:cNvSpPr>
            <a:spLocks noGrp="1"/>
          </p:cNvSpPr>
          <p:nvPr>
            <p:ph type="ftr" sz="quarter" idx="11"/>
          </p:nvPr>
        </p:nvSpPr>
        <p:spPr>
          <a:noFill/>
        </p:spPr>
        <p:txBody>
          <a:bodyPr/>
          <a:lstStyle/>
          <a:p>
            <a:r>
              <a:rPr lang="fr-FR" dirty="0" err="1" smtClean="0"/>
              <a:t>Modddjo</a:t>
            </a:r>
            <a:r>
              <a:rPr lang="fr-FR" dirty="0" smtClean="0"/>
              <a:t> – </a:t>
            </a:r>
            <a:r>
              <a:rPr lang="fr-FR" dirty="0" err="1" smtClean="0"/>
              <a:t>Aks</a:t>
            </a:r>
            <a:r>
              <a:rPr lang="fr-FR" dirty="0" smtClean="0"/>
              <a:t> – JSC/ER </a:t>
            </a:r>
          </a:p>
        </p:txBody>
      </p:sp>
      <p:pic>
        <p:nvPicPr>
          <p:cNvPr id="9" name="Image 13" descr="logo3dModddjo.png"/>
          <p:cNvPicPr>
            <a:picLocks noChangeAspect="1"/>
          </p:cNvPicPr>
          <p:nvPr/>
        </p:nvPicPr>
        <p:blipFill>
          <a:blip r:embed="rId3" cstate="print"/>
          <a:srcRect/>
          <a:stretch>
            <a:fillRect/>
          </a:stretch>
        </p:blipFill>
        <p:spPr bwMode="auto">
          <a:xfrm>
            <a:off x="5214942" y="2000240"/>
            <a:ext cx="2071702" cy="3247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1150938" y="214313"/>
            <a:ext cx="7793037" cy="857250"/>
          </a:xfrm>
        </p:spPr>
        <p:txBody>
          <a:bodyPr/>
          <a:lstStyle/>
          <a:p>
            <a:r>
              <a:rPr lang="fr-FR" dirty="0" smtClean="0"/>
              <a:t>2. Application </a:t>
            </a:r>
            <a:r>
              <a:rPr lang="fr-FR" dirty="0" err="1" smtClean="0"/>
              <a:t>examples</a:t>
            </a:r>
            <a:endParaRPr lang="fr-FR" dirty="0" smtClean="0"/>
          </a:p>
        </p:txBody>
      </p:sp>
      <p:sp>
        <p:nvSpPr>
          <p:cNvPr id="24579" name="Espace réservé du contenu 2"/>
          <p:cNvSpPr>
            <a:spLocks noGrp="1"/>
          </p:cNvSpPr>
          <p:nvPr>
            <p:ph idx="1"/>
          </p:nvPr>
        </p:nvSpPr>
        <p:spPr/>
        <p:txBody>
          <a:bodyPr/>
          <a:lstStyle/>
          <a:p>
            <a:r>
              <a:rPr lang="en-US" dirty="0" err="1" smtClean="0"/>
              <a:t>Studec</a:t>
            </a:r>
            <a:r>
              <a:rPr lang="en-US" dirty="0" smtClean="0"/>
              <a:t> Application (Airbus) </a:t>
            </a:r>
          </a:p>
          <a:p>
            <a:r>
              <a:rPr lang="en-US" dirty="0" smtClean="0"/>
              <a:t>Casual Games </a:t>
            </a:r>
          </a:p>
          <a:p>
            <a:r>
              <a:rPr lang="fr-FR" dirty="0" smtClean="0"/>
              <a:t>Cristal d’Arques</a:t>
            </a:r>
          </a:p>
        </p:txBody>
      </p:sp>
      <p:sp>
        <p:nvSpPr>
          <p:cNvPr id="24580" name="Espace réservé de la date 3"/>
          <p:cNvSpPr>
            <a:spLocks noGrp="1"/>
          </p:cNvSpPr>
          <p:nvPr>
            <p:ph type="dt" sz="quarter" idx="10"/>
          </p:nvPr>
        </p:nvSpPr>
        <p:spPr>
          <a:noFill/>
        </p:spPr>
        <p:txBody>
          <a:bodyPr/>
          <a:lstStyle/>
          <a:p>
            <a:fld id="{16B9F47B-6948-419C-ADB8-D3294F3C84F9}" type="datetime1">
              <a:rPr lang="fr-FR" smtClean="0"/>
              <a:pPr/>
              <a:t>30/08/2010</a:t>
            </a:fld>
            <a:endParaRPr lang="fr-FR" smtClean="0"/>
          </a:p>
        </p:txBody>
      </p:sp>
      <p:sp>
        <p:nvSpPr>
          <p:cNvPr id="24581" name="Espace réservé du numéro de diapositive 4"/>
          <p:cNvSpPr>
            <a:spLocks noGrp="1"/>
          </p:cNvSpPr>
          <p:nvPr>
            <p:ph type="sldNum" sz="quarter" idx="12"/>
          </p:nvPr>
        </p:nvSpPr>
        <p:spPr>
          <a:noFill/>
        </p:spPr>
        <p:txBody>
          <a:bodyPr/>
          <a:lstStyle/>
          <a:p>
            <a:fld id="{86F94585-8CCF-411F-B760-665A649A1833}" type="slidenum">
              <a:rPr lang="fr-FR" smtClean="0"/>
              <a:pPr/>
              <a:t>10</a:t>
            </a:fld>
            <a:endParaRPr lang="fr-FR" dirty="0" smtClean="0"/>
          </a:p>
        </p:txBody>
      </p:sp>
      <p:sp>
        <p:nvSpPr>
          <p:cNvPr id="24582"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150938" y="214313"/>
            <a:ext cx="7793037" cy="838200"/>
          </a:xfrm>
        </p:spPr>
        <p:txBody>
          <a:bodyPr/>
          <a:lstStyle/>
          <a:p>
            <a:r>
              <a:rPr lang="fr-FR" dirty="0" smtClean="0"/>
              <a:t>2. An </a:t>
            </a:r>
            <a:r>
              <a:rPr lang="fr-FR" dirty="0" err="1" smtClean="0"/>
              <a:t>innovating</a:t>
            </a:r>
            <a:r>
              <a:rPr lang="fr-FR" dirty="0" smtClean="0"/>
              <a:t> </a:t>
            </a:r>
            <a:r>
              <a:rPr lang="fr-FR" dirty="0" err="1" smtClean="0"/>
              <a:t>product</a:t>
            </a:r>
            <a:endParaRPr lang="fr-FR" dirty="0" smtClean="0"/>
          </a:p>
        </p:txBody>
      </p:sp>
      <p:sp>
        <p:nvSpPr>
          <p:cNvPr id="25603" name="Espace réservé du contenu 2"/>
          <p:cNvSpPr>
            <a:spLocks noGrp="1"/>
          </p:cNvSpPr>
          <p:nvPr>
            <p:ph idx="1"/>
          </p:nvPr>
        </p:nvSpPr>
        <p:spPr/>
        <p:txBody>
          <a:bodyPr/>
          <a:lstStyle/>
          <a:p>
            <a:r>
              <a:rPr lang="fr-FR" sz="2000" b="1" dirty="0" smtClean="0"/>
              <a:t>Project </a:t>
            </a:r>
            <a:r>
              <a:rPr lang="fr-FR" sz="2000" b="1" dirty="0" err="1" smtClean="0"/>
              <a:t>genesis</a:t>
            </a:r>
            <a:r>
              <a:rPr lang="fr-FR" sz="2000" b="1" dirty="0" smtClean="0"/>
              <a:t>: 7 </a:t>
            </a:r>
            <a:r>
              <a:rPr lang="fr-FR" sz="2000" b="1" dirty="0" err="1" smtClean="0"/>
              <a:t>years</a:t>
            </a:r>
            <a:r>
              <a:rPr lang="fr-FR" sz="2000" b="1" dirty="0" smtClean="0"/>
              <a:t/>
            </a:r>
            <a:br>
              <a:rPr lang="fr-FR" sz="2000" b="1" dirty="0" smtClean="0"/>
            </a:br>
            <a:endParaRPr lang="fr-FR" sz="1800" b="1" dirty="0" smtClean="0"/>
          </a:p>
          <a:p>
            <a:r>
              <a:rPr lang="fr-FR" sz="2000" b="1" dirty="0" err="1" smtClean="0"/>
              <a:t>Modddjo</a:t>
            </a:r>
            <a:r>
              <a:rPr lang="fr-FR" sz="2000" b="1" dirty="0" smtClean="0"/>
              <a:t> </a:t>
            </a:r>
            <a:r>
              <a:rPr lang="fr-FR" sz="2000" b="1" dirty="0" err="1" smtClean="0"/>
              <a:t>singularities</a:t>
            </a:r>
            <a:endParaRPr lang="fr-FR" sz="2000" b="1" dirty="0" smtClean="0"/>
          </a:p>
          <a:p>
            <a:pPr lvl="1"/>
            <a:r>
              <a:rPr lang="en-US" sz="1400" dirty="0" err="1" smtClean="0"/>
              <a:t>Democratisation</a:t>
            </a:r>
            <a:r>
              <a:rPr lang="en-US" sz="1400" dirty="0" smtClean="0"/>
              <a:t> of the 3D</a:t>
            </a:r>
          </a:p>
          <a:p>
            <a:pPr lvl="1"/>
            <a:r>
              <a:rPr lang="en-US" sz="1400" dirty="0" smtClean="0"/>
              <a:t>Attractive: low machine resource use for rendering </a:t>
            </a:r>
          </a:p>
          <a:p>
            <a:pPr lvl="1"/>
            <a:r>
              <a:rPr lang="en-US" sz="1400" dirty="0" smtClean="0"/>
              <a:t>Use of standard languages and formats </a:t>
            </a:r>
          </a:p>
          <a:p>
            <a:pPr lvl="1">
              <a:buFont typeface="Wingdings" pitchFamily="2" charset="2"/>
              <a:buNone/>
            </a:pPr>
            <a:endParaRPr lang="fr-FR" sz="1400" dirty="0" smtClean="0"/>
          </a:p>
          <a:p>
            <a:r>
              <a:rPr lang="fr-FR" sz="2000" b="1" dirty="0" err="1" smtClean="0"/>
              <a:t>Innovative</a:t>
            </a:r>
            <a:r>
              <a:rPr lang="fr-FR" sz="2000" b="1" dirty="0" smtClean="0"/>
              <a:t> </a:t>
            </a:r>
            <a:r>
              <a:rPr lang="fr-FR" sz="2000" b="1" dirty="0" err="1" smtClean="0"/>
              <a:t>character</a:t>
            </a:r>
            <a:endParaRPr lang="fr-FR" sz="2000" b="1" dirty="0" smtClean="0"/>
          </a:p>
          <a:p>
            <a:pPr lvl="1"/>
            <a:r>
              <a:rPr lang="en-US" sz="1400" dirty="0" smtClean="0"/>
              <a:t>A photorealistic 3D Visual </a:t>
            </a:r>
          </a:p>
          <a:p>
            <a:pPr lvl="1"/>
            <a:r>
              <a:rPr lang="en-US" sz="1400" dirty="0" smtClean="0"/>
              <a:t>Ergonomic designed entirely by volume </a:t>
            </a:r>
          </a:p>
          <a:p>
            <a:pPr lvl="1"/>
            <a:r>
              <a:rPr lang="en-US" sz="1400" dirty="0" smtClean="0"/>
              <a:t>Simplify 3D creating</a:t>
            </a:r>
            <a:endParaRPr lang="fr-FR" sz="1400" dirty="0" smtClean="0"/>
          </a:p>
        </p:txBody>
      </p:sp>
      <p:sp>
        <p:nvSpPr>
          <p:cNvPr id="25604" name="Espace réservé de la date 3"/>
          <p:cNvSpPr>
            <a:spLocks noGrp="1"/>
          </p:cNvSpPr>
          <p:nvPr>
            <p:ph type="dt" sz="quarter" idx="10"/>
          </p:nvPr>
        </p:nvSpPr>
        <p:spPr>
          <a:noFill/>
        </p:spPr>
        <p:txBody>
          <a:bodyPr/>
          <a:lstStyle/>
          <a:p>
            <a:fld id="{87843D59-D537-4EDD-948F-CE24321431CB}" type="datetime1">
              <a:rPr lang="fr-FR" smtClean="0"/>
              <a:pPr/>
              <a:t>30/08/2010</a:t>
            </a:fld>
            <a:endParaRPr lang="fr-FR" smtClean="0"/>
          </a:p>
        </p:txBody>
      </p:sp>
      <p:sp>
        <p:nvSpPr>
          <p:cNvPr id="25605" name="Espace réservé du numéro de diapositive 4"/>
          <p:cNvSpPr>
            <a:spLocks noGrp="1"/>
          </p:cNvSpPr>
          <p:nvPr>
            <p:ph type="sldNum" sz="quarter" idx="12"/>
          </p:nvPr>
        </p:nvSpPr>
        <p:spPr>
          <a:noFill/>
        </p:spPr>
        <p:txBody>
          <a:bodyPr/>
          <a:lstStyle/>
          <a:p>
            <a:fld id="{86F94585-8CCF-411F-B760-665A649A1833}" type="slidenum">
              <a:rPr lang="fr-FR" smtClean="0"/>
              <a:pPr/>
              <a:t>11</a:t>
            </a:fld>
            <a:endParaRPr lang="fr-FR" dirty="0" smtClean="0"/>
          </a:p>
        </p:txBody>
      </p:sp>
      <p:sp>
        <p:nvSpPr>
          <p:cNvPr id="2560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t>
            </a:r>
            <a:r>
              <a:rPr lang="fr-FR" smtClean="0"/>
              <a:t>Chain </a:t>
            </a:r>
            <a:r>
              <a:rPr lang="fr-FR" dirty="0" err="1" smtClean="0"/>
              <a:t>tools</a:t>
            </a:r>
            <a:endParaRPr lang="fr-FR" dirty="0"/>
          </a:p>
        </p:txBody>
      </p:sp>
      <p:pic>
        <p:nvPicPr>
          <p:cNvPr id="7" name="Espace réservé du contenu 6" descr="tools chaine.png"/>
          <p:cNvPicPr>
            <a:picLocks noGrp="1" noChangeAspect="1"/>
          </p:cNvPicPr>
          <p:nvPr>
            <p:ph idx="1"/>
          </p:nvPr>
        </p:nvPicPr>
        <p:blipFill>
          <a:blip r:embed="rId3" cstate="print"/>
          <a:stretch>
            <a:fillRect/>
          </a:stretch>
        </p:blipFill>
        <p:spPr>
          <a:xfrm>
            <a:off x="904056" y="2118679"/>
            <a:ext cx="7772400" cy="2966505"/>
          </a:xfrm>
        </p:spPr>
      </p:pic>
      <p:sp>
        <p:nvSpPr>
          <p:cNvPr id="4" name="Espace réservé de la date 3"/>
          <p:cNvSpPr>
            <a:spLocks noGrp="1"/>
          </p:cNvSpPr>
          <p:nvPr>
            <p:ph type="dt" sz="half" idx="10"/>
          </p:nvPr>
        </p:nvSpPr>
        <p:spPr/>
        <p:txBody>
          <a:bodyPr/>
          <a:lstStyle/>
          <a:p>
            <a:pPr>
              <a:defRPr/>
            </a:pPr>
            <a:fld id="{3B10B2E4-F26E-4EBC-89BD-D918CC73DCE3}" type="datetime1">
              <a:rPr lang="fr-FR" smtClean="0"/>
              <a:pPr>
                <a:defRPr/>
              </a:pPr>
              <a:t>30/08/2010</a:t>
            </a:fld>
            <a:endParaRPr lang="fr-FR"/>
          </a:p>
        </p:txBody>
      </p:sp>
      <p:sp>
        <p:nvSpPr>
          <p:cNvPr id="5" name="Espace réservé du pied de page 4"/>
          <p:cNvSpPr>
            <a:spLocks noGrp="1"/>
          </p:cNvSpPr>
          <p:nvPr>
            <p:ph type="ftr" sz="quarter" idx="11"/>
          </p:nvPr>
        </p:nvSpPr>
        <p:spPr/>
        <p:txBody>
          <a:bodyPr/>
          <a:lstStyle/>
          <a:p>
            <a:pPr>
              <a:defRPr/>
            </a:pPr>
            <a:r>
              <a:rPr lang="fr-FR" smtClean="0"/>
              <a:t>Modddjo – Aks – JSC/ER </a:t>
            </a:r>
            <a:endParaRPr lang="fr-FR" dirty="0"/>
          </a:p>
        </p:txBody>
      </p:sp>
      <p:sp>
        <p:nvSpPr>
          <p:cNvPr id="6" name="Espace réservé du numéro de diapositive 5"/>
          <p:cNvSpPr>
            <a:spLocks noGrp="1"/>
          </p:cNvSpPr>
          <p:nvPr>
            <p:ph type="sldNum" sz="quarter" idx="12"/>
          </p:nvPr>
        </p:nvSpPr>
        <p:spPr/>
        <p:txBody>
          <a:bodyPr/>
          <a:lstStyle/>
          <a:p>
            <a:pPr>
              <a:defRPr/>
            </a:pPr>
            <a:endParaRPr lang="fr-FR" smtClean="0"/>
          </a:p>
          <a:p>
            <a:pPr>
              <a:defRPr/>
            </a:pPr>
            <a:fld id="{86F94585-8CCF-411F-B760-665A649A1833}" type="slidenum">
              <a:rPr lang="fr-FR" smtClean="0"/>
              <a:pPr>
                <a:defRPr/>
              </a:pPr>
              <a:t>12</a:t>
            </a:fld>
            <a:r>
              <a:rPr lang="fr-FR" smtClean="0"/>
              <a:t>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50938" y="214313"/>
            <a:ext cx="7793037" cy="838200"/>
          </a:xfrm>
        </p:spPr>
        <p:txBody>
          <a:bodyPr/>
          <a:lstStyle/>
          <a:p>
            <a:pPr eaLnBrk="1" hangingPunct="1"/>
            <a:r>
              <a:rPr lang="fr-FR" dirty="0" smtClean="0"/>
              <a:t>2. </a:t>
            </a:r>
            <a:r>
              <a:rPr lang="fr-FR" dirty="0" err="1" smtClean="0"/>
              <a:t>Modddjo</a:t>
            </a:r>
            <a:r>
              <a:rPr lang="fr-FR" dirty="0" smtClean="0"/>
              <a:t> </a:t>
            </a:r>
            <a:r>
              <a:rPr lang="fr-FR" dirty="0" err="1" smtClean="0"/>
              <a:t>offer</a:t>
            </a:r>
            <a:r>
              <a:rPr lang="fr-FR" dirty="0" smtClean="0"/>
              <a:t> </a:t>
            </a:r>
          </a:p>
        </p:txBody>
      </p:sp>
      <p:sp>
        <p:nvSpPr>
          <p:cNvPr id="26627" name="Espace réservé du contenu 5"/>
          <p:cNvSpPr>
            <a:spLocks noGrp="1"/>
          </p:cNvSpPr>
          <p:nvPr>
            <p:ph idx="1"/>
          </p:nvPr>
        </p:nvSpPr>
        <p:spPr/>
        <p:txBody>
          <a:bodyPr/>
          <a:lstStyle/>
          <a:p>
            <a:pPr eaLnBrk="1" hangingPunct="1">
              <a:lnSpc>
                <a:spcPct val="80000"/>
              </a:lnSpc>
            </a:pPr>
            <a:r>
              <a:rPr lang="fr-FR" sz="1800" b="1" u="sng" dirty="0" smtClean="0"/>
              <a:t>B2C </a:t>
            </a:r>
            <a:r>
              <a:rPr lang="fr-FR" sz="1800" b="1" u="sng" dirty="0" err="1" smtClean="0"/>
              <a:t>Products</a:t>
            </a:r>
            <a:endParaRPr lang="fr-FR" sz="1800" b="1" u="sng" dirty="0" smtClean="0"/>
          </a:p>
          <a:p>
            <a:pPr lvl="1" eaLnBrk="1" hangingPunct="1">
              <a:lnSpc>
                <a:spcPct val="80000"/>
              </a:lnSpc>
            </a:pPr>
            <a:r>
              <a:rPr lang="fr-FR" sz="1600" dirty="0" err="1" smtClean="0"/>
              <a:t>Modddjo</a:t>
            </a:r>
            <a:r>
              <a:rPr lang="fr-FR" sz="1600" dirty="0" smtClean="0"/>
              <a:t> Web Player (free)</a:t>
            </a:r>
            <a:endParaRPr lang="fr-FR" sz="1600" b="1" u="sng" dirty="0" smtClean="0"/>
          </a:p>
          <a:p>
            <a:pPr eaLnBrk="1" hangingPunct="1">
              <a:lnSpc>
                <a:spcPct val="80000"/>
              </a:lnSpc>
            </a:pPr>
            <a:endParaRPr lang="fr-FR" sz="1800" b="1" u="sng" dirty="0" smtClean="0"/>
          </a:p>
          <a:p>
            <a:pPr eaLnBrk="1" hangingPunct="1">
              <a:lnSpc>
                <a:spcPct val="80000"/>
              </a:lnSpc>
            </a:pPr>
            <a:r>
              <a:rPr lang="fr-FR" sz="1800" b="1" u="sng" dirty="0" smtClean="0"/>
              <a:t>B2B </a:t>
            </a:r>
            <a:r>
              <a:rPr lang="fr-FR" sz="1800" b="1" u="sng" dirty="0" err="1" smtClean="0"/>
              <a:t>Products</a:t>
            </a:r>
            <a:endParaRPr lang="fr-FR" sz="1800" b="1" u="sng" dirty="0" smtClean="0"/>
          </a:p>
          <a:p>
            <a:pPr lvl="1" eaLnBrk="1" hangingPunct="1">
              <a:lnSpc>
                <a:spcPct val="80000"/>
              </a:lnSpc>
            </a:pPr>
            <a:r>
              <a:rPr lang="fr-FR" sz="1600" dirty="0" err="1" smtClean="0"/>
              <a:t>Modddjo</a:t>
            </a:r>
            <a:r>
              <a:rPr lang="fr-FR" sz="1600" dirty="0" smtClean="0"/>
              <a:t> </a:t>
            </a:r>
            <a:r>
              <a:rPr lang="fr-FR" sz="1600" dirty="0" err="1" smtClean="0"/>
              <a:t>Writer</a:t>
            </a:r>
            <a:endParaRPr lang="fr-FR" sz="1600" u="sng" dirty="0" smtClean="0"/>
          </a:p>
          <a:p>
            <a:pPr lvl="1" eaLnBrk="1" hangingPunct="1">
              <a:lnSpc>
                <a:spcPct val="80000"/>
              </a:lnSpc>
            </a:pPr>
            <a:r>
              <a:rPr lang="fr-FR" sz="1600" dirty="0" err="1" smtClean="0"/>
              <a:t>DreamWeaver</a:t>
            </a:r>
            <a:r>
              <a:rPr lang="fr-FR" sz="1600" dirty="0" smtClean="0"/>
              <a:t> </a:t>
            </a:r>
            <a:r>
              <a:rPr lang="fr-FR" sz="1600" dirty="0" err="1" smtClean="0"/>
              <a:t>plugg-in</a:t>
            </a:r>
            <a:endParaRPr lang="fr-FR" sz="1600" dirty="0" smtClean="0"/>
          </a:p>
          <a:p>
            <a:pPr lvl="1" eaLnBrk="1" hangingPunct="1">
              <a:lnSpc>
                <a:spcPct val="80000"/>
              </a:lnSpc>
            </a:pPr>
            <a:r>
              <a:rPr lang="fr-FR" sz="1600" dirty="0" err="1" smtClean="0"/>
              <a:t>Modddjo</a:t>
            </a:r>
            <a:r>
              <a:rPr lang="fr-FR" sz="1600" dirty="0" smtClean="0"/>
              <a:t> Web Player Pro</a:t>
            </a:r>
          </a:p>
          <a:p>
            <a:pPr lvl="1" eaLnBrk="1" hangingPunct="1">
              <a:lnSpc>
                <a:spcPct val="80000"/>
              </a:lnSpc>
            </a:pPr>
            <a:r>
              <a:rPr lang="fr-FR" sz="1600" dirty="0" err="1" smtClean="0"/>
              <a:t>Modddjo</a:t>
            </a:r>
            <a:r>
              <a:rPr lang="fr-FR" sz="1600" dirty="0" smtClean="0"/>
              <a:t> Desktop Interface</a:t>
            </a:r>
            <a:endParaRPr lang="fr-FR" sz="1600" u="sng" dirty="0" smtClean="0"/>
          </a:p>
          <a:p>
            <a:pPr lvl="1" eaLnBrk="1" hangingPunct="1">
              <a:lnSpc>
                <a:spcPct val="80000"/>
              </a:lnSpc>
            </a:pPr>
            <a:endParaRPr lang="fr-FR" sz="1400" b="1" u="sng" dirty="0" smtClean="0"/>
          </a:p>
          <a:p>
            <a:pPr eaLnBrk="1" hangingPunct="1">
              <a:lnSpc>
                <a:spcPct val="80000"/>
              </a:lnSpc>
            </a:pPr>
            <a:r>
              <a:rPr lang="fr-FR" sz="1800" b="1" u="sng" dirty="0" smtClean="0"/>
              <a:t>Services</a:t>
            </a:r>
          </a:p>
          <a:p>
            <a:pPr lvl="1" eaLnBrk="1" hangingPunct="1">
              <a:lnSpc>
                <a:spcPct val="80000"/>
              </a:lnSpc>
            </a:pPr>
            <a:r>
              <a:rPr lang="en-US" sz="1600" dirty="0" err="1" smtClean="0"/>
              <a:t>Modddjo</a:t>
            </a:r>
            <a:r>
              <a:rPr lang="en-US" sz="1600" dirty="0" smtClean="0"/>
              <a:t> product training for consulting company </a:t>
            </a:r>
          </a:p>
          <a:p>
            <a:pPr lvl="1" eaLnBrk="1" hangingPunct="1">
              <a:lnSpc>
                <a:spcPct val="80000"/>
              </a:lnSpc>
            </a:pPr>
            <a:r>
              <a:rPr lang="en-US" sz="1600" dirty="0" smtClean="0"/>
              <a:t>Specialty engine to dedicated customers</a:t>
            </a:r>
          </a:p>
          <a:p>
            <a:pPr lvl="1" eaLnBrk="1" hangingPunct="1">
              <a:lnSpc>
                <a:spcPct val="80000"/>
              </a:lnSpc>
            </a:pPr>
            <a:r>
              <a:rPr lang="en-US" sz="1600" dirty="0" smtClean="0"/>
              <a:t>Training on websites migration to </a:t>
            </a:r>
            <a:r>
              <a:rPr lang="en-US" sz="1600" dirty="0" err="1" smtClean="0"/>
              <a:t>Modddjo</a:t>
            </a:r>
            <a:endParaRPr lang="en-US" sz="1600" dirty="0" smtClean="0"/>
          </a:p>
          <a:p>
            <a:pPr lvl="1" eaLnBrk="1" hangingPunct="1">
              <a:lnSpc>
                <a:spcPct val="80000"/>
              </a:lnSpc>
            </a:pPr>
            <a:r>
              <a:rPr lang="en-US" sz="1600" dirty="0" smtClean="0"/>
              <a:t>ergonomic Expertise and design interfaces "riche 3D".</a:t>
            </a:r>
            <a:endParaRPr lang="fr-FR" sz="1600" dirty="0" smtClean="0"/>
          </a:p>
          <a:p>
            <a:pPr lvl="1" eaLnBrk="1" hangingPunct="1">
              <a:lnSpc>
                <a:spcPct val="80000"/>
              </a:lnSpc>
            </a:pPr>
            <a:endParaRPr lang="fr-FR" sz="1600" dirty="0" smtClean="0"/>
          </a:p>
          <a:p>
            <a:pPr eaLnBrk="1" hangingPunct="1">
              <a:buNone/>
            </a:pPr>
            <a:r>
              <a:rPr lang="fr-FR" sz="1600" dirty="0" smtClean="0">
                <a:sym typeface="Wingdings" pitchFamily="2" charset="2"/>
              </a:rPr>
              <a:t> </a:t>
            </a:r>
            <a:r>
              <a:rPr lang="en-US" sz="1600" dirty="0" smtClean="0">
                <a:sym typeface="Wingdings" pitchFamily="2" charset="2"/>
              </a:rPr>
              <a:t>A technology developed for a democratization of the implementation</a:t>
            </a:r>
            <a:endParaRPr lang="fr-FR" sz="1600" dirty="0" smtClean="0"/>
          </a:p>
          <a:p>
            <a:pPr eaLnBrk="1" hangingPunct="1">
              <a:buFont typeface="Wingdings" pitchFamily="2" charset="2"/>
              <a:buNone/>
            </a:pPr>
            <a:endParaRPr lang="fr-FR" sz="3600" dirty="0" smtClean="0"/>
          </a:p>
        </p:txBody>
      </p:sp>
      <p:pic>
        <p:nvPicPr>
          <p:cNvPr id="26628" name="Picture 5"/>
          <p:cNvPicPr>
            <a:picLocks noChangeAspect="1" noChangeArrowheads="1"/>
          </p:cNvPicPr>
          <p:nvPr/>
        </p:nvPicPr>
        <p:blipFill>
          <a:blip r:embed="rId3" cstate="print"/>
          <a:srcRect/>
          <a:stretch>
            <a:fillRect/>
          </a:stretch>
        </p:blipFill>
        <p:spPr bwMode="auto">
          <a:xfrm>
            <a:off x="4787900" y="1268413"/>
            <a:ext cx="4176713" cy="2647950"/>
          </a:xfrm>
          <a:prstGeom prst="rect">
            <a:avLst/>
          </a:prstGeom>
          <a:noFill/>
          <a:ln w="9525">
            <a:noFill/>
            <a:miter lim="800000"/>
            <a:headEnd/>
            <a:tailEnd/>
          </a:ln>
        </p:spPr>
      </p:pic>
      <p:sp>
        <p:nvSpPr>
          <p:cNvPr id="26629" name="Espace réservé de la date 4"/>
          <p:cNvSpPr>
            <a:spLocks noGrp="1"/>
          </p:cNvSpPr>
          <p:nvPr>
            <p:ph type="dt" sz="quarter" idx="10"/>
          </p:nvPr>
        </p:nvSpPr>
        <p:spPr>
          <a:noFill/>
        </p:spPr>
        <p:txBody>
          <a:bodyPr/>
          <a:lstStyle/>
          <a:p>
            <a:fld id="{CBE23B1A-1310-4FFC-A91D-9A6745C3994B}" type="datetime1">
              <a:rPr lang="fr-FR" smtClean="0"/>
              <a:pPr/>
              <a:t>30/08/2010</a:t>
            </a:fld>
            <a:endParaRPr lang="fr-FR" smtClean="0"/>
          </a:p>
        </p:txBody>
      </p:sp>
      <p:sp>
        <p:nvSpPr>
          <p:cNvPr id="26630" name="Espace réservé du numéro de diapositive 5"/>
          <p:cNvSpPr>
            <a:spLocks noGrp="1"/>
          </p:cNvSpPr>
          <p:nvPr>
            <p:ph type="sldNum" sz="quarter" idx="12"/>
          </p:nvPr>
        </p:nvSpPr>
        <p:spPr>
          <a:noFill/>
        </p:spPr>
        <p:txBody>
          <a:bodyPr/>
          <a:lstStyle/>
          <a:p>
            <a:fld id="{86F94585-8CCF-411F-B760-665A649A1833}" type="slidenum">
              <a:rPr lang="fr-FR" smtClean="0"/>
              <a:pPr/>
              <a:t>13</a:t>
            </a:fld>
            <a:endParaRPr lang="fr-FR" dirty="0" smtClean="0"/>
          </a:p>
        </p:txBody>
      </p:sp>
      <p:sp>
        <p:nvSpPr>
          <p:cNvPr id="26631" name="Espace réservé du pied de page 6"/>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150938" y="214313"/>
            <a:ext cx="7793037" cy="838200"/>
          </a:xfrm>
        </p:spPr>
        <p:txBody>
          <a:bodyPr/>
          <a:lstStyle/>
          <a:p>
            <a:pPr eaLnBrk="1" hangingPunct="1"/>
            <a:r>
              <a:rPr lang="fr-FR" dirty="0" smtClean="0"/>
              <a:t>3. </a:t>
            </a:r>
            <a:r>
              <a:rPr lang="fr-FR" dirty="0" err="1" smtClean="0"/>
              <a:t>Market</a:t>
            </a:r>
            <a:endParaRPr lang="fr-FR" dirty="0" smtClean="0"/>
          </a:p>
        </p:txBody>
      </p:sp>
      <p:sp>
        <p:nvSpPr>
          <p:cNvPr id="27651" name="Espace réservé du contenu 2"/>
          <p:cNvSpPr>
            <a:spLocks noGrp="1"/>
          </p:cNvSpPr>
          <p:nvPr>
            <p:ph idx="1"/>
          </p:nvPr>
        </p:nvSpPr>
        <p:spPr/>
        <p:txBody>
          <a:bodyPr/>
          <a:lstStyle/>
          <a:p>
            <a:pPr eaLnBrk="1" hangingPunct="1"/>
            <a:r>
              <a:rPr lang="en-US" sz="2000" dirty="0" smtClean="0"/>
              <a:t>Market guides </a:t>
            </a:r>
          </a:p>
          <a:p>
            <a:pPr eaLnBrk="1" hangingPunct="1"/>
            <a:r>
              <a:rPr lang="en-US" sz="2000" dirty="0" smtClean="0"/>
              <a:t>Target </a:t>
            </a:r>
          </a:p>
          <a:p>
            <a:pPr eaLnBrk="1" hangingPunct="1"/>
            <a:r>
              <a:rPr lang="en-US" sz="2000" dirty="0" smtClean="0"/>
              <a:t>Competing offer </a:t>
            </a:r>
          </a:p>
          <a:p>
            <a:pPr eaLnBrk="1" hangingPunct="1"/>
            <a:r>
              <a:rPr lang="en-US" sz="2000" dirty="0" smtClean="0"/>
              <a:t>Strategy </a:t>
            </a:r>
            <a:endParaRPr lang="fr-FR" dirty="0" smtClean="0"/>
          </a:p>
        </p:txBody>
      </p:sp>
      <p:sp>
        <p:nvSpPr>
          <p:cNvPr id="27652" name="Espace réservé de la date 3"/>
          <p:cNvSpPr>
            <a:spLocks noGrp="1"/>
          </p:cNvSpPr>
          <p:nvPr>
            <p:ph type="dt" sz="quarter" idx="10"/>
          </p:nvPr>
        </p:nvSpPr>
        <p:spPr>
          <a:noFill/>
        </p:spPr>
        <p:txBody>
          <a:bodyPr/>
          <a:lstStyle/>
          <a:p>
            <a:fld id="{94DDC8A6-3204-4DB0-8D5A-940DFB135FC8}" type="datetime1">
              <a:rPr lang="fr-FR" smtClean="0"/>
              <a:pPr/>
              <a:t>30/08/2010</a:t>
            </a:fld>
            <a:endParaRPr lang="fr-FR" smtClean="0"/>
          </a:p>
        </p:txBody>
      </p:sp>
      <p:sp>
        <p:nvSpPr>
          <p:cNvPr id="27653" name="Espace réservé du numéro de diapositive 4"/>
          <p:cNvSpPr>
            <a:spLocks noGrp="1"/>
          </p:cNvSpPr>
          <p:nvPr>
            <p:ph type="sldNum" sz="quarter" idx="12"/>
          </p:nvPr>
        </p:nvSpPr>
        <p:spPr>
          <a:noFill/>
        </p:spPr>
        <p:txBody>
          <a:bodyPr/>
          <a:lstStyle/>
          <a:p>
            <a:fld id="{86F94585-8CCF-411F-B760-665A649A1833}" type="slidenum">
              <a:rPr lang="fr-FR" smtClean="0"/>
              <a:pPr/>
              <a:t>14</a:t>
            </a:fld>
            <a:endParaRPr lang="fr-FR" dirty="0" smtClean="0"/>
          </a:p>
        </p:txBody>
      </p:sp>
      <p:sp>
        <p:nvSpPr>
          <p:cNvPr id="2765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50938" y="214313"/>
            <a:ext cx="7793037" cy="838200"/>
          </a:xfrm>
        </p:spPr>
        <p:txBody>
          <a:bodyPr/>
          <a:lstStyle/>
          <a:p>
            <a:pPr eaLnBrk="1" hangingPunct="1"/>
            <a:r>
              <a:rPr lang="fr-FR" dirty="0" smtClean="0"/>
              <a:t>3. </a:t>
            </a:r>
            <a:r>
              <a:rPr lang="fr-FR" dirty="0" err="1" smtClean="0"/>
              <a:t>Market</a:t>
            </a:r>
            <a:r>
              <a:rPr lang="fr-FR" dirty="0" smtClean="0"/>
              <a:t> Guides</a:t>
            </a:r>
          </a:p>
        </p:txBody>
      </p:sp>
      <p:sp>
        <p:nvSpPr>
          <p:cNvPr id="28675" name="Text Box 4"/>
          <p:cNvSpPr>
            <a:spLocks noGrp="1" noChangeArrowheads="1"/>
          </p:cNvSpPr>
          <p:nvPr>
            <p:ph type="body" idx="1"/>
          </p:nvPr>
        </p:nvSpPr>
        <p:spPr>
          <a:xfrm>
            <a:off x="1325563" y="2243138"/>
            <a:ext cx="7175500" cy="4114800"/>
          </a:xfrm>
          <a:solidFill>
            <a:srgbClr val="FFFFFF">
              <a:alpha val="0"/>
            </a:srgbClr>
          </a:solidFill>
        </p:spPr>
        <p:txBody>
          <a:bodyPr/>
          <a:lstStyle/>
          <a:p>
            <a:pPr lvl="1" eaLnBrk="1" hangingPunct="1">
              <a:buNone/>
            </a:pPr>
            <a:r>
              <a:rPr lang="en-US" sz="2400" b="1" dirty="0" smtClean="0">
                <a:latin typeface="Arial" pitchFamily="34" charset="0"/>
              </a:rPr>
              <a:t>Emerging segment growth in an immeasurable market</a:t>
            </a:r>
            <a:endParaRPr lang="en-GB" sz="2400" dirty="0" smtClean="0"/>
          </a:p>
          <a:p>
            <a:pPr eaLnBrk="1" hangingPunct="1">
              <a:spcBef>
                <a:spcPct val="0"/>
              </a:spcBef>
              <a:buClrTx/>
              <a:buSzTx/>
              <a:buFontTx/>
              <a:buNone/>
            </a:pPr>
            <a:endParaRPr lang="fr-FR" sz="1800" dirty="0" smtClean="0"/>
          </a:p>
        </p:txBody>
      </p:sp>
      <p:pic>
        <p:nvPicPr>
          <p:cNvPr id="28676" name="Picture 4"/>
          <p:cNvPicPr>
            <a:picLocks noChangeAspect="1" noChangeArrowheads="1"/>
          </p:cNvPicPr>
          <p:nvPr/>
        </p:nvPicPr>
        <p:blipFill>
          <a:blip r:embed="rId3" cstate="print"/>
          <a:srcRect/>
          <a:stretch>
            <a:fillRect/>
          </a:stretch>
        </p:blipFill>
        <p:spPr bwMode="auto">
          <a:xfrm>
            <a:off x="1357313" y="3286125"/>
            <a:ext cx="6143625" cy="1500188"/>
          </a:xfrm>
          <a:prstGeom prst="rect">
            <a:avLst/>
          </a:prstGeom>
          <a:noFill/>
          <a:ln w="9525">
            <a:noFill/>
            <a:miter lim="800000"/>
            <a:headEnd/>
            <a:tailEnd/>
          </a:ln>
        </p:spPr>
      </p:pic>
      <p:sp>
        <p:nvSpPr>
          <p:cNvPr id="28677" name="ZoneTexte 8"/>
          <p:cNvSpPr txBox="1">
            <a:spLocks noChangeArrowheads="1"/>
          </p:cNvSpPr>
          <p:nvPr/>
        </p:nvSpPr>
        <p:spPr bwMode="auto">
          <a:xfrm>
            <a:off x="1500188" y="5000625"/>
            <a:ext cx="5794375" cy="369888"/>
          </a:xfrm>
          <a:prstGeom prst="rect">
            <a:avLst/>
          </a:prstGeom>
          <a:noFill/>
          <a:ln w="9525">
            <a:noFill/>
            <a:miter lim="800000"/>
            <a:headEnd/>
            <a:tailEnd/>
          </a:ln>
        </p:spPr>
        <p:txBody>
          <a:bodyPr wrap="none">
            <a:spAutoFit/>
          </a:bodyPr>
          <a:lstStyle/>
          <a:p>
            <a:r>
              <a:rPr lang="fr-FR"/>
              <a:t>Flash	Java	Shockwave	3DVia	Silverlight</a:t>
            </a:r>
          </a:p>
        </p:txBody>
      </p:sp>
      <p:sp>
        <p:nvSpPr>
          <p:cNvPr id="28678" name="ZoneTexte 9"/>
          <p:cNvSpPr txBox="1">
            <a:spLocks noChangeArrowheads="1"/>
          </p:cNvSpPr>
          <p:nvPr/>
        </p:nvSpPr>
        <p:spPr bwMode="auto">
          <a:xfrm>
            <a:off x="357188" y="5711627"/>
            <a:ext cx="8560613" cy="646331"/>
          </a:xfrm>
          <a:prstGeom prst="rect">
            <a:avLst/>
          </a:prstGeom>
          <a:noFill/>
          <a:ln w="9525">
            <a:noFill/>
            <a:miter lim="800000"/>
            <a:headEnd/>
            <a:tailEnd/>
          </a:ln>
        </p:spPr>
        <p:txBody>
          <a:bodyPr wrap="none">
            <a:spAutoFit/>
          </a:bodyPr>
          <a:lstStyle/>
          <a:p>
            <a:r>
              <a:rPr lang="en-US" b="1" dirty="0" smtClean="0"/>
              <a:t>Rate of installation of the main "Players" </a:t>
            </a:r>
            <a:r>
              <a:rPr lang="en-US" dirty="0" smtClean="0"/>
              <a:t>(Sourcing Adobe 2010 and forums)</a:t>
            </a:r>
            <a:endParaRPr lang="fr-FR" dirty="0"/>
          </a:p>
          <a:p>
            <a:endParaRPr lang="fr-FR" dirty="0"/>
          </a:p>
        </p:txBody>
      </p:sp>
      <p:sp>
        <p:nvSpPr>
          <p:cNvPr id="28679" name="ZoneTexte 10"/>
          <p:cNvSpPr txBox="1">
            <a:spLocks noChangeArrowheads="1"/>
          </p:cNvSpPr>
          <p:nvPr/>
        </p:nvSpPr>
        <p:spPr bwMode="auto">
          <a:xfrm>
            <a:off x="642938" y="3286125"/>
            <a:ext cx="652462" cy="307975"/>
          </a:xfrm>
          <a:prstGeom prst="rect">
            <a:avLst/>
          </a:prstGeom>
          <a:noFill/>
          <a:ln w="9525">
            <a:noFill/>
            <a:miter lim="800000"/>
            <a:headEnd/>
            <a:tailEnd/>
          </a:ln>
        </p:spPr>
        <p:txBody>
          <a:bodyPr wrap="none">
            <a:spAutoFit/>
          </a:bodyPr>
          <a:lstStyle/>
          <a:p>
            <a:r>
              <a:rPr lang="fr-FR" sz="1400"/>
              <a:t>100%</a:t>
            </a:r>
          </a:p>
        </p:txBody>
      </p:sp>
      <p:sp>
        <p:nvSpPr>
          <p:cNvPr id="28680" name="ZoneTexte 11"/>
          <p:cNvSpPr txBox="1">
            <a:spLocks noChangeArrowheads="1"/>
          </p:cNvSpPr>
          <p:nvPr/>
        </p:nvSpPr>
        <p:spPr bwMode="auto">
          <a:xfrm>
            <a:off x="714375" y="4000500"/>
            <a:ext cx="555625" cy="307975"/>
          </a:xfrm>
          <a:prstGeom prst="rect">
            <a:avLst/>
          </a:prstGeom>
          <a:noFill/>
          <a:ln w="9525">
            <a:noFill/>
            <a:miter lim="800000"/>
            <a:headEnd/>
            <a:tailEnd/>
          </a:ln>
        </p:spPr>
        <p:txBody>
          <a:bodyPr wrap="none">
            <a:spAutoFit/>
          </a:bodyPr>
          <a:lstStyle/>
          <a:p>
            <a:r>
              <a:rPr lang="fr-FR" sz="1400"/>
              <a:t>50%</a:t>
            </a:r>
          </a:p>
        </p:txBody>
      </p:sp>
      <p:sp>
        <p:nvSpPr>
          <p:cNvPr id="28681" name="ZoneTexte 12"/>
          <p:cNvSpPr txBox="1">
            <a:spLocks noChangeArrowheads="1"/>
          </p:cNvSpPr>
          <p:nvPr/>
        </p:nvSpPr>
        <p:spPr bwMode="auto">
          <a:xfrm>
            <a:off x="828675" y="4572000"/>
            <a:ext cx="457200" cy="307975"/>
          </a:xfrm>
          <a:prstGeom prst="rect">
            <a:avLst/>
          </a:prstGeom>
          <a:noFill/>
          <a:ln w="9525">
            <a:noFill/>
            <a:miter lim="800000"/>
            <a:headEnd/>
            <a:tailEnd/>
          </a:ln>
        </p:spPr>
        <p:txBody>
          <a:bodyPr wrap="none">
            <a:spAutoFit/>
          </a:bodyPr>
          <a:lstStyle/>
          <a:p>
            <a:r>
              <a:rPr lang="fr-FR" sz="1400"/>
              <a:t>0%</a:t>
            </a:r>
          </a:p>
        </p:txBody>
      </p:sp>
      <p:sp>
        <p:nvSpPr>
          <p:cNvPr id="28682" name="Espace réservé de la date 13"/>
          <p:cNvSpPr>
            <a:spLocks noGrp="1"/>
          </p:cNvSpPr>
          <p:nvPr>
            <p:ph type="dt" sz="quarter" idx="10"/>
          </p:nvPr>
        </p:nvSpPr>
        <p:spPr>
          <a:noFill/>
        </p:spPr>
        <p:txBody>
          <a:bodyPr/>
          <a:lstStyle/>
          <a:p>
            <a:fld id="{AF7A973D-4514-4358-96CC-74F11D8381E9}" type="datetime1">
              <a:rPr lang="fr-FR" smtClean="0"/>
              <a:pPr/>
              <a:t>30/08/2010</a:t>
            </a:fld>
            <a:endParaRPr lang="fr-FR" smtClean="0"/>
          </a:p>
        </p:txBody>
      </p:sp>
      <p:sp>
        <p:nvSpPr>
          <p:cNvPr id="28683" name="Espace réservé du numéro de diapositive 14"/>
          <p:cNvSpPr>
            <a:spLocks noGrp="1"/>
          </p:cNvSpPr>
          <p:nvPr>
            <p:ph type="sldNum" sz="quarter" idx="12"/>
          </p:nvPr>
        </p:nvSpPr>
        <p:spPr>
          <a:noFill/>
        </p:spPr>
        <p:txBody>
          <a:bodyPr/>
          <a:lstStyle/>
          <a:p>
            <a:fld id="{86F94585-8CCF-411F-B760-665A649A1833}" type="slidenum">
              <a:rPr lang="fr-FR" smtClean="0"/>
              <a:pPr/>
              <a:t>15</a:t>
            </a:fld>
            <a:endParaRPr lang="fr-FR" dirty="0" smtClean="0"/>
          </a:p>
        </p:txBody>
      </p:sp>
      <p:sp>
        <p:nvSpPr>
          <p:cNvPr id="28684" name="Espace réservé du pied de page 1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150938" y="214313"/>
            <a:ext cx="7793037" cy="838200"/>
          </a:xfrm>
        </p:spPr>
        <p:txBody>
          <a:bodyPr/>
          <a:lstStyle/>
          <a:p>
            <a:r>
              <a:rPr lang="fr-FR" dirty="0" smtClean="0"/>
              <a:t>3. Cible</a:t>
            </a:r>
          </a:p>
        </p:txBody>
      </p:sp>
      <p:sp>
        <p:nvSpPr>
          <p:cNvPr id="29699" name="Espace réservé du contenu 2"/>
          <p:cNvSpPr>
            <a:spLocks noGrp="1"/>
          </p:cNvSpPr>
          <p:nvPr>
            <p:ph type="body" idx="1"/>
          </p:nvPr>
        </p:nvSpPr>
        <p:spPr>
          <a:xfrm>
            <a:off x="4788024" y="2564904"/>
            <a:ext cx="3532187" cy="3346450"/>
          </a:xfrm>
        </p:spPr>
        <p:txBody>
          <a:bodyPr/>
          <a:lstStyle/>
          <a:p>
            <a:endParaRPr lang="fr-FR" sz="2000" dirty="0" smtClean="0"/>
          </a:p>
          <a:p>
            <a:r>
              <a:rPr lang="fr-FR" sz="2000" dirty="0" smtClean="0"/>
              <a:t>Entertainment sites</a:t>
            </a:r>
          </a:p>
          <a:p>
            <a:r>
              <a:rPr lang="fr-FR" sz="2000" dirty="0" smtClean="0"/>
              <a:t>Online sales sites</a:t>
            </a:r>
          </a:p>
          <a:p>
            <a:r>
              <a:rPr lang="fr-FR" sz="2000" dirty="0" smtClean="0"/>
              <a:t>Media sites </a:t>
            </a:r>
          </a:p>
          <a:p>
            <a:r>
              <a:rPr lang="fr-FR" sz="2000" dirty="0" err="1" smtClean="0"/>
              <a:t>Educational</a:t>
            </a:r>
            <a:r>
              <a:rPr lang="fr-FR" sz="2000" dirty="0" smtClean="0"/>
              <a:t> sites </a:t>
            </a:r>
          </a:p>
          <a:p>
            <a:r>
              <a:rPr lang="fr-FR" sz="2000" dirty="0" smtClean="0"/>
              <a:t>Cultural institutions </a:t>
            </a:r>
          </a:p>
          <a:p>
            <a:r>
              <a:rPr lang="fr-FR" sz="2000" dirty="0" err="1" smtClean="0"/>
              <a:t>Educational</a:t>
            </a:r>
            <a:r>
              <a:rPr lang="fr-FR" sz="2000" dirty="0" smtClean="0"/>
              <a:t> institutions </a:t>
            </a:r>
          </a:p>
          <a:p>
            <a:r>
              <a:rPr lang="fr-FR" sz="2000" dirty="0" err="1" smtClean="0"/>
              <a:t>Educational</a:t>
            </a:r>
            <a:r>
              <a:rPr lang="fr-FR" sz="2000" dirty="0" smtClean="0"/>
              <a:t> </a:t>
            </a:r>
            <a:r>
              <a:rPr lang="fr-FR" sz="2000" dirty="0" err="1" smtClean="0"/>
              <a:t>materials</a:t>
            </a:r>
            <a:r>
              <a:rPr lang="fr-FR" sz="2000" dirty="0" smtClean="0"/>
              <a:t> </a:t>
            </a:r>
            <a:endParaRPr lang="fr-FR" dirty="0" smtClean="0"/>
          </a:p>
        </p:txBody>
      </p:sp>
      <p:sp>
        <p:nvSpPr>
          <p:cNvPr id="4" name="Espace réservé du contenu 2"/>
          <p:cNvSpPr txBox="1">
            <a:spLocks/>
          </p:cNvSpPr>
          <p:nvPr/>
        </p:nvSpPr>
        <p:spPr bwMode="auto">
          <a:xfrm>
            <a:off x="1183828" y="2492896"/>
            <a:ext cx="3532188" cy="3346450"/>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defRPr/>
            </a:pPr>
            <a:endParaRPr lang="fr-FR" sz="2000" kern="0" dirty="0">
              <a:latin typeface="+mn-lt"/>
            </a:endParaRPr>
          </a:p>
          <a:p>
            <a:pPr marL="342900" indent="-342900" eaLnBrk="0" hangingPunct="0">
              <a:spcBef>
                <a:spcPct val="20000"/>
              </a:spcBef>
              <a:buClr>
                <a:schemeClr val="folHlink"/>
              </a:buClr>
              <a:buSzPct val="60000"/>
              <a:buFont typeface="Wingdings" pitchFamily="2" charset="2"/>
              <a:buChar char="n"/>
              <a:defRPr/>
            </a:pPr>
            <a:r>
              <a:rPr lang="en-US" sz="2000" kern="0" dirty="0" smtClean="0">
                <a:latin typeface="+mn-lt"/>
              </a:rPr>
              <a:t>Automotive </a:t>
            </a:r>
          </a:p>
          <a:p>
            <a:pPr marL="342900" indent="-342900" eaLnBrk="0" hangingPunct="0">
              <a:spcBef>
                <a:spcPct val="20000"/>
              </a:spcBef>
              <a:buClr>
                <a:schemeClr val="folHlink"/>
              </a:buClr>
              <a:buSzPct val="60000"/>
              <a:buFont typeface="Wingdings" pitchFamily="2" charset="2"/>
              <a:buChar char="n"/>
              <a:defRPr/>
            </a:pPr>
            <a:r>
              <a:rPr lang="en-US" sz="2000" kern="0" dirty="0" smtClean="0">
                <a:latin typeface="+mn-lt"/>
              </a:rPr>
              <a:t>Aerospace </a:t>
            </a:r>
          </a:p>
          <a:p>
            <a:pPr marL="342900" indent="-342900" eaLnBrk="0" hangingPunct="0">
              <a:spcBef>
                <a:spcPct val="20000"/>
              </a:spcBef>
              <a:buClr>
                <a:schemeClr val="folHlink"/>
              </a:buClr>
              <a:buSzPct val="60000"/>
              <a:buFont typeface="Wingdings" pitchFamily="2" charset="2"/>
              <a:buChar char="n"/>
              <a:defRPr/>
            </a:pPr>
            <a:r>
              <a:rPr lang="en-US" sz="2000" kern="0" dirty="0" smtClean="0">
                <a:latin typeface="+mn-lt"/>
              </a:rPr>
              <a:t>Architecture </a:t>
            </a:r>
          </a:p>
          <a:p>
            <a:pPr marL="342900" indent="-342900" eaLnBrk="0" hangingPunct="0">
              <a:spcBef>
                <a:spcPct val="20000"/>
              </a:spcBef>
              <a:buClr>
                <a:schemeClr val="folHlink"/>
              </a:buClr>
              <a:buSzPct val="60000"/>
              <a:buFont typeface="Wingdings" pitchFamily="2" charset="2"/>
              <a:buChar char="n"/>
              <a:defRPr/>
            </a:pPr>
            <a:r>
              <a:rPr lang="en-US" sz="2000" kern="0" dirty="0" smtClean="0">
                <a:latin typeface="+mn-lt"/>
              </a:rPr>
              <a:t>Video game </a:t>
            </a:r>
          </a:p>
          <a:p>
            <a:pPr marL="342900" indent="-342900" eaLnBrk="0" hangingPunct="0">
              <a:spcBef>
                <a:spcPct val="20000"/>
              </a:spcBef>
              <a:buClr>
                <a:schemeClr val="folHlink"/>
              </a:buClr>
              <a:buSzPct val="60000"/>
              <a:buFont typeface="Wingdings" pitchFamily="2" charset="2"/>
              <a:buChar char="n"/>
              <a:defRPr/>
            </a:pPr>
            <a:r>
              <a:rPr lang="en-US" sz="2000" kern="0" dirty="0" smtClean="0">
                <a:latin typeface="+mn-lt"/>
              </a:rPr>
              <a:t>Marketing, packaging </a:t>
            </a:r>
          </a:p>
          <a:p>
            <a:pPr marL="342900" indent="-342900" eaLnBrk="0" hangingPunct="0">
              <a:spcBef>
                <a:spcPct val="20000"/>
              </a:spcBef>
              <a:buClr>
                <a:schemeClr val="folHlink"/>
              </a:buClr>
              <a:buSzPct val="60000"/>
              <a:buFont typeface="Wingdings" pitchFamily="2" charset="2"/>
              <a:buChar char="n"/>
              <a:defRPr/>
            </a:pPr>
            <a:r>
              <a:rPr lang="en-US" sz="2000" kern="0" dirty="0" smtClean="0">
                <a:latin typeface="+mn-lt"/>
              </a:rPr>
              <a:t>Documentation any sector... </a:t>
            </a:r>
            <a:endParaRPr lang="fr-FR" sz="2000" kern="0" dirty="0">
              <a:latin typeface="+mn-lt"/>
            </a:endParaRPr>
          </a:p>
          <a:p>
            <a:pPr marL="342900" indent="-342900" eaLnBrk="0" hangingPunct="0">
              <a:spcBef>
                <a:spcPct val="20000"/>
              </a:spcBef>
              <a:buClr>
                <a:schemeClr val="folHlink"/>
              </a:buClr>
              <a:buSzPct val="60000"/>
              <a:buFont typeface="Wingdings" pitchFamily="2" charset="2"/>
              <a:buChar char="n"/>
              <a:defRPr/>
            </a:pPr>
            <a:endParaRPr lang="fr-FR" sz="3200" kern="0" dirty="0">
              <a:latin typeface="+mn-lt"/>
            </a:endParaRPr>
          </a:p>
        </p:txBody>
      </p:sp>
      <p:sp>
        <p:nvSpPr>
          <p:cNvPr id="18437" name="ZoneTexte 4"/>
          <p:cNvSpPr txBox="1">
            <a:spLocks noChangeArrowheads="1"/>
          </p:cNvSpPr>
          <p:nvPr/>
        </p:nvSpPr>
        <p:spPr bwMode="auto">
          <a:xfrm>
            <a:off x="1403648" y="1939941"/>
            <a:ext cx="6606996" cy="646331"/>
          </a:xfrm>
          <a:prstGeom prst="rect">
            <a:avLst/>
          </a:prstGeom>
          <a:noFill/>
          <a:ln w="9525">
            <a:noFill/>
            <a:miter lim="800000"/>
            <a:headEnd/>
            <a:tailEnd/>
          </a:ln>
        </p:spPr>
        <p:txBody>
          <a:bodyPr wrap="square">
            <a:spAutoFit/>
          </a:bodyPr>
          <a:lstStyle/>
          <a:p>
            <a:pPr>
              <a:defRPr/>
            </a:pPr>
            <a:r>
              <a:rPr lang="fr-FR" b="1" dirty="0"/>
              <a:t>B to </a:t>
            </a:r>
            <a:r>
              <a:rPr lang="fr-FR" b="1" dirty="0" smtClean="0"/>
              <a:t>B</a:t>
            </a:r>
            <a:r>
              <a:rPr lang="fr-FR" b="1" dirty="0"/>
              <a:t>			        </a:t>
            </a:r>
            <a:r>
              <a:rPr lang="fr-FR" b="1" dirty="0" smtClean="0"/>
              <a:t>	B </a:t>
            </a:r>
            <a:r>
              <a:rPr lang="fr-FR" b="1" dirty="0"/>
              <a:t>to </a:t>
            </a:r>
            <a:r>
              <a:rPr lang="fr-FR" b="1" dirty="0" smtClean="0"/>
              <a:t>B</a:t>
            </a:r>
          </a:p>
          <a:p>
            <a:pPr>
              <a:defRPr/>
            </a:pPr>
            <a:r>
              <a:rPr lang="fr-FR" dirty="0" smtClean="0"/>
              <a:t>(</a:t>
            </a:r>
            <a:r>
              <a:rPr lang="fr-FR" kern="0" dirty="0" smtClean="0"/>
              <a:t>Industries)                                   (</a:t>
            </a:r>
            <a:r>
              <a:rPr lang="fr-FR" kern="0" dirty="0" err="1" smtClean="0"/>
              <a:t>tertiary</a:t>
            </a:r>
            <a:r>
              <a:rPr lang="fr-FR" kern="0" dirty="0" smtClean="0"/>
              <a:t> </a:t>
            </a:r>
            <a:r>
              <a:rPr lang="fr-FR" kern="0" dirty="0" err="1" smtClean="0"/>
              <a:t>sectors</a:t>
            </a:r>
            <a:r>
              <a:rPr lang="fr-FR" kern="0" dirty="0" smtClean="0"/>
              <a:t>) </a:t>
            </a:r>
            <a:r>
              <a:rPr lang="fr-FR" b="1" dirty="0"/>
              <a:t>	</a:t>
            </a:r>
          </a:p>
        </p:txBody>
      </p:sp>
      <p:sp>
        <p:nvSpPr>
          <p:cNvPr id="29702" name="Espace réservé de la date 6"/>
          <p:cNvSpPr>
            <a:spLocks noGrp="1"/>
          </p:cNvSpPr>
          <p:nvPr>
            <p:ph type="dt" sz="quarter" idx="10"/>
          </p:nvPr>
        </p:nvSpPr>
        <p:spPr>
          <a:noFill/>
        </p:spPr>
        <p:txBody>
          <a:bodyPr/>
          <a:lstStyle/>
          <a:p>
            <a:fld id="{D9B6EACB-1126-4C76-B1E4-38E460FC97BA}" type="datetime1">
              <a:rPr lang="fr-FR" smtClean="0"/>
              <a:pPr/>
              <a:t>30/08/2010</a:t>
            </a:fld>
            <a:endParaRPr lang="fr-FR" smtClean="0"/>
          </a:p>
        </p:txBody>
      </p:sp>
      <p:sp>
        <p:nvSpPr>
          <p:cNvPr id="29703" name="Espace réservé du numéro de diapositive 7"/>
          <p:cNvSpPr>
            <a:spLocks noGrp="1"/>
          </p:cNvSpPr>
          <p:nvPr>
            <p:ph type="sldNum" sz="quarter" idx="12"/>
          </p:nvPr>
        </p:nvSpPr>
        <p:spPr>
          <a:noFill/>
        </p:spPr>
        <p:txBody>
          <a:bodyPr/>
          <a:lstStyle/>
          <a:p>
            <a:fld id="{86F94585-8CCF-411F-B760-665A649A1833}" type="slidenum">
              <a:rPr lang="fr-FR" smtClean="0"/>
              <a:pPr/>
              <a:t>16</a:t>
            </a:fld>
            <a:endParaRPr lang="fr-FR" dirty="0" smtClean="0"/>
          </a:p>
        </p:txBody>
      </p:sp>
      <p:sp>
        <p:nvSpPr>
          <p:cNvPr id="29704" name="Espace réservé du pied de page 8"/>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150938" y="214313"/>
            <a:ext cx="7793037" cy="838200"/>
          </a:xfrm>
        </p:spPr>
        <p:txBody>
          <a:bodyPr/>
          <a:lstStyle/>
          <a:p>
            <a:pPr eaLnBrk="1" hangingPunct="1"/>
            <a:r>
              <a:rPr lang="fr-FR" dirty="0" smtClean="0"/>
              <a:t>3. </a:t>
            </a:r>
            <a:r>
              <a:rPr lang="fr-FR" dirty="0" err="1" smtClean="0"/>
              <a:t>Competing</a:t>
            </a:r>
            <a:r>
              <a:rPr lang="fr-FR" dirty="0" smtClean="0"/>
              <a:t> </a:t>
            </a:r>
            <a:r>
              <a:rPr lang="fr-FR" dirty="0" err="1" smtClean="0"/>
              <a:t>Offer</a:t>
            </a:r>
            <a:endParaRPr lang="fr-FR" dirty="0" smtClean="0"/>
          </a:p>
        </p:txBody>
      </p:sp>
      <p:sp>
        <p:nvSpPr>
          <p:cNvPr id="30799" name="Espace réservé de la date 6"/>
          <p:cNvSpPr>
            <a:spLocks noGrp="1"/>
          </p:cNvSpPr>
          <p:nvPr>
            <p:ph type="dt" sz="quarter" idx="10"/>
          </p:nvPr>
        </p:nvSpPr>
        <p:spPr>
          <a:noFill/>
        </p:spPr>
        <p:txBody>
          <a:bodyPr/>
          <a:lstStyle/>
          <a:p>
            <a:fld id="{94C947E8-350D-42EB-AC2C-C5B7C39519CB}" type="datetime1">
              <a:rPr lang="fr-FR" smtClean="0"/>
              <a:pPr/>
              <a:t>30/08/2010</a:t>
            </a:fld>
            <a:endParaRPr lang="fr-FR" smtClean="0"/>
          </a:p>
        </p:txBody>
      </p:sp>
      <p:sp>
        <p:nvSpPr>
          <p:cNvPr id="30800" name="Espace réservé du numéro de diapositive 7"/>
          <p:cNvSpPr>
            <a:spLocks noGrp="1"/>
          </p:cNvSpPr>
          <p:nvPr>
            <p:ph type="sldNum" sz="quarter" idx="12"/>
          </p:nvPr>
        </p:nvSpPr>
        <p:spPr>
          <a:noFill/>
        </p:spPr>
        <p:txBody>
          <a:bodyPr/>
          <a:lstStyle/>
          <a:p>
            <a:fld id="{86F94585-8CCF-411F-B760-665A649A1833}" type="slidenum">
              <a:rPr lang="fr-FR" smtClean="0"/>
              <a:pPr/>
              <a:t>17</a:t>
            </a:fld>
            <a:endParaRPr lang="fr-FR" dirty="0" smtClean="0"/>
          </a:p>
        </p:txBody>
      </p:sp>
      <p:sp>
        <p:nvSpPr>
          <p:cNvPr id="30801" name="Espace réservé du pied de page 8"/>
          <p:cNvSpPr>
            <a:spLocks noGrp="1"/>
          </p:cNvSpPr>
          <p:nvPr>
            <p:ph type="ftr" sz="quarter" idx="11"/>
          </p:nvPr>
        </p:nvSpPr>
        <p:spPr>
          <a:noFill/>
        </p:spPr>
        <p:txBody>
          <a:bodyPr/>
          <a:lstStyle/>
          <a:p>
            <a:r>
              <a:rPr lang="fr-FR" smtClean="0"/>
              <a:t>Modddjo – Aks – JSC/ER </a:t>
            </a:r>
          </a:p>
        </p:txBody>
      </p:sp>
      <p:pic>
        <p:nvPicPr>
          <p:cNvPr id="7" name="Image 6" descr="Axes Concurrence Modddjo2.png"/>
          <p:cNvPicPr>
            <a:picLocks noChangeAspect="1"/>
          </p:cNvPicPr>
          <p:nvPr/>
        </p:nvPicPr>
        <p:blipFill>
          <a:blip r:embed="rId3" cstate="print"/>
          <a:stretch>
            <a:fillRect/>
          </a:stretch>
        </p:blipFill>
        <p:spPr>
          <a:xfrm>
            <a:off x="604077" y="1714488"/>
            <a:ext cx="8111327" cy="4286280"/>
          </a:xfrm>
          <a:prstGeom prst="rect">
            <a:avLst/>
          </a:prstGeom>
        </p:spPr>
      </p:pic>
    </p:spTree>
  </p:cSld>
  <p:clrMapOvr>
    <a:masterClrMapping/>
  </p:clrMapOvr>
  <p:transition advTm="14451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80" y="5000636"/>
            <a:ext cx="6500264"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fr-FR" sz="1400" b="1" u="sng" dirty="0">
              <a:solidFill>
                <a:schemeClr val="tx2"/>
              </a:solidFill>
            </a:endParaRPr>
          </a:p>
        </p:txBody>
      </p:sp>
      <p:sp>
        <p:nvSpPr>
          <p:cNvPr id="31746" name="Titre 1"/>
          <p:cNvSpPr>
            <a:spLocks noGrp="1"/>
          </p:cNvSpPr>
          <p:nvPr>
            <p:ph type="title"/>
          </p:nvPr>
        </p:nvSpPr>
        <p:spPr>
          <a:xfrm>
            <a:off x="1150938" y="214313"/>
            <a:ext cx="7793037" cy="838200"/>
          </a:xfrm>
        </p:spPr>
        <p:txBody>
          <a:bodyPr/>
          <a:lstStyle/>
          <a:p>
            <a:r>
              <a:rPr lang="fr-FR" dirty="0" smtClean="0"/>
              <a:t>3. Stratégie</a:t>
            </a:r>
          </a:p>
        </p:txBody>
      </p:sp>
      <p:sp>
        <p:nvSpPr>
          <p:cNvPr id="31748" name="ZoneTexte 5"/>
          <p:cNvSpPr txBox="1">
            <a:spLocks noChangeArrowheads="1"/>
          </p:cNvSpPr>
          <p:nvPr/>
        </p:nvSpPr>
        <p:spPr bwMode="auto">
          <a:xfrm>
            <a:off x="1956533" y="5000636"/>
            <a:ext cx="1330813" cy="338554"/>
          </a:xfrm>
          <a:prstGeom prst="rect">
            <a:avLst/>
          </a:prstGeom>
          <a:noFill/>
          <a:ln w="9525">
            <a:noFill/>
            <a:miter lim="800000"/>
            <a:headEnd/>
            <a:tailEnd/>
          </a:ln>
        </p:spPr>
        <p:txBody>
          <a:bodyPr wrap="none">
            <a:spAutoFit/>
          </a:bodyPr>
          <a:lstStyle/>
          <a:p>
            <a:pPr algn="r"/>
            <a:r>
              <a:rPr lang="fr-FR" sz="1600" b="1" dirty="0" err="1" smtClean="0">
                <a:solidFill>
                  <a:schemeClr val="tx2"/>
                </a:solidFill>
              </a:rPr>
              <a:t>Universes</a:t>
            </a:r>
            <a:r>
              <a:rPr lang="fr-FR" sz="1600" b="1" dirty="0" smtClean="0">
                <a:solidFill>
                  <a:schemeClr val="tx2"/>
                </a:solidFill>
              </a:rPr>
              <a:t> :</a:t>
            </a:r>
            <a:endParaRPr lang="fr-FR" sz="1600" b="1" dirty="0">
              <a:solidFill>
                <a:schemeClr val="tx2"/>
              </a:solidFill>
            </a:endParaRPr>
          </a:p>
        </p:txBody>
      </p:sp>
      <p:sp>
        <p:nvSpPr>
          <p:cNvPr id="31749" name="ZoneTexte 6"/>
          <p:cNvSpPr txBox="1">
            <a:spLocks noChangeArrowheads="1"/>
          </p:cNvSpPr>
          <p:nvPr/>
        </p:nvSpPr>
        <p:spPr bwMode="auto">
          <a:xfrm>
            <a:off x="2185762" y="5429264"/>
            <a:ext cx="1101584" cy="338554"/>
          </a:xfrm>
          <a:prstGeom prst="rect">
            <a:avLst/>
          </a:prstGeom>
          <a:noFill/>
          <a:ln w="9525">
            <a:noFill/>
            <a:miter lim="800000"/>
            <a:headEnd/>
            <a:tailEnd/>
          </a:ln>
        </p:spPr>
        <p:txBody>
          <a:bodyPr wrap="none">
            <a:spAutoFit/>
          </a:bodyPr>
          <a:lstStyle/>
          <a:p>
            <a:pPr algn="r"/>
            <a:r>
              <a:rPr lang="fr-FR" sz="1600" b="1" dirty="0" err="1" smtClean="0">
                <a:solidFill>
                  <a:schemeClr val="tx2"/>
                </a:solidFill>
              </a:rPr>
              <a:t>Targets</a:t>
            </a:r>
            <a:r>
              <a:rPr lang="fr-FR" sz="1600" b="1" dirty="0" smtClean="0">
                <a:solidFill>
                  <a:schemeClr val="tx2"/>
                </a:solidFill>
              </a:rPr>
              <a:t> :</a:t>
            </a:r>
            <a:endParaRPr lang="fr-FR" sz="1600" b="1" dirty="0">
              <a:solidFill>
                <a:schemeClr val="tx2"/>
              </a:solidFill>
            </a:endParaRPr>
          </a:p>
        </p:txBody>
      </p:sp>
      <p:sp>
        <p:nvSpPr>
          <p:cNvPr id="31751" name="ZoneTexte 8"/>
          <p:cNvSpPr txBox="1">
            <a:spLocks noChangeArrowheads="1"/>
          </p:cNvSpPr>
          <p:nvPr/>
        </p:nvSpPr>
        <p:spPr bwMode="auto">
          <a:xfrm>
            <a:off x="1676007" y="5876528"/>
            <a:ext cx="1611339" cy="338554"/>
          </a:xfrm>
          <a:prstGeom prst="rect">
            <a:avLst/>
          </a:prstGeom>
          <a:noFill/>
          <a:ln w="9525">
            <a:noFill/>
            <a:miter lim="800000"/>
            <a:headEnd/>
            <a:tailEnd/>
          </a:ln>
        </p:spPr>
        <p:txBody>
          <a:bodyPr wrap="none">
            <a:spAutoFit/>
          </a:bodyPr>
          <a:lstStyle/>
          <a:p>
            <a:pPr algn="r"/>
            <a:r>
              <a:rPr lang="fr-FR" sz="1600" b="1" dirty="0" err="1" smtClean="0">
                <a:solidFill>
                  <a:schemeClr val="tx2"/>
                </a:solidFill>
              </a:rPr>
              <a:t>Oportunities</a:t>
            </a:r>
            <a:r>
              <a:rPr lang="fr-FR" sz="1600" b="1" dirty="0" smtClean="0">
                <a:solidFill>
                  <a:schemeClr val="tx2"/>
                </a:solidFill>
              </a:rPr>
              <a:t> :</a:t>
            </a:r>
            <a:endParaRPr lang="fr-FR" sz="1600" b="1" dirty="0">
              <a:solidFill>
                <a:schemeClr val="tx2"/>
              </a:solidFill>
            </a:endParaRPr>
          </a:p>
        </p:txBody>
      </p:sp>
      <p:sp>
        <p:nvSpPr>
          <p:cNvPr id="12" name="Rectangle à coins arrondis 11"/>
          <p:cNvSpPr/>
          <p:nvPr/>
        </p:nvSpPr>
        <p:spPr>
          <a:xfrm>
            <a:off x="1187450" y="1124744"/>
            <a:ext cx="2143125" cy="50006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err="1" smtClean="0">
                <a:solidFill>
                  <a:schemeClr val="tx2"/>
                </a:solidFill>
              </a:rPr>
              <a:t>Opportunities</a:t>
            </a:r>
            <a:endParaRPr lang="fr-FR" b="1" dirty="0">
              <a:solidFill>
                <a:schemeClr val="tx2"/>
              </a:solidFill>
            </a:endParaRPr>
          </a:p>
        </p:txBody>
      </p:sp>
      <p:sp>
        <p:nvSpPr>
          <p:cNvPr id="21" name="Rectangle à coins arrondis 20"/>
          <p:cNvSpPr/>
          <p:nvPr/>
        </p:nvSpPr>
        <p:spPr>
          <a:xfrm>
            <a:off x="6227763" y="1124744"/>
            <a:ext cx="2143125" cy="50006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err="1" smtClean="0">
                <a:solidFill>
                  <a:schemeClr val="tx2"/>
                </a:solidFill>
              </a:rPr>
              <a:t>Threats</a:t>
            </a:r>
            <a:endParaRPr lang="fr-FR" b="1" dirty="0">
              <a:solidFill>
                <a:schemeClr val="tx2"/>
              </a:solidFill>
            </a:endParaRPr>
          </a:p>
        </p:txBody>
      </p:sp>
      <p:sp>
        <p:nvSpPr>
          <p:cNvPr id="31766" name="ZoneTexte 13"/>
          <p:cNvSpPr txBox="1">
            <a:spLocks noChangeArrowheads="1"/>
          </p:cNvSpPr>
          <p:nvPr/>
        </p:nvSpPr>
        <p:spPr bwMode="auto">
          <a:xfrm>
            <a:off x="285720" y="2071678"/>
            <a:ext cx="3643338" cy="2308324"/>
          </a:xfrm>
          <a:prstGeom prst="rect">
            <a:avLst/>
          </a:prstGeom>
          <a:noFill/>
          <a:ln w="28575">
            <a:solidFill>
              <a:schemeClr val="accent1">
                <a:lumMod val="75000"/>
              </a:schemeClr>
            </a:solidFill>
            <a:miter lim="800000"/>
            <a:headEnd/>
            <a:tailEnd/>
          </a:ln>
        </p:spPr>
        <p:txBody>
          <a:bodyPr wrap="square">
            <a:spAutoFit/>
          </a:bodyPr>
          <a:lstStyle/>
          <a:p>
            <a:r>
              <a:rPr lang="fr-FR" sz="1200" b="1" dirty="0" smtClean="0">
                <a:solidFill>
                  <a:schemeClr val="tx2"/>
                </a:solidFill>
              </a:rPr>
              <a:t>Cultural </a:t>
            </a:r>
            <a:r>
              <a:rPr lang="fr-FR" sz="1200" b="1" dirty="0" err="1" smtClean="0">
                <a:solidFill>
                  <a:schemeClr val="tx2"/>
                </a:solidFill>
              </a:rPr>
              <a:t>Revolution</a:t>
            </a:r>
            <a:endParaRPr lang="fr-FR" sz="1200" b="1" dirty="0" smtClean="0">
              <a:solidFill>
                <a:schemeClr val="tx2"/>
              </a:solidFill>
            </a:endParaRPr>
          </a:p>
          <a:p>
            <a:r>
              <a:rPr lang="en-US" sz="1200" dirty="0" smtClean="0"/>
              <a:t>- Living with the 3D</a:t>
            </a:r>
          </a:p>
          <a:p>
            <a:pPr>
              <a:buFontTx/>
              <a:buChar char="-"/>
            </a:pPr>
            <a:r>
              <a:rPr lang="en-US" sz="1200" dirty="0" smtClean="0"/>
              <a:t>Daily Growing applications with 3D</a:t>
            </a:r>
          </a:p>
          <a:p>
            <a:endParaRPr lang="fr-FR" sz="1200" dirty="0" smtClean="0"/>
          </a:p>
          <a:p>
            <a:r>
              <a:rPr lang="en-US" sz="1200" b="1" dirty="0" smtClean="0">
                <a:solidFill>
                  <a:schemeClr val="tx2"/>
                </a:solidFill>
              </a:rPr>
              <a:t>Investment of IT companies</a:t>
            </a:r>
            <a:r>
              <a:rPr lang="fr-FR" sz="1200" b="1" dirty="0" smtClean="0">
                <a:solidFill>
                  <a:schemeClr val="tx2"/>
                </a:solidFill>
              </a:rPr>
              <a:t> </a:t>
            </a:r>
            <a:endParaRPr lang="fr-FR" sz="1200" b="1" dirty="0" smtClean="0"/>
          </a:p>
          <a:p>
            <a:r>
              <a:rPr lang="en-US" sz="1200" dirty="0" smtClean="0"/>
              <a:t>- Google docs</a:t>
            </a:r>
          </a:p>
          <a:p>
            <a:r>
              <a:rPr lang="en-US" sz="1200" dirty="0" smtClean="0"/>
              <a:t>- Microsoft office live </a:t>
            </a:r>
          </a:p>
          <a:p>
            <a:pPr>
              <a:buFontTx/>
              <a:buChar char="-"/>
            </a:pPr>
            <a:r>
              <a:rPr lang="en-US" sz="1200" dirty="0" smtClean="0"/>
              <a:t>…</a:t>
            </a:r>
          </a:p>
          <a:p>
            <a:endParaRPr lang="fr-FR" sz="1200" dirty="0" smtClean="0"/>
          </a:p>
          <a:p>
            <a:r>
              <a:rPr lang="fr-FR" sz="1200" b="1" dirty="0" err="1" smtClean="0">
                <a:solidFill>
                  <a:schemeClr val="tx2"/>
                </a:solidFill>
              </a:rPr>
              <a:t>Leading</a:t>
            </a:r>
            <a:r>
              <a:rPr lang="fr-FR" sz="1200" b="1" dirty="0" smtClean="0">
                <a:solidFill>
                  <a:schemeClr val="tx2"/>
                </a:solidFill>
              </a:rPr>
              <a:t> technologies </a:t>
            </a:r>
          </a:p>
          <a:p>
            <a:r>
              <a:rPr lang="fr-FR" sz="1200" dirty="0" smtClean="0"/>
              <a:t>-Web 3.0 (mobile, </a:t>
            </a:r>
            <a:r>
              <a:rPr lang="fr-FR" sz="1200" dirty="0" err="1" smtClean="0"/>
              <a:t>universal</a:t>
            </a:r>
            <a:r>
              <a:rPr lang="fr-FR" sz="1200" dirty="0" smtClean="0"/>
              <a:t>, accessible) </a:t>
            </a:r>
          </a:p>
          <a:p>
            <a:r>
              <a:rPr lang="fr-FR" sz="1200" dirty="0" smtClean="0"/>
              <a:t>-3D-</a:t>
            </a:r>
            <a:r>
              <a:rPr lang="fr-FR" sz="1200" dirty="0" err="1" smtClean="0"/>
              <a:t>rich</a:t>
            </a:r>
            <a:r>
              <a:rPr lang="fr-FR" sz="1200" dirty="0" smtClean="0"/>
              <a:t> Media</a:t>
            </a:r>
          </a:p>
        </p:txBody>
      </p:sp>
      <p:sp>
        <p:nvSpPr>
          <p:cNvPr id="31767" name="Espace réservé de la date 26"/>
          <p:cNvSpPr>
            <a:spLocks noGrp="1"/>
          </p:cNvSpPr>
          <p:nvPr>
            <p:ph type="dt" sz="quarter" idx="10"/>
          </p:nvPr>
        </p:nvSpPr>
        <p:spPr>
          <a:noFill/>
        </p:spPr>
        <p:txBody>
          <a:bodyPr/>
          <a:lstStyle/>
          <a:p>
            <a:fld id="{D85DC21C-7976-4C25-B82E-2DDBF11E83AF}" type="datetime1">
              <a:rPr lang="fr-FR" smtClean="0"/>
              <a:pPr/>
              <a:t>30/08/2010</a:t>
            </a:fld>
            <a:endParaRPr lang="fr-FR" smtClean="0"/>
          </a:p>
        </p:txBody>
      </p:sp>
      <p:sp>
        <p:nvSpPr>
          <p:cNvPr id="31768" name="Espace réservé du numéro de diapositive 27"/>
          <p:cNvSpPr>
            <a:spLocks noGrp="1"/>
          </p:cNvSpPr>
          <p:nvPr>
            <p:ph type="sldNum" sz="quarter" idx="12"/>
          </p:nvPr>
        </p:nvSpPr>
        <p:spPr>
          <a:noFill/>
        </p:spPr>
        <p:txBody>
          <a:bodyPr/>
          <a:lstStyle/>
          <a:p>
            <a:fld id="{86F94585-8CCF-411F-B760-665A649A1833}" type="slidenum">
              <a:rPr lang="fr-FR" smtClean="0"/>
              <a:pPr/>
              <a:t>18</a:t>
            </a:fld>
            <a:endParaRPr lang="fr-FR" dirty="0" smtClean="0"/>
          </a:p>
        </p:txBody>
      </p:sp>
      <p:sp>
        <p:nvSpPr>
          <p:cNvPr id="31769" name="Espace réservé du pied de page 28"/>
          <p:cNvSpPr>
            <a:spLocks noGrp="1"/>
          </p:cNvSpPr>
          <p:nvPr>
            <p:ph type="ftr" sz="quarter" idx="11"/>
          </p:nvPr>
        </p:nvSpPr>
        <p:spPr>
          <a:noFill/>
        </p:spPr>
        <p:txBody>
          <a:bodyPr/>
          <a:lstStyle/>
          <a:p>
            <a:r>
              <a:rPr lang="fr-FR" smtClean="0"/>
              <a:t>Modddjo – Aks – JSC/ER </a:t>
            </a:r>
          </a:p>
        </p:txBody>
      </p:sp>
      <p:sp>
        <p:nvSpPr>
          <p:cNvPr id="27" name="Rectangle à coins arrondis 26"/>
          <p:cNvSpPr/>
          <p:nvPr/>
        </p:nvSpPr>
        <p:spPr>
          <a:xfrm>
            <a:off x="4355976" y="1142984"/>
            <a:ext cx="1296144" cy="500066"/>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err="1" smtClean="0">
                <a:solidFill>
                  <a:schemeClr val="tx2"/>
                </a:solidFill>
              </a:rPr>
              <a:t>Leverage</a:t>
            </a:r>
            <a:endParaRPr lang="fr-FR" b="1" dirty="0">
              <a:solidFill>
                <a:schemeClr val="tx2"/>
              </a:solidFill>
            </a:endParaRPr>
          </a:p>
        </p:txBody>
      </p:sp>
      <p:pic>
        <p:nvPicPr>
          <p:cNvPr id="40962" name="Picture 2"/>
          <p:cNvPicPr>
            <a:picLocks noChangeAspect="1" noChangeArrowheads="1"/>
          </p:cNvPicPr>
          <p:nvPr/>
        </p:nvPicPr>
        <p:blipFill>
          <a:blip r:embed="rId3" cstate="print"/>
          <a:srcRect/>
          <a:stretch>
            <a:fillRect/>
          </a:stretch>
        </p:blipFill>
        <p:spPr bwMode="auto">
          <a:xfrm>
            <a:off x="6357950" y="2428868"/>
            <a:ext cx="1781175" cy="1257300"/>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4429124" y="1928802"/>
            <a:ext cx="1171575" cy="819150"/>
          </a:xfrm>
          <a:prstGeom prst="rect">
            <a:avLst/>
          </a:prstGeom>
          <a:noFill/>
          <a:ln w="9525">
            <a:noFill/>
            <a:miter lim="800000"/>
            <a:headEnd/>
            <a:tailEnd/>
          </a:ln>
        </p:spPr>
      </p:pic>
      <p:pic>
        <p:nvPicPr>
          <p:cNvPr id="40964" name="Picture 4"/>
          <p:cNvPicPr>
            <a:picLocks noChangeAspect="1" noChangeArrowheads="1"/>
          </p:cNvPicPr>
          <p:nvPr/>
        </p:nvPicPr>
        <p:blipFill>
          <a:blip r:embed="rId5" cstate="print"/>
          <a:srcRect/>
          <a:stretch>
            <a:fillRect/>
          </a:stretch>
        </p:blipFill>
        <p:spPr bwMode="auto">
          <a:xfrm>
            <a:off x="4214810" y="3357562"/>
            <a:ext cx="1533525" cy="962025"/>
          </a:xfrm>
          <a:prstGeom prst="rect">
            <a:avLst/>
          </a:prstGeom>
          <a:noFill/>
          <a:ln w="9525">
            <a:noFill/>
            <a:miter lim="800000"/>
            <a:headEnd/>
            <a:tailEnd/>
          </a:ln>
        </p:spPr>
      </p:pic>
      <p:cxnSp>
        <p:nvCxnSpPr>
          <p:cNvPr id="30" name="Connecteur droit avec flèche 29"/>
          <p:cNvCxnSpPr/>
          <p:nvPr/>
        </p:nvCxnSpPr>
        <p:spPr>
          <a:xfrm rot="5400000">
            <a:off x="4715671" y="2999577"/>
            <a:ext cx="57150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0800000" flipV="1">
            <a:off x="5786448" y="3212976"/>
            <a:ext cx="585753" cy="287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3571868" y="3357562"/>
            <a:ext cx="571504"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14678" y="5000636"/>
            <a:ext cx="5000066" cy="121444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solidFill>
              </a:rPr>
              <a:t>Web / Mobile </a:t>
            </a:r>
            <a:r>
              <a:rPr lang="fr-FR" sz="1400" dirty="0" smtClean="0">
                <a:solidFill>
                  <a:schemeClr val="tx1"/>
                </a:solidFill>
              </a:rPr>
              <a:t>/Software </a:t>
            </a:r>
            <a:r>
              <a:rPr lang="fr-FR" sz="1400" dirty="0" err="1" smtClean="0">
                <a:solidFill>
                  <a:schemeClr val="tx1"/>
                </a:solidFill>
              </a:rPr>
              <a:t>Editing</a:t>
            </a:r>
            <a:r>
              <a:rPr lang="fr-FR" sz="1400" dirty="0" smtClean="0">
                <a:solidFill>
                  <a:schemeClr val="tx1"/>
                </a:solidFill>
              </a:rPr>
              <a:t>/ SSII</a:t>
            </a:r>
            <a:br>
              <a:rPr lang="fr-FR" sz="1400" dirty="0" smtClean="0">
                <a:solidFill>
                  <a:schemeClr val="tx1"/>
                </a:solidFill>
              </a:rPr>
            </a:br>
            <a:r>
              <a:rPr lang="fr-FR" sz="1400" dirty="0" smtClean="0">
                <a:solidFill>
                  <a:schemeClr val="tx1"/>
                </a:solidFill>
              </a:rPr>
              <a:t/>
            </a:r>
            <a:br>
              <a:rPr lang="fr-FR" sz="1400" dirty="0" smtClean="0">
                <a:solidFill>
                  <a:schemeClr val="tx1"/>
                </a:solidFill>
              </a:rPr>
            </a:br>
            <a:r>
              <a:rPr lang="en-US" sz="1400" dirty="0" smtClean="0">
                <a:solidFill>
                  <a:schemeClr val="tx1"/>
                </a:solidFill>
              </a:rPr>
              <a:t>Web agencies / video games / independent / Multimedia</a:t>
            </a:r>
            <a:endParaRPr lang="fr-FR" sz="1400" dirty="0" smtClean="0">
              <a:solidFill>
                <a:schemeClr val="tx1"/>
              </a:solidFill>
            </a:endParaRPr>
          </a:p>
          <a:p>
            <a:pPr algn="ctr">
              <a:defRPr/>
            </a:pPr>
            <a:endParaRPr lang="fr-FR" sz="1400" dirty="0" smtClean="0">
              <a:solidFill>
                <a:schemeClr val="tx1"/>
              </a:solidFill>
            </a:endParaRPr>
          </a:p>
          <a:p>
            <a:pPr algn="ctr">
              <a:defRPr/>
            </a:pPr>
            <a:r>
              <a:rPr lang="fr-FR" sz="1400" b="1" u="sng" dirty="0" smtClean="0">
                <a:solidFill>
                  <a:schemeClr val="tx1"/>
                </a:solidFill>
              </a:rPr>
              <a:t>100 millions </a:t>
            </a:r>
            <a:r>
              <a:rPr lang="fr-FR" sz="1400" b="1" u="sng" dirty="0" err="1" smtClean="0">
                <a:solidFill>
                  <a:schemeClr val="tx1"/>
                </a:solidFill>
              </a:rPr>
              <a:t>users</a:t>
            </a:r>
            <a:r>
              <a:rPr lang="fr-FR" sz="1400" b="1" u="sng" dirty="0" smtClean="0">
                <a:solidFill>
                  <a:schemeClr val="tx1"/>
                </a:solidFill>
              </a:rPr>
              <a:t> / 1 million </a:t>
            </a:r>
            <a:r>
              <a:rPr lang="fr-FR" sz="1400" b="1" u="sng" dirty="0" err="1" smtClean="0">
                <a:solidFill>
                  <a:schemeClr val="tx1"/>
                </a:solidFill>
              </a:rPr>
              <a:t>companies</a:t>
            </a:r>
            <a:endParaRPr lang="fr-FR" sz="1400" b="1" u="sng" dirty="0">
              <a:solidFill>
                <a:schemeClr val="tx1"/>
              </a:solidFill>
            </a:endParaRPr>
          </a:p>
        </p:txBody>
      </p:sp>
      <p:sp>
        <p:nvSpPr>
          <p:cNvPr id="15" name="Triangle isocèle 14"/>
          <p:cNvSpPr/>
          <p:nvPr/>
        </p:nvSpPr>
        <p:spPr>
          <a:xfrm>
            <a:off x="1714480" y="4500570"/>
            <a:ext cx="6500264" cy="500055"/>
          </a:xfrm>
          <a:prstGeom prst="triangle">
            <a:avLst>
              <a:gd name="adj" fmla="val 510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2"/>
                </a:solidFill>
              </a:rPr>
              <a:t>Viral marketing</a:t>
            </a:r>
          </a:p>
          <a:p>
            <a:pPr algn="ctr">
              <a:defRPr/>
            </a:pPr>
            <a:endParaRPr lang="fr-FR"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150938" y="214313"/>
            <a:ext cx="7793037" cy="838200"/>
          </a:xfrm>
        </p:spPr>
        <p:txBody>
          <a:bodyPr/>
          <a:lstStyle/>
          <a:p>
            <a:pPr eaLnBrk="1" hangingPunct="1"/>
            <a:r>
              <a:rPr lang="fr-FR" dirty="0" smtClean="0"/>
              <a:t>4. Marketing</a:t>
            </a:r>
          </a:p>
        </p:txBody>
      </p:sp>
      <p:sp>
        <p:nvSpPr>
          <p:cNvPr id="27651" name="Espace réservé du contenu 2"/>
          <p:cNvSpPr>
            <a:spLocks noGrp="1"/>
          </p:cNvSpPr>
          <p:nvPr>
            <p:ph idx="1"/>
          </p:nvPr>
        </p:nvSpPr>
        <p:spPr/>
        <p:txBody>
          <a:bodyPr/>
          <a:lstStyle/>
          <a:p>
            <a:pPr eaLnBrk="1" hangingPunct="1"/>
            <a:r>
              <a:rPr lang="fr-FR" sz="2000" dirty="0" smtClean="0"/>
              <a:t>Marketing model</a:t>
            </a:r>
          </a:p>
          <a:p>
            <a:pPr eaLnBrk="1" hangingPunct="1"/>
            <a:r>
              <a:rPr lang="fr-FR" sz="2000" dirty="0" smtClean="0"/>
              <a:t>Business model</a:t>
            </a:r>
          </a:p>
          <a:p>
            <a:pPr eaLnBrk="1" hangingPunct="1"/>
            <a:r>
              <a:rPr lang="en-US" sz="2000" dirty="0" smtClean="0"/>
              <a:t>Strengths and weakness of the project </a:t>
            </a:r>
            <a:endParaRPr lang="fr-FR" sz="2000" dirty="0" smtClean="0"/>
          </a:p>
          <a:p>
            <a:pPr eaLnBrk="1" hangingPunct="1">
              <a:buNone/>
            </a:pPr>
            <a:endParaRPr lang="fr-FR" dirty="0" smtClean="0"/>
          </a:p>
        </p:txBody>
      </p:sp>
      <p:sp>
        <p:nvSpPr>
          <p:cNvPr id="27652" name="Espace réservé de la date 3"/>
          <p:cNvSpPr>
            <a:spLocks noGrp="1"/>
          </p:cNvSpPr>
          <p:nvPr>
            <p:ph type="dt" sz="quarter" idx="10"/>
          </p:nvPr>
        </p:nvSpPr>
        <p:spPr>
          <a:noFill/>
        </p:spPr>
        <p:txBody>
          <a:bodyPr/>
          <a:lstStyle/>
          <a:p>
            <a:fld id="{94DDC8A6-3204-4DB0-8D5A-940DFB135FC8}" type="datetime1">
              <a:rPr lang="fr-FR" smtClean="0"/>
              <a:pPr/>
              <a:t>30/08/2010</a:t>
            </a:fld>
            <a:endParaRPr lang="fr-FR" smtClean="0"/>
          </a:p>
        </p:txBody>
      </p:sp>
      <p:sp>
        <p:nvSpPr>
          <p:cNvPr id="27653" name="Espace réservé du numéro de diapositive 4"/>
          <p:cNvSpPr>
            <a:spLocks noGrp="1"/>
          </p:cNvSpPr>
          <p:nvPr>
            <p:ph type="sldNum" sz="quarter" idx="12"/>
          </p:nvPr>
        </p:nvSpPr>
        <p:spPr>
          <a:noFill/>
        </p:spPr>
        <p:txBody>
          <a:bodyPr/>
          <a:lstStyle/>
          <a:p>
            <a:fld id="{86F94585-8CCF-411F-B760-665A649A1833}" type="slidenum">
              <a:rPr lang="fr-FR" smtClean="0"/>
              <a:pPr/>
              <a:t>19</a:t>
            </a:fld>
            <a:endParaRPr lang="fr-FR" dirty="0" smtClean="0"/>
          </a:p>
        </p:txBody>
      </p:sp>
      <p:sp>
        <p:nvSpPr>
          <p:cNvPr id="2765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txBox="1">
            <a:spLocks/>
          </p:cNvSpPr>
          <p:nvPr/>
        </p:nvSpPr>
        <p:spPr bwMode="auto">
          <a:xfrm>
            <a:off x="1150938" y="642938"/>
            <a:ext cx="7793037" cy="785812"/>
          </a:xfrm>
          <a:prstGeom prst="rect">
            <a:avLst/>
          </a:prstGeom>
          <a:noFill/>
          <a:ln w="9525">
            <a:noFill/>
            <a:miter lim="800000"/>
            <a:headEnd/>
            <a:tailEnd/>
          </a:ln>
        </p:spPr>
        <p:txBody>
          <a:bodyPr/>
          <a:lstStyle/>
          <a:p>
            <a:endParaRPr lang="fr-FR" sz="4400">
              <a:solidFill>
                <a:schemeClr val="tx2"/>
              </a:solidFill>
            </a:endParaRPr>
          </a:p>
        </p:txBody>
      </p:sp>
      <p:sp>
        <p:nvSpPr>
          <p:cNvPr id="17411" name="Rectangle 5"/>
          <p:cNvSpPr>
            <a:spLocks noGrp="1" noChangeArrowheads="1"/>
          </p:cNvSpPr>
          <p:nvPr>
            <p:ph type="title" idx="4294967295"/>
          </p:nvPr>
        </p:nvSpPr>
        <p:spPr/>
        <p:txBody>
          <a:bodyPr/>
          <a:lstStyle/>
          <a:p>
            <a:r>
              <a:rPr lang="fr-FR" dirty="0" err="1" smtClean="0"/>
              <a:t>Video</a:t>
            </a:r>
            <a:r>
              <a:rPr lang="fr-FR" dirty="0" smtClean="0"/>
              <a:t> </a:t>
            </a:r>
            <a:r>
              <a:rPr lang="fr-FR" dirty="0" err="1" smtClean="0"/>
              <a:t>Demonstration</a:t>
            </a:r>
            <a:endParaRPr lang="fr-FR" dirty="0" smtClean="0"/>
          </a:p>
        </p:txBody>
      </p:sp>
      <p:pic>
        <p:nvPicPr>
          <p:cNvPr id="17412" name="Picture 3"/>
          <p:cNvPicPr>
            <a:picLocks noGrp="1" noChangeAspect="1" noChangeArrowheads="1"/>
          </p:cNvPicPr>
          <p:nvPr>
            <p:ph idx="4294967295"/>
          </p:nvPr>
        </p:nvPicPr>
        <p:blipFill>
          <a:blip r:embed="rId3" cstate="print"/>
          <a:srcRect/>
          <a:stretch>
            <a:fillRect/>
          </a:stretch>
        </p:blipFill>
        <p:spPr>
          <a:xfrm>
            <a:off x="1071563" y="1428736"/>
            <a:ext cx="7216775" cy="4500563"/>
          </a:xfrm>
          <a:noFill/>
        </p:spPr>
      </p:pic>
      <p:sp>
        <p:nvSpPr>
          <p:cNvPr id="17413" name="Espace réservé de la date 5"/>
          <p:cNvSpPr>
            <a:spLocks noGrp="1"/>
          </p:cNvSpPr>
          <p:nvPr>
            <p:ph type="dt" sz="quarter" idx="10"/>
          </p:nvPr>
        </p:nvSpPr>
        <p:spPr>
          <a:noFill/>
        </p:spPr>
        <p:txBody>
          <a:bodyPr/>
          <a:lstStyle/>
          <a:p>
            <a:fld id="{FD928CF5-5732-4FFD-9DBE-4076415827A1}" type="datetime1">
              <a:rPr lang="fr-FR" smtClean="0"/>
              <a:pPr/>
              <a:t>30/08/2010</a:t>
            </a:fld>
            <a:endParaRPr lang="fr-FR" smtClean="0"/>
          </a:p>
        </p:txBody>
      </p:sp>
      <p:sp>
        <p:nvSpPr>
          <p:cNvPr id="17414" name="Espace réservé du numéro de diapositive 6"/>
          <p:cNvSpPr>
            <a:spLocks noGrp="1"/>
          </p:cNvSpPr>
          <p:nvPr>
            <p:ph type="sldNum" sz="quarter" idx="12"/>
          </p:nvPr>
        </p:nvSpPr>
        <p:spPr>
          <a:noFill/>
        </p:spPr>
        <p:txBody>
          <a:bodyPr/>
          <a:lstStyle/>
          <a:p>
            <a:fld id="{10BD0862-484B-40BE-8A34-6D26481CF269}" type="slidenum">
              <a:rPr lang="fr-FR" smtClean="0"/>
              <a:pPr/>
              <a:t>2</a:t>
            </a:fld>
            <a:endParaRPr lang="fr-FR" smtClean="0"/>
          </a:p>
        </p:txBody>
      </p:sp>
      <p:sp>
        <p:nvSpPr>
          <p:cNvPr id="17415"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50938" y="214313"/>
            <a:ext cx="7793037" cy="838200"/>
          </a:xfrm>
        </p:spPr>
        <p:txBody>
          <a:bodyPr/>
          <a:lstStyle/>
          <a:p>
            <a:pPr eaLnBrk="1" hangingPunct="1"/>
            <a:r>
              <a:rPr lang="fr-FR" dirty="0" smtClean="0"/>
              <a:t>4. Marketing model</a:t>
            </a:r>
          </a:p>
        </p:txBody>
      </p:sp>
      <p:graphicFrame>
        <p:nvGraphicFramePr>
          <p:cNvPr id="4" name="Diagramme 3"/>
          <p:cNvGraphicFramePr/>
          <p:nvPr/>
        </p:nvGraphicFramePr>
        <p:xfrm>
          <a:off x="-857288" y="1071546"/>
          <a:ext cx="10215634"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hevron 5"/>
          <p:cNvSpPr/>
          <p:nvPr/>
        </p:nvSpPr>
        <p:spPr>
          <a:xfrm rot="10800000">
            <a:off x="4159250" y="5870575"/>
            <a:ext cx="3571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7" name="Chevron 6"/>
          <p:cNvSpPr/>
          <p:nvPr/>
        </p:nvSpPr>
        <p:spPr>
          <a:xfrm rot="14651471">
            <a:off x="5885657" y="2921794"/>
            <a:ext cx="357187"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8" name="Chevron 7"/>
          <p:cNvSpPr/>
          <p:nvPr/>
        </p:nvSpPr>
        <p:spPr>
          <a:xfrm rot="18304754">
            <a:off x="2686844" y="2701131"/>
            <a:ext cx="3571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9" name="Chevron 8"/>
          <p:cNvSpPr/>
          <p:nvPr/>
        </p:nvSpPr>
        <p:spPr>
          <a:xfrm rot="6564363">
            <a:off x="2405857" y="3210719"/>
            <a:ext cx="357187"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34824" name="Espace réservé de la date 10"/>
          <p:cNvSpPr>
            <a:spLocks noGrp="1"/>
          </p:cNvSpPr>
          <p:nvPr>
            <p:ph type="dt" sz="quarter" idx="10"/>
          </p:nvPr>
        </p:nvSpPr>
        <p:spPr>
          <a:noFill/>
        </p:spPr>
        <p:txBody>
          <a:bodyPr/>
          <a:lstStyle/>
          <a:p>
            <a:fld id="{67F86619-564F-4BFE-B37E-70CFB4A1BC40}" type="datetime1">
              <a:rPr lang="fr-FR" smtClean="0"/>
              <a:pPr/>
              <a:t>30/08/2010</a:t>
            </a:fld>
            <a:endParaRPr lang="fr-FR" smtClean="0"/>
          </a:p>
        </p:txBody>
      </p:sp>
      <p:sp>
        <p:nvSpPr>
          <p:cNvPr id="34825" name="Espace réservé du numéro de diapositive 11"/>
          <p:cNvSpPr>
            <a:spLocks noGrp="1"/>
          </p:cNvSpPr>
          <p:nvPr>
            <p:ph type="sldNum" sz="quarter" idx="12"/>
          </p:nvPr>
        </p:nvSpPr>
        <p:spPr>
          <a:noFill/>
        </p:spPr>
        <p:txBody>
          <a:bodyPr/>
          <a:lstStyle/>
          <a:p>
            <a:fld id="{86F94585-8CCF-411F-B760-665A649A1833}" type="slidenum">
              <a:rPr lang="fr-FR" smtClean="0"/>
              <a:pPr/>
              <a:t>20</a:t>
            </a:fld>
            <a:endParaRPr lang="fr-FR" dirty="0" smtClean="0"/>
          </a:p>
        </p:txBody>
      </p:sp>
      <p:sp>
        <p:nvSpPr>
          <p:cNvPr id="34826" name="Espace réservé du pied de page 12"/>
          <p:cNvSpPr>
            <a:spLocks noGrp="1"/>
          </p:cNvSpPr>
          <p:nvPr>
            <p:ph type="ftr" sz="quarter" idx="11"/>
          </p:nvPr>
        </p:nvSpPr>
        <p:spPr>
          <a:noFill/>
        </p:spPr>
        <p:txBody>
          <a:bodyPr/>
          <a:lstStyle/>
          <a:p>
            <a:r>
              <a:rPr lang="fr-FR" smtClean="0"/>
              <a:t>Modddjo – Aks – JSC/ER </a:t>
            </a:r>
          </a:p>
        </p:txBody>
      </p:sp>
      <p:sp>
        <p:nvSpPr>
          <p:cNvPr id="12" name="Ellipse 11"/>
          <p:cNvSpPr/>
          <p:nvPr/>
        </p:nvSpPr>
        <p:spPr>
          <a:xfrm>
            <a:off x="3419872" y="3140968"/>
            <a:ext cx="1728192" cy="1800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012" name="Picture 4" descr="C:\Source\Work\Modddjo\Company\Communication\Logo\v4\v4.2\logo - 4.2 - 96x96 - alfa.png"/>
          <p:cNvPicPr>
            <a:picLocks noChangeAspect="1" noChangeArrowheads="1"/>
          </p:cNvPicPr>
          <p:nvPr/>
        </p:nvPicPr>
        <p:blipFill>
          <a:blip r:embed="rId8" cstate="print"/>
          <a:srcRect/>
          <a:stretch>
            <a:fillRect/>
          </a:stretch>
        </p:blipFill>
        <p:spPr bwMode="auto">
          <a:xfrm>
            <a:off x="3851920" y="3645024"/>
            <a:ext cx="828675"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50938" y="214313"/>
            <a:ext cx="7793037" cy="838200"/>
          </a:xfrm>
        </p:spPr>
        <p:txBody>
          <a:bodyPr/>
          <a:lstStyle/>
          <a:p>
            <a:pPr eaLnBrk="1" hangingPunct="1"/>
            <a:r>
              <a:rPr lang="fr-FR" dirty="0" smtClean="0"/>
              <a:t>4. Business model</a:t>
            </a:r>
          </a:p>
        </p:txBody>
      </p:sp>
      <p:sp>
        <p:nvSpPr>
          <p:cNvPr id="35843" name="Rectangle 3"/>
          <p:cNvSpPr>
            <a:spLocks noGrp="1" noChangeArrowheads="1"/>
          </p:cNvSpPr>
          <p:nvPr>
            <p:ph type="body" idx="1"/>
          </p:nvPr>
        </p:nvSpPr>
        <p:spPr>
          <a:xfrm>
            <a:off x="1371600" y="1484784"/>
            <a:ext cx="7772400" cy="4114800"/>
          </a:xfrm>
        </p:spPr>
        <p:txBody>
          <a:bodyPr/>
          <a:lstStyle/>
          <a:p>
            <a:pPr eaLnBrk="1" hangingPunct="1">
              <a:lnSpc>
                <a:spcPct val="80000"/>
              </a:lnSpc>
            </a:pPr>
            <a:endParaRPr lang="fr-FR" sz="2000" dirty="0" smtClean="0"/>
          </a:p>
          <a:p>
            <a:pPr eaLnBrk="1" hangingPunct="1">
              <a:lnSpc>
                <a:spcPct val="80000"/>
              </a:lnSpc>
            </a:pPr>
            <a:r>
              <a:rPr lang="fr-FR" sz="2000" b="1" dirty="0" smtClean="0"/>
              <a:t>Web Player  </a:t>
            </a:r>
            <a:r>
              <a:rPr lang="fr-FR" sz="2000" dirty="0" smtClean="0"/>
              <a:t>(free)</a:t>
            </a:r>
          </a:p>
          <a:p>
            <a:pPr eaLnBrk="1" hangingPunct="1">
              <a:lnSpc>
                <a:spcPct val="80000"/>
              </a:lnSpc>
            </a:pPr>
            <a:r>
              <a:rPr lang="fr-FR" sz="2000" dirty="0" err="1" smtClean="0"/>
              <a:t>Modddjo</a:t>
            </a:r>
            <a:r>
              <a:rPr lang="fr-FR" sz="2000" dirty="0" smtClean="0"/>
              <a:t> </a:t>
            </a:r>
            <a:r>
              <a:rPr lang="fr-FR" sz="2000" dirty="0" err="1" smtClean="0"/>
              <a:t>Writer</a:t>
            </a:r>
            <a:r>
              <a:rPr lang="fr-FR" sz="2000" dirty="0" smtClean="0"/>
              <a:t> and </a:t>
            </a:r>
            <a:r>
              <a:rPr lang="fr-FR" sz="2000" dirty="0" err="1" smtClean="0"/>
              <a:t>Dreamweaver</a:t>
            </a:r>
            <a:r>
              <a:rPr lang="fr-FR" sz="2000" dirty="0" smtClean="0"/>
              <a:t> Plugin  </a:t>
            </a:r>
            <a:r>
              <a:rPr lang="fr-FR" sz="2000" b="1" dirty="0" err="1" smtClean="0"/>
              <a:t>payings</a:t>
            </a:r>
            <a:r>
              <a:rPr lang="fr-FR" sz="2000" b="1" dirty="0" smtClean="0"/>
              <a:t> (</a:t>
            </a:r>
            <a:r>
              <a:rPr lang="fr-FR" sz="2000" b="1" dirty="0" err="1" smtClean="0"/>
              <a:t>BtoB</a:t>
            </a:r>
            <a:r>
              <a:rPr lang="fr-FR" sz="2000" b="1" dirty="0" smtClean="0"/>
              <a:t>)</a:t>
            </a:r>
            <a:endParaRPr lang="fr-FR" sz="2000" dirty="0" smtClean="0"/>
          </a:p>
          <a:p>
            <a:pPr eaLnBrk="1" hangingPunct="1">
              <a:lnSpc>
                <a:spcPct val="80000"/>
              </a:lnSpc>
            </a:pPr>
            <a:r>
              <a:rPr lang="fr-FR" sz="2000" b="1" dirty="0" smtClean="0"/>
              <a:t>Business applications</a:t>
            </a:r>
          </a:p>
          <a:p>
            <a:pPr eaLnBrk="1" hangingPunct="1">
              <a:lnSpc>
                <a:spcPct val="80000"/>
              </a:lnSpc>
            </a:pPr>
            <a:endParaRPr lang="fr-FR" sz="2000" b="1" dirty="0" smtClean="0"/>
          </a:p>
          <a:p>
            <a:pPr eaLnBrk="1" hangingPunct="1">
              <a:lnSpc>
                <a:spcPct val="80000"/>
              </a:lnSpc>
            </a:pPr>
            <a:r>
              <a:rPr lang="fr-FR" sz="2000" b="1" dirty="0" err="1" smtClean="0"/>
              <a:t>Buzz</a:t>
            </a:r>
            <a:r>
              <a:rPr lang="fr-FR" sz="2000" dirty="0" smtClean="0"/>
              <a:t> </a:t>
            </a:r>
            <a:r>
              <a:rPr lang="fr-FR" sz="2000" dirty="0" err="1" smtClean="0"/>
              <a:t>around</a:t>
            </a:r>
            <a:r>
              <a:rPr lang="fr-FR" sz="2000" dirty="0" smtClean="0"/>
              <a:t> </a:t>
            </a:r>
            <a:r>
              <a:rPr lang="fr-FR" sz="2000" b="1" dirty="0" err="1" smtClean="0"/>
              <a:t>Modddjo</a:t>
            </a:r>
            <a:r>
              <a:rPr lang="fr-FR" sz="2000" b="1" dirty="0" smtClean="0"/>
              <a:t> :</a:t>
            </a:r>
          </a:p>
          <a:p>
            <a:pPr lvl="1" eaLnBrk="1" hangingPunct="1">
              <a:lnSpc>
                <a:spcPct val="80000"/>
              </a:lnSpc>
            </a:pPr>
            <a:r>
              <a:rPr lang="fr-FR" sz="1800" b="1" dirty="0" err="1" smtClean="0"/>
              <a:t>Goodddjo</a:t>
            </a:r>
            <a:r>
              <a:rPr lang="fr-FR" sz="1800" b="1" dirty="0" smtClean="0"/>
              <a:t>  :  Google </a:t>
            </a:r>
            <a:r>
              <a:rPr lang="fr-FR" sz="1800" dirty="0" smtClean="0"/>
              <a:t> in 3D By </a:t>
            </a:r>
            <a:r>
              <a:rPr lang="fr-FR" sz="1800" b="1" dirty="0" err="1" smtClean="0"/>
              <a:t>Modddjo</a:t>
            </a:r>
            <a:endParaRPr lang="fr-FR" sz="1800" dirty="0" smtClean="0"/>
          </a:p>
          <a:p>
            <a:pPr lvl="1" eaLnBrk="1" hangingPunct="1">
              <a:lnSpc>
                <a:spcPct val="80000"/>
              </a:lnSpc>
            </a:pPr>
            <a:r>
              <a:rPr lang="fr-FR" sz="1800" b="1" dirty="0" smtClean="0"/>
              <a:t>Viral </a:t>
            </a:r>
            <a:r>
              <a:rPr lang="fr-FR" sz="1800" b="1" dirty="0" err="1" smtClean="0"/>
              <a:t>campaign</a:t>
            </a:r>
            <a:r>
              <a:rPr lang="fr-FR" sz="1800" b="1" dirty="0" smtClean="0"/>
              <a:t/>
            </a:r>
            <a:br>
              <a:rPr lang="fr-FR" sz="1800" b="1" dirty="0" smtClean="0"/>
            </a:br>
            <a:r>
              <a:rPr lang="fr-FR" sz="1800" dirty="0" smtClean="0"/>
              <a:t>(France, Europe, </a:t>
            </a:r>
            <a:r>
              <a:rPr lang="fr-FR" sz="1800" dirty="0" err="1" smtClean="0"/>
              <a:t>Asia</a:t>
            </a:r>
            <a:r>
              <a:rPr lang="fr-FR" sz="1800" dirty="0" smtClean="0"/>
              <a:t>, </a:t>
            </a:r>
            <a:r>
              <a:rPr lang="fr-FR" sz="1800" dirty="0" err="1" smtClean="0"/>
              <a:t>North</a:t>
            </a:r>
            <a:r>
              <a:rPr lang="fr-FR" sz="1800" dirty="0" smtClean="0"/>
              <a:t> </a:t>
            </a:r>
            <a:r>
              <a:rPr lang="fr-FR" sz="1800" dirty="0" err="1" smtClean="0"/>
              <a:t>America</a:t>
            </a:r>
            <a:r>
              <a:rPr lang="fr-FR" sz="1800" dirty="0" smtClean="0"/>
              <a:t>)</a:t>
            </a:r>
          </a:p>
          <a:p>
            <a:pPr lvl="1" eaLnBrk="1" hangingPunct="1">
              <a:lnSpc>
                <a:spcPct val="80000"/>
              </a:lnSpc>
            </a:pPr>
            <a:endParaRPr lang="fr-FR" sz="1800" dirty="0" smtClean="0"/>
          </a:p>
          <a:p>
            <a:pPr eaLnBrk="1" hangingPunct="1">
              <a:lnSpc>
                <a:spcPct val="80000"/>
              </a:lnSpc>
            </a:pPr>
            <a:r>
              <a:rPr lang="fr-FR" sz="2000" b="1" dirty="0" err="1" smtClean="0"/>
              <a:t>Loyalty</a:t>
            </a:r>
            <a:r>
              <a:rPr lang="fr-FR" sz="2000" b="1" dirty="0" smtClean="0"/>
              <a:t> to </a:t>
            </a:r>
            <a:r>
              <a:rPr lang="fr-FR" sz="2000" b="1" dirty="0" err="1" smtClean="0"/>
              <a:t>users</a:t>
            </a:r>
            <a:r>
              <a:rPr lang="fr-FR" sz="2000" b="1" dirty="0" smtClean="0"/>
              <a:t>: </a:t>
            </a:r>
            <a:r>
              <a:rPr lang="fr-FR" sz="2000" dirty="0" smtClean="0"/>
              <a:t/>
            </a:r>
            <a:br>
              <a:rPr lang="fr-FR" sz="2000" dirty="0" smtClean="0"/>
            </a:br>
            <a:r>
              <a:rPr lang="fr-FR" sz="2000" dirty="0" smtClean="0"/>
              <a:t>upgrade of </a:t>
            </a:r>
            <a:r>
              <a:rPr lang="fr-FR" sz="2000" dirty="0" err="1" smtClean="0"/>
              <a:t>paying</a:t>
            </a:r>
            <a:r>
              <a:rPr lang="fr-FR" sz="2000" dirty="0" smtClean="0"/>
              <a:t> licences </a:t>
            </a:r>
            <a:r>
              <a:rPr lang="fr-FR" sz="2000" dirty="0" err="1" smtClean="0"/>
              <a:t>with</a:t>
            </a:r>
            <a:r>
              <a:rPr lang="fr-FR" sz="2000" dirty="0" smtClean="0"/>
              <a:t> 50% discount</a:t>
            </a:r>
          </a:p>
        </p:txBody>
      </p:sp>
      <p:sp>
        <p:nvSpPr>
          <p:cNvPr id="35844" name="Espace réservé de la date 3"/>
          <p:cNvSpPr>
            <a:spLocks noGrp="1"/>
          </p:cNvSpPr>
          <p:nvPr>
            <p:ph type="dt" sz="quarter" idx="10"/>
          </p:nvPr>
        </p:nvSpPr>
        <p:spPr>
          <a:noFill/>
        </p:spPr>
        <p:txBody>
          <a:bodyPr/>
          <a:lstStyle/>
          <a:p>
            <a:fld id="{FBF04A12-E514-44E8-8CD5-3095B6997101}" type="datetime1">
              <a:rPr lang="fr-FR" smtClean="0"/>
              <a:pPr/>
              <a:t>30/08/2010</a:t>
            </a:fld>
            <a:endParaRPr lang="fr-FR" smtClean="0"/>
          </a:p>
        </p:txBody>
      </p:sp>
      <p:sp>
        <p:nvSpPr>
          <p:cNvPr id="35845" name="Espace réservé du numéro de diapositive 4"/>
          <p:cNvSpPr>
            <a:spLocks noGrp="1"/>
          </p:cNvSpPr>
          <p:nvPr>
            <p:ph type="sldNum" sz="quarter" idx="12"/>
          </p:nvPr>
        </p:nvSpPr>
        <p:spPr>
          <a:noFill/>
        </p:spPr>
        <p:txBody>
          <a:bodyPr/>
          <a:lstStyle/>
          <a:p>
            <a:fld id="{86F94585-8CCF-411F-B760-665A649A1833}" type="slidenum">
              <a:rPr lang="fr-FR" smtClean="0"/>
              <a:pPr/>
              <a:t>21</a:t>
            </a:fld>
            <a:endParaRPr lang="fr-FR" dirty="0" smtClean="0"/>
          </a:p>
        </p:txBody>
      </p:sp>
      <p:sp>
        <p:nvSpPr>
          <p:cNvPr id="3584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0938" y="214313"/>
            <a:ext cx="7793037" cy="838423"/>
          </a:xfrm>
        </p:spPr>
        <p:txBody>
          <a:bodyPr/>
          <a:lstStyle/>
          <a:p>
            <a:pPr eaLnBrk="1" hangingPunct="1"/>
            <a:r>
              <a:rPr lang="fr-FR" sz="3600" dirty="0" smtClean="0"/>
              <a:t>4. Forces et faiblesses du projet</a:t>
            </a:r>
          </a:p>
        </p:txBody>
      </p:sp>
      <p:sp>
        <p:nvSpPr>
          <p:cNvPr id="36867" name="Rectangle 3"/>
          <p:cNvSpPr>
            <a:spLocks noGrp="1" noChangeArrowheads="1"/>
          </p:cNvSpPr>
          <p:nvPr>
            <p:ph type="body" idx="1"/>
          </p:nvPr>
        </p:nvSpPr>
        <p:spPr>
          <a:xfrm>
            <a:off x="642938" y="2160588"/>
            <a:ext cx="3929062" cy="3625850"/>
          </a:xfrm>
        </p:spPr>
        <p:txBody>
          <a:bodyPr/>
          <a:lstStyle/>
          <a:p>
            <a:pPr eaLnBrk="1" hangingPunct="1">
              <a:buNone/>
            </a:pPr>
            <a:r>
              <a:rPr lang="fr-FR" sz="1800" b="1" dirty="0" smtClean="0"/>
              <a:t>FORCES</a:t>
            </a:r>
          </a:p>
          <a:p>
            <a:pPr eaLnBrk="1" hangingPunct="1"/>
            <a:endParaRPr lang="fr-FR" sz="1200" dirty="0" smtClean="0"/>
          </a:p>
          <a:p>
            <a:pPr eaLnBrk="1" hangingPunct="1">
              <a:buFont typeface="Wingdings" pitchFamily="2" charset="2"/>
              <a:buNone/>
            </a:pPr>
            <a:endParaRPr lang="fr-FR" sz="1400" dirty="0" smtClean="0"/>
          </a:p>
          <a:p>
            <a:pPr eaLnBrk="1" hangingPunct="1"/>
            <a:r>
              <a:rPr lang="en-US" sz="1800" dirty="0" smtClean="0"/>
              <a:t>Makes the "palpable" projects, usefulness of the 3D approach</a:t>
            </a:r>
            <a:r>
              <a:rPr lang="fr-FR" sz="1800" dirty="0" smtClean="0"/>
              <a:t>:</a:t>
            </a:r>
          </a:p>
          <a:p>
            <a:pPr lvl="1" eaLnBrk="1" hangingPunct="1"/>
            <a:r>
              <a:rPr lang="en-US" sz="1800" dirty="0" smtClean="0"/>
              <a:t>Lifting of the ambiguities</a:t>
            </a:r>
          </a:p>
          <a:p>
            <a:pPr lvl="1" eaLnBrk="1" hangingPunct="1"/>
            <a:r>
              <a:rPr lang="en-US" sz="1800" dirty="0" smtClean="0"/>
              <a:t>Space management</a:t>
            </a:r>
          </a:p>
          <a:p>
            <a:pPr lvl="1" eaLnBrk="1" hangingPunct="1"/>
            <a:r>
              <a:rPr lang="en-US" sz="1800" dirty="0" smtClean="0"/>
              <a:t>Change of perspective</a:t>
            </a:r>
            <a:endParaRPr lang="fr-FR" sz="1800" dirty="0" smtClean="0"/>
          </a:p>
          <a:p>
            <a:pPr eaLnBrk="1" hangingPunct="1"/>
            <a:r>
              <a:rPr lang="en-US" sz="1800" dirty="0" smtClean="0"/>
              <a:t>Low cost production and maintenance</a:t>
            </a:r>
            <a:endParaRPr lang="fr-FR" sz="1800" dirty="0" smtClean="0"/>
          </a:p>
        </p:txBody>
      </p:sp>
      <p:sp>
        <p:nvSpPr>
          <p:cNvPr id="36868" name="Espace réservé de la date 4"/>
          <p:cNvSpPr>
            <a:spLocks noGrp="1"/>
          </p:cNvSpPr>
          <p:nvPr>
            <p:ph type="dt" sz="quarter" idx="10"/>
          </p:nvPr>
        </p:nvSpPr>
        <p:spPr>
          <a:noFill/>
        </p:spPr>
        <p:txBody>
          <a:bodyPr/>
          <a:lstStyle/>
          <a:p>
            <a:fld id="{2DE07FAA-6638-4137-907F-24EC1512E3CD}" type="datetime1">
              <a:rPr lang="fr-FR" smtClean="0"/>
              <a:pPr/>
              <a:t>30/08/2010</a:t>
            </a:fld>
            <a:endParaRPr lang="fr-FR" smtClean="0"/>
          </a:p>
        </p:txBody>
      </p:sp>
      <p:sp>
        <p:nvSpPr>
          <p:cNvPr id="36869" name="Espace réservé du numéro de diapositive 5"/>
          <p:cNvSpPr>
            <a:spLocks noGrp="1"/>
          </p:cNvSpPr>
          <p:nvPr>
            <p:ph type="sldNum" sz="quarter" idx="12"/>
          </p:nvPr>
        </p:nvSpPr>
        <p:spPr>
          <a:noFill/>
        </p:spPr>
        <p:txBody>
          <a:bodyPr/>
          <a:lstStyle/>
          <a:p>
            <a:fld id="{86F94585-8CCF-411F-B760-665A649A1833}" type="slidenum">
              <a:rPr lang="fr-FR" smtClean="0"/>
              <a:pPr/>
              <a:t>22</a:t>
            </a:fld>
            <a:endParaRPr lang="fr-FR" dirty="0" smtClean="0"/>
          </a:p>
        </p:txBody>
      </p:sp>
      <p:sp>
        <p:nvSpPr>
          <p:cNvPr id="36870" name="Espace réservé du pied de page 6"/>
          <p:cNvSpPr>
            <a:spLocks noGrp="1"/>
          </p:cNvSpPr>
          <p:nvPr>
            <p:ph type="ftr" sz="quarter" idx="11"/>
          </p:nvPr>
        </p:nvSpPr>
        <p:spPr>
          <a:noFill/>
        </p:spPr>
        <p:txBody>
          <a:bodyPr/>
          <a:lstStyle/>
          <a:p>
            <a:r>
              <a:rPr lang="fr-FR" smtClean="0"/>
              <a:t>Modddjo – Aks – JSC/ER </a:t>
            </a:r>
          </a:p>
        </p:txBody>
      </p:sp>
      <p:sp>
        <p:nvSpPr>
          <p:cNvPr id="8" name="Rectangle 3"/>
          <p:cNvSpPr txBox="1">
            <a:spLocks noChangeArrowheads="1"/>
          </p:cNvSpPr>
          <p:nvPr/>
        </p:nvSpPr>
        <p:spPr bwMode="auto">
          <a:xfrm>
            <a:off x="4500563" y="2165350"/>
            <a:ext cx="4643437" cy="3625850"/>
          </a:xfrm>
          <a:prstGeom prst="rect">
            <a:avLst/>
          </a:prstGeom>
          <a:noFill/>
          <a:ln w="9525">
            <a:noFill/>
            <a:miter lim="800000"/>
            <a:headEnd/>
            <a:tailEnd/>
          </a:ln>
        </p:spPr>
        <p:txBody>
          <a:bodyPr/>
          <a:lstStyle/>
          <a:p>
            <a:pPr marL="342900" indent="-342900">
              <a:spcBef>
                <a:spcPct val="20000"/>
              </a:spcBef>
              <a:buClr>
                <a:schemeClr val="folHlink"/>
              </a:buClr>
              <a:buSzPct val="60000"/>
              <a:defRPr/>
            </a:pPr>
            <a:r>
              <a:rPr lang="fr-FR" b="1" kern="0" dirty="0" smtClean="0">
                <a:latin typeface="+mn-lt"/>
              </a:rPr>
              <a:t>WEAKNESSES</a:t>
            </a:r>
            <a:endParaRPr lang="fr-FR" b="1" kern="0" dirty="0">
              <a:latin typeface="+mn-lt"/>
            </a:endParaRPr>
          </a:p>
          <a:p>
            <a:pPr marL="342900" indent="-342900">
              <a:spcBef>
                <a:spcPct val="20000"/>
              </a:spcBef>
              <a:buClr>
                <a:schemeClr val="folHlink"/>
              </a:buClr>
              <a:buSzPct val="60000"/>
              <a:buFont typeface="Wingdings" pitchFamily="2" charset="2"/>
              <a:buChar char="n"/>
              <a:defRPr/>
            </a:pPr>
            <a:endParaRPr lang="fr-FR" sz="1200" kern="0" dirty="0">
              <a:latin typeface="+mn-lt"/>
            </a:endParaRPr>
          </a:p>
          <a:p>
            <a:pPr marL="342900" indent="-342900">
              <a:spcBef>
                <a:spcPct val="20000"/>
              </a:spcBef>
              <a:buClr>
                <a:schemeClr val="folHlink"/>
              </a:buClr>
              <a:buSzPct val="60000"/>
              <a:buFont typeface="Wingdings" pitchFamily="2" charset="2"/>
              <a:buNone/>
              <a:defRPr/>
            </a:pPr>
            <a:endParaRPr lang="fr-FR" sz="1400" kern="0" dirty="0">
              <a:latin typeface="+mn-lt"/>
            </a:endParaRPr>
          </a:p>
          <a:p>
            <a:pPr marL="342900" indent="-342900">
              <a:spcBef>
                <a:spcPct val="20000"/>
              </a:spcBef>
              <a:buClr>
                <a:schemeClr val="folHlink"/>
              </a:buClr>
              <a:buSzPct val="60000"/>
              <a:buFont typeface="Wingdings" pitchFamily="2" charset="2"/>
              <a:buChar char="n"/>
              <a:defRPr/>
            </a:pPr>
            <a:r>
              <a:rPr lang="en-US" kern="0" dirty="0" smtClean="0">
                <a:latin typeface="+mn-lt"/>
              </a:rPr>
              <a:t>Intellectual investment</a:t>
            </a:r>
          </a:p>
          <a:p>
            <a:pPr marL="342900" indent="-342900">
              <a:spcBef>
                <a:spcPct val="20000"/>
              </a:spcBef>
              <a:buClr>
                <a:schemeClr val="folHlink"/>
              </a:buClr>
              <a:buSzPct val="60000"/>
              <a:buFont typeface="Wingdings" pitchFamily="2" charset="2"/>
              <a:buChar char="n"/>
              <a:defRPr/>
            </a:pPr>
            <a:r>
              <a:rPr lang="en-US" kern="0" dirty="0" smtClean="0">
                <a:latin typeface="+mn-lt"/>
              </a:rPr>
              <a:t>Mistrust of new users to download plug-ins</a:t>
            </a:r>
          </a:p>
          <a:p>
            <a:pPr marL="342900" indent="-342900">
              <a:spcBef>
                <a:spcPct val="20000"/>
              </a:spcBef>
              <a:buClr>
                <a:schemeClr val="folHlink"/>
              </a:buClr>
              <a:buSzPct val="60000"/>
              <a:buFont typeface="Wingdings" pitchFamily="2" charset="2"/>
              <a:buChar char="n"/>
              <a:defRPr/>
            </a:pPr>
            <a:r>
              <a:rPr lang="en-US" kern="0" dirty="0" smtClean="0">
                <a:latin typeface="+mn-lt"/>
              </a:rPr>
              <a:t>Need a tactical tool: "</a:t>
            </a:r>
            <a:r>
              <a:rPr lang="en-US" kern="0" dirty="0" err="1" smtClean="0">
                <a:latin typeface="+mn-lt"/>
              </a:rPr>
              <a:t>Goodddjo</a:t>
            </a:r>
            <a:r>
              <a:rPr lang="en-US" kern="0" dirty="0" smtClean="0">
                <a:latin typeface="+mn-lt"/>
              </a:rPr>
              <a:t>".</a:t>
            </a:r>
          </a:p>
          <a:p>
            <a:pPr marL="342900" indent="-342900">
              <a:spcBef>
                <a:spcPct val="20000"/>
              </a:spcBef>
              <a:buClr>
                <a:schemeClr val="folHlink"/>
              </a:buClr>
              <a:buSzPct val="60000"/>
              <a:buFont typeface="Wingdings" pitchFamily="2" charset="2"/>
              <a:buChar char="n"/>
              <a:defRPr/>
            </a:pPr>
            <a:r>
              <a:rPr lang="en-US" kern="0" dirty="0" smtClean="0">
                <a:latin typeface="+mn-lt"/>
              </a:rPr>
              <a:t>"gadget" Reputation usually related to 3D</a:t>
            </a:r>
            <a:endParaRPr lang="fr-FR" kern="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1150938" y="214313"/>
            <a:ext cx="7793037" cy="838200"/>
          </a:xfrm>
        </p:spPr>
        <p:txBody>
          <a:bodyPr/>
          <a:lstStyle/>
          <a:p>
            <a:pPr eaLnBrk="1" hangingPunct="1"/>
            <a:r>
              <a:rPr lang="fr-FR" dirty="0" smtClean="0"/>
              <a:t>5. </a:t>
            </a:r>
            <a:r>
              <a:rPr lang="fr-FR" sz="3600" dirty="0" smtClean="0"/>
              <a:t>Sales </a:t>
            </a:r>
            <a:r>
              <a:rPr lang="fr-FR" sz="3600" dirty="0" err="1" smtClean="0"/>
              <a:t>Forecast</a:t>
            </a:r>
            <a:endParaRPr lang="fr-FR" sz="3600" dirty="0" smtClean="0"/>
          </a:p>
        </p:txBody>
      </p:sp>
      <p:sp>
        <p:nvSpPr>
          <p:cNvPr id="32771" name="Espace réservé de la date 3"/>
          <p:cNvSpPr>
            <a:spLocks noGrp="1"/>
          </p:cNvSpPr>
          <p:nvPr>
            <p:ph type="dt" sz="quarter" idx="10"/>
          </p:nvPr>
        </p:nvSpPr>
        <p:spPr>
          <a:noFill/>
        </p:spPr>
        <p:txBody>
          <a:bodyPr/>
          <a:lstStyle/>
          <a:p>
            <a:fld id="{A66CA4EE-B313-4772-9DB6-99AB2171C294}" type="datetime1">
              <a:rPr lang="fr-FR" smtClean="0"/>
              <a:pPr/>
              <a:t>30/08/2010</a:t>
            </a:fld>
            <a:endParaRPr lang="fr-FR" smtClean="0"/>
          </a:p>
        </p:txBody>
      </p:sp>
      <p:sp>
        <p:nvSpPr>
          <p:cNvPr id="32772" name="Espace réservé du numéro de diapositive 4"/>
          <p:cNvSpPr>
            <a:spLocks noGrp="1"/>
          </p:cNvSpPr>
          <p:nvPr>
            <p:ph type="sldNum" sz="quarter" idx="12"/>
          </p:nvPr>
        </p:nvSpPr>
        <p:spPr>
          <a:noFill/>
        </p:spPr>
        <p:txBody>
          <a:bodyPr/>
          <a:lstStyle/>
          <a:p>
            <a:fld id="{86F94585-8CCF-411F-B760-665A649A1833}" type="slidenum">
              <a:rPr lang="fr-FR" smtClean="0"/>
              <a:pPr/>
              <a:t>23</a:t>
            </a:fld>
            <a:endParaRPr lang="fr-FR" dirty="0" smtClean="0"/>
          </a:p>
        </p:txBody>
      </p:sp>
      <p:sp>
        <p:nvSpPr>
          <p:cNvPr id="32773" name="Espace réservé du pied de page 5"/>
          <p:cNvSpPr>
            <a:spLocks noGrp="1"/>
          </p:cNvSpPr>
          <p:nvPr>
            <p:ph type="ftr" sz="quarter" idx="11"/>
          </p:nvPr>
        </p:nvSpPr>
        <p:spPr>
          <a:noFill/>
        </p:spPr>
        <p:txBody>
          <a:bodyPr/>
          <a:lstStyle/>
          <a:p>
            <a:r>
              <a:rPr lang="fr-FR" smtClean="0"/>
              <a:t>Modddjo – Aks – JSC/ER </a:t>
            </a:r>
          </a:p>
        </p:txBody>
      </p:sp>
      <p:sp>
        <p:nvSpPr>
          <p:cNvPr id="8" name="Rectangle 7"/>
          <p:cNvSpPr/>
          <p:nvPr/>
        </p:nvSpPr>
        <p:spPr>
          <a:xfrm>
            <a:off x="1643041" y="1714488"/>
            <a:ext cx="5857917" cy="5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smtClean="0">
                <a:solidFill>
                  <a:schemeClr val="tx2"/>
                </a:solidFill>
              </a:rPr>
              <a:t>2 billion Internet </a:t>
            </a:r>
            <a:r>
              <a:rPr lang="fr-FR" sz="1400" b="1" dirty="0" err="1" smtClean="0">
                <a:solidFill>
                  <a:schemeClr val="tx2"/>
                </a:solidFill>
              </a:rPr>
              <a:t>users</a:t>
            </a:r>
            <a:endParaRPr lang="fr-FR" sz="1400" b="1" dirty="0">
              <a:solidFill>
                <a:schemeClr val="tx2"/>
              </a:solidFill>
            </a:endParaRPr>
          </a:p>
        </p:txBody>
      </p:sp>
      <p:sp>
        <p:nvSpPr>
          <p:cNvPr id="9" name="Rectangle 8"/>
          <p:cNvSpPr/>
          <p:nvPr/>
        </p:nvSpPr>
        <p:spPr>
          <a:xfrm>
            <a:off x="3357563" y="3357563"/>
            <a:ext cx="2286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smtClean="0">
                <a:solidFill>
                  <a:schemeClr val="tx2"/>
                </a:solidFill>
              </a:rPr>
              <a:t>80 million</a:t>
            </a:r>
            <a:br>
              <a:rPr lang="fr-FR" sz="1400" b="1" dirty="0" smtClean="0">
                <a:solidFill>
                  <a:schemeClr val="tx2"/>
                </a:solidFill>
              </a:rPr>
            </a:br>
            <a:r>
              <a:rPr lang="fr-FR" sz="1400" b="1" dirty="0" smtClean="0">
                <a:solidFill>
                  <a:schemeClr val="tx2"/>
                </a:solidFill>
              </a:rPr>
              <a:t>active web sites</a:t>
            </a:r>
            <a:endParaRPr lang="fr-FR" sz="1400" b="1" dirty="0">
              <a:solidFill>
                <a:schemeClr val="tx2"/>
              </a:solidFill>
            </a:endParaRPr>
          </a:p>
        </p:txBody>
      </p:sp>
      <p:sp>
        <p:nvSpPr>
          <p:cNvPr id="32777" name="ZoneTexte 10"/>
          <p:cNvSpPr txBox="1">
            <a:spLocks noChangeArrowheads="1"/>
          </p:cNvSpPr>
          <p:nvPr/>
        </p:nvSpPr>
        <p:spPr bwMode="auto">
          <a:xfrm>
            <a:off x="855439" y="3429000"/>
            <a:ext cx="2470548" cy="369332"/>
          </a:xfrm>
          <a:prstGeom prst="rect">
            <a:avLst/>
          </a:prstGeom>
          <a:noFill/>
          <a:ln w="9525">
            <a:noFill/>
            <a:miter lim="800000"/>
            <a:headEnd/>
            <a:tailEnd/>
          </a:ln>
        </p:spPr>
        <p:txBody>
          <a:bodyPr wrap="none">
            <a:spAutoFit/>
          </a:bodyPr>
          <a:lstStyle/>
          <a:p>
            <a:pPr algn="ctr"/>
            <a:r>
              <a:rPr lang="fr-FR" dirty="0" err="1" smtClean="0">
                <a:solidFill>
                  <a:schemeClr val="tx2"/>
                </a:solidFill>
              </a:rPr>
              <a:t>Purchase</a:t>
            </a:r>
            <a:r>
              <a:rPr lang="fr-FR" dirty="0" smtClean="0">
                <a:solidFill>
                  <a:schemeClr val="tx2"/>
                </a:solidFill>
              </a:rPr>
              <a:t> by </a:t>
            </a:r>
            <a:r>
              <a:rPr lang="fr-FR" dirty="0" err="1" smtClean="0">
                <a:solidFill>
                  <a:schemeClr val="tx2"/>
                </a:solidFill>
              </a:rPr>
              <a:t>download</a:t>
            </a:r>
            <a:endParaRPr lang="fr-FR" dirty="0">
              <a:solidFill>
                <a:schemeClr val="tx2"/>
              </a:solidFill>
            </a:endParaRPr>
          </a:p>
        </p:txBody>
      </p:sp>
      <p:sp>
        <p:nvSpPr>
          <p:cNvPr id="32778" name="ZoneTexte 11"/>
          <p:cNvSpPr txBox="1">
            <a:spLocks noChangeArrowheads="1"/>
          </p:cNvSpPr>
          <p:nvPr/>
        </p:nvSpPr>
        <p:spPr bwMode="auto">
          <a:xfrm>
            <a:off x="4621078" y="4286250"/>
            <a:ext cx="3232424" cy="369332"/>
          </a:xfrm>
          <a:prstGeom prst="rect">
            <a:avLst/>
          </a:prstGeom>
          <a:noFill/>
          <a:ln w="9525">
            <a:noFill/>
            <a:miter lim="800000"/>
            <a:headEnd/>
            <a:tailEnd/>
          </a:ln>
        </p:spPr>
        <p:txBody>
          <a:bodyPr wrap="none">
            <a:spAutoFit/>
          </a:bodyPr>
          <a:lstStyle/>
          <a:p>
            <a:pPr algn="ctr"/>
            <a:r>
              <a:rPr lang="fr-FR" dirty="0" err="1" smtClean="0">
                <a:solidFill>
                  <a:schemeClr val="tx2"/>
                </a:solidFill>
              </a:rPr>
              <a:t>Referenced</a:t>
            </a:r>
            <a:r>
              <a:rPr lang="fr-FR" dirty="0" smtClean="0">
                <a:solidFill>
                  <a:schemeClr val="tx2"/>
                </a:solidFill>
              </a:rPr>
              <a:t> by </a:t>
            </a:r>
            <a:r>
              <a:rPr lang="fr-FR" dirty="0" err="1" smtClean="0">
                <a:solidFill>
                  <a:schemeClr val="tx2"/>
                </a:solidFill>
              </a:rPr>
              <a:t>search</a:t>
            </a:r>
            <a:r>
              <a:rPr lang="fr-FR" dirty="0" smtClean="0">
                <a:solidFill>
                  <a:schemeClr val="tx2"/>
                </a:solidFill>
              </a:rPr>
              <a:t> </a:t>
            </a:r>
            <a:r>
              <a:rPr lang="fr-FR" dirty="0" err="1" smtClean="0">
                <a:solidFill>
                  <a:schemeClr val="tx2"/>
                </a:solidFill>
              </a:rPr>
              <a:t>engines</a:t>
            </a:r>
            <a:endParaRPr lang="fr-FR" dirty="0">
              <a:solidFill>
                <a:schemeClr val="tx2"/>
              </a:solidFill>
            </a:endParaRPr>
          </a:p>
        </p:txBody>
      </p:sp>
      <p:cxnSp>
        <p:nvCxnSpPr>
          <p:cNvPr id="16" name="Connecteur droit avec flèche 15"/>
          <p:cNvCxnSpPr/>
          <p:nvPr/>
        </p:nvCxnSpPr>
        <p:spPr>
          <a:xfrm>
            <a:off x="1835696" y="2348880"/>
            <a:ext cx="2016224" cy="86409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5148064" y="2348880"/>
            <a:ext cx="2160240" cy="86409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a:off x="4103948" y="2816931"/>
            <a:ext cx="792089"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3275856" y="2420888"/>
            <a:ext cx="1008112" cy="79208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0800000" flipV="1">
            <a:off x="4788024" y="2420888"/>
            <a:ext cx="1152128" cy="7920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786446" y="3286124"/>
            <a:ext cx="3235886" cy="646331"/>
          </a:xfrm>
          <a:prstGeom prst="rect">
            <a:avLst/>
          </a:prstGeom>
          <a:noFill/>
        </p:spPr>
        <p:txBody>
          <a:bodyPr wrap="none" rtlCol="0">
            <a:spAutoFit/>
          </a:bodyPr>
          <a:lstStyle/>
          <a:p>
            <a:r>
              <a:rPr lang="fr-FR" dirty="0" err="1" smtClean="0">
                <a:solidFill>
                  <a:srgbClr val="FF0000"/>
                </a:solidFill>
              </a:rPr>
              <a:t>Writer</a:t>
            </a:r>
            <a:r>
              <a:rPr lang="fr-FR" dirty="0" smtClean="0">
                <a:solidFill>
                  <a:srgbClr val="FF0000"/>
                </a:solidFill>
              </a:rPr>
              <a:t> (729 €)</a:t>
            </a:r>
          </a:p>
          <a:p>
            <a:r>
              <a:rPr lang="fr-FR" dirty="0" err="1" smtClean="0">
                <a:solidFill>
                  <a:srgbClr val="FF0000"/>
                </a:solidFill>
              </a:rPr>
              <a:t>Dreamweaver</a:t>
            </a:r>
            <a:r>
              <a:rPr lang="fr-FR" dirty="0" smtClean="0">
                <a:solidFill>
                  <a:srgbClr val="FF0000"/>
                </a:solidFill>
              </a:rPr>
              <a:t> Plugin (1094 €)</a:t>
            </a:r>
            <a:endParaRPr lang="fr-FR" dirty="0">
              <a:solidFill>
                <a:srgbClr val="FF0000"/>
              </a:solidFill>
            </a:endParaRPr>
          </a:p>
        </p:txBody>
      </p:sp>
      <p:sp>
        <p:nvSpPr>
          <p:cNvPr id="22" name="ZoneTexte 21"/>
          <p:cNvSpPr txBox="1"/>
          <p:nvPr/>
        </p:nvSpPr>
        <p:spPr>
          <a:xfrm>
            <a:off x="7643834" y="1639661"/>
            <a:ext cx="1325235" cy="646331"/>
          </a:xfrm>
          <a:prstGeom prst="rect">
            <a:avLst/>
          </a:prstGeom>
          <a:noFill/>
        </p:spPr>
        <p:txBody>
          <a:bodyPr wrap="none" rtlCol="0">
            <a:spAutoFit/>
          </a:bodyPr>
          <a:lstStyle/>
          <a:p>
            <a:r>
              <a:rPr lang="fr-FR" dirty="0" smtClean="0">
                <a:solidFill>
                  <a:srgbClr val="FF0000"/>
                </a:solidFill>
              </a:rPr>
              <a:t>Free</a:t>
            </a:r>
          </a:p>
          <a:p>
            <a:r>
              <a:rPr lang="fr-FR" dirty="0" smtClean="0">
                <a:solidFill>
                  <a:srgbClr val="FF0000"/>
                </a:solidFill>
              </a:rPr>
              <a:t>Web Player</a:t>
            </a:r>
          </a:p>
        </p:txBody>
      </p:sp>
      <p:cxnSp>
        <p:nvCxnSpPr>
          <p:cNvPr id="47" name="Connecteur droit avec flèche 46"/>
          <p:cNvCxnSpPr/>
          <p:nvPr/>
        </p:nvCxnSpPr>
        <p:spPr>
          <a:xfrm rot="16200000" flipV="1">
            <a:off x="3959930" y="4545124"/>
            <a:ext cx="1080122" cy="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1986" name="Picture 2"/>
          <p:cNvPicPr>
            <a:picLocks noChangeAspect="1" noChangeArrowheads="1"/>
          </p:cNvPicPr>
          <p:nvPr/>
        </p:nvPicPr>
        <p:blipFill>
          <a:blip r:embed="rId3" cstate="print"/>
          <a:srcRect/>
          <a:stretch>
            <a:fillRect/>
          </a:stretch>
        </p:blipFill>
        <p:spPr bwMode="auto">
          <a:xfrm>
            <a:off x="3752855" y="5110181"/>
            <a:ext cx="15335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b="1" dirty="0" smtClean="0"/>
              <a:t>BUSINESS PLAN</a:t>
            </a:r>
            <a:endParaRPr lang="fr-FR" b="1" dirty="0"/>
          </a:p>
        </p:txBody>
      </p:sp>
      <p:sp>
        <p:nvSpPr>
          <p:cNvPr id="3" name="Sous-titre 2"/>
          <p:cNvSpPr>
            <a:spLocks noGrp="1"/>
          </p:cNvSpPr>
          <p:nvPr>
            <p:ph type="subTitle" idx="1"/>
          </p:nvPr>
        </p:nvSpPr>
        <p:spPr/>
        <p:txBody>
          <a:bodyPr/>
          <a:lstStyle/>
          <a:p>
            <a:r>
              <a:rPr lang="fr-FR" b="1" dirty="0" err="1" smtClean="0">
                <a:solidFill>
                  <a:srgbClr val="FF6600"/>
                </a:solidFill>
              </a:rPr>
              <a:t>Rich</a:t>
            </a:r>
            <a:r>
              <a:rPr lang="fr-FR" b="1" dirty="0" smtClean="0">
                <a:solidFill>
                  <a:srgbClr val="FF6600"/>
                </a:solidFill>
              </a:rPr>
              <a:t> 3D Media  </a:t>
            </a:r>
          </a:p>
        </p:txBody>
      </p:sp>
      <p:sp>
        <p:nvSpPr>
          <p:cNvPr id="4" name="Espace réservé de la date 3"/>
          <p:cNvSpPr>
            <a:spLocks noGrp="1"/>
          </p:cNvSpPr>
          <p:nvPr>
            <p:ph type="dt" sz="half" idx="10"/>
          </p:nvPr>
        </p:nvSpPr>
        <p:spPr/>
        <p:txBody>
          <a:bodyPr/>
          <a:lstStyle/>
          <a:p>
            <a:pPr>
              <a:defRPr/>
            </a:pPr>
            <a:fld id="{FB62D999-12C2-4CA9-B6FF-EC2575725EBE}" type="datetime1">
              <a:rPr lang="fr-FR" smtClean="0"/>
              <a:pPr>
                <a:defRPr/>
              </a:pPr>
              <a:t>30/08/2010</a:t>
            </a:fld>
            <a:endParaRPr lang="fr-FR"/>
          </a:p>
        </p:txBody>
      </p:sp>
      <p:sp>
        <p:nvSpPr>
          <p:cNvPr id="5" name="Espace réservé du pied de page 4"/>
          <p:cNvSpPr>
            <a:spLocks noGrp="1"/>
          </p:cNvSpPr>
          <p:nvPr>
            <p:ph type="ftr" sz="quarter" idx="11"/>
          </p:nvPr>
        </p:nvSpPr>
        <p:spPr/>
        <p:txBody>
          <a:bodyPr/>
          <a:lstStyle/>
          <a:p>
            <a:pPr>
              <a:defRPr/>
            </a:pPr>
            <a:r>
              <a:rPr lang="fr-FR" smtClean="0"/>
              <a:t>Modddjo – Aks – JSC/ER </a:t>
            </a:r>
            <a:endParaRPr lang="fr-FR" dirty="0"/>
          </a:p>
        </p:txBody>
      </p:sp>
      <p:sp>
        <p:nvSpPr>
          <p:cNvPr id="6" name="Espace réservé du numéro de diapositive 5"/>
          <p:cNvSpPr>
            <a:spLocks noGrp="1"/>
          </p:cNvSpPr>
          <p:nvPr>
            <p:ph type="sldNum" sz="quarter" idx="12"/>
          </p:nvPr>
        </p:nvSpPr>
        <p:spPr/>
        <p:txBody>
          <a:bodyPr/>
          <a:lstStyle/>
          <a:p>
            <a:pPr>
              <a:defRPr/>
            </a:pPr>
            <a:fld id="{49483809-9F9E-493F-9770-2DC96B76A8EE}" type="slidenum">
              <a:rPr lang="fr-FR" smtClean="0"/>
              <a:pPr>
                <a:defRPr/>
              </a:pPr>
              <a:t>24</a:t>
            </a:fld>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p:spPr>
        <p:txBody>
          <a:bodyPr/>
          <a:lstStyle/>
          <a:p>
            <a:fld id="{1590A596-F2C9-456A-9091-AD9A52D11329}" type="datetime1">
              <a:rPr lang="fr-FR" smtClean="0"/>
              <a:pPr/>
              <a:t>30/08/2010</a:t>
            </a:fld>
            <a:endParaRPr lang="fr-FR"/>
          </a:p>
        </p:txBody>
      </p:sp>
      <p:sp>
        <p:nvSpPr>
          <p:cNvPr id="4099" name="Espace réservé du pied de page 4"/>
          <p:cNvSpPr>
            <a:spLocks noGrp="1"/>
          </p:cNvSpPr>
          <p:nvPr>
            <p:ph type="ftr" sz="quarter" idx="11"/>
          </p:nvPr>
        </p:nvSpPr>
        <p:spPr>
          <a:noFill/>
        </p:spPr>
        <p:txBody>
          <a:bodyPr/>
          <a:lstStyle/>
          <a:p>
            <a:r>
              <a:rPr lang="fr-FR" smtClean="0"/>
              <a:t>Modddjo – Aks – JSC/ER </a:t>
            </a:r>
            <a:endParaRPr lang="fr-FR"/>
          </a:p>
        </p:txBody>
      </p:sp>
      <p:sp>
        <p:nvSpPr>
          <p:cNvPr id="4100" name="Espace réservé du numéro de diapositive 5"/>
          <p:cNvSpPr>
            <a:spLocks noGrp="1"/>
          </p:cNvSpPr>
          <p:nvPr>
            <p:ph type="sldNum" sz="quarter" idx="12"/>
          </p:nvPr>
        </p:nvSpPr>
        <p:spPr>
          <a:noFill/>
        </p:spPr>
        <p:txBody>
          <a:bodyPr/>
          <a:lstStyle/>
          <a:p>
            <a:fld id="{BE6F8C6C-767D-4ED0-9DFA-4ACEF57E55A3}" type="slidenum">
              <a:rPr lang="fr-FR"/>
              <a:pPr/>
              <a:t>25</a:t>
            </a:fld>
            <a:endParaRPr lang="fr-FR"/>
          </a:p>
        </p:txBody>
      </p:sp>
      <p:sp>
        <p:nvSpPr>
          <p:cNvPr id="4101" name="Rectangle 2"/>
          <p:cNvSpPr>
            <a:spLocks noGrp="1" noChangeArrowheads="1"/>
          </p:cNvSpPr>
          <p:nvPr>
            <p:ph type="title"/>
          </p:nvPr>
        </p:nvSpPr>
        <p:spPr/>
        <p:txBody>
          <a:bodyPr/>
          <a:lstStyle/>
          <a:p>
            <a:pPr eaLnBrk="1" hangingPunct="1"/>
            <a:r>
              <a:rPr lang="fr-FR" dirty="0" smtClean="0"/>
              <a:t>6. Business Plan</a:t>
            </a:r>
          </a:p>
        </p:txBody>
      </p:sp>
      <p:sp>
        <p:nvSpPr>
          <p:cNvPr id="4102" name="Rectangle 3"/>
          <p:cNvSpPr>
            <a:spLocks noGrp="1" noChangeArrowheads="1"/>
          </p:cNvSpPr>
          <p:nvPr>
            <p:ph type="body" idx="1"/>
          </p:nvPr>
        </p:nvSpPr>
        <p:spPr>
          <a:xfrm>
            <a:off x="1547813" y="1484313"/>
            <a:ext cx="7096153" cy="4608512"/>
          </a:xfrm>
        </p:spPr>
        <p:txBody>
          <a:bodyPr/>
          <a:lstStyle/>
          <a:p>
            <a:pPr marL="381000" indent="-381000" eaLnBrk="1" hangingPunct="1">
              <a:buSzTx/>
              <a:buFont typeface="Wingdings" pitchFamily="2" charset="2"/>
              <a:buAutoNum type="arabicPeriod"/>
            </a:pPr>
            <a:endParaRPr lang="fr-FR" sz="2400" dirty="0" smtClean="0"/>
          </a:p>
          <a:p>
            <a:pPr marL="381000" indent="-381000" eaLnBrk="1" hangingPunct="1">
              <a:buSzTx/>
              <a:buFont typeface="Wingdings" pitchFamily="2" charset="2"/>
              <a:buAutoNum type="arabicPeriod"/>
            </a:pPr>
            <a:r>
              <a:rPr lang="en-US" sz="2400" dirty="0" smtClean="0"/>
              <a:t>Construction of the planned turnover </a:t>
            </a:r>
          </a:p>
          <a:p>
            <a:pPr marL="381000" indent="-381000" eaLnBrk="1" hangingPunct="1">
              <a:buSzTx/>
              <a:buFont typeface="Wingdings" pitchFamily="2" charset="2"/>
              <a:buAutoNum type="arabicPeriod"/>
            </a:pPr>
            <a:r>
              <a:rPr lang="en-US" sz="2400" dirty="0" smtClean="0"/>
              <a:t>Planned operating accounts</a:t>
            </a:r>
          </a:p>
          <a:p>
            <a:pPr marL="381000" indent="-381000" eaLnBrk="1" hangingPunct="1">
              <a:buSzTx/>
              <a:buFont typeface="Wingdings" pitchFamily="2" charset="2"/>
              <a:buAutoNum type="arabicPeriod"/>
            </a:pPr>
            <a:r>
              <a:rPr lang="en-US" sz="2400" dirty="0" smtClean="0"/>
              <a:t>Planned funding accounts</a:t>
            </a:r>
          </a:p>
          <a:p>
            <a:pPr marL="381000" indent="-381000" eaLnBrk="1" hangingPunct="1">
              <a:buSzTx/>
              <a:buFont typeface="Wingdings" pitchFamily="2" charset="2"/>
              <a:buAutoNum type="arabicPeriod"/>
            </a:pPr>
            <a:r>
              <a:rPr lang="en-US" sz="2400" dirty="0" smtClean="0"/>
              <a:t>Forecast supply balances</a:t>
            </a:r>
          </a:p>
          <a:p>
            <a:pPr marL="381000" indent="-381000" eaLnBrk="1" hangingPunct="1">
              <a:buSzTx/>
              <a:buFont typeface="Wingdings" pitchFamily="2" charset="2"/>
              <a:buAutoNum type="arabicPeriod"/>
            </a:pPr>
            <a:r>
              <a:rPr lang="en-US" sz="2400" dirty="0" smtClean="0"/>
              <a:t>Multiples of the profession </a:t>
            </a:r>
            <a:endParaRPr lang="fr-FR" sz="2400" dirty="0" smtClean="0"/>
          </a:p>
          <a:p>
            <a:pPr marL="381000" indent="-381000" eaLnBrk="1" hangingPunct="1">
              <a:buSzTx/>
              <a:buNone/>
            </a:pPr>
            <a:endParaRPr lang="fr-FR"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a date 2"/>
          <p:cNvSpPr>
            <a:spLocks noGrp="1"/>
          </p:cNvSpPr>
          <p:nvPr>
            <p:ph type="dt" sz="quarter" idx="10"/>
          </p:nvPr>
        </p:nvSpPr>
        <p:spPr>
          <a:noFill/>
        </p:spPr>
        <p:txBody>
          <a:bodyPr/>
          <a:lstStyle/>
          <a:p>
            <a:fld id="{78EA6A24-81A2-4224-8E38-3EC40DF05999}" type="datetime1">
              <a:rPr lang="fr-FR" smtClean="0"/>
              <a:pPr/>
              <a:t>30/08/2010</a:t>
            </a:fld>
            <a:endParaRPr lang="fr-FR"/>
          </a:p>
        </p:txBody>
      </p:sp>
      <p:sp>
        <p:nvSpPr>
          <p:cNvPr id="5123"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5124" name="Espace réservé du numéro de diapositive 4"/>
          <p:cNvSpPr>
            <a:spLocks noGrp="1"/>
          </p:cNvSpPr>
          <p:nvPr>
            <p:ph type="sldNum" sz="quarter" idx="12"/>
          </p:nvPr>
        </p:nvSpPr>
        <p:spPr>
          <a:noFill/>
        </p:spPr>
        <p:txBody>
          <a:bodyPr/>
          <a:lstStyle/>
          <a:p>
            <a:fld id="{0788C7C5-73DA-490C-BE65-5E9C466829D0}" type="slidenum">
              <a:rPr lang="fr-FR"/>
              <a:pPr/>
              <a:t>26</a:t>
            </a:fld>
            <a:endParaRPr lang="fr-FR"/>
          </a:p>
        </p:txBody>
      </p:sp>
      <p:sp>
        <p:nvSpPr>
          <p:cNvPr id="5125" name="Rectangle 4"/>
          <p:cNvSpPr>
            <a:spLocks noGrp="1" noChangeArrowheads="1"/>
          </p:cNvSpPr>
          <p:nvPr>
            <p:ph type="title"/>
          </p:nvPr>
        </p:nvSpPr>
        <p:spPr>
          <a:xfrm>
            <a:off x="1043608" y="337809"/>
            <a:ext cx="8100392" cy="642919"/>
          </a:xfrm>
        </p:spPr>
        <p:txBody>
          <a:bodyPr/>
          <a:lstStyle/>
          <a:p>
            <a:pPr eaLnBrk="1" hangingPunct="1"/>
            <a:r>
              <a:rPr lang="fr-FR" sz="2800" dirty="0" smtClean="0"/>
              <a:t>6.1 </a:t>
            </a:r>
            <a:r>
              <a:rPr lang="en-US" sz="2800" dirty="0" smtClean="0"/>
              <a:t>Construction of the planned turnover </a:t>
            </a:r>
            <a:endParaRPr lang="fr-FR" sz="2800" dirty="0" smtClean="0"/>
          </a:p>
        </p:txBody>
      </p:sp>
      <p:sp>
        <p:nvSpPr>
          <p:cNvPr id="8" name="ZoneTexte 7"/>
          <p:cNvSpPr txBox="1"/>
          <p:nvPr/>
        </p:nvSpPr>
        <p:spPr>
          <a:xfrm>
            <a:off x="323528" y="1412776"/>
            <a:ext cx="3672408" cy="3816429"/>
          </a:xfrm>
          <a:prstGeom prst="rect">
            <a:avLst/>
          </a:prstGeom>
          <a:noFill/>
        </p:spPr>
        <p:txBody>
          <a:bodyPr wrap="square" rtlCol="0">
            <a:spAutoFit/>
          </a:bodyPr>
          <a:lstStyle/>
          <a:p>
            <a:pPr>
              <a:defRPr sz="1000"/>
            </a:pPr>
            <a:endParaRPr lang="fr-FR" sz="1100" b="1" dirty="0" smtClean="0">
              <a:solidFill>
                <a:srgbClr val="000000"/>
              </a:solidFill>
              <a:latin typeface="Arial"/>
              <a:cs typeface="Arial"/>
            </a:endParaRPr>
          </a:p>
          <a:p>
            <a:pPr marL="228600" indent="-228600">
              <a:buAutoNum type="arabicPeriod"/>
              <a:defRPr sz="1000"/>
            </a:pPr>
            <a:r>
              <a:rPr lang="en-US" sz="1100" b="1" dirty="0" smtClean="0">
                <a:solidFill>
                  <a:srgbClr val="000000"/>
                </a:solidFill>
                <a:latin typeface="Arial"/>
                <a:cs typeface="Arial"/>
              </a:rPr>
              <a:t>Commercial action will be to convince operators of sites to use </a:t>
            </a:r>
            <a:r>
              <a:rPr lang="en-US" sz="1100" b="1" dirty="0" err="1" smtClean="0">
                <a:solidFill>
                  <a:srgbClr val="000000"/>
                </a:solidFill>
                <a:latin typeface="Arial"/>
                <a:cs typeface="Arial"/>
              </a:rPr>
              <a:t>Modddjo</a:t>
            </a:r>
            <a:r>
              <a:rPr lang="en-US" sz="1100" b="1" dirty="0" smtClean="0">
                <a:solidFill>
                  <a:srgbClr val="000000"/>
                </a:solidFill>
                <a:latin typeface="Arial"/>
                <a:cs typeface="Arial"/>
              </a:rPr>
              <a:t>. </a:t>
            </a:r>
            <a:br>
              <a:rPr lang="en-US" sz="1100" b="1" dirty="0" smtClean="0">
                <a:solidFill>
                  <a:srgbClr val="000000"/>
                </a:solidFill>
                <a:latin typeface="Arial"/>
                <a:cs typeface="Arial"/>
              </a:rPr>
            </a:br>
            <a:endParaRPr lang="en-US" sz="1100" b="1" dirty="0" smtClean="0">
              <a:solidFill>
                <a:srgbClr val="000000"/>
              </a:solidFill>
              <a:latin typeface="Arial"/>
              <a:cs typeface="Arial"/>
            </a:endParaRPr>
          </a:p>
          <a:p>
            <a:pPr>
              <a:defRPr sz="1000"/>
            </a:pPr>
            <a:r>
              <a:rPr lang="en-US" sz="1100" b="1" dirty="0" smtClean="0">
                <a:solidFill>
                  <a:srgbClr val="000000"/>
                </a:solidFill>
                <a:latin typeface="Arial"/>
                <a:cs typeface="Arial"/>
              </a:rPr>
              <a:t>2. It is therefore: -to obtain the so-called "qualified" contacts (or leads) - and turn these contacts into actual sales. </a:t>
            </a:r>
            <a:br>
              <a:rPr lang="en-US" sz="1100" b="1" dirty="0" smtClean="0">
                <a:solidFill>
                  <a:srgbClr val="000000"/>
                </a:solidFill>
                <a:latin typeface="Arial"/>
                <a:cs typeface="Arial"/>
              </a:rPr>
            </a:br>
            <a:endParaRPr lang="en-US" sz="1100" b="1" dirty="0" smtClean="0">
              <a:solidFill>
                <a:srgbClr val="000000"/>
              </a:solidFill>
              <a:latin typeface="Arial"/>
              <a:cs typeface="Arial"/>
            </a:endParaRPr>
          </a:p>
          <a:p>
            <a:pPr>
              <a:defRPr sz="1000"/>
            </a:pPr>
            <a:r>
              <a:rPr lang="en-US" sz="1100" b="1" dirty="0" smtClean="0">
                <a:solidFill>
                  <a:srgbClr val="000000"/>
                </a:solidFill>
                <a:latin typeface="Arial"/>
                <a:cs typeface="Arial"/>
              </a:rPr>
              <a:t>3. Classically, about 100 contacts qualified, it Gets 15 sales. </a:t>
            </a:r>
            <a:br>
              <a:rPr lang="en-US" sz="1100" b="1" dirty="0" smtClean="0">
                <a:solidFill>
                  <a:srgbClr val="000000"/>
                </a:solidFill>
                <a:latin typeface="Arial"/>
                <a:cs typeface="Arial"/>
              </a:rPr>
            </a:br>
            <a:endParaRPr lang="en-US" sz="1100" b="1" dirty="0" smtClean="0">
              <a:solidFill>
                <a:srgbClr val="000000"/>
              </a:solidFill>
              <a:latin typeface="Arial"/>
              <a:cs typeface="Arial"/>
            </a:endParaRPr>
          </a:p>
          <a:p>
            <a:pPr>
              <a:defRPr sz="1000"/>
            </a:pPr>
            <a:r>
              <a:rPr lang="en-US" sz="1100" b="1" dirty="0" smtClean="0">
                <a:solidFill>
                  <a:srgbClr val="000000"/>
                </a:solidFill>
                <a:latin typeface="Arial"/>
                <a:cs typeface="Arial"/>
              </a:rPr>
              <a:t>4. Commercial work are 2 orders: -</a:t>
            </a:r>
            <a:r>
              <a:rPr lang="en-US" sz="1100" b="1" dirty="0" err="1" smtClean="0">
                <a:solidFill>
                  <a:srgbClr val="000000"/>
                </a:solidFill>
                <a:latin typeface="Arial"/>
                <a:cs typeface="Arial"/>
              </a:rPr>
              <a:t>organisation</a:t>
            </a:r>
            <a:r>
              <a:rPr lang="en-US" sz="1100" b="1" dirty="0" smtClean="0">
                <a:solidFill>
                  <a:srgbClr val="000000"/>
                </a:solidFill>
                <a:latin typeface="Arial"/>
                <a:cs typeface="Arial"/>
              </a:rPr>
              <a:t> of a "buzz" procuring "leads". The marketing budget provides funding for community external managers. -transformation of the "leads" in actual sales by sellers. </a:t>
            </a:r>
            <a:br>
              <a:rPr lang="en-US" sz="1100" b="1" dirty="0" smtClean="0">
                <a:solidFill>
                  <a:srgbClr val="000000"/>
                </a:solidFill>
                <a:latin typeface="Arial"/>
                <a:cs typeface="Arial"/>
              </a:rPr>
            </a:br>
            <a:endParaRPr lang="en-US" sz="1100" b="1" dirty="0" smtClean="0">
              <a:solidFill>
                <a:srgbClr val="000000"/>
              </a:solidFill>
              <a:latin typeface="Arial"/>
              <a:cs typeface="Arial"/>
            </a:endParaRPr>
          </a:p>
          <a:p>
            <a:pPr>
              <a:defRPr sz="1000"/>
            </a:pPr>
            <a:r>
              <a:rPr lang="en-US" sz="1100" b="1" dirty="0" smtClean="0">
                <a:solidFill>
                  <a:srgbClr val="000000"/>
                </a:solidFill>
                <a:latin typeface="Arial"/>
                <a:cs typeface="Arial"/>
              </a:rPr>
              <a:t>5 Relationship between budget actual </a:t>
            </a:r>
            <a:r>
              <a:rPr lang="en-US" sz="1100" b="1" dirty="0" err="1" smtClean="0">
                <a:solidFill>
                  <a:srgbClr val="000000"/>
                </a:solidFill>
                <a:latin typeface="Arial"/>
                <a:cs typeface="Arial"/>
              </a:rPr>
              <a:t>marketingventes</a:t>
            </a:r>
            <a:r>
              <a:rPr lang="en-US" sz="1100" b="1" dirty="0" smtClean="0">
                <a:solidFill>
                  <a:srgbClr val="000000"/>
                </a:solidFill>
                <a:latin typeface="Arial"/>
                <a:cs typeface="Arial"/>
              </a:rPr>
              <a:t> quantified as follows: -a "buzzer" cost 30 K 60 k a year and generates 3000 to 4000 leads/year. -100 leads turn into 15 sales. The cost "sales team" % revenue down 10% of revenues. </a:t>
            </a:r>
            <a:endParaRPr lang="fr-FR" dirty="0"/>
          </a:p>
        </p:txBody>
      </p:sp>
      <p:pic>
        <p:nvPicPr>
          <p:cNvPr id="43010" name="Picture 2"/>
          <p:cNvPicPr>
            <a:picLocks noChangeAspect="1" noChangeArrowheads="1"/>
          </p:cNvPicPr>
          <p:nvPr/>
        </p:nvPicPr>
        <p:blipFill>
          <a:blip r:embed="rId2" cstate="print"/>
          <a:srcRect/>
          <a:stretch>
            <a:fillRect/>
          </a:stretch>
        </p:blipFill>
        <p:spPr bwMode="auto">
          <a:xfrm>
            <a:off x="3995936" y="1340768"/>
            <a:ext cx="487705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a:spLocks noGrp="1"/>
          </p:cNvSpPr>
          <p:nvPr>
            <p:ph type="dt" sz="half" idx="10"/>
          </p:nvPr>
        </p:nvSpPr>
        <p:spPr/>
        <p:txBody>
          <a:bodyPr/>
          <a:lstStyle/>
          <a:p>
            <a:r>
              <a:rPr lang="fr-FR"/>
              <a:t>Printemps Eté 2010</a:t>
            </a:r>
          </a:p>
        </p:txBody>
      </p:sp>
      <p:sp>
        <p:nvSpPr>
          <p:cNvPr id="6" name="Espace réservé du pied de page 3"/>
          <p:cNvSpPr>
            <a:spLocks noGrp="1"/>
          </p:cNvSpPr>
          <p:nvPr>
            <p:ph type="ftr" sz="quarter" idx="11"/>
          </p:nvPr>
        </p:nvSpPr>
        <p:spPr/>
        <p:txBody>
          <a:bodyPr/>
          <a:lstStyle/>
          <a:p>
            <a:r>
              <a:rPr lang="fr-FR"/>
              <a:t>JSC Consultants</a:t>
            </a:r>
          </a:p>
        </p:txBody>
      </p:sp>
      <p:sp>
        <p:nvSpPr>
          <p:cNvPr id="7" name="Espace réservé du numéro de diapositive 4"/>
          <p:cNvSpPr>
            <a:spLocks noGrp="1"/>
          </p:cNvSpPr>
          <p:nvPr>
            <p:ph type="sldNum" sz="quarter" idx="12"/>
          </p:nvPr>
        </p:nvSpPr>
        <p:spPr/>
        <p:txBody>
          <a:bodyPr/>
          <a:lstStyle/>
          <a:p>
            <a:fld id="{3ABF0EA3-3250-4C8E-922F-2C66EF847D0E}" type="slidenum">
              <a:rPr lang="fr-FR"/>
              <a:pPr/>
              <a:t>27</a:t>
            </a:fld>
            <a:endParaRPr lang="fr-FR"/>
          </a:p>
        </p:txBody>
      </p:sp>
      <p:sp>
        <p:nvSpPr>
          <p:cNvPr id="13316" name="Rectangle 4"/>
          <p:cNvSpPr>
            <a:spLocks noGrp="1" noChangeArrowheads="1"/>
          </p:cNvSpPr>
          <p:nvPr>
            <p:ph type="title"/>
          </p:nvPr>
        </p:nvSpPr>
        <p:spPr>
          <a:xfrm>
            <a:off x="1043608" y="214313"/>
            <a:ext cx="7900367" cy="642919"/>
          </a:xfrm>
        </p:spPr>
        <p:txBody>
          <a:bodyPr/>
          <a:lstStyle/>
          <a:p>
            <a:r>
              <a:rPr lang="fr-FR" sz="2800" dirty="0" smtClean="0"/>
              <a:t>6.1 </a:t>
            </a:r>
            <a:r>
              <a:rPr lang="en-US" sz="2800" dirty="0" smtClean="0"/>
              <a:t>Construction of the planned turnover </a:t>
            </a:r>
            <a:endParaRPr lang="fr-FR" sz="2800" dirty="0"/>
          </a:p>
        </p:txBody>
      </p:sp>
      <p:pic>
        <p:nvPicPr>
          <p:cNvPr id="13320" name="Picture 8"/>
          <p:cNvPicPr>
            <a:picLocks noChangeAspect="1" noChangeArrowheads="1"/>
          </p:cNvPicPr>
          <p:nvPr/>
        </p:nvPicPr>
        <p:blipFill>
          <a:blip r:embed="rId2" cstate="print"/>
          <a:srcRect/>
          <a:stretch>
            <a:fillRect/>
          </a:stretch>
        </p:blipFill>
        <p:spPr bwMode="auto">
          <a:xfrm>
            <a:off x="1333500" y="1252538"/>
            <a:ext cx="6551613" cy="4840287"/>
          </a:xfrm>
          <a:prstGeom prst="rect">
            <a:avLst/>
          </a:prstGeom>
          <a:noFill/>
          <a:ln w="9525">
            <a:noFill/>
            <a:miter lim="800000"/>
            <a:headEnd/>
            <a:tailEnd/>
          </a:ln>
          <a:effectLst/>
        </p:spPr>
      </p:pic>
      <p:sp>
        <p:nvSpPr>
          <p:cNvPr id="13321" name="AutoShape 9"/>
          <p:cNvSpPr>
            <a:spLocks noChangeArrowheads="1"/>
          </p:cNvSpPr>
          <p:nvPr/>
        </p:nvSpPr>
        <p:spPr bwMode="auto">
          <a:xfrm>
            <a:off x="323850" y="4941888"/>
            <a:ext cx="863600" cy="647700"/>
          </a:xfrm>
          <a:prstGeom prst="righ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a date 2"/>
          <p:cNvSpPr>
            <a:spLocks noGrp="1"/>
          </p:cNvSpPr>
          <p:nvPr>
            <p:ph type="dt" sz="quarter" idx="10"/>
          </p:nvPr>
        </p:nvSpPr>
        <p:spPr>
          <a:noFill/>
        </p:spPr>
        <p:txBody>
          <a:bodyPr/>
          <a:lstStyle/>
          <a:p>
            <a:fld id="{67E480F8-8FD4-4B4E-9ACD-3ADA97FC4465}" type="datetime1">
              <a:rPr lang="fr-FR" smtClean="0"/>
              <a:pPr/>
              <a:t>30/08/2010</a:t>
            </a:fld>
            <a:endParaRPr lang="fr-FR"/>
          </a:p>
        </p:txBody>
      </p:sp>
      <p:sp>
        <p:nvSpPr>
          <p:cNvPr id="6147"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6148" name="Espace réservé du numéro de diapositive 4"/>
          <p:cNvSpPr>
            <a:spLocks noGrp="1"/>
          </p:cNvSpPr>
          <p:nvPr>
            <p:ph type="sldNum" sz="quarter" idx="12"/>
          </p:nvPr>
        </p:nvSpPr>
        <p:spPr>
          <a:noFill/>
        </p:spPr>
        <p:txBody>
          <a:bodyPr/>
          <a:lstStyle/>
          <a:p>
            <a:fld id="{45B7CF0B-4C15-4AB9-B9C3-82617358DBDE}" type="slidenum">
              <a:rPr lang="fr-FR"/>
              <a:pPr/>
              <a:t>28</a:t>
            </a:fld>
            <a:endParaRPr lang="fr-FR"/>
          </a:p>
        </p:txBody>
      </p:sp>
      <p:sp>
        <p:nvSpPr>
          <p:cNvPr id="6149" name="Rectangle 2"/>
          <p:cNvSpPr>
            <a:spLocks noGrp="1" noChangeArrowheads="1"/>
          </p:cNvSpPr>
          <p:nvPr>
            <p:ph type="title"/>
          </p:nvPr>
        </p:nvSpPr>
        <p:spPr/>
        <p:txBody>
          <a:bodyPr/>
          <a:lstStyle/>
          <a:p>
            <a:pPr eaLnBrk="1" hangingPunct="1"/>
            <a:r>
              <a:rPr lang="fr-FR" dirty="0" smtClean="0"/>
              <a:t>6.2 </a:t>
            </a:r>
            <a:r>
              <a:rPr lang="en-US" dirty="0" smtClean="0"/>
              <a:t>Planned operating </a:t>
            </a:r>
            <a:r>
              <a:rPr lang="en-US" dirty="0" smtClean="0"/>
              <a:t>accounts</a:t>
            </a:r>
            <a:endParaRPr lang="fr-FR" dirty="0" smtClean="0"/>
          </a:p>
        </p:txBody>
      </p:sp>
      <p:pic>
        <p:nvPicPr>
          <p:cNvPr id="7" name="Picture 5"/>
          <p:cNvPicPr>
            <a:picLocks noChangeAspect="1" noChangeArrowheads="1"/>
          </p:cNvPicPr>
          <p:nvPr/>
        </p:nvPicPr>
        <p:blipFill>
          <a:blip r:embed="rId2" cstate="print"/>
          <a:srcRect/>
          <a:stretch>
            <a:fillRect/>
          </a:stretch>
        </p:blipFill>
        <p:spPr bwMode="auto">
          <a:xfrm>
            <a:off x="1042988" y="1052513"/>
            <a:ext cx="6985000" cy="5256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a date 2"/>
          <p:cNvSpPr>
            <a:spLocks noGrp="1"/>
          </p:cNvSpPr>
          <p:nvPr>
            <p:ph type="dt" sz="quarter" idx="10"/>
          </p:nvPr>
        </p:nvSpPr>
        <p:spPr>
          <a:noFill/>
        </p:spPr>
        <p:txBody>
          <a:bodyPr/>
          <a:lstStyle/>
          <a:p>
            <a:fld id="{0FED5D22-56EE-4FCA-930C-3E6424280017}" type="datetime1">
              <a:rPr lang="fr-FR" smtClean="0"/>
              <a:pPr/>
              <a:t>30/08/2010</a:t>
            </a:fld>
            <a:endParaRPr lang="fr-FR"/>
          </a:p>
        </p:txBody>
      </p:sp>
      <p:sp>
        <p:nvSpPr>
          <p:cNvPr id="7171"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7172" name="Espace réservé du numéro de diapositive 4"/>
          <p:cNvSpPr>
            <a:spLocks noGrp="1"/>
          </p:cNvSpPr>
          <p:nvPr>
            <p:ph type="sldNum" sz="quarter" idx="12"/>
          </p:nvPr>
        </p:nvSpPr>
        <p:spPr>
          <a:noFill/>
        </p:spPr>
        <p:txBody>
          <a:bodyPr/>
          <a:lstStyle/>
          <a:p>
            <a:fld id="{3C696CA8-00EB-4864-A17A-804B435F46E2}" type="slidenum">
              <a:rPr lang="fr-FR"/>
              <a:pPr/>
              <a:t>29</a:t>
            </a:fld>
            <a:endParaRPr lang="fr-FR"/>
          </a:p>
        </p:txBody>
      </p:sp>
      <p:sp>
        <p:nvSpPr>
          <p:cNvPr id="7173" name="Rectangle 4"/>
          <p:cNvSpPr>
            <a:spLocks noGrp="1" noChangeArrowheads="1"/>
          </p:cNvSpPr>
          <p:nvPr>
            <p:ph type="title"/>
          </p:nvPr>
        </p:nvSpPr>
        <p:spPr>
          <a:xfrm>
            <a:off x="1043608" y="337809"/>
            <a:ext cx="7900367" cy="642919"/>
          </a:xfrm>
        </p:spPr>
        <p:txBody>
          <a:bodyPr/>
          <a:lstStyle/>
          <a:p>
            <a:pPr eaLnBrk="1" hangingPunct="1"/>
            <a:r>
              <a:rPr lang="fr-FR" dirty="0" smtClean="0"/>
              <a:t>6.3 </a:t>
            </a:r>
            <a:r>
              <a:rPr lang="en-US" dirty="0" smtClean="0"/>
              <a:t>Planned funding </a:t>
            </a:r>
            <a:r>
              <a:rPr lang="en-US" dirty="0" smtClean="0"/>
              <a:t>accounts</a:t>
            </a:r>
            <a:endParaRPr lang="fr-FR" dirty="0" smtClean="0"/>
          </a:p>
        </p:txBody>
      </p:sp>
      <p:pic>
        <p:nvPicPr>
          <p:cNvPr id="7" name="Picture 6"/>
          <p:cNvPicPr>
            <a:picLocks noChangeAspect="1" noChangeArrowheads="1"/>
          </p:cNvPicPr>
          <p:nvPr/>
        </p:nvPicPr>
        <p:blipFill>
          <a:blip r:embed="rId2" cstate="print"/>
          <a:srcRect/>
          <a:stretch>
            <a:fillRect/>
          </a:stretch>
        </p:blipFill>
        <p:spPr bwMode="auto">
          <a:xfrm>
            <a:off x="88900" y="1485900"/>
            <a:ext cx="8964613" cy="424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txBox="1">
            <a:spLocks/>
          </p:cNvSpPr>
          <p:nvPr/>
        </p:nvSpPr>
        <p:spPr bwMode="auto">
          <a:xfrm>
            <a:off x="1150938" y="642938"/>
            <a:ext cx="7793037" cy="785812"/>
          </a:xfrm>
          <a:prstGeom prst="rect">
            <a:avLst/>
          </a:prstGeom>
          <a:noFill/>
          <a:ln w="9525">
            <a:noFill/>
            <a:miter lim="800000"/>
            <a:headEnd/>
            <a:tailEnd/>
          </a:ln>
        </p:spPr>
        <p:txBody>
          <a:bodyPr/>
          <a:lstStyle/>
          <a:p>
            <a:endParaRPr lang="fr-FR" sz="4400">
              <a:solidFill>
                <a:schemeClr val="tx2"/>
              </a:solidFill>
            </a:endParaRPr>
          </a:p>
        </p:txBody>
      </p:sp>
      <p:pic>
        <p:nvPicPr>
          <p:cNvPr id="5" name="Modddjo - Teaser.mov">
            <a:hlinkClick r:id="" action="ppaction://media"/>
          </p:cNvPr>
          <p:cNvPicPr>
            <a:picLocks noRot="1" noChangeAspect="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8436" name="Espace réservé de la date 5"/>
          <p:cNvSpPr>
            <a:spLocks noGrp="1"/>
          </p:cNvSpPr>
          <p:nvPr>
            <p:ph type="dt" sz="quarter" idx="10"/>
          </p:nvPr>
        </p:nvSpPr>
        <p:spPr>
          <a:noFill/>
        </p:spPr>
        <p:txBody>
          <a:bodyPr/>
          <a:lstStyle/>
          <a:p>
            <a:fld id="{FA7F987B-5760-40C8-AE48-6B2A9228F12D}" type="datetime1">
              <a:rPr lang="fr-FR" smtClean="0"/>
              <a:pPr/>
              <a:t>30/08/2010</a:t>
            </a:fld>
            <a:endParaRPr lang="fr-FR" smtClean="0"/>
          </a:p>
        </p:txBody>
      </p:sp>
      <p:sp>
        <p:nvSpPr>
          <p:cNvPr id="18437" name="Espace réservé du numéro de diapositive 6"/>
          <p:cNvSpPr>
            <a:spLocks noGrp="1"/>
          </p:cNvSpPr>
          <p:nvPr>
            <p:ph type="sldNum" sz="quarter" idx="12"/>
          </p:nvPr>
        </p:nvSpPr>
        <p:spPr>
          <a:noFill/>
        </p:spPr>
        <p:txBody>
          <a:bodyPr/>
          <a:lstStyle/>
          <a:p>
            <a:fld id="{32A21EDA-C5EE-46DB-9F07-7EFCE687B58F}" type="slidenum">
              <a:rPr lang="fr-FR" smtClean="0"/>
              <a:pPr/>
              <a:t>3</a:t>
            </a:fld>
            <a:endParaRPr lang="fr-FR" smtClean="0"/>
          </a:p>
        </p:txBody>
      </p:sp>
      <p:sp>
        <p:nvSpPr>
          <p:cNvPr id="18438"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a date 2"/>
          <p:cNvSpPr>
            <a:spLocks noGrp="1"/>
          </p:cNvSpPr>
          <p:nvPr>
            <p:ph type="dt" sz="quarter" idx="10"/>
          </p:nvPr>
        </p:nvSpPr>
        <p:spPr>
          <a:noFill/>
        </p:spPr>
        <p:txBody>
          <a:bodyPr/>
          <a:lstStyle/>
          <a:p>
            <a:fld id="{1E0CD337-37A6-4B17-93A6-625B03EDF4C4}" type="datetime1">
              <a:rPr lang="fr-FR" smtClean="0"/>
              <a:pPr/>
              <a:t>30/08/2010</a:t>
            </a:fld>
            <a:endParaRPr lang="fr-FR"/>
          </a:p>
        </p:txBody>
      </p:sp>
      <p:sp>
        <p:nvSpPr>
          <p:cNvPr id="8195"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8196" name="Espace réservé du numéro de diapositive 4"/>
          <p:cNvSpPr>
            <a:spLocks noGrp="1"/>
          </p:cNvSpPr>
          <p:nvPr>
            <p:ph type="sldNum" sz="quarter" idx="12"/>
          </p:nvPr>
        </p:nvSpPr>
        <p:spPr>
          <a:noFill/>
        </p:spPr>
        <p:txBody>
          <a:bodyPr/>
          <a:lstStyle/>
          <a:p>
            <a:fld id="{1C4CF96C-EE72-48F5-AA0E-A629A23F890E}" type="slidenum">
              <a:rPr lang="fr-FR"/>
              <a:pPr/>
              <a:t>30</a:t>
            </a:fld>
            <a:endParaRPr lang="fr-FR"/>
          </a:p>
        </p:txBody>
      </p:sp>
      <p:sp>
        <p:nvSpPr>
          <p:cNvPr id="8197" name="Rectangle 2"/>
          <p:cNvSpPr>
            <a:spLocks noGrp="1" noChangeArrowheads="1"/>
          </p:cNvSpPr>
          <p:nvPr>
            <p:ph type="title"/>
          </p:nvPr>
        </p:nvSpPr>
        <p:spPr/>
        <p:txBody>
          <a:bodyPr/>
          <a:lstStyle/>
          <a:p>
            <a:pPr eaLnBrk="1" hangingPunct="1"/>
            <a:r>
              <a:rPr lang="fr-FR" dirty="0" smtClean="0"/>
              <a:t>6.4  </a:t>
            </a:r>
            <a:r>
              <a:rPr lang="en-US" dirty="0" smtClean="0"/>
              <a:t>Forecast supply </a:t>
            </a:r>
            <a:r>
              <a:rPr lang="en-US" dirty="0" smtClean="0"/>
              <a:t>balances</a:t>
            </a:r>
            <a:endParaRPr lang="fr-FR" dirty="0" smtClean="0"/>
          </a:p>
        </p:txBody>
      </p:sp>
      <p:pic>
        <p:nvPicPr>
          <p:cNvPr id="8" name="Picture 10"/>
          <p:cNvPicPr>
            <a:picLocks noChangeAspect="1" noChangeArrowheads="1"/>
          </p:cNvPicPr>
          <p:nvPr/>
        </p:nvPicPr>
        <p:blipFill>
          <a:blip r:embed="rId2" cstate="print"/>
          <a:srcRect/>
          <a:stretch>
            <a:fillRect/>
          </a:stretch>
        </p:blipFill>
        <p:spPr bwMode="auto">
          <a:xfrm>
            <a:off x="1476375" y="1052513"/>
            <a:ext cx="6551613" cy="2828925"/>
          </a:xfrm>
          <a:prstGeom prst="rect">
            <a:avLst/>
          </a:prstGeom>
          <a:noFill/>
          <a:ln w="9525">
            <a:noFill/>
            <a:miter lim="800000"/>
            <a:headEnd/>
            <a:tailEnd/>
          </a:ln>
          <a:effectLst/>
        </p:spPr>
      </p:pic>
      <p:pic>
        <p:nvPicPr>
          <p:cNvPr id="9" name="Picture 11"/>
          <p:cNvPicPr>
            <a:picLocks noChangeAspect="1" noChangeArrowheads="1"/>
          </p:cNvPicPr>
          <p:nvPr/>
        </p:nvPicPr>
        <p:blipFill>
          <a:blip r:embed="rId3" cstate="print"/>
          <a:srcRect/>
          <a:stretch>
            <a:fillRect/>
          </a:stretch>
        </p:blipFill>
        <p:spPr bwMode="auto">
          <a:xfrm>
            <a:off x="1476375" y="3871913"/>
            <a:ext cx="6551613" cy="1422400"/>
          </a:xfrm>
          <a:prstGeom prst="rect">
            <a:avLst/>
          </a:prstGeom>
          <a:noFill/>
          <a:ln w="9525">
            <a:noFill/>
            <a:miter lim="800000"/>
            <a:headEnd/>
            <a:tailEnd/>
          </a:ln>
          <a:effectLst/>
        </p:spPr>
      </p:pic>
      <p:pic>
        <p:nvPicPr>
          <p:cNvPr id="10" name="Picture 12"/>
          <p:cNvPicPr>
            <a:picLocks noChangeAspect="1" noChangeArrowheads="1"/>
          </p:cNvPicPr>
          <p:nvPr/>
        </p:nvPicPr>
        <p:blipFill>
          <a:blip r:embed="rId4" cstate="print"/>
          <a:srcRect/>
          <a:stretch>
            <a:fillRect/>
          </a:stretch>
        </p:blipFill>
        <p:spPr bwMode="auto">
          <a:xfrm>
            <a:off x="1476375" y="5330825"/>
            <a:ext cx="6551613" cy="10207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a date 3"/>
          <p:cNvSpPr>
            <a:spLocks noGrp="1"/>
          </p:cNvSpPr>
          <p:nvPr>
            <p:ph type="dt" sz="quarter" idx="10"/>
          </p:nvPr>
        </p:nvSpPr>
        <p:spPr>
          <a:noFill/>
        </p:spPr>
        <p:txBody>
          <a:bodyPr/>
          <a:lstStyle/>
          <a:p>
            <a:fld id="{CCBE72CB-EAB0-474C-B0F5-FAB3E34C7CCB}" type="datetime1">
              <a:rPr lang="fr-FR" smtClean="0"/>
              <a:pPr/>
              <a:t>30/08/2010</a:t>
            </a:fld>
            <a:endParaRPr lang="fr-FR" smtClean="0"/>
          </a:p>
        </p:txBody>
      </p:sp>
      <p:sp>
        <p:nvSpPr>
          <p:cNvPr id="47107" name="Espace réservé du pied de page 4"/>
          <p:cNvSpPr>
            <a:spLocks noGrp="1"/>
          </p:cNvSpPr>
          <p:nvPr>
            <p:ph type="ftr" sz="quarter" idx="11"/>
          </p:nvPr>
        </p:nvSpPr>
        <p:spPr>
          <a:noFill/>
        </p:spPr>
        <p:txBody>
          <a:bodyPr/>
          <a:lstStyle/>
          <a:p>
            <a:r>
              <a:rPr lang="fr-FR" smtClean="0"/>
              <a:t>Modddjo – Aks – JSC/ER </a:t>
            </a:r>
          </a:p>
        </p:txBody>
      </p:sp>
      <p:sp>
        <p:nvSpPr>
          <p:cNvPr id="47108" name="Espace réservé du numéro de diapositive 5"/>
          <p:cNvSpPr>
            <a:spLocks noGrp="1"/>
          </p:cNvSpPr>
          <p:nvPr>
            <p:ph type="sldNum" sz="quarter" idx="12"/>
          </p:nvPr>
        </p:nvSpPr>
        <p:spPr>
          <a:noFill/>
        </p:spPr>
        <p:txBody>
          <a:bodyPr/>
          <a:lstStyle/>
          <a:p>
            <a:fld id="{86F94585-8CCF-411F-B760-665A649A1833}" type="slidenum">
              <a:rPr lang="fr-FR" smtClean="0"/>
              <a:pPr/>
              <a:t>31</a:t>
            </a:fld>
            <a:endParaRPr lang="fr-FR" dirty="0" smtClean="0"/>
          </a:p>
        </p:txBody>
      </p:sp>
      <p:sp>
        <p:nvSpPr>
          <p:cNvPr id="47109" name="Rectangle 2"/>
          <p:cNvSpPr>
            <a:spLocks noGrp="1" noChangeArrowheads="1"/>
          </p:cNvSpPr>
          <p:nvPr>
            <p:ph type="title"/>
          </p:nvPr>
        </p:nvSpPr>
        <p:spPr>
          <a:xfrm>
            <a:off x="1150938" y="214313"/>
            <a:ext cx="7793037" cy="714357"/>
          </a:xfrm>
        </p:spPr>
        <p:txBody>
          <a:bodyPr/>
          <a:lstStyle/>
          <a:p>
            <a:r>
              <a:rPr lang="fr-FR" sz="2400" dirty="0" smtClean="0"/>
              <a:t>6.5 </a:t>
            </a:r>
            <a:r>
              <a:rPr lang="en-US" sz="2400" dirty="0" smtClean="0"/>
              <a:t>Multiples of the profession </a:t>
            </a:r>
            <a:r>
              <a:rPr lang="fr-FR" sz="2400" dirty="0" smtClean="0"/>
              <a:t> </a:t>
            </a:r>
            <a:r>
              <a:rPr lang="fr-FR" sz="2400" dirty="0" smtClean="0"/>
              <a:t>: </a:t>
            </a:r>
            <a:r>
              <a:rPr lang="fr-FR" sz="2000" dirty="0" smtClean="0"/>
              <a:t>X = (Titres+</a:t>
            </a:r>
            <a:r>
              <a:rPr lang="fr-FR" sz="2000" dirty="0" err="1" smtClean="0"/>
              <a:t>Defi</a:t>
            </a:r>
            <a:r>
              <a:rPr lang="fr-FR" sz="2000" dirty="0" smtClean="0"/>
              <a:t>)/EBIT</a:t>
            </a:r>
          </a:p>
        </p:txBody>
      </p:sp>
      <p:sp>
        <p:nvSpPr>
          <p:cNvPr id="47110" name="Text Box 4"/>
          <p:cNvSpPr txBox="1">
            <a:spLocks noChangeArrowheads="1"/>
          </p:cNvSpPr>
          <p:nvPr/>
        </p:nvSpPr>
        <p:spPr bwMode="auto">
          <a:xfrm>
            <a:off x="1908175" y="2567000"/>
            <a:ext cx="5256213" cy="2677656"/>
          </a:xfrm>
          <a:prstGeom prst="rect">
            <a:avLst/>
          </a:prstGeom>
          <a:noFill/>
          <a:ln w="9525">
            <a:noFill/>
            <a:miter lim="800000"/>
            <a:headEnd/>
            <a:tailEnd/>
          </a:ln>
        </p:spPr>
        <p:txBody>
          <a:bodyPr>
            <a:spAutoFit/>
          </a:bodyPr>
          <a:lstStyle/>
          <a:p>
            <a:pPr>
              <a:spcBef>
                <a:spcPct val="50000"/>
              </a:spcBef>
            </a:pPr>
            <a:r>
              <a:rPr lang="fr-FR" sz="2400" dirty="0"/>
              <a:t>Apple : 			20 </a:t>
            </a:r>
            <a:r>
              <a:rPr lang="fr-FR" sz="2400" dirty="0" smtClean="0"/>
              <a:t>to </a:t>
            </a:r>
            <a:r>
              <a:rPr lang="fr-FR" sz="2400" dirty="0"/>
              <a:t>25</a:t>
            </a:r>
          </a:p>
          <a:p>
            <a:pPr>
              <a:spcBef>
                <a:spcPct val="50000"/>
              </a:spcBef>
            </a:pPr>
            <a:r>
              <a:rPr lang="fr-FR" sz="2400" dirty="0"/>
              <a:t>Sun Microsystems : 		20</a:t>
            </a:r>
          </a:p>
          <a:p>
            <a:pPr>
              <a:spcBef>
                <a:spcPct val="50000"/>
              </a:spcBef>
            </a:pPr>
            <a:r>
              <a:rPr lang="fr-FR" sz="2400" dirty="0"/>
              <a:t>Adobe : 			23</a:t>
            </a:r>
          </a:p>
          <a:p>
            <a:pPr>
              <a:spcBef>
                <a:spcPct val="50000"/>
              </a:spcBef>
            </a:pPr>
            <a:r>
              <a:rPr lang="fr-FR" sz="2400" dirty="0"/>
              <a:t>Microsoft : 			16</a:t>
            </a:r>
          </a:p>
          <a:p>
            <a:pPr>
              <a:spcBef>
                <a:spcPct val="50000"/>
              </a:spcBef>
            </a:pPr>
            <a:r>
              <a:rPr lang="fr-FR" sz="2400" dirty="0"/>
              <a:t>Dassault </a:t>
            </a:r>
            <a:r>
              <a:rPr lang="fr-FR" sz="2400" dirty="0" smtClean="0"/>
              <a:t>Systems </a:t>
            </a:r>
            <a:r>
              <a:rPr lang="fr-FR" sz="2400" dirty="0"/>
              <a:t>: 	</a:t>
            </a:r>
            <a:r>
              <a:rPr lang="fr-FR" sz="2400" dirty="0" smtClean="0"/>
              <a:t>	19</a:t>
            </a:r>
            <a:endParaRPr lang="fr-F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Grp="1" noChangeArrowheads="1"/>
          </p:cNvSpPr>
          <p:nvPr>
            <p:ph type="dt" sz="quarter" idx="10"/>
          </p:nvPr>
        </p:nvSpPr>
        <p:spPr>
          <a:noFill/>
        </p:spPr>
        <p:txBody>
          <a:bodyPr/>
          <a:lstStyle/>
          <a:p>
            <a:fld id="{D5180E10-C741-4182-B037-9A3F9F5C60EB}" type="datetime1">
              <a:rPr lang="fr-FR" smtClean="0"/>
              <a:pPr/>
              <a:t>30/08/2010</a:t>
            </a:fld>
            <a:endParaRPr lang="fr-FR"/>
          </a:p>
        </p:txBody>
      </p:sp>
      <p:sp>
        <p:nvSpPr>
          <p:cNvPr id="13315" name="Rectangle 15"/>
          <p:cNvSpPr>
            <a:spLocks noGrp="1" noChangeArrowheads="1"/>
          </p:cNvSpPr>
          <p:nvPr>
            <p:ph type="ftr" sz="quarter" idx="11"/>
          </p:nvPr>
        </p:nvSpPr>
        <p:spPr>
          <a:noFill/>
        </p:spPr>
        <p:txBody>
          <a:bodyPr/>
          <a:lstStyle/>
          <a:p>
            <a:r>
              <a:rPr lang="fr-FR" smtClean="0"/>
              <a:t>Modddjo – Aks – JSC/ER </a:t>
            </a:r>
            <a:endParaRPr lang="fr-FR"/>
          </a:p>
        </p:txBody>
      </p:sp>
      <p:sp>
        <p:nvSpPr>
          <p:cNvPr id="13316" name="Rectangle 16"/>
          <p:cNvSpPr>
            <a:spLocks noGrp="1" noChangeArrowheads="1"/>
          </p:cNvSpPr>
          <p:nvPr>
            <p:ph type="sldNum" sz="quarter" idx="12"/>
          </p:nvPr>
        </p:nvSpPr>
        <p:spPr>
          <a:noFill/>
        </p:spPr>
        <p:txBody>
          <a:bodyPr/>
          <a:lstStyle/>
          <a:p>
            <a:fld id="{39430179-52F8-4BD0-8019-153D5F4E13A7}" type="slidenum">
              <a:rPr lang="fr-FR"/>
              <a:pPr/>
              <a:t>32</a:t>
            </a:fld>
            <a:endParaRPr lang="fr-FR"/>
          </a:p>
        </p:txBody>
      </p:sp>
      <p:sp>
        <p:nvSpPr>
          <p:cNvPr id="13317" name="Rectangle 4"/>
          <p:cNvSpPr>
            <a:spLocks noGrp="1" noChangeArrowheads="1"/>
          </p:cNvSpPr>
          <p:nvPr>
            <p:ph type="ctrTitle"/>
          </p:nvPr>
        </p:nvSpPr>
        <p:spPr/>
        <p:txBody>
          <a:bodyPr/>
          <a:lstStyle/>
          <a:p>
            <a:pPr eaLnBrk="1" hangingPunct="1"/>
            <a:r>
              <a:rPr lang="fr-FR" dirty="0" err="1" smtClean="0"/>
              <a:t>Thanks</a:t>
            </a:r>
            <a:r>
              <a:rPr lang="fr-FR" dirty="0" smtClean="0"/>
              <a:t> for </a:t>
            </a:r>
            <a:r>
              <a:rPr lang="fr-FR" dirty="0" err="1" smtClean="0"/>
              <a:t>your</a:t>
            </a:r>
            <a:r>
              <a:rPr lang="fr-FR" dirty="0" smtClean="0"/>
              <a:t> attention…</a:t>
            </a:r>
          </a:p>
        </p:txBody>
      </p:sp>
      <p:sp>
        <p:nvSpPr>
          <p:cNvPr id="13318" name="Rectangle 5"/>
          <p:cNvSpPr>
            <a:spLocks noGrp="1" noChangeArrowheads="1"/>
          </p:cNvSpPr>
          <p:nvPr>
            <p:ph type="subTitle" idx="1"/>
          </p:nvPr>
        </p:nvSpPr>
        <p:spPr>
          <a:ln>
            <a:noFill/>
          </a:ln>
        </p:spPr>
        <p:txBody>
          <a:bodyPr/>
          <a:lstStyle/>
          <a:p>
            <a:r>
              <a:rPr lang="fr-FR" b="1" dirty="0" err="1" smtClean="0">
                <a:solidFill>
                  <a:srgbClr val="FF6600"/>
                </a:solidFill>
              </a:rPr>
              <a:t>Rich</a:t>
            </a:r>
            <a:r>
              <a:rPr lang="fr-FR" b="1" dirty="0" smtClean="0">
                <a:solidFill>
                  <a:srgbClr val="FF6600"/>
                </a:solidFill>
              </a:rPr>
              <a:t> 3D Media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p:spPr>
        <p:txBody>
          <a:bodyPr/>
          <a:lstStyle/>
          <a:p>
            <a:fld id="{1590A596-F2C9-456A-9091-AD9A52D11329}" type="datetime1">
              <a:rPr lang="fr-FR" smtClean="0"/>
              <a:pPr/>
              <a:t>30/08/2010</a:t>
            </a:fld>
            <a:endParaRPr lang="fr-FR"/>
          </a:p>
        </p:txBody>
      </p:sp>
      <p:sp>
        <p:nvSpPr>
          <p:cNvPr id="4099" name="Espace réservé du pied de page 4"/>
          <p:cNvSpPr>
            <a:spLocks noGrp="1"/>
          </p:cNvSpPr>
          <p:nvPr>
            <p:ph type="ftr" sz="quarter" idx="11"/>
          </p:nvPr>
        </p:nvSpPr>
        <p:spPr>
          <a:noFill/>
        </p:spPr>
        <p:txBody>
          <a:bodyPr/>
          <a:lstStyle/>
          <a:p>
            <a:r>
              <a:rPr lang="fr-FR" smtClean="0"/>
              <a:t>Modddjo – Aks – JSC/ER </a:t>
            </a:r>
            <a:endParaRPr lang="fr-FR"/>
          </a:p>
        </p:txBody>
      </p:sp>
      <p:sp>
        <p:nvSpPr>
          <p:cNvPr id="4100" name="Espace réservé du numéro de diapositive 5"/>
          <p:cNvSpPr>
            <a:spLocks noGrp="1"/>
          </p:cNvSpPr>
          <p:nvPr>
            <p:ph type="sldNum" sz="quarter" idx="12"/>
          </p:nvPr>
        </p:nvSpPr>
        <p:spPr>
          <a:noFill/>
        </p:spPr>
        <p:txBody>
          <a:bodyPr/>
          <a:lstStyle/>
          <a:p>
            <a:fld id="{BE6F8C6C-767D-4ED0-9DFA-4ACEF57E55A3}" type="slidenum">
              <a:rPr lang="fr-FR"/>
              <a:pPr/>
              <a:t>33</a:t>
            </a:fld>
            <a:endParaRPr lang="fr-FR"/>
          </a:p>
        </p:txBody>
      </p:sp>
      <p:sp>
        <p:nvSpPr>
          <p:cNvPr id="4101" name="Rectangle 2"/>
          <p:cNvSpPr>
            <a:spLocks noGrp="1" noChangeArrowheads="1"/>
          </p:cNvSpPr>
          <p:nvPr>
            <p:ph type="title"/>
          </p:nvPr>
        </p:nvSpPr>
        <p:spPr/>
        <p:txBody>
          <a:bodyPr/>
          <a:lstStyle/>
          <a:p>
            <a:pPr eaLnBrk="1" hangingPunct="1"/>
            <a:r>
              <a:rPr lang="fr-FR" dirty="0" smtClean="0"/>
              <a:t>7. </a:t>
            </a:r>
            <a:r>
              <a:rPr lang="fr-FR" dirty="0" err="1" smtClean="0"/>
              <a:t>Valuation</a:t>
            </a:r>
            <a:r>
              <a:rPr lang="fr-FR" dirty="0" smtClean="0"/>
              <a:t> and </a:t>
            </a:r>
            <a:r>
              <a:rPr lang="fr-FR" dirty="0" err="1" smtClean="0"/>
              <a:t>profitability</a:t>
            </a:r>
            <a:endParaRPr lang="fr-FR" dirty="0" smtClean="0"/>
          </a:p>
        </p:txBody>
      </p:sp>
      <p:sp>
        <p:nvSpPr>
          <p:cNvPr id="4102" name="Rectangle 3"/>
          <p:cNvSpPr>
            <a:spLocks noGrp="1" noChangeArrowheads="1"/>
          </p:cNvSpPr>
          <p:nvPr>
            <p:ph type="body" idx="1"/>
          </p:nvPr>
        </p:nvSpPr>
        <p:spPr>
          <a:xfrm>
            <a:off x="1547813" y="1484313"/>
            <a:ext cx="7096153" cy="4608512"/>
          </a:xfrm>
        </p:spPr>
        <p:txBody>
          <a:bodyPr/>
          <a:lstStyle/>
          <a:p>
            <a:pPr marL="381000" indent="-381000" eaLnBrk="1" hangingPunct="1">
              <a:buSzTx/>
              <a:buFont typeface="Wingdings" pitchFamily="2" charset="2"/>
              <a:buAutoNum type="arabicPeriod"/>
            </a:pPr>
            <a:endParaRPr lang="fr-FR" sz="2400" dirty="0" smtClean="0"/>
          </a:p>
          <a:p>
            <a:pPr marL="381000" indent="-381000" eaLnBrk="1" hangingPunct="1">
              <a:buSzTx/>
              <a:buFont typeface="Wingdings" pitchFamily="2" charset="2"/>
              <a:buAutoNum type="arabicPeriod"/>
            </a:pPr>
            <a:r>
              <a:rPr lang="en-US" sz="2400" dirty="0" smtClean="0"/>
              <a:t>Free Cash Flows of </a:t>
            </a:r>
            <a:r>
              <a:rPr lang="en-US" sz="2400" dirty="0" err="1" smtClean="0"/>
              <a:t>valorisation</a:t>
            </a:r>
            <a:endParaRPr lang="en-US" sz="2400" dirty="0" smtClean="0"/>
          </a:p>
          <a:p>
            <a:pPr marL="381000" indent="-381000" eaLnBrk="1" hangingPunct="1">
              <a:buSzTx/>
              <a:buFont typeface="Wingdings" pitchFamily="2" charset="2"/>
              <a:buAutoNum type="arabicPeriod"/>
            </a:pPr>
            <a:r>
              <a:rPr lang="en-US" sz="2400" dirty="0" err="1" smtClean="0"/>
              <a:t>Valorisation</a:t>
            </a:r>
            <a:r>
              <a:rPr lang="en-US" sz="2400" dirty="0" smtClean="0"/>
              <a:t> of the project</a:t>
            </a:r>
          </a:p>
          <a:p>
            <a:pPr marL="381000" indent="-381000" eaLnBrk="1" hangingPunct="1">
              <a:buSzTx/>
              <a:buFont typeface="Wingdings" pitchFamily="2" charset="2"/>
              <a:buAutoNum type="arabicPeriod"/>
            </a:pPr>
            <a:r>
              <a:rPr lang="en-US" sz="2400" dirty="0" smtClean="0"/>
              <a:t>Projected capital allocation</a:t>
            </a:r>
          </a:p>
          <a:p>
            <a:pPr marL="381000" indent="-381000" eaLnBrk="1" hangingPunct="1">
              <a:buSzTx/>
              <a:buFont typeface="Wingdings" pitchFamily="2" charset="2"/>
              <a:buAutoNum type="arabicPeriod"/>
            </a:pPr>
            <a:r>
              <a:rPr lang="en-US" sz="2400" dirty="0" smtClean="0"/>
              <a:t>Profitability of the project</a:t>
            </a:r>
            <a:endParaRPr lang="fr-FR"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a date 2"/>
          <p:cNvSpPr>
            <a:spLocks noGrp="1"/>
          </p:cNvSpPr>
          <p:nvPr>
            <p:ph type="dt" sz="quarter" idx="10"/>
          </p:nvPr>
        </p:nvSpPr>
        <p:spPr>
          <a:noFill/>
        </p:spPr>
        <p:txBody>
          <a:bodyPr/>
          <a:lstStyle/>
          <a:p>
            <a:fld id="{831FF703-7D64-4A05-884F-7315B825AFBA}" type="datetime1">
              <a:rPr lang="fr-FR" smtClean="0"/>
              <a:pPr/>
              <a:t>30/08/2010</a:t>
            </a:fld>
            <a:endParaRPr lang="fr-FR"/>
          </a:p>
        </p:txBody>
      </p:sp>
      <p:sp>
        <p:nvSpPr>
          <p:cNvPr id="9219"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9220" name="Espace réservé du numéro de diapositive 4"/>
          <p:cNvSpPr>
            <a:spLocks noGrp="1"/>
          </p:cNvSpPr>
          <p:nvPr>
            <p:ph type="sldNum" sz="quarter" idx="12"/>
          </p:nvPr>
        </p:nvSpPr>
        <p:spPr>
          <a:noFill/>
        </p:spPr>
        <p:txBody>
          <a:bodyPr/>
          <a:lstStyle/>
          <a:p>
            <a:fld id="{ACDB7B2A-880E-4369-901E-7D4AF510617F}" type="slidenum">
              <a:rPr lang="fr-FR"/>
              <a:pPr/>
              <a:t>34</a:t>
            </a:fld>
            <a:endParaRPr lang="fr-FR"/>
          </a:p>
        </p:txBody>
      </p:sp>
      <p:sp>
        <p:nvSpPr>
          <p:cNvPr id="9221" name="Rectangle 2"/>
          <p:cNvSpPr>
            <a:spLocks noGrp="1" noChangeArrowheads="1"/>
          </p:cNvSpPr>
          <p:nvPr>
            <p:ph type="title"/>
          </p:nvPr>
        </p:nvSpPr>
        <p:spPr/>
        <p:txBody>
          <a:bodyPr/>
          <a:lstStyle/>
          <a:p>
            <a:pPr eaLnBrk="1" hangingPunct="1"/>
            <a:r>
              <a:rPr lang="fr-FR" dirty="0" smtClean="0"/>
              <a:t>7.1 </a:t>
            </a:r>
            <a:r>
              <a:rPr lang="en-US" dirty="0" smtClean="0"/>
              <a:t>Free Cash Flows of </a:t>
            </a:r>
            <a:r>
              <a:rPr lang="en-US" dirty="0" err="1" smtClean="0"/>
              <a:t>valorisation</a:t>
            </a:r>
            <a:endParaRPr lang="fr-FR" dirty="0" smtClean="0"/>
          </a:p>
        </p:txBody>
      </p:sp>
      <p:pic>
        <p:nvPicPr>
          <p:cNvPr id="7" name="Picture 4"/>
          <p:cNvPicPr>
            <a:picLocks noChangeAspect="1" noChangeArrowheads="1"/>
          </p:cNvPicPr>
          <p:nvPr/>
        </p:nvPicPr>
        <p:blipFill>
          <a:blip r:embed="rId2" cstate="print"/>
          <a:srcRect/>
          <a:stretch>
            <a:fillRect/>
          </a:stretch>
        </p:blipFill>
        <p:spPr bwMode="auto">
          <a:xfrm>
            <a:off x="395288" y="1663700"/>
            <a:ext cx="8353425" cy="3630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2"/>
          <p:cNvSpPr>
            <a:spLocks noGrp="1"/>
          </p:cNvSpPr>
          <p:nvPr>
            <p:ph type="dt" sz="half" idx="10"/>
          </p:nvPr>
        </p:nvSpPr>
        <p:spPr/>
        <p:txBody>
          <a:bodyPr/>
          <a:lstStyle/>
          <a:p>
            <a:r>
              <a:rPr lang="fr-FR"/>
              <a:t>Printemps Eté 2010</a:t>
            </a:r>
          </a:p>
        </p:txBody>
      </p:sp>
      <p:sp>
        <p:nvSpPr>
          <p:cNvPr id="8" name="Espace réservé du pied de page 3"/>
          <p:cNvSpPr>
            <a:spLocks noGrp="1"/>
          </p:cNvSpPr>
          <p:nvPr>
            <p:ph type="ftr" sz="quarter" idx="11"/>
          </p:nvPr>
        </p:nvSpPr>
        <p:spPr/>
        <p:txBody>
          <a:bodyPr/>
          <a:lstStyle/>
          <a:p>
            <a:r>
              <a:rPr lang="fr-FR"/>
              <a:t>JSC Consultants</a:t>
            </a:r>
          </a:p>
        </p:txBody>
      </p:sp>
      <p:sp>
        <p:nvSpPr>
          <p:cNvPr id="9" name="Espace réservé du numéro de diapositive 4"/>
          <p:cNvSpPr>
            <a:spLocks noGrp="1"/>
          </p:cNvSpPr>
          <p:nvPr>
            <p:ph type="sldNum" sz="quarter" idx="12"/>
          </p:nvPr>
        </p:nvSpPr>
        <p:spPr/>
        <p:txBody>
          <a:bodyPr/>
          <a:lstStyle/>
          <a:p>
            <a:fld id="{20086442-DFB4-4A3B-9B1E-DC3CBDE5848D}" type="slidenum">
              <a:rPr lang="fr-FR"/>
              <a:pPr/>
              <a:t>35</a:t>
            </a:fld>
            <a:endParaRPr lang="fr-FR"/>
          </a:p>
        </p:txBody>
      </p:sp>
      <p:sp>
        <p:nvSpPr>
          <p:cNvPr id="19460" name="Rectangle 4"/>
          <p:cNvSpPr>
            <a:spLocks noGrp="1" noChangeArrowheads="1"/>
          </p:cNvSpPr>
          <p:nvPr>
            <p:ph type="title"/>
          </p:nvPr>
        </p:nvSpPr>
        <p:spPr/>
        <p:txBody>
          <a:bodyPr/>
          <a:lstStyle/>
          <a:p>
            <a:r>
              <a:rPr lang="fr-FR" dirty="0" smtClean="0"/>
              <a:t>7.2 Valorisation of the </a:t>
            </a:r>
            <a:r>
              <a:rPr lang="fr-FR" dirty="0" err="1" smtClean="0"/>
              <a:t>project</a:t>
            </a:r>
            <a:endParaRPr lang="fr-FR" dirty="0"/>
          </a:p>
        </p:txBody>
      </p:sp>
      <p:pic>
        <p:nvPicPr>
          <p:cNvPr id="19462" name="Picture 6"/>
          <p:cNvPicPr>
            <a:picLocks noChangeAspect="1" noChangeArrowheads="1"/>
          </p:cNvPicPr>
          <p:nvPr/>
        </p:nvPicPr>
        <p:blipFill>
          <a:blip r:embed="rId2" cstate="print"/>
          <a:srcRect/>
          <a:stretch>
            <a:fillRect/>
          </a:stretch>
        </p:blipFill>
        <p:spPr bwMode="auto">
          <a:xfrm>
            <a:off x="503238" y="1052513"/>
            <a:ext cx="8137525" cy="2511425"/>
          </a:xfrm>
          <a:prstGeom prst="rect">
            <a:avLst/>
          </a:prstGeom>
          <a:noFill/>
          <a:ln w="9525">
            <a:noFill/>
            <a:miter lim="800000"/>
            <a:headEnd/>
            <a:tailEnd/>
          </a:ln>
          <a:effectLst/>
        </p:spPr>
      </p:pic>
      <p:pic>
        <p:nvPicPr>
          <p:cNvPr id="19463" name="Picture 7"/>
          <p:cNvPicPr>
            <a:picLocks noChangeAspect="1" noChangeArrowheads="1"/>
          </p:cNvPicPr>
          <p:nvPr/>
        </p:nvPicPr>
        <p:blipFill>
          <a:blip r:embed="rId3" cstate="print"/>
          <a:srcRect/>
          <a:stretch>
            <a:fillRect/>
          </a:stretch>
        </p:blipFill>
        <p:spPr bwMode="auto">
          <a:xfrm>
            <a:off x="503238" y="3489325"/>
            <a:ext cx="8137525" cy="1387475"/>
          </a:xfrm>
          <a:prstGeom prst="rect">
            <a:avLst/>
          </a:prstGeom>
          <a:noFill/>
          <a:ln w="9525">
            <a:noFill/>
            <a:miter lim="800000"/>
            <a:headEnd/>
            <a:tailEnd/>
          </a:ln>
          <a:effectLst/>
        </p:spPr>
      </p:pic>
      <p:pic>
        <p:nvPicPr>
          <p:cNvPr id="19717" name="Picture 261"/>
          <p:cNvPicPr>
            <a:picLocks noChangeAspect="1" noChangeArrowheads="1"/>
          </p:cNvPicPr>
          <p:nvPr/>
        </p:nvPicPr>
        <p:blipFill>
          <a:blip r:embed="rId4" cstate="print"/>
          <a:srcRect/>
          <a:stretch>
            <a:fillRect/>
          </a:stretch>
        </p:blipFill>
        <p:spPr bwMode="auto">
          <a:xfrm>
            <a:off x="503238" y="4857750"/>
            <a:ext cx="8137525" cy="1377950"/>
          </a:xfrm>
          <a:prstGeom prst="rect">
            <a:avLst/>
          </a:prstGeom>
          <a:noFill/>
          <a:ln w="9525">
            <a:noFill/>
            <a:miter lim="800000"/>
            <a:headEnd/>
            <a:tailEnd/>
          </a:ln>
          <a:effectLst/>
        </p:spPr>
      </p:pic>
      <p:sp>
        <p:nvSpPr>
          <p:cNvPr id="19719" name="AutoShape 263"/>
          <p:cNvSpPr>
            <a:spLocks noChangeArrowheads="1"/>
          </p:cNvSpPr>
          <p:nvPr/>
        </p:nvSpPr>
        <p:spPr bwMode="auto">
          <a:xfrm>
            <a:off x="6948488" y="3933825"/>
            <a:ext cx="1152525" cy="503238"/>
          </a:xfrm>
          <a:prstGeom prst="leftArrow">
            <a:avLst>
              <a:gd name="adj1" fmla="val 50000"/>
              <a:gd name="adj2" fmla="val 57255"/>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719"/>
                                        </p:tgtEl>
                                        <p:attrNameLst>
                                          <p:attrName>style.visibility</p:attrName>
                                        </p:attrNameLst>
                                      </p:cBhvr>
                                      <p:to>
                                        <p:strVal val="visible"/>
                                      </p:to>
                                    </p:set>
                                    <p:anim calcmode="lin" valueType="num">
                                      <p:cBhvr>
                                        <p:cTn id="19" dur="1000" fill="hold"/>
                                        <p:tgtEl>
                                          <p:spTgt spid="19719"/>
                                        </p:tgtEl>
                                        <p:attrNameLst>
                                          <p:attrName>ppt_w</p:attrName>
                                        </p:attrNameLst>
                                      </p:cBhvr>
                                      <p:tavLst>
                                        <p:tav tm="0">
                                          <p:val>
                                            <p:strVal val="#ppt_w*0.70"/>
                                          </p:val>
                                        </p:tav>
                                        <p:tav tm="100000">
                                          <p:val>
                                            <p:strVal val="#ppt_w"/>
                                          </p:val>
                                        </p:tav>
                                      </p:tavLst>
                                    </p:anim>
                                    <p:anim calcmode="lin" valueType="num">
                                      <p:cBhvr>
                                        <p:cTn id="20" dur="1000" fill="hold"/>
                                        <p:tgtEl>
                                          <p:spTgt spid="19719"/>
                                        </p:tgtEl>
                                        <p:attrNameLst>
                                          <p:attrName>ppt_h</p:attrName>
                                        </p:attrNameLst>
                                      </p:cBhvr>
                                      <p:tavLst>
                                        <p:tav tm="0">
                                          <p:val>
                                            <p:strVal val="#ppt_h"/>
                                          </p:val>
                                        </p:tav>
                                        <p:tav tm="100000">
                                          <p:val>
                                            <p:strVal val="#ppt_h"/>
                                          </p:val>
                                        </p:tav>
                                      </p:tavLst>
                                    </p:anim>
                                    <p:animEffect transition="in" filter="fade">
                                      <p:cBhvr>
                                        <p:cTn id="21" dur="1000"/>
                                        <p:tgtEl>
                                          <p:spTgt spid="197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1" nodeType="clickEffect">
                                  <p:stCondLst>
                                    <p:cond delay="0"/>
                                  </p:stCondLst>
                                  <p:childTnLst>
                                    <p:set>
                                      <p:cBhvr>
                                        <p:cTn id="25" dur="1" fill="hold">
                                          <p:stCondLst>
                                            <p:cond delay="0"/>
                                          </p:stCondLst>
                                        </p:cTn>
                                        <p:tgtEl>
                                          <p:spTgt spid="19719"/>
                                        </p:tgtEl>
                                        <p:attrNameLst>
                                          <p:attrName>style.visibility</p:attrName>
                                        </p:attrNameLst>
                                      </p:cBhvr>
                                      <p:to>
                                        <p:strVal val="visible"/>
                                      </p:to>
                                    </p:set>
                                    <p:animEffect transition="in" filter="wipe(right)">
                                      <p:cBhvr>
                                        <p:cTn id="26" dur="1000"/>
                                        <p:tgtEl>
                                          <p:spTgt spid="19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P spid="1971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a date 3"/>
          <p:cNvSpPr>
            <a:spLocks noGrp="1"/>
          </p:cNvSpPr>
          <p:nvPr>
            <p:ph type="dt" sz="quarter" idx="10"/>
          </p:nvPr>
        </p:nvSpPr>
        <p:spPr>
          <a:noFill/>
        </p:spPr>
        <p:txBody>
          <a:bodyPr/>
          <a:lstStyle/>
          <a:p>
            <a:fld id="{272652FD-558C-46FD-B1BB-AE108B7F48D6}" type="datetime1">
              <a:rPr lang="fr-FR" smtClean="0"/>
              <a:pPr/>
              <a:t>30/08/2010</a:t>
            </a:fld>
            <a:endParaRPr lang="fr-FR"/>
          </a:p>
        </p:txBody>
      </p:sp>
      <p:sp>
        <p:nvSpPr>
          <p:cNvPr id="11267" name="Espace réservé du pied de page 4"/>
          <p:cNvSpPr>
            <a:spLocks noGrp="1"/>
          </p:cNvSpPr>
          <p:nvPr>
            <p:ph type="ftr" sz="quarter" idx="11"/>
          </p:nvPr>
        </p:nvSpPr>
        <p:spPr>
          <a:noFill/>
        </p:spPr>
        <p:txBody>
          <a:bodyPr/>
          <a:lstStyle/>
          <a:p>
            <a:r>
              <a:rPr lang="fr-FR" smtClean="0"/>
              <a:t>Modddjo – Aks – JSC/ER </a:t>
            </a:r>
            <a:endParaRPr lang="fr-FR"/>
          </a:p>
        </p:txBody>
      </p:sp>
      <p:sp>
        <p:nvSpPr>
          <p:cNvPr id="11268" name="Espace réservé du numéro de diapositive 5"/>
          <p:cNvSpPr>
            <a:spLocks noGrp="1"/>
          </p:cNvSpPr>
          <p:nvPr>
            <p:ph type="sldNum" sz="quarter" idx="12"/>
          </p:nvPr>
        </p:nvSpPr>
        <p:spPr>
          <a:noFill/>
        </p:spPr>
        <p:txBody>
          <a:bodyPr/>
          <a:lstStyle/>
          <a:p>
            <a:fld id="{A43C24A3-5801-4D91-B6FC-0794D52BECE8}" type="slidenum">
              <a:rPr lang="fr-FR"/>
              <a:pPr/>
              <a:t>36</a:t>
            </a:fld>
            <a:endParaRPr lang="fr-FR"/>
          </a:p>
        </p:txBody>
      </p:sp>
      <p:sp>
        <p:nvSpPr>
          <p:cNvPr id="11269" name="Rectangle 2"/>
          <p:cNvSpPr>
            <a:spLocks noGrp="1" noChangeArrowheads="1"/>
          </p:cNvSpPr>
          <p:nvPr>
            <p:ph type="title"/>
          </p:nvPr>
        </p:nvSpPr>
        <p:spPr/>
        <p:txBody>
          <a:bodyPr/>
          <a:lstStyle/>
          <a:p>
            <a:pPr eaLnBrk="1" hangingPunct="1"/>
            <a:r>
              <a:rPr lang="fr-FR" dirty="0" smtClean="0"/>
              <a:t>7.3 </a:t>
            </a:r>
            <a:r>
              <a:rPr lang="fr-FR" dirty="0" err="1" smtClean="0"/>
              <a:t>Projected</a:t>
            </a:r>
            <a:r>
              <a:rPr lang="fr-FR" dirty="0" smtClean="0"/>
              <a:t> capital allocation</a:t>
            </a:r>
          </a:p>
        </p:txBody>
      </p:sp>
      <p:pic>
        <p:nvPicPr>
          <p:cNvPr id="9" name="Picture 7"/>
          <p:cNvPicPr>
            <a:picLocks noChangeAspect="1" noChangeArrowheads="1"/>
          </p:cNvPicPr>
          <p:nvPr/>
        </p:nvPicPr>
        <p:blipFill>
          <a:blip r:embed="rId2" cstate="print"/>
          <a:srcRect/>
          <a:stretch>
            <a:fillRect/>
          </a:stretch>
        </p:blipFill>
        <p:spPr bwMode="auto">
          <a:xfrm>
            <a:off x="1692275" y="2205038"/>
            <a:ext cx="5694363" cy="243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a date 2"/>
          <p:cNvSpPr>
            <a:spLocks noGrp="1"/>
          </p:cNvSpPr>
          <p:nvPr>
            <p:ph type="dt" sz="quarter" idx="10"/>
          </p:nvPr>
        </p:nvSpPr>
        <p:spPr>
          <a:noFill/>
        </p:spPr>
        <p:txBody>
          <a:bodyPr/>
          <a:lstStyle/>
          <a:p>
            <a:fld id="{664FEA5E-D152-49A0-9221-CCBB422F58F4}" type="datetime1">
              <a:rPr lang="fr-FR" smtClean="0"/>
              <a:pPr/>
              <a:t>30/08/2010</a:t>
            </a:fld>
            <a:endParaRPr lang="fr-FR"/>
          </a:p>
        </p:txBody>
      </p:sp>
      <p:sp>
        <p:nvSpPr>
          <p:cNvPr id="12291"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12292" name="Espace réservé du numéro de diapositive 4"/>
          <p:cNvSpPr>
            <a:spLocks noGrp="1"/>
          </p:cNvSpPr>
          <p:nvPr>
            <p:ph type="sldNum" sz="quarter" idx="12"/>
          </p:nvPr>
        </p:nvSpPr>
        <p:spPr>
          <a:noFill/>
        </p:spPr>
        <p:txBody>
          <a:bodyPr/>
          <a:lstStyle/>
          <a:p>
            <a:fld id="{9CF09E21-5C1A-4A7B-B8FD-AFDB87900B68}" type="slidenum">
              <a:rPr lang="fr-FR"/>
              <a:pPr/>
              <a:t>37</a:t>
            </a:fld>
            <a:endParaRPr lang="fr-FR"/>
          </a:p>
        </p:txBody>
      </p:sp>
      <p:sp>
        <p:nvSpPr>
          <p:cNvPr id="12293" name="Rectangle 2"/>
          <p:cNvSpPr>
            <a:spLocks noGrp="1" noChangeArrowheads="1"/>
          </p:cNvSpPr>
          <p:nvPr>
            <p:ph type="title"/>
          </p:nvPr>
        </p:nvSpPr>
        <p:spPr>
          <a:xfrm>
            <a:off x="1150938" y="265801"/>
            <a:ext cx="7793037" cy="642919"/>
          </a:xfrm>
        </p:spPr>
        <p:txBody>
          <a:bodyPr/>
          <a:lstStyle/>
          <a:p>
            <a:pPr eaLnBrk="1" hangingPunct="1"/>
            <a:r>
              <a:rPr lang="fr-FR" dirty="0" smtClean="0"/>
              <a:t>7.4 </a:t>
            </a:r>
            <a:r>
              <a:rPr lang="fr-FR" dirty="0" err="1" smtClean="0"/>
              <a:t>Profitability</a:t>
            </a:r>
            <a:r>
              <a:rPr lang="fr-FR" dirty="0" smtClean="0"/>
              <a:t> of the </a:t>
            </a:r>
            <a:r>
              <a:rPr lang="fr-FR" dirty="0" err="1" smtClean="0"/>
              <a:t>project</a:t>
            </a:r>
            <a:endParaRPr lang="fr-FR" dirty="0" smtClean="0"/>
          </a:p>
        </p:txBody>
      </p:sp>
      <p:pic>
        <p:nvPicPr>
          <p:cNvPr id="7" name="Picture 9"/>
          <p:cNvPicPr>
            <a:picLocks noChangeAspect="1" noChangeArrowheads="1"/>
          </p:cNvPicPr>
          <p:nvPr/>
        </p:nvPicPr>
        <p:blipFill>
          <a:blip r:embed="rId2" cstate="print"/>
          <a:srcRect/>
          <a:stretch>
            <a:fillRect/>
          </a:stretch>
        </p:blipFill>
        <p:spPr bwMode="auto">
          <a:xfrm>
            <a:off x="2924175" y="1214438"/>
            <a:ext cx="3197225" cy="1069975"/>
          </a:xfrm>
          <a:prstGeom prst="rect">
            <a:avLst/>
          </a:prstGeom>
          <a:noFill/>
          <a:ln w="9525">
            <a:noFill/>
            <a:miter lim="800000"/>
            <a:headEnd/>
            <a:tailEnd/>
          </a:ln>
          <a:effectLst/>
        </p:spPr>
      </p:pic>
      <p:pic>
        <p:nvPicPr>
          <p:cNvPr id="8" name="Picture 10"/>
          <p:cNvPicPr>
            <a:picLocks noChangeAspect="1" noChangeArrowheads="1"/>
          </p:cNvPicPr>
          <p:nvPr/>
        </p:nvPicPr>
        <p:blipFill>
          <a:blip r:embed="rId3" cstate="print"/>
          <a:srcRect/>
          <a:stretch>
            <a:fillRect/>
          </a:stretch>
        </p:blipFill>
        <p:spPr bwMode="auto">
          <a:xfrm>
            <a:off x="1187450" y="2441575"/>
            <a:ext cx="6708775" cy="1804988"/>
          </a:xfrm>
          <a:prstGeom prst="rect">
            <a:avLst/>
          </a:prstGeom>
          <a:noFill/>
          <a:ln w="9525">
            <a:noFill/>
            <a:miter lim="800000"/>
            <a:headEnd/>
            <a:tailEnd/>
          </a:ln>
          <a:effectLst/>
        </p:spPr>
      </p:pic>
      <p:pic>
        <p:nvPicPr>
          <p:cNvPr id="9" name="Picture 11"/>
          <p:cNvPicPr>
            <a:picLocks noChangeAspect="1" noChangeArrowheads="1"/>
          </p:cNvPicPr>
          <p:nvPr/>
        </p:nvPicPr>
        <p:blipFill>
          <a:blip r:embed="rId4" cstate="print"/>
          <a:srcRect/>
          <a:stretch>
            <a:fillRect/>
          </a:stretch>
        </p:blipFill>
        <p:spPr bwMode="auto">
          <a:xfrm>
            <a:off x="1187450" y="4432300"/>
            <a:ext cx="6708775" cy="18049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Grp="1" noChangeArrowheads="1"/>
          </p:cNvSpPr>
          <p:nvPr>
            <p:ph type="dt" sz="quarter" idx="10"/>
          </p:nvPr>
        </p:nvSpPr>
        <p:spPr>
          <a:noFill/>
        </p:spPr>
        <p:txBody>
          <a:bodyPr/>
          <a:lstStyle/>
          <a:p>
            <a:fld id="{441D0BD9-CCE1-45C7-82C0-7F1BED8A6B5F}" type="datetime1">
              <a:rPr lang="fr-FR" smtClean="0"/>
              <a:pPr/>
              <a:t>30/08/2010</a:t>
            </a:fld>
            <a:endParaRPr lang="fr-FR"/>
          </a:p>
        </p:txBody>
      </p:sp>
      <p:sp>
        <p:nvSpPr>
          <p:cNvPr id="13315" name="Rectangle 15"/>
          <p:cNvSpPr>
            <a:spLocks noGrp="1" noChangeArrowheads="1"/>
          </p:cNvSpPr>
          <p:nvPr>
            <p:ph type="ftr" sz="quarter" idx="11"/>
          </p:nvPr>
        </p:nvSpPr>
        <p:spPr>
          <a:noFill/>
        </p:spPr>
        <p:txBody>
          <a:bodyPr/>
          <a:lstStyle/>
          <a:p>
            <a:r>
              <a:rPr lang="fr-FR" smtClean="0"/>
              <a:t>Modddjo – Aks – JSC/ER </a:t>
            </a:r>
            <a:endParaRPr lang="fr-FR"/>
          </a:p>
        </p:txBody>
      </p:sp>
      <p:sp>
        <p:nvSpPr>
          <p:cNvPr id="13316" name="Rectangle 16"/>
          <p:cNvSpPr>
            <a:spLocks noGrp="1" noChangeArrowheads="1"/>
          </p:cNvSpPr>
          <p:nvPr>
            <p:ph type="sldNum" sz="quarter" idx="12"/>
          </p:nvPr>
        </p:nvSpPr>
        <p:spPr>
          <a:noFill/>
        </p:spPr>
        <p:txBody>
          <a:bodyPr/>
          <a:lstStyle/>
          <a:p>
            <a:fld id="{39430179-52F8-4BD0-8019-153D5F4E13A7}" type="slidenum">
              <a:rPr lang="fr-FR"/>
              <a:pPr/>
              <a:t>38</a:t>
            </a:fld>
            <a:endParaRPr lang="fr-FR"/>
          </a:p>
        </p:txBody>
      </p:sp>
      <p:sp>
        <p:nvSpPr>
          <p:cNvPr id="13317" name="Rectangle 4"/>
          <p:cNvSpPr>
            <a:spLocks noGrp="1" noChangeArrowheads="1"/>
          </p:cNvSpPr>
          <p:nvPr>
            <p:ph type="ctrTitle"/>
          </p:nvPr>
        </p:nvSpPr>
        <p:spPr/>
        <p:txBody>
          <a:bodyPr/>
          <a:lstStyle/>
          <a:p>
            <a:pPr eaLnBrk="1" hangingPunct="1"/>
            <a:r>
              <a:rPr lang="fr-FR" dirty="0" smtClean="0"/>
              <a:t>Appendices</a:t>
            </a:r>
          </a:p>
        </p:txBody>
      </p:sp>
      <p:sp>
        <p:nvSpPr>
          <p:cNvPr id="13318" name="Rectangle 5"/>
          <p:cNvSpPr>
            <a:spLocks noGrp="1" noChangeArrowheads="1"/>
          </p:cNvSpPr>
          <p:nvPr>
            <p:ph type="subTitle" idx="1"/>
          </p:nvPr>
        </p:nvSpPr>
        <p:spPr/>
        <p:txBody>
          <a:bodyPr/>
          <a:lstStyle/>
          <a:p>
            <a:pPr eaLnBrk="1" hangingPunct="1"/>
            <a:endParaRPr lang="fr-F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150938" y="214313"/>
            <a:ext cx="7793037" cy="838200"/>
          </a:xfrm>
        </p:spPr>
        <p:txBody>
          <a:bodyPr/>
          <a:lstStyle/>
          <a:p>
            <a:pPr eaLnBrk="1" hangingPunct="1"/>
            <a:r>
              <a:rPr lang="fr-FR" dirty="0" smtClean="0"/>
              <a:t>3. </a:t>
            </a:r>
            <a:r>
              <a:rPr lang="fr-FR" dirty="0" err="1" smtClean="0"/>
              <a:t>Competition</a:t>
            </a:r>
            <a:endParaRPr lang="fr-FR" dirty="0" smtClean="0"/>
          </a:p>
        </p:txBody>
      </p:sp>
      <p:graphicFrame>
        <p:nvGraphicFramePr>
          <p:cNvPr id="19566" name="Group 110"/>
          <p:cNvGraphicFramePr>
            <a:graphicFrameLocks noGrp="1"/>
          </p:cNvGraphicFramePr>
          <p:nvPr/>
        </p:nvGraphicFramePr>
        <p:xfrm>
          <a:off x="857250" y="1785926"/>
          <a:ext cx="7786741" cy="4013682"/>
        </p:xfrm>
        <a:graphic>
          <a:graphicData uri="http://schemas.openxmlformats.org/drawingml/2006/table">
            <a:tbl>
              <a:tblPr/>
              <a:tblGrid>
                <a:gridCol w="1683856"/>
                <a:gridCol w="1567784"/>
                <a:gridCol w="1579255"/>
                <a:gridCol w="1584991"/>
                <a:gridCol w="1370855"/>
              </a:tblGrid>
              <a:tr h="415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rPr>
                        <a:t>Facteur clef de succès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000000"/>
                          </a:solidFill>
                          <a:effectLst/>
                          <a:latin typeface="Calibri" pitchFamily="34" charset="0"/>
                        </a:rPr>
                        <a:t>Modddjo</a:t>
                      </a:r>
                      <a:endParaRPr kumimoji="0" lang="fr-FR" sz="12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C89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rPr>
                        <a:t>Flash </a:t>
                      </a:r>
                      <a:br>
                        <a:rPr kumimoji="0" lang="fr-FR" sz="1200" b="1" i="0" u="none" strike="noStrike" cap="none" normalizeH="0" baseline="0" dirty="0" smtClean="0">
                          <a:ln>
                            <a:noFill/>
                          </a:ln>
                          <a:solidFill>
                            <a:srgbClr val="000000"/>
                          </a:solidFill>
                          <a:effectLst/>
                          <a:latin typeface="Calibri" pitchFamily="34" charset="0"/>
                        </a:rPr>
                      </a:br>
                      <a:r>
                        <a:rPr kumimoji="0" lang="fr-FR" sz="1200" b="1" i="0" u="none" strike="noStrike" cap="none" normalizeH="0" baseline="0" dirty="0" smtClean="0">
                          <a:ln>
                            <a:noFill/>
                          </a:ln>
                          <a:solidFill>
                            <a:srgbClr val="000000"/>
                          </a:solidFill>
                          <a:effectLst/>
                          <a:latin typeface="Calibri" pitchFamily="34" charset="0"/>
                        </a:rPr>
                        <a:t>(Adobe)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B27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000000"/>
                          </a:solidFill>
                          <a:effectLst/>
                          <a:latin typeface="Calibri" pitchFamily="34" charset="0"/>
                        </a:rPr>
                        <a:t>Virtools</a:t>
                      </a:r>
                      <a:endParaRPr kumimoji="0" lang="fr-FR"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rPr>
                        <a:t>(Dassault System)</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3A1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000000"/>
                          </a:solidFill>
                          <a:effectLst/>
                          <a:latin typeface="Calibri" pitchFamily="34" charset="0"/>
                        </a:rPr>
                        <a:t>Silverlight</a:t>
                      </a:r>
                      <a:r>
                        <a:rPr kumimoji="0" lang="fr-FR" sz="1200" b="1" i="0" u="none" strike="noStrike" cap="none" normalizeH="0" baseline="0" dirty="0" smtClean="0">
                          <a:ln>
                            <a:noFill/>
                          </a:ln>
                          <a:solidFill>
                            <a:srgbClr val="000000"/>
                          </a:solidFill>
                          <a:effectLst/>
                          <a:latin typeface="Calibri" pitchFamily="34" charset="0"/>
                        </a:rPr>
                        <a:t> (Microsoft)</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CAD4"/>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Notoriété (réseaux)</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En construction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Énorme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Bonne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Faible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Gamme</a:t>
                      </a:r>
                    </a:p>
                  </a:txBody>
                  <a:tcPr marL="9053" marR="9053" marT="905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Très diversifiée</a:t>
                      </a:r>
                    </a:p>
                  </a:txBody>
                  <a:tcPr marL="9053" marR="9053" marT="9053"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Énorme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Professionnelle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Inconnue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Canaux de distribution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Licence / Web</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Installé à 98%</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Peu installé</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En cours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6">
                <a:tc row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Niveau technologique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Très bon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Très bon Consommateur de ressources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Faible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Nécessite spécialiste 3D Basé sur .NET</a:t>
                      </a:r>
                      <a:r>
                        <a:rPr kumimoji="0" lang="fr-FR" sz="1100" b="1" i="0" u="none" strike="noStrike" cap="none" normalizeH="0" baseline="0" dirty="0" smtClean="0">
                          <a:ln>
                            <a:noFill/>
                          </a:ln>
                          <a:solidFill>
                            <a:srgbClr val="000000"/>
                          </a:solidFill>
                          <a:effectLst/>
                          <a:latin typeface="Calibri" pitchFamily="34" charset="0"/>
                        </a:rPr>
                        <a:t> </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253">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Pas de spécialiste </a:t>
                      </a: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Nécessite spécialistes 3D </a:t>
                      </a: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000" b="1" i="0" u="none" strike="noStrike" cap="none" normalizeH="0" baseline="0" dirty="0" smtClean="0">
                          <a:ln>
                            <a:noFill/>
                          </a:ln>
                          <a:solidFill>
                            <a:srgbClr val="000000"/>
                          </a:solidFill>
                          <a:effectLst/>
                          <a:latin typeface="Calibri" pitchFamily="34" charset="0"/>
                        </a:rPr>
                        <a:t>Nécessite spécialiste 3D</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695">
                <a:tc vMerge="1">
                  <a:txBody>
                    <a:bodyPr/>
                    <a:lstStyle/>
                    <a:p>
                      <a:endParaRPr lang="fr-FR"/>
                    </a:p>
                  </a:txBody>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100" b="1" i="0" u="none" strike="noStrike" cap="none" normalizeH="0" baseline="0" dirty="0" smtClean="0">
                          <a:ln>
                            <a:noFill/>
                          </a:ln>
                          <a:solidFill>
                            <a:srgbClr val="000000"/>
                          </a:solidFill>
                          <a:effectLst/>
                          <a:latin typeface="Calibri" pitchFamily="34" charset="0"/>
                        </a:rPr>
                        <a:t>3D Web Standard</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a:p>
                  </a:txBody>
                  <a:tcPr/>
                </a:tc>
                <a:tc vMerge="1">
                  <a:txBody>
                    <a:bodyPr/>
                    <a:lstStyle/>
                    <a:p>
                      <a:endParaRPr lang="fr-FR"/>
                    </a:p>
                  </a:txBody>
                  <a:tcPr/>
                </a:tc>
              </a:tr>
              <a:tr h="225515">
                <a:tc vMerge="1">
                  <a:txBody>
                    <a:bodyPr/>
                    <a:lstStyle/>
                    <a:p>
                      <a:endParaRPr lang="fr-FR"/>
                    </a:p>
                  </a:txBody>
                  <a:tcPr/>
                </a:tc>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100" b="1" i="0" u="none" strike="noStrike" cap="none" normalizeH="0" baseline="0" dirty="0" smtClean="0">
                          <a:ln>
                            <a:noFill/>
                          </a:ln>
                          <a:solidFill>
                            <a:srgbClr val="000000"/>
                          </a:solidFill>
                          <a:effectLst/>
                          <a:latin typeface="Calibri" pitchFamily="34" charset="0"/>
                        </a:rPr>
                        <a:t>Langage spécifique</a:t>
                      </a:r>
                      <a:r>
                        <a:rPr kumimoji="0" lang="fr-FR" sz="1400" b="1" i="0" u="none" strike="noStrike" cap="none" normalizeH="0" baseline="0" dirty="0" smtClean="0">
                          <a:ln>
                            <a:noFill/>
                          </a:ln>
                          <a:solidFill>
                            <a:srgbClr val="000000"/>
                          </a:solidFill>
                          <a:effectLst/>
                          <a:latin typeface="Calibri" pitchFamily="34" charset="0"/>
                        </a:rPr>
                        <a:t> </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a:p>
                  </a:txBody>
                  <a:tcPr/>
                </a:tc>
              </a:tr>
              <a:tr h="456092">
                <a:tc row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Type de produits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Modddjo Player (free)</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Flash Player (free)</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3DVIA Player (free) </a:t>
                      </a:r>
                      <a:br>
                        <a:rPr kumimoji="0" lang="en-GB" sz="1000" b="1" i="0" u="none" strike="noStrike" cap="none" normalizeH="0" baseline="0" dirty="0" smtClean="0">
                          <a:ln>
                            <a:noFill/>
                          </a:ln>
                          <a:solidFill>
                            <a:srgbClr val="000000"/>
                          </a:solidFill>
                          <a:effectLst/>
                          <a:latin typeface="Calibri" pitchFamily="34" charset="0"/>
                        </a:rPr>
                      </a:br>
                      <a:r>
                        <a:rPr kumimoji="0" lang="en-GB" sz="1000" b="1" i="0" u="none" strike="noStrike" cap="none" normalizeH="0" baseline="0" dirty="0" err="1" smtClean="0">
                          <a:ln>
                            <a:noFill/>
                          </a:ln>
                          <a:solidFill>
                            <a:srgbClr val="000000"/>
                          </a:solidFill>
                          <a:effectLst/>
                          <a:latin typeface="Calibri" pitchFamily="34" charset="0"/>
                        </a:rPr>
                        <a:t>Virtools</a:t>
                      </a:r>
                      <a:r>
                        <a:rPr kumimoji="0" lang="en-GB" sz="1000" b="1" i="0" u="none" strike="noStrike" cap="none" normalizeH="0" baseline="0" dirty="0" smtClean="0">
                          <a:ln>
                            <a:noFill/>
                          </a:ln>
                          <a:solidFill>
                            <a:srgbClr val="000000"/>
                          </a:solidFill>
                          <a:effectLst/>
                          <a:latin typeface="Calibri" pitchFamily="34" charset="0"/>
                        </a:rPr>
                        <a:t> 4</a:t>
                      </a:r>
                      <a:endParaRPr kumimoji="0" lang="fr-FR" sz="10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(10 K€ + royalties)</a:t>
                      </a:r>
                      <a:r>
                        <a:rPr kumimoji="0" lang="fr-FR" sz="1100" b="1" i="0" u="none" strike="noStrike" cap="none" normalizeH="0" baseline="0" dirty="0" smtClean="0">
                          <a:ln>
                            <a:noFill/>
                          </a:ln>
                          <a:solidFill>
                            <a:srgbClr val="000000"/>
                          </a:solidFill>
                          <a:effectLst/>
                          <a:latin typeface="Calibri" pitchFamily="34" charset="0"/>
                        </a:rPr>
                        <a:t>  </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Player (free)</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61963">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Modddjo Writer</a:t>
                      </a:r>
                      <a:br>
                        <a:rPr kumimoji="0" lang="en-GB" sz="1000" b="1" i="0" u="none" strike="noStrike" cap="none" normalizeH="0" baseline="0" dirty="0" smtClean="0">
                          <a:ln>
                            <a:noFill/>
                          </a:ln>
                          <a:solidFill>
                            <a:srgbClr val="000000"/>
                          </a:solidFill>
                          <a:effectLst/>
                          <a:latin typeface="Calibri" pitchFamily="34" charset="0"/>
                        </a:rPr>
                      </a:br>
                      <a:r>
                        <a:rPr kumimoji="0" lang="en-GB" sz="1000" b="1" i="0" u="none" strike="noStrike" cap="none" normalizeH="0" baseline="0" dirty="0" smtClean="0">
                          <a:ln>
                            <a:noFill/>
                          </a:ln>
                          <a:solidFill>
                            <a:srgbClr val="000000"/>
                          </a:solidFill>
                          <a:effectLst/>
                          <a:latin typeface="Calibri" pitchFamily="34" charset="0"/>
                        </a:rPr>
                        <a:t>(729 €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Air Player Flash CS4 Pro</a:t>
                      </a: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rgbClr val="000000"/>
                          </a:solidFill>
                          <a:effectLst/>
                          <a:latin typeface="Calibri" pitchFamily="34" charset="0"/>
                        </a:rPr>
                        <a:t>(836 €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Visual Studio 2008 Pro (2.675 €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81038">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100" b="1" i="0" u="none" strike="noStrike" cap="none" normalizeH="0" baseline="0" dirty="0" err="1" smtClean="0">
                          <a:ln>
                            <a:noFill/>
                          </a:ln>
                          <a:solidFill>
                            <a:srgbClr val="000000"/>
                          </a:solidFill>
                          <a:effectLst/>
                          <a:latin typeface="Calibri" pitchFamily="34" charset="0"/>
                        </a:rPr>
                        <a:t>DreamWeaver</a:t>
                      </a:r>
                      <a:r>
                        <a:rPr kumimoji="0" lang="en-GB" sz="1100" b="1" i="0" u="none" strike="noStrike" cap="none" normalizeH="0" baseline="0" dirty="0" smtClean="0">
                          <a:ln>
                            <a:noFill/>
                          </a:ln>
                          <a:solidFill>
                            <a:srgbClr val="000000"/>
                          </a:solidFill>
                          <a:effectLst/>
                          <a:latin typeface="Calibri" pitchFamily="34" charset="0"/>
                        </a:rPr>
                        <a:t> </a:t>
                      </a:r>
                      <a:r>
                        <a:rPr kumimoji="0" lang="en-GB" sz="1100" b="1" i="0" u="none" strike="noStrike" cap="none" normalizeH="0" baseline="0" dirty="0" err="1" smtClean="0">
                          <a:ln>
                            <a:noFill/>
                          </a:ln>
                          <a:solidFill>
                            <a:srgbClr val="000000"/>
                          </a:solidFill>
                          <a:effectLst/>
                          <a:latin typeface="Calibri" pitchFamily="34" charset="0"/>
                        </a:rPr>
                        <a:t>plugin</a:t>
                      </a:r>
                      <a:r>
                        <a:rPr kumimoji="0" lang="en-GB" sz="1100" b="1" i="0" u="none" strike="noStrike" cap="none" normalizeH="0" baseline="0" dirty="0" smtClean="0">
                          <a:ln>
                            <a:noFill/>
                          </a:ln>
                          <a:solidFill>
                            <a:srgbClr val="000000"/>
                          </a:solidFill>
                          <a:effectLst/>
                          <a:latin typeface="Calibri" pitchFamily="34" charset="0"/>
                        </a:rPr>
                        <a:t/>
                      </a:r>
                      <a:br>
                        <a:rPr kumimoji="0" lang="en-GB" sz="1100" b="1" i="0" u="none" strike="noStrike" cap="none" normalizeH="0" baseline="0" dirty="0" smtClean="0">
                          <a:ln>
                            <a:noFill/>
                          </a:ln>
                          <a:solidFill>
                            <a:srgbClr val="000000"/>
                          </a:solidFill>
                          <a:effectLst/>
                          <a:latin typeface="Calibri" pitchFamily="34" charset="0"/>
                        </a:rPr>
                      </a:br>
                      <a:r>
                        <a:rPr kumimoji="0" lang="en-GB" sz="1100" b="1" i="0" u="none" strike="noStrike" cap="none" normalizeH="0" baseline="0" dirty="0" smtClean="0">
                          <a:ln>
                            <a:noFill/>
                          </a:ln>
                          <a:solidFill>
                            <a:srgbClr val="000000"/>
                          </a:solidFill>
                          <a:effectLst/>
                          <a:latin typeface="Calibri" pitchFamily="34" charset="0"/>
                        </a:rPr>
                        <a:t>(1094 € HT)</a:t>
                      </a: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rgbClr val="000000"/>
                          </a:solidFill>
                          <a:effectLst/>
                          <a:latin typeface="Calibri" pitchFamily="34" charset="0"/>
                        </a:rPr>
                        <a:t>Flex Builder 3 Pro</a:t>
                      </a:r>
                      <a:endParaRPr kumimoji="0" lang="fr-FR" sz="10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rgbClr val="000000"/>
                          </a:solidFill>
                          <a:effectLst/>
                          <a:latin typeface="Calibri" pitchFamily="34" charset="0"/>
                        </a:rPr>
                        <a:t>(499 €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000" b="1" i="0" u="none" strike="noStrike" cap="none" normalizeH="0" baseline="0" dirty="0" smtClean="0">
                          <a:ln>
                            <a:noFill/>
                          </a:ln>
                          <a:solidFill>
                            <a:srgbClr val="000000"/>
                          </a:solidFill>
                          <a:effectLst/>
                          <a:latin typeface="Calibri" pitchFamily="34" charset="0"/>
                        </a:rPr>
                        <a:t>Microsoft Expression </a:t>
                      </a:r>
                      <a:r>
                        <a:rPr kumimoji="0" lang="fr-FR" sz="1000" b="1" i="0" u="none" strike="noStrike" cap="none" normalizeH="0" baseline="0" dirty="0" err="1" smtClean="0">
                          <a:ln>
                            <a:noFill/>
                          </a:ln>
                          <a:solidFill>
                            <a:srgbClr val="000000"/>
                          </a:solidFill>
                          <a:effectLst/>
                          <a:latin typeface="Calibri" pitchFamily="34" charset="0"/>
                        </a:rPr>
                        <a:t>Blend</a:t>
                      </a:r>
                      <a:r>
                        <a:rPr kumimoji="0" lang="fr-FR" sz="1000" b="1" i="0" u="none" strike="noStrike" cap="none" normalizeH="0" baseline="0" dirty="0" smtClean="0">
                          <a:ln>
                            <a:noFill/>
                          </a:ln>
                          <a:solidFill>
                            <a:srgbClr val="000000"/>
                          </a:solidFill>
                          <a:effectLst/>
                          <a:latin typeface="Calibri" pitchFamily="34" charset="0"/>
                        </a:rPr>
                        <a:t> 2</a:t>
                      </a:r>
                      <a:br>
                        <a:rPr kumimoji="0" lang="fr-FR" sz="1000" b="1" i="0" u="none" strike="noStrike" cap="none" normalizeH="0" baseline="0" dirty="0" smtClean="0">
                          <a:ln>
                            <a:noFill/>
                          </a:ln>
                          <a:solidFill>
                            <a:srgbClr val="000000"/>
                          </a:solidFill>
                          <a:effectLst/>
                          <a:latin typeface="Calibri" pitchFamily="34" charset="0"/>
                        </a:rPr>
                      </a:br>
                      <a:r>
                        <a:rPr kumimoji="0" lang="fr-FR" sz="1000" b="1" i="0" u="none" strike="noStrike" cap="none" normalizeH="0" baseline="0" dirty="0" smtClean="0">
                          <a:ln>
                            <a:noFill/>
                          </a:ln>
                          <a:solidFill>
                            <a:srgbClr val="000000"/>
                          </a:solidFill>
                          <a:effectLst/>
                          <a:latin typeface="Calibri" pitchFamily="34" charset="0"/>
                        </a:rPr>
                        <a:t>(612 € HT)</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Tarif de production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&lt; 500€/jour</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&gt; 1200€ / jour</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SUIVANT DEVIS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SUIVANT DEVIS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cxnSp>
        <p:nvCxnSpPr>
          <p:cNvPr id="5" name="Connecteur en angle 4"/>
          <p:cNvCxnSpPr/>
          <p:nvPr/>
        </p:nvCxnSpPr>
        <p:spPr>
          <a:xfrm rot="5400000">
            <a:off x="749301" y="2749550"/>
            <a:ext cx="214312" cy="15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99" name="Espace réservé de la date 6"/>
          <p:cNvSpPr>
            <a:spLocks noGrp="1"/>
          </p:cNvSpPr>
          <p:nvPr>
            <p:ph type="dt" sz="quarter" idx="10"/>
          </p:nvPr>
        </p:nvSpPr>
        <p:spPr>
          <a:noFill/>
        </p:spPr>
        <p:txBody>
          <a:bodyPr/>
          <a:lstStyle/>
          <a:p>
            <a:fld id="{94C947E8-350D-42EB-AC2C-C5B7C39519CB}" type="datetime1">
              <a:rPr lang="fr-FR" smtClean="0"/>
              <a:pPr/>
              <a:t>30/08/2010</a:t>
            </a:fld>
            <a:endParaRPr lang="fr-FR" smtClean="0"/>
          </a:p>
        </p:txBody>
      </p:sp>
      <p:sp>
        <p:nvSpPr>
          <p:cNvPr id="30800" name="Espace réservé du numéro de diapositive 7"/>
          <p:cNvSpPr>
            <a:spLocks noGrp="1"/>
          </p:cNvSpPr>
          <p:nvPr>
            <p:ph type="sldNum" sz="quarter" idx="12"/>
          </p:nvPr>
        </p:nvSpPr>
        <p:spPr>
          <a:noFill/>
        </p:spPr>
        <p:txBody>
          <a:bodyPr/>
          <a:lstStyle/>
          <a:p>
            <a:fld id="{86F94585-8CCF-411F-B760-665A649A1833}" type="slidenum">
              <a:rPr lang="fr-FR" smtClean="0"/>
              <a:pPr/>
              <a:t>39</a:t>
            </a:fld>
            <a:endParaRPr lang="fr-FR" dirty="0" smtClean="0"/>
          </a:p>
        </p:txBody>
      </p:sp>
      <p:sp>
        <p:nvSpPr>
          <p:cNvPr id="30801" name="Espace réservé du pied de page 8"/>
          <p:cNvSpPr>
            <a:spLocks noGrp="1"/>
          </p:cNvSpPr>
          <p:nvPr>
            <p:ph type="ftr" sz="quarter" idx="11"/>
          </p:nvPr>
        </p:nvSpPr>
        <p:spPr>
          <a:noFill/>
        </p:spPr>
        <p:txBody>
          <a:bodyPr/>
          <a:lstStyle/>
          <a:p>
            <a:r>
              <a:rPr lang="fr-FR" smtClean="0"/>
              <a:t>Modddjo – Aks – JSC/ER </a:t>
            </a:r>
          </a:p>
        </p:txBody>
      </p:sp>
    </p:spTree>
  </p:cSld>
  <p:clrMapOvr>
    <a:masterClrMapping/>
  </p:clrMapOvr>
  <p:transition advTm="14451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150938" y="214313"/>
            <a:ext cx="7793037" cy="857250"/>
          </a:xfrm>
        </p:spPr>
        <p:txBody>
          <a:bodyPr/>
          <a:lstStyle/>
          <a:p>
            <a:pPr eaLnBrk="1" hangingPunct="1"/>
            <a:r>
              <a:rPr lang="fr-FR" smtClean="0"/>
              <a:t>Executive summary</a:t>
            </a:r>
          </a:p>
        </p:txBody>
      </p:sp>
      <p:sp>
        <p:nvSpPr>
          <p:cNvPr id="19459" name="Espace réservé du contenu 2"/>
          <p:cNvSpPr>
            <a:spLocks noGrp="1"/>
          </p:cNvSpPr>
          <p:nvPr>
            <p:ph idx="1"/>
          </p:nvPr>
        </p:nvSpPr>
        <p:spPr/>
        <p:txBody>
          <a:bodyPr/>
          <a:lstStyle/>
          <a:p>
            <a:pPr eaLnBrk="1" hangingPunct="1"/>
            <a:r>
              <a:rPr lang="en-US" sz="1600" dirty="0" err="1" smtClean="0"/>
              <a:t>Modddjo</a:t>
            </a:r>
            <a:r>
              <a:rPr lang="en-US" sz="1600" dirty="0" smtClean="0"/>
              <a:t> is an up start which has developed software </a:t>
            </a:r>
            <a:r>
              <a:rPr lang="en-US" sz="1600" dirty="0" err="1" smtClean="0"/>
              <a:t>Modddjo</a:t>
            </a:r>
            <a:r>
              <a:rPr lang="en-US" sz="1600" dirty="0" smtClean="0"/>
              <a:t> she owns.</a:t>
            </a:r>
          </a:p>
          <a:p>
            <a:pPr eaLnBrk="1" hangingPunct="1"/>
            <a:r>
              <a:rPr lang="en-US" sz="1600" dirty="0" smtClean="0"/>
              <a:t>This </a:t>
            </a:r>
            <a:r>
              <a:rPr lang="en-US" sz="1600" dirty="0" smtClean="0"/>
              <a:t>software democratizes the interactive 3D real-time Web regardless of the computer. </a:t>
            </a:r>
          </a:p>
          <a:p>
            <a:pPr eaLnBrk="1" hangingPunct="1"/>
            <a:r>
              <a:rPr lang="en-US" sz="1600" dirty="0" smtClean="0"/>
              <a:t>This engine technology brings together the user interface and interactive web pages with 3D objects. We offer an investor to participate in the commercial launch MODDDJO company via an entry to capital at 30% </a:t>
            </a:r>
            <a:r>
              <a:rPr lang="en-US" sz="1600" dirty="0" err="1" smtClean="0"/>
              <a:t>totalling</a:t>
            </a:r>
            <a:r>
              <a:rPr lang="en-US" sz="1600" dirty="0" smtClean="0"/>
              <a:t> 1200 k € to relieve a TRI 40% over 5 years.</a:t>
            </a:r>
          </a:p>
          <a:p>
            <a:pPr eaLnBrk="1" hangingPunct="1"/>
            <a:r>
              <a:rPr lang="en-US" sz="1600" dirty="0" smtClean="0"/>
              <a:t>The output could be done by an introduction on a stock exchange or from Google, Microsoft, </a:t>
            </a:r>
            <a:r>
              <a:rPr lang="en-US" sz="1600" dirty="0" err="1" smtClean="0"/>
              <a:t>Dassault</a:t>
            </a:r>
            <a:r>
              <a:rPr lang="en-US" sz="1600" dirty="0" smtClean="0"/>
              <a:t> system, etc. </a:t>
            </a:r>
            <a:endParaRPr lang="fr-FR" sz="1600" dirty="0" smtClean="0"/>
          </a:p>
        </p:txBody>
      </p:sp>
      <p:sp>
        <p:nvSpPr>
          <p:cNvPr id="19460" name="Espace réservé de la date 3"/>
          <p:cNvSpPr>
            <a:spLocks noGrp="1"/>
          </p:cNvSpPr>
          <p:nvPr>
            <p:ph type="dt" sz="quarter" idx="10"/>
          </p:nvPr>
        </p:nvSpPr>
        <p:spPr>
          <a:noFill/>
        </p:spPr>
        <p:txBody>
          <a:bodyPr/>
          <a:lstStyle/>
          <a:p>
            <a:fld id="{28EFFC85-2E73-4078-8D1E-23FEE6365197}" type="datetime1">
              <a:rPr lang="fr-FR" smtClean="0"/>
              <a:pPr/>
              <a:t>30/08/2010</a:t>
            </a:fld>
            <a:endParaRPr lang="fr-FR" smtClean="0"/>
          </a:p>
        </p:txBody>
      </p:sp>
      <p:sp>
        <p:nvSpPr>
          <p:cNvPr id="19461" name="Espace réservé du numéro de diapositive 4"/>
          <p:cNvSpPr>
            <a:spLocks noGrp="1"/>
          </p:cNvSpPr>
          <p:nvPr>
            <p:ph type="sldNum" sz="quarter" idx="12"/>
          </p:nvPr>
        </p:nvSpPr>
        <p:spPr>
          <a:noFill/>
        </p:spPr>
        <p:txBody>
          <a:bodyPr/>
          <a:lstStyle/>
          <a:p>
            <a:fld id="{86F94585-8CCF-411F-B760-665A649A1833}" type="slidenum">
              <a:rPr lang="fr-FR" smtClean="0"/>
              <a:pPr/>
              <a:t>4</a:t>
            </a:fld>
            <a:endParaRPr lang="fr-FR" dirty="0" smtClean="0"/>
          </a:p>
        </p:txBody>
      </p:sp>
      <p:sp>
        <p:nvSpPr>
          <p:cNvPr id="19462"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150938" y="214313"/>
            <a:ext cx="7793037" cy="857250"/>
          </a:xfrm>
        </p:spPr>
        <p:txBody>
          <a:bodyPr/>
          <a:lstStyle/>
          <a:p>
            <a:pPr eaLnBrk="1" hangingPunct="1"/>
            <a:r>
              <a:rPr lang="fr-FR" dirty="0" smtClean="0"/>
              <a:t>3D Web </a:t>
            </a:r>
            <a:r>
              <a:rPr lang="fr-FR" dirty="0" err="1" smtClean="0"/>
              <a:t>Competition</a:t>
            </a:r>
            <a:endParaRPr lang="fr-FR" dirty="0" smtClean="0"/>
          </a:p>
        </p:txBody>
      </p:sp>
      <p:sp>
        <p:nvSpPr>
          <p:cNvPr id="19460" name="Espace réservé de la date 3"/>
          <p:cNvSpPr>
            <a:spLocks noGrp="1"/>
          </p:cNvSpPr>
          <p:nvPr>
            <p:ph type="dt" sz="quarter" idx="10"/>
          </p:nvPr>
        </p:nvSpPr>
        <p:spPr>
          <a:noFill/>
        </p:spPr>
        <p:txBody>
          <a:bodyPr/>
          <a:lstStyle/>
          <a:p>
            <a:fld id="{28EFFC85-2E73-4078-8D1E-23FEE6365197}" type="datetime1">
              <a:rPr lang="fr-FR" smtClean="0"/>
              <a:pPr/>
              <a:t>30/08/2010</a:t>
            </a:fld>
            <a:endParaRPr lang="fr-FR" smtClean="0"/>
          </a:p>
        </p:txBody>
      </p:sp>
      <p:sp>
        <p:nvSpPr>
          <p:cNvPr id="19461" name="Espace réservé du numéro de diapositive 4"/>
          <p:cNvSpPr>
            <a:spLocks noGrp="1"/>
          </p:cNvSpPr>
          <p:nvPr>
            <p:ph type="sldNum" sz="quarter" idx="12"/>
          </p:nvPr>
        </p:nvSpPr>
        <p:spPr>
          <a:noFill/>
        </p:spPr>
        <p:txBody>
          <a:bodyPr/>
          <a:lstStyle/>
          <a:p>
            <a:fld id="{86F94585-8CCF-411F-B760-665A649A1833}" type="slidenum">
              <a:rPr lang="fr-FR" smtClean="0"/>
              <a:pPr/>
              <a:t>40</a:t>
            </a:fld>
            <a:endParaRPr lang="fr-FR" dirty="0" smtClean="0"/>
          </a:p>
        </p:txBody>
      </p:sp>
      <p:sp>
        <p:nvSpPr>
          <p:cNvPr id="19462" name="Espace réservé du pied de page 5"/>
          <p:cNvSpPr>
            <a:spLocks noGrp="1"/>
          </p:cNvSpPr>
          <p:nvPr>
            <p:ph type="ftr" sz="quarter" idx="11"/>
          </p:nvPr>
        </p:nvSpPr>
        <p:spPr>
          <a:noFill/>
        </p:spPr>
        <p:txBody>
          <a:bodyPr/>
          <a:lstStyle/>
          <a:p>
            <a:r>
              <a:rPr lang="fr-FR" smtClean="0"/>
              <a:t>Modddjo – Aks – JSC/ER </a:t>
            </a:r>
          </a:p>
        </p:txBody>
      </p:sp>
      <p:pic>
        <p:nvPicPr>
          <p:cNvPr id="8" name="~PP2217.WAV">
            <a:hlinkClick r:id="" action="ppaction://media"/>
          </p:cNvPr>
          <p:cNvPicPr>
            <a:picLocks noRot="1" noChangeAspect="1"/>
          </p:cNvPicPr>
          <p:nvPr>
            <a:wavAudioFile r:embed="rId1" name="~PP2217.WAV"/>
          </p:nvPr>
        </p:nvPicPr>
        <p:blipFill>
          <a:blip r:embed="rId4" cstate="print"/>
          <a:stretch>
            <a:fillRect/>
          </a:stretch>
        </p:blipFill>
        <p:spPr>
          <a:xfrm>
            <a:off x="8685213" y="6399213"/>
            <a:ext cx="304800" cy="304800"/>
          </a:xfrm>
          <a:prstGeom prst="rect">
            <a:avLst/>
          </a:prstGeom>
        </p:spPr>
      </p:pic>
      <p:graphicFrame>
        <p:nvGraphicFramePr>
          <p:cNvPr id="10" name="Espace réservé du contenu 9"/>
          <p:cNvGraphicFramePr>
            <a:graphicFrameLocks noGrp="1"/>
          </p:cNvGraphicFramePr>
          <p:nvPr>
            <p:ph idx="1"/>
          </p:nvPr>
        </p:nvGraphicFramePr>
        <p:xfrm>
          <a:off x="1475656" y="1124744"/>
          <a:ext cx="6912768" cy="5120797"/>
        </p:xfrm>
        <a:graphic>
          <a:graphicData uri="http://schemas.openxmlformats.org/drawingml/2006/table">
            <a:tbl>
              <a:tblPr/>
              <a:tblGrid>
                <a:gridCol w="1368152"/>
                <a:gridCol w="936104"/>
                <a:gridCol w="864096"/>
                <a:gridCol w="1080120"/>
                <a:gridCol w="864096"/>
                <a:gridCol w="1368152"/>
                <a:gridCol w="432048"/>
              </a:tblGrid>
              <a:tr h="176753">
                <a:tc>
                  <a:txBody>
                    <a:bodyPr/>
                    <a:lstStyle/>
                    <a:p>
                      <a:pPr>
                        <a:lnSpc>
                          <a:spcPct val="115000"/>
                        </a:lnSpc>
                      </a:pPr>
                      <a:endParaRPr lang="fr-FR" sz="800" dirty="0">
                        <a:latin typeface="Calibri"/>
                        <a:ea typeface="Times New Roman"/>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b="1">
                          <a:latin typeface="Times New Roman"/>
                          <a:ea typeface="Times New Roman"/>
                          <a:cs typeface="Times New Roman"/>
                        </a:rPr>
                        <a:t>Modddjo</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b="1">
                          <a:latin typeface="Times New Roman"/>
                          <a:ea typeface="Times New Roman"/>
                          <a:cs typeface="Times New Roman"/>
                        </a:rPr>
                        <a:t>Unity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b="1">
                          <a:latin typeface="Times New Roman"/>
                          <a:ea typeface="Times New Roman"/>
                          <a:cs typeface="Times New Roman"/>
                        </a:rPr>
                        <a:t>Shiva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19762">
                <a:tc>
                  <a:txBody>
                    <a:bodyPr/>
                    <a:lstStyle/>
                    <a:p>
                      <a:pPr algn="r">
                        <a:lnSpc>
                          <a:spcPct val="115000"/>
                        </a:lnSpc>
                        <a:spcAft>
                          <a:spcPts val="0"/>
                        </a:spcAft>
                      </a:pPr>
                      <a:r>
                        <a:rPr lang="fr-FR" sz="800" dirty="0">
                          <a:latin typeface="Times New Roman"/>
                          <a:ea typeface="Times New Roman"/>
                          <a:cs typeface="Times New Roman"/>
                        </a:rPr>
                        <a:t>Singularité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Interface Utilisateur</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Casual Game</a:t>
                      </a:r>
                      <a:br>
                        <a:rPr lang="fr-FR" sz="800">
                          <a:latin typeface="Times New Roman"/>
                          <a:ea typeface="Times New Roman"/>
                          <a:cs typeface="Times New Roman"/>
                        </a:rPr>
                      </a:br>
                      <a:r>
                        <a:rPr lang="fr-FR" sz="800">
                          <a:latin typeface="Times New Roman"/>
                          <a:ea typeface="Times New Roman"/>
                          <a:cs typeface="Times New Roman"/>
                        </a:rPr>
                        <a:t>Player en Open Source (licence GPL v2)</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 Jeux </a:t>
                      </a:r>
                      <a:r>
                        <a:rPr lang="fr-FR" sz="800" dirty="0" err="1">
                          <a:latin typeface="Times New Roman"/>
                          <a:ea typeface="Times New Roman"/>
                          <a:cs typeface="Times New Roman"/>
                        </a:rPr>
                        <a:t>Video</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Un tiers des revenus de est réalisé dans le </a:t>
                      </a:r>
                      <a:r>
                        <a:rPr lang="fr-FR" sz="800" dirty="0" err="1">
                          <a:solidFill>
                            <a:srgbClr val="000000"/>
                          </a:solidFill>
                          <a:latin typeface="Times New Roman"/>
                          <a:ea typeface="Times New Roman"/>
                          <a:cs typeface="Times New Roman"/>
                        </a:rPr>
                        <a:t>serious</a:t>
                      </a:r>
                      <a:r>
                        <a:rPr lang="fr-FR" sz="800" dirty="0">
                          <a:solidFill>
                            <a:srgbClr val="000000"/>
                          </a:solidFill>
                          <a:latin typeface="Times New Roman"/>
                          <a:ea typeface="Times New Roman"/>
                          <a:cs typeface="Times New Roman"/>
                        </a:rPr>
                        <a:t> </a:t>
                      </a:r>
                      <a:r>
                        <a:rPr lang="fr-FR" sz="800" dirty="0" err="1">
                          <a:solidFill>
                            <a:srgbClr val="000000"/>
                          </a:solidFill>
                          <a:latin typeface="Times New Roman"/>
                          <a:ea typeface="Times New Roman"/>
                          <a:cs typeface="Times New Roman"/>
                        </a:rPr>
                        <a:t>games</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- 10 à 20% des jeux sur </a:t>
                      </a:r>
                      <a:r>
                        <a:rPr lang="fr-FR" sz="800" dirty="0" err="1">
                          <a:solidFill>
                            <a:srgbClr val="000000"/>
                          </a:solidFill>
                          <a:latin typeface="Times New Roman"/>
                          <a:ea typeface="Times New Roman"/>
                          <a:cs typeface="Times New Roman"/>
                        </a:rPr>
                        <a:t>iPhone</a:t>
                      </a:r>
                      <a:r>
                        <a:rPr lang="fr-FR" sz="800" dirty="0">
                          <a:solidFill>
                            <a:srgbClr val="000000"/>
                          </a:solidFill>
                          <a:latin typeface="Times New Roman"/>
                          <a:ea typeface="Times New Roman"/>
                          <a:cs typeface="Times New Roman"/>
                        </a:rPr>
                        <a:t> =&gt; &gt;1000 jeux dans l'Apple Store</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 Jeux </a:t>
                      </a:r>
                      <a:r>
                        <a:rPr lang="fr-FR" sz="800" dirty="0" err="1">
                          <a:latin typeface="Times New Roman"/>
                          <a:ea typeface="Times New Roman"/>
                          <a:cs typeface="Times New Roman"/>
                        </a:rPr>
                        <a:t>Video</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&gt;8000 applications générées </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- 300 jeux</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plus de 100 titres pour </a:t>
                      </a:r>
                      <a:r>
                        <a:rPr lang="fr-FR" sz="800" dirty="0" err="1">
                          <a:solidFill>
                            <a:srgbClr val="000000"/>
                          </a:solidFill>
                          <a:latin typeface="Times New Roman"/>
                          <a:ea typeface="Times New Roman"/>
                          <a:cs typeface="Times New Roman"/>
                        </a:rPr>
                        <a:t>iPhone</a:t>
                      </a:r>
                      <a:r>
                        <a:rPr lang="fr-FR" sz="800" dirty="0">
                          <a:solidFill>
                            <a:srgbClr val="000000"/>
                          </a:solidFill>
                          <a:latin typeface="Times New Roman"/>
                          <a:ea typeface="Times New Roman"/>
                          <a:cs typeface="Times New Roman"/>
                        </a:rPr>
                        <a:t> </a:t>
                      </a:r>
                      <a:r>
                        <a:rPr lang="fr-FR" sz="800" dirty="0" smtClean="0">
                          <a:solidFill>
                            <a:srgbClr val="000000"/>
                          </a:solidFill>
                          <a:latin typeface="Times New Roman"/>
                          <a:ea typeface="Times New Roman"/>
                          <a:cs typeface="Times New Roman"/>
                        </a:rPr>
                        <a:t/>
                      </a:r>
                      <a:br>
                        <a:rPr lang="fr-FR" sz="800" dirty="0" smtClean="0">
                          <a:solidFill>
                            <a:srgbClr val="000000"/>
                          </a:solidFill>
                          <a:latin typeface="Times New Roman"/>
                          <a:ea typeface="Times New Roman"/>
                          <a:cs typeface="Times New Roman"/>
                        </a:rPr>
                      </a:br>
                      <a:r>
                        <a:rPr lang="fr-FR" sz="800" dirty="0" smtClean="0">
                          <a:solidFill>
                            <a:srgbClr val="000000"/>
                          </a:solidFill>
                          <a:latin typeface="Times New Roman"/>
                          <a:ea typeface="Times New Roman"/>
                          <a:cs typeface="Times New Roman"/>
                        </a:rPr>
                        <a:t>(</a:t>
                      </a:r>
                      <a:r>
                        <a:rPr lang="fr-FR" sz="800" dirty="0">
                          <a:solidFill>
                            <a:srgbClr val="000000"/>
                          </a:solidFill>
                          <a:latin typeface="Times New Roman"/>
                          <a:ea typeface="Times New Roman"/>
                          <a:cs typeface="Times New Roman"/>
                        </a:rPr>
                        <a:t>ex.: iBall3D téléchargé &gt; 10M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3D généraliste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Peu de limitations</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a:latin typeface="Times New Roman"/>
                          <a:ea typeface="Times New Roman"/>
                          <a:cs typeface="Times New Roman"/>
                        </a:rPr>
                        <a:t>Middle-ware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a:latin typeface="Times New Roman"/>
                          <a:ea typeface="Times New Roman"/>
                          <a:cs typeface="Times New Roman"/>
                        </a:rPr>
                        <a:t>Middle-ware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Ergonomie du résultat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Intégré</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A programmer soi même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A programmer soi même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68764">
                <a:tc>
                  <a:txBody>
                    <a:bodyPr/>
                    <a:lstStyle/>
                    <a:p>
                      <a:pPr algn="r">
                        <a:lnSpc>
                          <a:spcPct val="115000"/>
                        </a:lnSpc>
                        <a:spcAft>
                          <a:spcPts val="0"/>
                        </a:spcAft>
                      </a:pPr>
                      <a:r>
                        <a:rPr lang="fr-FR" sz="800">
                          <a:latin typeface="Times New Roman"/>
                          <a:ea typeface="Times New Roman"/>
                          <a:cs typeface="Times New Roman"/>
                        </a:rPr>
                        <a:t>Format 3D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Collada</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ColladaLoader</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Import multiple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Collada</a:t>
                      </a:r>
                      <a:br>
                        <a:rPr lang="fr-FR" sz="800">
                          <a:latin typeface="Times New Roman"/>
                          <a:ea typeface="Times New Roman"/>
                          <a:cs typeface="Times New Roman"/>
                        </a:rPr>
                      </a:br>
                      <a:r>
                        <a:rPr lang="fr-FR" sz="800">
                          <a:solidFill>
                            <a:srgbClr val="000000"/>
                          </a:solidFill>
                          <a:latin typeface="Times New Roman"/>
                          <a:ea typeface="Times New Roman"/>
                          <a:cs typeface="Times New Roman"/>
                        </a:rPr>
                        <a:t>ShivatoolFor3DSMax</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Référencement Web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Normal</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Non</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Non</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Langage de programmation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b="1">
                          <a:latin typeface="Times New Roman"/>
                          <a:ea typeface="Times New Roman"/>
                          <a:cs typeface="Times New Roman"/>
                        </a:rPr>
                        <a:t>JS</a:t>
                      </a:r>
                      <a:r>
                        <a:rPr lang="fr-FR" sz="800">
                          <a:latin typeface="Times New Roman"/>
                          <a:ea typeface="Times New Roman"/>
                          <a:cs typeface="Times New Roman"/>
                        </a:rPr>
                        <a:t> (</a:t>
                      </a:r>
                      <a:r>
                        <a:rPr lang="en-US" sz="800" b="1">
                          <a:latin typeface="Times New Roman"/>
                          <a:ea typeface="Times New Roman"/>
                          <a:cs typeface="Times New Roman"/>
                        </a:rPr>
                        <a:t>embedded</a:t>
                      </a:r>
                      <a:r>
                        <a:rPr lang="fr-FR" sz="800">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C#/Mono (not </a:t>
                      </a:r>
                      <a:r>
                        <a:rPr lang="en-US" sz="800">
                          <a:latin typeface="Times New Roman"/>
                          <a:ea typeface="Times New Roman"/>
                          <a:cs typeface="Times New Roman"/>
                        </a:rPr>
                        <a:t>embedded</a:t>
                      </a:r>
                      <a:r>
                        <a:rPr lang="fr-FR" sz="800">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LUA script (not </a:t>
                      </a:r>
                      <a:r>
                        <a:rPr lang="en-US" sz="800">
                          <a:latin typeface="Times New Roman"/>
                          <a:ea typeface="Times New Roman"/>
                          <a:cs typeface="Times New Roman"/>
                        </a:rPr>
                        <a:t>embedded</a:t>
                      </a:r>
                      <a:r>
                        <a:rPr lang="fr-FR" sz="800">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68460">
                <a:tc>
                  <a:txBody>
                    <a:bodyPr/>
                    <a:lstStyle/>
                    <a:p>
                      <a:pPr algn="r">
                        <a:lnSpc>
                          <a:spcPct val="115000"/>
                        </a:lnSpc>
                        <a:spcAft>
                          <a:spcPts val="0"/>
                        </a:spcAft>
                      </a:pPr>
                      <a:r>
                        <a:rPr lang="fr-FR" sz="800">
                          <a:latin typeface="Times New Roman"/>
                          <a:ea typeface="Times New Roman"/>
                          <a:cs typeface="Times New Roman"/>
                        </a:rPr>
                        <a:t>Intégration au contexte Web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Forte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Faible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Faible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79176">
                <a:tc>
                  <a:txBody>
                    <a:bodyPr/>
                    <a:lstStyle/>
                    <a:p>
                      <a:pPr algn="r">
                        <a:lnSpc>
                          <a:spcPct val="115000"/>
                        </a:lnSpc>
                        <a:spcAft>
                          <a:spcPts val="0"/>
                        </a:spcAft>
                      </a:pPr>
                      <a:r>
                        <a:rPr lang="fr-FR" sz="800">
                          <a:latin typeface="Times New Roman"/>
                          <a:ea typeface="Times New Roman"/>
                          <a:cs typeface="Times New Roman"/>
                        </a:rPr>
                        <a:t>Installation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Plugin de 6 Mo</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-or-</a:t>
                      </a:r>
                      <a:br>
                        <a:rPr lang="fr-FR" sz="800">
                          <a:latin typeface="Times New Roman"/>
                          <a:ea typeface="Times New Roman"/>
                          <a:cs typeface="Times New Roman"/>
                        </a:rPr>
                      </a:br>
                      <a:r>
                        <a:rPr lang="fr-FR" sz="800">
                          <a:latin typeface="Times New Roman"/>
                          <a:ea typeface="Times New Roman"/>
                          <a:cs typeface="Times New Roman"/>
                        </a:rPr>
                        <a:t>WebGL si présent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Plugin de 3.1 Mo</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Plugin de 3.4 Mo </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(simplifié si Java installé)</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710414">
                <a:tc>
                  <a:txBody>
                    <a:bodyPr/>
                    <a:lstStyle/>
                    <a:p>
                      <a:pPr algn="r">
                        <a:lnSpc>
                          <a:spcPct val="115000"/>
                        </a:lnSpc>
                        <a:spcAft>
                          <a:spcPts val="0"/>
                        </a:spcAft>
                      </a:pPr>
                      <a:r>
                        <a:rPr lang="fr-FR" sz="800" dirty="0">
                          <a:latin typeface="Times New Roman"/>
                          <a:ea typeface="Times New Roman"/>
                          <a:cs typeface="Times New Roman"/>
                        </a:rPr>
                        <a:t>Chaine Tools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800">
                          <a:latin typeface="Times New Roman"/>
                          <a:ea typeface="Times New Roman"/>
                          <a:cs typeface="Times New Roman"/>
                        </a:rPr>
                        <a:t>Modddjo Writer</a:t>
                      </a:r>
                      <a:br>
                        <a:rPr lang="en-US" sz="800">
                          <a:latin typeface="Times New Roman"/>
                          <a:ea typeface="Times New Roman"/>
                          <a:cs typeface="Times New Roman"/>
                        </a:rPr>
                      </a:br>
                      <a:r>
                        <a:rPr lang="en-US" sz="800">
                          <a:latin typeface="Times New Roman"/>
                          <a:ea typeface="Times New Roman"/>
                          <a:cs typeface="Times New Roman"/>
                        </a:rPr>
                        <a:t>Plugin dreamweaver</a:t>
                      </a:r>
                      <a:br>
                        <a:rPr lang="en-US" sz="800">
                          <a:latin typeface="Times New Roman"/>
                          <a:ea typeface="Times New Roman"/>
                          <a:cs typeface="Times New Roman"/>
                        </a:rPr>
                      </a:br>
                      <a:r>
                        <a:rPr lang="en-US" sz="800">
                          <a:latin typeface="Times New Roman"/>
                          <a:ea typeface="Times New Roman"/>
                          <a:cs typeface="Times New Roman"/>
                        </a:rPr>
                        <a:t>Plugin eclipse</a:t>
                      </a:r>
                      <a:br>
                        <a:rPr lang="en-US" sz="800">
                          <a:latin typeface="Times New Roman"/>
                          <a:ea typeface="Times New Roman"/>
                          <a:cs typeface="Times New Roman"/>
                        </a:rPr>
                      </a:br>
                      <a:r>
                        <a:rPr lang="en-US" sz="800">
                          <a:latin typeface="Times New Roman"/>
                          <a:ea typeface="Times New Roman"/>
                          <a:cs typeface="Times New Roman"/>
                        </a:rPr>
                        <a:t>Addon Firefox</a:t>
                      </a:r>
                      <a:br>
                        <a:rPr lang="en-US" sz="800">
                          <a:latin typeface="Times New Roman"/>
                          <a:ea typeface="Times New Roman"/>
                          <a:cs typeface="Times New Roman"/>
                        </a:rPr>
                      </a:br>
                      <a:r>
                        <a:rPr lang="en-US" sz="800">
                          <a:latin typeface="Times New Roman"/>
                          <a:ea typeface="Times New Roman"/>
                          <a:cs typeface="Times New Roman"/>
                        </a:rPr>
                        <a:t>Firebug</a:t>
                      </a:r>
                      <a:br>
                        <a:rPr lang="en-US" sz="800">
                          <a:latin typeface="Times New Roman"/>
                          <a:ea typeface="Times New Roman"/>
                          <a:cs typeface="Times New Roman"/>
                        </a:rPr>
                      </a:br>
                      <a:r>
                        <a:rPr lang="en-US" sz="800">
                          <a:latin typeface="Times New Roman"/>
                          <a:ea typeface="Times New Roman"/>
                          <a:cs typeface="Times New Roman"/>
                        </a:rPr>
                        <a:t>ColladaLoader</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IDE propriétaire</a:t>
                      </a:r>
                      <a:endParaRPr lang="fr-FR" sz="800" dirty="0">
                        <a:latin typeface="Calibri"/>
                        <a:ea typeface="Calibri"/>
                        <a:cs typeface="Times New Roman"/>
                      </a:endParaRPr>
                    </a:p>
                    <a:p>
                      <a:pPr>
                        <a:lnSpc>
                          <a:spcPct val="115000"/>
                        </a:lnSpc>
                        <a:spcAft>
                          <a:spcPts val="1200"/>
                        </a:spcAft>
                      </a:pPr>
                      <a:r>
                        <a:rPr lang="fr-FR" sz="800" dirty="0">
                          <a:latin typeface="Times New Roman"/>
                          <a:ea typeface="Times New Roman"/>
                          <a:cs typeface="Times New Roman"/>
                        </a:rPr>
                        <a:t>(avec plugin possible)</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IDE propriétaire</a:t>
                      </a:r>
                      <a:br>
                        <a:rPr lang="fr-FR" sz="800" dirty="0">
                          <a:latin typeface="Times New Roman"/>
                          <a:ea typeface="Times New Roman"/>
                          <a:cs typeface="Times New Roman"/>
                        </a:rPr>
                      </a:br>
                      <a:r>
                        <a:rPr lang="fr-FR" sz="800" dirty="0">
                          <a:solidFill>
                            <a:srgbClr val="000000"/>
                          </a:solidFill>
                          <a:latin typeface="Times New Roman"/>
                          <a:ea typeface="Times New Roman"/>
                          <a:cs typeface="Times New Roman"/>
                        </a:rPr>
                        <a:t>M$ Visual Studio </a:t>
                      </a:r>
                      <a:br>
                        <a:rPr lang="fr-FR" sz="800" dirty="0">
                          <a:solidFill>
                            <a:srgbClr val="000000"/>
                          </a:solidFill>
                          <a:latin typeface="Times New Roman"/>
                          <a:ea typeface="Times New Roman"/>
                          <a:cs typeface="Times New Roman"/>
                        </a:rPr>
                      </a:br>
                      <a:r>
                        <a:rPr lang="fr-FR" sz="800" dirty="0">
                          <a:solidFill>
                            <a:srgbClr val="000000"/>
                          </a:solidFill>
                          <a:latin typeface="Times New Roman"/>
                          <a:ea typeface="Times New Roman"/>
                          <a:cs typeface="Times New Roman"/>
                        </a:rPr>
                        <a:t>(</a:t>
                      </a:r>
                      <a:r>
                        <a:rPr lang="fr-FR" sz="800" dirty="0" err="1">
                          <a:solidFill>
                            <a:srgbClr val="000000"/>
                          </a:solidFill>
                          <a:latin typeface="Times New Roman"/>
                          <a:ea typeface="Times New Roman"/>
                          <a:cs typeface="Times New Roman"/>
                        </a:rPr>
                        <a:t>editeur</a:t>
                      </a:r>
                      <a:r>
                        <a:rPr lang="fr-FR" sz="800" dirty="0">
                          <a:solidFill>
                            <a:srgbClr val="000000"/>
                          </a:solidFill>
                          <a:latin typeface="Times New Roman"/>
                          <a:ea typeface="Times New Roman"/>
                          <a:cs typeface="Times New Roman"/>
                        </a:rPr>
                        <a:t> graphique)</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Serveur pour les </a:t>
                      </a:r>
                      <a:r>
                        <a:rPr lang="fr-FR" sz="800" dirty="0" err="1">
                          <a:solidFill>
                            <a:srgbClr val="000000"/>
                          </a:solidFill>
                          <a:latin typeface="Times New Roman"/>
                          <a:ea typeface="Times New Roman"/>
                          <a:cs typeface="Times New Roman"/>
                        </a:rPr>
                        <a:t>Mmos</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Tutoriel en français</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ShivatoolFor3DSMax</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68460">
                <a:tc>
                  <a:txBody>
                    <a:bodyPr/>
                    <a:lstStyle/>
                    <a:p>
                      <a:pPr algn="r">
                        <a:lnSpc>
                          <a:spcPct val="115000"/>
                        </a:lnSpc>
                        <a:spcAft>
                          <a:spcPts val="0"/>
                        </a:spcAft>
                      </a:pPr>
                      <a:r>
                        <a:rPr lang="fr-FR" sz="800">
                          <a:solidFill>
                            <a:srgbClr val="000000"/>
                          </a:solidFill>
                          <a:latin typeface="Times New Roman"/>
                          <a:ea typeface="Times New Roman"/>
                          <a:cs typeface="Times New Roman"/>
                        </a:rPr>
                        <a:t>Cross-platforme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Windows, Mac, Linux</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a:solidFill>
                            <a:srgbClr val="000000"/>
                          </a:solidFill>
                          <a:latin typeface="Times New Roman"/>
                          <a:ea typeface="Times New Roman"/>
                          <a:cs typeface="Times New Roman"/>
                        </a:rPr>
                        <a:t>Mac, Windows, Wii, iPad, iPhone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dirty="0">
                          <a:solidFill>
                            <a:srgbClr val="000000"/>
                          </a:solidFill>
                          <a:latin typeface="Times New Roman"/>
                          <a:ea typeface="Times New Roman"/>
                          <a:cs typeface="Times New Roman"/>
                        </a:rPr>
                        <a:t>Mac, Window, </a:t>
                      </a:r>
                      <a:r>
                        <a:rPr lang="en-US" sz="800" dirty="0" smtClean="0">
                          <a:solidFill>
                            <a:srgbClr val="000000"/>
                          </a:solidFill>
                          <a:latin typeface="Times New Roman"/>
                          <a:ea typeface="Times New Roman"/>
                          <a:cs typeface="Times New Roman"/>
                        </a:rPr>
                        <a:t>Linux</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solidFill>
                            <a:srgbClr val="000000"/>
                          </a:solidFill>
                          <a:latin typeface="Times New Roman"/>
                          <a:ea typeface="Times New Roman"/>
                          <a:cs typeface="Times New Roman"/>
                        </a:rPr>
                        <a:t>Santé de la communauté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En construction</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solidFill>
                            <a:srgbClr val="000000"/>
                          </a:solidFill>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solidFill>
                            <a:srgbClr val="000000"/>
                          </a:solidFill>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040283">
                <a:tc>
                  <a:txBody>
                    <a:bodyPr/>
                    <a:lstStyle/>
                    <a:p>
                      <a:pPr algn="r">
                        <a:lnSpc>
                          <a:spcPct val="115000"/>
                        </a:lnSpc>
                        <a:spcAft>
                          <a:spcPts val="0"/>
                        </a:spcAft>
                      </a:pPr>
                      <a:r>
                        <a:rPr lang="fr-FR" sz="800">
                          <a:solidFill>
                            <a:srgbClr val="000000"/>
                          </a:solidFill>
                          <a:latin typeface="Times New Roman"/>
                          <a:ea typeface="Times New Roman"/>
                          <a:cs typeface="Times New Roman"/>
                        </a:rPr>
                        <a:t>Politique de prix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dirty="0" err="1">
                          <a:latin typeface="Times New Roman"/>
                          <a:ea typeface="Times New Roman"/>
                          <a:cs typeface="Times New Roman"/>
                        </a:rPr>
                        <a:t>Modddjo</a:t>
                      </a:r>
                      <a:r>
                        <a:rPr lang="en-US" sz="800" dirty="0">
                          <a:latin typeface="Times New Roman"/>
                          <a:ea typeface="Times New Roman"/>
                          <a:cs typeface="Times New Roman"/>
                        </a:rPr>
                        <a:t> </a:t>
                      </a:r>
                      <a:r>
                        <a:rPr lang="en-US" sz="800" dirty="0" err="1" smtClean="0">
                          <a:latin typeface="Times New Roman"/>
                          <a:ea typeface="Times New Roman"/>
                          <a:cs typeface="Times New Roman"/>
                        </a:rPr>
                        <a:t>WebPlayer</a:t>
                      </a:r>
                      <a:r>
                        <a:rPr lang="en-US" sz="800" dirty="0" smtClean="0">
                          <a:latin typeface="Times New Roman"/>
                          <a:ea typeface="Times New Roman"/>
                          <a:cs typeface="Times New Roman"/>
                        </a:rPr>
                        <a:t/>
                      </a:r>
                      <a:br>
                        <a:rPr lang="en-US" sz="800" dirty="0" smtClean="0">
                          <a:latin typeface="Times New Roman"/>
                          <a:ea typeface="Times New Roman"/>
                          <a:cs typeface="Times New Roman"/>
                        </a:rPr>
                      </a:br>
                      <a:r>
                        <a:rPr lang="en-US" sz="800" dirty="0" err="1" smtClean="0">
                          <a:latin typeface="Times New Roman"/>
                          <a:ea typeface="Times New Roman"/>
                          <a:cs typeface="Times New Roman"/>
                        </a:rPr>
                        <a:t>ColladaLoader</a:t>
                      </a:r>
                      <a:r>
                        <a:rPr lang="en-US" sz="800" dirty="0">
                          <a:latin typeface="Times New Roman"/>
                          <a:ea typeface="Times New Roman"/>
                          <a:cs typeface="Times New Roman"/>
                        </a:rPr>
                        <a:t>: </a:t>
                      </a:r>
                      <a:endParaRPr lang="fr-FR" sz="800" dirty="0">
                        <a:latin typeface="Calibri"/>
                        <a:ea typeface="Calibri"/>
                        <a:cs typeface="Times New Roman"/>
                      </a:endParaRPr>
                    </a:p>
                    <a:p>
                      <a:pPr>
                        <a:lnSpc>
                          <a:spcPct val="115000"/>
                        </a:lnSpc>
                        <a:spcAft>
                          <a:spcPts val="0"/>
                        </a:spcAft>
                      </a:pPr>
                      <a:r>
                        <a:rPr lang="en-US" sz="800" dirty="0" err="1">
                          <a:latin typeface="Times New Roman"/>
                          <a:ea typeface="Times New Roman"/>
                          <a:cs typeface="Times New Roman"/>
                        </a:rPr>
                        <a:t>Modddjo</a:t>
                      </a:r>
                      <a:r>
                        <a:rPr lang="en-US" sz="800" dirty="0">
                          <a:latin typeface="Times New Roman"/>
                          <a:ea typeface="Times New Roman"/>
                          <a:cs typeface="Times New Roman"/>
                        </a:rPr>
                        <a:t> Writer: </a:t>
                      </a:r>
                      <a:br>
                        <a:rPr lang="en-US" sz="800" dirty="0">
                          <a:latin typeface="Times New Roman"/>
                          <a:ea typeface="Times New Roman"/>
                          <a:cs typeface="Times New Roman"/>
                        </a:rPr>
                      </a:br>
                      <a:r>
                        <a:rPr lang="en-US" sz="800" dirty="0" err="1">
                          <a:latin typeface="Times New Roman"/>
                          <a:ea typeface="Times New Roman"/>
                          <a:cs typeface="Times New Roman"/>
                        </a:rPr>
                        <a:t>Plugin</a:t>
                      </a:r>
                      <a:r>
                        <a:rPr lang="en-US" sz="800" dirty="0">
                          <a:latin typeface="Times New Roman"/>
                          <a:ea typeface="Times New Roman"/>
                          <a:cs typeface="Times New Roman"/>
                        </a:rPr>
                        <a:t> Dreamweaver:</a:t>
                      </a:r>
                      <a:endParaRPr lang="fr-FR" sz="800" dirty="0">
                        <a:latin typeface="Calibri"/>
                        <a:ea typeface="Calibri"/>
                        <a:cs typeface="Times New Roman"/>
                      </a:endParaRPr>
                    </a:p>
                    <a:p>
                      <a:pPr>
                        <a:lnSpc>
                          <a:spcPct val="115000"/>
                        </a:lnSpc>
                        <a:spcAft>
                          <a:spcPts val="0"/>
                        </a:spcAft>
                      </a:pPr>
                      <a:r>
                        <a:rPr lang="fr-FR" sz="800" dirty="0">
                          <a:latin typeface="Times New Roman"/>
                          <a:ea typeface="Times New Roman"/>
                          <a:cs typeface="Times New Roman"/>
                        </a:rPr>
                        <a:t>Update: 50% du neuf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dirty="0">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latin typeface="Times New Roman"/>
                          <a:ea typeface="Times New Roman"/>
                          <a:cs typeface="Times New Roman"/>
                        </a:rPr>
                        <a:t>729€</a:t>
                      </a:r>
                      <a:br>
                        <a:rPr lang="fr-FR" sz="800" dirty="0">
                          <a:latin typeface="Times New Roman"/>
                          <a:ea typeface="Times New Roman"/>
                          <a:cs typeface="Times New Roman"/>
                        </a:rPr>
                      </a:br>
                      <a:r>
                        <a:rPr lang="fr-FR" sz="800" dirty="0">
                          <a:latin typeface="Times New Roman"/>
                          <a:ea typeface="Times New Roman"/>
                          <a:cs typeface="Times New Roman"/>
                        </a:rPr>
                        <a:t>1094€</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dirty="0">
                          <a:solidFill>
                            <a:srgbClr val="000000"/>
                          </a:solidFill>
                          <a:latin typeface="Times New Roman"/>
                          <a:ea typeface="Times New Roman"/>
                          <a:cs typeface="Times New Roman"/>
                        </a:rPr>
                        <a:t>Unity Web Player </a:t>
                      </a:r>
                      <a:endParaRPr lang="fr-FR" sz="800" dirty="0">
                        <a:latin typeface="Calibri"/>
                        <a:ea typeface="Calibri"/>
                        <a:cs typeface="Times New Roman"/>
                      </a:endParaRPr>
                    </a:p>
                    <a:p>
                      <a:pPr>
                        <a:lnSpc>
                          <a:spcPct val="115000"/>
                        </a:lnSpc>
                        <a:spcAft>
                          <a:spcPts val="0"/>
                        </a:spcAft>
                      </a:pPr>
                      <a:r>
                        <a:rPr lang="en-US" sz="800" dirty="0">
                          <a:solidFill>
                            <a:srgbClr val="000000"/>
                          </a:solidFill>
                          <a:latin typeface="Times New Roman"/>
                          <a:ea typeface="Times New Roman"/>
                          <a:cs typeface="Times New Roman"/>
                        </a:rPr>
                        <a:t>Unity (limitation)</a:t>
                      </a:r>
                      <a:endParaRPr lang="fr-FR" sz="800" dirty="0">
                        <a:latin typeface="Calibri"/>
                        <a:ea typeface="Calibri"/>
                        <a:cs typeface="Times New Roman"/>
                      </a:endParaRPr>
                    </a:p>
                    <a:p>
                      <a:pPr>
                        <a:lnSpc>
                          <a:spcPct val="115000"/>
                        </a:lnSpc>
                        <a:spcAft>
                          <a:spcPts val="0"/>
                        </a:spcAft>
                      </a:pPr>
                      <a:r>
                        <a:rPr lang="en-US" sz="800" dirty="0">
                          <a:solidFill>
                            <a:srgbClr val="000000"/>
                          </a:solidFill>
                          <a:latin typeface="Times New Roman"/>
                          <a:ea typeface="Times New Roman"/>
                          <a:cs typeface="Times New Roman"/>
                        </a:rPr>
                        <a:t>Pro</a:t>
                      </a:r>
                      <a:endParaRPr lang="fr-FR" sz="800" dirty="0">
                        <a:latin typeface="Calibri"/>
                        <a:ea typeface="Calibri"/>
                        <a:cs typeface="Times New Roman"/>
                      </a:endParaRPr>
                    </a:p>
                    <a:p>
                      <a:pPr>
                        <a:lnSpc>
                          <a:spcPct val="115000"/>
                        </a:lnSpc>
                        <a:spcAft>
                          <a:spcPts val="0"/>
                        </a:spcAft>
                      </a:pPr>
                      <a:r>
                        <a:rPr lang="en-US" sz="800" dirty="0" err="1">
                          <a:solidFill>
                            <a:srgbClr val="000000"/>
                          </a:solidFill>
                          <a:latin typeface="Times New Roman"/>
                          <a:ea typeface="Times New Roman"/>
                          <a:cs typeface="Times New Roman"/>
                        </a:rPr>
                        <a:t>iPhone</a:t>
                      </a:r>
                      <a:r>
                        <a:rPr lang="en-US" sz="800" dirty="0">
                          <a:solidFill>
                            <a:srgbClr val="000000"/>
                          </a:solidFill>
                          <a:latin typeface="Times New Roman"/>
                          <a:ea typeface="Times New Roman"/>
                          <a:cs typeface="Times New Roman"/>
                        </a:rPr>
                        <a:t> Basic </a:t>
                      </a:r>
                      <a:endParaRPr lang="fr-FR" sz="800" dirty="0">
                        <a:latin typeface="Calibri"/>
                        <a:ea typeface="Calibri"/>
                        <a:cs typeface="Times New Roman"/>
                      </a:endParaRPr>
                    </a:p>
                    <a:p>
                      <a:pPr>
                        <a:lnSpc>
                          <a:spcPct val="115000"/>
                        </a:lnSpc>
                        <a:spcAft>
                          <a:spcPts val="0"/>
                        </a:spcAft>
                      </a:pPr>
                      <a:r>
                        <a:rPr lang="en-US" sz="800" dirty="0" err="1">
                          <a:solidFill>
                            <a:srgbClr val="000000"/>
                          </a:solidFill>
                          <a:latin typeface="Times New Roman"/>
                          <a:ea typeface="Times New Roman"/>
                          <a:cs typeface="Times New Roman"/>
                        </a:rPr>
                        <a:t>iPhone</a:t>
                      </a:r>
                      <a:r>
                        <a:rPr lang="en-US" sz="800" dirty="0">
                          <a:solidFill>
                            <a:srgbClr val="000000"/>
                          </a:solidFill>
                          <a:latin typeface="Times New Roman"/>
                          <a:ea typeface="Times New Roman"/>
                          <a:cs typeface="Times New Roman"/>
                        </a:rPr>
                        <a:t> Advanced</a:t>
                      </a:r>
                      <a:endParaRPr lang="fr-FR" sz="800" dirty="0">
                        <a:latin typeface="Calibri"/>
                        <a:ea typeface="Calibri"/>
                        <a:cs typeface="Times New Roman"/>
                      </a:endParaRPr>
                    </a:p>
                    <a:p>
                      <a:pPr>
                        <a:lnSpc>
                          <a:spcPct val="115000"/>
                        </a:lnSpc>
                        <a:spcAft>
                          <a:spcPts val="0"/>
                        </a:spcAft>
                      </a:pPr>
                      <a:r>
                        <a:rPr lang="en-US" sz="800" dirty="0">
                          <a:solidFill>
                            <a:srgbClr val="000000"/>
                          </a:solidFill>
                          <a:latin typeface="Times New Roman"/>
                          <a:ea typeface="Times New Roman"/>
                          <a:cs typeface="Times New Roman"/>
                        </a:rPr>
                        <a:t>Android (+Pro) </a:t>
                      </a:r>
                      <a:endParaRPr lang="fr-FR" sz="800" dirty="0">
                        <a:latin typeface="Calibri"/>
                        <a:ea typeface="Calibri"/>
                        <a:cs typeface="Times New Roman"/>
                      </a:endParaRPr>
                    </a:p>
                    <a:p>
                      <a:pPr>
                        <a:lnSpc>
                          <a:spcPct val="115000"/>
                        </a:lnSpc>
                        <a:spcAft>
                          <a:spcPts val="0"/>
                        </a:spcAft>
                      </a:pPr>
                      <a:r>
                        <a:rPr lang="fr-FR" sz="800" dirty="0" err="1">
                          <a:solidFill>
                            <a:srgbClr val="000000"/>
                          </a:solidFill>
                          <a:latin typeface="Times New Roman"/>
                          <a:ea typeface="Times New Roman"/>
                          <a:cs typeface="Times New Roman"/>
                        </a:rPr>
                        <a:t>iPhone</a:t>
                      </a:r>
                      <a:r>
                        <a:rPr lang="fr-FR" sz="800" dirty="0">
                          <a:solidFill>
                            <a:srgbClr val="000000"/>
                          </a:solidFill>
                          <a:latin typeface="Times New Roman"/>
                          <a:ea typeface="Times New Roman"/>
                          <a:cs typeface="Times New Roman"/>
                        </a:rPr>
                        <a:t> (+Pro)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solidFill>
                            <a:srgbClr val="000000"/>
                          </a:solidFill>
                          <a:latin typeface="Times New Roman"/>
                          <a:ea typeface="Times New Roman"/>
                          <a:cs typeface="Times New Roman"/>
                        </a:rPr>
                        <a:t>free</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free</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880€</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300€</a:t>
                      </a:r>
                      <a:br>
                        <a:rPr lang="fr-FR" sz="800">
                          <a:solidFill>
                            <a:srgbClr val="000000"/>
                          </a:solidFill>
                          <a:latin typeface="Times New Roman"/>
                          <a:ea typeface="Times New Roman"/>
                          <a:cs typeface="Times New Roman"/>
                        </a:rPr>
                      </a:br>
                      <a:r>
                        <a:rPr lang="fr-FR" sz="800">
                          <a:solidFill>
                            <a:srgbClr val="000000"/>
                          </a:solidFill>
                          <a:latin typeface="Times New Roman"/>
                          <a:ea typeface="Times New Roman"/>
                          <a:cs typeface="Times New Roman"/>
                        </a:rPr>
                        <a:t>1200€1200€</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880€</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latin typeface="Times New Roman"/>
                          <a:ea typeface="Times New Roman"/>
                          <a:cs typeface="Times New Roman"/>
                        </a:rPr>
                        <a:t>S3D player </a:t>
                      </a:r>
                      <a:endParaRPr lang="fr-FR" sz="800">
                        <a:latin typeface="Calibri"/>
                        <a:ea typeface="Calibri"/>
                        <a:cs typeface="Times New Roman"/>
                      </a:endParaRPr>
                    </a:p>
                    <a:p>
                      <a:pPr>
                        <a:lnSpc>
                          <a:spcPct val="115000"/>
                        </a:lnSpc>
                        <a:spcAft>
                          <a:spcPts val="0"/>
                        </a:spcAft>
                      </a:pPr>
                      <a:r>
                        <a:rPr lang="en-US" sz="800">
                          <a:solidFill>
                            <a:srgbClr val="000000"/>
                          </a:solidFill>
                          <a:latin typeface="Times New Roman"/>
                          <a:ea typeface="Times New Roman"/>
                          <a:cs typeface="Times New Roman"/>
                        </a:rPr>
                        <a:t>PLE (!publier) Unlimited </a:t>
                      </a:r>
                      <a:endParaRPr lang="fr-FR" sz="800">
                        <a:latin typeface="Calibri"/>
                        <a:ea typeface="Calibri"/>
                        <a:cs typeface="Times New Roman"/>
                      </a:endParaRPr>
                    </a:p>
                    <a:p>
                      <a:pPr>
                        <a:lnSpc>
                          <a:spcPct val="115000"/>
                        </a:lnSpc>
                        <a:spcAft>
                          <a:spcPts val="1200"/>
                        </a:spcAft>
                      </a:pPr>
                      <a:r>
                        <a:rPr lang="en-US" sz="800">
                          <a:solidFill>
                            <a:srgbClr val="000000"/>
                          </a:solidFill>
                          <a:latin typeface="Times New Roman"/>
                          <a:ea typeface="Times New Roman"/>
                          <a:cs typeface="Times New Roman"/>
                        </a:rPr>
                        <a:t>Advanced</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dirty="0">
                          <a:solidFill>
                            <a:srgbClr val="000000"/>
                          </a:solidFill>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169€</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1499€</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Tm="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150938" y="214313"/>
            <a:ext cx="7793037" cy="857250"/>
          </a:xfrm>
        </p:spPr>
        <p:txBody>
          <a:bodyPr/>
          <a:lstStyle/>
          <a:p>
            <a:pPr eaLnBrk="1" hangingPunct="1"/>
            <a:r>
              <a:rPr lang="fr-FR" dirty="0" smtClean="0"/>
              <a:t>Directives of </a:t>
            </a:r>
            <a:r>
              <a:rPr lang="fr-FR" dirty="0" err="1" smtClean="0"/>
              <a:t>Modddjo</a:t>
            </a:r>
            <a:endParaRPr lang="fr-FR" dirty="0" smtClean="0"/>
          </a:p>
        </p:txBody>
      </p:sp>
      <p:sp>
        <p:nvSpPr>
          <p:cNvPr id="19460" name="Espace réservé de la date 3"/>
          <p:cNvSpPr>
            <a:spLocks noGrp="1"/>
          </p:cNvSpPr>
          <p:nvPr>
            <p:ph type="dt" sz="quarter" idx="10"/>
          </p:nvPr>
        </p:nvSpPr>
        <p:spPr>
          <a:noFill/>
        </p:spPr>
        <p:txBody>
          <a:bodyPr/>
          <a:lstStyle/>
          <a:p>
            <a:fld id="{28EFFC85-2E73-4078-8D1E-23FEE6365197}" type="datetime1">
              <a:rPr lang="fr-FR" smtClean="0"/>
              <a:pPr/>
              <a:t>30/08/2010</a:t>
            </a:fld>
            <a:endParaRPr lang="fr-FR" smtClean="0"/>
          </a:p>
        </p:txBody>
      </p:sp>
      <p:sp>
        <p:nvSpPr>
          <p:cNvPr id="19461" name="Espace réservé du numéro de diapositive 4"/>
          <p:cNvSpPr>
            <a:spLocks noGrp="1"/>
          </p:cNvSpPr>
          <p:nvPr>
            <p:ph type="sldNum" sz="quarter" idx="12"/>
          </p:nvPr>
        </p:nvSpPr>
        <p:spPr>
          <a:noFill/>
        </p:spPr>
        <p:txBody>
          <a:bodyPr/>
          <a:lstStyle/>
          <a:p>
            <a:fld id="{86F94585-8CCF-411F-B760-665A649A1833}" type="slidenum">
              <a:rPr lang="fr-FR" smtClean="0"/>
              <a:pPr/>
              <a:t>41</a:t>
            </a:fld>
            <a:endParaRPr lang="fr-FR" dirty="0" smtClean="0"/>
          </a:p>
        </p:txBody>
      </p:sp>
      <p:sp>
        <p:nvSpPr>
          <p:cNvPr id="19462" name="Espace réservé du pied de page 5"/>
          <p:cNvSpPr>
            <a:spLocks noGrp="1"/>
          </p:cNvSpPr>
          <p:nvPr>
            <p:ph type="ftr" sz="quarter" idx="11"/>
          </p:nvPr>
        </p:nvSpPr>
        <p:spPr>
          <a:noFill/>
        </p:spPr>
        <p:txBody>
          <a:bodyPr/>
          <a:lstStyle/>
          <a:p>
            <a:r>
              <a:rPr lang="fr-FR" smtClean="0"/>
              <a:t>Modddjo – Aks – JSC/ER </a:t>
            </a:r>
          </a:p>
        </p:txBody>
      </p:sp>
      <p:pic>
        <p:nvPicPr>
          <p:cNvPr id="8" name="~PP2217.WAV">
            <a:hlinkClick r:id="" action="ppaction://media"/>
          </p:cNvPr>
          <p:cNvPicPr>
            <a:picLocks noRot="1" noChangeAspect="1"/>
          </p:cNvPicPr>
          <p:nvPr>
            <a:wavAudioFile r:embed="rId1" name="~PP2217.WAV"/>
          </p:nvPr>
        </p:nvPicPr>
        <p:blipFill>
          <a:blip r:embed="rId4" cstate="print"/>
          <a:stretch>
            <a:fillRect/>
          </a:stretch>
        </p:blipFill>
        <p:spPr>
          <a:xfrm>
            <a:off x="8685213" y="6399213"/>
            <a:ext cx="304800" cy="304800"/>
          </a:xfrm>
          <a:prstGeom prst="rect">
            <a:avLst/>
          </a:prstGeom>
        </p:spPr>
      </p:pic>
      <p:sp>
        <p:nvSpPr>
          <p:cNvPr id="92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eau 10"/>
          <p:cNvGraphicFramePr>
            <a:graphicFrameLocks noGrp="1"/>
          </p:cNvGraphicFramePr>
          <p:nvPr/>
        </p:nvGraphicFramePr>
        <p:xfrm>
          <a:off x="1331640" y="1700808"/>
          <a:ext cx="6768752" cy="4176465"/>
        </p:xfrm>
        <a:graphic>
          <a:graphicData uri="http://schemas.openxmlformats.org/drawingml/2006/table">
            <a:tbl>
              <a:tblPr/>
              <a:tblGrid>
                <a:gridCol w="1692188"/>
                <a:gridCol w="1692188"/>
                <a:gridCol w="1489125"/>
                <a:gridCol w="1895251"/>
              </a:tblGrid>
              <a:tr h="326070">
                <a:tc>
                  <a:txBody>
                    <a:bodyPr/>
                    <a:lstStyle/>
                    <a:p>
                      <a:pPr>
                        <a:lnSpc>
                          <a:spcPct val="115000"/>
                        </a:lnSpc>
                        <a:spcAft>
                          <a:spcPts val="0"/>
                        </a:spcAft>
                      </a:pPr>
                      <a:r>
                        <a:rPr lang="fr-FR" sz="1200" dirty="0">
                          <a:latin typeface="Times New Roman"/>
                          <a:ea typeface="Times New Roman"/>
                          <a:cs typeface="Times New Roman"/>
                        </a:rPr>
                        <a:t>Domaine</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Times New Roman"/>
                          <a:ea typeface="Times New Roman"/>
                          <a:cs typeface="Times New Roman"/>
                        </a:rPr>
                        <a:t>3D</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Times New Roman"/>
                          <a:ea typeface="Times New Roman"/>
                          <a:cs typeface="Times New Roman"/>
                        </a:rPr>
                        <a:t>UI</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Times New Roman"/>
                          <a:ea typeface="Times New Roman"/>
                          <a:cs typeface="Times New Roman"/>
                        </a:rPr>
                        <a:t>Web</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767">
                <a:tc>
                  <a:txBody>
                    <a:bodyPr/>
                    <a:lstStyle/>
                    <a:p>
                      <a:pPr algn="r">
                        <a:lnSpc>
                          <a:spcPct val="115000"/>
                        </a:lnSpc>
                        <a:spcAft>
                          <a:spcPts val="0"/>
                        </a:spcAft>
                      </a:pPr>
                      <a:r>
                        <a:rPr lang="fr-FR" sz="1200" dirty="0">
                          <a:latin typeface="Times New Roman"/>
                          <a:ea typeface="Times New Roman"/>
                          <a:cs typeface="Times New Roman"/>
                        </a:rPr>
                        <a:t>Concurrent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a:latin typeface="Times New Roman"/>
                          <a:ea typeface="Times New Roman"/>
                          <a:cs typeface="Times New Roman"/>
                        </a:rPr>
                        <a:t>Unity</a:t>
                      </a:r>
                      <a:r>
                        <a:rPr lang="fr-FR" sz="1200">
                          <a:latin typeface="Times New Roman"/>
                          <a:ea typeface="Times New Roman"/>
                          <a:cs typeface="Times New Roman"/>
                        </a:rPr>
                        <a:t/>
                      </a:r>
                      <a:br>
                        <a:rPr lang="fr-FR" sz="1200">
                          <a:latin typeface="Times New Roman"/>
                          <a:ea typeface="Times New Roman"/>
                          <a:cs typeface="Times New Roman"/>
                        </a:rPr>
                      </a:br>
                      <a:r>
                        <a:rPr lang="fr-FR" sz="1200" u="sng">
                          <a:latin typeface="Times New Roman"/>
                          <a:ea typeface="Times New Roman"/>
                          <a:cs typeface="Times New Roman"/>
                        </a:rPr>
                        <a:t>Shiva</a:t>
                      </a:r>
                      <a:r>
                        <a:rPr lang="fr-FR" sz="1200">
                          <a:latin typeface="Times New Roman"/>
                          <a:ea typeface="Times New Roman"/>
                          <a:cs typeface="Times New Roman"/>
                        </a:rPr>
                        <a:t> </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u="sng">
                          <a:latin typeface="Times New Roman"/>
                          <a:ea typeface="Times New Roman"/>
                          <a:cs typeface="Times New Roman"/>
                        </a:rPr>
                        <a:t>QT</a:t>
                      </a:r>
                      <a:r>
                        <a:rPr lang="en-US" sz="1200">
                          <a:latin typeface="Times New Roman"/>
                          <a:ea typeface="Times New Roman"/>
                          <a:cs typeface="Times New Roman"/>
                        </a:rPr>
                        <a:t> (cross-platform)</a:t>
                      </a:r>
                      <a:endParaRPr lang="fr-FR" sz="1200">
                        <a:latin typeface="Calibri"/>
                        <a:ea typeface="Calibri"/>
                        <a:cs typeface="Times New Roman"/>
                      </a:endParaRPr>
                    </a:p>
                    <a:p>
                      <a:pPr>
                        <a:lnSpc>
                          <a:spcPct val="115000"/>
                        </a:lnSpc>
                        <a:spcAft>
                          <a:spcPts val="0"/>
                        </a:spcAft>
                      </a:pPr>
                      <a:r>
                        <a:rPr lang="en-US" sz="1200" u="sng">
                          <a:latin typeface="Times New Roman"/>
                          <a:ea typeface="Times New Roman"/>
                          <a:cs typeface="Times New Roman"/>
                        </a:rPr>
                        <a:t>WPF</a:t>
                      </a:r>
                      <a:r>
                        <a:rPr lang="en-US" sz="1200">
                          <a:latin typeface="Times New Roman"/>
                          <a:ea typeface="Times New Roman"/>
                          <a:cs typeface="Times New Roman"/>
                        </a:rPr>
                        <a:t> (M$)</a:t>
                      </a:r>
                      <a:endParaRPr lang="fr-FR" sz="1200">
                        <a:latin typeface="Calibri"/>
                        <a:ea typeface="Calibri"/>
                        <a:cs typeface="Times New Roman"/>
                      </a:endParaRPr>
                    </a:p>
                    <a:p>
                      <a:pPr>
                        <a:lnSpc>
                          <a:spcPct val="115000"/>
                        </a:lnSpc>
                        <a:spcAft>
                          <a:spcPts val="0"/>
                        </a:spcAft>
                      </a:pPr>
                      <a:r>
                        <a:rPr lang="fr-FR" sz="1200" u="sng">
                          <a:latin typeface="Times New Roman"/>
                          <a:ea typeface="Times New Roman"/>
                          <a:cs typeface="Times New Roman"/>
                        </a:rPr>
                        <a:t>Swing </a:t>
                      </a:r>
                      <a:r>
                        <a:rPr lang="fr-FR" sz="1200">
                          <a:latin typeface="Times New Roman"/>
                          <a:ea typeface="Times New Roman"/>
                          <a:cs typeface="Times New Roman"/>
                        </a:rPr>
                        <a:t>(Java)</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u="sng">
                          <a:latin typeface="Times New Roman"/>
                          <a:ea typeface="Times New Roman"/>
                          <a:cs typeface="Times New Roman"/>
                        </a:rPr>
                        <a:t>Flash</a:t>
                      </a:r>
                      <a:r>
                        <a:rPr lang="en-US" sz="1200">
                          <a:latin typeface="Times New Roman"/>
                          <a:ea typeface="Times New Roman"/>
                          <a:cs typeface="Times New Roman"/>
                        </a:rPr>
                        <a:t> (Adobe)</a:t>
                      </a:r>
                      <a:endParaRPr lang="fr-FR" sz="1200">
                        <a:latin typeface="Calibri"/>
                        <a:ea typeface="Calibri"/>
                        <a:cs typeface="Times New Roman"/>
                      </a:endParaRPr>
                    </a:p>
                    <a:p>
                      <a:pPr>
                        <a:lnSpc>
                          <a:spcPct val="115000"/>
                        </a:lnSpc>
                        <a:spcAft>
                          <a:spcPts val="0"/>
                        </a:spcAft>
                      </a:pPr>
                      <a:r>
                        <a:rPr lang="en-US" sz="1200" u="sng">
                          <a:latin typeface="Times New Roman"/>
                          <a:ea typeface="Times New Roman"/>
                          <a:cs typeface="Times New Roman"/>
                        </a:rPr>
                        <a:t>Virtools </a:t>
                      </a:r>
                      <a:r>
                        <a:rPr lang="en-US" sz="1200">
                          <a:latin typeface="Times New Roman"/>
                          <a:ea typeface="Times New Roman"/>
                          <a:cs typeface="Times New Roman"/>
                        </a:rPr>
                        <a:t>(Dassault)</a:t>
                      </a:r>
                      <a:endParaRPr lang="fr-FR" sz="1200">
                        <a:latin typeface="Calibri"/>
                        <a:ea typeface="Calibri"/>
                        <a:cs typeface="Times New Roman"/>
                      </a:endParaRPr>
                    </a:p>
                    <a:p>
                      <a:pPr>
                        <a:lnSpc>
                          <a:spcPct val="115000"/>
                        </a:lnSpc>
                        <a:spcAft>
                          <a:spcPts val="0"/>
                        </a:spcAft>
                      </a:pPr>
                      <a:r>
                        <a:rPr lang="en-US" sz="1200" u="sng">
                          <a:latin typeface="Times New Roman"/>
                          <a:ea typeface="Times New Roman"/>
                          <a:cs typeface="Times New Roman"/>
                        </a:rPr>
                        <a:t>Silverlight </a:t>
                      </a:r>
                      <a:r>
                        <a:rPr lang="en-US" sz="1200">
                          <a:latin typeface="Times New Roman"/>
                          <a:ea typeface="Times New Roman"/>
                          <a:cs typeface="Times New Roman"/>
                        </a:rPr>
                        <a:t>(M$)</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814">
                <a:tc>
                  <a:txBody>
                    <a:bodyPr/>
                    <a:lstStyle/>
                    <a:p>
                      <a:pPr algn="r">
                        <a:lnSpc>
                          <a:spcPct val="115000"/>
                        </a:lnSpc>
                        <a:spcAft>
                          <a:spcPts val="0"/>
                        </a:spcAft>
                      </a:pPr>
                      <a:r>
                        <a:rPr lang="fr-FR" sz="1200" dirty="0">
                          <a:latin typeface="Times New Roman"/>
                          <a:ea typeface="Times New Roman"/>
                          <a:cs typeface="Times New Roman"/>
                        </a:rPr>
                        <a:t>Différentiation :</a:t>
                      </a:r>
                      <a:br>
                        <a:rPr lang="fr-FR" sz="1200" dirty="0">
                          <a:latin typeface="Times New Roman"/>
                          <a:ea typeface="Times New Roman"/>
                          <a:cs typeface="Times New Roman"/>
                        </a:rPr>
                      </a:br>
                      <a:r>
                        <a:rPr lang="fr-FR" sz="1200" dirty="0">
                          <a:latin typeface="Times New Roman"/>
                          <a:ea typeface="Times New Roman"/>
                          <a:cs typeface="Times New Roman"/>
                        </a:rPr>
                        <a:t>Singularité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Times New Roman"/>
                          <a:ea typeface="Times New Roman"/>
                          <a:cs typeface="Times New Roman"/>
                        </a:rPr>
                        <a:t>Non spécialiste 3D</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Times New Roman"/>
                          <a:ea typeface="Times New Roman"/>
                          <a:cs typeface="Times New Roman"/>
                        </a:rPr>
                        <a:t>En 3D</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Times New Roman"/>
                          <a:ea typeface="Times New Roman"/>
                          <a:cs typeface="Times New Roman"/>
                        </a:rPr>
                        <a:t>Pas de plugin</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&gt;</a:t>
                      </a:r>
                      <a:r>
                        <a:rPr lang="fr-FR" sz="1200" dirty="0" err="1">
                          <a:latin typeface="Times New Roman"/>
                          <a:ea typeface="Times New Roman"/>
                          <a:cs typeface="Times New Roman"/>
                        </a:rPr>
                        <a:t>Modddjo</a:t>
                      </a:r>
                      <a:r>
                        <a:rPr lang="fr-FR" sz="1200" dirty="0">
                          <a:latin typeface="Times New Roman"/>
                          <a:ea typeface="Times New Roman"/>
                          <a:cs typeface="Times New Roman"/>
                        </a:rPr>
                        <a:t> Bridge (</a:t>
                      </a:r>
                      <a:r>
                        <a:rPr lang="fr-FR" sz="1200" dirty="0" err="1">
                          <a:latin typeface="Times New Roman"/>
                          <a:ea typeface="Times New Roman"/>
                          <a:cs typeface="Times New Roman"/>
                        </a:rPr>
                        <a:t>WebGL</a:t>
                      </a:r>
                      <a:r>
                        <a:rPr lang="fr-FR" sz="1200" dirty="0">
                          <a:latin typeface="Times New Roman"/>
                          <a:ea typeface="Times New Roman"/>
                          <a:cs typeface="Times New Roman"/>
                        </a:rPr>
                        <a:t>)</a:t>
                      </a:r>
                      <a:br>
                        <a:rPr lang="fr-FR" sz="1200" dirty="0">
                          <a:latin typeface="Times New Roman"/>
                          <a:ea typeface="Times New Roman"/>
                          <a:cs typeface="Times New Roman"/>
                        </a:rPr>
                      </a:br>
                      <a:r>
                        <a:rPr lang="fr-FR" sz="1200" dirty="0">
                          <a:latin typeface="Times New Roman"/>
                          <a:ea typeface="Times New Roman"/>
                          <a:cs typeface="Times New Roman"/>
                        </a:rPr>
                        <a:t>&gt;&gt; open source</a:t>
                      </a:r>
                      <a:br>
                        <a:rPr lang="fr-FR" sz="1200" dirty="0">
                          <a:latin typeface="Times New Roman"/>
                          <a:ea typeface="Times New Roman"/>
                          <a:cs typeface="Times New Roman"/>
                        </a:rPr>
                      </a:br>
                      <a:r>
                        <a:rPr lang="fr-FR" sz="1200" dirty="0">
                          <a:latin typeface="Times New Roman"/>
                          <a:ea typeface="Times New Roman"/>
                          <a:cs typeface="Times New Roman"/>
                        </a:rPr>
                        <a:t>Langage standard intégré (JS</a:t>
                      </a:r>
                      <a:r>
                        <a:rPr lang="fr-FR" sz="1200" dirty="0" smtClean="0">
                          <a:latin typeface="Times New Roman"/>
                          <a:ea typeface="Times New Roman"/>
                          <a:cs typeface="Times New Roman"/>
                        </a:rPr>
                        <a:t>)</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814">
                <a:tc>
                  <a:txBody>
                    <a:bodyPr/>
                    <a:lstStyle/>
                    <a:p>
                      <a:pPr algn="r">
                        <a:lnSpc>
                          <a:spcPct val="115000"/>
                        </a:lnSpc>
                        <a:spcAft>
                          <a:spcPts val="0"/>
                        </a:spcAft>
                      </a:pPr>
                      <a:r>
                        <a:rPr lang="fr-FR" sz="1200" dirty="0">
                          <a:latin typeface="Times New Roman"/>
                          <a:ea typeface="Times New Roman"/>
                          <a:cs typeface="Times New Roman"/>
                        </a:rPr>
                        <a:t>Vertu / Effet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Times New Roman"/>
                          <a:ea typeface="Times New Roman"/>
                          <a:cs typeface="Times New Roman"/>
                        </a:rPr>
                        <a:t>Cout de </a:t>
                      </a:r>
                      <a:r>
                        <a:rPr lang="fr-FR" sz="1200" dirty="0" err="1">
                          <a:latin typeface="Times New Roman"/>
                          <a:ea typeface="Times New Roman"/>
                          <a:cs typeface="Times New Roman"/>
                        </a:rPr>
                        <a:t>prod</a:t>
                      </a:r>
                      <a:r>
                        <a:rPr lang="fr-FR" sz="1200" dirty="0">
                          <a:latin typeface="Times New Roman"/>
                          <a:ea typeface="Times New Roman"/>
                          <a:cs typeface="Times New Roman"/>
                        </a:rPr>
                        <a:t> \</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Difficulté \</a:t>
                      </a:r>
                      <a:br>
                        <a:rPr lang="fr-FR" sz="1200" dirty="0">
                          <a:latin typeface="Times New Roman"/>
                          <a:ea typeface="Times New Roman"/>
                          <a:cs typeface="Times New Roman"/>
                        </a:rPr>
                      </a:br>
                      <a:r>
                        <a:rPr lang="fr-FR" sz="1200" dirty="0" err="1">
                          <a:latin typeface="Times New Roman"/>
                          <a:ea typeface="Times New Roman"/>
                          <a:cs typeface="Times New Roman"/>
                        </a:rPr>
                        <a:t>Reactif</a:t>
                      </a:r>
                      <a:r>
                        <a:rPr lang="fr-FR" sz="1200" dirty="0">
                          <a:latin typeface="Times New Roman"/>
                          <a:ea typeface="Times New Roman"/>
                          <a:cs typeface="Times New Roman"/>
                        </a:rPr>
                        <a:t>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Times New Roman"/>
                          <a:ea typeface="Times New Roman"/>
                          <a:cs typeface="Times New Roman"/>
                        </a:rPr>
                        <a:t>Cout \</a:t>
                      </a:r>
                      <a:br>
                        <a:rPr lang="fr-FR" sz="1200">
                          <a:latin typeface="Times New Roman"/>
                          <a:ea typeface="Times New Roman"/>
                          <a:cs typeface="Times New Roman"/>
                        </a:rPr>
                      </a:br>
                      <a:r>
                        <a:rPr lang="fr-FR" sz="1200">
                          <a:latin typeface="Times New Roman"/>
                          <a:ea typeface="Times New Roman"/>
                          <a:cs typeface="Times New Roman"/>
                        </a:rPr>
                        <a:t>Fonctionnalité /</a:t>
                      </a:r>
                      <a:br>
                        <a:rPr lang="fr-FR" sz="1200">
                          <a:latin typeface="Times New Roman"/>
                          <a:ea typeface="Times New Roman"/>
                          <a:cs typeface="Times New Roman"/>
                        </a:rPr>
                      </a:br>
                      <a:r>
                        <a:rPr lang="fr-FR" sz="1200">
                          <a:latin typeface="Times New Roman"/>
                          <a:ea typeface="Times New Roman"/>
                          <a:cs typeface="Times New Roman"/>
                        </a:rPr>
                        <a:t>Difficulté \</a:t>
                      </a:r>
                      <a:br>
                        <a:rPr lang="fr-FR" sz="1200">
                          <a:latin typeface="Times New Roman"/>
                          <a:ea typeface="Times New Roman"/>
                          <a:cs typeface="Times New Roman"/>
                        </a:rPr>
                      </a:br>
                      <a:r>
                        <a:rPr lang="fr-FR" sz="1200">
                          <a:latin typeface="Times New Roman"/>
                          <a:ea typeface="Times New Roman"/>
                          <a:cs typeface="Times New Roman"/>
                        </a:rPr>
                        <a:t>Réalisme /</a:t>
                      </a:r>
                      <a:br>
                        <a:rPr lang="fr-FR" sz="1200">
                          <a:latin typeface="Times New Roman"/>
                          <a:ea typeface="Times New Roman"/>
                          <a:cs typeface="Times New Roman"/>
                        </a:rPr>
                      </a:br>
                      <a:r>
                        <a:rPr lang="fr-FR" sz="1200">
                          <a:latin typeface="Times New Roman"/>
                          <a:ea typeface="Times New Roman"/>
                          <a:cs typeface="Times New Roman"/>
                        </a:rPr>
                        <a:t>Standard</a:t>
                      </a:r>
                      <a:br>
                        <a:rPr lang="fr-FR" sz="1200">
                          <a:latin typeface="Times New Roman"/>
                          <a:ea typeface="Times New Roman"/>
                          <a:cs typeface="Times New Roman"/>
                        </a:rPr>
                      </a:br>
                      <a:r>
                        <a:rPr lang="fr-FR" sz="1200">
                          <a:latin typeface="Times New Roman"/>
                          <a:ea typeface="Times New Roman"/>
                          <a:cs typeface="Times New Roman"/>
                        </a:rPr>
                        <a:t>Intuitif /</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Times New Roman"/>
                          <a:ea typeface="Times New Roman"/>
                          <a:cs typeface="Times New Roman"/>
                        </a:rPr>
                        <a:t>Cout \</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Référencement /</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Accessibilité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Tm="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50938" y="214313"/>
            <a:ext cx="7793037" cy="838200"/>
          </a:xfrm>
        </p:spPr>
        <p:txBody>
          <a:bodyPr/>
          <a:lstStyle/>
          <a:p>
            <a:pPr eaLnBrk="1" hangingPunct="1"/>
            <a:r>
              <a:rPr lang="fr-FR" dirty="0" err="1" smtClean="0"/>
              <a:t>Competition</a:t>
            </a:r>
            <a:endParaRPr lang="fr-FR" sz="1600" dirty="0" smtClean="0"/>
          </a:p>
        </p:txBody>
      </p:sp>
      <p:pic>
        <p:nvPicPr>
          <p:cNvPr id="52227" name="Picture 6"/>
          <p:cNvPicPr>
            <a:picLocks noChangeAspect="1" noChangeArrowheads="1"/>
          </p:cNvPicPr>
          <p:nvPr/>
        </p:nvPicPr>
        <p:blipFill>
          <a:blip r:embed="rId3" cstate="print"/>
          <a:srcRect/>
          <a:stretch>
            <a:fillRect/>
          </a:stretch>
        </p:blipFill>
        <p:spPr bwMode="auto">
          <a:xfrm>
            <a:off x="1619250" y="1989138"/>
            <a:ext cx="7229475" cy="4495800"/>
          </a:xfrm>
          <a:prstGeom prst="rect">
            <a:avLst/>
          </a:prstGeom>
          <a:noFill/>
          <a:ln w="9525">
            <a:noFill/>
            <a:miter lim="800000"/>
            <a:headEnd/>
            <a:tailEnd/>
          </a:ln>
        </p:spPr>
      </p:pic>
      <p:sp>
        <p:nvSpPr>
          <p:cNvPr id="52228" name="Espace réservé de la date 3"/>
          <p:cNvSpPr>
            <a:spLocks noGrp="1"/>
          </p:cNvSpPr>
          <p:nvPr>
            <p:ph type="dt" sz="quarter" idx="10"/>
          </p:nvPr>
        </p:nvSpPr>
        <p:spPr>
          <a:noFill/>
        </p:spPr>
        <p:txBody>
          <a:bodyPr/>
          <a:lstStyle/>
          <a:p>
            <a:fld id="{20AC4B84-D8B7-4E83-885C-C4F840283C72}" type="datetime1">
              <a:rPr lang="fr-FR" smtClean="0"/>
              <a:pPr/>
              <a:t>30/08/2010</a:t>
            </a:fld>
            <a:endParaRPr lang="fr-FR" smtClean="0"/>
          </a:p>
        </p:txBody>
      </p:sp>
      <p:sp>
        <p:nvSpPr>
          <p:cNvPr id="52229" name="Espace réservé du numéro de diapositive 4"/>
          <p:cNvSpPr>
            <a:spLocks noGrp="1"/>
          </p:cNvSpPr>
          <p:nvPr>
            <p:ph type="sldNum" sz="quarter" idx="12"/>
          </p:nvPr>
        </p:nvSpPr>
        <p:spPr>
          <a:noFill/>
        </p:spPr>
        <p:txBody>
          <a:bodyPr/>
          <a:lstStyle/>
          <a:p>
            <a:fld id="{86F94585-8CCF-411F-B760-665A649A1833}" type="slidenum">
              <a:rPr lang="fr-FR" smtClean="0"/>
              <a:pPr/>
              <a:t>42</a:t>
            </a:fld>
            <a:endParaRPr lang="fr-FR" dirty="0" smtClean="0"/>
          </a:p>
        </p:txBody>
      </p:sp>
      <p:sp>
        <p:nvSpPr>
          <p:cNvPr id="52230"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1150938" y="214313"/>
            <a:ext cx="7793037" cy="838200"/>
          </a:xfrm>
        </p:spPr>
        <p:txBody>
          <a:bodyPr/>
          <a:lstStyle/>
          <a:p>
            <a:pPr eaLnBrk="1" hangingPunct="1"/>
            <a:r>
              <a:rPr lang="fr-FR" sz="4000" dirty="0" smtClean="0"/>
              <a:t>Sales </a:t>
            </a:r>
            <a:r>
              <a:rPr lang="fr-FR" sz="4000" dirty="0" err="1" smtClean="0"/>
              <a:t>Forecast</a:t>
            </a:r>
            <a:endParaRPr lang="fr-FR" sz="4000" dirty="0" smtClean="0"/>
          </a:p>
        </p:txBody>
      </p:sp>
      <p:sp>
        <p:nvSpPr>
          <p:cNvPr id="37891" name="Espace réservé du contenu 2"/>
          <p:cNvSpPr>
            <a:spLocks noGrp="1"/>
          </p:cNvSpPr>
          <p:nvPr>
            <p:ph idx="1"/>
          </p:nvPr>
        </p:nvSpPr>
        <p:spPr/>
        <p:txBody>
          <a:bodyPr/>
          <a:lstStyle/>
          <a:p>
            <a:r>
              <a:rPr lang="fr-FR" sz="1200" b="1" dirty="0" err="1" smtClean="0"/>
              <a:t>Quantities</a:t>
            </a:r>
            <a:endParaRPr lang="fr-FR" sz="1200" dirty="0" smtClean="0"/>
          </a:p>
          <a:p>
            <a:r>
              <a:rPr lang="en-US" sz="1200" dirty="0" smtClean="0"/>
              <a:t>1.3 To 1.4 billion Internet </a:t>
            </a:r>
            <a:r>
              <a:rPr lang="en-US" sz="1200" dirty="0" smtClean="0"/>
              <a:t>users, </a:t>
            </a:r>
            <a:r>
              <a:rPr lang="en-US" sz="1200" dirty="0" smtClean="0"/>
              <a:t>with 80 million </a:t>
            </a:r>
            <a:r>
              <a:rPr lang="en-US" sz="1200" dirty="0" smtClean="0"/>
              <a:t>active  on </a:t>
            </a:r>
            <a:r>
              <a:rPr lang="en-US" sz="1200" dirty="0" smtClean="0"/>
              <a:t>240 million web </a:t>
            </a:r>
            <a:r>
              <a:rPr lang="en-US" sz="1200" dirty="0" smtClean="0"/>
              <a:t>sites to </a:t>
            </a:r>
            <a:r>
              <a:rPr lang="en-US" sz="1200" dirty="0" smtClean="0"/>
              <a:t>purchase </a:t>
            </a:r>
            <a:r>
              <a:rPr lang="fr-FR" sz="1200" b="1" i="1" dirty="0" err="1" smtClean="0"/>
              <a:t>Modddjo</a:t>
            </a:r>
            <a:endParaRPr lang="fr-FR" sz="1200" dirty="0" smtClean="0"/>
          </a:p>
          <a:p>
            <a:r>
              <a:rPr lang="fr-FR" sz="1200" dirty="0" err="1" smtClean="0"/>
              <a:t>monthly</a:t>
            </a:r>
            <a:r>
              <a:rPr lang="fr-FR" sz="1200" dirty="0" smtClean="0"/>
              <a:t> </a:t>
            </a:r>
            <a:r>
              <a:rPr lang="fr-FR" sz="1200" dirty="0" err="1" smtClean="0"/>
              <a:t>quantities</a:t>
            </a:r>
            <a:r>
              <a:rPr lang="fr-FR" sz="1200" dirty="0" smtClean="0"/>
              <a:t> of </a:t>
            </a:r>
            <a:r>
              <a:rPr lang="fr-FR" sz="1200" b="1" i="1" dirty="0" err="1" smtClean="0"/>
              <a:t>Modddjo</a:t>
            </a:r>
            <a:r>
              <a:rPr lang="fr-FR" sz="1200" dirty="0" smtClean="0"/>
              <a:t> </a:t>
            </a:r>
            <a:r>
              <a:rPr lang="en-US" sz="1200" dirty="0" smtClean="0"/>
              <a:t>sold in 2012 = 450 divided:</a:t>
            </a:r>
            <a:endParaRPr lang="fr-FR" sz="1200" dirty="0" smtClean="0"/>
          </a:p>
          <a:p>
            <a:pPr lvl="1"/>
            <a:r>
              <a:rPr lang="en-US" sz="1200" dirty="0" smtClean="0"/>
              <a:t>200 European (French, English, German, Spanish, Italian),</a:t>
            </a:r>
          </a:p>
          <a:p>
            <a:pPr lvl="1"/>
            <a:r>
              <a:rPr lang="en-US" sz="1200" dirty="0" smtClean="0"/>
              <a:t>150 in America (North and South)</a:t>
            </a:r>
          </a:p>
          <a:p>
            <a:pPr lvl="1"/>
            <a:r>
              <a:rPr lang="en-US" sz="1200" dirty="0" smtClean="0"/>
              <a:t>100 Asia (China and Japan)</a:t>
            </a:r>
            <a:endParaRPr lang="fr-FR" sz="1200" dirty="0" smtClean="0"/>
          </a:p>
          <a:p>
            <a:endParaRPr lang="fr-FR" sz="1200" dirty="0" smtClean="0"/>
          </a:p>
          <a:p>
            <a:r>
              <a:rPr lang="fr-FR" sz="1200" b="1" dirty="0" smtClean="0"/>
              <a:t>Price</a:t>
            </a:r>
            <a:endParaRPr lang="fr-FR" sz="1200" dirty="0" smtClean="0"/>
          </a:p>
          <a:p>
            <a:r>
              <a:rPr lang="en-US" sz="1200" dirty="0" smtClean="0"/>
              <a:t>products and professional services (Writer, </a:t>
            </a:r>
            <a:r>
              <a:rPr lang="en-US" sz="1200" dirty="0" err="1" smtClean="0"/>
              <a:t>plugin</a:t>
            </a:r>
            <a:r>
              <a:rPr lang="en-US" sz="1200" dirty="0" smtClean="0"/>
              <a:t>, services...) paying: </a:t>
            </a:r>
            <a:endParaRPr lang="en-US" sz="1200" dirty="0" smtClean="0"/>
          </a:p>
          <a:p>
            <a:pPr lvl="1"/>
            <a:r>
              <a:rPr lang="fr-FR" sz="1400" dirty="0" err="1" smtClean="0"/>
              <a:t>Writer</a:t>
            </a:r>
            <a:r>
              <a:rPr lang="fr-FR" sz="1400" dirty="0" smtClean="0"/>
              <a:t> </a:t>
            </a:r>
            <a:r>
              <a:rPr lang="fr-FR" sz="1400" dirty="0" smtClean="0"/>
              <a:t>= 729€ HT ( </a:t>
            </a:r>
            <a:r>
              <a:rPr lang="fr-FR" sz="1400" dirty="0" smtClean="0"/>
              <a:t> Flash )</a:t>
            </a:r>
            <a:endParaRPr lang="fr-FR" sz="1400" dirty="0" smtClean="0"/>
          </a:p>
          <a:p>
            <a:pPr lvl="1"/>
            <a:r>
              <a:rPr lang="en-US" sz="1400" dirty="0" smtClean="0"/>
              <a:t>The </a:t>
            </a:r>
            <a:r>
              <a:rPr lang="en-US" sz="1400" dirty="0" smtClean="0"/>
              <a:t>"</a:t>
            </a:r>
            <a:r>
              <a:rPr lang="en-US" sz="1400" dirty="0" err="1" smtClean="0"/>
              <a:t>DreamWeaver</a:t>
            </a:r>
            <a:r>
              <a:rPr lang="en-US" sz="1400" dirty="0" smtClean="0"/>
              <a:t>" </a:t>
            </a:r>
            <a:r>
              <a:rPr lang="en-US" sz="1400" dirty="0" err="1" smtClean="0"/>
              <a:t>plugin</a:t>
            </a:r>
            <a:r>
              <a:rPr lang="en-US" sz="1400" dirty="0" smtClean="0"/>
              <a:t> = 1094 € HT (150% of the Writer price </a:t>
            </a:r>
            <a:r>
              <a:rPr lang="en-US" sz="1400" dirty="0" smtClean="0"/>
              <a:t>).</a:t>
            </a:r>
          </a:p>
          <a:p>
            <a:pPr lvl="1">
              <a:buNone/>
            </a:pPr>
            <a:endParaRPr lang="fr-FR" sz="1000" dirty="0" smtClean="0"/>
          </a:p>
          <a:p>
            <a:r>
              <a:rPr lang="fr-FR" sz="1200" b="1" dirty="0" smtClean="0"/>
              <a:t>Turnover</a:t>
            </a:r>
            <a:endParaRPr lang="fr-FR" sz="1200" dirty="0" smtClean="0"/>
          </a:p>
          <a:p>
            <a:r>
              <a:rPr lang="en-US" sz="1200" dirty="0" smtClean="0"/>
              <a:t>450 x 1094€ </a:t>
            </a:r>
            <a:r>
              <a:rPr lang="en-US" sz="1200" b="1" i="1" dirty="0" err="1" smtClean="0"/>
              <a:t>DreamWeaver</a:t>
            </a:r>
            <a:r>
              <a:rPr lang="en-US" sz="1200" dirty="0" smtClean="0"/>
              <a:t> </a:t>
            </a:r>
            <a:r>
              <a:rPr lang="en-US" sz="1200" dirty="0" err="1" smtClean="0"/>
              <a:t>plugins</a:t>
            </a:r>
            <a:r>
              <a:rPr lang="en-US" sz="1200" dirty="0" smtClean="0"/>
              <a:t> as well as some supporting services carefully estimated at 5% of the turnover produced, will lead to a total revenues of approximately 520 k€ per month in 2011.</a:t>
            </a:r>
          </a:p>
          <a:p>
            <a:pPr>
              <a:buNone/>
            </a:pPr>
            <a:endParaRPr lang="en-US" sz="1200" dirty="0" smtClean="0"/>
          </a:p>
          <a:p>
            <a:r>
              <a:rPr lang="en-US" sz="1200" dirty="0" smtClean="0"/>
              <a:t>Product sales will begin according to the plan already indicated in July 2010. </a:t>
            </a:r>
            <a:endParaRPr lang="en-US" sz="1200" dirty="0" smtClean="0"/>
          </a:p>
        </p:txBody>
      </p:sp>
      <p:sp>
        <p:nvSpPr>
          <p:cNvPr id="37892" name="Espace réservé de la date 3"/>
          <p:cNvSpPr>
            <a:spLocks noGrp="1"/>
          </p:cNvSpPr>
          <p:nvPr>
            <p:ph type="dt" sz="quarter" idx="10"/>
          </p:nvPr>
        </p:nvSpPr>
        <p:spPr>
          <a:noFill/>
        </p:spPr>
        <p:txBody>
          <a:bodyPr/>
          <a:lstStyle/>
          <a:p>
            <a:fld id="{A84095C7-F7E3-4FE3-B892-614BB4C4E2AF}" type="datetime1">
              <a:rPr lang="fr-FR" smtClean="0"/>
              <a:pPr/>
              <a:t>30/08/2010</a:t>
            </a:fld>
            <a:endParaRPr lang="fr-FR" smtClean="0"/>
          </a:p>
        </p:txBody>
      </p:sp>
      <p:sp>
        <p:nvSpPr>
          <p:cNvPr id="37893" name="Espace réservé du numéro de diapositive 4"/>
          <p:cNvSpPr>
            <a:spLocks noGrp="1"/>
          </p:cNvSpPr>
          <p:nvPr>
            <p:ph type="sldNum" sz="quarter" idx="12"/>
          </p:nvPr>
        </p:nvSpPr>
        <p:spPr>
          <a:noFill/>
        </p:spPr>
        <p:txBody>
          <a:bodyPr/>
          <a:lstStyle/>
          <a:p>
            <a:fld id="{86F94585-8CCF-411F-B760-665A649A1833}" type="slidenum">
              <a:rPr lang="fr-FR" smtClean="0"/>
              <a:pPr/>
              <a:t>43</a:t>
            </a:fld>
            <a:endParaRPr lang="fr-FR" dirty="0" smtClean="0"/>
          </a:p>
        </p:txBody>
      </p:sp>
      <p:sp>
        <p:nvSpPr>
          <p:cNvPr id="3789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1150938" y="214313"/>
            <a:ext cx="7793037" cy="838200"/>
          </a:xfrm>
        </p:spPr>
        <p:txBody>
          <a:bodyPr/>
          <a:lstStyle/>
          <a:p>
            <a:pPr eaLnBrk="1" hangingPunct="1"/>
            <a:r>
              <a:rPr lang="fr-FR" sz="3600" dirty="0" smtClean="0"/>
              <a:t>Structure d’exploitation</a:t>
            </a:r>
          </a:p>
        </p:txBody>
      </p:sp>
      <p:sp>
        <p:nvSpPr>
          <p:cNvPr id="40963" name="Espace réservé du contenu 2"/>
          <p:cNvSpPr>
            <a:spLocks noGrp="1"/>
          </p:cNvSpPr>
          <p:nvPr>
            <p:ph type="body" idx="1"/>
          </p:nvPr>
        </p:nvSpPr>
        <p:spPr/>
        <p:txBody>
          <a:bodyPr/>
          <a:lstStyle/>
          <a:p>
            <a:pPr eaLnBrk="1" hangingPunct="1"/>
            <a:r>
              <a:rPr lang="fr-FR" sz="2400" b="1" dirty="0" smtClean="0"/>
              <a:t>Production </a:t>
            </a:r>
            <a:r>
              <a:rPr lang="fr-FR" sz="2400" b="1" dirty="0" err="1" smtClean="0"/>
              <a:t>steps</a:t>
            </a:r>
            <a:r>
              <a:rPr lang="fr-FR" sz="2400" b="1" dirty="0" smtClean="0"/>
              <a:t>:</a:t>
            </a:r>
            <a:endParaRPr lang="fr-FR" sz="2400" b="1" dirty="0" smtClean="0"/>
          </a:p>
          <a:p>
            <a:pPr lvl="1" eaLnBrk="1" hangingPunct="1"/>
            <a:r>
              <a:rPr lang="fr-FR" sz="1800" dirty="0" err="1" smtClean="0"/>
              <a:t>step</a:t>
            </a:r>
            <a:r>
              <a:rPr lang="fr-FR" sz="1800" dirty="0" smtClean="0"/>
              <a:t> 1: 5 </a:t>
            </a:r>
            <a:r>
              <a:rPr lang="fr-FR" sz="1800" dirty="0" err="1" smtClean="0"/>
              <a:t>months</a:t>
            </a:r>
            <a:r>
              <a:rPr lang="fr-FR" sz="1800" dirty="0" smtClean="0"/>
              <a:t>,</a:t>
            </a:r>
            <a:endParaRPr lang="fr-FR" sz="1800" dirty="0" smtClean="0"/>
          </a:p>
          <a:p>
            <a:pPr lvl="2" eaLnBrk="1" hangingPunct="1"/>
            <a:r>
              <a:rPr lang="en-US" sz="1600" dirty="0" err="1" smtClean="0"/>
              <a:t>Webplayer</a:t>
            </a:r>
            <a:r>
              <a:rPr lang="en-US" sz="1600" dirty="0" smtClean="0"/>
              <a:t> v1.0</a:t>
            </a:r>
          </a:p>
          <a:p>
            <a:pPr lvl="2" eaLnBrk="1" hangingPunct="1"/>
            <a:r>
              <a:rPr lang="en-US" sz="1600" dirty="0" smtClean="0"/>
              <a:t>Writer</a:t>
            </a:r>
          </a:p>
          <a:p>
            <a:pPr lvl="2" eaLnBrk="1" hangingPunct="1"/>
            <a:r>
              <a:rPr lang="en-US" sz="1600" dirty="0" smtClean="0"/>
              <a:t>website </a:t>
            </a:r>
            <a:r>
              <a:rPr lang="en-US" sz="1600" dirty="0" err="1" smtClean="0"/>
              <a:t>Modddjo.c</a:t>
            </a:r>
            <a:r>
              <a:rPr lang="fr-FR" sz="1600" dirty="0" smtClean="0"/>
              <a:t>om</a:t>
            </a:r>
          </a:p>
          <a:p>
            <a:pPr lvl="1" eaLnBrk="1" hangingPunct="1"/>
            <a:r>
              <a:rPr lang="en-US" sz="1800" dirty="0" smtClean="0"/>
              <a:t>step 2: 7 </a:t>
            </a:r>
            <a:r>
              <a:rPr lang="en-US" sz="1800" dirty="0" err="1" smtClean="0"/>
              <a:t>months,implemented</a:t>
            </a:r>
            <a:r>
              <a:rPr lang="en-US" sz="1800" dirty="0" smtClean="0"/>
              <a:t> </a:t>
            </a:r>
            <a:r>
              <a:rPr lang="en-US" sz="1800" dirty="0" err="1" smtClean="0"/>
              <a:t>Goodddj</a:t>
            </a:r>
            <a:r>
              <a:rPr lang="fr-FR" sz="1800" dirty="0" smtClean="0"/>
              <a:t>o</a:t>
            </a:r>
          </a:p>
          <a:p>
            <a:pPr lvl="2" eaLnBrk="1" hangingPunct="1"/>
            <a:r>
              <a:rPr lang="en-US" sz="1600" dirty="0" err="1" smtClean="0"/>
              <a:t>Webplayer</a:t>
            </a:r>
            <a:r>
              <a:rPr lang="en-US" sz="1600" dirty="0" smtClean="0"/>
              <a:t> v1.1</a:t>
            </a:r>
          </a:p>
          <a:p>
            <a:pPr lvl="2" eaLnBrk="1" hangingPunct="1"/>
            <a:r>
              <a:rPr lang="en-US" sz="1600" dirty="0" err="1" smtClean="0"/>
              <a:t>DreamWeaver</a:t>
            </a:r>
            <a:r>
              <a:rPr lang="en-US" sz="1600" dirty="0" smtClean="0"/>
              <a:t> </a:t>
            </a:r>
            <a:r>
              <a:rPr lang="en-US" sz="1600" dirty="0" err="1" smtClean="0"/>
              <a:t>Plugin</a:t>
            </a:r>
            <a:r>
              <a:rPr lang="en-US" sz="1600" dirty="0" smtClean="0"/>
              <a:t> v1.0</a:t>
            </a:r>
          </a:p>
          <a:p>
            <a:pPr lvl="2" eaLnBrk="1" hangingPunct="1"/>
            <a:r>
              <a:rPr lang="en-US" sz="1600" dirty="0" smtClean="0"/>
              <a:t>overview video</a:t>
            </a:r>
          </a:p>
          <a:p>
            <a:pPr lvl="2" eaLnBrk="1" hangingPunct="1"/>
            <a:r>
              <a:rPr lang="en-US" sz="1600" dirty="0" err="1" smtClean="0"/>
              <a:t>Goodddjo</a:t>
            </a:r>
            <a:r>
              <a:rPr lang="en-US" sz="1600" dirty="0" smtClean="0"/>
              <a:t> web </a:t>
            </a:r>
            <a:r>
              <a:rPr lang="en-US" sz="1600" dirty="0" smtClean="0"/>
              <a:t>Site</a:t>
            </a:r>
            <a:endParaRPr lang="fr-FR" sz="1600" dirty="0" smtClean="0"/>
          </a:p>
          <a:p>
            <a:pPr lvl="1" eaLnBrk="1" hangingPunct="1"/>
            <a:r>
              <a:rPr lang="en-US" sz="1800" dirty="0" smtClean="0"/>
              <a:t>step 3: 9 </a:t>
            </a:r>
            <a:r>
              <a:rPr lang="en-US" sz="1800" dirty="0" err="1" smtClean="0"/>
              <a:t>months,web</a:t>
            </a:r>
            <a:r>
              <a:rPr lang="en-US" sz="1800" dirty="0" smtClean="0"/>
              <a:t> rendering </a:t>
            </a:r>
            <a:r>
              <a:rPr lang="en-US" sz="1800" dirty="0" smtClean="0"/>
              <a:t>browser</a:t>
            </a:r>
            <a:endParaRPr lang="fr-FR" sz="1800" dirty="0" smtClean="0"/>
          </a:p>
          <a:p>
            <a:pPr lvl="2" eaLnBrk="1" hangingPunct="1"/>
            <a:r>
              <a:rPr lang="fr-FR" sz="1600" dirty="0" err="1" smtClean="0"/>
              <a:t>Webplayer</a:t>
            </a:r>
            <a:r>
              <a:rPr lang="fr-FR" sz="1600" dirty="0" smtClean="0"/>
              <a:t> v2.0</a:t>
            </a:r>
          </a:p>
          <a:p>
            <a:pPr lvl="2" eaLnBrk="1" hangingPunct="1"/>
            <a:r>
              <a:rPr lang="fr-FR" sz="1600" dirty="0" err="1" smtClean="0"/>
              <a:t>Writer</a:t>
            </a:r>
            <a:endParaRPr lang="fr-FR" sz="1600" dirty="0" smtClean="0"/>
          </a:p>
          <a:p>
            <a:pPr lvl="2" eaLnBrk="1" hangingPunct="1"/>
            <a:r>
              <a:rPr lang="fr-FR" sz="1600" dirty="0" smtClean="0"/>
              <a:t>Modddjo.com web site</a:t>
            </a:r>
            <a:endParaRPr lang="fr-FR" sz="1600" dirty="0" smtClean="0"/>
          </a:p>
          <a:p>
            <a:pPr lvl="3" eaLnBrk="1" hangingPunct="1"/>
            <a:endParaRPr lang="fr-FR" dirty="0" smtClean="0"/>
          </a:p>
          <a:p>
            <a:pPr eaLnBrk="1" hangingPunct="1">
              <a:buFont typeface="Wingdings" pitchFamily="2" charset="2"/>
              <a:buNone/>
            </a:pPr>
            <a:endParaRPr lang="fr-FR" dirty="0" smtClean="0"/>
          </a:p>
          <a:p>
            <a:pPr eaLnBrk="1" hangingPunct="1"/>
            <a:endParaRPr lang="fr-FR" dirty="0" smtClean="0"/>
          </a:p>
        </p:txBody>
      </p:sp>
      <p:sp>
        <p:nvSpPr>
          <p:cNvPr id="40964" name="Espace réservé de la date 3"/>
          <p:cNvSpPr>
            <a:spLocks noGrp="1"/>
          </p:cNvSpPr>
          <p:nvPr>
            <p:ph type="dt" sz="quarter" idx="10"/>
          </p:nvPr>
        </p:nvSpPr>
        <p:spPr>
          <a:noFill/>
        </p:spPr>
        <p:txBody>
          <a:bodyPr/>
          <a:lstStyle/>
          <a:p>
            <a:fld id="{2BA7EF99-245E-46F1-8A25-8D3E410E0E41}" type="datetime1">
              <a:rPr lang="fr-FR" smtClean="0"/>
              <a:pPr/>
              <a:t>30/08/2010</a:t>
            </a:fld>
            <a:endParaRPr lang="fr-FR" smtClean="0"/>
          </a:p>
        </p:txBody>
      </p:sp>
      <p:sp>
        <p:nvSpPr>
          <p:cNvPr id="40965" name="Espace réservé du numéro de diapositive 4"/>
          <p:cNvSpPr>
            <a:spLocks noGrp="1"/>
          </p:cNvSpPr>
          <p:nvPr>
            <p:ph type="sldNum" sz="quarter" idx="12"/>
          </p:nvPr>
        </p:nvSpPr>
        <p:spPr>
          <a:noFill/>
        </p:spPr>
        <p:txBody>
          <a:bodyPr/>
          <a:lstStyle/>
          <a:p>
            <a:fld id="{86F94585-8CCF-411F-B760-665A649A1833}" type="slidenum">
              <a:rPr lang="fr-FR" smtClean="0"/>
              <a:pPr/>
              <a:t>44</a:t>
            </a:fld>
            <a:endParaRPr lang="fr-FR" dirty="0" smtClean="0"/>
          </a:p>
        </p:txBody>
      </p:sp>
      <p:sp>
        <p:nvSpPr>
          <p:cNvPr id="4096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idx="4294967295"/>
          </p:nvPr>
        </p:nvSpPr>
        <p:spPr>
          <a:xfrm>
            <a:off x="1150938" y="214313"/>
            <a:ext cx="7793037" cy="838200"/>
          </a:xfrm>
        </p:spPr>
        <p:txBody>
          <a:bodyPr/>
          <a:lstStyle/>
          <a:p>
            <a:pPr eaLnBrk="1" hangingPunct="1"/>
            <a:r>
              <a:rPr lang="fr-FR" sz="4000" dirty="0" smtClean="0"/>
              <a:t>Sales </a:t>
            </a:r>
            <a:r>
              <a:rPr lang="fr-FR" sz="4000" dirty="0" err="1" smtClean="0"/>
              <a:t>Forcast</a:t>
            </a:r>
            <a:endParaRPr lang="fr-FR" sz="4000" dirty="0" smtClean="0"/>
          </a:p>
        </p:txBody>
      </p:sp>
      <p:sp>
        <p:nvSpPr>
          <p:cNvPr id="38915" name="Espace réservé du contenu 2"/>
          <p:cNvSpPr>
            <a:spLocks noGrp="1"/>
          </p:cNvSpPr>
          <p:nvPr>
            <p:ph idx="4294967295"/>
          </p:nvPr>
        </p:nvSpPr>
        <p:spPr/>
        <p:txBody>
          <a:bodyPr/>
          <a:lstStyle/>
          <a:p>
            <a:endParaRPr lang="fr-FR" sz="1200" b="1" dirty="0" smtClean="0"/>
          </a:p>
          <a:p>
            <a:r>
              <a:rPr lang="en-US" sz="1200" b="1" dirty="0" smtClean="0"/>
              <a:t>8 million decision-makers (target sites</a:t>
            </a:r>
            <a:r>
              <a:rPr lang="en-US" sz="1200" b="1" dirty="0" smtClean="0"/>
              <a:t>) </a:t>
            </a:r>
            <a:r>
              <a:rPr lang="fr-FR" sz="1200" b="1" dirty="0" smtClean="0">
                <a:sym typeface="Wingdings" pitchFamily="2" charset="2"/>
              </a:rPr>
              <a:t> </a:t>
            </a:r>
            <a:r>
              <a:rPr lang="fr-FR" sz="1200" b="1" dirty="0" err="1" smtClean="0">
                <a:sym typeface="Wingdings" pitchFamily="2" charset="2"/>
              </a:rPr>
              <a:t>qualified</a:t>
            </a:r>
            <a:r>
              <a:rPr lang="fr-FR" sz="1200" b="1" dirty="0" smtClean="0">
                <a:sym typeface="Wingdings" pitchFamily="2" charset="2"/>
              </a:rPr>
              <a:t> </a:t>
            </a:r>
            <a:r>
              <a:rPr lang="fr-FR" sz="1200" b="1" dirty="0" smtClean="0">
                <a:sym typeface="Wingdings" pitchFamily="2" charset="2"/>
              </a:rPr>
              <a:t>prospects</a:t>
            </a:r>
            <a:endParaRPr lang="fr-FR" sz="1200" b="1" dirty="0" smtClean="0">
              <a:sym typeface="Wingdings" pitchFamily="2" charset="2"/>
            </a:endParaRPr>
          </a:p>
          <a:p>
            <a:pPr lvl="1"/>
            <a:r>
              <a:rPr lang="en-US" sz="1200" dirty="0" smtClean="0"/>
              <a:t>An address </a:t>
            </a:r>
            <a:r>
              <a:rPr lang="en-US" sz="1200" dirty="0" smtClean="0"/>
              <a:t>with a known </a:t>
            </a:r>
            <a:r>
              <a:rPr lang="en-US" sz="1200" dirty="0" smtClean="0"/>
              <a:t>motivation prospect</a:t>
            </a:r>
          </a:p>
          <a:p>
            <a:pPr lvl="1"/>
            <a:r>
              <a:rPr lang="en-US" sz="1200" dirty="0" smtClean="0"/>
              <a:t>8 millions decision-makers who can buy 1 unit @ 729€</a:t>
            </a:r>
          </a:p>
          <a:p>
            <a:pPr lvl="1"/>
            <a:r>
              <a:rPr lang="en-US" sz="1200" dirty="0" smtClean="0"/>
              <a:t>Leads: 10,000</a:t>
            </a:r>
          </a:p>
          <a:p>
            <a:pPr lvl="1"/>
            <a:r>
              <a:rPr lang="en-US" sz="1200" dirty="0" smtClean="0"/>
              <a:t>processed: 15%</a:t>
            </a:r>
          </a:p>
          <a:p>
            <a:pPr lvl="1"/>
            <a:r>
              <a:rPr lang="en-US" sz="1200" dirty="0" smtClean="0"/>
              <a:t>customer: </a:t>
            </a:r>
            <a:r>
              <a:rPr lang="en-US" sz="1200" dirty="0" smtClean="0"/>
              <a:t>15</a:t>
            </a:r>
            <a:r>
              <a:rPr lang="fr-FR" sz="1200" dirty="0" smtClean="0"/>
              <a:t>0</a:t>
            </a:r>
            <a:endParaRPr lang="fr-FR" sz="1200" dirty="0" smtClean="0"/>
          </a:p>
          <a:p>
            <a:pPr lvl="1"/>
            <a:r>
              <a:rPr lang="fr-FR" sz="1200" dirty="0" smtClean="0">
                <a:sym typeface="Wingdings" pitchFamily="2" charset="2"/>
              </a:rPr>
              <a:t> </a:t>
            </a:r>
            <a:r>
              <a:rPr lang="fr-FR" sz="1200" dirty="0" err="1" smtClean="0">
                <a:sym typeface="Wingdings" pitchFamily="2" charset="2"/>
              </a:rPr>
              <a:t>Each</a:t>
            </a:r>
            <a:r>
              <a:rPr lang="fr-FR" sz="1200" dirty="0" smtClean="0">
                <a:sym typeface="Wingdings" pitchFamily="2" charset="2"/>
              </a:rPr>
              <a:t> </a:t>
            </a:r>
            <a:r>
              <a:rPr lang="en-US" sz="1200" dirty="0" smtClean="0">
                <a:sym typeface="Wingdings" pitchFamily="2" charset="2"/>
              </a:rPr>
              <a:t>10 </a:t>
            </a:r>
            <a:r>
              <a:rPr lang="en-US" sz="1200" dirty="0" smtClean="0">
                <a:sym typeface="Wingdings" pitchFamily="2" charset="2"/>
              </a:rPr>
              <a:t>K€ spent = 230 k€ of </a:t>
            </a:r>
            <a:r>
              <a:rPr lang="en-US" sz="1200" dirty="0" smtClean="0">
                <a:sym typeface="Wingdings" pitchFamily="2" charset="2"/>
              </a:rPr>
              <a:t>Business</a:t>
            </a:r>
            <a:endParaRPr lang="fr-FR" sz="1200" dirty="0" smtClean="0">
              <a:sym typeface="Wingdings" pitchFamily="2" charset="2"/>
            </a:endParaRPr>
          </a:p>
          <a:p>
            <a:pPr lvl="1"/>
            <a:endParaRPr lang="fr-FR" sz="1200" dirty="0" smtClean="0"/>
          </a:p>
          <a:p>
            <a:r>
              <a:rPr lang="fr-FR" sz="1200" b="1" dirty="0" err="1" smtClean="0"/>
              <a:t>Advertising</a:t>
            </a:r>
            <a:r>
              <a:rPr lang="fr-FR" sz="1200" b="1" dirty="0" smtClean="0"/>
              <a:t>:</a:t>
            </a:r>
            <a:r>
              <a:rPr lang="fr-FR" sz="1200" dirty="0" smtClean="0"/>
              <a:t> </a:t>
            </a:r>
            <a:r>
              <a:rPr lang="en-US" sz="1200" dirty="0" smtClean="0"/>
              <a:t>300 k€ = moderator time cost (6 facilitator @ 50 k€ / year - one per language)</a:t>
            </a:r>
          </a:p>
          <a:p>
            <a:r>
              <a:rPr lang="en-US" sz="1200" dirty="0" smtClean="0"/>
              <a:t>Each facilitator gives 33000 qualified contacts or 5000 leads/</a:t>
            </a:r>
            <a:r>
              <a:rPr lang="en-US" sz="1200" dirty="0" err="1" smtClean="0"/>
              <a:t>pers</a:t>
            </a:r>
            <a:r>
              <a:rPr lang="en-US" sz="1200" dirty="0" smtClean="0"/>
              <a:t>, or 25 leads per </a:t>
            </a:r>
            <a:r>
              <a:rPr lang="en-US" sz="1200" dirty="0" smtClean="0"/>
              <a:t>day</a:t>
            </a:r>
            <a:r>
              <a:rPr lang="fr-FR" sz="1200" dirty="0" smtClean="0"/>
              <a:t>.</a:t>
            </a:r>
            <a:endParaRPr lang="fr-FR" sz="1200" dirty="0" smtClean="0"/>
          </a:p>
          <a:p>
            <a:pPr lvl="1"/>
            <a:r>
              <a:rPr lang="en-US" sz="1200" dirty="0" smtClean="0"/>
              <a:t>year 1: 1,500 units</a:t>
            </a:r>
          </a:p>
          <a:p>
            <a:pPr lvl="1"/>
            <a:r>
              <a:rPr lang="en-US" sz="1200" dirty="0" smtClean="0"/>
              <a:t>year 2: </a:t>
            </a:r>
            <a:r>
              <a:rPr lang="en-US" sz="1200" dirty="0" smtClean="0"/>
              <a:t>5,600</a:t>
            </a:r>
            <a:endParaRPr lang="en-US" sz="1200" dirty="0" smtClean="0"/>
          </a:p>
          <a:p>
            <a:pPr lvl="1"/>
            <a:r>
              <a:rPr lang="en-US" sz="1200" dirty="0" smtClean="0"/>
              <a:t>year 3: 5,40</a:t>
            </a:r>
            <a:r>
              <a:rPr lang="fr-FR" sz="1200" dirty="0" smtClean="0"/>
              <a:t>0 </a:t>
            </a:r>
            <a:endParaRPr lang="fr-FR" sz="1200" dirty="0" smtClean="0"/>
          </a:p>
          <a:p>
            <a:pPr lvl="1"/>
            <a:endParaRPr lang="fr-FR" sz="1200" dirty="0" smtClean="0"/>
          </a:p>
          <a:p>
            <a:r>
              <a:rPr lang="fr-FR" sz="1200" b="1" dirty="0" err="1" smtClean="0"/>
              <a:t>Advertising</a:t>
            </a:r>
            <a:r>
              <a:rPr lang="fr-FR" sz="1200" b="1" dirty="0" smtClean="0"/>
              <a:t> </a:t>
            </a:r>
            <a:r>
              <a:rPr lang="fr-FR" sz="1200" b="1" dirty="0" err="1" smtClean="0"/>
              <a:t>Year</a:t>
            </a:r>
            <a:r>
              <a:rPr lang="fr-FR" sz="1200" b="1" dirty="0" smtClean="0"/>
              <a:t> 2: </a:t>
            </a:r>
            <a:r>
              <a:rPr lang="fr-FR" sz="1200" dirty="0" smtClean="0"/>
              <a:t>600 000 € </a:t>
            </a:r>
            <a:r>
              <a:rPr lang="fr-FR" sz="1200" dirty="0" smtClean="0"/>
              <a:t>600000 € (</a:t>
            </a:r>
            <a:r>
              <a:rPr lang="fr-FR" sz="1200" dirty="0" err="1" smtClean="0"/>
              <a:t>Advert</a:t>
            </a:r>
            <a:r>
              <a:rPr lang="fr-FR" sz="1200" dirty="0" smtClean="0"/>
              <a:t>, translation, </a:t>
            </a:r>
            <a:r>
              <a:rPr lang="fr-FR" sz="1200" dirty="0" err="1" smtClean="0"/>
              <a:t>moderators</a:t>
            </a:r>
            <a:r>
              <a:rPr lang="fr-FR" sz="1200" dirty="0" smtClean="0"/>
              <a:t> salaries)</a:t>
            </a:r>
            <a:r>
              <a:rPr lang="fr-FR" sz="1200" b="1" dirty="0" smtClean="0"/>
              <a:t> </a:t>
            </a:r>
            <a:endParaRPr lang="fr-FR" sz="1200" dirty="0" smtClean="0"/>
          </a:p>
          <a:p>
            <a:r>
              <a:rPr lang="fr-FR" sz="1200" b="1" dirty="0" smtClean="0"/>
              <a:t>Lever </a:t>
            </a:r>
            <a:r>
              <a:rPr lang="fr-FR" sz="1200" b="1" dirty="0" smtClean="0"/>
              <a:t>:</a:t>
            </a:r>
            <a:r>
              <a:rPr lang="fr-FR" sz="1200" dirty="0" smtClean="0"/>
              <a:t> </a:t>
            </a:r>
            <a:r>
              <a:rPr lang="fr-FR" sz="1200" dirty="0" smtClean="0"/>
              <a:t>animation </a:t>
            </a:r>
            <a:r>
              <a:rPr lang="fr-FR" sz="1200" dirty="0" err="1" smtClean="0"/>
              <a:t>community</a:t>
            </a:r>
            <a:r>
              <a:rPr lang="fr-FR" sz="1200" dirty="0" smtClean="0"/>
              <a:t> </a:t>
            </a:r>
            <a:r>
              <a:rPr lang="fr-FR" sz="1200" dirty="0" err="1" smtClean="0"/>
              <a:t>around</a:t>
            </a:r>
            <a:r>
              <a:rPr lang="fr-FR" sz="1200" dirty="0" smtClean="0"/>
              <a:t> </a:t>
            </a:r>
            <a:r>
              <a:rPr lang="fr-FR" sz="1200" dirty="0" err="1" smtClean="0"/>
              <a:t>Goodddjo</a:t>
            </a:r>
            <a:r>
              <a:rPr lang="fr-FR" sz="1200" dirty="0" smtClean="0"/>
              <a:t> </a:t>
            </a:r>
            <a:endParaRPr lang="fr-FR" sz="1200" dirty="0" smtClean="0"/>
          </a:p>
          <a:p>
            <a:pPr lvl="1"/>
            <a:r>
              <a:rPr lang="en-US" sz="1200" dirty="0" smtClean="0"/>
              <a:t>Marketing actions to reach 8 million targets.</a:t>
            </a:r>
            <a:endParaRPr lang="fr-FR" sz="1200" dirty="0" smtClean="0"/>
          </a:p>
        </p:txBody>
      </p:sp>
      <p:sp>
        <p:nvSpPr>
          <p:cNvPr id="38918" name="Espace réservé de la date 5"/>
          <p:cNvSpPr>
            <a:spLocks noGrp="1"/>
          </p:cNvSpPr>
          <p:nvPr>
            <p:ph type="dt" sz="quarter" idx="10"/>
          </p:nvPr>
        </p:nvSpPr>
        <p:spPr>
          <a:noFill/>
        </p:spPr>
        <p:txBody>
          <a:bodyPr/>
          <a:lstStyle/>
          <a:p>
            <a:fld id="{F9EA63F7-871D-4B24-9BAC-8309AFC65188}" type="datetime1">
              <a:rPr lang="fr-FR" smtClean="0"/>
              <a:pPr/>
              <a:t>30/08/2010</a:t>
            </a:fld>
            <a:endParaRPr lang="fr-FR" smtClean="0"/>
          </a:p>
        </p:txBody>
      </p:sp>
      <p:sp>
        <p:nvSpPr>
          <p:cNvPr id="38919" name="Espace réservé du numéro de diapositive 6"/>
          <p:cNvSpPr>
            <a:spLocks noGrp="1"/>
          </p:cNvSpPr>
          <p:nvPr>
            <p:ph type="sldNum" sz="quarter" idx="12"/>
          </p:nvPr>
        </p:nvSpPr>
        <p:spPr>
          <a:noFill/>
        </p:spPr>
        <p:txBody>
          <a:bodyPr/>
          <a:lstStyle/>
          <a:p>
            <a:fld id="{86F94585-8CCF-411F-B760-665A649A1833}" type="slidenum">
              <a:rPr lang="fr-FR" smtClean="0"/>
              <a:pPr/>
              <a:t>45</a:t>
            </a:fld>
            <a:endParaRPr lang="fr-FR" dirty="0" smtClean="0"/>
          </a:p>
        </p:txBody>
      </p:sp>
      <p:sp>
        <p:nvSpPr>
          <p:cNvPr id="38920"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1150938" y="214313"/>
            <a:ext cx="7793037" cy="838200"/>
          </a:xfrm>
        </p:spPr>
        <p:txBody>
          <a:bodyPr/>
          <a:lstStyle/>
          <a:p>
            <a:pPr eaLnBrk="1" hangingPunct="1"/>
            <a:r>
              <a:rPr lang="fr-FR" sz="4000" dirty="0" smtClean="0"/>
              <a:t>6. </a:t>
            </a:r>
            <a:r>
              <a:rPr lang="fr-FR" sz="3600" dirty="0" err="1" smtClean="0"/>
              <a:t>Organization</a:t>
            </a:r>
            <a:r>
              <a:rPr lang="fr-FR" sz="3600" dirty="0" smtClean="0"/>
              <a:t> of operating</a:t>
            </a:r>
            <a:endParaRPr lang="fr-FR" sz="3600" dirty="0" smtClean="0"/>
          </a:p>
        </p:txBody>
      </p:sp>
      <p:sp>
        <p:nvSpPr>
          <p:cNvPr id="41987" name="Espace réservé du contenu 2"/>
          <p:cNvSpPr>
            <a:spLocks noGrp="1"/>
          </p:cNvSpPr>
          <p:nvPr>
            <p:ph idx="1"/>
          </p:nvPr>
        </p:nvSpPr>
        <p:spPr/>
        <p:txBody>
          <a:bodyPr/>
          <a:lstStyle/>
          <a:p>
            <a:pPr eaLnBrk="1" hangingPunct="1"/>
            <a:r>
              <a:rPr lang="fr-FR" sz="1800" b="1" dirty="0" err="1" smtClean="0"/>
              <a:t>Human</a:t>
            </a:r>
            <a:r>
              <a:rPr lang="fr-FR" sz="1800" b="1" dirty="0" smtClean="0"/>
              <a:t> </a:t>
            </a:r>
            <a:r>
              <a:rPr lang="fr-FR" sz="1800" b="1" dirty="0" err="1" smtClean="0"/>
              <a:t>means</a:t>
            </a:r>
            <a:r>
              <a:rPr lang="fr-FR" sz="1800" b="1" dirty="0" smtClean="0"/>
              <a:t> :</a:t>
            </a:r>
            <a:endParaRPr lang="fr-FR" sz="1800" b="1" dirty="0" smtClean="0"/>
          </a:p>
          <a:p>
            <a:pPr eaLnBrk="1" hangingPunct="1"/>
            <a:endParaRPr lang="fr-FR" sz="1400" b="1" dirty="0" smtClean="0"/>
          </a:p>
          <a:p>
            <a:pPr lvl="1"/>
            <a:r>
              <a:rPr lang="en-US" sz="1400" dirty="0" smtClean="0"/>
              <a:t>22 </a:t>
            </a:r>
            <a:r>
              <a:rPr lang="en-US" sz="1400" dirty="0" smtClean="0"/>
              <a:t>persons at the end of December 2010 </a:t>
            </a:r>
          </a:p>
          <a:p>
            <a:pPr lvl="1"/>
            <a:r>
              <a:rPr lang="en-US" sz="1400" dirty="0" smtClean="0"/>
              <a:t>27 employees as early as may 2011 for the beginning of the 3rd stage of marketing of </a:t>
            </a:r>
            <a:r>
              <a:rPr lang="en-US" sz="1400" dirty="0" err="1" smtClean="0"/>
              <a:t>Modddjo</a:t>
            </a:r>
            <a:r>
              <a:rPr lang="en-US" sz="1400" dirty="0" smtClean="0"/>
              <a:t> (versions 2.0 Players and Dreamweaver) </a:t>
            </a:r>
          </a:p>
          <a:p>
            <a:pPr lvl="1">
              <a:buNone/>
            </a:pPr>
            <a:endParaRPr lang="fr-FR" sz="1400" dirty="0" smtClean="0"/>
          </a:p>
          <a:p>
            <a:r>
              <a:rPr lang="en-US" sz="1400" dirty="0" err="1" smtClean="0"/>
              <a:t>R&amp;d</a:t>
            </a:r>
            <a:r>
              <a:rPr lang="en-US" sz="1400" dirty="0" smtClean="0"/>
              <a:t>: 817 k € in the first 24 months - 2010 5 persons / </a:t>
            </a:r>
            <a:r>
              <a:rPr lang="en-US" sz="1400" dirty="0" smtClean="0"/>
              <a:t>2012</a:t>
            </a:r>
            <a:br>
              <a:rPr lang="en-US" sz="1400" dirty="0" smtClean="0"/>
            </a:br>
            <a:r>
              <a:rPr lang="en-US" sz="1400" dirty="0" smtClean="0"/>
              <a:t>(excluding </a:t>
            </a:r>
            <a:r>
              <a:rPr lang="en-US" sz="1400" dirty="0" smtClean="0"/>
              <a:t>CTO Sébastien block)</a:t>
            </a:r>
            <a:r>
              <a:rPr lang="fr-FR" sz="1400" dirty="0" smtClean="0"/>
              <a:t> </a:t>
            </a:r>
          </a:p>
          <a:p>
            <a:endParaRPr lang="fr-FR" sz="1400" dirty="0" smtClean="0"/>
          </a:p>
          <a:p>
            <a:r>
              <a:rPr lang="fr-FR" sz="1400" dirty="0" err="1" smtClean="0"/>
              <a:t>Logistics</a:t>
            </a:r>
            <a:endParaRPr lang="fr-FR" sz="1400" dirty="0" smtClean="0"/>
          </a:p>
          <a:p>
            <a:pPr eaLnBrk="1" hangingPunct="1">
              <a:buNone/>
            </a:pPr>
            <a:endParaRPr lang="fr-FR" sz="1400" dirty="0" smtClean="0"/>
          </a:p>
        </p:txBody>
      </p:sp>
      <p:sp>
        <p:nvSpPr>
          <p:cNvPr id="41990" name="Espace réservé de la date 5"/>
          <p:cNvSpPr>
            <a:spLocks noGrp="1"/>
          </p:cNvSpPr>
          <p:nvPr>
            <p:ph type="dt" sz="quarter" idx="10"/>
          </p:nvPr>
        </p:nvSpPr>
        <p:spPr>
          <a:noFill/>
        </p:spPr>
        <p:txBody>
          <a:bodyPr/>
          <a:lstStyle/>
          <a:p>
            <a:fld id="{A38AB1BF-033A-454D-8712-03BD34F5BCB9}" type="datetime1">
              <a:rPr lang="fr-FR" smtClean="0"/>
              <a:pPr/>
              <a:t>30/08/2010</a:t>
            </a:fld>
            <a:endParaRPr lang="fr-FR" smtClean="0"/>
          </a:p>
        </p:txBody>
      </p:sp>
      <p:sp>
        <p:nvSpPr>
          <p:cNvPr id="41991" name="Espace réservé du numéro de diapositive 6"/>
          <p:cNvSpPr>
            <a:spLocks noGrp="1"/>
          </p:cNvSpPr>
          <p:nvPr>
            <p:ph type="sldNum" sz="quarter" idx="12"/>
          </p:nvPr>
        </p:nvSpPr>
        <p:spPr>
          <a:noFill/>
        </p:spPr>
        <p:txBody>
          <a:bodyPr/>
          <a:lstStyle/>
          <a:p>
            <a:fld id="{86F94585-8CCF-411F-B760-665A649A1833}" type="slidenum">
              <a:rPr lang="fr-FR" smtClean="0"/>
              <a:pPr/>
              <a:t>46</a:t>
            </a:fld>
            <a:endParaRPr lang="fr-FR" dirty="0" smtClean="0"/>
          </a:p>
        </p:txBody>
      </p:sp>
      <p:sp>
        <p:nvSpPr>
          <p:cNvPr id="41992"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150938" y="214313"/>
            <a:ext cx="7793037" cy="838200"/>
          </a:xfrm>
        </p:spPr>
        <p:txBody>
          <a:bodyPr/>
          <a:lstStyle/>
          <a:p>
            <a:pPr eaLnBrk="1" hangingPunct="1"/>
            <a:r>
              <a:rPr lang="fr-FR" sz="3600" dirty="0" err="1" smtClean="0"/>
              <a:t>Tactical</a:t>
            </a:r>
            <a:r>
              <a:rPr lang="fr-FR" sz="3600" dirty="0" smtClean="0"/>
              <a:t> plan </a:t>
            </a:r>
            <a:endParaRPr lang="fr-FR" sz="3600" dirty="0" smtClean="0"/>
          </a:p>
        </p:txBody>
      </p:sp>
      <p:sp>
        <p:nvSpPr>
          <p:cNvPr id="33795" name="Espace réservé du contenu 2"/>
          <p:cNvSpPr>
            <a:spLocks noGrp="1"/>
          </p:cNvSpPr>
          <p:nvPr>
            <p:ph idx="1"/>
          </p:nvPr>
        </p:nvSpPr>
        <p:spPr>
          <a:xfrm>
            <a:off x="935038" y="2133600"/>
            <a:ext cx="8208962" cy="3600450"/>
          </a:xfrm>
        </p:spPr>
        <p:txBody>
          <a:bodyPr/>
          <a:lstStyle/>
          <a:p>
            <a:pPr marL="990600" lvl="1" indent="-533400" eaLnBrk="1" hangingPunct="1">
              <a:lnSpc>
                <a:spcPct val="80000"/>
              </a:lnSpc>
              <a:buFont typeface="Wingdings" pitchFamily="2" charset="2"/>
              <a:buNone/>
            </a:pPr>
            <a:endParaRPr lang="fr-FR" sz="1400" dirty="0" smtClean="0"/>
          </a:p>
          <a:p>
            <a:r>
              <a:rPr lang="fr-FR" sz="1800" dirty="0" err="1" smtClean="0"/>
              <a:t>Referenced</a:t>
            </a:r>
            <a:r>
              <a:rPr lang="fr-FR" sz="1800" dirty="0" smtClean="0"/>
              <a:t> </a:t>
            </a:r>
            <a:r>
              <a:rPr lang="fr-FR" sz="1800" dirty="0" smtClean="0"/>
              <a:t>by </a:t>
            </a:r>
            <a:r>
              <a:rPr lang="fr-FR" sz="1800" dirty="0" err="1" smtClean="0"/>
              <a:t>search</a:t>
            </a:r>
            <a:r>
              <a:rPr lang="fr-FR" sz="1800" dirty="0" smtClean="0"/>
              <a:t> </a:t>
            </a:r>
            <a:r>
              <a:rPr lang="fr-FR" sz="1800" dirty="0" err="1" smtClean="0"/>
              <a:t>engines</a:t>
            </a:r>
            <a:r>
              <a:rPr lang="fr-FR" sz="1800" dirty="0" smtClean="0"/>
              <a:t> </a:t>
            </a:r>
          </a:p>
          <a:p>
            <a:r>
              <a:rPr lang="fr-FR" sz="1800" dirty="0" err="1" smtClean="0"/>
              <a:t>Rich</a:t>
            </a:r>
            <a:r>
              <a:rPr lang="fr-FR" sz="1800" dirty="0" smtClean="0"/>
              <a:t> </a:t>
            </a:r>
            <a:r>
              <a:rPr lang="fr-FR" sz="1800" dirty="0" smtClean="0"/>
              <a:t>3D </a:t>
            </a:r>
            <a:r>
              <a:rPr lang="fr-FR" sz="1800" dirty="0" err="1" smtClean="0"/>
              <a:t>simply</a:t>
            </a:r>
            <a:r>
              <a:rPr lang="fr-FR" sz="1800" dirty="0" smtClean="0"/>
              <a:t> </a:t>
            </a:r>
            <a:r>
              <a:rPr lang="fr-FR" sz="1800" dirty="0" err="1" smtClean="0"/>
              <a:t>with</a:t>
            </a:r>
            <a:r>
              <a:rPr lang="fr-FR" sz="1800" dirty="0" smtClean="0"/>
              <a:t> a computer and a Web browser </a:t>
            </a:r>
          </a:p>
          <a:p>
            <a:r>
              <a:rPr lang="fr-FR" sz="1800" dirty="0" err="1" smtClean="0"/>
              <a:t>Unmaterialised</a:t>
            </a:r>
            <a:r>
              <a:rPr lang="fr-FR" sz="1800" dirty="0" smtClean="0"/>
              <a:t> sale, </a:t>
            </a:r>
            <a:r>
              <a:rPr lang="fr-FR" sz="1800" dirty="0" err="1" smtClean="0"/>
              <a:t>limited</a:t>
            </a:r>
            <a:r>
              <a:rPr lang="fr-FR" sz="1800" dirty="0" smtClean="0"/>
              <a:t> </a:t>
            </a:r>
            <a:r>
              <a:rPr lang="fr-FR" sz="1800" dirty="0" err="1" smtClean="0"/>
              <a:t>logistics</a:t>
            </a:r>
            <a:r>
              <a:rPr lang="fr-FR" sz="1800" dirty="0" smtClean="0"/>
              <a:t> and </a:t>
            </a:r>
            <a:r>
              <a:rPr lang="fr-FR" sz="1800" dirty="0" err="1" smtClean="0"/>
              <a:t>increased</a:t>
            </a:r>
            <a:r>
              <a:rPr lang="fr-FR" sz="1800" dirty="0" smtClean="0"/>
              <a:t> </a:t>
            </a:r>
            <a:r>
              <a:rPr lang="fr-FR" sz="1800" dirty="0" smtClean="0"/>
              <a:t>cash </a:t>
            </a:r>
          </a:p>
          <a:p>
            <a:r>
              <a:rPr lang="fr-FR" sz="1800" dirty="0" err="1" smtClean="0"/>
              <a:t>Very</a:t>
            </a:r>
            <a:r>
              <a:rPr lang="fr-FR" sz="1800" dirty="0" smtClean="0"/>
              <a:t> </a:t>
            </a:r>
            <a:r>
              <a:rPr lang="fr-FR" sz="1800" dirty="0" smtClean="0"/>
              <a:t>short production t</a:t>
            </a:r>
            <a:r>
              <a:rPr lang="fr-FR" sz="1800" dirty="0" smtClean="0"/>
              <a:t>ime of a 3D </a:t>
            </a:r>
            <a:r>
              <a:rPr lang="fr-FR" sz="1800" dirty="0" err="1" smtClean="0"/>
              <a:t>website</a:t>
            </a:r>
            <a:r>
              <a:rPr lang="fr-FR" sz="1800" dirty="0" smtClean="0"/>
              <a:t> </a:t>
            </a:r>
          </a:p>
          <a:p>
            <a:r>
              <a:rPr lang="fr-FR" sz="1800" dirty="0" err="1" smtClean="0"/>
              <a:t>Partnership</a:t>
            </a:r>
            <a:r>
              <a:rPr lang="fr-FR" sz="1800" dirty="0" smtClean="0"/>
              <a:t> </a:t>
            </a:r>
            <a:r>
              <a:rPr lang="fr-FR" sz="1800" dirty="0" err="1" smtClean="0"/>
              <a:t>with</a:t>
            </a:r>
            <a:r>
              <a:rPr lang="fr-FR" sz="1800" dirty="0" smtClean="0"/>
              <a:t> multiple 3D terrain </a:t>
            </a:r>
            <a:r>
              <a:rPr lang="fr-FR" sz="1800" dirty="0" err="1" smtClean="0"/>
              <a:t>key</a:t>
            </a:r>
            <a:r>
              <a:rPr lang="fr-FR" sz="1800" dirty="0" smtClean="0"/>
              <a:t> </a:t>
            </a:r>
            <a:r>
              <a:rPr lang="fr-FR" sz="1800" dirty="0" err="1" smtClean="0"/>
              <a:t>actors</a:t>
            </a:r>
            <a:r>
              <a:rPr lang="fr-FR" sz="1800" dirty="0" smtClean="0"/>
              <a:t> </a:t>
            </a:r>
          </a:p>
          <a:p>
            <a:r>
              <a:rPr lang="fr-FR" sz="1800" dirty="0" smtClean="0"/>
              <a:t>Multipoint </a:t>
            </a:r>
            <a:r>
              <a:rPr lang="fr-FR" sz="1800" dirty="0" smtClean="0"/>
              <a:t>(</a:t>
            </a:r>
            <a:r>
              <a:rPr lang="fr-FR" sz="1800" dirty="0" smtClean="0"/>
              <a:t>multi-</a:t>
            </a:r>
            <a:r>
              <a:rPr lang="fr-FR" sz="1800" dirty="0" err="1" smtClean="0"/>
              <a:t>touch</a:t>
            </a:r>
            <a:r>
              <a:rPr lang="fr-FR" sz="1800" dirty="0" smtClean="0"/>
              <a:t> </a:t>
            </a:r>
            <a:r>
              <a:rPr lang="fr-FR" sz="1800" dirty="0" err="1" smtClean="0"/>
              <a:t>screen</a:t>
            </a:r>
            <a:r>
              <a:rPr lang="fr-FR" sz="1800" dirty="0" smtClean="0"/>
              <a:t>) </a:t>
            </a:r>
            <a:r>
              <a:rPr lang="fr-FR" sz="1800" dirty="0" err="1" smtClean="0"/>
              <a:t>managed</a:t>
            </a:r>
            <a:r>
              <a:rPr lang="fr-FR" sz="1800" dirty="0" smtClean="0"/>
              <a:t> native </a:t>
            </a:r>
          </a:p>
          <a:p>
            <a:pPr eaLnBrk="1" hangingPunct="1">
              <a:buNone/>
            </a:pPr>
            <a:endParaRPr lang="fr-FR" sz="1800" dirty="0" smtClean="0"/>
          </a:p>
          <a:p>
            <a:pPr eaLnBrk="1" hangingPunct="1"/>
            <a:endParaRPr lang="fr-FR" dirty="0" smtClean="0"/>
          </a:p>
        </p:txBody>
      </p:sp>
      <p:sp>
        <p:nvSpPr>
          <p:cNvPr id="33796" name="Espace réservé de la date 3"/>
          <p:cNvSpPr>
            <a:spLocks noGrp="1"/>
          </p:cNvSpPr>
          <p:nvPr>
            <p:ph type="dt" sz="quarter" idx="10"/>
          </p:nvPr>
        </p:nvSpPr>
        <p:spPr>
          <a:noFill/>
        </p:spPr>
        <p:txBody>
          <a:bodyPr/>
          <a:lstStyle/>
          <a:p>
            <a:fld id="{4A38460D-B562-4722-9F2C-74D8ABF0D7F4}" type="datetime1">
              <a:rPr lang="fr-FR" smtClean="0"/>
              <a:pPr/>
              <a:t>30/08/2010</a:t>
            </a:fld>
            <a:endParaRPr lang="fr-FR" smtClean="0"/>
          </a:p>
        </p:txBody>
      </p:sp>
      <p:sp>
        <p:nvSpPr>
          <p:cNvPr id="33797" name="Espace réservé du numéro de diapositive 4"/>
          <p:cNvSpPr>
            <a:spLocks noGrp="1"/>
          </p:cNvSpPr>
          <p:nvPr>
            <p:ph type="sldNum" sz="quarter" idx="12"/>
          </p:nvPr>
        </p:nvSpPr>
        <p:spPr>
          <a:noFill/>
        </p:spPr>
        <p:txBody>
          <a:bodyPr/>
          <a:lstStyle/>
          <a:p>
            <a:fld id="{86F94585-8CCF-411F-B760-665A649A1833}" type="slidenum">
              <a:rPr lang="fr-FR" smtClean="0"/>
              <a:pPr/>
              <a:t>47</a:t>
            </a:fld>
            <a:endParaRPr lang="fr-FR" dirty="0" smtClean="0"/>
          </a:p>
        </p:txBody>
      </p:sp>
      <p:sp>
        <p:nvSpPr>
          <p:cNvPr id="33798"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150938" y="214313"/>
            <a:ext cx="7793037" cy="857250"/>
          </a:xfrm>
        </p:spPr>
        <p:txBody>
          <a:bodyPr/>
          <a:lstStyle/>
          <a:p>
            <a:pPr eaLnBrk="1" hangingPunct="1"/>
            <a:r>
              <a:rPr lang="fr-FR" dirty="0" err="1" smtClean="0"/>
              <a:t>Summary</a:t>
            </a:r>
            <a:endParaRPr lang="fr-FR" dirty="0" smtClean="0"/>
          </a:p>
        </p:txBody>
      </p:sp>
      <p:sp>
        <p:nvSpPr>
          <p:cNvPr id="20483" name="Espace réservé du contenu 2"/>
          <p:cNvSpPr>
            <a:spLocks noGrp="1"/>
          </p:cNvSpPr>
          <p:nvPr>
            <p:ph idx="1"/>
          </p:nvPr>
        </p:nvSpPr>
        <p:spPr/>
        <p:txBody>
          <a:bodyPr/>
          <a:lstStyle/>
          <a:p>
            <a:pPr eaLnBrk="1" hangingPunct="1"/>
            <a:r>
              <a:rPr lang="en-US" sz="2800" dirty="0" smtClean="0"/>
              <a:t>Part 1: </a:t>
            </a:r>
            <a:r>
              <a:rPr lang="en-US" sz="2800" dirty="0" err="1" smtClean="0"/>
              <a:t>Modddjo</a:t>
            </a:r>
            <a:r>
              <a:rPr lang="en-US" sz="2800" dirty="0" smtClean="0"/>
              <a:t>, its leaders </a:t>
            </a:r>
          </a:p>
          <a:p>
            <a:pPr eaLnBrk="1" hangingPunct="1"/>
            <a:r>
              <a:rPr lang="en-US" sz="2800" dirty="0" smtClean="0"/>
              <a:t>part 2: product innovative </a:t>
            </a:r>
          </a:p>
          <a:p>
            <a:pPr eaLnBrk="1" hangingPunct="1"/>
            <a:r>
              <a:rPr lang="en-US" sz="2800" dirty="0" smtClean="0"/>
              <a:t>part 3: market </a:t>
            </a:r>
          </a:p>
          <a:p>
            <a:pPr eaLnBrk="1" hangingPunct="1"/>
            <a:r>
              <a:rPr lang="en-US" sz="2800" dirty="0" smtClean="0"/>
              <a:t>part 4: marketing </a:t>
            </a:r>
          </a:p>
          <a:p>
            <a:pPr eaLnBrk="1" hangingPunct="1"/>
            <a:r>
              <a:rPr lang="en-US" sz="2800" dirty="0" smtClean="0"/>
              <a:t>part 5: sales forecasting</a:t>
            </a:r>
          </a:p>
          <a:p>
            <a:pPr eaLnBrk="1" hangingPunct="1"/>
            <a:r>
              <a:rPr lang="en-US" sz="2800" dirty="0" smtClean="0"/>
              <a:t>part 6: Business Plan </a:t>
            </a:r>
          </a:p>
          <a:p>
            <a:pPr eaLnBrk="1" hangingPunct="1"/>
            <a:r>
              <a:rPr lang="en-US" sz="2800" dirty="0" smtClean="0"/>
              <a:t>part 7: innovation and profitability </a:t>
            </a:r>
            <a:endParaRPr lang="fr-FR" dirty="0" smtClean="0"/>
          </a:p>
        </p:txBody>
      </p:sp>
      <p:sp>
        <p:nvSpPr>
          <p:cNvPr id="20484" name="Espace réservé de la date 3"/>
          <p:cNvSpPr>
            <a:spLocks noGrp="1"/>
          </p:cNvSpPr>
          <p:nvPr>
            <p:ph type="dt" sz="quarter" idx="10"/>
          </p:nvPr>
        </p:nvSpPr>
        <p:spPr>
          <a:noFill/>
        </p:spPr>
        <p:txBody>
          <a:bodyPr/>
          <a:lstStyle/>
          <a:p>
            <a:fld id="{059A2DB3-3A75-45B3-A7A7-988E44924F00}" type="datetime1">
              <a:rPr lang="fr-FR" smtClean="0"/>
              <a:pPr/>
              <a:t>30/08/2010</a:t>
            </a:fld>
            <a:endParaRPr lang="fr-FR" smtClean="0"/>
          </a:p>
        </p:txBody>
      </p:sp>
      <p:sp>
        <p:nvSpPr>
          <p:cNvPr id="20485" name="Espace réservé du numéro de diapositive 4"/>
          <p:cNvSpPr>
            <a:spLocks noGrp="1"/>
          </p:cNvSpPr>
          <p:nvPr>
            <p:ph type="sldNum" sz="quarter" idx="12"/>
          </p:nvPr>
        </p:nvSpPr>
        <p:spPr>
          <a:noFill/>
        </p:spPr>
        <p:txBody>
          <a:bodyPr/>
          <a:lstStyle/>
          <a:p>
            <a:fld id="{86F94585-8CCF-411F-B760-665A649A1833}" type="slidenum">
              <a:rPr lang="fr-FR" smtClean="0"/>
              <a:pPr/>
              <a:t>5</a:t>
            </a:fld>
            <a:endParaRPr lang="fr-FR" dirty="0" smtClean="0"/>
          </a:p>
        </p:txBody>
      </p:sp>
      <p:sp>
        <p:nvSpPr>
          <p:cNvPr id="2048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1150938" y="214313"/>
            <a:ext cx="7793037" cy="838200"/>
          </a:xfrm>
        </p:spPr>
        <p:txBody>
          <a:bodyPr/>
          <a:lstStyle/>
          <a:p>
            <a:pPr eaLnBrk="1" hangingPunct="1"/>
            <a:r>
              <a:rPr lang="fr-FR" dirty="0" smtClean="0"/>
              <a:t>1</a:t>
            </a:r>
            <a:r>
              <a:rPr lang="fr-FR" dirty="0" smtClean="0"/>
              <a:t>. Sébastien Bloc </a:t>
            </a:r>
            <a:r>
              <a:rPr lang="fr-FR" dirty="0" smtClean="0"/>
              <a:t>"</a:t>
            </a:r>
            <a:r>
              <a:rPr lang="fr-FR" dirty="0" smtClean="0"/>
              <a:t> T</a:t>
            </a:r>
            <a:r>
              <a:rPr lang="fr-FR" dirty="0" smtClean="0"/>
              <a:t>he </a:t>
            </a:r>
            <a:r>
              <a:rPr lang="fr-FR" dirty="0" err="1" smtClean="0"/>
              <a:t>Inventor</a:t>
            </a:r>
            <a:r>
              <a:rPr lang="fr-FR" dirty="0" smtClean="0"/>
              <a:t> "</a:t>
            </a:r>
            <a:endParaRPr lang="fr-FR" dirty="0" smtClean="0"/>
          </a:p>
        </p:txBody>
      </p:sp>
      <p:sp>
        <p:nvSpPr>
          <p:cNvPr id="21507" name="Espace réservé du contenu 2"/>
          <p:cNvSpPr>
            <a:spLocks noGrp="1"/>
          </p:cNvSpPr>
          <p:nvPr>
            <p:ph type="body" idx="1"/>
          </p:nvPr>
        </p:nvSpPr>
        <p:spPr>
          <a:xfrm>
            <a:off x="971600" y="1643050"/>
            <a:ext cx="7983488" cy="4489463"/>
          </a:xfrm>
        </p:spPr>
        <p:txBody>
          <a:bodyPr/>
          <a:lstStyle/>
          <a:p>
            <a:pPr eaLnBrk="1" hangingPunct="1">
              <a:lnSpc>
                <a:spcPct val="80000"/>
              </a:lnSpc>
              <a:buNone/>
            </a:pPr>
            <a:r>
              <a:rPr lang="en-US" sz="1600" b="1" dirty="0" smtClean="0"/>
              <a:t>Bearer of project, 37 years, President &amp; CTO</a:t>
            </a:r>
          </a:p>
          <a:p>
            <a:pPr eaLnBrk="1" hangingPunct="1">
              <a:lnSpc>
                <a:spcPct val="80000"/>
              </a:lnSpc>
              <a:buNone/>
            </a:pPr>
            <a:endParaRPr lang="fr-FR" sz="2000" b="1" u="sng" dirty="0" smtClean="0"/>
          </a:p>
          <a:p>
            <a:pPr eaLnBrk="1" hangingPunct="1">
              <a:lnSpc>
                <a:spcPct val="80000"/>
              </a:lnSpc>
            </a:pPr>
            <a:r>
              <a:rPr lang="fr-FR" sz="1400" b="1" u="sng" dirty="0" smtClean="0"/>
              <a:t>Expérience</a:t>
            </a:r>
            <a:endParaRPr lang="fr-FR" sz="1400" dirty="0" smtClean="0"/>
          </a:p>
          <a:p>
            <a:pPr lvl="1" eaLnBrk="1" hangingPunct="1"/>
            <a:r>
              <a:rPr lang="en-US" sz="1200" dirty="0" smtClean="0"/>
              <a:t>10 years of experience: computing, video, multimedia, internet game </a:t>
            </a:r>
          </a:p>
          <a:p>
            <a:pPr lvl="1" eaLnBrk="1" hangingPunct="1"/>
            <a:r>
              <a:rPr lang="en-US" sz="1200" dirty="0" smtClean="0"/>
              <a:t>Occupied positions: manager technique, project manager, </a:t>
            </a:r>
            <a:r>
              <a:rPr lang="en-US" sz="1200" dirty="0" err="1" smtClean="0"/>
              <a:t>R&amp;d</a:t>
            </a:r>
            <a:r>
              <a:rPr lang="en-US" sz="1200" dirty="0" smtClean="0"/>
              <a:t> engineer, developer, France and China.</a:t>
            </a:r>
            <a:br>
              <a:rPr lang="en-US" sz="1200" dirty="0" smtClean="0"/>
            </a:br>
            <a:endParaRPr lang="fr-FR" sz="1600" dirty="0" smtClean="0"/>
          </a:p>
          <a:p>
            <a:pPr eaLnBrk="1" hangingPunct="1">
              <a:lnSpc>
                <a:spcPct val="80000"/>
              </a:lnSpc>
            </a:pPr>
            <a:r>
              <a:rPr lang="fr-FR" sz="1400" b="1" u="sng" dirty="0" err="1" smtClean="0"/>
              <a:t>Know-howe</a:t>
            </a:r>
            <a:endParaRPr lang="fr-FR" sz="1400" b="1" u="sng" dirty="0" smtClean="0"/>
          </a:p>
          <a:p>
            <a:pPr lvl="1" eaLnBrk="1" hangingPunct="1"/>
            <a:r>
              <a:rPr lang="en-US" sz="1200" dirty="0" smtClean="0"/>
              <a:t>Expertise (Visual, audio, </a:t>
            </a:r>
            <a:r>
              <a:rPr lang="en-US" sz="1200" dirty="0" err="1" smtClean="0"/>
              <a:t>haptic</a:t>
            </a:r>
            <a:r>
              <a:rPr lang="en-US" sz="1200" dirty="0" smtClean="0"/>
              <a:t>...) 3D technologies </a:t>
            </a:r>
          </a:p>
          <a:p>
            <a:pPr lvl="1" eaLnBrk="1" hangingPunct="1"/>
            <a:r>
              <a:rPr lang="en-US" sz="1200" dirty="0" smtClean="0"/>
              <a:t>Masters of ergonomics of human-Machine Interfaces</a:t>
            </a:r>
          </a:p>
          <a:p>
            <a:pPr lvl="1" eaLnBrk="1" hangingPunct="1"/>
            <a:r>
              <a:rPr lang="en-US" sz="1200" dirty="0" smtClean="0"/>
              <a:t>Responsiveness to market changes </a:t>
            </a:r>
            <a:br>
              <a:rPr lang="en-US" sz="1200" dirty="0" smtClean="0"/>
            </a:br>
            <a:endParaRPr lang="fr-FR" sz="1400" b="1" u="sng" dirty="0" smtClean="0"/>
          </a:p>
          <a:p>
            <a:pPr eaLnBrk="1" hangingPunct="1">
              <a:lnSpc>
                <a:spcPct val="80000"/>
              </a:lnSpc>
            </a:pPr>
            <a:r>
              <a:rPr lang="fr-FR" sz="1400" b="1" u="sng" dirty="0" err="1" smtClean="0"/>
              <a:t>School</a:t>
            </a:r>
            <a:endParaRPr lang="fr-FR" sz="1400" b="1" u="sng" dirty="0" smtClean="0"/>
          </a:p>
          <a:p>
            <a:pPr lvl="1" eaLnBrk="1" hangingPunct="1">
              <a:lnSpc>
                <a:spcPct val="90000"/>
              </a:lnSpc>
            </a:pPr>
            <a:r>
              <a:rPr lang="en-US" sz="1200" dirty="0" smtClean="0"/>
              <a:t>License information technology, Faculty of Sciences (Saint) </a:t>
            </a:r>
          </a:p>
          <a:p>
            <a:pPr lvl="1" eaLnBrk="1" hangingPunct="1">
              <a:lnSpc>
                <a:spcPct val="90000"/>
              </a:lnSpc>
            </a:pPr>
            <a:r>
              <a:rPr lang="en-US" sz="1200" dirty="0" smtClean="0"/>
              <a:t>OTC computing, IUT Charlemagne (Nancy) </a:t>
            </a:r>
          </a:p>
          <a:p>
            <a:pPr lvl="1" eaLnBrk="1" hangingPunct="1">
              <a:lnSpc>
                <a:spcPct val="90000"/>
              </a:lnSpc>
            </a:pPr>
            <a:r>
              <a:rPr lang="en-US" sz="1200" dirty="0" smtClean="0"/>
              <a:t>IBC electronic TSI with mention (Dijon) </a:t>
            </a:r>
            <a:endParaRPr lang="fr-FR" sz="1400" b="1" u="sng" dirty="0" smtClean="0"/>
          </a:p>
        </p:txBody>
      </p:sp>
      <p:sp>
        <p:nvSpPr>
          <p:cNvPr id="21508" name="Espace réservé de la date 3"/>
          <p:cNvSpPr>
            <a:spLocks noGrp="1"/>
          </p:cNvSpPr>
          <p:nvPr>
            <p:ph type="dt" sz="quarter" idx="10"/>
          </p:nvPr>
        </p:nvSpPr>
        <p:spPr>
          <a:noFill/>
        </p:spPr>
        <p:txBody>
          <a:bodyPr/>
          <a:lstStyle/>
          <a:p>
            <a:fld id="{01B5C498-8CF3-4EF8-BDEC-96FC28124F82}" type="datetime1">
              <a:rPr lang="fr-FR" smtClean="0"/>
              <a:pPr/>
              <a:t>30/08/2010</a:t>
            </a:fld>
            <a:endParaRPr lang="fr-FR" smtClean="0"/>
          </a:p>
        </p:txBody>
      </p:sp>
      <p:sp>
        <p:nvSpPr>
          <p:cNvPr id="21509" name="Espace réservé du numéro de diapositive 4"/>
          <p:cNvSpPr>
            <a:spLocks noGrp="1"/>
          </p:cNvSpPr>
          <p:nvPr>
            <p:ph type="sldNum" sz="quarter" idx="12"/>
          </p:nvPr>
        </p:nvSpPr>
        <p:spPr>
          <a:noFill/>
        </p:spPr>
        <p:txBody>
          <a:bodyPr/>
          <a:lstStyle/>
          <a:p>
            <a:fld id="{86F94585-8CCF-411F-B760-665A649A1833}" type="slidenum">
              <a:rPr lang="fr-FR" smtClean="0"/>
              <a:pPr/>
              <a:t>6</a:t>
            </a:fld>
            <a:endParaRPr lang="fr-FR" dirty="0" smtClean="0"/>
          </a:p>
        </p:txBody>
      </p:sp>
      <p:sp>
        <p:nvSpPr>
          <p:cNvPr id="21510"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50938" y="214313"/>
            <a:ext cx="7793037" cy="838200"/>
          </a:xfrm>
        </p:spPr>
        <p:txBody>
          <a:bodyPr/>
          <a:lstStyle/>
          <a:p>
            <a:pPr eaLnBrk="1" hangingPunct="1"/>
            <a:r>
              <a:rPr lang="fr-FR" dirty="0" smtClean="0"/>
              <a:t>1. Olivier Steu </a:t>
            </a:r>
            <a:r>
              <a:rPr lang="fr-FR" dirty="0" smtClean="0"/>
              <a:t>" </a:t>
            </a:r>
            <a:r>
              <a:rPr lang="fr-FR" dirty="0" smtClean="0"/>
              <a:t>The </a:t>
            </a:r>
            <a:r>
              <a:rPr lang="fr-FR" dirty="0" smtClean="0"/>
              <a:t>Manager </a:t>
            </a:r>
            <a:r>
              <a:rPr lang="fr-FR" dirty="0" smtClean="0"/>
              <a:t>"</a:t>
            </a:r>
            <a:endParaRPr lang="fr-FR" dirty="0" smtClean="0"/>
          </a:p>
        </p:txBody>
      </p:sp>
      <p:sp>
        <p:nvSpPr>
          <p:cNvPr id="22531" name="Espace réservé du contenu 5"/>
          <p:cNvSpPr>
            <a:spLocks noGrp="1"/>
          </p:cNvSpPr>
          <p:nvPr>
            <p:ph type="body" idx="1"/>
          </p:nvPr>
        </p:nvSpPr>
        <p:spPr/>
        <p:txBody>
          <a:bodyPr/>
          <a:lstStyle/>
          <a:p>
            <a:pPr eaLnBrk="1" hangingPunct="1">
              <a:lnSpc>
                <a:spcPct val="80000"/>
              </a:lnSpc>
              <a:buFont typeface="Wingdings" pitchFamily="2" charset="2"/>
              <a:buNone/>
            </a:pPr>
            <a:r>
              <a:rPr lang="en-US" sz="1600" b="1" dirty="0" smtClean="0"/>
              <a:t>Partner &amp; Director, 49 years old, CEO </a:t>
            </a:r>
            <a:endParaRPr lang="fr-FR" sz="2000" b="1" u="sng" dirty="0" smtClean="0"/>
          </a:p>
          <a:p>
            <a:pPr eaLnBrk="1" hangingPunct="1">
              <a:lnSpc>
                <a:spcPct val="80000"/>
              </a:lnSpc>
            </a:pPr>
            <a:r>
              <a:rPr lang="fr-FR" sz="1400" b="1" u="sng" dirty="0" err="1" smtClean="0"/>
              <a:t>Experience</a:t>
            </a:r>
            <a:endParaRPr lang="fr-FR" sz="1400" dirty="0" smtClean="0"/>
          </a:p>
          <a:p>
            <a:pPr lvl="1" eaLnBrk="1" hangingPunct="1"/>
            <a:r>
              <a:rPr lang="en-US" sz="1200" dirty="0" smtClean="0"/>
              <a:t>20 years of experience: DG international operations in global corporations </a:t>
            </a:r>
          </a:p>
          <a:p>
            <a:pPr lvl="1" eaLnBrk="1" hangingPunct="1"/>
            <a:r>
              <a:rPr lang="en-US" sz="1200" dirty="0" smtClean="0"/>
              <a:t>Creator of a society of Council business creation (Start &amp; Develop </a:t>
            </a:r>
            <a:r>
              <a:rPr lang="en-US" sz="1200" dirty="0" err="1" smtClean="0"/>
              <a:t>Sarl</a:t>
            </a:r>
            <a:r>
              <a:rPr lang="en-US" sz="1200" dirty="0" smtClean="0"/>
              <a:t>) </a:t>
            </a:r>
          </a:p>
          <a:p>
            <a:pPr lvl="1" eaLnBrk="1" hangingPunct="1"/>
            <a:r>
              <a:rPr lang="en-US" sz="1200" dirty="0" smtClean="0"/>
              <a:t>Partner </a:t>
            </a:r>
            <a:r>
              <a:rPr lang="en-US" sz="1200" dirty="0" err="1" smtClean="0"/>
              <a:t>iEUROP</a:t>
            </a:r>
            <a:r>
              <a:rPr lang="en-US" sz="1200" dirty="0" smtClean="0"/>
              <a:t> (internet portals and social networking)</a:t>
            </a:r>
            <a:br>
              <a:rPr lang="en-US" sz="1200" dirty="0" smtClean="0"/>
            </a:br>
            <a:endParaRPr lang="fr-FR" sz="1600" dirty="0" smtClean="0"/>
          </a:p>
          <a:p>
            <a:pPr eaLnBrk="1" hangingPunct="1">
              <a:lnSpc>
                <a:spcPct val="80000"/>
              </a:lnSpc>
            </a:pPr>
            <a:r>
              <a:rPr lang="fr-FR" sz="1400" b="1" u="sng" dirty="0" smtClean="0"/>
              <a:t>Know How</a:t>
            </a:r>
          </a:p>
          <a:p>
            <a:pPr lvl="1" eaLnBrk="1" hangingPunct="1"/>
            <a:r>
              <a:rPr lang="en-US" sz="1200" dirty="0" smtClean="0"/>
              <a:t>Relief of subsidiaries, change of corporate culture </a:t>
            </a:r>
          </a:p>
          <a:p>
            <a:pPr lvl="1" eaLnBrk="1" hangingPunct="1"/>
            <a:r>
              <a:rPr lang="en-US" sz="1200" dirty="0" smtClean="0"/>
              <a:t>management teams </a:t>
            </a:r>
          </a:p>
          <a:p>
            <a:pPr lvl="1" eaLnBrk="1" hangingPunct="1"/>
            <a:r>
              <a:rPr lang="en-US" sz="1200" dirty="0" smtClean="0"/>
              <a:t>Multicultural and multilingual (French, English, German, Spanish, Italian, Dutch)</a:t>
            </a:r>
          </a:p>
          <a:p>
            <a:pPr lvl="1" eaLnBrk="1" hangingPunct="1"/>
            <a:r>
              <a:rPr lang="en-US" sz="1200" dirty="0" smtClean="0"/>
              <a:t> </a:t>
            </a:r>
            <a:endParaRPr lang="fr-FR" sz="1400" b="1" u="sng" dirty="0" smtClean="0"/>
          </a:p>
          <a:p>
            <a:pPr eaLnBrk="1" hangingPunct="1">
              <a:lnSpc>
                <a:spcPct val="80000"/>
              </a:lnSpc>
            </a:pPr>
            <a:r>
              <a:rPr lang="fr-FR" sz="1400" b="1" u="sng" dirty="0" err="1" smtClean="0"/>
              <a:t>Schools</a:t>
            </a:r>
            <a:endParaRPr lang="fr-FR" sz="1400" b="1" u="sng" dirty="0" smtClean="0"/>
          </a:p>
          <a:p>
            <a:pPr lvl="1" eaLnBrk="1" hangingPunct="1"/>
            <a:r>
              <a:rPr lang="en-US" sz="1200" dirty="0" smtClean="0"/>
              <a:t>Engineer SUPELEC (84 promo)</a:t>
            </a:r>
          </a:p>
          <a:p>
            <a:pPr lvl="1" eaLnBrk="1" hangingPunct="1"/>
            <a:r>
              <a:rPr lang="en-US" sz="1200" dirty="0" smtClean="0"/>
              <a:t>License of Sciences economic (84), University of Paris I (Sorbonne) </a:t>
            </a:r>
          </a:p>
          <a:p>
            <a:pPr lvl="1" eaLnBrk="1" hangingPunct="1"/>
            <a:r>
              <a:rPr lang="en-US" sz="1200" dirty="0" smtClean="0"/>
              <a:t>IBC E very good marking (Boulogne-</a:t>
            </a:r>
            <a:r>
              <a:rPr lang="en-US" sz="1200" dirty="0" err="1" smtClean="0"/>
              <a:t>sur</a:t>
            </a:r>
            <a:r>
              <a:rPr lang="en-US" sz="1200" dirty="0" smtClean="0"/>
              <a:t>-</a:t>
            </a:r>
            <a:r>
              <a:rPr lang="en-US" sz="1200" dirty="0" err="1" smtClean="0"/>
              <a:t>mer</a:t>
            </a:r>
            <a:r>
              <a:rPr lang="en-US" sz="1200" dirty="0" smtClean="0"/>
              <a:t>) </a:t>
            </a:r>
            <a:endParaRPr lang="fr-FR" dirty="0" smtClean="0"/>
          </a:p>
        </p:txBody>
      </p:sp>
      <p:sp>
        <p:nvSpPr>
          <p:cNvPr id="22532" name="Espace réservé de la date 3"/>
          <p:cNvSpPr>
            <a:spLocks noGrp="1"/>
          </p:cNvSpPr>
          <p:nvPr>
            <p:ph type="dt" sz="quarter" idx="10"/>
          </p:nvPr>
        </p:nvSpPr>
        <p:spPr>
          <a:noFill/>
        </p:spPr>
        <p:txBody>
          <a:bodyPr/>
          <a:lstStyle/>
          <a:p>
            <a:fld id="{10DA6F3E-416C-4508-A0D3-914CCBAE83CC}" type="datetime1">
              <a:rPr lang="fr-FR" smtClean="0"/>
              <a:pPr/>
              <a:t>30/08/2010</a:t>
            </a:fld>
            <a:endParaRPr lang="fr-FR" smtClean="0"/>
          </a:p>
        </p:txBody>
      </p:sp>
      <p:sp>
        <p:nvSpPr>
          <p:cNvPr id="22533" name="Espace réservé du numéro de diapositive 4"/>
          <p:cNvSpPr>
            <a:spLocks noGrp="1"/>
          </p:cNvSpPr>
          <p:nvPr>
            <p:ph type="sldNum" sz="quarter" idx="12"/>
          </p:nvPr>
        </p:nvSpPr>
        <p:spPr>
          <a:noFill/>
        </p:spPr>
        <p:txBody>
          <a:bodyPr/>
          <a:lstStyle/>
          <a:p>
            <a:fld id="{86F94585-8CCF-411F-B760-665A649A1833}" type="slidenum">
              <a:rPr lang="fr-FR" smtClean="0"/>
              <a:pPr/>
              <a:t>7</a:t>
            </a:fld>
            <a:endParaRPr lang="fr-FR" dirty="0" smtClean="0"/>
          </a:p>
        </p:txBody>
      </p:sp>
      <p:sp>
        <p:nvSpPr>
          <p:cNvPr id="2253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a:xfrm>
            <a:off x="1150938" y="214313"/>
            <a:ext cx="7793037" cy="838200"/>
          </a:xfrm>
        </p:spPr>
        <p:txBody>
          <a:bodyPr/>
          <a:lstStyle/>
          <a:p>
            <a:r>
              <a:rPr lang="fr-FR" smtClean="0"/>
              <a:t>1. Capital 400 k€</a:t>
            </a:r>
          </a:p>
        </p:txBody>
      </p:sp>
      <p:graphicFrame>
        <p:nvGraphicFramePr>
          <p:cNvPr id="1026" name="Object 18"/>
          <p:cNvGraphicFramePr>
            <a:graphicFrameLocks noChangeAspect="1"/>
          </p:cNvGraphicFramePr>
          <p:nvPr/>
        </p:nvGraphicFramePr>
        <p:xfrm>
          <a:off x="0" y="2571750"/>
          <a:ext cx="7551738" cy="3917950"/>
        </p:xfrm>
        <a:graphic>
          <a:graphicData uri="http://schemas.openxmlformats.org/presentationml/2006/ole">
            <p:oleObj spid="_x0000_s1026" r:id="rId4" imgW="7553599" imgH="3920068" progId="Excel.Sheet.8">
              <p:embed/>
            </p:oleObj>
          </a:graphicData>
        </a:graphic>
      </p:graphicFrame>
      <p:sp>
        <p:nvSpPr>
          <p:cNvPr id="1028" name="ZoneTexte 5"/>
          <p:cNvSpPr txBox="1">
            <a:spLocks noChangeArrowheads="1"/>
          </p:cNvSpPr>
          <p:nvPr/>
        </p:nvSpPr>
        <p:spPr bwMode="auto">
          <a:xfrm>
            <a:off x="2928938" y="2571750"/>
            <a:ext cx="1355725" cy="646113"/>
          </a:xfrm>
          <a:prstGeom prst="rect">
            <a:avLst/>
          </a:prstGeom>
          <a:noFill/>
          <a:ln w="9525">
            <a:noFill/>
            <a:miter lim="800000"/>
            <a:headEnd/>
            <a:tailEnd/>
          </a:ln>
        </p:spPr>
        <p:txBody>
          <a:bodyPr wrap="none">
            <a:spAutoFit/>
          </a:bodyPr>
          <a:lstStyle/>
          <a:p>
            <a:pPr algn="ctr"/>
            <a:r>
              <a:rPr lang="fr-FR"/>
              <a:t>Olivier Steu</a:t>
            </a:r>
          </a:p>
          <a:p>
            <a:pPr algn="ctr"/>
            <a:r>
              <a:rPr lang="fr-FR"/>
              <a:t>13 %</a:t>
            </a:r>
          </a:p>
        </p:txBody>
      </p:sp>
      <p:sp>
        <p:nvSpPr>
          <p:cNvPr id="1029" name="ZoneTexte 6"/>
          <p:cNvSpPr txBox="1">
            <a:spLocks noChangeArrowheads="1"/>
          </p:cNvSpPr>
          <p:nvPr/>
        </p:nvSpPr>
        <p:spPr bwMode="auto">
          <a:xfrm>
            <a:off x="714375" y="3714750"/>
            <a:ext cx="944563" cy="646113"/>
          </a:xfrm>
          <a:prstGeom prst="rect">
            <a:avLst/>
          </a:prstGeom>
          <a:noFill/>
          <a:ln w="9525">
            <a:noFill/>
            <a:miter lim="800000"/>
            <a:headEnd/>
            <a:tailEnd/>
          </a:ln>
        </p:spPr>
        <p:txBody>
          <a:bodyPr wrap="none">
            <a:spAutoFit/>
          </a:bodyPr>
          <a:lstStyle/>
          <a:p>
            <a:pPr algn="ctr"/>
            <a:r>
              <a:rPr lang="fr-FR"/>
              <a:t>SC Bloc</a:t>
            </a:r>
          </a:p>
          <a:p>
            <a:pPr algn="ctr"/>
            <a:r>
              <a:rPr lang="fr-FR"/>
              <a:t>25 %</a:t>
            </a:r>
          </a:p>
        </p:txBody>
      </p:sp>
      <p:sp>
        <p:nvSpPr>
          <p:cNvPr id="1030" name="ZoneTexte 7"/>
          <p:cNvSpPr txBox="1">
            <a:spLocks noChangeArrowheads="1"/>
          </p:cNvSpPr>
          <p:nvPr/>
        </p:nvSpPr>
        <p:spPr bwMode="auto">
          <a:xfrm>
            <a:off x="6213475" y="5286375"/>
            <a:ext cx="1660525" cy="646113"/>
          </a:xfrm>
          <a:prstGeom prst="rect">
            <a:avLst/>
          </a:prstGeom>
          <a:noFill/>
          <a:ln w="9525">
            <a:noFill/>
            <a:miter lim="800000"/>
            <a:headEnd/>
            <a:tailEnd/>
          </a:ln>
        </p:spPr>
        <p:txBody>
          <a:bodyPr wrap="none">
            <a:spAutoFit/>
          </a:bodyPr>
          <a:lstStyle/>
          <a:p>
            <a:pPr algn="ctr"/>
            <a:r>
              <a:rPr lang="fr-FR"/>
              <a:t>Sébastien Bloc</a:t>
            </a:r>
          </a:p>
          <a:p>
            <a:pPr algn="ctr"/>
            <a:r>
              <a:rPr lang="fr-FR"/>
              <a:t>62 %</a:t>
            </a:r>
          </a:p>
        </p:txBody>
      </p:sp>
      <p:sp>
        <p:nvSpPr>
          <p:cNvPr id="1031" name="Espace réservé de la date 8"/>
          <p:cNvSpPr>
            <a:spLocks noGrp="1"/>
          </p:cNvSpPr>
          <p:nvPr>
            <p:ph type="dt" sz="quarter" idx="10"/>
          </p:nvPr>
        </p:nvSpPr>
        <p:spPr>
          <a:noFill/>
        </p:spPr>
        <p:txBody>
          <a:bodyPr/>
          <a:lstStyle/>
          <a:p>
            <a:fld id="{A6A4C8B9-791F-48F5-8D36-C278DB425553}" type="datetime1">
              <a:rPr lang="fr-FR" smtClean="0"/>
              <a:pPr/>
              <a:t>30/08/2010</a:t>
            </a:fld>
            <a:endParaRPr lang="fr-FR" smtClean="0"/>
          </a:p>
        </p:txBody>
      </p:sp>
      <p:sp>
        <p:nvSpPr>
          <p:cNvPr id="1032" name="Espace réservé du numéro de diapositive 9"/>
          <p:cNvSpPr>
            <a:spLocks noGrp="1"/>
          </p:cNvSpPr>
          <p:nvPr>
            <p:ph type="sldNum" sz="quarter" idx="12"/>
          </p:nvPr>
        </p:nvSpPr>
        <p:spPr>
          <a:noFill/>
        </p:spPr>
        <p:txBody>
          <a:bodyPr/>
          <a:lstStyle/>
          <a:p>
            <a:fld id="{86F94585-8CCF-411F-B760-665A649A1833}" type="slidenum">
              <a:rPr lang="fr-FR" smtClean="0"/>
              <a:pPr/>
              <a:t>8</a:t>
            </a:fld>
            <a:endParaRPr lang="fr-FR" dirty="0" smtClean="0"/>
          </a:p>
        </p:txBody>
      </p:sp>
      <p:sp>
        <p:nvSpPr>
          <p:cNvPr id="1033" name="Espace réservé du pied de page 10"/>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50938" y="214313"/>
            <a:ext cx="7793037" cy="838200"/>
          </a:xfrm>
        </p:spPr>
        <p:txBody>
          <a:bodyPr/>
          <a:lstStyle/>
          <a:p>
            <a:pPr eaLnBrk="1" hangingPunct="1"/>
            <a:r>
              <a:rPr lang="fr-FR" dirty="0" smtClean="0"/>
              <a:t>2. Mission / </a:t>
            </a:r>
            <a:r>
              <a:rPr lang="fr-FR" dirty="0" err="1" smtClean="0"/>
              <a:t>Sight</a:t>
            </a:r>
            <a:endParaRPr lang="fr-FR" dirty="0" smtClean="0"/>
          </a:p>
        </p:txBody>
      </p:sp>
      <p:sp>
        <p:nvSpPr>
          <p:cNvPr id="23555" name="Espace réservé du contenu 5"/>
          <p:cNvSpPr>
            <a:spLocks noGrp="1"/>
          </p:cNvSpPr>
          <p:nvPr>
            <p:ph idx="1"/>
          </p:nvPr>
        </p:nvSpPr>
        <p:spPr/>
        <p:txBody>
          <a:bodyPr/>
          <a:lstStyle/>
          <a:p>
            <a:pPr lvl="1" eaLnBrk="1" hangingPunct="1"/>
            <a:endParaRPr lang="fr-FR" sz="1800" b="1" u="sng" dirty="0" smtClean="0"/>
          </a:p>
          <a:p>
            <a:pPr eaLnBrk="1" hangingPunct="1">
              <a:lnSpc>
                <a:spcPct val="80000"/>
              </a:lnSpc>
            </a:pPr>
            <a:r>
              <a:rPr lang="en-US" sz="2000" b="1" dirty="0" smtClean="0"/>
              <a:t>Product concept: immersion in 3D</a:t>
            </a:r>
            <a:br>
              <a:rPr lang="en-US" sz="2000" b="1" dirty="0" smtClean="0"/>
            </a:br>
            <a:endParaRPr lang="fr-FR" sz="2000" b="1" dirty="0" smtClean="0"/>
          </a:p>
          <a:p>
            <a:pPr lvl="1" eaLnBrk="1" hangingPunct="1">
              <a:lnSpc>
                <a:spcPct val="80000"/>
              </a:lnSpc>
            </a:pPr>
            <a:r>
              <a:rPr lang="en-US" sz="1400" dirty="0" smtClean="0"/>
              <a:t>Expand the dimensions of our human environment in the digital world</a:t>
            </a:r>
          </a:p>
          <a:p>
            <a:pPr lvl="1" eaLnBrk="1" hangingPunct="1">
              <a:lnSpc>
                <a:spcPct val="80000"/>
              </a:lnSpc>
            </a:pPr>
            <a:r>
              <a:rPr lang="en-US" sz="1400" dirty="0" smtClean="0"/>
              <a:t>Interactive interface 3D engine for the web, applications, and Operating Systems</a:t>
            </a:r>
            <a:r>
              <a:rPr lang="fr-FR" sz="1400" dirty="0" smtClean="0"/>
              <a:t> </a:t>
            </a:r>
          </a:p>
          <a:p>
            <a:pPr eaLnBrk="1" hangingPunct="1">
              <a:buFont typeface="Wingdings" pitchFamily="2" charset="2"/>
              <a:buNone/>
            </a:pPr>
            <a:endParaRPr lang="fr-FR" sz="1400" dirty="0" smtClean="0"/>
          </a:p>
          <a:p>
            <a:pPr eaLnBrk="1" hangingPunct="1">
              <a:lnSpc>
                <a:spcPct val="80000"/>
              </a:lnSpc>
            </a:pPr>
            <a:r>
              <a:rPr lang="fr-FR" sz="2000" b="1" dirty="0" smtClean="0"/>
              <a:t>Goals of the «</a:t>
            </a:r>
            <a:r>
              <a:rPr lang="fr-FR" sz="2000" b="1" dirty="0" err="1" smtClean="0"/>
              <a:t>useful</a:t>
            </a:r>
            <a:r>
              <a:rPr lang="fr-FR" sz="2000" b="1" dirty="0" smtClean="0"/>
              <a:t> 3D»</a:t>
            </a:r>
            <a:br>
              <a:rPr lang="fr-FR" sz="2000" b="1" dirty="0" smtClean="0"/>
            </a:br>
            <a:endParaRPr lang="fr-FR" sz="2000" b="1" dirty="0" smtClean="0"/>
          </a:p>
          <a:p>
            <a:pPr lvl="1" eaLnBrk="1" hangingPunct="1">
              <a:lnSpc>
                <a:spcPct val="80000"/>
              </a:lnSpc>
            </a:pPr>
            <a:r>
              <a:rPr lang="en-US" sz="1400" dirty="0" smtClean="0"/>
              <a:t>Beyond aesthetics, 3D becomes "useful" understanding</a:t>
            </a:r>
          </a:p>
          <a:p>
            <a:pPr lvl="1" eaLnBrk="1" hangingPunct="1">
              <a:lnSpc>
                <a:spcPct val="80000"/>
              </a:lnSpc>
            </a:pPr>
            <a:r>
              <a:rPr lang="en-US" sz="1400" dirty="0" smtClean="0"/>
              <a:t>Make realistic scenes to be intuitive and immersive </a:t>
            </a:r>
          </a:p>
          <a:p>
            <a:pPr lvl="1" eaLnBrk="1" hangingPunct="1">
              <a:lnSpc>
                <a:spcPct val="80000"/>
              </a:lnSpc>
            </a:pPr>
            <a:r>
              <a:rPr lang="en-US" sz="1400" dirty="0" smtClean="0"/>
              <a:t>Make the experience of "standard" users</a:t>
            </a:r>
          </a:p>
          <a:p>
            <a:pPr lvl="1" eaLnBrk="1" hangingPunct="1">
              <a:lnSpc>
                <a:spcPct val="80000"/>
              </a:lnSpc>
            </a:pPr>
            <a:r>
              <a:rPr lang="en-US" sz="1400" dirty="0" smtClean="0"/>
              <a:t>Reduce the cognitive load</a:t>
            </a:r>
            <a:endParaRPr lang="fr-FR" sz="1400" dirty="0" smtClean="0"/>
          </a:p>
        </p:txBody>
      </p:sp>
      <p:sp>
        <p:nvSpPr>
          <p:cNvPr id="23556" name="Espace réservé de la date 3"/>
          <p:cNvSpPr>
            <a:spLocks noGrp="1"/>
          </p:cNvSpPr>
          <p:nvPr>
            <p:ph type="dt" sz="quarter" idx="10"/>
          </p:nvPr>
        </p:nvSpPr>
        <p:spPr>
          <a:noFill/>
        </p:spPr>
        <p:txBody>
          <a:bodyPr/>
          <a:lstStyle/>
          <a:p>
            <a:fld id="{5015C9F7-0F66-45D4-B092-2669FF4CE4FC}" type="datetime1">
              <a:rPr lang="fr-FR" smtClean="0"/>
              <a:pPr/>
              <a:t>30/08/2010</a:t>
            </a:fld>
            <a:endParaRPr lang="fr-FR" smtClean="0"/>
          </a:p>
        </p:txBody>
      </p:sp>
      <p:sp>
        <p:nvSpPr>
          <p:cNvPr id="23557" name="Espace réservé du numéro de diapositive 4"/>
          <p:cNvSpPr>
            <a:spLocks noGrp="1"/>
          </p:cNvSpPr>
          <p:nvPr>
            <p:ph type="sldNum" sz="quarter" idx="12"/>
          </p:nvPr>
        </p:nvSpPr>
        <p:spPr>
          <a:noFill/>
        </p:spPr>
        <p:txBody>
          <a:bodyPr/>
          <a:lstStyle/>
          <a:p>
            <a:fld id="{86F94585-8CCF-411F-B760-665A649A1833}" type="slidenum">
              <a:rPr lang="fr-FR" smtClean="0"/>
              <a:pPr/>
              <a:t>9</a:t>
            </a:fld>
            <a:endParaRPr lang="fr-FR" dirty="0" smtClean="0"/>
          </a:p>
        </p:txBody>
      </p:sp>
      <p:sp>
        <p:nvSpPr>
          <p:cNvPr id="23558"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usion">
  <a:themeElements>
    <a:clrScheme name="Fusio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usion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usio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usion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8276</TotalTime>
  <Words>2933</Words>
  <Application>Microsoft Office PowerPoint</Application>
  <PresentationFormat>Affichage à l'écran (4:3)</PresentationFormat>
  <Paragraphs>653</Paragraphs>
  <Slides>47</Slides>
  <Notes>33</Notes>
  <HiddenSlides>0</HiddenSlides>
  <MMClips>3</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47</vt:i4>
      </vt:variant>
    </vt:vector>
  </HeadingPairs>
  <TitlesOfParts>
    <vt:vector size="50" baseType="lpstr">
      <vt:lpstr>Fusion</vt:lpstr>
      <vt:lpstr>Conception personnalisée</vt:lpstr>
      <vt:lpstr>Microsoft Office Excel 97-2003 Worksheet</vt:lpstr>
      <vt:lpstr>MODDDJO </vt:lpstr>
      <vt:lpstr>Video Demonstration</vt:lpstr>
      <vt:lpstr>Diapositive 3</vt:lpstr>
      <vt:lpstr>Executive summary</vt:lpstr>
      <vt:lpstr>Summary</vt:lpstr>
      <vt:lpstr>1. Sébastien Bloc " The Inventor "</vt:lpstr>
      <vt:lpstr>1. Olivier Steu " The Manager "</vt:lpstr>
      <vt:lpstr>1. Capital 400 k€</vt:lpstr>
      <vt:lpstr>2. Mission / Sight</vt:lpstr>
      <vt:lpstr>2. Application examples</vt:lpstr>
      <vt:lpstr>2. An innovating product</vt:lpstr>
      <vt:lpstr>2. Chain tools</vt:lpstr>
      <vt:lpstr>2. Modddjo offer </vt:lpstr>
      <vt:lpstr>3. Market</vt:lpstr>
      <vt:lpstr>3. Market Guides</vt:lpstr>
      <vt:lpstr>3. Cible</vt:lpstr>
      <vt:lpstr>3. Competing Offer</vt:lpstr>
      <vt:lpstr>3. Stratégie</vt:lpstr>
      <vt:lpstr>4. Marketing</vt:lpstr>
      <vt:lpstr>4. Marketing model</vt:lpstr>
      <vt:lpstr>4. Business model</vt:lpstr>
      <vt:lpstr>4. Forces et faiblesses du projet</vt:lpstr>
      <vt:lpstr>5. Sales Forecast</vt:lpstr>
      <vt:lpstr>BUSINESS PLAN</vt:lpstr>
      <vt:lpstr>6. Business Plan</vt:lpstr>
      <vt:lpstr>6.1 Construction of the planned turnover </vt:lpstr>
      <vt:lpstr>6.1 Construction of the planned turnover </vt:lpstr>
      <vt:lpstr>6.2 Planned operating accounts</vt:lpstr>
      <vt:lpstr>6.3 Planned funding accounts</vt:lpstr>
      <vt:lpstr>6.4  Forecast supply balances</vt:lpstr>
      <vt:lpstr>6.5 Multiples of the profession  : X = (Titres+Defi)/EBIT</vt:lpstr>
      <vt:lpstr>Thanks for your attention…</vt:lpstr>
      <vt:lpstr>7. Valuation and profitability</vt:lpstr>
      <vt:lpstr>7.1 Free Cash Flows of valorisation</vt:lpstr>
      <vt:lpstr>7.2 Valorisation of the project</vt:lpstr>
      <vt:lpstr>7.3 Projected capital allocation</vt:lpstr>
      <vt:lpstr>7.4 Profitability of the project</vt:lpstr>
      <vt:lpstr>Appendices</vt:lpstr>
      <vt:lpstr>3. Competition</vt:lpstr>
      <vt:lpstr>3D Web Competition</vt:lpstr>
      <vt:lpstr>Directives of Modddjo</vt:lpstr>
      <vt:lpstr>Competition</vt:lpstr>
      <vt:lpstr>Sales Forecast</vt:lpstr>
      <vt:lpstr>Structure d’exploitation</vt:lpstr>
      <vt:lpstr>Sales Forcast</vt:lpstr>
      <vt:lpstr>6. Organization of operating</vt:lpstr>
      <vt:lpstr>Tactical plan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MODDDJO</dc:title>
  <dc:creator>revellat</dc:creator>
  <cp:lastModifiedBy>evelyne</cp:lastModifiedBy>
  <cp:revision>321</cp:revision>
  <dcterms:created xsi:type="dcterms:W3CDTF">2010-02-03T09:50:53Z</dcterms:created>
  <dcterms:modified xsi:type="dcterms:W3CDTF">2010-08-30T14:54:34Z</dcterms:modified>
</cp:coreProperties>
</file>