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Default Extension="xls" ContentType="application/vnd.ms-excel"/>
  <Override PartName="/ppt/notesSlides/notesSlide18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  <p:sldMasterId id="2147483695" r:id="rId2"/>
  </p:sldMasterIdLst>
  <p:notesMasterIdLst>
    <p:notesMasterId r:id="rId42"/>
  </p:notesMasterIdLst>
  <p:handoutMasterIdLst>
    <p:handoutMasterId r:id="rId43"/>
  </p:handoutMasterIdLst>
  <p:sldIdLst>
    <p:sldId id="256" r:id="rId3"/>
    <p:sldId id="292" r:id="rId4"/>
    <p:sldId id="328" r:id="rId5"/>
    <p:sldId id="282" r:id="rId6"/>
    <p:sldId id="283" r:id="rId7"/>
    <p:sldId id="284" r:id="rId8"/>
    <p:sldId id="261" r:id="rId9"/>
    <p:sldId id="297" r:id="rId10"/>
    <p:sldId id="291" r:id="rId11"/>
    <p:sldId id="318" r:id="rId12"/>
    <p:sldId id="299" r:id="rId13"/>
    <p:sldId id="298" r:id="rId14"/>
    <p:sldId id="285" r:id="rId15"/>
    <p:sldId id="329" r:id="rId16"/>
    <p:sldId id="301" r:id="rId17"/>
    <p:sldId id="344" r:id="rId18"/>
    <p:sldId id="300" r:id="rId19"/>
    <p:sldId id="330" r:id="rId20"/>
    <p:sldId id="275" r:id="rId21"/>
    <p:sldId id="332" r:id="rId22"/>
    <p:sldId id="331" r:id="rId23"/>
    <p:sldId id="334" r:id="rId24"/>
    <p:sldId id="333" r:id="rId25"/>
    <p:sldId id="335" r:id="rId26"/>
    <p:sldId id="336" r:id="rId27"/>
    <p:sldId id="337" r:id="rId28"/>
    <p:sldId id="338" r:id="rId29"/>
    <p:sldId id="339" r:id="rId30"/>
    <p:sldId id="340" r:id="rId31"/>
    <p:sldId id="323" r:id="rId32"/>
    <p:sldId id="341" r:id="rId33"/>
    <p:sldId id="342" r:id="rId34"/>
    <p:sldId id="343" r:id="rId35"/>
    <p:sldId id="327" r:id="rId36"/>
    <p:sldId id="286" r:id="rId37"/>
    <p:sldId id="314" r:id="rId38"/>
    <p:sldId id="287" r:id="rId39"/>
    <p:sldId id="302" r:id="rId40"/>
    <p:sldId id="296" r:id="rId41"/>
  </p:sldIdLst>
  <p:sldSz cx="9144000" cy="6858000" type="screen4x3"/>
  <p:notesSz cx="6794500" cy="9906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74" autoAdjust="0"/>
    <p:restoredTop sz="86316" autoAdjust="0"/>
  </p:normalViewPr>
  <p:slideViewPr>
    <p:cSldViewPr>
      <p:cViewPr>
        <p:scale>
          <a:sx n="66" d="100"/>
          <a:sy n="66" d="100"/>
        </p:scale>
        <p:origin x="-1260" y="-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4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89A1A2-A6AA-45FE-9DEF-2FAC0E1BC667}" type="doc">
      <dgm:prSet loTypeId="urn:microsoft.com/office/officeart/2005/8/layout/radial6" loCatId="cycle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D499D63-F804-4BE2-9F6D-7A6AB056AAEC}">
      <dgm:prSet phldrT="[Texte]"/>
      <dgm:spPr/>
      <dgm:t>
        <a:bodyPr/>
        <a:lstStyle/>
        <a:p>
          <a:r>
            <a:rPr lang="fr-FR" dirty="0" smtClean="0"/>
            <a:t>Produit gratuit puis payant</a:t>
          </a:r>
          <a:endParaRPr lang="fr-FR" dirty="0"/>
        </a:p>
      </dgm:t>
    </dgm:pt>
    <dgm:pt modelId="{BAC6AC44-A943-443A-BF43-0E161EE5462B}" type="parTrans" cxnId="{365B24EE-14F8-48F6-AA30-E9B031F23F4E}">
      <dgm:prSet/>
      <dgm:spPr/>
      <dgm:t>
        <a:bodyPr/>
        <a:lstStyle/>
        <a:p>
          <a:endParaRPr lang="fr-FR"/>
        </a:p>
      </dgm:t>
    </dgm:pt>
    <dgm:pt modelId="{BDE3A7EE-3CF8-402B-B227-75A222B41721}" type="sibTrans" cxnId="{365B24EE-14F8-48F6-AA30-E9B031F23F4E}">
      <dgm:prSet/>
      <dgm:spPr/>
      <dgm:t>
        <a:bodyPr/>
        <a:lstStyle/>
        <a:p>
          <a:endParaRPr lang="fr-FR"/>
        </a:p>
      </dgm:t>
    </dgm:pt>
    <dgm:pt modelId="{32A0FF28-61E1-482A-A2C0-19E27BBE1BF2}">
      <dgm:prSet phldrT="[Texte]"/>
      <dgm:spPr/>
      <dgm:t>
        <a:bodyPr/>
        <a:lstStyle/>
        <a:p>
          <a:r>
            <a:rPr lang="fr-FR" dirty="0" smtClean="0"/>
            <a:t>BUZZ Marketing</a:t>
          </a:r>
          <a:endParaRPr lang="fr-FR" dirty="0"/>
        </a:p>
      </dgm:t>
    </dgm:pt>
    <dgm:pt modelId="{597BF0B4-69A0-4DB6-AF13-8A76E44FE586}" type="parTrans" cxnId="{6C21AA45-74B0-478A-89C3-0D7EC9D9DE8F}">
      <dgm:prSet/>
      <dgm:spPr/>
      <dgm:t>
        <a:bodyPr/>
        <a:lstStyle/>
        <a:p>
          <a:endParaRPr lang="fr-FR"/>
        </a:p>
      </dgm:t>
    </dgm:pt>
    <dgm:pt modelId="{A09C744C-94FF-478A-9E8A-2E4D4DA8AC7B}" type="sibTrans" cxnId="{6C21AA45-74B0-478A-89C3-0D7EC9D9DE8F}">
      <dgm:prSet/>
      <dgm:spPr/>
      <dgm:t>
        <a:bodyPr/>
        <a:lstStyle/>
        <a:p>
          <a:endParaRPr lang="fr-FR"/>
        </a:p>
      </dgm:t>
    </dgm:pt>
    <dgm:pt modelId="{F600B753-2E5D-42C5-946C-59B08E0CC7E5}">
      <dgm:prSet phldrT="[Texte]"/>
      <dgm:spPr/>
      <dgm:t>
        <a:bodyPr/>
        <a:lstStyle/>
        <a:p>
          <a:r>
            <a:rPr lang="fr-FR" dirty="0" smtClean="0"/>
            <a:t>Fidélisation client</a:t>
          </a:r>
        </a:p>
        <a:p>
          <a:r>
            <a:rPr lang="fr-FR" dirty="0" smtClean="0"/>
            <a:t>(récurrence)</a:t>
          </a:r>
          <a:endParaRPr lang="fr-FR" dirty="0"/>
        </a:p>
      </dgm:t>
    </dgm:pt>
    <dgm:pt modelId="{56CF497D-8FCE-4722-B053-E118A7B358B7}" type="parTrans" cxnId="{766D5F30-2BBA-4C3A-B577-7860DDBBDC0C}">
      <dgm:prSet/>
      <dgm:spPr/>
      <dgm:t>
        <a:bodyPr/>
        <a:lstStyle/>
        <a:p>
          <a:endParaRPr lang="fr-FR"/>
        </a:p>
      </dgm:t>
    </dgm:pt>
    <dgm:pt modelId="{8366CB0B-6333-45E6-9DF2-072874C16518}" type="sibTrans" cxnId="{766D5F30-2BBA-4C3A-B577-7860DDBBDC0C}">
      <dgm:prSet/>
      <dgm:spPr/>
      <dgm:t>
        <a:bodyPr/>
        <a:lstStyle/>
        <a:p>
          <a:endParaRPr lang="fr-FR"/>
        </a:p>
      </dgm:t>
    </dgm:pt>
    <dgm:pt modelId="{CE8308B9-CFEA-40F8-9940-372C3A51F275}">
      <dgm:prSet phldrT="[Texte]"/>
      <dgm:spPr/>
      <dgm:t>
        <a:bodyPr/>
        <a:lstStyle/>
        <a:p>
          <a:endParaRPr lang="fr-FR" dirty="0"/>
        </a:p>
      </dgm:t>
    </dgm:pt>
    <dgm:pt modelId="{792CD4BA-6E8B-4343-AB90-0E64DBC4C129}" type="parTrans" cxnId="{0B4D77A1-9DE3-4D01-9FE8-5029DCCDCB4A}">
      <dgm:prSet/>
      <dgm:spPr/>
      <dgm:t>
        <a:bodyPr/>
        <a:lstStyle/>
        <a:p>
          <a:endParaRPr lang="fr-FR"/>
        </a:p>
      </dgm:t>
    </dgm:pt>
    <dgm:pt modelId="{85F0E4BD-FA6C-4A89-A8FB-83765CE9ED42}" type="sibTrans" cxnId="{0B4D77A1-9DE3-4D01-9FE8-5029DCCDCB4A}">
      <dgm:prSet/>
      <dgm:spPr/>
      <dgm:t>
        <a:bodyPr/>
        <a:lstStyle/>
        <a:p>
          <a:endParaRPr lang="fr-FR"/>
        </a:p>
      </dgm:t>
    </dgm:pt>
    <dgm:pt modelId="{271AA611-0D4B-43EA-A18C-DCB47EF72482}">
      <dgm:prSet phldrT="[Texte]"/>
      <dgm:spPr/>
      <dgm:t>
        <a:bodyPr/>
        <a:lstStyle/>
        <a:p>
          <a:endParaRPr lang="fr-FR" dirty="0"/>
        </a:p>
      </dgm:t>
    </dgm:pt>
    <dgm:pt modelId="{82C740E9-3AE9-4307-897E-8EF4DEF7DF56}" type="sibTrans" cxnId="{3295053F-C0FA-4869-AE41-E48A04E1F72F}">
      <dgm:prSet/>
      <dgm:spPr/>
      <dgm:t>
        <a:bodyPr/>
        <a:lstStyle/>
        <a:p>
          <a:endParaRPr lang="fr-FR"/>
        </a:p>
      </dgm:t>
    </dgm:pt>
    <dgm:pt modelId="{A788F15A-C54B-4B1B-B1B3-20156A6F3154}" type="parTrans" cxnId="{3295053F-C0FA-4869-AE41-E48A04E1F72F}">
      <dgm:prSet/>
      <dgm:spPr/>
      <dgm:t>
        <a:bodyPr/>
        <a:lstStyle/>
        <a:p>
          <a:endParaRPr lang="fr-FR"/>
        </a:p>
      </dgm:t>
    </dgm:pt>
    <dgm:pt modelId="{AD3DE6F2-FA07-4B69-A5CF-DC49DA4B8498}" type="pres">
      <dgm:prSet presAssocID="{8B89A1A2-A6AA-45FE-9DEF-2FAC0E1BC66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A8C0D35-D1F2-4B4C-A08D-6A378C658B9F}" type="pres">
      <dgm:prSet presAssocID="{271AA611-0D4B-43EA-A18C-DCB47EF72482}" presName="centerShape" presStyleLbl="node0" presStyleIdx="0" presStyleCnt="1"/>
      <dgm:spPr/>
      <dgm:t>
        <a:bodyPr/>
        <a:lstStyle/>
        <a:p>
          <a:endParaRPr lang="fr-FR"/>
        </a:p>
      </dgm:t>
    </dgm:pt>
    <dgm:pt modelId="{D9D24AA9-E22F-4C51-B192-86B8404AF417}" type="pres">
      <dgm:prSet presAssocID="{BD499D63-F804-4BE2-9F6D-7A6AB056AAE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85983A3-354A-48A6-80CA-3EB440344561}" type="pres">
      <dgm:prSet presAssocID="{BD499D63-F804-4BE2-9F6D-7A6AB056AAEC}" presName="dummy" presStyleCnt="0"/>
      <dgm:spPr/>
    </dgm:pt>
    <dgm:pt modelId="{A4903616-1862-43F6-A80F-D9F1B0382970}" type="pres">
      <dgm:prSet presAssocID="{BDE3A7EE-3CF8-402B-B227-75A222B41721}" presName="sibTrans" presStyleLbl="sibTrans2D1" presStyleIdx="0" presStyleCnt="3"/>
      <dgm:spPr/>
      <dgm:t>
        <a:bodyPr/>
        <a:lstStyle/>
        <a:p>
          <a:endParaRPr lang="fr-FR"/>
        </a:p>
      </dgm:t>
    </dgm:pt>
    <dgm:pt modelId="{97A9140F-ED4C-4E35-A9DD-5A6CAE832048}" type="pres">
      <dgm:prSet presAssocID="{32A0FF28-61E1-482A-A2C0-19E27BBE1BF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920A3BD-7C28-4D15-9F97-82DF7BFE2C41}" type="pres">
      <dgm:prSet presAssocID="{32A0FF28-61E1-482A-A2C0-19E27BBE1BF2}" presName="dummy" presStyleCnt="0"/>
      <dgm:spPr/>
    </dgm:pt>
    <dgm:pt modelId="{44155367-9EB3-4410-B351-8A811D1F67B7}" type="pres">
      <dgm:prSet presAssocID="{A09C744C-94FF-478A-9E8A-2E4D4DA8AC7B}" presName="sibTrans" presStyleLbl="sibTrans2D1" presStyleIdx="1" presStyleCnt="3"/>
      <dgm:spPr/>
      <dgm:t>
        <a:bodyPr/>
        <a:lstStyle/>
        <a:p>
          <a:endParaRPr lang="fr-FR"/>
        </a:p>
      </dgm:t>
    </dgm:pt>
    <dgm:pt modelId="{6BEA2830-B677-49F6-827C-40AF78724EC4}" type="pres">
      <dgm:prSet presAssocID="{F600B753-2E5D-42C5-946C-59B08E0CC7E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A7CD5E9-E5CC-4524-8B7E-D9ED0F6CFDAB}" type="pres">
      <dgm:prSet presAssocID="{F600B753-2E5D-42C5-946C-59B08E0CC7E5}" presName="dummy" presStyleCnt="0"/>
      <dgm:spPr/>
    </dgm:pt>
    <dgm:pt modelId="{31C0E892-8BC6-43BF-A7A1-4DDA8C72233E}" type="pres">
      <dgm:prSet presAssocID="{8366CB0B-6333-45E6-9DF2-072874C16518}" presName="sibTrans" presStyleLbl="sibTrans2D1" presStyleIdx="2" presStyleCnt="3"/>
      <dgm:spPr/>
      <dgm:t>
        <a:bodyPr/>
        <a:lstStyle/>
        <a:p>
          <a:endParaRPr lang="fr-FR"/>
        </a:p>
      </dgm:t>
    </dgm:pt>
  </dgm:ptLst>
  <dgm:cxnLst>
    <dgm:cxn modelId="{365B24EE-14F8-48F6-AA30-E9B031F23F4E}" srcId="{271AA611-0D4B-43EA-A18C-DCB47EF72482}" destId="{BD499D63-F804-4BE2-9F6D-7A6AB056AAEC}" srcOrd="0" destOrd="0" parTransId="{BAC6AC44-A943-443A-BF43-0E161EE5462B}" sibTransId="{BDE3A7EE-3CF8-402B-B227-75A222B41721}"/>
    <dgm:cxn modelId="{6E67F24B-F42B-41D8-A5D9-E97F05C86FEF}" type="presOf" srcId="{F600B753-2E5D-42C5-946C-59B08E0CC7E5}" destId="{6BEA2830-B677-49F6-827C-40AF78724EC4}" srcOrd="0" destOrd="0" presId="urn:microsoft.com/office/officeart/2005/8/layout/radial6"/>
    <dgm:cxn modelId="{9270A4B0-0202-441C-82AE-ED21A5F311F3}" type="presOf" srcId="{BDE3A7EE-3CF8-402B-B227-75A222B41721}" destId="{A4903616-1862-43F6-A80F-D9F1B0382970}" srcOrd="0" destOrd="0" presId="urn:microsoft.com/office/officeart/2005/8/layout/radial6"/>
    <dgm:cxn modelId="{3295053F-C0FA-4869-AE41-E48A04E1F72F}" srcId="{8B89A1A2-A6AA-45FE-9DEF-2FAC0E1BC667}" destId="{271AA611-0D4B-43EA-A18C-DCB47EF72482}" srcOrd="0" destOrd="0" parTransId="{A788F15A-C54B-4B1B-B1B3-20156A6F3154}" sibTransId="{82C740E9-3AE9-4307-897E-8EF4DEF7DF56}"/>
    <dgm:cxn modelId="{0B4D77A1-9DE3-4D01-9FE8-5029DCCDCB4A}" srcId="{8B89A1A2-A6AA-45FE-9DEF-2FAC0E1BC667}" destId="{CE8308B9-CFEA-40F8-9940-372C3A51F275}" srcOrd="1" destOrd="0" parTransId="{792CD4BA-6E8B-4343-AB90-0E64DBC4C129}" sibTransId="{85F0E4BD-FA6C-4A89-A8FB-83765CE9ED42}"/>
    <dgm:cxn modelId="{1B1CCE03-AD76-4E61-B652-6EC7D68DB32C}" type="presOf" srcId="{A09C744C-94FF-478A-9E8A-2E4D4DA8AC7B}" destId="{44155367-9EB3-4410-B351-8A811D1F67B7}" srcOrd="0" destOrd="0" presId="urn:microsoft.com/office/officeart/2005/8/layout/radial6"/>
    <dgm:cxn modelId="{766D5F30-2BBA-4C3A-B577-7860DDBBDC0C}" srcId="{271AA611-0D4B-43EA-A18C-DCB47EF72482}" destId="{F600B753-2E5D-42C5-946C-59B08E0CC7E5}" srcOrd="2" destOrd="0" parTransId="{56CF497D-8FCE-4722-B053-E118A7B358B7}" sibTransId="{8366CB0B-6333-45E6-9DF2-072874C16518}"/>
    <dgm:cxn modelId="{04B6DB8E-243E-4715-8BFC-A22865AC8B8F}" type="presOf" srcId="{8B89A1A2-A6AA-45FE-9DEF-2FAC0E1BC667}" destId="{AD3DE6F2-FA07-4B69-A5CF-DC49DA4B8498}" srcOrd="0" destOrd="0" presId="urn:microsoft.com/office/officeart/2005/8/layout/radial6"/>
    <dgm:cxn modelId="{8EC66C0B-8109-40D2-B719-2ECD3FF73EDA}" type="presOf" srcId="{271AA611-0D4B-43EA-A18C-DCB47EF72482}" destId="{2A8C0D35-D1F2-4B4C-A08D-6A378C658B9F}" srcOrd="0" destOrd="0" presId="urn:microsoft.com/office/officeart/2005/8/layout/radial6"/>
    <dgm:cxn modelId="{58708EA4-E719-4CE9-AFD5-D4BC770C63AF}" type="presOf" srcId="{BD499D63-F804-4BE2-9F6D-7A6AB056AAEC}" destId="{D9D24AA9-E22F-4C51-B192-86B8404AF417}" srcOrd="0" destOrd="0" presId="urn:microsoft.com/office/officeart/2005/8/layout/radial6"/>
    <dgm:cxn modelId="{EB5F525D-129F-4FEE-8CBB-E1E5736F3675}" type="presOf" srcId="{8366CB0B-6333-45E6-9DF2-072874C16518}" destId="{31C0E892-8BC6-43BF-A7A1-4DDA8C72233E}" srcOrd="0" destOrd="0" presId="urn:microsoft.com/office/officeart/2005/8/layout/radial6"/>
    <dgm:cxn modelId="{6C21AA45-74B0-478A-89C3-0D7EC9D9DE8F}" srcId="{271AA611-0D4B-43EA-A18C-DCB47EF72482}" destId="{32A0FF28-61E1-482A-A2C0-19E27BBE1BF2}" srcOrd="1" destOrd="0" parTransId="{597BF0B4-69A0-4DB6-AF13-8A76E44FE586}" sibTransId="{A09C744C-94FF-478A-9E8A-2E4D4DA8AC7B}"/>
    <dgm:cxn modelId="{D30C16B1-EC73-4028-8DB9-6C54C84904B0}" type="presOf" srcId="{32A0FF28-61E1-482A-A2C0-19E27BBE1BF2}" destId="{97A9140F-ED4C-4E35-A9DD-5A6CAE832048}" srcOrd="0" destOrd="0" presId="urn:microsoft.com/office/officeart/2005/8/layout/radial6"/>
    <dgm:cxn modelId="{F11063AE-8FF7-4308-A005-7A5CAC49BA1A}" type="presParOf" srcId="{AD3DE6F2-FA07-4B69-A5CF-DC49DA4B8498}" destId="{2A8C0D35-D1F2-4B4C-A08D-6A378C658B9F}" srcOrd="0" destOrd="0" presId="urn:microsoft.com/office/officeart/2005/8/layout/radial6"/>
    <dgm:cxn modelId="{BDBA9E6D-94D2-4C71-951D-E58050B25E02}" type="presParOf" srcId="{AD3DE6F2-FA07-4B69-A5CF-DC49DA4B8498}" destId="{D9D24AA9-E22F-4C51-B192-86B8404AF417}" srcOrd="1" destOrd="0" presId="urn:microsoft.com/office/officeart/2005/8/layout/radial6"/>
    <dgm:cxn modelId="{EAEE5474-EDCF-463B-A475-77F1702DAFD0}" type="presParOf" srcId="{AD3DE6F2-FA07-4B69-A5CF-DC49DA4B8498}" destId="{685983A3-354A-48A6-80CA-3EB440344561}" srcOrd="2" destOrd="0" presId="urn:microsoft.com/office/officeart/2005/8/layout/radial6"/>
    <dgm:cxn modelId="{F2414A9D-671E-4738-8A0D-BE148A10E143}" type="presParOf" srcId="{AD3DE6F2-FA07-4B69-A5CF-DC49DA4B8498}" destId="{A4903616-1862-43F6-A80F-D9F1B0382970}" srcOrd="3" destOrd="0" presId="urn:microsoft.com/office/officeart/2005/8/layout/radial6"/>
    <dgm:cxn modelId="{267041E6-C390-4ED4-B762-7D51199FE843}" type="presParOf" srcId="{AD3DE6F2-FA07-4B69-A5CF-DC49DA4B8498}" destId="{97A9140F-ED4C-4E35-A9DD-5A6CAE832048}" srcOrd="4" destOrd="0" presId="urn:microsoft.com/office/officeart/2005/8/layout/radial6"/>
    <dgm:cxn modelId="{27EAD085-9FC6-4D2E-8AA0-0349D700F4E7}" type="presParOf" srcId="{AD3DE6F2-FA07-4B69-A5CF-DC49DA4B8498}" destId="{5920A3BD-7C28-4D15-9F97-82DF7BFE2C41}" srcOrd="5" destOrd="0" presId="urn:microsoft.com/office/officeart/2005/8/layout/radial6"/>
    <dgm:cxn modelId="{936AD6CC-0A10-4B03-B6BF-F56048DA8554}" type="presParOf" srcId="{AD3DE6F2-FA07-4B69-A5CF-DC49DA4B8498}" destId="{44155367-9EB3-4410-B351-8A811D1F67B7}" srcOrd="6" destOrd="0" presId="urn:microsoft.com/office/officeart/2005/8/layout/radial6"/>
    <dgm:cxn modelId="{E332A81B-AD30-476A-BF09-ADCAC8710D1C}" type="presParOf" srcId="{AD3DE6F2-FA07-4B69-A5CF-DC49DA4B8498}" destId="{6BEA2830-B677-49F6-827C-40AF78724EC4}" srcOrd="7" destOrd="0" presId="urn:microsoft.com/office/officeart/2005/8/layout/radial6"/>
    <dgm:cxn modelId="{4F5E74BB-2297-4766-9A3D-39A51011CD98}" type="presParOf" srcId="{AD3DE6F2-FA07-4B69-A5CF-DC49DA4B8498}" destId="{4A7CD5E9-E5CC-4524-8B7E-D9ED0F6CFDAB}" srcOrd="8" destOrd="0" presId="urn:microsoft.com/office/officeart/2005/8/layout/radial6"/>
    <dgm:cxn modelId="{A16D579D-ACBA-4875-BA82-15B4574BECB6}" type="presParOf" srcId="{AD3DE6F2-FA07-4B69-A5CF-DC49DA4B8498}" destId="{31C0E892-8BC6-43BF-A7A1-4DDA8C72233E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C0E892-8BC6-43BF-A7A1-4DDA8C72233E}">
      <dsp:nvSpPr>
        <dsp:cNvPr id="0" name=""/>
        <dsp:cNvSpPr/>
      </dsp:nvSpPr>
      <dsp:spPr>
        <a:xfrm>
          <a:off x="2786949" y="697320"/>
          <a:ext cx="4641735" cy="4641735"/>
        </a:xfrm>
        <a:prstGeom prst="blockArc">
          <a:avLst>
            <a:gd name="adj1" fmla="val 9000000"/>
            <a:gd name="adj2" fmla="val 162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4155367-9EB3-4410-B351-8A811D1F67B7}">
      <dsp:nvSpPr>
        <dsp:cNvPr id="0" name=""/>
        <dsp:cNvSpPr/>
      </dsp:nvSpPr>
      <dsp:spPr>
        <a:xfrm>
          <a:off x="2786949" y="697320"/>
          <a:ext cx="4641735" cy="4641735"/>
        </a:xfrm>
        <a:prstGeom prst="blockArc">
          <a:avLst>
            <a:gd name="adj1" fmla="val 1800000"/>
            <a:gd name="adj2" fmla="val 90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4903616-1862-43F6-A80F-D9F1B0382970}">
      <dsp:nvSpPr>
        <dsp:cNvPr id="0" name=""/>
        <dsp:cNvSpPr/>
      </dsp:nvSpPr>
      <dsp:spPr>
        <a:xfrm>
          <a:off x="2786949" y="697320"/>
          <a:ext cx="4641735" cy="4641735"/>
        </a:xfrm>
        <a:prstGeom prst="blockArc">
          <a:avLst>
            <a:gd name="adj1" fmla="val 16200000"/>
            <a:gd name="adj2" fmla="val 18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A8C0D35-D1F2-4B4C-A08D-6A378C658B9F}">
      <dsp:nvSpPr>
        <dsp:cNvPr id="0" name=""/>
        <dsp:cNvSpPr/>
      </dsp:nvSpPr>
      <dsp:spPr>
        <a:xfrm>
          <a:off x="4039116" y="1949486"/>
          <a:ext cx="2137401" cy="21374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6500" kern="1200" dirty="0"/>
        </a:p>
      </dsp:txBody>
      <dsp:txXfrm>
        <a:off x="4039116" y="1949486"/>
        <a:ext cx="2137401" cy="2137401"/>
      </dsp:txXfrm>
    </dsp:sp>
    <dsp:sp modelId="{D9D24AA9-E22F-4C51-B192-86B8404AF417}">
      <dsp:nvSpPr>
        <dsp:cNvPr id="0" name=""/>
        <dsp:cNvSpPr/>
      </dsp:nvSpPr>
      <dsp:spPr>
        <a:xfrm>
          <a:off x="4359726" y="3091"/>
          <a:ext cx="1496181" cy="14961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Produit gratuit puis payant</a:t>
          </a:r>
          <a:endParaRPr lang="fr-FR" sz="1400" kern="1200" dirty="0"/>
        </a:p>
      </dsp:txBody>
      <dsp:txXfrm>
        <a:off x="4359726" y="3091"/>
        <a:ext cx="1496181" cy="1496181"/>
      </dsp:txXfrm>
    </dsp:sp>
    <dsp:sp modelId="{97A9140F-ED4C-4E35-A9DD-5A6CAE832048}">
      <dsp:nvSpPr>
        <dsp:cNvPr id="0" name=""/>
        <dsp:cNvSpPr/>
      </dsp:nvSpPr>
      <dsp:spPr>
        <a:xfrm>
          <a:off x="6323010" y="3403599"/>
          <a:ext cx="1496181" cy="14961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BUZZ Marketing</a:t>
          </a:r>
          <a:endParaRPr lang="fr-FR" sz="1400" kern="1200" dirty="0"/>
        </a:p>
      </dsp:txBody>
      <dsp:txXfrm>
        <a:off x="6323010" y="3403599"/>
        <a:ext cx="1496181" cy="1496181"/>
      </dsp:txXfrm>
    </dsp:sp>
    <dsp:sp modelId="{6BEA2830-B677-49F6-827C-40AF78724EC4}">
      <dsp:nvSpPr>
        <dsp:cNvPr id="0" name=""/>
        <dsp:cNvSpPr/>
      </dsp:nvSpPr>
      <dsp:spPr>
        <a:xfrm>
          <a:off x="2396442" y="3403599"/>
          <a:ext cx="1496181" cy="14961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Fidélisation client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(récurrence)</a:t>
          </a:r>
          <a:endParaRPr lang="fr-FR" sz="1400" kern="1200" dirty="0"/>
        </a:p>
      </dsp:txBody>
      <dsp:txXfrm>
        <a:off x="2396442" y="3403599"/>
        <a:ext cx="1496181" cy="14961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B2BF027-B525-4E9C-857D-233B959D306A}" type="datetimeFigureOut">
              <a:rPr lang="fr-FR"/>
              <a:pPr>
                <a:defRPr/>
              </a:pPr>
              <a:t>21/06/2010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9C35AAC-2394-4BFD-90C0-AFA0BE504AA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28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645" y="0"/>
            <a:ext cx="294428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8981"/>
            <a:ext cx="294428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645" y="9408981"/>
            <a:ext cx="294428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77AD0E2-A1F3-4465-B84B-A8606EFCCA1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gray">
          <a:xfrm>
            <a:off x="442913" y="339725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fr-FR" sz="2400"/>
          </a:p>
        </p:txBody>
      </p:sp>
      <p:pic>
        <p:nvPicPr>
          <p:cNvPr id="5" name="Image 9" descr="logo3dModddj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2857500"/>
            <a:ext cx="785812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1742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FB62D999-12C2-4CA9-B6FF-EC2575725EBE}" type="datetime1">
              <a:rPr lang="fr-FR" smtClean="0"/>
              <a:pPr>
                <a:defRPr/>
              </a:pPr>
              <a:t>21/06/2010</a:t>
            </a:fld>
            <a:endParaRPr lang="fr-FR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fr-FR"/>
              <a:t>Modddjo – Aks – JSC/ER </a:t>
            </a:r>
            <a:endParaRPr lang="fr-FR" dirty="0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49483809-9F9E-493F-9770-2DC96B76A8E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907E6-A91F-4534-A1D8-743444411AC6}" type="datetime1">
              <a:rPr lang="fr-FR" smtClean="0"/>
              <a:pPr>
                <a:defRPr/>
              </a:pPr>
              <a:t>21/06/2010</a:t>
            </a:fld>
            <a:endParaRPr lang="fr-F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E3B16-9823-4AE9-BDC5-D11C3B7918C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2BE7D-BCDC-4303-8C21-6E8A218BF8E9}" type="datetime1">
              <a:rPr lang="fr-FR" smtClean="0"/>
              <a:pPr>
                <a:defRPr/>
              </a:pPr>
              <a:t>21/06/2010</a:t>
            </a:fld>
            <a:endParaRPr lang="fr-F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1F792-6682-4CD3-9B9D-09C4887D383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30001-9CF1-4E45-91E3-8EE3ABEF6E04}" type="datetime1">
              <a:rPr lang="fr-FR" smtClean="0"/>
              <a:pPr>
                <a:defRPr/>
              </a:pPr>
              <a:t>21/06/2010</a:t>
            </a:fld>
            <a:endParaRPr lang="fr-F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17DEA-A1CE-4470-B7EF-E7D6CCB293A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25B01-78F7-4D75-B5E7-509C6E5C0F7B}" type="datetime1">
              <a:rPr lang="fr-FR" smtClean="0"/>
              <a:pPr>
                <a:defRPr/>
              </a:pPr>
              <a:t>21/06/2010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CBEE1-7795-4F65-AC9D-CE7EAEBF19C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767ED-D626-47B1-8591-07CD696346C3}" type="datetime1">
              <a:rPr lang="fr-FR" smtClean="0"/>
              <a:pPr>
                <a:defRPr/>
              </a:pPr>
              <a:t>21/06/2010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B52F1-20A2-4653-9C76-513E8C2ABC0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2CD46-006C-4565-AEA7-2B5052D7AC40}" type="datetime1">
              <a:rPr lang="fr-FR" smtClean="0"/>
              <a:pPr>
                <a:defRPr/>
              </a:pPr>
              <a:t>21/06/2010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22029-F919-4CC7-82C6-010308634AE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BFCE7-E77F-4703-BDF9-2F761DD81CFE}" type="datetime1">
              <a:rPr lang="fr-FR" smtClean="0"/>
              <a:pPr>
                <a:defRPr/>
              </a:pPr>
              <a:t>21/06/2010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DA42E-155F-4CF7-8E95-C7777A0FA39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F65BD-036F-40BD-9E08-F4579B4161E3}" type="datetime1">
              <a:rPr lang="fr-FR" smtClean="0"/>
              <a:pPr>
                <a:defRPr/>
              </a:pPr>
              <a:t>21/06/2010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C1766-2EA5-4C16-BF51-241AD5C5FF1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39DDC-7D03-4664-881A-786DEC7F5874}" type="datetime1">
              <a:rPr lang="fr-FR" smtClean="0"/>
              <a:pPr>
                <a:defRPr/>
              </a:pPr>
              <a:t>21/06/2010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2B77F-F301-43A2-9E85-C1BA6CCA43B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A57BE-FEE6-4AF3-9490-6B6C3BF2BDBB}" type="datetime1">
              <a:rPr lang="fr-FR" smtClean="0"/>
              <a:pPr>
                <a:defRPr/>
              </a:pPr>
              <a:t>21/06/2010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1983E-6893-4E9C-913D-96D9B5FF51E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857233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0B2E4-F26E-4EBC-89BD-D918CC73DCE3}" type="datetime1">
              <a:rPr lang="fr-FR" smtClean="0"/>
              <a:pPr>
                <a:defRPr/>
              </a:pPr>
              <a:t>21/06/2010</a:t>
            </a:fld>
            <a:endParaRPr lang="fr-F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  <a:endParaRPr lang="fr-FR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 smtClean="0"/>
          </a:p>
          <a:p>
            <a:pPr>
              <a:defRPr/>
            </a:pPr>
            <a:fld id="{86F94585-8CCF-411F-B760-665A649A1833}" type="slidenum">
              <a:rPr lang="fr-FR" smtClean="0"/>
              <a:pPr>
                <a:defRPr/>
              </a:pPr>
              <a:t>‹N°›</a:t>
            </a:fld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1E186-413B-46EE-B2C1-CAFCEFBED627}" type="datetime1">
              <a:rPr lang="fr-FR" smtClean="0"/>
              <a:pPr>
                <a:defRPr/>
              </a:pPr>
              <a:t>21/06/2010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DA6D1-4E4E-4A41-A3D5-06E7705DBAF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16B96-9566-4ABF-893E-C58055CFB35D}" type="datetime1">
              <a:rPr lang="fr-FR" smtClean="0"/>
              <a:pPr>
                <a:defRPr/>
              </a:pPr>
              <a:t>21/06/2010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99200-F967-4FC1-BFF2-C2E5E7BEA33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F976F-859B-4BAB-9AB8-49F30F0A2CBE}" type="datetime1">
              <a:rPr lang="fr-FR" smtClean="0"/>
              <a:pPr>
                <a:defRPr/>
              </a:pPr>
              <a:t>21/06/2010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6463C-08AD-40B1-8D5C-97EDCF760E0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0F1EB-2F74-47CB-AAF0-583C635FC5F7}" type="datetime1">
              <a:rPr lang="fr-FR" smtClean="0"/>
              <a:pPr>
                <a:defRPr/>
              </a:pPr>
              <a:t>21/06/2010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A5720-5056-4FE9-BC05-DF25352207A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B55C7-B098-4C78-9ABE-61043A83CBDE}" type="datetime1">
              <a:rPr lang="fr-FR" smtClean="0"/>
              <a:pPr>
                <a:defRPr/>
              </a:pPr>
              <a:t>21/06/2010</a:t>
            </a:fld>
            <a:endParaRPr lang="fr-F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94585-8CCF-411F-B760-665A649A1833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9699E-E4E8-47C4-9714-FBEDA657382D}" type="datetime1">
              <a:rPr lang="fr-FR" smtClean="0"/>
              <a:pPr>
                <a:defRPr/>
              </a:pPr>
              <a:t>21/06/2010</a:t>
            </a:fld>
            <a:endParaRPr lang="fr-F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A97AC-662A-4278-B4E2-BB3B151E15E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D1B89-F9A6-4396-8B48-C80D9CB3FDAA}" type="datetime1">
              <a:rPr lang="fr-FR" smtClean="0"/>
              <a:pPr>
                <a:defRPr/>
              </a:pPr>
              <a:t>21/06/2010</a:t>
            </a:fld>
            <a:endParaRPr lang="fr-F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27155-BA18-4995-8E69-F1281D82976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42048-8CF1-41E5-805E-4185C194B2CD}" type="datetime1">
              <a:rPr lang="fr-FR" smtClean="0"/>
              <a:pPr>
                <a:defRPr/>
              </a:pPr>
              <a:t>21/06/2010</a:t>
            </a:fld>
            <a:endParaRPr lang="fr-F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8A9EB-6A22-4733-914B-F4BB3F4A58A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81614-E1B4-4B62-99AA-61830D316760}" type="datetime1">
              <a:rPr lang="fr-FR" smtClean="0"/>
              <a:pPr>
                <a:defRPr/>
              </a:pPr>
              <a:t>21/06/2010</a:t>
            </a:fld>
            <a:endParaRPr lang="fr-FR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A64E7-4354-4E0F-81BD-5538623C628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64C23-36C6-4419-99B9-172A8E8ACF94}" type="datetime1">
              <a:rPr lang="fr-FR" smtClean="0"/>
              <a:pPr>
                <a:defRPr/>
              </a:pPr>
              <a:t>21/06/2010</a:t>
            </a:fld>
            <a:endParaRPr lang="fr-F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F3416-C9FC-4142-A6FC-3E268A47155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4AE2E-3FD1-4D04-8A97-D018FD9CB2AE}" type="datetime1">
              <a:rPr lang="fr-FR" smtClean="0"/>
              <a:pPr>
                <a:defRPr/>
              </a:pPr>
              <a:t>21/06/2010</a:t>
            </a:fld>
            <a:endParaRPr lang="fr-F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44B8-845A-4464-B868-1CFF13C7A16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Rectangle 8"/>
          <p:cNvSpPr>
            <a:spLocks noChangeArrowheads="1"/>
          </p:cNvSpPr>
          <p:nvPr/>
        </p:nvSpPr>
        <p:spPr bwMode="gray">
          <a:xfrm>
            <a:off x="442913" y="97788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fr-FR" sz="2400"/>
          </a:p>
        </p:txBody>
      </p:sp>
      <p:sp>
        <p:nvSpPr>
          <p:cNvPr id="205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642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 style du titre</a:t>
            </a:r>
          </a:p>
        </p:txBody>
      </p:sp>
      <p:sp>
        <p:nvSpPr>
          <p:cNvPr id="205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643050"/>
            <a:ext cx="7772400" cy="448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1639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3937C818-CBFE-46B6-81FA-88740DCB8743}" type="datetime1">
              <a:rPr lang="fr-FR" smtClean="0"/>
              <a:pPr>
                <a:defRPr/>
              </a:pPr>
              <a:t>21/06/2010</a:t>
            </a:fld>
            <a:endParaRPr lang="fr-FR" dirty="0"/>
          </a:p>
        </p:txBody>
      </p:sp>
      <p:sp>
        <p:nvSpPr>
          <p:cNvPr id="1639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fr-FR"/>
              <a:t>Modddjo – Aks – JSC/ER</a:t>
            </a:r>
          </a:p>
          <a:p>
            <a:pPr>
              <a:defRPr/>
            </a:pPr>
            <a:endParaRPr lang="fr-FR"/>
          </a:p>
        </p:txBody>
      </p:sp>
      <p:sp>
        <p:nvSpPr>
          <p:cNvPr id="163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r>
              <a:rPr lang="fr-FR" dirty="0" smtClean="0"/>
              <a:t>Tutu </a:t>
            </a:r>
            <a:fld id="{876FF8A7-3A74-4385-9630-1CA1266D27F1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pic>
        <p:nvPicPr>
          <p:cNvPr id="2056" name="Image 13" descr="logo3dModddjo.pn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14313" y="482588"/>
            <a:ext cx="785812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0" r:id="rId1"/>
    <p:sldLayoutId id="2147483951" r:id="rId2"/>
    <p:sldLayoutId id="2147483952" r:id="rId3"/>
    <p:sldLayoutId id="2147483953" r:id="rId4"/>
    <p:sldLayoutId id="2147483954" r:id="rId5"/>
    <p:sldLayoutId id="2147483955" r:id="rId6"/>
    <p:sldLayoutId id="2147483956" r:id="rId7"/>
    <p:sldLayoutId id="2147483957" r:id="rId8"/>
    <p:sldLayoutId id="2147483958" r:id="rId9"/>
    <p:sldLayoutId id="2147483959" r:id="rId10"/>
    <p:sldLayoutId id="2147483960" r:id="rId11"/>
    <p:sldLayoutId id="2147483961" r:id="rId1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307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9ACC5BD-7060-4A4D-966F-3860B365B901}" type="datetime1">
              <a:rPr lang="fr-FR" smtClean="0"/>
              <a:pPr>
                <a:defRPr/>
              </a:pPr>
              <a:t>21/06/2010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E25AC6D-2BEA-4A26-A573-C360A3AE755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evelyne\Documents\ARKANISSIM\Clients%20en%20cours\ENTREPRISE\MODDDJO\Pr&#233;sentation%20Investisseurs\Modddjo%20-%20Teaser.mov" TargetMode="Externa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Worksheet1.xls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FR" b="1" smtClean="0"/>
              <a:t>MODDDJO</a:t>
            </a:r>
            <a:r>
              <a:rPr lang="fr-FR" smtClean="0"/>
              <a:t> </a:t>
            </a:r>
          </a:p>
        </p:txBody>
      </p:sp>
      <p:sp>
        <p:nvSpPr>
          <p:cNvPr id="16388" name="Text Box 5"/>
          <p:cNvSpPr txBox="1">
            <a:spLocks noChangeArrowheads="1"/>
          </p:cNvSpPr>
          <p:nvPr/>
        </p:nvSpPr>
        <p:spPr bwMode="auto">
          <a:xfrm>
            <a:off x="1023938" y="3490913"/>
            <a:ext cx="3476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/>
              <a:t>Media Riche en 3D </a:t>
            </a:r>
          </a:p>
        </p:txBody>
      </p:sp>
      <p:sp>
        <p:nvSpPr>
          <p:cNvPr id="16389" name="ZoneTexte 4"/>
          <p:cNvSpPr txBox="1">
            <a:spLocks noChangeArrowheads="1"/>
          </p:cNvSpPr>
          <p:nvPr/>
        </p:nvSpPr>
        <p:spPr bwMode="auto">
          <a:xfrm>
            <a:off x="1071563" y="4076700"/>
            <a:ext cx="3500437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/>
              <a:t>Société innovante : JEI</a:t>
            </a:r>
          </a:p>
          <a:p>
            <a:r>
              <a:rPr lang="fr-FR"/>
              <a:t>Lettre SOLO</a:t>
            </a:r>
          </a:p>
          <a:p>
            <a:r>
              <a:rPr lang="fr-FR"/>
              <a:t>Participation concours OSEO</a:t>
            </a:r>
          </a:p>
        </p:txBody>
      </p:sp>
      <p:sp>
        <p:nvSpPr>
          <p:cNvPr id="16390" name="Espace réservé de la date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E3F7FAF-BB71-473E-982D-44337464AC27}" type="datetime1">
              <a:rPr lang="fr-FR" smtClean="0"/>
              <a:pPr/>
              <a:t>21/06/2010</a:t>
            </a:fld>
            <a:endParaRPr lang="fr-FR" smtClean="0"/>
          </a:p>
        </p:txBody>
      </p:sp>
      <p:sp>
        <p:nvSpPr>
          <p:cNvPr id="16391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6F46DE-AC0B-47B3-9836-C83DE81AF31C}" type="slidenum">
              <a:rPr lang="fr-FR" smtClean="0"/>
              <a:pPr/>
              <a:t>1</a:t>
            </a:fld>
            <a:endParaRPr lang="fr-FR" smtClean="0"/>
          </a:p>
        </p:txBody>
      </p:sp>
      <p:sp>
        <p:nvSpPr>
          <p:cNvPr id="16392" name="Espace réservé du pied de page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Modddjo – Aks – JSC/ER </a:t>
            </a:r>
          </a:p>
        </p:txBody>
      </p:sp>
      <p:pic>
        <p:nvPicPr>
          <p:cNvPr id="9" name="Image 13" descr="logo3dModddj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4942" y="2000240"/>
            <a:ext cx="2071702" cy="3247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r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857250"/>
          </a:xfrm>
        </p:spPr>
        <p:txBody>
          <a:bodyPr/>
          <a:lstStyle/>
          <a:p>
            <a:r>
              <a:rPr lang="fr-FR" smtClean="0"/>
              <a:t>2. Exemples d’application</a:t>
            </a:r>
          </a:p>
        </p:txBody>
      </p:sp>
      <p:sp>
        <p:nvSpPr>
          <p:cNvPr id="24579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Application </a:t>
            </a:r>
            <a:r>
              <a:rPr lang="fr-FR" dirty="0" err="1" smtClean="0"/>
              <a:t>Studec</a:t>
            </a:r>
            <a:r>
              <a:rPr lang="fr-FR" dirty="0" smtClean="0"/>
              <a:t> (Airbus)</a:t>
            </a:r>
          </a:p>
          <a:p>
            <a:r>
              <a:rPr lang="fr-FR" dirty="0" err="1" smtClean="0"/>
              <a:t>Casual</a:t>
            </a:r>
            <a:r>
              <a:rPr lang="fr-FR" dirty="0" smtClean="0"/>
              <a:t> </a:t>
            </a:r>
            <a:r>
              <a:rPr lang="fr-FR" dirty="0" err="1" smtClean="0"/>
              <a:t>game</a:t>
            </a:r>
            <a:endParaRPr lang="fr-FR" dirty="0" smtClean="0"/>
          </a:p>
          <a:p>
            <a:r>
              <a:rPr lang="fr-FR" dirty="0" smtClean="0"/>
              <a:t>Cristal d’Arques</a:t>
            </a:r>
          </a:p>
          <a:p>
            <a:r>
              <a:rPr lang="fr-FR" dirty="0" err="1" smtClean="0"/>
              <a:t>iEUROP</a:t>
            </a:r>
            <a:r>
              <a:rPr lang="fr-FR" dirty="0" smtClean="0"/>
              <a:t> (</a:t>
            </a:r>
            <a:r>
              <a:rPr lang="fr-FR" dirty="0" err="1" smtClean="0"/>
              <a:t>Talentéis</a:t>
            </a:r>
            <a:r>
              <a:rPr lang="fr-FR" dirty="0" smtClean="0"/>
              <a:t>)</a:t>
            </a:r>
          </a:p>
          <a:p>
            <a:r>
              <a:rPr lang="fr-FR" dirty="0" smtClean="0"/>
              <a:t>Pyramide</a:t>
            </a:r>
          </a:p>
        </p:txBody>
      </p:sp>
      <p:sp>
        <p:nvSpPr>
          <p:cNvPr id="24580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6B9F47B-6948-419C-ADB8-D3294F3C84F9}" type="datetime1">
              <a:rPr lang="fr-FR" smtClean="0"/>
              <a:pPr/>
              <a:t>21/06/2010</a:t>
            </a:fld>
            <a:endParaRPr lang="fr-FR" smtClean="0"/>
          </a:p>
        </p:txBody>
      </p:sp>
      <p:sp>
        <p:nvSpPr>
          <p:cNvPr id="24581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F94585-8CCF-411F-B760-665A649A1833}" type="slidenum">
              <a:rPr lang="fr-FR" smtClean="0"/>
              <a:pPr/>
              <a:t>10</a:t>
            </a:fld>
            <a:endParaRPr lang="fr-FR" dirty="0" smtClean="0"/>
          </a:p>
        </p:txBody>
      </p:sp>
      <p:sp>
        <p:nvSpPr>
          <p:cNvPr id="24582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Modddjo – Aks – JSC/ER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r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838200"/>
          </a:xfrm>
        </p:spPr>
        <p:txBody>
          <a:bodyPr/>
          <a:lstStyle/>
          <a:p>
            <a:r>
              <a:rPr lang="fr-FR" dirty="0" smtClean="0"/>
              <a:t>2. Un produit innovant</a:t>
            </a:r>
          </a:p>
        </p:txBody>
      </p:sp>
      <p:sp>
        <p:nvSpPr>
          <p:cNvPr id="2560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000" b="1" dirty="0" smtClean="0"/>
              <a:t>Genèse du projet : </a:t>
            </a:r>
            <a:r>
              <a:rPr lang="fr-FR" sz="1800" b="1" dirty="0" smtClean="0"/>
              <a:t>7 ans</a:t>
            </a:r>
          </a:p>
          <a:p>
            <a:pPr>
              <a:buNone/>
            </a:pPr>
            <a:endParaRPr lang="fr-FR" sz="1800" b="1" dirty="0" smtClean="0"/>
          </a:p>
          <a:p>
            <a:r>
              <a:rPr lang="fr-FR" sz="2000" b="1" dirty="0" smtClean="0"/>
              <a:t>Singularités de </a:t>
            </a:r>
            <a:r>
              <a:rPr lang="fr-FR" sz="2000" b="1" dirty="0" err="1" smtClean="0"/>
              <a:t>Modddjo</a:t>
            </a:r>
            <a:endParaRPr lang="fr-FR" sz="2000" b="1" dirty="0" smtClean="0"/>
          </a:p>
          <a:p>
            <a:pPr lvl="1"/>
            <a:r>
              <a:rPr lang="fr-FR" sz="1400" dirty="0" smtClean="0"/>
              <a:t>Démocratisation de la 3D</a:t>
            </a:r>
          </a:p>
          <a:p>
            <a:pPr lvl="1"/>
            <a:r>
              <a:rPr lang="fr-FR" sz="1400" dirty="0" smtClean="0"/>
              <a:t>Attractif : faible utilisation ressource machine / rendu</a:t>
            </a:r>
          </a:p>
          <a:p>
            <a:pPr lvl="1"/>
            <a:r>
              <a:rPr lang="fr-FR" sz="1400" dirty="0" smtClean="0"/>
              <a:t>Utilisation de formats et langages standard</a:t>
            </a:r>
          </a:p>
          <a:p>
            <a:pPr lvl="1"/>
            <a:r>
              <a:rPr lang="fr-FR" sz="1400" dirty="0" smtClean="0"/>
              <a:t>Disponible </a:t>
            </a:r>
            <a:r>
              <a:rPr lang="fr-FR" sz="1400" dirty="0" err="1" smtClean="0"/>
              <a:t>On-Line</a:t>
            </a:r>
            <a:r>
              <a:rPr lang="fr-FR" sz="1400" dirty="0" smtClean="0"/>
              <a:t> / </a:t>
            </a:r>
            <a:r>
              <a:rPr lang="fr-FR" sz="1400" dirty="0" err="1" smtClean="0"/>
              <a:t>Off-Line</a:t>
            </a:r>
            <a:r>
              <a:rPr lang="fr-FR" sz="1400" dirty="0" smtClean="0"/>
              <a:t> </a:t>
            </a:r>
          </a:p>
          <a:p>
            <a:pPr lvl="1">
              <a:buFont typeface="Wingdings" pitchFamily="2" charset="2"/>
              <a:buNone/>
            </a:pPr>
            <a:endParaRPr lang="fr-FR" sz="1400" dirty="0" smtClean="0"/>
          </a:p>
          <a:p>
            <a:r>
              <a:rPr lang="fr-FR" sz="2000" b="1" dirty="0" smtClean="0"/>
              <a:t>Caractère innovant</a:t>
            </a:r>
          </a:p>
          <a:p>
            <a:pPr lvl="1"/>
            <a:r>
              <a:rPr lang="fr-FR" sz="1400" dirty="0" smtClean="0"/>
              <a:t>Un visuel 3D photo-réaliste</a:t>
            </a:r>
          </a:p>
          <a:p>
            <a:pPr lvl="1"/>
            <a:r>
              <a:rPr lang="fr-FR" sz="1400" dirty="0" smtClean="0"/>
              <a:t>Ergonomie pensée entièrement en volume</a:t>
            </a:r>
          </a:p>
          <a:p>
            <a:pPr lvl="1"/>
            <a:r>
              <a:rPr lang="fr-FR" sz="1400" dirty="0" smtClean="0"/>
              <a:t>Simplification de la création en 3D</a:t>
            </a:r>
          </a:p>
        </p:txBody>
      </p:sp>
      <p:sp>
        <p:nvSpPr>
          <p:cNvPr id="25604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7843D59-D537-4EDD-948F-CE24321431CB}" type="datetime1">
              <a:rPr lang="fr-FR" smtClean="0"/>
              <a:pPr/>
              <a:t>21/06/2010</a:t>
            </a:fld>
            <a:endParaRPr lang="fr-FR" smtClean="0"/>
          </a:p>
        </p:txBody>
      </p:sp>
      <p:sp>
        <p:nvSpPr>
          <p:cNvPr id="2560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F94585-8CCF-411F-B760-665A649A1833}" type="slidenum">
              <a:rPr lang="fr-FR" smtClean="0"/>
              <a:pPr/>
              <a:t>11</a:t>
            </a:fld>
            <a:endParaRPr lang="fr-FR" dirty="0" smtClean="0"/>
          </a:p>
        </p:txBody>
      </p:sp>
      <p:sp>
        <p:nvSpPr>
          <p:cNvPr id="25606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Modddjo – Aks – JSC/ER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838200"/>
          </a:xfrm>
        </p:spPr>
        <p:txBody>
          <a:bodyPr/>
          <a:lstStyle/>
          <a:p>
            <a:pPr eaLnBrk="1" hangingPunct="1"/>
            <a:r>
              <a:rPr lang="fr-FR" smtClean="0"/>
              <a:t>2. Offre Modddjo </a:t>
            </a:r>
          </a:p>
        </p:txBody>
      </p:sp>
      <p:sp>
        <p:nvSpPr>
          <p:cNvPr id="26627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r-FR" sz="1800" b="1" u="sng" smtClean="0"/>
              <a:t>Produits B2C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1600" smtClean="0"/>
              <a:t>Modddjo Web Player (gratuit)</a:t>
            </a:r>
            <a:endParaRPr lang="fr-FR" sz="1600" b="1" u="sng" smtClean="0"/>
          </a:p>
          <a:p>
            <a:pPr eaLnBrk="1" hangingPunct="1">
              <a:lnSpc>
                <a:spcPct val="80000"/>
              </a:lnSpc>
            </a:pPr>
            <a:endParaRPr lang="fr-FR" sz="1800" b="1" u="sng" smtClean="0"/>
          </a:p>
          <a:p>
            <a:pPr eaLnBrk="1" hangingPunct="1">
              <a:lnSpc>
                <a:spcPct val="80000"/>
              </a:lnSpc>
            </a:pPr>
            <a:r>
              <a:rPr lang="fr-FR" sz="1800" b="1" u="sng" smtClean="0"/>
              <a:t>Produits B2B</a:t>
            </a:r>
            <a:endParaRPr lang="fr-FR" sz="1800" smtClean="0"/>
          </a:p>
          <a:p>
            <a:pPr lvl="1" eaLnBrk="1" hangingPunct="1">
              <a:lnSpc>
                <a:spcPct val="80000"/>
              </a:lnSpc>
            </a:pPr>
            <a:r>
              <a:rPr lang="fr-FR" sz="1600" smtClean="0"/>
              <a:t>Modddjo Writer</a:t>
            </a:r>
            <a:endParaRPr lang="fr-FR" sz="1600" u="sng" smtClean="0"/>
          </a:p>
          <a:p>
            <a:pPr lvl="1" eaLnBrk="1" hangingPunct="1">
              <a:lnSpc>
                <a:spcPct val="80000"/>
              </a:lnSpc>
            </a:pPr>
            <a:r>
              <a:rPr lang="fr-FR" sz="1600" smtClean="0"/>
              <a:t>Greffon DreamWeaver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1600" smtClean="0"/>
              <a:t>Modddjo Web Player Pro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1600" smtClean="0"/>
              <a:t>Modddjo Desktop Interface</a:t>
            </a:r>
            <a:endParaRPr lang="fr-FR" sz="1600" u="sng" smtClean="0"/>
          </a:p>
          <a:p>
            <a:pPr lvl="1" eaLnBrk="1" hangingPunct="1">
              <a:lnSpc>
                <a:spcPct val="80000"/>
              </a:lnSpc>
            </a:pPr>
            <a:endParaRPr lang="fr-FR" sz="1400" b="1" u="sng" smtClean="0"/>
          </a:p>
          <a:p>
            <a:pPr eaLnBrk="1" hangingPunct="1">
              <a:lnSpc>
                <a:spcPct val="80000"/>
              </a:lnSpc>
            </a:pPr>
            <a:r>
              <a:rPr lang="fr-FR" sz="1800" b="1" u="sng" smtClean="0"/>
              <a:t>Services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1600" smtClean="0"/>
              <a:t>Formations aux produits Modddjo pour les SSII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1600" smtClean="0"/>
              <a:t>Spécialisation du moteur pour des clients dédiés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1600" smtClean="0"/>
              <a:t>Formation sur les migrations de sites Web vers Modddjo</a:t>
            </a:r>
            <a:r>
              <a:rPr lang="fr-FR" sz="1600" i="1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1600" smtClean="0"/>
              <a:t>Expertise ergonomique et design des interfaces « Riche 3</a:t>
            </a:r>
            <a:r>
              <a:rPr lang="fr-FR" sz="1600" baseline="30000" smtClean="0"/>
              <a:t>D</a:t>
            </a:r>
            <a:r>
              <a:rPr lang="fr-FR" sz="1600" b="1" smtClean="0"/>
              <a:t> »</a:t>
            </a:r>
            <a:endParaRPr lang="fr-FR" sz="1600" smtClean="0"/>
          </a:p>
          <a:p>
            <a:pPr lvl="1" eaLnBrk="1" hangingPunct="1">
              <a:lnSpc>
                <a:spcPct val="80000"/>
              </a:lnSpc>
            </a:pPr>
            <a:endParaRPr lang="fr-FR" sz="1600" smtClean="0"/>
          </a:p>
          <a:p>
            <a:pPr eaLnBrk="1" hangingPunct="1">
              <a:buFont typeface="Wingdings" pitchFamily="2" charset="2"/>
              <a:buNone/>
            </a:pPr>
            <a:r>
              <a:rPr lang="fr-FR" sz="1600" smtClean="0">
                <a:sym typeface="Wingdings" pitchFamily="2" charset="2"/>
              </a:rPr>
              <a:t> U</a:t>
            </a:r>
            <a:r>
              <a:rPr lang="fr-FR" sz="1600" smtClean="0"/>
              <a:t>ne technologie élaborée pour une vulgarisation de la mise en œuvre</a:t>
            </a:r>
          </a:p>
          <a:p>
            <a:pPr eaLnBrk="1" hangingPunct="1">
              <a:buFont typeface="Wingdings" pitchFamily="2" charset="2"/>
              <a:buNone/>
            </a:pPr>
            <a:endParaRPr lang="fr-FR" sz="3600" smtClean="0"/>
          </a:p>
        </p:txBody>
      </p:sp>
      <p:pic>
        <p:nvPicPr>
          <p:cNvPr id="26628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7900" y="1268413"/>
            <a:ext cx="4176713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Espace réservé de la date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BE23B1A-1310-4FFC-A91D-9A6745C3994B}" type="datetime1">
              <a:rPr lang="fr-FR" smtClean="0"/>
              <a:pPr/>
              <a:t>21/06/2010</a:t>
            </a:fld>
            <a:endParaRPr lang="fr-FR" smtClean="0"/>
          </a:p>
        </p:txBody>
      </p:sp>
      <p:sp>
        <p:nvSpPr>
          <p:cNvPr id="2663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F94585-8CCF-411F-B760-665A649A1833}" type="slidenum">
              <a:rPr lang="fr-FR" smtClean="0"/>
              <a:pPr/>
              <a:t>12</a:t>
            </a:fld>
            <a:endParaRPr lang="fr-FR" dirty="0" smtClean="0"/>
          </a:p>
        </p:txBody>
      </p:sp>
      <p:sp>
        <p:nvSpPr>
          <p:cNvPr id="26631" name="Espace réservé du pied de page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Modddjo – Aks – JSC/ER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r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838200"/>
          </a:xfrm>
        </p:spPr>
        <p:txBody>
          <a:bodyPr/>
          <a:lstStyle/>
          <a:p>
            <a:pPr eaLnBrk="1" hangingPunct="1"/>
            <a:r>
              <a:rPr lang="fr-FR" smtClean="0"/>
              <a:t>3. Marché</a:t>
            </a:r>
          </a:p>
        </p:txBody>
      </p:sp>
      <p:sp>
        <p:nvSpPr>
          <p:cNvPr id="2765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sz="2000" dirty="0" smtClean="0"/>
              <a:t>Repères du marché</a:t>
            </a:r>
          </a:p>
          <a:p>
            <a:pPr eaLnBrk="1" hangingPunct="1"/>
            <a:r>
              <a:rPr lang="fr-FR" sz="2000" dirty="0" smtClean="0"/>
              <a:t>Cible</a:t>
            </a:r>
          </a:p>
          <a:p>
            <a:pPr eaLnBrk="1" hangingPunct="1"/>
            <a:r>
              <a:rPr lang="fr-FR" sz="2000" dirty="0" smtClean="0"/>
              <a:t>Concurrence</a:t>
            </a:r>
          </a:p>
          <a:p>
            <a:pPr eaLnBrk="1" hangingPunct="1"/>
            <a:r>
              <a:rPr lang="fr-FR" sz="2000" dirty="0" smtClean="0"/>
              <a:t>Offre concurrente</a:t>
            </a:r>
          </a:p>
          <a:p>
            <a:pPr eaLnBrk="1" hangingPunct="1"/>
            <a:r>
              <a:rPr lang="fr-FR" sz="2000" dirty="0" smtClean="0"/>
              <a:t>Forces et faiblesse du projet</a:t>
            </a:r>
          </a:p>
          <a:p>
            <a:pPr eaLnBrk="1" hangingPunct="1"/>
            <a:r>
              <a:rPr lang="fr-FR" sz="2000" dirty="0" smtClean="0"/>
              <a:t>Stratégie </a:t>
            </a:r>
            <a:r>
              <a:rPr lang="fr-FR" sz="2000" dirty="0" err="1" smtClean="0"/>
              <a:t>Modddjo</a:t>
            </a:r>
            <a:endParaRPr lang="fr-FR" sz="2000" dirty="0" smtClean="0"/>
          </a:p>
          <a:p>
            <a:pPr eaLnBrk="1" hangingPunct="1"/>
            <a:r>
              <a:rPr lang="fr-FR" sz="2000" dirty="0" smtClean="0"/>
              <a:t>Plan tactique</a:t>
            </a:r>
          </a:p>
          <a:p>
            <a:pPr eaLnBrk="1" hangingPunct="1"/>
            <a:r>
              <a:rPr lang="fr-FR" sz="2000" dirty="0" smtClean="0"/>
              <a:t>Business model </a:t>
            </a:r>
            <a:r>
              <a:rPr lang="fr-FR" sz="2000" dirty="0" err="1" smtClean="0"/>
              <a:t>Modddjo</a:t>
            </a:r>
            <a:endParaRPr lang="fr-FR" sz="2000" dirty="0" smtClean="0"/>
          </a:p>
          <a:p>
            <a:pPr eaLnBrk="1" hangingPunct="1"/>
            <a:r>
              <a:rPr lang="fr-FR" sz="2000" dirty="0" smtClean="0"/>
              <a:t>Valorisation des opérateurs</a:t>
            </a:r>
          </a:p>
          <a:p>
            <a:pPr eaLnBrk="1" hangingPunct="1"/>
            <a:r>
              <a:rPr lang="fr-FR" sz="2000" dirty="0" smtClean="0"/>
              <a:t>CA des produits et évolutions</a:t>
            </a:r>
          </a:p>
          <a:p>
            <a:pPr eaLnBrk="1" hangingPunct="1"/>
            <a:endParaRPr lang="fr-FR" dirty="0" smtClean="0"/>
          </a:p>
        </p:txBody>
      </p:sp>
      <p:sp>
        <p:nvSpPr>
          <p:cNvPr id="27652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4DDC8A6-3204-4DB0-8D5A-940DFB135FC8}" type="datetime1">
              <a:rPr lang="fr-FR" smtClean="0"/>
              <a:pPr/>
              <a:t>21/06/2010</a:t>
            </a:fld>
            <a:endParaRPr lang="fr-FR" smtClean="0"/>
          </a:p>
        </p:txBody>
      </p:sp>
      <p:sp>
        <p:nvSpPr>
          <p:cNvPr id="27653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F94585-8CCF-411F-B760-665A649A1833}" type="slidenum">
              <a:rPr lang="fr-FR" smtClean="0"/>
              <a:pPr/>
              <a:t>13</a:t>
            </a:fld>
            <a:endParaRPr lang="fr-FR" dirty="0" smtClean="0"/>
          </a:p>
        </p:txBody>
      </p:sp>
      <p:sp>
        <p:nvSpPr>
          <p:cNvPr id="27654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Modddjo – Aks – JSC/ER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838200"/>
          </a:xfrm>
        </p:spPr>
        <p:txBody>
          <a:bodyPr/>
          <a:lstStyle/>
          <a:p>
            <a:pPr eaLnBrk="1" hangingPunct="1"/>
            <a:r>
              <a:rPr lang="fr-FR" smtClean="0"/>
              <a:t>3. Repères du marché</a:t>
            </a:r>
          </a:p>
        </p:txBody>
      </p:sp>
      <p:sp>
        <p:nvSpPr>
          <p:cNvPr id="28675" name="Text Box 4"/>
          <p:cNvSpPr>
            <a:spLocks noGrp="1" noChangeArrowheads="1"/>
          </p:cNvSpPr>
          <p:nvPr>
            <p:ph type="body" idx="1"/>
          </p:nvPr>
        </p:nvSpPr>
        <p:spPr>
          <a:xfrm>
            <a:off x="1325563" y="2243138"/>
            <a:ext cx="7175500" cy="4114800"/>
          </a:xfrm>
          <a:solidFill>
            <a:srgbClr val="FFFFFF">
              <a:alpha val="0"/>
            </a:srgbClr>
          </a:solidFill>
        </p:spPr>
        <p:txBody>
          <a:bodyPr/>
          <a:lstStyle/>
          <a:p>
            <a:pPr lvl="1" eaLnBrk="1" hangingPunct="1">
              <a:buFont typeface="Wingdings" pitchFamily="2" charset="2"/>
              <a:buNone/>
            </a:pPr>
            <a:r>
              <a:rPr lang="fr-FR" sz="2400" b="1" dirty="0" smtClean="0">
                <a:latin typeface="Arial" pitchFamily="34" charset="0"/>
              </a:rPr>
              <a:t>Segment naissant en croissance dans un marché incommensurable</a:t>
            </a:r>
            <a:endParaRPr lang="en-GB" sz="2400" dirty="0" smtClean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r-FR" sz="1800" dirty="0" smtClean="0"/>
          </a:p>
        </p:txBody>
      </p:sp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313" y="3286125"/>
            <a:ext cx="6143625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7" name="ZoneTexte 8"/>
          <p:cNvSpPr txBox="1">
            <a:spLocks noChangeArrowheads="1"/>
          </p:cNvSpPr>
          <p:nvPr/>
        </p:nvSpPr>
        <p:spPr bwMode="auto">
          <a:xfrm>
            <a:off x="1500188" y="5000625"/>
            <a:ext cx="5794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Flash	Java	Shockwave	3DVia	Silverlight</a:t>
            </a:r>
          </a:p>
        </p:txBody>
      </p:sp>
      <p:sp>
        <p:nvSpPr>
          <p:cNvPr id="28678" name="ZoneTexte 9"/>
          <p:cNvSpPr txBox="1">
            <a:spLocks noChangeArrowheads="1"/>
          </p:cNvSpPr>
          <p:nvPr/>
        </p:nvSpPr>
        <p:spPr bwMode="auto">
          <a:xfrm>
            <a:off x="357188" y="5711627"/>
            <a:ext cx="871084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 dirty="0"/>
              <a:t>Taux d'installation des « </a:t>
            </a:r>
            <a:r>
              <a:rPr lang="fr-FR" b="1" dirty="0" err="1" smtClean="0"/>
              <a:t>Players</a:t>
            </a:r>
            <a:r>
              <a:rPr lang="fr-FR" b="1" dirty="0" smtClean="0"/>
              <a:t> </a:t>
            </a:r>
            <a:r>
              <a:rPr lang="fr-FR" b="1" dirty="0"/>
              <a:t>» principaux </a:t>
            </a:r>
            <a:r>
              <a:rPr lang="fr-FR" dirty="0"/>
              <a:t>(source Adobe 2010 et forums)</a:t>
            </a:r>
          </a:p>
          <a:p>
            <a:endParaRPr lang="fr-FR" dirty="0"/>
          </a:p>
        </p:txBody>
      </p:sp>
      <p:sp>
        <p:nvSpPr>
          <p:cNvPr id="28679" name="ZoneTexte 10"/>
          <p:cNvSpPr txBox="1">
            <a:spLocks noChangeArrowheads="1"/>
          </p:cNvSpPr>
          <p:nvPr/>
        </p:nvSpPr>
        <p:spPr bwMode="auto">
          <a:xfrm>
            <a:off x="642938" y="3286125"/>
            <a:ext cx="6524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/>
              <a:t>100%</a:t>
            </a:r>
          </a:p>
        </p:txBody>
      </p:sp>
      <p:sp>
        <p:nvSpPr>
          <p:cNvPr id="28680" name="ZoneTexte 11"/>
          <p:cNvSpPr txBox="1">
            <a:spLocks noChangeArrowheads="1"/>
          </p:cNvSpPr>
          <p:nvPr/>
        </p:nvSpPr>
        <p:spPr bwMode="auto">
          <a:xfrm>
            <a:off x="714375" y="4000500"/>
            <a:ext cx="555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/>
              <a:t>50%</a:t>
            </a:r>
          </a:p>
        </p:txBody>
      </p:sp>
      <p:sp>
        <p:nvSpPr>
          <p:cNvPr id="28681" name="ZoneTexte 12"/>
          <p:cNvSpPr txBox="1">
            <a:spLocks noChangeArrowheads="1"/>
          </p:cNvSpPr>
          <p:nvPr/>
        </p:nvSpPr>
        <p:spPr bwMode="auto">
          <a:xfrm>
            <a:off x="828675" y="4572000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/>
              <a:t>0%</a:t>
            </a:r>
          </a:p>
        </p:txBody>
      </p:sp>
      <p:sp>
        <p:nvSpPr>
          <p:cNvPr id="28682" name="Espace réservé de la date 1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F7A973D-4514-4358-96CC-74F11D8381E9}" type="datetime1">
              <a:rPr lang="fr-FR" smtClean="0"/>
              <a:pPr/>
              <a:t>21/06/2010</a:t>
            </a:fld>
            <a:endParaRPr lang="fr-FR" smtClean="0"/>
          </a:p>
        </p:txBody>
      </p:sp>
      <p:sp>
        <p:nvSpPr>
          <p:cNvPr id="28683" name="Espace réservé du numéro de diapositive 1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F94585-8CCF-411F-B760-665A649A1833}" type="slidenum">
              <a:rPr lang="fr-FR" smtClean="0"/>
              <a:pPr/>
              <a:t>14</a:t>
            </a:fld>
            <a:endParaRPr lang="fr-FR" dirty="0" smtClean="0"/>
          </a:p>
        </p:txBody>
      </p:sp>
      <p:sp>
        <p:nvSpPr>
          <p:cNvPr id="28684" name="Espace réservé du pied de page 1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Modddjo – Aks – JSC/ER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r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838200"/>
          </a:xfrm>
        </p:spPr>
        <p:txBody>
          <a:bodyPr/>
          <a:lstStyle/>
          <a:p>
            <a:r>
              <a:rPr lang="fr-FR" dirty="0" smtClean="0"/>
              <a:t>3. Cible</a:t>
            </a:r>
          </a:p>
        </p:txBody>
      </p:sp>
      <p:sp>
        <p:nvSpPr>
          <p:cNvPr id="29699" name="Espace réservé du contenu 2"/>
          <p:cNvSpPr>
            <a:spLocks noGrp="1"/>
          </p:cNvSpPr>
          <p:nvPr>
            <p:ph type="body" idx="1"/>
          </p:nvPr>
        </p:nvSpPr>
        <p:spPr>
          <a:xfrm>
            <a:off x="4788024" y="2564904"/>
            <a:ext cx="3532187" cy="3346450"/>
          </a:xfrm>
        </p:spPr>
        <p:txBody>
          <a:bodyPr/>
          <a:lstStyle/>
          <a:p>
            <a:endParaRPr lang="fr-FR" sz="2000" dirty="0" smtClean="0"/>
          </a:p>
          <a:p>
            <a:r>
              <a:rPr lang="fr-FR" sz="2000" dirty="0" smtClean="0"/>
              <a:t>Sites de divertissement</a:t>
            </a:r>
          </a:p>
          <a:p>
            <a:r>
              <a:rPr lang="fr-FR" sz="2000" dirty="0" smtClean="0"/>
              <a:t>Sites de vente en ligne</a:t>
            </a:r>
          </a:p>
          <a:p>
            <a:r>
              <a:rPr lang="fr-FR" sz="2000" dirty="0" smtClean="0"/>
              <a:t>Sites médias</a:t>
            </a:r>
          </a:p>
          <a:p>
            <a:r>
              <a:rPr lang="fr-FR" sz="2000" dirty="0" smtClean="0"/>
              <a:t>Sites d‘enseignement</a:t>
            </a:r>
          </a:p>
          <a:p>
            <a:r>
              <a:rPr lang="fr-FR" sz="2000" dirty="0" smtClean="0"/>
              <a:t>Institutions culturelles</a:t>
            </a:r>
          </a:p>
          <a:p>
            <a:r>
              <a:rPr lang="fr-FR" sz="2000" dirty="0" smtClean="0"/>
              <a:t>Institutions scolaires</a:t>
            </a:r>
          </a:p>
          <a:p>
            <a:r>
              <a:rPr lang="fr-FR" sz="2000" dirty="0" smtClean="0"/>
              <a:t>Matériel éducatif</a:t>
            </a:r>
          </a:p>
          <a:p>
            <a:endParaRPr lang="fr-FR" dirty="0" smtClean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 bwMode="auto">
          <a:xfrm>
            <a:off x="1183828" y="2492896"/>
            <a:ext cx="3532188" cy="334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endParaRPr lang="fr-FR" sz="2000" kern="0" dirty="0"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fr-FR" sz="2000" kern="0" dirty="0">
                <a:latin typeface="+mn-lt"/>
              </a:rPr>
              <a:t>Automobile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fr-FR" sz="2000" kern="0" dirty="0">
                <a:latin typeface="+mn-lt"/>
              </a:rPr>
              <a:t>Aéronautique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fr-FR" sz="2000" kern="0" dirty="0">
                <a:latin typeface="+mn-lt"/>
              </a:rPr>
              <a:t>Architecture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fr-FR" sz="2000" kern="0" dirty="0">
                <a:latin typeface="+mn-lt"/>
              </a:rPr>
              <a:t>Jeu </a:t>
            </a:r>
            <a:r>
              <a:rPr lang="fr-FR" sz="2000" kern="0" dirty="0" err="1">
                <a:latin typeface="+mn-lt"/>
              </a:rPr>
              <a:t>video</a:t>
            </a:r>
            <a:endParaRPr lang="fr-FR" sz="2000" kern="0" dirty="0"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fr-FR" sz="2000" kern="0" dirty="0">
                <a:latin typeface="+mn-lt"/>
              </a:rPr>
              <a:t>Marketing, packaging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fr-FR" sz="2000" kern="0" dirty="0">
                <a:latin typeface="+mn-lt"/>
              </a:rPr>
              <a:t>Documentation tout secteur … 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endParaRPr lang="fr-FR" sz="2000" kern="0" dirty="0"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endParaRPr lang="fr-FR" sz="3200" kern="0" dirty="0">
              <a:latin typeface="+mn-lt"/>
            </a:endParaRPr>
          </a:p>
        </p:txBody>
      </p:sp>
      <p:sp>
        <p:nvSpPr>
          <p:cNvPr id="18437" name="ZoneTexte 4"/>
          <p:cNvSpPr txBox="1">
            <a:spLocks noChangeArrowheads="1"/>
          </p:cNvSpPr>
          <p:nvPr/>
        </p:nvSpPr>
        <p:spPr bwMode="auto">
          <a:xfrm>
            <a:off x="1403648" y="1939941"/>
            <a:ext cx="66069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b="1" dirty="0"/>
              <a:t>B to </a:t>
            </a:r>
            <a:r>
              <a:rPr lang="fr-FR" b="1" dirty="0" smtClean="0"/>
              <a:t>B</a:t>
            </a:r>
            <a:r>
              <a:rPr lang="fr-FR" b="1" dirty="0"/>
              <a:t>			        </a:t>
            </a:r>
            <a:r>
              <a:rPr lang="fr-FR" b="1" dirty="0" smtClean="0"/>
              <a:t>	B </a:t>
            </a:r>
            <a:r>
              <a:rPr lang="fr-FR" b="1" dirty="0"/>
              <a:t>to </a:t>
            </a:r>
            <a:r>
              <a:rPr lang="fr-FR" b="1" dirty="0" smtClean="0"/>
              <a:t>B</a:t>
            </a:r>
          </a:p>
          <a:p>
            <a:pPr>
              <a:defRPr/>
            </a:pPr>
            <a:r>
              <a:rPr lang="fr-FR" dirty="0" smtClean="0"/>
              <a:t>(</a:t>
            </a:r>
            <a:r>
              <a:rPr lang="fr-FR" kern="0" dirty="0" smtClean="0"/>
              <a:t>Secteurs industriels)</a:t>
            </a:r>
            <a:r>
              <a:rPr lang="fr-FR" b="1" dirty="0"/>
              <a:t>	</a:t>
            </a:r>
            <a:r>
              <a:rPr lang="fr-FR" b="1" dirty="0" smtClean="0"/>
              <a:t>	</a:t>
            </a:r>
            <a:r>
              <a:rPr lang="fr-FR" dirty="0" smtClean="0"/>
              <a:t>(Secteurs </a:t>
            </a:r>
            <a:r>
              <a:rPr lang="fr-FR" dirty="0" err="1" smtClean="0"/>
              <a:t>terciaires</a:t>
            </a:r>
            <a:r>
              <a:rPr lang="fr-FR" dirty="0" smtClean="0"/>
              <a:t>)</a:t>
            </a:r>
            <a:r>
              <a:rPr lang="fr-FR" b="1" dirty="0"/>
              <a:t>	</a:t>
            </a:r>
          </a:p>
        </p:txBody>
      </p:sp>
      <p:sp>
        <p:nvSpPr>
          <p:cNvPr id="29702" name="Espace réservé de la date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9B6EACB-1126-4C76-B1E4-38E460FC97BA}" type="datetime1">
              <a:rPr lang="fr-FR" smtClean="0"/>
              <a:pPr/>
              <a:t>21/06/2010</a:t>
            </a:fld>
            <a:endParaRPr lang="fr-FR" smtClean="0"/>
          </a:p>
        </p:txBody>
      </p:sp>
      <p:sp>
        <p:nvSpPr>
          <p:cNvPr id="29703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F94585-8CCF-411F-B760-665A649A1833}" type="slidenum">
              <a:rPr lang="fr-FR" smtClean="0"/>
              <a:pPr/>
              <a:t>15</a:t>
            </a:fld>
            <a:endParaRPr lang="fr-FR" dirty="0" smtClean="0"/>
          </a:p>
        </p:txBody>
      </p:sp>
      <p:sp>
        <p:nvSpPr>
          <p:cNvPr id="29704" name="Espace réservé du pied de page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Modddjo – Aks – JSC/ER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r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838200"/>
          </a:xfrm>
        </p:spPr>
        <p:txBody>
          <a:bodyPr/>
          <a:lstStyle/>
          <a:p>
            <a:pPr eaLnBrk="1" hangingPunct="1"/>
            <a:r>
              <a:rPr lang="fr-FR" dirty="0" smtClean="0"/>
              <a:t>3. Offre concurrente</a:t>
            </a:r>
          </a:p>
        </p:txBody>
      </p:sp>
      <p:graphicFrame>
        <p:nvGraphicFramePr>
          <p:cNvPr id="19566" name="Group 110"/>
          <p:cNvGraphicFramePr>
            <a:graphicFrameLocks noGrp="1"/>
          </p:cNvGraphicFramePr>
          <p:nvPr/>
        </p:nvGraphicFramePr>
        <p:xfrm>
          <a:off x="857250" y="1785926"/>
          <a:ext cx="7786741" cy="4013682"/>
        </p:xfrm>
        <a:graphic>
          <a:graphicData uri="http://schemas.openxmlformats.org/drawingml/2006/table">
            <a:tbl>
              <a:tblPr/>
              <a:tblGrid>
                <a:gridCol w="1683856"/>
                <a:gridCol w="1567784"/>
                <a:gridCol w="1579255"/>
                <a:gridCol w="1584991"/>
                <a:gridCol w="1370855"/>
              </a:tblGrid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Facteur clef de succès</a:t>
                      </a: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Modddjo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C89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Flash 3D </a:t>
                      </a:r>
                      <a:b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(Adobe)</a:t>
                      </a: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B27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Virtools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(Dassault System)</a:t>
                      </a: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A1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Silverlight</a:t>
                      </a: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(Microsoft)</a:t>
                      </a: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CAD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Notoriété (réseaux)</a:t>
                      </a: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En construction</a:t>
                      </a: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Énorme</a:t>
                      </a: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Bonne</a:t>
                      </a: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Faible</a:t>
                      </a: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Gamme</a:t>
                      </a: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Très diversifiée</a:t>
                      </a: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Énorme</a:t>
                      </a: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Professionnelle</a:t>
                      </a: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Inconnue</a:t>
                      </a: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Canaux de distribution</a:t>
                      </a: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Licence / Web</a:t>
                      </a: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Installé à 98%</a:t>
                      </a: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Peu installé</a:t>
                      </a: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En cours</a:t>
                      </a: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6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Niveau technologique</a:t>
                      </a: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Très bon</a:t>
                      </a: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Très bon Consommateur de ressources</a:t>
                      </a: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Faible</a:t>
                      </a: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Nécessite spécialiste 3D Basé sur .NET</a:t>
                      </a:r>
                      <a:r>
                        <a:rPr kumimoji="0" lang="fr-F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25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Pas de spécialiste </a:t>
                      </a:r>
                      <a:endParaRPr kumimoji="0" lang="fr-F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Nécessite spécialistes 3D </a:t>
                      </a:r>
                      <a:endParaRPr kumimoji="0" lang="fr-F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Nécessite spécialiste 3D</a:t>
                      </a: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69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3D Web Standard</a:t>
                      </a: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2551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Langage spécifique</a:t>
                      </a: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56092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Type de produits</a:t>
                      </a: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Modddjo Player (free)</a:t>
                      </a:r>
                      <a:endParaRPr kumimoji="0" lang="fr-F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Flash Player (free)</a:t>
                      </a:r>
                      <a:endParaRPr kumimoji="0" lang="fr-F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3DVIA Player (free) </a:t>
                      </a:r>
                      <a:b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en-GB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Virtools</a:t>
                      </a: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4</a:t>
                      </a:r>
                      <a:endParaRPr kumimoji="0" lang="fr-F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(10 K€ + royalties)</a:t>
                      </a:r>
                      <a:r>
                        <a:rPr kumimoji="0" lang="fr-F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 </a:t>
                      </a: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Player (free)</a:t>
                      </a:r>
                      <a:endParaRPr kumimoji="0" lang="fr-F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Modddjo Writer</a:t>
                      </a:r>
                      <a:b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(729 € HT)</a:t>
                      </a:r>
                      <a:endParaRPr kumimoji="0" lang="fr-F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Air Player Flash CS4 Pro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(836 € HT)</a:t>
                      </a:r>
                      <a:endParaRPr kumimoji="0" lang="fr-F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Visual Studio 2008 Pro (2.675 € HT)</a:t>
                      </a:r>
                      <a:endParaRPr kumimoji="0" lang="fr-F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103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DreamWeaver</a:t>
                      </a:r>
                      <a:r>
                        <a:rPr kumimoji="0" lang="en-GB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n-GB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plugin</a:t>
                      </a:r>
                      <a:r>
                        <a:rPr kumimoji="0" lang="en-GB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/>
                      </a:r>
                      <a:br>
                        <a:rPr kumimoji="0" lang="en-GB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en-GB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(1094 € HT)</a:t>
                      </a:r>
                      <a:endParaRPr kumimoji="0" lang="fr-F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Flex Builder 3 Pro</a:t>
                      </a:r>
                      <a:endParaRPr kumimoji="0" lang="fr-F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(499 € HT)</a:t>
                      </a:r>
                      <a:endParaRPr kumimoji="0" lang="fr-F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Microsoft Expression </a:t>
                      </a:r>
                      <a:r>
                        <a:rPr kumimoji="0" lang="fr-F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Blend</a:t>
                      </a: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2</a:t>
                      </a:r>
                      <a:b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(612 € HT)</a:t>
                      </a: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Tarif</a:t>
                      </a: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&lt; 500€/jour</a:t>
                      </a: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&gt; 1200€ / jour</a:t>
                      </a: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SUIVANT DEVIS</a:t>
                      </a: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SUIVANT DEVIS</a:t>
                      </a:r>
                    </a:p>
                  </a:txBody>
                  <a:tcPr marL="9053" marR="9053" marT="905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5" name="Connecteur en angle 4"/>
          <p:cNvCxnSpPr/>
          <p:nvPr/>
        </p:nvCxnSpPr>
        <p:spPr>
          <a:xfrm rot="5400000">
            <a:off x="749301" y="2749550"/>
            <a:ext cx="214312" cy="158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99" name="Espace réservé de la date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4C947E8-350D-42EB-AC2C-C5B7C39519CB}" type="datetime1">
              <a:rPr lang="fr-FR" smtClean="0"/>
              <a:pPr/>
              <a:t>21/06/2010</a:t>
            </a:fld>
            <a:endParaRPr lang="fr-FR" smtClean="0"/>
          </a:p>
        </p:txBody>
      </p:sp>
      <p:sp>
        <p:nvSpPr>
          <p:cNvPr id="30800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F94585-8CCF-411F-B760-665A649A1833}" type="slidenum">
              <a:rPr lang="fr-FR" smtClean="0"/>
              <a:pPr/>
              <a:t>16</a:t>
            </a:fld>
            <a:endParaRPr lang="fr-FR" dirty="0" smtClean="0"/>
          </a:p>
        </p:txBody>
      </p:sp>
      <p:sp>
        <p:nvSpPr>
          <p:cNvPr id="30801" name="Espace réservé du pied de page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Modddjo – Aks – JSC/ER </a:t>
            </a:r>
          </a:p>
        </p:txBody>
      </p:sp>
    </p:spTree>
  </p:cSld>
  <p:clrMapOvr>
    <a:masterClrMapping/>
  </p:clrMapOvr>
  <p:transition advTm="144516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r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838200"/>
          </a:xfrm>
        </p:spPr>
        <p:txBody>
          <a:bodyPr/>
          <a:lstStyle/>
          <a:p>
            <a:r>
              <a:rPr lang="fr-FR" smtClean="0"/>
              <a:t>3. Stratégie Modddjo</a:t>
            </a:r>
          </a:p>
        </p:txBody>
      </p:sp>
      <p:sp>
        <p:nvSpPr>
          <p:cNvPr id="5" name="Rectangle 4"/>
          <p:cNvSpPr/>
          <p:nvPr/>
        </p:nvSpPr>
        <p:spPr>
          <a:xfrm>
            <a:off x="1571625" y="5072063"/>
            <a:ext cx="6500813" cy="357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dirty="0">
                <a:solidFill>
                  <a:schemeClr val="tx2"/>
                </a:solidFill>
              </a:rPr>
              <a:t>Web / Mobile / Editeurs logiciels / SSII</a:t>
            </a:r>
          </a:p>
        </p:txBody>
      </p:sp>
      <p:sp>
        <p:nvSpPr>
          <p:cNvPr id="31748" name="ZoneTexte 5"/>
          <p:cNvSpPr txBox="1">
            <a:spLocks noChangeArrowheads="1"/>
          </p:cNvSpPr>
          <p:nvPr/>
        </p:nvSpPr>
        <p:spPr bwMode="auto">
          <a:xfrm>
            <a:off x="214313" y="5072063"/>
            <a:ext cx="9667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 b="1">
                <a:solidFill>
                  <a:schemeClr val="tx2"/>
                </a:solidFill>
              </a:rPr>
              <a:t>Univers</a:t>
            </a:r>
          </a:p>
        </p:txBody>
      </p:sp>
      <p:sp>
        <p:nvSpPr>
          <p:cNvPr id="31749" name="ZoneTexte 6"/>
          <p:cNvSpPr txBox="1">
            <a:spLocks noChangeArrowheads="1"/>
          </p:cNvSpPr>
          <p:nvPr/>
        </p:nvSpPr>
        <p:spPr bwMode="auto">
          <a:xfrm>
            <a:off x="214313" y="5487988"/>
            <a:ext cx="8032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 b="1">
                <a:solidFill>
                  <a:schemeClr val="tx2"/>
                </a:solidFill>
              </a:rPr>
              <a:t>Cibles</a:t>
            </a:r>
          </a:p>
        </p:txBody>
      </p:sp>
      <p:sp>
        <p:nvSpPr>
          <p:cNvPr id="8" name="Rectangle 7"/>
          <p:cNvSpPr/>
          <p:nvPr/>
        </p:nvSpPr>
        <p:spPr>
          <a:xfrm>
            <a:off x="1571625" y="5529263"/>
            <a:ext cx="6500813" cy="357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dirty="0">
                <a:solidFill>
                  <a:schemeClr val="tx2"/>
                </a:solidFill>
              </a:rPr>
              <a:t>Agences web / Jeux </a:t>
            </a:r>
            <a:r>
              <a:rPr lang="fr-FR" sz="1400" dirty="0" err="1">
                <a:solidFill>
                  <a:schemeClr val="tx2"/>
                </a:solidFill>
              </a:rPr>
              <a:t>video</a:t>
            </a:r>
            <a:r>
              <a:rPr lang="fr-FR" sz="1400" dirty="0">
                <a:solidFill>
                  <a:schemeClr val="tx2"/>
                </a:solidFill>
              </a:rPr>
              <a:t> / Développeurs indépendants / </a:t>
            </a:r>
            <a:r>
              <a:rPr lang="fr-FR" sz="1400" dirty="0" err="1">
                <a:solidFill>
                  <a:schemeClr val="tx2"/>
                </a:solidFill>
              </a:rPr>
              <a:t>Multimedia</a:t>
            </a:r>
            <a:endParaRPr lang="fr-FR" sz="1400" dirty="0">
              <a:solidFill>
                <a:schemeClr val="tx2"/>
              </a:solidFill>
            </a:endParaRPr>
          </a:p>
        </p:txBody>
      </p:sp>
      <p:sp>
        <p:nvSpPr>
          <p:cNvPr id="31751" name="ZoneTexte 8"/>
          <p:cNvSpPr txBox="1">
            <a:spLocks noChangeArrowheads="1"/>
          </p:cNvSpPr>
          <p:nvPr/>
        </p:nvSpPr>
        <p:spPr bwMode="auto">
          <a:xfrm>
            <a:off x="214313" y="5988050"/>
            <a:ext cx="14366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 b="1">
                <a:solidFill>
                  <a:schemeClr val="tx2"/>
                </a:solidFill>
              </a:rPr>
              <a:t>Opportunité</a:t>
            </a:r>
          </a:p>
        </p:txBody>
      </p:sp>
      <p:sp>
        <p:nvSpPr>
          <p:cNvPr id="10" name="Rectangle 9"/>
          <p:cNvSpPr/>
          <p:nvPr/>
        </p:nvSpPr>
        <p:spPr>
          <a:xfrm>
            <a:off x="1571625" y="6000750"/>
            <a:ext cx="6500813" cy="357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dirty="0">
                <a:solidFill>
                  <a:schemeClr val="tx2"/>
                </a:solidFill>
              </a:rPr>
              <a:t>100 millions d’utilisateurs / 1 million de sociétés</a:t>
            </a:r>
          </a:p>
        </p:txBody>
      </p:sp>
      <p:sp>
        <p:nvSpPr>
          <p:cNvPr id="31753" name="ZoneTexte 10"/>
          <p:cNvSpPr txBox="1">
            <a:spLocks noChangeArrowheads="1"/>
          </p:cNvSpPr>
          <p:nvPr/>
        </p:nvSpPr>
        <p:spPr bwMode="auto">
          <a:xfrm>
            <a:off x="285750" y="3738389"/>
            <a:ext cx="3786188" cy="64611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b="1">
                <a:solidFill>
                  <a:schemeClr val="tx2"/>
                </a:solidFill>
              </a:rPr>
              <a:t>Technologies porteuses</a:t>
            </a:r>
          </a:p>
          <a:p>
            <a:r>
              <a:rPr lang="fr-FR" sz="1200"/>
              <a:t>- web 3.0 (mobile, universel, accessible)</a:t>
            </a:r>
          </a:p>
          <a:p>
            <a:r>
              <a:rPr lang="fr-FR" sz="1200"/>
              <a:t>- Media riche en 3D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1187450" y="1557338"/>
            <a:ext cx="2143125" cy="50006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b="1" dirty="0">
                <a:solidFill>
                  <a:schemeClr val="tx2"/>
                </a:solidFill>
              </a:rPr>
              <a:t>Opportunités</a:t>
            </a:r>
          </a:p>
        </p:txBody>
      </p:sp>
      <p:sp>
        <p:nvSpPr>
          <p:cNvPr id="31755" name="ZoneTexte 13"/>
          <p:cNvSpPr txBox="1">
            <a:spLocks noChangeArrowheads="1"/>
          </p:cNvSpPr>
          <p:nvPr/>
        </p:nvSpPr>
        <p:spPr bwMode="auto">
          <a:xfrm>
            <a:off x="284163" y="2881139"/>
            <a:ext cx="3787775" cy="83026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b="1" dirty="0">
                <a:solidFill>
                  <a:schemeClr val="tx2"/>
                </a:solidFill>
              </a:rPr>
              <a:t>Investissement des sociétés en informatique </a:t>
            </a:r>
            <a:endParaRPr lang="fr-FR" sz="1200" b="1" dirty="0"/>
          </a:p>
          <a:p>
            <a:r>
              <a:rPr lang="fr-FR" sz="1200" dirty="0"/>
              <a:t>- Équipements réseaux</a:t>
            </a:r>
          </a:p>
          <a:p>
            <a:r>
              <a:rPr lang="fr-FR" sz="1200" dirty="0"/>
              <a:t>- Infrastructures web</a:t>
            </a:r>
          </a:p>
          <a:p>
            <a:r>
              <a:rPr lang="fr-FR" sz="1200" dirty="0"/>
              <a:t>- Intégration d’applications</a:t>
            </a:r>
          </a:p>
        </p:txBody>
      </p:sp>
      <p:sp>
        <p:nvSpPr>
          <p:cNvPr id="15" name="Triangle isocèle 14"/>
          <p:cNvSpPr/>
          <p:nvPr/>
        </p:nvSpPr>
        <p:spPr>
          <a:xfrm>
            <a:off x="1571625" y="4357688"/>
            <a:ext cx="6500813" cy="642937"/>
          </a:xfrm>
          <a:prstGeom prst="triangle">
            <a:avLst>
              <a:gd name="adj" fmla="val 510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chemeClr val="tx2"/>
                </a:solidFill>
              </a:rPr>
              <a:t>Marketing viral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143375" y="3286125"/>
            <a:ext cx="1500188" cy="70008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b="1" dirty="0">
                <a:solidFill>
                  <a:schemeClr val="tx2"/>
                </a:solidFill>
              </a:rPr>
              <a:t>MODDDJO</a:t>
            </a:r>
          </a:p>
        </p:txBody>
      </p:sp>
      <p:sp>
        <p:nvSpPr>
          <p:cNvPr id="17" name="Flèche vers le bas 16"/>
          <p:cNvSpPr/>
          <p:nvPr/>
        </p:nvSpPr>
        <p:spPr>
          <a:xfrm>
            <a:off x="4845050" y="4000500"/>
            <a:ext cx="142875" cy="3571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6643688" y="2157413"/>
            <a:ext cx="1500187" cy="485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b="1" dirty="0">
                <a:solidFill>
                  <a:schemeClr val="tx2"/>
                </a:solidFill>
              </a:rPr>
              <a:t>Microsoft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643688" y="2695575"/>
            <a:ext cx="1500187" cy="500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b="1" dirty="0">
                <a:solidFill>
                  <a:schemeClr val="tx2"/>
                </a:solidFill>
              </a:rPr>
              <a:t>Dassault S.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643688" y="3249613"/>
            <a:ext cx="1500187" cy="500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b="1" dirty="0">
                <a:solidFill>
                  <a:schemeClr val="tx2"/>
                </a:solidFill>
              </a:rPr>
              <a:t>Adobe</a:t>
            </a:r>
          </a:p>
          <a:p>
            <a:pPr algn="ctr">
              <a:defRPr/>
            </a:pPr>
            <a:r>
              <a:rPr lang="fr-FR" b="1" dirty="0">
                <a:solidFill>
                  <a:schemeClr val="tx2"/>
                </a:solidFill>
              </a:rPr>
              <a:t>Flash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6227763" y="1557338"/>
            <a:ext cx="2143125" cy="50006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b="1" dirty="0">
                <a:solidFill>
                  <a:schemeClr val="tx2"/>
                </a:solidFill>
              </a:rPr>
              <a:t>Menaces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929563" y="3857625"/>
            <a:ext cx="928717" cy="500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b="1" dirty="0" err="1">
                <a:solidFill>
                  <a:schemeClr val="tx2"/>
                </a:solidFill>
              </a:rPr>
              <a:t>Khronos</a:t>
            </a:r>
            <a:endParaRPr lang="fr-FR" sz="14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200" dirty="0" err="1">
                <a:solidFill>
                  <a:schemeClr val="tx2"/>
                </a:solidFill>
              </a:rPr>
              <a:t>WebGL</a:t>
            </a:r>
            <a:endParaRPr lang="fr-FR" sz="1200" b="1" dirty="0">
              <a:solidFill>
                <a:schemeClr val="tx2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929562" y="4429125"/>
            <a:ext cx="928717" cy="500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b="1" dirty="0">
                <a:solidFill>
                  <a:schemeClr val="tx2"/>
                </a:solidFill>
              </a:rPr>
              <a:t>Google </a:t>
            </a:r>
            <a:r>
              <a:rPr lang="fr-FR" sz="1200" dirty="0">
                <a:solidFill>
                  <a:schemeClr val="tx2"/>
                </a:solidFill>
              </a:rPr>
              <a:t>(O3D)</a:t>
            </a:r>
          </a:p>
        </p:txBody>
      </p:sp>
      <p:sp>
        <p:nvSpPr>
          <p:cNvPr id="26" name="Flèche droite 25"/>
          <p:cNvSpPr/>
          <p:nvPr/>
        </p:nvSpPr>
        <p:spPr>
          <a:xfrm flipH="1">
            <a:off x="5715000" y="3429000"/>
            <a:ext cx="857250" cy="2143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1766" name="ZoneTexte 13"/>
          <p:cNvSpPr txBox="1">
            <a:spLocks noChangeArrowheads="1"/>
          </p:cNvSpPr>
          <p:nvPr/>
        </p:nvSpPr>
        <p:spPr bwMode="auto">
          <a:xfrm>
            <a:off x="285750" y="2204864"/>
            <a:ext cx="3786188" cy="64611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b="1" dirty="0">
                <a:solidFill>
                  <a:schemeClr val="tx2"/>
                </a:solidFill>
              </a:rPr>
              <a:t>Révolution culturelle </a:t>
            </a:r>
            <a:endParaRPr lang="fr-FR" sz="1200" b="1" dirty="0"/>
          </a:p>
          <a:p>
            <a:r>
              <a:rPr lang="fr-FR" sz="1200" dirty="0"/>
              <a:t>- Vivre avec la 3D au quotidien</a:t>
            </a:r>
          </a:p>
          <a:p>
            <a:r>
              <a:rPr lang="fr-FR" sz="1200" dirty="0"/>
              <a:t>- Nombre d’applications croissantes avec la 3D</a:t>
            </a:r>
          </a:p>
        </p:txBody>
      </p:sp>
      <p:sp>
        <p:nvSpPr>
          <p:cNvPr id="31767" name="Espace réservé de la date 2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85DC21C-7976-4C25-B82E-2DDBF11E83AF}" type="datetime1">
              <a:rPr lang="fr-FR" smtClean="0"/>
              <a:pPr/>
              <a:t>21/06/2010</a:t>
            </a:fld>
            <a:endParaRPr lang="fr-FR" smtClean="0"/>
          </a:p>
        </p:txBody>
      </p:sp>
      <p:sp>
        <p:nvSpPr>
          <p:cNvPr id="31768" name="Espace réservé du numéro de diapositive 2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F94585-8CCF-411F-B760-665A649A1833}" type="slidenum">
              <a:rPr lang="fr-FR" smtClean="0"/>
              <a:pPr/>
              <a:t>17</a:t>
            </a:fld>
            <a:endParaRPr lang="fr-FR" dirty="0" smtClean="0"/>
          </a:p>
        </p:txBody>
      </p:sp>
      <p:sp>
        <p:nvSpPr>
          <p:cNvPr id="31769" name="Espace réservé du pied de page 2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Modddjo – Aks – JSC/ER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838200"/>
          </a:xfrm>
        </p:spPr>
        <p:txBody>
          <a:bodyPr/>
          <a:lstStyle/>
          <a:p>
            <a:pPr eaLnBrk="1" hangingPunct="1"/>
            <a:r>
              <a:rPr lang="fr-FR" dirty="0" smtClean="0"/>
              <a:t>4. Marketing model </a:t>
            </a:r>
            <a:r>
              <a:rPr lang="fr-FR" dirty="0" err="1" smtClean="0"/>
              <a:t>Modddjo</a:t>
            </a:r>
            <a:endParaRPr lang="fr-FR" dirty="0" smtClean="0"/>
          </a:p>
        </p:txBody>
      </p:sp>
      <p:graphicFrame>
        <p:nvGraphicFramePr>
          <p:cNvPr id="4" name="Diagramme 3"/>
          <p:cNvGraphicFramePr/>
          <p:nvPr/>
        </p:nvGraphicFramePr>
        <p:xfrm>
          <a:off x="-857288" y="1071546"/>
          <a:ext cx="10215634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Chevron 5"/>
          <p:cNvSpPr/>
          <p:nvPr/>
        </p:nvSpPr>
        <p:spPr>
          <a:xfrm rot="10800000">
            <a:off x="4159250" y="5870575"/>
            <a:ext cx="357188" cy="42862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 rot="14651471">
            <a:off x="5885657" y="2921794"/>
            <a:ext cx="357187" cy="42862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chemeClr val="tx1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 rot="18304754">
            <a:off x="2686844" y="2701131"/>
            <a:ext cx="357188" cy="42862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Chevron 8"/>
          <p:cNvSpPr/>
          <p:nvPr/>
        </p:nvSpPr>
        <p:spPr>
          <a:xfrm rot="6564363">
            <a:off x="2405857" y="3210719"/>
            <a:ext cx="357187" cy="42862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chemeClr val="tx1"/>
              </a:solidFill>
            </a:endParaRPr>
          </a:p>
        </p:txBody>
      </p:sp>
      <p:sp>
        <p:nvSpPr>
          <p:cNvPr id="34824" name="Espace réservé de la date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7F86619-564F-4BFE-B37E-70CFB4A1BC40}" type="datetime1">
              <a:rPr lang="fr-FR" smtClean="0"/>
              <a:pPr/>
              <a:t>21/06/2010</a:t>
            </a:fld>
            <a:endParaRPr lang="fr-FR" smtClean="0"/>
          </a:p>
        </p:txBody>
      </p:sp>
      <p:sp>
        <p:nvSpPr>
          <p:cNvPr id="34825" name="Espace réservé du numéro de diapositive 1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F94585-8CCF-411F-B760-665A649A1833}" type="slidenum">
              <a:rPr lang="fr-FR" smtClean="0"/>
              <a:pPr/>
              <a:t>18</a:t>
            </a:fld>
            <a:endParaRPr lang="fr-FR" dirty="0" smtClean="0"/>
          </a:p>
        </p:txBody>
      </p:sp>
      <p:sp>
        <p:nvSpPr>
          <p:cNvPr id="34826" name="Espace réservé du pied de page 1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Modddjo – Aks – JSC/ER </a:t>
            </a: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50000"/>
          </a:blip>
          <a:srcRect/>
          <a:stretch>
            <a:fillRect/>
          </a:stretch>
        </p:blipFill>
        <p:spPr bwMode="auto">
          <a:xfrm>
            <a:off x="3857620" y="3571876"/>
            <a:ext cx="928694" cy="1008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838200"/>
          </a:xfrm>
        </p:spPr>
        <p:txBody>
          <a:bodyPr/>
          <a:lstStyle/>
          <a:p>
            <a:pPr eaLnBrk="1" hangingPunct="1"/>
            <a:r>
              <a:rPr lang="fr-FR" smtClean="0"/>
              <a:t>4. Business model Modddjo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017713"/>
            <a:ext cx="7772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fr-FR" sz="2000" dirty="0" smtClean="0"/>
          </a:p>
          <a:p>
            <a:pPr eaLnBrk="1" hangingPunct="1">
              <a:lnSpc>
                <a:spcPct val="80000"/>
              </a:lnSpc>
            </a:pPr>
            <a:r>
              <a:rPr lang="fr-FR" sz="2000" b="1" i="1" dirty="0" smtClean="0"/>
              <a:t>Web Player  </a:t>
            </a:r>
            <a:r>
              <a:rPr lang="fr-FR" sz="2000" i="1" dirty="0" smtClean="0"/>
              <a:t>(gratuit)</a:t>
            </a:r>
          </a:p>
          <a:p>
            <a:pPr eaLnBrk="1" hangingPunct="1">
              <a:lnSpc>
                <a:spcPct val="80000"/>
              </a:lnSpc>
            </a:pPr>
            <a:r>
              <a:rPr lang="fr-FR" sz="2000" dirty="0" err="1" smtClean="0"/>
              <a:t>Modddjo</a:t>
            </a:r>
            <a:r>
              <a:rPr lang="fr-FR" sz="2000" dirty="0" smtClean="0"/>
              <a:t> </a:t>
            </a:r>
            <a:r>
              <a:rPr lang="fr-FR" sz="2000" dirty="0" err="1" smtClean="0"/>
              <a:t>Writer</a:t>
            </a:r>
            <a:r>
              <a:rPr lang="fr-FR" sz="2000" dirty="0" smtClean="0"/>
              <a:t> et le Plug-in </a:t>
            </a:r>
            <a:r>
              <a:rPr lang="fr-FR" sz="2000" dirty="0" err="1" smtClean="0"/>
              <a:t>Dreamweaver</a:t>
            </a:r>
            <a:r>
              <a:rPr lang="fr-FR" sz="2000" dirty="0" smtClean="0"/>
              <a:t> </a:t>
            </a:r>
            <a:r>
              <a:rPr lang="fr-FR" sz="2000" b="1" dirty="0" smtClean="0"/>
              <a:t>payants (</a:t>
            </a:r>
            <a:r>
              <a:rPr lang="fr-FR" sz="2000" b="1" dirty="0" err="1" smtClean="0"/>
              <a:t>BtoB</a:t>
            </a:r>
            <a:r>
              <a:rPr lang="fr-FR" sz="2000" b="1" dirty="0" smtClean="0"/>
              <a:t>)</a:t>
            </a:r>
            <a:endParaRPr lang="fr-FR" sz="2000" dirty="0" smtClean="0"/>
          </a:p>
          <a:p>
            <a:pPr eaLnBrk="1" hangingPunct="1">
              <a:lnSpc>
                <a:spcPct val="80000"/>
              </a:lnSpc>
            </a:pPr>
            <a:r>
              <a:rPr lang="fr-FR" sz="2000" b="1" dirty="0" smtClean="0"/>
              <a:t>Applications métier</a:t>
            </a:r>
          </a:p>
          <a:p>
            <a:pPr eaLnBrk="1" hangingPunct="1">
              <a:lnSpc>
                <a:spcPct val="80000"/>
              </a:lnSpc>
            </a:pPr>
            <a:endParaRPr lang="fr-FR" sz="2000" b="1" dirty="0" smtClean="0"/>
          </a:p>
          <a:p>
            <a:pPr eaLnBrk="1" hangingPunct="1">
              <a:lnSpc>
                <a:spcPct val="80000"/>
              </a:lnSpc>
            </a:pPr>
            <a:r>
              <a:rPr lang="fr-FR" sz="2000" b="1" dirty="0" err="1" smtClean="0"/>
              <a:t>Buzz</a:t>
            </a:r>
            <a:r>
              <a:rPr lang="fr-FR" sz="2000" dirty="0" smtClean="0"/>
              <a:t> autour de</a:t>
            </a:r>
            <a:r>
              <a:rPr lang="fr-FR" sz="2000" b="1" i="1" dirty="0" smtClean="0"/>
              <a:t> </a:t>
            </a:r>
            <a:r>
              <a:rPr lang="fr-FR" sz="2000" b="1" i="1" dirty="0" err="1" smtClean="0"/>
              <a:t>Modddjo</a:t>
            </a:r>
            <a:r>
              <a:rPr lang="fr-FR" sz="2000" b="1" i="1" dirty="0" smtClean="0"/>
              <a:t> :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1800" b="1" i="1" dirty="0" err="1" smtClean="0"/>
              <a:t>Goodddjo</a:t>
            </a:r>
            <a:r>
              <a:rPr lang="fr-FR" sz="1800" b="1" i="1" dirty="0" smtClean="0"/>
              <a:t>  :  Google </a:t>
            </a:r>
            <a:r>
              <a:rPr lang="fr-FR" sz="1800" dirty="0" smtClean="0"/>
              <a:t> vu en 3D par </a:t>
            </a:r>
            <a:r>
              <a:rPr lang="fr-FR" sz="1800" b="1" i="1" dirty="0" err="1" smtClean="0"/>
              <a:t>Modddjo</a:t>
            </a:r>
            <a:endParaRPr lang="fr-FR" sz="1800" dirty="0" smtClean="0"/>
          </a:p>
          <a:p>
            <a:pPr lvl="1" eaLnBrk="1" hangingPunct="1">
              <a:lnSpc>
                <a:spcPct val="80000"/>
              </a:lnSpc>
            </a:pPr>
            <a:r>
              <a:rPr lang="fr-FR" sz="1800" b="1" dirty="0" smtClean="0"/>
              <a:t>Campagne de communication virale </a:t>
            </a:r>
            <a:r>
              <a:rPr lang="fr-FR" sz="1800" dirty="0" smtClean="0"/>
              <a:t>(France, Europe, Asie, Amérique du Nord)</a:t>
            </a:r>
          </a:p>
          <a:p>
            <a:pPr lvl="1" eaLnBrk="1" hangingPunct="1">
              <a:lnSpc>
                <a:spcPct val="80000"/>
              </a:lnSpc>
            </a:pPr>
            <a:endParaRPr lang="fr-FR" sz="1800" dirty="0" smtClean="0"/>
          </a:p>
          <a:p>
            <a:pPr eaLnBrk="1" hangingPunct="1">
              <a:lnSpc>
                <a:spcPct val="80000"/>
              </a:lnSpc>
            </a:pPr>
            <a:r>
              <a:rPr lang="fr-FR" sz="2000" b="1" dirty="0" smtClean="0"/>
              <a:t>Fidélisation des utilisateurs : </a:t>
            </a:r>
            <a:r>
              <a:rPr lang="fr-FR" sz="2000" dirty="0" smtClean="0"/>
              <a:t> upgrade des licences payantes à 50% du prix neuf</a:t>
            </a:r>
          </a:p>
        </p:txBody>
      </p:sp>
      <p:sp>
        <p:nvSpPr>
          <p:cNvPr id="35844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BF04A12-E514-44E8-8CD5-3095B6997101}" type="datetime1">
              <a:rPr lang="fr-FR" smtClean="0"/>
              <a:pPr/>
              <a:t>21/06/2010</a:t>
            </a:fld>
            <a:endParaRPr lang="fr-FR" smtClean="0"/>
          </a:p>
        </p:txBody>
      </p:sp>
      <p:sp>
        <p:nvSpPr>
          <p:cNvPr id="3584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F94585-8CCF-411F-B760-665A649A1833}" type="slidenum">
              <a:rPr lang="fr-FR" smtClean="0"/>
              <a:pPr/>
              <a:t>19</a:t>
            </a:fld>
            <a:endParaRPr lang="fr-FR" dirty="0" smtClean="0"/>
          </a:p>
        </p:txBody>
      </p:sp>
      <p:sp>
        <p:nvSpPr>
          <p:cNvPr id="35846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Modddjo – Aks – JSC/ER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 txBox="1">
            <a:spLocks/>
          </p:cNvSpPr>
          <p:nvPr/>
        </p:nvSpPr>
        <p:spPr bwMode="auto">
          <a:xfrm>
            <a:off x="1150938" y="642938"/>
            <a:ext cx="7793037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4400">
              <a:solidFill>
                <a:schemeClr val="tx2"/>
              </a:solidFill>
            </a:endParaRP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r-FR" dirty="0" smtClean="0"/>
              <a:t>Démonstration vidéo</a:t>
            </a:r>
          </a:p>
        </p:txBody>
      </p:sp>
      <p:pic>
        <p:nvPicPr>
          <p:cNvPr id="17412" name="Picture 3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071563" y="1428736"/>
            <a:ext cx="7216775" cy="4500563"/>
          </a:xfrm>
          <a:noFill/>
        </p:spPr>
      </p:pic>
      <p:sp>
        <p:nvSpPr>
          <p:cNvPr id="17413" name="Espace réservé de la date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D928CF5-5732-4FFD-9DBE-4076415827A1}" type="datetime1">
              <a:rPr lang="fr-FR" smtClean="0"/>
              <a:pPr/>
              <a:t>21/06/2010</a:t>
            </a:fld>
            <a:endParaRPr lang="fr-FR" smtClean="0"/>
          </a:p>
        </p:txBody>
      </p:sp>
      <p:sp>
        <p:nvSpPr>
          <p:cNvPr id="17414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BD0862-484B-40BE-8A34-6D26481CF269}" type="slidenum">
              <a:rPr lang="fr-FR" smtClean="0"/>
              <a:pPr/>
              <a:t>2</a:t>
            </a:fld>
            <a:endParaRPr lang="fr-FR" smtClean="0"/>
          </a:p>
        </p:txBody>
      </p:sp>
      <p:sp>
        <p:nvSpPr>
          <p:cNvPr id="17415" name="Espace réservé du pied de page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Modddjo – Aks – JSC/ER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838423"/>
          </a:xfrm>
        </p:spPr>
        <p:txBody>
          <a:bodyPr/>
          <a:lstStyle/>
          <a:p>
            <a:pPr eaLnBrk="1" hangingPunct="1"/>
            <a:r>
              <a:rPr lang="fr-FR" sz="3600" dirty="0" smtClean="0"/>
              <a:t>4. Forces et faiblesses du projet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38" y="2160588"/>
            <a:ext cx="3929062" cy="3625850"/>
          </a:xfrm>
        </p:spPr>
        <p:txBody>
          <a:bodyPr/>
          <a:lstStyle/>
          <a:p>
            <a:pPr eaLnBrk="1" hangingPunct="1"/>
            <a:r>
              <a:rPr lang="fr-FR" sz="1800" b="1" smtClean="0"/>
              <a:t>FORCES</a:t>
            </a:r>
          </a:p>
          <a:p>
            <a:pPr eaLnBrk="1" hangingPunct="1"/>
            <a:endParaRPr lang="fr-FR" sz="1200" smtClean="0"/>
          </a:p>
          <a:p>
            <a:pPr eaLnBrk="1" hangingPunct="1">
              <a:buFont typeface="Wingdings" pitchFamily="2" charset="2"/>
              <a:buNone/>
            </a:pPr>
            <a:endParaRPr lang="fr-FR" sz="1400" smtClean="0"/>
          </a:p>
          <a:p>
            <a:pPr eaLnBrk="1" hangingPunct="1"/>
            <a:r>
              <a:rPr lang="fr-FR" sz="1800" smtClean="0"/>
              <a:t>Rend les projets «palpables», utilité de la spatialisation :</a:t>
            </a:r>
          </a:p>
          <a:p>
            <a:pPr lvl="1" eaLnBrk="1" hangingPunct="1"/>
            <a:r>
              <a:rPr lang="fr-FR" sz="1800" smtClean="0"/>
              <a:t>levée des ambigüités</a:t>
            </a:r>
          </a:p>
          <a:p>
            <a:pPr lvl="1" eaLnBrk="1" hangingPunct="1"/>
            <a:r>
              <a:rPr lang="fr-FR" sz="1800" smtClean="0"/>
              <a:t>gestion de l’espace </a:t>
            </a:r>
          </a:p>
          <a:p>
            <a:pPr lvl="1" eaLnBrk="1" hangingPunct="1"/>
            <a:r>
              <a:rPr lang="fr-FR" sz="1800" smtClean="0"/>
              <a:t>changement de point de vue</a:t>
            </a:r>
          </a:p>
          <a:p>
            <a:pPr eaLnBrk="1" hangingPunct="1"/>
            <a:r>
              <a:rPr lang="fr-FR" sz="1800" smtClean="0"/>
              <a:t>Faible coût de production et de maintenance  </a:t>
            </a:r>
          </a:p>
        </p:txBody>
      </p:sp>
      <p:sp>
        <p:nvSpPr>
          <p:cNvPr id="36868" name="Espace réservé de la date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DE07FAA-6638-4137-907F-24EC1512E3CD}" type="datetime1">
              <a:rPr lang="fr-FR" smtClean="0"/>
              <a:pPr/>
              <a:t>21/06/2010</a:t>
            </a:fld>
            <a:endParaRPr lang="fr-FR" smtClean="0"/>
          </a:p>
        </p:txBody>
      </p:sp>
      <p:sp>
        <p:nvSpPr>
          <p:cNvPr id="3686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F94585-8CCF-411F-B760-665A649A1833}" type="slidenum">
              <a:rPr lang="fr-FR" smtClean="0"/>
              <a:pPr/>
              <a:t>20</a:t>
            </a:fld>
            <a:endParaRPr lang="fr-FR" dirty="0" smtClean="0"/>
          </a:p>
        </p:txBody>
      </p:sp>
      <p:sp>
        <p:nvSpPr>
          <p:cNvPr id="36870" name="Espace réservé du pied de page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Modddjo – Aks – JSC/ER 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00563" y="2165350"/>
            <a:ext cx="4643437" cy="362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fr-FR" b="1" kern="0" dirty="0">
                <a:latin typeface="+mn-lt"/>
              </a:rPr>
              <a:t>FAIBLESSES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endParaRPr lang="fr-FR" sz="12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fr-FR" sz="14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fr-FR" kern="0" dirty="0">
                <a:latin typeface="+mn-lt"/>
              </a:rPr>
              <a:t>Investissement intellectuel conséquent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fr-FR" kern="0" dirty="0"/>
              <a:t>Méfiance des utilisateurs pour les téléchargement de plugins nouveaux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fr-FR" kern="0" dirty="0"/>
              <a:t>Nécessité d’un outil tactique : «</a:t>
            </a:r>
            <a:r>
              <a:rPr lang="fr-FR" b="1" i="1" kern="0" dirty="0" err="1"/>
              <a:t>Goodddjo</a:t>
            </a:r>
            <a:r>
              <a:rPr lang="fr-FR" kern="0" dirty="0"/>
              <a:t>»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fr-FR" kern="0" dirty="0"/>
              <a:t>Réputation «gadget» habituellement lié à la 3D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r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838200"/>
          </a:xfrm>
        </p:spPr>
        <p:txBody>
          <a:bodyPr/>
          <a:lstStyle/>
          <a:p>
            <a:pPr eaLnBrk="1" hangingPunct="1"/>
            <a:r>
              <a:rPr lang="fr-FR" dirty="0" smtClean="0"/>
              <a:t>5. </a:t>
            </a:r>
            <a:r>
              <a:rPr lang="fr-FR" sz="3600" dirty="0" smtClean="0"/>
              <a:t>Prévisions des ventes</a:t>
            </a:r>
          </a:p>
        </p:txBody>
      </p:sp>
      <p:sp>
        <p:nvSpPr>
          <p:cNvPr id="32771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66CA4EE-B313-4772-9DB6-99AB2171C294}" type="datetime1">
              <a:rPr lang="fr-FR" smtClean="0"/>
              <a:pPr/>
              <a:t>21/06/2010</a:t>
            </a:fld>
            <a:endParaRPr lang="fr-FR" smtClean="0"/>
          </a:p>
        </p:txBody>
      </p:sp>
      <p:sp>
        <p:nvSpPr>
          <p:cNvPr id="32772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F94585-8CCF-411F-B760-665A649A1833}" type="slidenum">
              <a:rPr lang="fr-FR" smtClean="0"/>
              <a:pPr/>
              <a:t>21</a:t>
            </a:fld>
            <a:endParaRPr lang="fr-FR" dirty="0" smtClean="0"/>
          </a:p>
        </p:txBody>
      </p:sp>
      <p:sp>
        <p:nvSpPr>
          <p:cNvPr id="32773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Modddjo – Aks – JSC/ER </a:t>
            </a:r>
          </a:p>
        </p:txBody>
      </p:sp>
      <p:sp>
        <p:nvSpPr>
          <p:cNvPr id="8" name="Rectangle 7"/>
          <p:cNvSpPr/>
          <p:nvPr/>
        </p:nvSpPr>
        <p:spPr>
          <a:xfrm>
            <a:off x="1428750" y="1857375"/>
            <a:ext cx="6215063" cy="357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b="1" dirty="0">
                <a:solidFill>
                  <a:schemeClr val="tx2"/>
                </a:solidFill>
              </a:rPr>
              <a:t>2 milliards d’internautes</a:t>
            </a:r>
          </a:p>
        </p:txBody>
      </p:sp>
      <p:sp>
        <p:nvSpPr>
          <p:cNvPr id="9" name="Rectangle 8"/>
          <p:cNvSpPr/>
          <p:nvPr/>
        </p:nvSpPr>
        <p:spPr>
          <a:xfrm>
            <a:off x="3357563" y="3357563"/>
            <a:ext cx="22860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b="1" dirty="0" smtClean="0">
                <a:solidFill>
                  <a:schemeClr val="tx2"/>
                </a:solidFill>
              </a:rPr>
              <a:t>80 </a:t>
            </a:r>
            <a:r>
              <a:rPr lang="fr-FR" sz="1400" b="1" dirty="0">
                <a:solidFill>
                  <a:schemeClr val="tx2"/>
                </a:solidFill>
              </a:rPr>
              <a:t>millions de</a:t>
            </a:r>
          </a:p>
          <a:p>
            <a:pPr algn="ctr">
              <a:defRPr/>
            </a:pPr>
            <a:r>
              <a:rPr lang="fr-FR" sz="1400" b="1" dirty="0">
                <a:solidFill>
                  <a:schemeClr val="tx2"/>
                </a:solidFill>
              </a:rPr>
              <a:t>sites web actifs</a:t>
            </a:r>
          </a:p>
        </p:txBody>
      </p:sp>
      <p:sp>
        <p:nvSpPr>
          <p:cNvPr id="10" name="Rectangle 9"/>
          <p:cNvSpPr/>
          <p:nvPr/>
        </p:nvSpPr>
        <p:spPr>
          <a:xfrm>
            <a:off x="3714750" y="5229225"/>
            <a:ext cx="1500188" cy="70008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b="1" dirty="0">
                <a:solidFill>
                  <a:schemeClr val="tx2"/>
                </a:solidFill>
              </a:rPr>
              <a:t>MODDDJO</a:t>
            </a:r>
          </a:p>
        </p:txBody>
      </p:sp>
      <p:sp>
        <p:nvSpPr>
          <p:cNvPr id="32777" name="ZoneTexte 10"/>
          <p:cNvSpPr txBox="1">
            <a:spLocks noChangeArrowheads="1"/>
          </p:cNvSpPr>
          <p:nvPr/>
        </p:nvSpPr>
        <p:spPr bwMode="auto">
          <a:xfrm>
            <a:off x="1000100" y="3429000"/>
            <a:ext cx="21812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dirty="0">
                <a:solidFill>
                  <a:schemeClr val="tx2"/>
                </a:solidFill>
              </a:rPr>
              <a:t>Achat dématérialisé</a:t>
            </a:r>
          </a:p>
        </p:txBody>
      </p:sp>
      <p:sp>
        <p:nvSpPr>
          <p:cNvPr id="32778" name="ZoneTexte 11"/>
          <p:cNvSpPr txBox="1">
            <a:spLocks noChangeArrowheads="1"/>
          </p:cNvSpPr>
          <p:nvPr/>
        </p:nvSpPr>
        <p:spPr bwMode="auto">
          <a:xfrm>
            <a:off x="4857752" y="4286250"/>
            <a:ext cx="27590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dirty="0">
                <a:solidFill>
                  <a:schemeClr val="tx2"/>
                </a:solidFill>
              </a:rPr>
              <a:t>Référencement par </a:t>
            </a:r>
          </a:p>
          <a:p>
            <a:pPr algn="ctr"/>
            <a:r>
              <a:rPr lang="fr-FR" dirty="0">
                <a:solidFill>
                  <a:schemeClr val="tx2"/>
                </a:solidFill>
              </a:rPr>
              <a:t>les moteurs de recherche</a:t>
            </a:r>
          </a:p>
        </p:txBody>
      </p:sp>
      <p:sp>
        <p:nvSpPr>
          <p:cNvPr id="13" name="Flèche vers le bas 12"/>
          <p:cNvSpPr/>
          <p:nvPr/>
        </p:nvSpPr>
        <p:spPr>
          <a:xfrm flipV="1">
            <a:off x="4357688" y="3976688"/>
            <a:ext cx="214312" cy="12144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16" name="Connecteur droit avec flèche 15"/>
          <p:cNvCxnSpPr/>
          <p:nvPr/>
        </p:nvCxnSpPr>
        <p:spPr>
          <a:xfrm>
            <a:off x="1785938" y="2214563"/>
            <a:ext cx="2428875" cy="114300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 rot="10800000" flipV="1">
            <a:off x="4643438" y="2214563"/>
            <a:ext cx="2714625" cy="114300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>
            <a:off x="2571750" y="2214563"/>
            <a:ext cx="1714500" cy="114300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rot="5400000">
            <a:off x="3893344" y="2785269"/>
            <a:ext cx="1143000" cy="158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>
            <a:endCxn id="9" idx="0"/>
          </p:cNvCxnSpPr>
          <p:nvPr/>
        </p:nvCxnSpPr>
        <p:spPr>
          <a:xfrm rot="16200000" flipH="1">
            <a:off x="3464719" y="2321719"/>
            <a:ext cx="1143000" cy="92868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 rot="10800000" flipV="1">
            <a:off x="4643438" y="2214563"/>
            <a:ext cx="1928812" cy="114300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/>
          <p:nvPr/>
        </p:nvCxnSpPr>
        <p:spPr>
          <a:xfrm rot="5400000">
            <a:off x="4464844" y="2321719"/>
            <a:ext cx="1143000" cy="92868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5786446" y="3286124"/>
            <a:ext cx="21568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Web </a:t>
            </a:r>
            <a:r>
              <a:rPr lang="fr-FR" dirty="0" err="1" smtClean="0">
                <a:solidFill>
                  <a:srgbClr val="FF0000"/>
                </a:solidFill>
              </a:rPr>
              <a:t>Writer</a:t>
            </a:r>
            <a:r>
              <a:rPr lang="fr-FR" dirty="0" smtClean="0">
                <a:solidFill>
                  <a:srgbClr val="FF0000"/>
                </a:solidFill>
              </a:rPr>
              <a:t> (729 €)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Plugin (1094 €)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7643834" y="1782537"/>
            <a:ext cx="13252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Web Player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Gratuit</a:t>
            </a: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590A596-F2C9-456A-9091-AD9A52D11329}" type="datetime1">
              <a:rPr lang="fr-FR" smtClean="0"/>
              <a:pPr/>
              <a:t>21/06/2010</a:t>
            </a:fld>
            <a:endParaRPr lang="fr-FR"/>
          </a:p>
        </p:txBody>
      </p:sp>
      <p:sp>
        <p:nvSpPr>
          <p:cNvPr id="4099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Modddjo – Aks – JSC/ER </a:t>
            </a:r>
            <a:endParaRPr lang="fr-FR"/>
          </a:p>
        </p:txBody>
      </p:sp>
      <p:sp>
        <p:nvSpPr>
          <p:cNvPr id="410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6F8C6C-767D-4ED0-9DFA-4ACEF57E55A3}" type="slidenum">
              <a:rPr lang="fr-FR"/>
              <a:pPr/>
              <a:t>22</a:t>
            </a:fld>
            <a:endParaRPr lang="fr-FR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6. Business Plan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484313"/>
            <a:ext cx="7096153" cy="4608512"/>
          </a:xfrm>
        </p:spPr>
        <p:txBody>
          <a:bodyPr/>
          <a:lstStyle/>
          <a:p>
            <a:pPr marL="381000" indent="-381000" eaLnBrk="1" hangingPunct="1">
              <a:buSzTx/>
              <a:buFont typeface="Wingdings" pitchFamily="2" charset="2"/>
              <a:buAutoNum type="arabicPeriod"/>
            </a:pPr>
            <a:endParaRPr lang="fr-FR" sz="2400" dirty="0" smtClean="0"/>
          </a:p>
          <a:p>
            <a:pPr marL="381000" indent="-381000" eaLnBrk="1" hangingPunct="1">
              <a:buSzTx/>
              <a:buFont typeface="Wingdings" pitchFamily="2" charset="2"/>
              <a:buAutoNum type="arabicPeriod"/>
            </a:pPr>
            <a:r>
              <a:rPr lang="fr-FR" sz="2400" dirty="0" smtClean="0"/>
              <a:t>Construction du chiffre d’affaires prévisionnel</a:t>
            </a:r>
          </a:p>
          <a:p>
            <a:pPr marL="381000" indent="-381000" eaLnBrk="1" hangingPunct="1">
              <a:buSzTx/>
              <a:buFont typeface="Wingdings" pitchFamily="2" charset="2"/>
              <a:buAutoNum type="arabicPeriod"/>
            </a:pPr>
            <a:r>
              <a:rPr lang="fr-FR" sz="2400" dirty="0" smtClean="0"/>
              <a:t>Comptes d’exploitation prévisionnels</a:t>
            </a:r>
          </a:p>
          <a:p>
            <a:pPr marL="381000" indent="-381000" eaLnBrk="1" hangingPunct="1">
              <a:buSzTx/>
              <a:buFont typeface="Wingdings" pitchFamily="2" charset="2"/>
              <a:buAutoNum type="arabicPeriod"/>
            </a:pPr>
            <a:r>
              <a:rPr lang="fr-FR" sz="2400" dirty="0" smtClean="0"/>
              <a:t>Comptes de financement prévisionnels</a:t>
            </a:r>
          </a:p>
          <a:p>
            <a:pPr marL="381000" indent="-381000" eaLnBrk="1" hangingPunct="1">
              <a:buSzTx/>
              <a:buFont typeface="Wingdings" pitchFamily="2" charset="2"/>
              <a:buAutoNum type="arabicPeriod"/>
            </a:pPr>
            <a:r>
              <a:rPr lang="fr-FR" sz="2400" dirty="0" smtClean="0"/>
              <a:t>Bilans prévisionnels</a:t>
            </a:r>
          </a:p>
          <a:p>
            <a:pPr marL="381000" indent="-381000" eaLnBrk="1" hangingPunct="1">
              <a:buSzTx/>
              <a:buFont typeface="Wingdings" pitchFamily="2" charset="2"/>
              <a:buAutoNum type="arabicPeriod"/>
            </a:pPr>
            <a:r>
              <a:rPr lang="fr-FR" sz="2400" dirty="0" smtClean="0"/>
              <a:t>Free Cash </a:t>
            </a:r>
            <a:r>
              <a:rPr lang="fr-FR" sz="2400" dirty="0" err="1" smtClean="0"/>
              <a:t>Flows</a:t>
            </a:r>
            <a:r>
              <a:rPr lang="fr-FR" sz="2400" dirty="0" smtClean="0"/>
              <a:t> de valorisation</a:t>
            </a:r>
          </a:p>
          <a:p>
            <a:pPr marL="381000" indent="-381000" eaLnBrk="1" hangingPunct="1">
              <a:buSzTx/>
              <a:buFont typeface="Wingdings" pitchFamily="2" charset="2"/>
              <a:buAutoNum type="arabicPeriod"/>
            </a:pPr>
            <a:r>
              <a:rPr lang="fr-FR" sz="2400" dirty="0" smtClean="0"/>
              <a:t>Valorisation du projet</a:t>
            </a:r>
          </a:p>
          <a:p>
            <a:pPr marL="381000" indent="-381000" eaLnBrk="1" hangingPunct="1">
              <a:buSzTx/>
              <a:buFont typeface="Wingdings" pitchFamily="2" charset="2"/>
              <a:buAutoNum type="arabicPeriod"/>
            </a:pPr>
            <a:r>
              <a:rPr lang="fr-FR" sz="2400" dirty="0" smtClean="0"/>
              <a:t>Partage du capital</a:t>
            </a:r>
          </a:p>
          <a:p>
            <a:pPr marL="381000" indent="-381000" eaLnBrk="1" hangingPunct="1">
              <a:buSzTx/>
              <a:buFont typeface="Wingdings" pitchFamily="2" charset="2"/>
              <a:buAutoNum type="arabicPeriod"/>
            </a:pPr>
            <a:r>
              <a:rPr lang="fr-FR" sz="2400" dirty="0" smtClean="0"/>
              <a:t>Analyse de la rentabilité du projet.</a:t>
            </a:r>
          </a:p>
          <a:p>
            <a:pPr marL="381000" indent="-381000" eaLnBrk="1" hangingPunct="1">
              <a:buSzTx/>
              <a:buFont typeface="Wingdings" pitchFamily="2" charset="2"/>
              <a:buAutoNum type="arabicPeriod"/>
            </a:pPr>
            <a:endParaRPr lang="fr-F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8EA6A24-81A2-4224-8E38-3EC40DF05999}" type="datetime1">
              <a:rPr lang="fr-FR" smtClean="0"/>
              <a:pPr/>
              <a:t>21/06/2010</a:t>
            </a:fld>
            <a:endParaRPr lang="fr-FR"/>
          </a:p>
        </p:txBody>
      </p:sp>
      <p:sp>
        <p:nvSpPr>
          <p:cNvPr id="5123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Modddjo – Aks – JSC/ER </a:t>
            </a:r>
            <a:endParaRPr lang="fr-FR"/>
          </a:p>
        </p:txBody>
      </p:sp>
      <p:sp>
        <p:nvSpPr>
          <p:cNvPr id="5124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88C7C5-73DA-490C-BE65-5E9C466829D0}" type="slidenum">
              <a:rPr lang="fr-FR"/>
              <a:pPr/>
              <a:t>23</a:t>
            </a:fld>
            <a:endParaRPr lang="fr-FR"/>
          </a:p>
        </p:txBody>
      </p:sp>
      <p:sp>
        <p:nvSpPr>
          <p:cNvPr id="5125" name="Rectangle 4"/>
          <p:cNvSpPr>
            <a:spLocks noGrp="1" noChangeArrowheads="1"/>
          </p:cNvSpPr>
          <p:nvPr>
            <p:ph type="title"/>
          </p:nvPr>
        </p:nvSpPr>
        <p:spPr>
          <a:xfrm>
            <a:off x="1043608" y="337809"/>
            <a:ext cx="8100392" cy="642919"/>
          </a:xfrm>
        </p:spPr>
        <p:txBody>
          <a:bodyPr/>
          <a:lstStyle/>
          <a:p>
            <a:pPr eaLnBrk="1" hangingPunct="1"/>
            <a:r>
              <a:rPr lang="fr-FR" sz="2800" dirty="0" smtClean="0"/>
              <a:t>6.1 Construction du chiffre d’affaires prévisionnel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95536" y="1412776"/>
            <a:ext cx="3672408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000"/>
            </a:pPr>
            <a:endParaRPr lang="fr-FR" sz="11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defRPr sz="1000"/>
            </a:pPr>
            <a:r>
              <a:rPr lang="fr-FR" sz="1100" b="1" dirty="0" smtClean="0">
                <a:solidFill>
                  <a:srgbClr val="000000"/>
                </a:solidFill>
                <a:latin typeface="Arial"/>
                <a:cs typeface="Arial"/>
              </a:rPr>
              <a:t>1. L'action commerciale consistera à convaincre</a:t>
            </a:r>
            <a:br>
              <a:rPr lang="fr-FR" sz="1100" b="1" dirty="0" smtClean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fr-FR" sz="1100" b="1" dirty="0" smtClean="0">
                <a:solidFill>
                  <a:srgbClr val="000000"/>
                </a:solidFill>
                <a:latin typeface="Arial"/>
                <a:cs typeface="Arial"/>
              </a:rPr>
              <a:t>    les opérateurs de sites d'utiliser </a:t>
            </a:r>
            <a:r>
              <a:rPr lang="fr-FR" sz="1100" b="1" dirty="0" err="1" smtClean="0">
                <a:solidFill>
                  <a:srgbClr val="000000"/>
                </a:solidFill>
                <a:latin typeface="Arial"/>
                <a:cs typeface="Arial"/>
              </a:rPr>
              <a:t>Modddjo</a:t>
            </a:r>
            <a:r>
              <a:rPr lang="fr-FR" sz="1100" b="1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pPr>
              <a:defRPr sz="1000"/>
            </a:pPr>
            <a:endParaRPr lang="fr-FR" sz="11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defRPr sz="1000"/>
            </a:pPr>
            <a:r>
              <a:rPr lang="fr-FR" sz="1100" b="1" dirty="0" smtClean="0">
                <a:solidFill>
                  <a:srgbClr val="000000"/>
                </a:solidFill>
                <a:latin typeface="Arial"/>
                <a:cs typeface="Arial"/>
              </a:rPr>
              <a:t>2. Il s'agit donc :</a:t>
            </a:r>
          </a:p>
          <a:p>
            <a:pPr>
              <a:defRPr sz="1000"/>
            </a:pPr>
            <a:r>
              <a:rPr lang="fr-FR" sz="1100" b="1" dirty="0" smtClean="0">
                <a:solidFill>
                  <a:srgbClr val="000000"/>
                </a:solidFill>
                <a:latin typeface="Arial"/>
                <a:cs typeface="Arial"/>
              </a:rPr>
              <a:t>    - d'obtenir des contacts dits "qualifiés" (ou </a:t>
            </a:r>
            <a:r>
              <a:rPr lang="fr-FR" sz="1100" b="1" dirty="0" err="1" smtClean="0">
                <a:solidFill>
                  <a:srgbClr val="000000"/>
                </a:solidFill>
                <a:latin typeface="Arial"/>
                <a:cs typeface="Arial"/>
              </a:rPr>
              <a:t>leads</a:t>
            </a:r>
            <a:r>
              <a:rPr lang="fr-FR" sz="1100" b="1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</a:p>
          <a:p>
            <a:pPr>
              <a:defRPr sz="1000"/>
            </a:pPr>
            <a:r>
              <a:rPr lang="fr-FR" sz="1100" b="1" dirty="0" smtClean="0">
                <a:solidFill>
                  <a:srgbClr val="000000"/>
                </a:solidFill>
                <a:latin typeface="Arial"/>
                <a:cs typeface="Arial"/>
              </a:rPr>
              <a:t>    - et de transformer ces contacts en ventes réelles.</a:t>
            </a:r>
          </a:p>
          <a:p>
            <a:pPr>
              <a:defRPr sz="1000"/>
            </a:pPr>
            <a:endParaRPr lang="fr-FR" sz="11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defRPr sz="1000"/>
            </a:pPr>
            <a:r>
              <a:rPr lang="fr-FR" sz="1100" b="1" dirty="0" smtClean="0">
                <a:solidFill>
                  <a:srgbClr val="000000"/>
                </a:solidFill>
                <a:latin typeface="Arial"/>
                <a:cs typeface="Arial"/>
              </a:rPr>
              <a:t>3. Classiquement, sur 100 contacts qualifiés, on</a:t>
            </a:r>
            <a:br>
              <a:rPr lang="fr-FR" sz="1100" b="1" dirty="0" smtClean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fr-FR" sz="1100" b="1" dirty="0" smtClean="0">
                <a:solidFill>
                  <a:srgbClr val="000000"/>
                </a:solidFill>
                <a:latin typeface="Arial"/>
                <a:cs typeface="Arial"/>
              </a:rPr>
              <a:t>    obtient 15 ventes.</a:t>
            </a:r>
          </a:p>
          <a:p>
            <a:pPr>
              <a:defRPr sz="1000"/>
            </a:pPr>
            <a:endParaRPr lang="fr-FR" sz="11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defRPr sz="1000"/>
            </a:pPr>
            <a:r>
              <a:rPr lang="fr-FR" sz="1100" b="1" dirty="0" smtClean="0">
                <a:solidFill>
                  <a:srgbClr val="000000"/>
                </a:solidFill>
                <a:latin typeface="Arial"/>
                <a:cs typeface="Arial"/>
              </a:rPr>
              <a:t>4. Les travaux commerciaux sont de 2 ordres :</a:t>
            </a:r>
          </a:p>
          <a:p>
            <a:pPr>
              <a:defRPr sz="1000"/>
            </a:pPr>
            <a:r>
              <a:rPr lang="fr-FR" sz="1100" b="1" dirty="0" smtClean="0">
                <a:solidFill>
                  <a:srgbClr val="000000"/>
                </a:solidFill>
                <a:latin typeface="Arial"/>
                <a:cs typeface="Arial"/>
              </a:rPr>
              <a:t>    - organisation d'un "</a:t>
            </a:r>
            <a:r>
              <a:rPr lang="fr-FR" sz="1100" b="1" dirty="0" err="1" smtClean="0">
                <a:solidFill>
                  <a:srgbClr val="000000"/>
                </a:solidFill>
                <a:latin typeface="Arial"/>
                <a:cs typeface="Arial"/>
              </a:rPr>
              <a:t>buzz</a:t>
            </a:r>
            <a:r>
              <a:rPr lang="fr-FR" sz="1100" b="1" dirty="0" smtClean="0">
                <a:solidFill>
                  <a:srgbClr val="000000"/>
                </a:solidFill>
                <a:latin typeface="Arial"/>
                <a:cs typeface="Arial"/>
              </a:rPr>
              <a:t>" procurant des "</a:t>
            </a:r>
            <a:r>
              <a:rPr lang="fr-FR" sz="1100" b="1" dirty="0" err="1" smtClean="0">
                <a:solidFill>
                  <a:srgbClr val="000000"/>
                </a:solidFill>
                <a:latin typeface="Arial"/>
                <a:cs typeface="Arial"/>
              </a:rPr>
              <a:t>leads</a:t>
            </a:r>
            <a:r>
              <a:rPr lang="fr-FR" sz="1100" b="1" dirty="0" smtClean="0">
                <a:solidFill>
                  <a:srgbClr val="000000"/>
                </a:solidFill>
                <a:latin typeface="Arial"/>
                <a:cs typeface="Arial"/>
              </a:rPr>
              <a:t>".</a:t>
            </a:r>
            <a:br>
              <a:rPr lang="fr-FR" sz="1100" b="1" dirty="0" smtClean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fr-FR" sz="1100" b="1" dirty="0" smtClean="0">
                <a:solidFill>
                  <a:srgbClr val="000000"/>
                </a:solidFill>
                <a:latin typeface="Arial"/>
                <a:cs typeface="Arial"/>
              </a:rPr>
              <a:t>    Le budget marketing finance des </a:t>
            </a:r>
            <a:r>
              <a:rPr lang="fr-FR" sz="1100" b="1" dirty="0" err="1" smtClean="0">
                <a:solidFill>
                  <a:srgbClr val="000000"/>
                </a:solidFill>
                <a:latin typeface="Arial"/>
                <a:cs typeface="Arial"/>
              </a:rPr>
              <a:t>community</a:t>
            </a:r>
            <a:r>
              <a:rPr lang="fr-FR" sz="1100" b="1" dirty="0" smtClean="0"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fr-FR" sz="1100" b="1" dirty="0" smtClean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fr-FR" sz="1100" b="1" dirty="0" smtClean="0">
                <a:solidFill>
                  <a:srgbClr val="000000"/>
                </a:solidFill>
                <a:latin typeface="Arial"/>
                <a:cs typeface="Arial"/>
              </a:rPr>
              <a:t>    managers externes.</a:t>
            </a:r>
          </a:p>
          <a:p>
            <a:pPr>
              <a:defRPr sz="1000"/>
            </a:pPr>
            <a:r>
              <a:rPr lang="fr-FR" sz="1100" b="1" dirty="0" smtClean="0">
                <a:solidFill>
                  <a:srgbClr val="000000"/>
                </a:solidFill>
                <a:latin typeface="Arial"/>
                <a:cs typeface="Arial"/>
              </a:rPr>
              <a:t>    - transformation des "</a:t>
            </a:r>
            <a:r>
              <a:rPr lang="fr-FR" sz="1100" b="1" dirty="0" err="1" smtClean="0">
                <a:solidFill>
                  <a:srgbClr val="000000"/>
                </a:solidFill>
                <a:latin typeface="Arial"/>
                <a:cs typeface="Arial"/>
              </a:rPr>
              <a:t>leads</a:t>
            </a:r>
            <a:r>
              <a:rPr lang="fr-FR" sz="1100" b="1" dirty="0" smtClean="0">
                <a:solidFill>
                  <a:srgbClr val="000000"/>
                </a:solidFill>
                <a:latin typeface="Arial"/>
                <a:cs typeface="Arial"/>
              </a:rPr>
              <a:t>" en ventes réelles</a:t>
            </a:r>
            <a:br>
              <a:rPr lang="fr-FR" sz="1100" b="1" dirty="0" smtClean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fr-FR" sz="1100" b="1" dirty="0" smtClean="0">
                <a:solidFill>
                  <a:srgbClr val="000000"/>
                </a:solidFill>
                <a:latin typeface="Arial"/>
                <a:cs typeface="Arial"/>
              </a:rPr>
              <a:t>    par les vendeurs.</a:t>
            </a:r>
          </a:p>
          <a:p>
            <a:pPr>
              <a:defRPr sz="1000"/>
            </a:pPr>
            <a:endParaRPr lang="fr-FR" sz="11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defRPr sz="1000"/>
            </a:pPr>
            <a:r>
              <a:rPr lang="fr-FR" sz="1100" b="1" dirty="0" smtClean="0">
                <a:solidFill>
                  <a:srgbClr val="000000"/>
                </a:solidFill>
                <a:latin typeface="Arial"/>
                <a:cs typeface="Arial"/>
              </a:rPr>
              <a:t>5. Relation entre budget </a:t>
            </a:r>
            <a:r>
              <a:rPr lang="fr-FR" sz="1100" b="1" dirty="0" err="1" smtClean="0">
                <a:solidFill>
                  <a:srgbClr val="000000"/>
                </a:solidFill>
                <a:latin typeface="Arial"/>
                <a:cs typeface="Arial"/>
              </a:rPr>
              <a:t>marketingventes</a:t>
            </a:r>
            <a:r>
              <a:rPr lang="fr-FR" sz="1100" b="1" dirty="0" smtClean="0">
                <a:solidFill>
                  <a:srgbClr val="000000"/>
                </a:solidFill>
                <a:latin typeface="Arial"/>
                <a:cs typeface="Arial"/>
              </a:rPr>
              <a:t> réelles </a:t>
            </a:r>
            <a:br>
              <a:rPr lang="fr-FR" sz="1100" b="1" dirty="0" smtClean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fr-FR" sz="1100" b="1" dirty="0" smtClean="0">
                <a:solidFill>
                  <a:srgbClr val="000000"/>
                </a:solidFill>
                <a:latin typeface="Arial"/>
                <a:cs typeface="Arial"/>
              </a:rPr>
              <a:t>    quantifiée comme suit :</a:t>
            </a:r>
          </a:p>
          <a:p>
            <a:pPr>
              <a:defRPr sz="1000"/>
            </a:pPr>
            <a:r>
              <a:rPr lang="fr-FR" sz="1100" b="1" dirty="0" smtClean="0">
                <a:solidFill>
                  <a:srgbClr val="000000"/>
                </a:solidFill>
                <a:latin typeface="Arial"/>
                <a:cs typeface="Arial"/>
              </a:rPr>
              <a:t>    - un "</a:t>
            </a:r>
            <a:r>
              <a:rPr lang="fr-FR" sz="1100" b="1" dirty="0" err="1" smtClean="0">
                <a:solidFill>
                  <a:srgbClr val="000000"/>
                </a:solidFill>
                <a:latin typeface="Arial"/>
                <a:cs typeface="Arial"/>
              </a:rPr>
              <a:t>buzzer</a:t>
            </a:r>
            <a:r>
              <a:rPr lang="fr-FR" sz="1100" b="1" dirty="0" smtClean="0">
                <a:solidFill>
                  <a:srgbClr val="000000"/>
                </a:solidFill>
                <a:latin typeface="Arial"/>
                <a:cs typeface="Arial"/>
              </a:rPr>
              <a:t>" coûte 30K à 60K par an et génère</a:t>
            </a:r>
            <a:br>
              <a:rPr lang="fr-FR" sz="1100" b="1" dirty="0" smtClean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fr-FR" sz="1100" b="1" dirty="0" smtClean="0">
                <a:solidFill>
                  <a:srgbClr val="000000"/>
                </a:solidFill>
                <a:latin typeface="Arial"/>
                <a:cs typeface="Arial"/>
              </a:rPr>
              <a:t>    3000 à 4000 </a:t>
            </a:r>
            <a:r>
              <a:rPr lang="fr-FR" sz="1100" b="1" dirty="0" err="1" smtClean="0">
                <a:solidFill>
                  <a:srgbClr val="000000"/>
                </a:solidFill>
                <a:latin typeface="Arial"/>
                <a:cs typeface="Arial"/>
              </a:rPr>
              <a:t>leads</a:t>
            </a:r>
            <a:r>
              <a:rPr lang="fr-FR" sz="1100" b="1" dirty="0" smtClean="0">
                <a:solidFill>
                  <a:srgbClr val="000000"/>
                </a:solidFill>
                <a:latin typeface="Arial"/>
                <a:cs typeface="Arial"/>
              </a:rPr>
              <a:t>/an.</a:t>
            </a:r>
          </a:p>
          <a:p>
            <a:pPr>
              <a:defRPr sz="1000"/>
            </a:pPr>
            <a:r>
              <a:rPr lang="fr-FR" sz="1100" b="1" dirty="0" smtClean="0">
                <a:solidFill>
                  <a:srgbClr val="000000"/>
                </a:solidFill>
                <a:latin typeface="Arial"/>
                <a:cs typeface="Arial"/>
              </a:rPr>
              <a:t>    - 100 </a:t>
            </a:r>
            <a:r>
              <a:rPr lang="fr-FR" sz="1100" b="1" dirty="0" err="1" smtClean="0">
                <a:solidFill>
                  <a:srgbClr val="000000"/>
                </a:solidFill>
                <a:latin typeface="Arial"/>
                <a:cs typeface="Arial"/>
              </a:rPr>
              <a:t>leads</a:t>
            </a:r>
            <a:r>
              <a:rPr lang="fr-FR" sz="1100" b="1" dirty="0" smtClean="0">
                <a:solidFill>
                  <a:srgbClr val="000000"/>
                </a:solidFill>
                <a:latin typeface="Arial"/>
                <a:cs typeface="Arial"/>
              </a:rPr>
              <a:t> se transforment en 15 ventes.</a:t>
            </a:r>
            <a:br>
              <a:rPr lang="fr-FR" sz="1100" b="1" dirty="0" smtClean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fr-FR" sz="1100" b="1" dirty="0" smtClean="0">
                <a:solidFill>
                  <a:srgbClr val="000000"/>
                </a:solidFill>
                <a:latin typeface="Arial"/>
                <a:cs typeface="Arial"/>
              </a:rPr>
              <a:t>    Le coût "équipe de vente" en % du CA descend</a:t>
            </a:r>
            <a:br>
              <a:rPr lang="fr-FR" sz="1100" b="1" dirty="0" smtClean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fr-FR" sz="1100" b="1" dirty="0" smtClean="0">
                <a:solidFill>
                  <a:srgbClr val="000000"/>
                </a:solidFill>
                <a:latin typeface="Arial"/>
                <a:cs typeface="Arial"/>
              </a:rPr>
              <a:t>    à 10% du CA.</a:t>
            </a:r>
          </a:p>
          <a:p>
            <a:endParaRPr lang="fr-FR" dirty="0"/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4067945" y="1340768"/>
          <a:ext cx="4678037" cy="4608511"/>
        </p:xfrm>
        <a:graphic>
          <a:graphicData uri="http://schemas.openxmlformats.org/drawingml/2006/table">
            <a:tbl>
              <a:tblPr/>
              <a:tblGrid>
                <a:gridCol w="1265540"/>
                <a:gridCol w="648203"/>
                <a:gridCol w="648203"/>
                <a:gridCol w="648203"/>
                <a:gridCol w="507588"/>
                <a:gridCol w="480150"/>
                <a:gridCol w="480150"/>
              </a:tblGrid>
              <a:tr h="185212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212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CA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2830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3958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5087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5908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5942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212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Coût équipe ventes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392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608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646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684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721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212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Mktg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300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450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600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600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600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600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212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Total effort ccial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475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842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1208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1246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1284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1321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212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Effort ccial %CA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30%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31%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24%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22%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22%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212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Ventes/buzzer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472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330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339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394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396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212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Ventes/lead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0,145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0,109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0,113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0,131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0,132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212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212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latin typeface="Arial"/>
                        </a:rPr>
                        <a:t>Prev. des ventes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212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nbre de buzzers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5212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coût/buzzer K€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212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Coût des buzzers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300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480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600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600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600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212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frais "fixes" K€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latin typeface="Arial"/>
                        </a:rPr>
                        <a:t>350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300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212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latin typeface="Arial"/>
                        </a:rPr>
                        <a:t>Budget mktg K€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450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600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600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600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600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600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212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185212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leads/buzzer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3750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3250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3040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3010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3010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3010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212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nbre de leads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3750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19500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36480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45150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45150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45150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212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taux transfo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212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units vendues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562,5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2925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5472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6772,5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6773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6773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212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PRIX UNITAIRE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729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900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1029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1029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1029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1029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63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latin typeface="Arial"/>
                        </a:rPr>
                        <a:t>Chiffre d'affaires K€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410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2633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5631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6969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6969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6969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212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185212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Equipe vtes/CA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43%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latin typeface="Arial"/>
                        </a:rPr>
                        <a:t>10%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7E480F8-8FD4-4B4E-9ACD-3ADA97FC4465}" type="datetime1">
              <a:rPr lang="fr-FR" smtClean="0"/>
              <a:pPr/>
              <a:t>21/06/2010</a:t>
            </a:fld>
            <a:endParaRPr lang="fr-FR"/>
          </a:p>
        </p:txBody>
      </p:sp>
      <p:sp>
        <p:nvSpPr>
          <p:cNvPr id="6147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Modddjo – Aks – JSC/ER </a:t>
            </a:r>
            <a:endParaRPr lang="fr-FR"/>
          </a:p>
        </p:txBody>
      </p:sp>
      <p:sp>
        <p:nvSpPr>
          <p:cNvPr id="6148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B7CF0B-4C15-4AB9-B9C3-82617358DBDE}" type="slidenum">
              <a:rPr lang="fr-FR"/>
              <a:pPr/>
              <a:t>24</a:t>
            </a:fld>
            <a:endParaRPr lang="fr-FR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6.2 Comptes d’exploitation prévisionnels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1403649" y="1340768"/>
          <a:ext cx="6768748" cy="4752524"/>
        </p:xfrm>
        <a:graphic>
          <a:graphicData uri="http://schemas.openxmlformats.org/drawingml/2006/table">
            <a:tbl>
              <a:tblPr/>
              <a:tblGrid>
                <a:gridCol w="1679541"/>
                <a:gridCol w="485650"/>
                <a:gridCol w="688005"/>
                <a:gridCol w="652592"/>
                <a:gridCol w="652592"/>
                <a:gridCol w="652592"/>
                <a:gridCol w="652592"/>
                <a:gridCol w="652592"/>
                <a:gridCol w="652592"/>
              </a:tblGrid>
              <a:tr h="234863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latin typeface="Arial"/>
                        </a:rPr>
                        <a:t>Exploitation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863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CA biens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383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2461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5262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6516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6516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863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CA services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368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456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456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863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latin typeface="Arial"/>
                        </a:rPr>
                        <a:t>CA 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410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2633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5630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 dirty="0">
                          <a:latin typeface="Arial"/>
                        </a:rPr>
                        <a:t>6972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6972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863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ss trtance+Pex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720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1421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1759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1759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863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latin typeface="Arial"/>
                        </a:rPr>
                        <a:t>Marge brute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1913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 dirty="0">
                          <a:latin typeface="Arial"/>
                        </a:rPr>
                        <a:t>4210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5213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5213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863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latin typeface="Arial"/>
                        </a:rPr>
                        <a:t>MB%CA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52%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73%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75%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75%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75%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863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Publicité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450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600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600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600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600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679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Loyers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78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679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autres AACE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863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Rem Ventes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372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476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505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505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34863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Rem R&amp;D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270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311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321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321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34863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Rem Mngmt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214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278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382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443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443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34863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Charges soc.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224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414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526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571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571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48679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Amortissemnts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679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IT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863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latin typeface="Arial"/>
                        </a:rPr>
                        <a:t>EBIT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-175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-1126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-314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1503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2319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2319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863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Résultat fi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-3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863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IS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-765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 smtClean="0">
                          <a:latin typeface="Arial"/>
                        </a:rPr>
                        <a:t>-765</a:t>
                      </a:r>
                      <a:endParaRPr lang="fr-FR" sz="10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863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latin typeface="Arial"/>
                        </a:rPr>
                        <a:t>Résultat net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-178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-1126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-314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1503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1553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 dirty="0">
                          <a:latin typeface="Arial"/>
                        </a:rPr>
                        <a:t>1553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FED5D22-56EE-4FCA-930C-3E6424280017}" type="datetime1">
              <a:rPr lang="fr-FR" smtClean="0"/>
              <a:pPr/>
              <a:t>21/06/2010</a:t>
            </a:fld>
            <a:endParaRPr lang="fr-FR"/>
          </a:p>
        </p:txBody>
      </p:sp>
      <p:sp>
        <p:nvSpPr>
          <p:cNvPr id="7171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Modddjo – Aks – JSC/ER </a:t>
            </a:r>
            <a:endParaRPr lang="fr-FR"/>
          </a:p>
        </p:txBody>
      </p:sp>
      <p:sp>
        <p:nvSpPr>
          <p:cNvPr id="7172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696CA8-00EB-4864-A17A-804B435F46E2}" type="slidenum">
              <a:rPr lang="fr-FR"/>
              <a:pPr/>
              <a:t>25</a:t>
            </a:fld>
            <a:endParaRPr lang="fr-FR"/>
          </a:p>
        </p:txBody>
      </p:sp>
      <p:sp>
        <p:nvSpPr>
          <p:cNvPr id="7173" name="Rectangle 4"/>
          <p:cNvSpPr>
            <a:spLocks noGrp="1" noChangeArrowheads="1"/>
          </p:cNvSpPr>
          <p:nvPr>
            <p:ph type="title"/>
          </p:nvPr>
        </p:nvSpPr>
        <p:spPr>
          <a:xfrm>
            <a:off x="1043608" y="337809"/>
            <a:ext cx="7900367" cy="642919"/>
          </a:xfrm>
        </p:spPr>
        <p:txBody>
          <a:bodyPr/>
          <a:lstStyle/>
          <a:p>
            <a:pPr eaLnBrk="1" hangingPunct="1"/>
            <a:r>
              <a:rPr lang="fr-FR" dirty="0" smtClean="0"/>
              <a:t>6.3 Comptes de financement prévisionnels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1259632" y="1628800"/>
          <a:ext cx="6696744" cy="3816425"/>
        </p:xfrm>
        <a:graphic>
          <a:graphicData uri="http://schemas.openxmlformats.org/drawingml/2006/table">
            <a:tbl>
              <a:tblPr/>
              <a:tblGrid>
                <a:gridCol w="1661674"/>
                <a:gridCol w="480484"/>
                <a:gridCol w="680686"/>
                <a:gridCol w="645650"/>
                <a:gridCol w="645650"/>
                <a:gridCol w="645650"/>
                <a:gridCol w="645650"/>
                <a:gridCol w="645650"/>
                <a:gridCol w="645650"/>
              </a:tblGrid>
              <a:tr h="348813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latin typeface="Arial"/>
                        </a:rPr>
                        <a:t>Financement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813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MBA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-123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-1066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-244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1578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1628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1628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813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Capital+/-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1200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29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CCA +/-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813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Defi +/-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813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Socfisc +/-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-70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813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Autres A +/-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-39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88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813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BFR+/-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-300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813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Invstmts +/-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-12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-24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-18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-36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-75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813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Dispo DP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398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1163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1807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3367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813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Dispo FP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1163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1807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3367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latin typeface="Arial"/>
                        </a:rPr>
                        <a:t>4921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E0CD337-37A6-4B17-93A6-625B03EDF4C4}" type="datetime1">
              <a:rPr lang="fr-FR" smtClean="0"/>
              <a:pPr/>
              <a:t>21/06/2010</a:t>
            </a:fld>
            <a:endParaRPr lang="fr-FR"/>
          </a:p>
        </p:txBody>
      </p:sp>
      <p:sp>
        <p:nvSpPr>
          <p:cNvPr id="8195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Modddjo – Aks – JSC/ER </a:t>
            </a:r>
            <a:endParaRPr lang="fr-FR"/>
          </a:p>
        </p:txBody>
      </p:sp>
      <p:sp>
        <p:nvSpPr>
          <p:cNvPr id="8196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4CF96C-EE72-48F5-AA0E-A629A23F890E}" type="slidenum">
              <a:rPr lang="fr-FR"/>
              <a:pPr/>
              <a:t>26</a:t>
            </a:fld>
            <a:endParaRPr lang="fr-FR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6.4  Bilans prévisionnels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1619670" y="1323231"/>
          <a:ext cx="5760641" cy="2428875"/>
        </p:xfrm>
        <a:graphic>
          <a:graphicData uri="http://schemas.openxmlformats.org/drawingml/2006/table">
            <a:tbl>
              <a:tblPr/>
              <a:tblGrid>
                <a:gridCol w="1429397"/>
                <a:gridCol w="413319"/>
                <a:gridCol w="585537"/>
                <a:gridCol w="555398"/>
                <a:gridCol w="555398"/>
                <a:gridCol w="555398"/>
                <a:gridCol w="555398"/>
                <a:gridCol w="555398"/>
                <a:gridCol w="555398"/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 dirty="0">
                          <a:latin typeface="Arial"/>
                        </a:rPr>
                        <a:t>Bilans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latin typeface="Arial"/>
                        </a:rPr>
                        <a:t>Capitaux propres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392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1413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-28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1476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3029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4582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CCA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Defi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Fournisseurs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302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271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402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464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464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Socfisc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latin typeface="Arial"/>
                        </a:rPr>
                        <a:t>Immob incorp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167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114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Immob corpo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Stocks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Clients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autres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88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Dispo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398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1163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1807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3367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4921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latin typeface="Arial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694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1415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423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1948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3493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5047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check 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1619671" y="3843511"/>
          <a:ext cx="5760641" cy="1133475"/>
        </p:xfrm>
        <a:graphic>
          <a:graphicData uri="http://schemas.openxmlformats.org/drawingml/2006/table">
            <a:tbl>
              <a:tblPr/>
              <a:tblGrid>
                <a:gridCol w="1429397"/>
                <a:gridCol w="413319"/>
                <a:gridCol w="585537"/>
                <a:gridCol w="555398"/>
                <a:gridCol w="555398"/>
                <a:gridCol w="555398"/>
                <a:gridCol w="555398"/>
                <a:gridCol w="555398"/>
                <a:gridCol w="555398"/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 dirty="0">
                          <a:latin typeface="Arial"/>
                        </a:rPr>
                        <a:t>BFR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Stocks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Clients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latin typeface="Arial"/>
                        </a:rPr>
                        <a:t>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Fournisseurs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302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271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402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464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464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BFR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-302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-2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-99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-199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-300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-338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-338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BFR%CA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-8%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-6%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-5%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-5%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Delta BFR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-300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1619671" y="5067647"/>
          <a:ext cx="5760640" cy="809625"/>
        </p:xfrm>
        <a:graphic>
          <a:graphicData uri="http://schemas.openxmlformats.org/drawingml/2006/table">
            <a:tbl>
              <a:tblPr/>
              <a:tblGrid>
                <a:gridCol w="1429397"/>
                <a:gridCol w="413319"/>
                <a:gridCol w="585536"/>
                <a:gridCol w="555398"/>
                <a:gridCol w="555398"/>
                <a:gridCol w="555398"/>
                <a:gridCol w="555398"/>
                <a:gridCol w="555398"/>
                <a:gridCol w="555398"/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 dirty="0">
                          <a:latin typeface="Arial"/>
                        </a:rPr>
                        <a:t>Jours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Stocks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Clients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Fournisseurs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TVA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10,0%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10,0%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10,0%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10,0%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latin typeface="Arial"/>
                        </a:rPr>
                        <a:t>10,0%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31FF703-7D64-4A05-884F-7315B825AFBA}" type="datetime1">
              <a:rPr lang="fr-FR" smtClean="0"/>
              <a:pPr/>
              <a:t>21/06/2010</a:t>
            </a:fld>
            <a:endParaRPr lang="fr-FR"/>
          </a:p>
        </p:txBody>
      </p:sp>
      <p:sp>
        <p:nvSpPr>
          <p:cNvPr id="9219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Modddjo – Aks – JSC/ER </a:t>
            </a:r>
            <a:endParaRPr lang="fr-FR"/>
          </a:p>
        </p:txBody>
      </p:sp>
      <p:sp>
        <p:nvSpPr>
          <p:cNvPr id="9220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DB7B2A-880E-4369-901E-7D4AF510617F}" type="slidenum">
              <a:rPr lang="fr-FR"/>
              <a:pPr/>
              <a:t>27</a:t>
            </a:fld>
            <a:endParaRPr lang="fr-FR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6.5 Free Cash Flow de valorisation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1331640" y="1268760"/>
          <a:ext cx="6912769" cy="4464502"/>
        </p:xfrm>
        <a:graphic>
          <a:graphicData uri="http://schemas.openxmlformats.org/drawingml/2006/table">
            <a:tbl>
              <a:tblPr/>
              <a:tblGrid>
                <a:gridCol w="2190540"/>
                <a:gridCol w="807986"/>
                <a:gridCol w="807986"/>
                <a:gridCol w="682299"/>
                <a:gridCol w="807986"/>
                <a:gridCol w="807986"/>
                <a:gridCol w="807986"/>
              </a:tblGrid>
              <a:tr h="318893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latin typeface="Arial"/>
                        </a:rPr>
                        <a:t>Cash flow normatif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2015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93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latin typeface="Arial"/>
                        </a:rPr>
                        <a:t>Chiffre d'affaires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410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2633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5630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6972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6972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93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Marge brute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214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1913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4210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5213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5213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93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MB%CA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52%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73%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75%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75%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75%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93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Charges excl amort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1280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2157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2631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2819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2819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93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amortissement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93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latin typeface="Arial"/>
                        </a:rPr>
                        <a:t>Ebit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-175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-1126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-314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1503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2319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2319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93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latin typeface="Arial"/>
                        </a:rPr>
                        <a:t>Ebit % CA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27%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33%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33%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93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IS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-765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-765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93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RN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-175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-1126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-314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1503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1553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1553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93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latin typeface="Arial"/>
                        </a:rPr>
                        <a:t>Cash flow norm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-175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-1126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-314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1503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1553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1553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93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Investissements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-12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-24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-18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-36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-75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93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Delta BFR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-300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101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93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latin typeface="Arial"/>
                        </a:rPr>
                        <a:t>FCF normatif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-488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-1053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-232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1604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latin typeface="Arial"/>
                        </a:rPr>
                        <a:t>1555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 dirty="0">
                          <a:latin typeface="Arial"/>
                        </a:rPr>
                        <a:t>1478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A00E190-FF7D-4CE6-8357-0E6EBCF06434}" type="datetime1">
              <a:rPr lang="fr-FR" smtClean="0"/>
              <a:pPr/>
              <a:t>21/06/2010</a:t>
            </a:fld>
            <a:endParaRPr lang="fr-FR"/>
          </a:p>
        </p:txBody>
      </p:sp>
      <p:sp>
        <p:nvSpPr>
          <p:cNvPr id="10243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Modddjo – Aks – JSC/ER </a:t>
            </a:r>
            <a:endParaRPr lang="fr-FR"/>
          </a:p>
        </p:txBody>
      </p:sp>
      <p:sp>
        <p:nvSpPr>
          <p:cNvPr id="10244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D44846-DCE9-4257-8EE1-2EFC8988D42A}" type="slidenum">
              <a:rPr lang="fr-FR"/>
              <a:pPr/>
              <a:t>28</a:t>
            </a:fld>
            <a:endParaRPr lang="fr-FR"/>
          </a:p>
        </p:txBody>
      </p:sp>
      <p:sp>
        <p:nvSpPr>
          <p:cNvPr id="1024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6.6 Valorisation du projet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1115620" y="1340772"/>
          <a:ext cx="7416819" cy="4680512"/>
        </p:xfrm>
        <a:graphic>
          <a:graphicData uri="http://schemas.openxmlformats.org/drawingml/2006/table">
            <a:tbl>
              <a:tblPr/>
              <a:tblGrid>
                <a:gridCol w="1484582"/>
                <a:gridCol w="547591"/>
                <a:gridCol w="547591"/>
                <a:gridCol w="456327"/>
                <a:gridCol w="547591"/>
                <a:gridCol w="547591"/>
                <a:gridCol w="547591"/>
                <a:gridCol w="547591"/>
                <a:gridCol w="547591"/>
                <a:gridCol w="547591"/>
                <a:gridCol w="547591"/>
                <a:gridCol w="547591"/>
              </a:tblGrid>
              <a:tr h="163866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latin typeface="Arial"/>
                        </a:rPr>
                        <a:t>taux de croissance g1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latin typeface="Arial"/>
                        </a:rPr>
                        <a:t>10%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latin typeface="Arial"/>
                        </a:rPr>
                        <a:t>Question = que vaut un actif qui rapporte annuellement à son propriétaire le FCF indiqué?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54763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latin typeface="Arial"/>
                        </a:rPr>
                        <a:t>taux de croissance g2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latin typeface="Arial"/>
                        </a:rPr>
                        <a:t>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4763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latin typeface="Arial"/>
                        </a:rPr>
                        <a:t>taux d'actualisation 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latin typeface="Arial"/>
                        </a:rPr>
                        <a:t>34,0%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763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latin typeface="Arial"/>
                        </a:rPr>
                        <a:t>BFR 2010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763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latin typeface="Arial"/>
                        </a:rPr>
                        <a:t>Dette nette 2010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174">
                <a:tc gridSpan="12"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latin typeface="Arial"/>
                        </a:rPr>
          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63866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latin typeface="Arial"/>
                        </a:rPr>
                        <a:t>Valeur d'entreprise :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latin typeface="Arial"/>
                        </a:rPr>
                        <a:t>2010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latin typeface="Arial"/>
                        </a:rPr>
                        <a:t>2011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latin typeface="Arial"/>
                        </a:rPr>
                        <a:t>2012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latin typeface="Arial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latin typeface="Arial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latin typeface="Arial"/>
                        </a:rPr>
                        <a:t>2015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latin typeface="Arial"/>
                        </a:rPr>
                        <a:t>2016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latin typeface="Arial"/>
                        </a:rPr>
                        <a:t>2017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latin typeface="Arial"/>
                        </a:rPr>
                        <a:t>2018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latin typeface="Arial"/>
                        </a:rPr>
                        <a:t>2019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latin typeface="Arial"/>
                        </a:rPr>
                        <a:t>2020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763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latin typeface="Arial"/>
                        </a:rPr>
                        <a:t>Free cash flow K€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-488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-1053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-232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1604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1555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1711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1762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1815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1870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1926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1983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763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latin typeface="Arial"/>
                        </a:rPr>
                        <a:t>Coefficient d'actualisation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1,00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0,75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0,56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0,42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0,31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0,23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0,17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0,13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0,10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0,07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0,05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3866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latin typeface="Arial"/>
                        </a:rPr>
                        <a:t>FCF actualisé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-488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-786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-129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667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482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396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304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234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180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138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106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866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latin typeface="Arial"/>
                        </a:rPr>
                        <a:t>Sommation des FCFA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-488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-1274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-1403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-736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-254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142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446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680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860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999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1105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174">
                <a:tc gridSpan="12"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latin typeface="Arial"/>
                        </a:rPr>
          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54763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latin typeface="Arial"/>
                        </a:rPr>
                        <a:t>Sommation 5 ans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142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3866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latin typeface="Arial"/>
                        </a:rPr>
                        <a:t>Sommation 10 ans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1105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3866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latin typeface="Arial"/>
                        </a:rPr>
                        <a:t>Sommation 20 ans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1432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>
                          <a:latin typeface="Arial"/>
                        </a:rPr>
                        <a:t>Formule de Gordon Shapiro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174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latin typeface="Arial"/>
                        </a:rPr>
                        <a:t>Sommation 30 ans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1456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>
                          <a:latin typeface="Arial"/>
                        </a:rPr>
                        <a:t>V0 = FCFt*(1+g)/(r-g)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latin typeface="Arial"/>
                        </a:rPr>
                        <a:t>------------&gt;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latin typeface="Arial"/>
                        </a:rPr>
                        <a:t>1458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3866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latin typeface="Arial"/>
                        </a:rPr>
                        <a:t>Sommation 40 ans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latin typeface="Arial"/>
                        </a:rPr>
                        <a:t>1458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3866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latin typeface="Arial"/>
                        </a:rPr>
                        <a:t>Sommation 100 ans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1458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174">
                <a:tc gridSpan="12"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latin typeface="Arial"/>
                        </a:rPr>
          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63866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latin typeface="Arial"/>
                        </a:rPr>
                        <a:t>Valeur des titres :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>
                          <a:latin typeface="Arial"/>
                        </a:rPr>
                        <a:t>SOCIETE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3866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>
                          <a:latin typeface="Arial"/>
                        </a:rPr>
                        <a:t>Actif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>
                          <a:latin typeface="Arial"/>
                        </a:rPr>
                        <a:t>Passif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320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latin typeface="Arial"/>
                        </a:rPr>
                        <a:t>Immob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1458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latin typeface="Arial"/>
                        </a:rPr>
                        <a:t>Cap.pr.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1458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latin typeface="Arial"/>
                        </a:rPr>
                        <a:t>-------------------------&gt;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>
                          <a:latin typeface="Arial"/>
                        </a:rPr>
                        <a:t>Titres = VE - Dette nette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54763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latin typeface="Arial"/>
                        </a:rPr>
                        <a:t>BFR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latin typeface="Arial"/>
                        </a:rPr>
                        <a:t>Dette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3866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latin typeface="Arial"/>
                        </a:rPr>
                        <a:t>Dispo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3866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latin typeface="Arial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latin typeface="Arial"/>
                        </a:rPr>
                        <a:t>1458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latin typeface="Arial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latin typeface="Arial"/>
                        </a:rPr>
                        <a:t>1458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Line 1"/>
          <p:cNvSpPr>
            <a:spLocks noChangeShapeType="1"/>
          </p:cNvSpPr>
          <p:nvPr/>
        </p:nvSpPr>
        <p:spPr bwMode="auto">
          <a:xfrm>
            <a:off x="3275856" y="4725144"/>
            <a:ext cx="1219200" cy="1104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sp>
      <p:sp>
        <p:nvSpPr>
          <p:cNvPr id="9" name="Line 2"/>
          <p:cNvSpPr>
            <a:spLocks noChangeShapeType="1"/>
          </p:cNvSpPr>
          <p:nvPr/>
        </p:nvSpPr>
        <p:spPr bwMode="auto">
          <a:xfrm flipH="1">
            <a:off x="3131840" y="4293096"/>
            <a:ext cx="325755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72652FD-558C-46FD-B1BB-AE108B7F48D6}" type="datetime1">
              <a:rPr lang="fr-FR" smtClean="0"/>
              <a:pPr/>
              <a:t>21/06/2010</a:t>
            </a:fld>
            <a:endParaRPr lang="fr-FR"/>
          </a:p>
        </p:txBody>
      </p:sp>
      <p:sp>
        <p:nvSpPr>
          <p:cNvPr id="11267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Modddjo – Aks – JSC/ER </a:t>
            </a:r>
            <a:endParaRPr lang="fr-FR"/>
          </a:p>
        </p:txBody>
      </p:sp>
      <p:sp>
        <p:nvSpPr>
          <p:cNvPr id="1126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3C24A3-5801-4D91-B6FC-0794D52BECE8}" type="slidenum">
              <a:rPr lang="fr-FR"/>
              <a:pPr/>
              <a:t>29</a:t>
            </a:fld>
            <a:endParaRPr lang="fr-FR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6.7 Répartition du capital projetée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1691680" y="2060848"/>
          <a:ext cx="2736306" cy="2160240"/>
        </p:xfrm>
        <a:graphic>
          <a:graphicData uri="http://schemas.openxmlformats.org/drawingml/2006/table">
            <a:tbl>
              <a:tblPr/>
              <a:tblGrid>
                <a:gridCol w="1185244"/>
                <a:gridCol w="775531"/>
                <a:gridCol w="775531"/>
              </a:tblGrid>
              <a:tr h="432048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latin typeface="Arial"/>
                        </a:rPr>
                        <a:t>Bases comptables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latin typeface="Arial"/>
                        </a:rPr>
                        <a:t>k€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latin typeface="Arial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 smtClean="0">
                          <a:latin typeface="Arial"/>
                        </a:rPr>
                        <a:t>  Fondateurs</a:t>
                      </a:r>
                      <a:endParaRPr lang="fr-FR" sz="1400" b="1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i="0" u="none" strike="noStrike">
                          <a:latin typeface="Arial"/>
                        </a:rPr>
                        <a:t>400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i="0" u="none" strike="noStrike" dirty="0">
                          <a:latin typeface="Arial"/>
                        </a:rPr>
                        <a:t>25%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 smtClean="0">
                          <a:latin typeface="Arial"/>
                        </a:rPr>
                        <a:t>  New </a:t>
                      </a:r>
                      <a:r>
                        <a:rPr lang="fr-FR" sz="1400" b="1" i="0" u="none" strike="noStrike" dirty="0">
                          <a:latin typeface="Arial"/>
                        </a:rPr>
                        <a:t>Money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i="0" u="none" strike="noStrike">
                          <a:latin typeface="Arial"/>
                        </a:rPr>
                        <a:t>1200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i="0" u="none" strike="noStrike" dirty="0">
                          <a:latin typeface="Arial"/>
                        </a:rPr>
                        <a:t>75%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 smtClean="0">
                          <a:latin typeface="Arial"/>
                        </a:rPr>
                        <a:t>  Total</a:t>
                      </a:r>
                      <a:endParaRPr lang="fr-FR" sz="1400" b="1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i="0" u="none" strike="noStrike">
                          <a:latin typeface="Arial"/>
                        </a:rPr>
                        <a:t>1600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i="0" u="none" strike="noStrike" dirty="0"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4788021" y="2060846"/>
          <a:ext cx="2664300" cy="2160240"/>
        </p:xfrm>
        <a:graphic>
          <a:graphicData uri="http://schemas.openxmlformats.org/drawingml/2006/table">
            <a:tbl>
              <a:tblPr/>
              <a:tblGrid>
                <a:gridCol w="1154054"/>
                <a:gridCol w="755123"/>
                <a:gridCol w="755123"/>
              </a:tblGrid>
              <a:tr h="432048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latin typeface="Arial"/>
                        </a:rPr>
                        <a:t>Bases "valeur"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latin typeface="Arial"/>
                        </a:rPr>
                        <a:t>k€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latin typeface="Arial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 smtClean="0">
                          <a:latin typeface="Arial"/>
                        </a:rPr>
                        <a:t>  Fondateurs</a:t>
                      </a:r>
                      <a:endParaRPr lang="fr-FR" sz="1400" b="1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>
                          <a:latin typeface="Arial"/>
                        </a:rPr>
                        <a:t>1458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>
                          <a:latin typeface="Arial"/>
                        </a:rPr>
                        <a:t>55%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 smtClean="0">
                          <a:latin typeface="Arial"/>
                        </a:rPr>
                        <a:t>  New </a:t>
                      </a:r>
                      <a:r>
                        <a:rPr lang="fr-FR" sz="1400" b="1" i="0" u="none" strike="noStrike" dirty="0">
                          <a:latin typeface="Arial"/>
                        </a:rPr>
                        <a:t>Money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>
                          <a:latin typeface="Arial"/>
                        </a:rPr>
                        <a:t>1200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>
                          <a:latin typeface="Arial"/>
                        </a:rPr>
                        <a:t>45%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 smtClean="0">
                          <a:latin typeface="Arial"/>
                        </a:rPr>
                        <a:t>  Total</a:t>
                      </a:r>
                      <a:endParaRPr lang="fr-FR" sz="1400" b="1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>
                          <a:latin typeface="Arial"/>
                        </a:rPr>
                        <a:t>2658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/>
          <p:cNvSpPr txBox="1">
            <a:spLocks/>
          </p:cNvSpPr>
          <p:nvPr/>
        </p:nvSpPr>
        <p:spPr bwMode="auto">
          <a:xfrm>
            <a:off x="1150938" y="642938"/>
            <a:ext cx="7793037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4400">
              <a:solidFill>
                <a:schemeClr val="tx2"/>
              </a:solidFill>
            </a:endParaRPr>
          </a:p>
        </p:txBody>
      </p:sp>
      <p:pic>
        <p:nvPicPr>
          <p:cNvPr id="5" name="Modddjo - Teaser.mo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Espace réservé de la date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A7F987B-5760-40C8-AE48-6B2A9228F12D}" type="datetime1">
              <a:rPr lang="fr-FR" smtClean="0"/>
              <a:pPr/>
              <a:t>21/06/2010</a:t>
            </a:fld>
            <a:endParaRPr lang="fr-FR" smtClean="0"/>
          </a:p>
        </p:txBody>
      </p:sp>
      <p:sp>
        <p:nvSpPr>
          <p:cNvPr id="1843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A21EDA-C5EE-46DB-9F07-7EFCE687B58F}" type="slidenum">
              <a:rPr lang="fr-FR" smtClean="0"/>
              <a:pPr/>
              <a:t>3</a:t>
            </a:fld>
            <a:endParaRPr lang="fr-FR" smtClean="0"/>
          </a:p>
        </p:txBody>
      </p:sp>
      <p:sp>
        <p:nvSpPr>
          <p:cNvPr id="18438" name="Espace réservé du pied de page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Modddjo – Aks – JSC/ER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CBE72CB-EAB0-474C-B0F5-FAB3E34C7CCB}" type="datetime1">
              <a:rPr lang="fr-FR" smtClean="0"/>
              <a:pPr/>
              <a:t>21/06/2010</a:t>
            </a:fld>
            <a:endParaRPr lang="fr-FR" smtClean="0"/>
          </a:p>
        </p:txBody>
      </p:sp>
      <p:sp>
        <p:nvSpPr>
          <p:cNvPr id="47107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Modddjo – Aks – JSC/ER </a:t>
            </a:r>
          </a:p>
        </p:txBody>
      </p:sp>
      <p:sp>
        <p:nvSpPr>
          <p:cNvPr id="4710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F94585-8CCF-411F-B760-665A649A1833}" type="slidenum">
              <a:rPr lang="fr-FR" smtClean="0"/>
              <a:pPr/>
              <a:t>30</a:t>
            </a:fld>
            <a:endParaRPr lang="fr-FR" dirty="0" smtClean="0"/>
          </a:p>
        </p:txBody>
      </p:sp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714357"/>
          </a:xfrm>
        </p:spPr>
        <p:txBody>
          <a:bodyPr/>
          <a:lstStyle/>
          <a:p>
            <a:r>
              <a:rPr lang="fr-FR" sz="2400" dirty="0" smtClean="0"/>
              <a:t>6.7 Multiples de la profession : </a:t>
            </a:r>
            <a:r>
              <a:rPr lang="fr-FR" sz="2000" dirty="0" smtClean="0"/>
              <a:t>X = (Titres+</a:t>
            </a:r>
            <a:r>
              <a:rPr lang="fr-FR" sz="2000" dirty="0" err="1" smtClean="0"/>
              <a:t>Defi</a:t>
            </a:r>
            <a:r>
              <a:rPr lang="fr-FR" sz="2000" dirty="0" smtClean="0"/>
              <a:t>)/EBIT</a:t>
            </a:r>
          </a:p>
        </p:txBody>
      </p:sp>
      <p:sp>
        <p:nvSpPr>
          <p:cNvPr id="47110" name="Text Box 4"/>
          <p:cNvSpPr txBox="1">
            <a:spLocks noChangeArrowheads="1"/>
          </p:cNvSpPr>
          <p:nvPr/>
        </p:nvSpPr>
        <p:spPr bwMode="auto">
          <a:xfrm>
            <a:off x="1908175" y="2567000"/>
            <a:ext cx="5256213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dirty="0"/>
              <a:t>Apple : 			20 à 25</a:t>
            </a:r>
          </a:p>
          <a:p>
            <a:pPr>
              <a:spcBef>
                <a:spcPct val="50000"/>
              </a:spcBef>
            </a:pPr>
            <a:r>
              <a:rPr lang="fr-FR" sz="2400" dirty="0"/>
              <a:t>Sun Microsystems : 		20</a:t>
            </a:r>
          </a:p>
          <a:p>
            <a:pPr>
              <a:spcBef>
                <a:spcPct val="50000"/>
              </a:spcBef>
            </a:pPr>
            <a:r>
              <a:rPr lang="fr-FR" sz="2400" dirty="0"/>
              <a:t>Adobe : 			23</a:t>
            </a:r>
          </a:p>
          <a:p>
            <a:pPr>
              <a:spcBef>
                <a:spcPct val="50000"/>
              </a:spcBef>
            </a:pPr>
            <a:r>
              <a:rPr lang="fr-FR" sz="2400" dirty="0"/>
              <a:t>Microsoft : 			16</a:t>
            </a:r>
          </a:p>
          <a:p>
            <a:pPr>
              <a:spcBef>
                <a:spcPct val="50000"/>
              </a:spcBef>
            </a:pPr>
            <a:r>
              <a:rPr lang="fr-FR" sz="2400" dirty="0"/>
              <a:t>Dassault </a:t>
            </a:r>
            <a:r>
              <a:rPr lang="fr-FR" sz="2400" dirty="0" err="1"/>
              <a:t>systemes</a:t>
            </a:r>
            <a:r>
              <a:rPr lang="fr-FR" sz="2400" dirty="0"/>
              <a:t> : 	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64FEA5E-D152-49A0-9221-CCBB422F58F4}" type="datetime1">
              <a:rPr lang="fr-FR" smtClean="0"/>
              <a:pPr/>
              <a:t>21/06/2010</a:t>
            </a:fld>
            <a:endParaRPr lang="fr-FR"/>
          </a:p>
        </p:txBody>
      </p:sp>
      <p:sp>
        <p:nvSpPr>
          <p:cNvPr id="12291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Modddjo – Aks – JSC/ER </a:t>
            </a:r>
            <a:endParaRPr lang="fr-FR"/>
          </a:p>
        </p:txBody>
      </p:sp>
      <p:sp>
        <p:nvSpPr>
          <p:cNvPr id="12292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F09E21-5C1A-4A7B-B8FD-AFDB87900B68}" type="slidenum">
              <a:rPr lang="fr-FR"/>
              <a:pPr/>
              <a:t>31</a:t>
            </a:fld>
            <a:endParaRPr lang="fr-FR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65801"/>
            <a:ext cx="7793037" cy="642919"/>
          </a:xfrm>
        </p:spPr>
        <p:txBody>
          <a:bodyPr/>
          <a:lstStyle/>
          <a:p>
            <a:pPr eaLnBrk="1" hangingPunct="1"/>
            <a:r>
              <a:rPr lang="fr-FR" dirty="0" smtClean="0"/>
              <a:t>6.8 Rentabilité du projet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1547664" y="1412776"/>
          <a:ext cx="6552728" cy="4248473"/>
        </p:xfrm>
        <a:graphic>
          <a:graphicData uri="http://schemas.openxmlformats.org/drawingml/2006/table">
            <a:tbl>
              <a:tblPr/>
              <a:tblGrid>
                <a:gridCol w="1329143"/>
                <a:gridCol w="869686"/>
                <a:gridCol w="869686"/>
                <a:gridCol w="869686"/>
                <a:gridCol w="869686"/>
                <a:gridCol w="869686"/>
                <a:gridCol w="875155"/>
              </a:tblGrid>
              <a:tr h="24991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latin typeface="Arial"/>
                        </a:rPr>
                        <a:t>Valeur de la </a:t>
                      </a:r>
                      <a:r>
                        <a:rPr lang="fr-FR" sz="1400" b="1" i="0" u="none" strike="noStrike" dirty="0" err="1">
                          <a:latin typeface="Arial"/>
                        </a:rPr>
                        <a:t>Modddjo</a:t>
                      </a:r>
                      <a:r>
                        <a:rPr lang="fr-FR" sz="1400" b="1" i="0" u="none" strike="noStrike" dirty="0">
                          <a:latin typeface="Arial"/>
                        </a:rPr>
                        <a:t> à terme de 5 ans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91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 err="1">
                          <a:latin typeface="Arial"/>
                        </a:rPr>
                        <a:t>Ebit</a:t>
                      </a:r>
                      <a:endParaRPr lang="fr-FR" sz="1400" b="1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latin typeface="Arial"/>
                        </a:rPr>
                        <a:t>Xtiple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latin typeface="Arial"/>
                        </a:rPr>
                        <a:t>ss 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latin typeface="Arial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latin typeface="Arial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91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 smtClean="0">
                          <a:latin typeface="Arial"/>
                        </a:rPr>
                        <a:t>  </a:t>
                      </a:r>
                      <a:r>
                        <a:rPr lang="fr-FR" sz="1400" b="1" i="0" u="none" strike="noStrike" dirty="0" err="1" smtClean="0">
                          <a:latin typeface="Arial"/>
                        </a:rPr>
                        <a:t>Valo</a:t>
                      </a:r>
                      <a:endParaRPr lang="fr-FR" sz="1400" b="1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>
                          <a:latin typeface="Arial"/>
                        </a:rPr>
                        <a:t>2319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>
                          <a:latin typeface="Arial"/>
                        </a:rPr>
                        <a:t>18832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>
                          <a:latin typeface="Arial"/>
                        </a:rPr>
                        <a:t>55%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>
                          <a:latin typeface="Arial"/>
                        </a:rPr>
                        <a:t>10358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910"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91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 smtClean="0">
                          <a:latin typeface="Arial"/>
                        </a:rPr>
                        <a:t>  </a:t>
                      </a:r>
                      <a:r>
                        <a:rPr lang="fr-FR" sz="1400" b="1" i="0" u="none" strike="noStrike" dirty="0" err="1" smtClean="0">
                          <a:latin typeface="Arial"/>
                        </a:rPr>
                        <a:t>Fondat</a:t>
                      </a:r>
                      <a:r>
                        <a:rPr lang="fr-FR" sz="1400" b="1" i="0" u="none" strike="noStrike" dirty="0">
                          <a:latin typeface="Arial"/>
                        </a:rPr>
                        <a:t>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>
                          <a:latin typeface="Arial"/>
                        </a:rPr>
                        <a:t>2008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>
                          <a:latin typeface="Arial"/>
                        </a:rPr>
                        <a:t>2009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>
                          <a:latin typeface="Arial"/>
                        </a:rPr>
                        <a:t>2010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>
                          <a:latin typeface="Arial"/>
                        </a:rPr>
                        <a:t>2011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>
                          <a:latin typeface="Arial"/>
                        </a:rPr>
                        <a:t>2012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>
                          <a:latin typeface="Arial"/>
                        </a:rPr>
                        <a:t>2013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91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 smtClean="0">
                          <a:latin typeface="Arial"/>
                        </a:rPr>
                        <a:t>  Cash </a:t>
                      </a:r>
                      <a:r>
                        <a:rPr lang="fr-FR" sz="1400" b="1" i="0" u="none" strike="noStrike" dirty="0">
                          <a:latin typeface="Arial"/>
                        </a:rPr>
                        <a:t>out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>
                          <a:latin typeface="Arial"/>
                        </a:rPr>
                        <a:t>-400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91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 smtClean="0">
                          <a:latin typeface="Arial"/>
                        </a:rPr>
                        <a:t>  Cash </a:t>
                      </a:r>
                      <a:r>
                        <a:rPr lang="fr-FR" sz="1400" b="1" i="0" u="none" strike="noStrike" dirty="0">
                          <a:latin typeface="Arial"/>
                        </a:rPr>
                        <a:t>in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>
                          <a:latin typeface="Arial"/>
                        </a:rPr>
                        <a:t>10358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611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 smtClean="0">
                          <a:latin typeface="Arial"/>
                        </a:rPr>
                        <a:t>  Total</a:t>
                      </a:r>
                      <a:endParaRPr lang="fr-FR" sz="1400" b="1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>
                          <a:latin typeface="Arial"/>
                        </a:rPr>
                        <a:t>-400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>
                          <a:latin typeface="Arial"/>
                        </a:rPr>
                        <a:t>10358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611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 smtClean="0">
                          <a:latin typeface="Arial"/>
                        </a:rPr>
                        <a:t>  TRI</a:t>
                      </a:r>
                      <a:endParaRPr lang="fr-FR" sz="1400" b="1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>
                          <a:latin typeface="Arial"/>
                        </a:rPr>
                        <a:t>92%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910"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91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 smtClean="0">
                          <a:latin typeface="Arial"/>
                        </a:rPr>
                        <a:t>  New </a:t>
                      </a:r>
                      <a:r>
                        <a:rPr lang="fr-FR" sz="1400" b="1" i="0" u="none" strike="noStrike" dirty="0">
                          <a:latin typeface="Arial"/>
                        </a:rPr>
                        <a:t>Money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>
                          <a:latin typeface="Arial"/>
                        </a:rPr>
                        <a:t>2008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>
                          <a:latin typeface="Arial"/>
                        </a:rPr>
                        <a:t>2009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>
                          <a:latin typeface="Arial"/>
                        </a:rPr>
                        <a:t>2010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>
                          <a:latin typeface="Arial"/>
                        </a:rPr>
                        <a:t>2011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>
                          <a:latin typeface="Arial"/>
                        </a:rPr>
                        <a:t>2012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>
                          <a:latin typeface="Arial"/>
                        </a:rPr>
                        <a:t>2013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91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 smtClean="0">
                          <a:latin typeface="Arial"/>
                        </a:rPr>
                        <a:t>  Cash </a:t>
                      </a:r>
                      <a:r>
                        <a:rPr lang="fr-FR" sz="1400" b="1" i="0" u="none" strike="noStrike" dirty="0">
                          <a:latin typeface="Arial"/>
                        </a:rPr>
                        <a:t>out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>
                          <a:latin typeface="Arial"/>
                        </a:rPr>
                        <a:t>-1200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91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 smtClean="0">
                          <a:latin typeface="Arial"/>
                        </a:rPr>
                        <a:t>  Cash </a:t>
                      </a:r>
                      <a:r>
                        <a:rPr lang="fr-FR" sz="1400" b="1" i="0" u="none" strike="noStrike" dirty="0">
                          <a:latin typeface="Arial"/>
                        </a:rPr>
                        <a:t>in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>
                          <a:latin typeface="Arial"/>
                        </a:rPr>
                        <a:t>8474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611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 smtClean="0">
                          <a:latin typeface="Arial"/>
                        </a:rPr>
                        <a:t>  Total</a:t>
                      </a:r>
                      <a:endParaRPr lang="fr-FR" sz="1400" b="1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>
                          <a:latin typeface="Arial"/>
                        </a:rPr>
                        <a:t>-1200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>
                          <a:latin typeface="Arial"/>
                        </a:rPr>
                        <a:t>8474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63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 smtClean="0">
                          <a:latin typeface="Arial"/>
                        </a:rPr>
                        <a:t>  IRR</a:t>
                      </a:r>
                      <a:endParaRPr lang="fr-FR" sz="1400" b="1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>
                          <a:latin typeface="Arial"/>
                        </a:rPr>
                        <a:t>92%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5180E10-C741-4182-B037-9A3F9F5C60EB}" type="datetime1">
              <a:rPr lang="fr-FR" smtClean="0"/>
              <a:pPr/>
              <a:t>21/06/2010</a:t>
            </a:fld>
            <a:endParaRPr lang="fr-FR"/>
          </a:p>
        </p:txBody>
      </p:sp>
      <p:sp>
        <p:nvSpPr>
          <p:cNvPr id="13315" name="Rectangle 1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Modddjo – Aks – JSC/ER </a:t>
            </a:r>
            <a:endParaRPr lang="fr-FR"/>
          </a:p>
        </p:txBody>
      </p:sp>
      <p:sp>
        <p:nvSpPr>
          <p:cNvPr id="13316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430179-52F8-4BD0-8019-153D5F4E13A7}" type="slidenum">
              <a:rPr lang="fr-FR"/>
              <a:pPr/>
              <a:t>32</a:t>
            </a:fld>
            <a:endParaRPr lang="fr-FR"/>
          </a:p>
        </p:txBody>
      </p:sp>
      <p:sp>
        <p:nvSpPr>
          <p:cNvPr id="13317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Merci de votre attention…</a:t>
            </a:r>
          </a:p>
        </p:txBody>
      </p:sp>
      <p:sp>
        <p:nvSpPr>
          <p:cNvPr id="13318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JSC Consultants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41D0BD9-CCE1-45C7-82C0-7F1BED8A6B5F}" type="datetime1">
              <a:rPr lang="fr-FR" smtClean="0"/>
              <a:pPr/>
              <a:t>21/06/2010</a:t>
            </a:fld>
            <a:endParaRPr lang="fr-FR"/>
          </a:p>
        </p:txBody>
      </p:sp>
      <p:sp>
        <p:nvSpPr>
          <p:cNvPr id="13315" name="Rectangle 1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Modddjo – Aks – JSC/ER </a:t>
            </a:r>
            <a:endParaRPr lang="fr-FR"/>
          </a:p>
        </p:txBody>
      </p:sp>
      <p:sp>
        <p:nvSpPr>
          <p:cNvPr id="13316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430179-52F8-4BD0-8019-153D5F4E13A7}" type="slidenum">
              <a:rPr lang="fr-FR"/>
              <a:pPr/>
              <a:t>33</a:t>
            </a:fld>
            <a:endParaRPr lang="fr-FR"/>
          </a:p>
        </p:txBody>
      </p:sp>
      <p:sp>
        <p:nvSpPr>
          <p:cNvPr id="13317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ANNEXES</a:t>
            </a:r>
          </a:p>
        </p:txBody>
      </p:sp>
      <p:sp>
        <p:nvSpPr>
          <p:cNvPr id="13318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838200"/>
          </a:xfrm>
        </p:spPr>
        <p:txBody>
          <a:bodyPr/>
          <a:lstStyle/>
          <a:p>
            <a:pPr eaLnBrk="1" hangingPunct="1"/>
            <a:r>
              <a:rPr lang="fr-FR" dirty="0" smtClean="0"/>
              <a:t>(Annexe) Concurrence</a:t>
            </a:r>
            <a:endParaRPr lang="fr-FR" sz="1600" dirty="0" smtClean="0"/>
          </a:p>
        </p:txBody>
      </p:sp>
      <p:pic>
        <p:nvPicPr>
          <p:cNvPr id="5222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250" y="1989138"/>
            <a:ext cx="7229475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28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0AC4B84-D8B7-4E83-885C-C4F840283C72}" type="datetime1">
              <a:rPr lang="fr-FR" smtClean="0"/>
              <a:pPr/>
              <a:t>21/06/2010</a:t>
            </a:fld>
            <a:endParaRPr lang="fr-FR" smtClean="0"/>
          </a:p>
        </p:txBody>
      </p:sp>
      <p:sp>
        <p:nvSpPr>
          <p:cNvPr id="52229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F94585-8CCF-411F-B760-665A649A1833}" type="slidenum">
              <a:rPr lang="fr-FR" smtClean="0"/>
              <a:pPr/>
              <a:t>34</a:t>
            </a:fld>
            <a:endParaRPr lang="fr-FR" dirty="0" smtClean="0"/>
          </a:p>
        </p:txBody>
      </p:sp>
      <p:sp>
        <p:nvSpPr>
          <p:cNvPr id="52230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Modddjo – Aks – JSC/ER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r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838200"/>
          </a:xfrm>
        </p:spPr>
        <p:txBody>
          <a:bodyPr/>
          <a:lstStyle/>
          <a:p>
            <a:pPr eaLnBrk="1" hangingPunct="1"/>
            <a:r>
              <a:rPr lang="fr-FR" sz="4000" dirty="0" smtClean="0"/>
              <a:t>Prévisions des ventes</a:t>
            </a:r>
          </a:p>
        </p:txBody>
      </p:sp>
      <p:sp>
        <p:nvSpPr>
          <p:cNvPr id="3789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1200" b="1" smtClean="0"/>
              <a:t>Quantités</a:t>
            </a:r>
            <a:endParaRPr lang="fr-FR" sz="1200" smtClean="0"/>
          </a:p>
          <a:p>
            <a:r>
              <a:rPr lang="fr-FR" sz="1200" smtClean="0"/>
              <a:t>1,3 à 1,4 milliards d'internautes sur 240 millions de sites web, dont 80 millions sont actifs pour faire l'acquisition des produits </a:t>
            </a:r>
            <a:r>
              <a:rPr lang="fr-FR" sz="1200" b="1" i="1" smtClean="0"/>
              <a:t>Modddjo</a:t>
            </a:r>
            <a:endParaRPr lang="fr-FR" sz="1200" smtClean="0"/>
          </a:p>
          <a:p>
            <a:r>
              <a:rPr lang="fr-FR" sz="1200" smtClean="0"/>
              <a:t>Quantités mensuelles de produits </a:t>
            </a:r>
            <a:r>
              <a:rPr lang="fr-FR" sz="1200" b="1" i="1" smtClean="0"/>
              <a:t>Modddjo</a:t>
            </a:r>
            <a:r>
              <a:rPr lang="fr-FR" sz="1200" smtClean="0"/>
              <a:t> vendues en 2012 = </a:t>
            </a:r>
            <a:br>
              <a:rPr lang="fr-FR" sz="1200" smtClean="0"/>
            </a:br>
            <a:r>
              <a:rPr lang="fr-FR" sz="1200" smtClean="0"/>
              <a:t>450 réparties :</a:t>
            </a:r>
          </a:p>
          <a:p>
            <a:pPr lvl="1"/>
            <a:r>
              <a:rPr lang="fr-FR" sz="1200" smtClean="0"/>
              <a:t>200 en Europe (français, anglais, allemand, espagnol, italien),</a:t>
            </a:r>
          </a:p>
          <a:p>
            <a:pPr lvl="1"/>
            <a:r>
              <a:rPr lang="fr-FR" sz="1200" smtClean="0"/>
              <a:t>150 en Amérique (Nord et Sud)</a:t>
            </a:r>
          </a:p>
          <a:p>
            <a:pPr lvl="1"/>
            <a:r>
              <a:rPr lang="fr-FR" sz="1200" smtClean="0"/>
              <a:t>100 en Asie (Chine et Japon)</a:t>
            </a:r>
          </a:p>
          <a:p>
            <a:endParaRPr lang="fr-FR" sz="1200" smtClean="0"/>
          </a:p>
          <a:p>
            <a:r>
              <a:rPr lang="fr-FR" sz="1200" b="1" smtClean="0"/>
              <a:t>Prix</a:t>
            </a:r>
            <a:endParaRPr lang="fr-FR" sz="1200" smtClean="0"/>
          </a:p>
          <a:p>
            <a:r>
              <a:rPr lang="fr-FR" sz="1200" smtClean="0"/>
              <a:t>Produits et services professionnels (Writer, greffon, services...) payants :</a:t>
            </a:r>
          </a:p>
          <a:p>
            <a:pPr lvl="1"/>
            <a:r>
              <a:rPr lang="fr-FR" sz="1400" smtClean="0"/>
              <a:t>Writer = 729€ HT ( ~ Flash notamment)</a:t>
            </a:r>
          </a:p>
          <a:p>
            <a:pPr lvl="1"/>
            <a:r>
              <a:rPr lang="fr-FR" sz="1400" smtClean="0"/>
              <a:t>Le plugin «</a:t>
            </a:r>
            <a:r>
              <a:rPr lang="fr-FR" sz="1400" b="1" i="1" smtClean="0"/>
              <a:t> DreamWeaver </a:t>
            </a:r>
            <a:r>
              <a:rPr lang="fr-FR" sz="1400" smtClean="0"/>
              <a:t>» = 1094€ HT  (150% du prix du Writer)</a:t>
            </a:r>
            <a:r>
              <a:rPr lang="fr-FR" sz="1000" smtClean="0"/>
              <a:t>.</a:t>
            </a:r>
          </a:p>
          <a:p>
            <a:pPr lvl="1"/>
            <a:endParaRPr lang="fr-FR" sz="1000" smtClean="0"/>
          </a:p>
          <a:p>
            <a:r>
              <a:rPr lang="fr-FR" sz="1200" b="1" smtClean="0"/>
              <a:t>Chiffres d'affaires</a:t>
            </a:r>
            <a:endParaRPr lang="fr-FR" sz="1200" smtClean="0"/>
          </a:p>
          <a:p>
            <a:r>
              <a:rPr lang="fr-FR" sz="1200" smtClean="0"/>
              <a:t>450 pièces de plugin </a:t>
            </a:r>
            <a:r>
              <a:rPr lang="fr-FR" sz="1200" b="1" i="1" smtClean="0"/>
              <a:t>DreamWeaver</a:t>
            </a:r>
            <a:r>
              <a:rPr lang="fr-FR" sz="1200" smtClean="0"/>
              <a:t> à 1094 € ainsi que quelques services annexes prudemment estimés à 5% du chiffre d'affaires produit, nous amènerons à un CA total d'environ 520 k€ par mois en 2011.</a:t>
            </a:r>
          </a:p>
          <a:p>
            <a:endParaRPr lang="fr-FR" sz="1200" smtClean="0"/>
          </a:p>
          <a:p>
            <a:r>
              <a:rPr lang="fr-FR" sz="1200" smtClean="0"/>
              <a:t>Les ventes de produit s commenceront selon le plan déjà indiqué en juillet 2010.</a:t>
            </a:r>
          </a:p>
        </p:txBody>
      </p:sp>
      <p:sp>
        <p:nvSpPr>
          <p:cNvPr id="37892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84095C7-F7E3-4FE3-B892-614BB4C4E2AF}" type="datetime1">
              <a:rPr lang="fr-FR" smtClean="0"/>
              <a:pPr/>
              <a:t>21/06/2010</a:t>
            </a:fld>
            <a:endParaRPr lang="fr-FR" smtClean="0"/>
          </a:p>
        </p:txBody>
      </p:sp>
      <p:sp>
        <p:nvSpPr>
          <p:cNvPr id="37893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F94585-8CCF-411F-B760-665A649A1833}" type="slidenum">
              <a:rPr lang="fr-FR" smtClean="0"/>
              <a:pPr/>
              <a:t>35</a:t>
            </a:fld>
            <a:endParaRPr lang="fr-FR" dirty="0" smtClean="0"/>
          </a:p>
        </p:txBody>
      </p:sp>
      <p:sp>
        <p:nvSpPr>
          <p:cNvPr id="37894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Modddjo – Aks – JSC/ER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re 1"/>
          <p:cNvSpPr>
            <a:spLocks noGrp="1"/>
          </p:cNvSpPr>
          <p:nvPr>
            <p:ph type="title" idx="4294967295"/>
          </p:nvPr>
        </p:nvSpPr>
        <p:spPr>
          <a:xfrm>
            <a:off x="1150938" y="214313"/>
            <a:ext cx="7793037" cy="838200"/>
          </a:xfrm>
        </p:spPr>
        <p:txBody>
          <a:bodyPr/>
          <a:lstStyle/>
          <a:p>
            <a:pPr eaLnBrk="1" hangingPunct="1"/>
            <a:r>
              <a:rPr lang="fr-FR" sz="4000" dirty="0" smtClean="0"/>
              <a:t>Prévisions des ventes</a:t>
            </a:r>
          </a:p>
        </p:txBody>
      </p:sp>
      <p:sp>
        <p:nvSpPr>
          <p:cNvPr id="38915" name="Espace réservé du contenu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endParaRPr lang="fr-FR" sz="1200" b="1" smtClean="0"/>
          </a:p>
          <a:p>
            <a:r>
              <a:rPr lang="fr-FR" sz="1200" b="1" smtClean="0"/>
              <a:t>8 millions de décideurs à toucher (de sites cibles) </a:t>
            </a:r>
            <a:r>
              <a:rPr lang="fr-FR" sz="1200" b="1" smtClean="0">
                <a:sym typeface="Wingdings" pitchFamily="2" charset="2"/>
              </a:rPr>
              <a:t> prospects qualifiés</a:t>
            </a:r>
          </a:p>
          <a:p>
            <a:pPr lvl="1"/>
            <a:r>
              <a:rPr lang="fr-FR" sz="1200" smtClean="0"/>
              <a:t>Une adresse où l’on connaît la motivation du prospect</a:t>
            </a:r>
          </a:p>
          <a:p>
            <a:pPr lvl="1"/>
            <a:r>
              <a:rPr lang="fr-FR" sz="1200" smtClean="0"/>
              <a:t>8 millions de décideurs qui peuvent acheter 1 unité x 729 €</a:t>
            </a:r>
          </a:p>
          <a:p>
            <a:pPr lvl="1"/>
            <a:r>
              <a:rPr lang="fr-FR" sz="1200" smtClean="0"/>
              <a:t>Leads : 10 000</a:t>
            </a:r>
          </a:p>
          <a:p>
            <a:pPr lvl="1"/>
            <a:r>
              <a:rPr lang="fr-FR" sz="1200" smtClean="0"/>
              <a:t>Transformés  : 15 %</a:t>
            </a:r>
          </a:p>
          <a:p>
            <a:pPr lvl="1"/>
            <a:r>
              <a:rPr lang="fr-FR" sz="1200" smtClean="0"/>
              <a:t>Clients : 150</a:t>
            </a:r>
          </a:p>
          <a:p>
            <a:pPr lvl="1"/>
            <a:r>
              <a:rPr lang="fr-FR" sz="1200" smtClean="0">
                <a:sym typeface="Wingdings" pitchFamily="2" charset="2"/>
              </a:rPr>
              <a:t> pour 10 K€ dépensés = 230 k€ de CA</a:t>
            </a:r>
          </a:p>
          <a:p>
            <a:pPr lvl="1"/>
            <a:endParaRPr lang="fr-FR" sz="1200" smtClean="0"/>
          </a:p>
          <a:p>
            <a:r>
              <a:rPr lang="fr-FR" sz="1200" b="1" smtClean="0"/>
              <a:t>Publicité :</a:t>
            </a:r>
            <a:r>
              <a:rPr lang="fr-FR" sz="1200" smtClean="0"/>
              <a:t> 300 000 € = coût heure modérateur (6 animateurs à 50 k€/an – 1 par langue)</a:t>
            </a:r>
          </a:p>
          <a:p>
            <a:r>
              <a:rPr lang="fr-FR" sz="1200" smtClean="0"/>
              <a:t>Chaque animateur donne 33 000 contacts qualifiés, soit 5000 leads/pers, soit 25 leads/par jour</a:t>
            </a:r>
          </a:p>
          <a:p>
            <a:pPr lvl="1"/>
            <a:r>
              <a:rPr lang="fr-FR" sz="1200" smtClean="0"/>
              <a:t>année 1 : 1 500 unités</a:t>
            </a:r>
          </a:p>
          <a:p>
            <a:pPr lvl="1"/>
            <a:r>
              <a:rPr lang="fr-FR" sz="1200" smtClean="0"/>
              <a:t>année 2 : 5 600</a:t>
            </a:r>
          </a:p>
          <a:p>
            <a:pPr lvl="1"/>
            <a:r>
              <a:rPr lang="fr-FR" sz="1200" smtClean="0"/>
              <a:t>année 3 : 5 400 </a:t>
            </a:r>
          </a:p>
          <a:p>
            <a:pPr lvl="1"/>
            <a:endParaRPr lang="fr-FR" sz="1200" smtClean="0"/>
          </a:p>
          <a:p>
            <a:r>
              <a:rPr lang="fr-FR" sz="1200" b="1" smtClean="0"/>
              <a:t>Pub. Année 2 : </a:t>
            </a:r>
            <a:r>
              <a:rPr lang="fr-FR" sz="1200" smtClean="0"/>
              <a:t>600 000 € (pub, traduction, salaires chargés modérateurs)</a:t>
            </a:r>
            <a:r>
              <a:rPr lang="fr-FR" sz="1200" b="1" smtClean="0"/>
              <a:t> </a:t>
            </a:r>
            <a:endParaRPr lang="fr-FR" sz="1200" smtClean="0"/>
          </a:p>
          <a:p>
            <a:r>
              <a:rPr lang="fr-FR" sz="1200" b="1" smtClean="0"/>
              <a:t>Levier :</a:t>
            </a:r>
            <a:r>
              <a:rPr lang="fr-FR" sz="1200" smtClean="0"/>
              <a:t> animation de la communauté autour de Goodddjo </a:t>
            </a:r>
          </a:p>
          <a:p>
            <a:pPr lvl="1"/>
            <a:r>
              <a:rPr lang="fr-FR" sz="1200" smtClean="0"/>
              <a:t>Actions marketing pour toucher les 8 millions de cible </a:t>
            </a:r>
          </a:p>
          <a:p>
            <a:endParaRPr lang="fr-FR" sz="1200" smtClean="0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 flipH="1" flipV="1">
            <a:off x="3203575" y="4797425"/>
            <a:ext cx="3097213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 flipH="1" flipV="1">
            <a:off x="2843213" y="5445125"/>
            <a:ext cx="3024187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8918" name="Espace réservé de la date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9EA63F7-871D-4B24-9BAC-8309AFC65188}" type="datetime1">
              <a:rPr lang="fr-FR" smtClean="0"/>
              <a:pPr/>
              <a:t>21/06/2010</a:t>
            </a:fld>
            <a:endParaRPr lang="fr-FR" smtClean="0"/>
          </a:p>
        </p:txBody>
      </p:sp>
      <p:sp>
        <p:nvSpPr>
          <p:cNvPr id="38919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F94585-8CCF-411F-B760-665A649A1833}" type="slidenum">
              <a:rPr lang="fr-FR" smtClean="0"/>
              <a:pPr/>
              <a:t>36</a:t>
            </a:fld>
            <a:endParaRPr lang="fr-FR" dirty="0" smtClean="0"/>
          </a:p>
        </p:txBody>
      </p:sp>
      <p:sp>
        <p:nvSpPr>
          <p:cNvPr id="38920" name="Espace réservé du pied de page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Modddjo – Aks – JSC/ER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r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838200"/>
          </a:xfrm>
        </p:spPr>
        <p:txBody>
          <a:bodyPr/>
          <a:lstStyle/>
          <a:p>
            <a:pPr eaLnBrk="1" hangingPunct="1"/>
            <a:r>
              <a:rPr lang="fr-FR" sz="3600" dirty="0" smtClean="0"/>
              <a:t>Structure d’exploitation</a:t>
            </a:r>
          </a:p>
        </p:txBody>
      </p:sp>
      <p:sp>
        <p:nvSpPr>
          <p:cNvPr id="40963" name="Espace réservé du conten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z="2400" b="1" smtClean="0"/>
              <a:t>Les étapes de production :</a:t>
            </a:r>
          </a:p>
          <a:p>
            <a:pPr lvl="1" eaLnBrk="1" hangingPunct="1"/>
            <a:r>
              <a:rPr lang="fr-FR" sz="1800" smtClean="0"/>
              <a:t>Etape 1 : 5 mois,</a:t>
            </a:r>
          </a:p>
          <a:p>
            <a:pPr lvl="2" eaLnBrk="1" hangingPunct="1"/>
            <a:r>
              <a:rPr lang="fr-FR" sz="1600" smtClean="0"/>
              <a:t>Webplayer v1.0</a:t>
            </a:r>
          </a:p>
          <a:p>
            <a:pPr lvl="2" eaLnBrk="1" hangingPunct="1"/>
            <a:r>
              <a:rPr lang="fr-FR" sz="1600" smtClean="0"/>
              <a:t>Writer</a:t>
            </a:r>
          </a:p>
          <a:p>
            <a:pPr lvl="2" eaLnBrk="1" hangingPunct="1"/>
            <a:r>
              <a:rPr lang="fr-FR" sz="1600" smtClean="0"/>
              <a:t>Site web Modddjo.com</a:t>
            </a:r>
          </a:p>
          <a:p>
            <a:pPr lvl="1" eaLnBrk="1" hangingPunct="1"/>
            <a:r>
              <a:rPr lang="fr-FR" sz="1800" smtClean="0"/>
              <a:t>Etape 2 : 7 mois, mise en œuvre Goodddjo</a:t>
            </a:r>
          </a:p>
          <a:p>
            <a:pPr lvl="2" eaLnBrk="1" hangingPunct="1"/>
            <a:r>
              <a:rPr lang="fr-FR" sz="1600" smtClean="0"/>
              <a:t>Webplayer v1.1</a:t>
            </a:r>
          </a:p>
          <a:p>
            <a:pPr lvl="2" eaLnBrk="1" hangingPunct="1"/>
            <a:r>
              <a:rPr lang="fr-FR" sz="1600" smtClean="0"/>
              <a:t>Plugin DreamWeaver v1.0</a:t>
            </a:r>
          </a:p>
          <a:p>
            <a:pPr lvl="2" eaLnBrk="1" hangingPunct="1"/>
            <a:r>
              <a:rPr lang="fr-FR" sz="1600" smtClean="0"/>
              <a:t>Présentation video</a:t>
            </a:r>
          </a:p>
          <a:p>
            <a:pPr lvl="2" eaLnBrk="1" hangingPunct="1"/>
            <a:r>
              <a:rPr lang="fr-FR" sz="1600" smtClean="0"/>
              <a:t>Site web Goodddjo</a:t>
            </a:r>
          </a:p>
          <a:p>
            <a:pPr lvl="1" eaLnBrk="1" hangingPunct="1"/>
            <a:r>
              <a:rPr lang="fr-FR" sz="1800" smtClean="0"/>
              <a:t>Etape 3 : 9 mois, Navigateur avec rendu web</a:t>
            </a:r>
          </a:p>
          <a:p>
            <a:pPr lvl="2" eaLnBrk="1" hangingPunct="1"/>
            <a:r>
              <a:rPr lang="fr-FR" sz="1600" smtClean="0"/>
              <a:t>Webplayer v2.0</a:t>
            </a:r>
          </a:p>
          <a:p>
            <a:pPr lvl="2" eaLnBrk="1" hangingPunct="1"/>
            <a:r>
              <a:rPr lang="fr-FR" sz="1600" smtClean="0"/>
              <a:t>Writer</a:t>
            </a:r>
          </a:p>
          <a:p>
            <a:pPr lvl="2" eaLnBrk="1" hangingPunct="1"/>
            <a:r>
              <a:rPr lang="fr-FR" sz="1600" smtClean="0"/>
              <a:t>Site web Modddjo.com</a:t>
            </a:r>
          </a:p>
          <a:p>
            <a:pPr lvl="3" eaLnBrk="1" hangingPunct="1"/>
            <a:endParaRPr lang="fr-FR" smtClean="0"/>
          </a:p>
          <a:p>
            <a:pPr eaLnBrk="1" hangingPunct="1">
              <a:buFont typeface="Wingdings" pitchFamily="2" charset="2"/>
              <a:buNone/>
            </a:pPr>
            <a:endParaRPr lang="fr-FR" smtClean="0"/>
          </a:p>
          <a:p>
            <a:pPr eaLnBrk="1" hangingPunct="1"/>
            <a:endParaRPr lang="fr-FR" smtClean="0"/>
          </a:p>
        </p:txBody>
      </p:sp>
      <p:sp>
        <p:nvSpPr>
          <p:cNvPr id="40964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BA7EF99-245E-46F1-8A25-8D3E410E0E41}" type="datetime1">
              <a:rPr lang="fr-FR" smtClean="0"/>
              <a:pPr/>
              <a:t>21/06/2010</a:t>
            </a:fld>
            <a:endParaRPr lang="fr-FR" smtClean="0"/>
          </a:p>
        </p:txBody>
      </p:sp>
      <p:sp>
        <p:nvSpPr>
          <p:cNvPr id="4096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F94585-8CCF-411F-B760-665A649A1833}" type="slidenum">
              <a:rPr lang="fr-FR" smtClean="0"/>
              <a:pPr/>
              <a:t>37</a:t>
            </a:fld>
            <a:endParaRPr lang="fr-FR" dirty="0" smtClean="0"/>
          </a:p>
        </p:txBody>
      </p:sp>
      <p:sp>
        <p:nvSpPr>
          <p:cNvPr id="40966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Modddjo – Aks – JSC/ER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r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838200"/>
          </a:xfrm>
        </p:spPr>
        <p:txBody>
          <a:bodyPr/>
          <a:lstStyle/>
          <a:p>
            <a:pPr eaLnBrk="1" hangingPunct="1"/>
            <a:r>
              <a:rPr lang="fr-FR" sz="4000" smtClean="0"/>
              <a:t>6. </a:t>
            </a:r>
            <a:r>
              <a:rPr lang="fr-FR" sz="3600" smtClean="0"/>
              <a:t>Structure d’exploitation</a:t>
            </a:r>
          </a:p>
        </p:txBody>
      </p:sp>
      <p:sp>
        <p:nvSpPr>
          <p:cNvPr id="41987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sz="1800" b="1" smtClean="0"/>
              <a:t>Les moyens humains :</a:t>
            </a:r>
          </a:p>
          <a:p>
            <a:pPr eaLnBrk="1" hangingPunct="1"/>
            <a:endParaRPr lang="fr-FR" sz="1400" b="1" smtClean="0"/>
          </a:p>
          <a:p>
            <a:pPr lvl="1"/>
            <a:r>
              <a:rPr lang="fr-FR" sz="1400" smtClean="0"/>
              <a:t>22 personnes à la fin de décembre 2010 </a:t>
            </a:r>
          </a:p>
          <a:p>
            <a:pPr lvl="1"/>
            <a:r>
              <a:rPr lang="fr-FR" sz="1400" smtClean="0"/>
              <a:t>27 salariés dès mai 2011 pour le début de la 3ème étape de commercialisation de </a:t>
            </a:r>
            <a:r>
              <a:rPr lang="fr-FR" sz="1400" b="1" i="1" smtClean="0"/>
              <a:t>Modddjo</a:t>
            </a:r>
            <a:r>
              <a:rPr lang="fr-FR" sz="1400" smtClean="0"/>
              <a:t> (les versions 2.0 des </a:t>
            </a:r>
            <a:r>
              <a:rPr lang="fr-FR" sz="1400" b="1" i="1" smtClean="0"/>
              <a:t>Players</a:t>
            </a:r>
            <a:r>
              <a:rPr lang="fr-FR" sz="1400" smtClean="0"/>
              <a:t> et </a:t>
            </a:r>
            <a:r>
              <a:rPr lang="fr-FR" sz="1400" b="1" i="1" smtClean="0"/>
              <a:t>Dreamweaver</a:t>
            </a:r>
            <a:r>
              <a:rPr lang="fr-FR" sz="1400" smtClean="0"/>
              <a:t>)</a:t>
            </a:r>
          </a:p>
          <a:p>
            <a:pPr lvl="1"/>
            <a:endParaRPr lang="fr-FR" sz="1400" smtClean="0"/>
          </a:p>
          <a:p>
            <a:r>
              <a:rPr lang="fr-FR" sz="1400" smtClean="0"/>
              <a:t>R&amp;D  : 817 k€ sur les 24 premiers mois - 2010 5 personnes / 2012 </a:t>
            </a:r>
            <a:br>
              <a:rPr lang="fr-FR" sz="1400" smtClean="0"/>
            </a:br>
            <a:r>
              <a:rPr lang="fr-FR" sz="1400" smtClean="0"/>
              <a:t>(hors CTO Sébastien Bloc) </a:t>
            </a:r>
          </a:p>
          <a:p>
            <a:endParaRPr lang="fr-FR" sz="1400" smtClean="0"/>
          </a:p>
          <a:p>
            <a:r>
              <a:rPr lang="fr-FR" sz="1400" smtClean="0"/>
              <a:t>Logistique</a:t>
            </a:r>
          </a:p>
          <a:p>
            <a:pPr eaLnBrk="1" hangingPunct="1"/>
            <a:endParaRPr lang="fr-FR" sz="1400" smtClean="0"/>
          </a:p>
        </p:txBody>
      </p:sp>
      <p:sp>
        <p:nvSpPr>
          <p:cNvPr id="41988" name="Line 5"/>
          <p:cNvSpPr>
            <a:spLocks noChangeShapeType="1"/>
          </p:cNvSpPr>
          <p:nvPr/>
        </p:nvSpPr>
        <p:spPr bwMode="auto">
          <a:xfrm flipH="1" flipV="1">
            <a:off x="2195513" y="2781300"/>
            <a:ext cx="1728787" cy="2952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41989" name="Oval 6"/>
          <p:cNvSpPr>
            <a:spLocks noChangeArrowheads="1"/>
          </p:cNvSpPr>
          <p:nvPr/>
        </p:nvSpPr>
        <p:spPr bwMode="auto">
          <a:xfrm>
            <a:off x="1258888" y="2420938"/>
            <a:ext cx="1728787" cy="1223962"/>
          </a:xfrm>
          <a:prstGeom prst="ellipse">
            <a:avLst/>
          </a:prstGeom>
          <a:noFill/>
          <a:ln w="412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1990" name="Espace réservé de la date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38AB1BF-033A-454D-8712-03BD34F5BCB9}" type="datetime1">
              <a:rPr lang="fr-FR" smtClean="0"/>
              <a:pPr/>
              <a:t>21/06/2010</a:t>
            </a:fld>
            <a:endParaRPr lang="fr-FR" smtClean="0"/>
          </a:p>
        </p:txBody>
      </p:sp>
      <p:sp>
        <p:nvSpPr>
          <p:cNvPr id="41991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F94585-8CCF-411F-B760-665A649A1833}" type="slidenum">
              <a:rPr lang="fr-FR" smtClean="0"/>
              <a:pPr/>
              <a:t>38</a:t>
            </a:fld>
            <a:endParaRPr lang="fr-FR" dirty="0" smtClean="0"/>
          </a:p>
        </p:txBody>
      </p:sp>
      <p:sp>
        <p:nvSpPr>
          <p:cNvPr id="41992" name="Espace réservé du pied de page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Modddjo – Aks – JSC/ER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r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838200"/>
          </a:xfrm>
        </p:spPr>
        <p:txBody>
          <a:bodyPr/>
          <a:lstStyle/>
          <a:p>
            <a:pPr eaLnBrk="1" hangingPunct="1"/>
            <a:r>
              <a:rPr lang="fr-FR" sz="3600" dirty="0" smtClean="0"/>
              <a:t>Plan tactique</a:t>
            </a:r>
          </a:p>
        </p:txBody>
      </p:sp>
      <p:sp>
        <p:nvSpPr>
          <p:cNvPr id="33795" name="Espace réservé du contenu 2"/>
          <p:cNvSpPr>
            <a:spLocks noGrp="1"/>
          </p:cNvSpPr>
          <p:nvPr>
            <p:ph idx="1"/>
          </p:nvPr>
        </p:nvSpPr>
        <p:spPr>
          <a:xfrm>
            <a:off x="935038" y="2133600"/>
            <a:ext cx="8208962" cy="3600450"/>
          </a:xfrm>
        </p:spPr>
        <p:txBody>
          <a:bodyPr/>
          <a:lstStyle/>
          <a:p>
            <a:pPr marL="990600" lvl="1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fr-FR" sz="1400" smtClean="0"/>
          </a:p>
          <a:p>
            <a:pPr hangingPunct="1"/>
            <a:r>
              <a:rPr lang="fr-FR" sz="1800" smtClean="0"/>
              <a:t>Référencement par les moteurs de recherche,</a:t>
            </a:r>
          </a:p>
          <a:p>
            <a:pPr hangingPunct="1"/>
            <a:r>
              <a:rPr lang="fr-FR" sz="1800" smtClean="0"/>
              <a:t>Contenu riche en 3D simplement avec un ordinateur et un navigateur Web  </a:t>
            </a:r>
          </a:p>
          <a:p>
            <a:pPr hangingPunct="1"/>
            <a:r>
              <a:rPr lang="fr-FR" sz="1800" smtClean="0"/>
              <a:t>La vente dématérialisée limite la logistique et augmente la trésorerie</a:t>
            </a:r>
          </a:p>
          <a:p>
            <a:pPr hangingPunct="1"/>
            <a:r>
              <a:rPr lang="fr-FR" sz="1800" smtClean="0"/>
              <a:t>Temps de production d'un site internet 3D très court</a:t>
            </a:r>
          </a:p>
          <a:p>
            <a:pPr hangingPunct="1"/>
            <a:r>
              <a:rPr lang="fr-FR" sz="1800" smtClean="0"/>
              <a:t>Partenariat avec plusieurs acteurs clé de la 3D relief</a:t>
            </a:r>
          </a:p>
          <a:p>
            <a:pPr eaLnBrk="1" hangingPunct="1"/>
            <a:r>
              <a:rPr lang="fr-FR" sz="1800" smtClean="0"/>
              <a:t>Multipoint (multi-touch) géré en natif</a:t>
            </a:r>
          </a:p>
          <a:p>
            <a:pPr eaLnBrk="1" hangingPunct="1"/>
            <a:endParaRPr lang="fr-FR" smtClean="0"/>
          </a:p>
        </p:txBody>
      </p:sp>
      <p:sp>
        <p:nvSpPr>
          <p:cNvPr id="33796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A38460D-B562-4722-9F2C-74D8ABF0D7F4}" type="datetime1">
              <a:rPr lang="fr-FR" smtClean="0"/>
              <a:pPr/>
              <a:t>21/06/2010</a:t>
            </a:fld>
            <a:endParaRPr lang="fr-FR" smtClean="0"/>
          </a:p>
        </p:txBody>
      </p:sp>
      <p:sp>
        <p:nvSpPr>
          <p:cNvPr id="3379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F94585-8CCF-411F-B760-665A649A1833}" type="slidenum">
              <a:rPr lang="fr-FR" smtClean="0"/>
              <a:pPr/>
              <a:t>39</a:t>
            </a:fld>
            <a:endParaRPr lang="fr-FR" dirty="0" smtClean="0"/>
          </a:p>
        </p:txBody>
      </p:sp>
      <p:sp>
        <p:nvSpPr>
          <p:cNvPr id="33798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Modddjo – Aks – JSC/ER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r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857250"/>
          </a:xfrm>
        </p:spPr>
        <p:txBody>
          <a:bodyPr/>
          <a:lstStyle/>
          <a:p>
            <a:pPr eaLnBrk="1" hangingPunct="1"/>
            <a:r>
              <a:rPr lang="fr-FR" smtClean="0"/>
              <a:t>Executive summary</a:t>
            </a:r>
          </a:p>
        </p:txBody>
      </p:sp>
      <p:sp>
        <p:nvSpPr>
          <p:cNvPr id="19459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sz="1600" dirty="0" err="1" smtClean="0"/>
              <a:t>Modddjo</a:t>
            </a:r>
            <a:r>
              <a:rPr lang="fr-FR" sz="1600" dirty="0" smtClean="0"/>
              <a:t> est une </a:t>
            </a:r>
            <a:r>
              <a:rPr lang="fr-FR" sz="1600" dirty="0" err="1" smtClean="0"/>
              <a:t>start</a:t>
            </a:r>
            <a:r>
              <a:rPr lang="fr-FR" sz="1600" dirty="0" smtClean="0"/>
              <a:t> up qui a mis au point le logiciel </a:t>
            </a:r>
            <a:r>
              <a:rPr lang="fr-FR" sz="1600" dirty="0" err="1" smtClean="0"/>
              <a:t>Modddjo</a:t>
            </a:r>
            <a:r>
              <a:rPr lang="fr-FR" sz="1600" dirty="0" smtClean="0"/>
              <a:t> dont elle est propriétaire.</a:t>
            </a:r>
          </a:p>
          <a:p>
            <a:pPr eaLnBrk="1" hangingPunct="1">
              <a:buFont typeface="Wingdings" pitchFamily="2" charset="2"/>
              <a:buNone/>
            </a:pPr>
            <a:endParaRPr lang="fr-FR" sz="1600" dirty="0" smtClean="0"/>
          </a:p>
          <a:p>
            <a:pPr eaLnBrk="1" hangingPunct="1"/>
            <a:r>
              <a:rPr lang="fr-FR" sz="1600" dirty="0" smtClean="0"/>
              <a:t>Ce logiciel est un moteur de rendu 3D qui permet de manipuler interactivement des objets 3D en temps réel, dans une page web en temps réel sur n’importe quel ordinateur.</a:t>
            </a:r>
          </a:p>
          <a:p>
            <a:pPr eaLnBrk="1" hangingPunct="1">
              <a:buFont typeface="Wingdings" pitchFamily="2" charset="2"/>
              <a:buNone/>
            </a:pPr>
            <a:endParaRPr lang="fr-FR" sz="1600" dirty="0" smtClean="0"/>
          </a:p>
          <a:p>
            <a:pPr eaLnBrk="1" hangingPunct="1"/>
            <a:r>
              <a:rPr lang="fr-FR" sz="1600" dirty="0" smtClean="0"/>
              <a:t>Nous proposons à un investisseur de participer au lancement commercial de la société MODDDJO par une entrée au capital à hauteur de 30 % pour un montant de 1200 k€ permettant de dégager un TRI de 40 % sur 5 ans.</a:t>
            </a:r>
          </a:p>
          <a:p>
            <a:pPr eaLnBrk="1" hangingPunct="1">
              <a:buFont typeface="Wingdings" pitchFamily="2" charset="2"/>
              <a:buNone/>
            </a:pPr>
            <a:r>
              <a:rPr lang="fr-FR" sz="1600" dirty="0" smtClean="0"/>
              <a:t>	</a:t>
            </a:r>
          </a:p>
          <a:p>
            <a:pPr eaLnBrk="1" hangingPunct="1"/>
            <a:r>
              <a:rPr lang="fr-FR" sz="1600" dirty="0" smtClean="0"/>
              <a:t>La sortie pourrait se faire par une introduction en bourse ou auprès de Google, Microsoft, Dassault Système, etc.</a:t>
            </a:r>
          </a:p>
        </p:txBody>
      </p:sp>
      <p:sp>
        <p:nvSpPr>
          <p:cNvPr id="19460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8EFFC85-2E73-4078-8D1E-23FEE6365197}" type="datetime1">
              <a:rPr lang="fr-FR" smtClean="0"/>
              <a:pPr/>
              <a:t>21/06/2010</a:t>
            </a:fld>
            <a:endParaRPr lang="fr-FR" smtClean="0"/>
          </a:p>
        </p:txBody>
      </p:sp>
      <p:sp>
        <p:nvSpPr>
          <p:cNvPr id="19461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F94585-8CCF-411F-B760-665A649A1833}" type="slidenum">
              <a:rPr lang="fr-FR" smtClean="0"/>
              <a:pPr/>
              <a:t>4</a:t>
            </a:fld>
            <a:endParaRPr lang="fr-FR" dirty="0" smtClean="0"/>
          </a:p>
        </p:txBody>
      </p:sp>
      <p:sp>
        <p:nvSpPr>
          <p:cNvPr id="19462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Modddjo – Aks – JSC/ER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r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857250"/>
          </a:xfrm>
        </p:spPr>
        <p:txBody>
          <a:bodyPr/>
          <a:lstStyle/>
          <a:p>
            <a:pPr eaLnBrk="1" hangingPunct="1"/>
            <a:r>
              <a:rPr lang="fr-FR" smtClean="0"/>
              <a:t>Sommaire</a:t>
            </a:r>
          </a:p>
        </p:txBody>
      </p:sp>
      <p:sp>
        <p:nvSpPr>
          <p:cNvPr id="2048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sz="2800" dirty="0" smtClean="0"/>
              <a:t>Partie 1 : </a:t>
            </a:r>
            <a:r>
              <a:rPr lang="fr-FR" sz="2800" dirty="0" err="1" smtClean="0"/>
              <a:t>Modddjo</a:t>
            </a:r>
            <a:r>
              <a:rPr lang="fr-FR" sz="2800" dirty="0" smtClean="0"/>
              <a:t>, ses dirigeants</a:t>
            </a:r>
          </a:p>
          <a:p>
            <a:pPr eaLnBrk="1" hangingPunct="1"/>
            <a:r>
              <a:rPr lang="fr-FR" sz="2800" dirty="0" smtClean="0"/>
              <a:t>Partie 2 : Produit innovant</a:t>
            </a:r>
          </a:p>
          <a:p>
            <a:pPr eaLnBrk="1" hangingPunct="1"/>
            <a:r>
              <a:rPr lang="fr-FR" sz="2800" dirty="0" smtClean="0"/>
              <a:t>Partie 3 : Marché</a:t>
            </a:r>
          </a:p>
          <a:p>
            <a:pPr eaLnBrk="1" hangingPunct="1"/>
            <a:r>
              <a:rPr lang="fr-FR" sz="2800" dirty="0" smtClean="0"/>
              <a:t>Partie 4 : Business model de </a:t>
            </a:r>
            <a:r>
              <a:rPr lang="fr-FR" sz="2800" dirty="0" err="1" smtClean="0"/>
              <a:t>Modddjo</a:t>
            </a:r>
            <a:endParaRPr lang="fr-FR" sz="2800" dirty="0" smtClean="0"/>
          </a:p>
          <a:p>
            <a:pPr eaLnBrk="1" hangingPunct="1"/>
            <a:r>
              <a:rPr lang="fr-FR" sz="2800" dirty="0" smtClean="0"/>
              <a:t>Partie 5 : Prévisions des ventes</a:t>
            </a:r>
          </a:p>
          <a:p>
            <a:pPr eaLnBrk="1" hangingPunct="1"/>
            <a:r>
              <a:rPr lang="fr-FR" sz="2800" dirty="0" smtClean="0"/>
              <a:t>Partie 6 : Business Plan</a:t>
            </a:r>
          </a:p>
          <a:p>
            <a:pPr eaLnBrk="1" hangingPunct="1"/>
            <a:r>
              <a:rPr lang="fr-FR" sz="2800" dirty="0" smtClean="0"/>
              <a:t>Partie 7 : Valorisation et rentabilité</a:t>
            </a:r>
          </a:p>
          <a:p>
            <a:pPr eaLnBrk="1" hangingPunct="1"/>
            <a:endParaRPr lang="fr-FR" dirty="0" smtClean="0"/>
          </a:p>
        </p:txBody>
      </p:sp>
      <p:sp>
        <p:nvSpPr>
          <p:cNvPr id="20484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59A2DB3-3A75-45B3-A7A7-988E44924F00}" type="datetime1">
              <a:rPr lang="fr-FR" smtClean="0"/>
              <a:pPr/>
              <a:t>21/06/2010</a:t>
            </a:fld>
            <a:endParaRPr lang="fr-FR" smtClean="0"/>
          </a:p>
        </p:txBody>
      </p:sp>
      <p:sp>
        <p:nvSpPr>
          <p:cNvPr id="2048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F94585-8CCF-411F-B760-665A649A1833}" type="slidenum">
              <a:rPr lang="fr-FR" smtClean="0"/>
              <a:pPr/>
              <a:t>5</a:t>
            </a:fld>
            <a:endParaRPr lang="fr-FR" dirty="0" smtClean="0"/>
          </a:p>
        </p:txBody>
      </p:sp>
      <p:sp>
        <p:nvSpPr>
          <p:cNvPr id="20486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Modddjo – Aks – JSC/ER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r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838200"/>
          </a:xfrm>
        </p:spPr>
        <p:txBody>
          <a:bodyPr/>
          <a:lstStyle/>
          <a:p>
            <a:pPr eaLnBrk="1" hangingPunct="1"/>
            <a:r>
              <a:rPr lang="fr-FR" smtClean="0"/>
              <a:t>1. Sébastien Bloc</a:t>
            </a:r>
          </a:p>
        </p:txBody>
      </p:sp>
      <p:sp>
        <p:nvSpPr>
          <p:cNvPr id="21507" name="Espace réservé du conten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r-FR" sz="1600" b="1" smtClean="0"/>
              <a:t>Porteur du projet, 37 ans, Président &amp; CTO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fr-FR" sz="2000" b="1" u="sng" smtClean="0"/>
          </a:p>
          <a:p>
            <a:pPr eaLnBrk="1" hangingPunct="1">
              <a:lnSpc>
                <a:spcPct val="80000"/>
              </a:lnSpc>
            </a:pPr>
            <a:r>
              <a:rPr lang="fr-FR" sz="1400" b="1" u="sng" smtClean="0"/>
              <a:t>Expérience</a:t>
            </a:r>
            <a:endParaRPr lang="fr-FR" sz="1400" smtClean="0"/>
          </a:p>
          <a:p>
            <a:pPr lvl="1" eaLnBrk="1" hangingPunct="1"/>
            <a:r>
              <a:rPr lang="fr-FR" sz="1200" smtClean="0"/>
              <a:t>10 ans d’expérience : informatique, jeu vidéo, multimédia, internet</a:t>
            </a:r>
          </a:p>
          <a:p>
            <a:pPr lvl="1" eaLnBrk="1" hangingPunct="1"/>
            <a:r>
              <a:rPr lang="fr-FR" sz="1200" smtClean="0"/>
              <a:t>Postes occupés : manager technique, chef de projet, ingénieur R&amp;D, développeur, France et Chine.</a:t>
            </a:r>
          </a:p>
          <a:p>
            <a:pPr lvl="1" eaLnBrk="1" hangingPunct="1"/>
            <a:endParaRPr lang="fr-FR" sz="1600" smtClean="0"/>
          </a:p>
          <a:p>
            <a:pPr eaLnBrk="1" hangingPunct="1">
              <a:lnSpc>
                <a:spcPct val="80000"/>
              </a:lnSpc>
            </a:pPr>
            <a:r>
              <a:rPr lang="fr-FR" sz="1400" b="1" u="sng" smtClean="0"/>
              <a:t>Savoir faire</a:t>
            </a:r>
          </a:p>
          <a:p>
            <a:pPr lvl="1" eaLnBrk="1" hangingPunct="1"/>
            <a:r>
              <a:rPr lang="fr-FR" sz="1200" smtClean="0"/>
              <a:t>Expertise des technologies 3D (visuelle, audio, haptique …)</a:t>
            </a:r>
          </a:p>
          <a:p>
            <a:pPr lvl="1" eaLnBrk="1" hangingPunct="1"/>
            <a:r>
              <a:rPr lang="fr-FR" sz="1200" smtClean="0"/>
              <a:t>Maîtrise de l’ergonomie des Interfaces Homme-Machine</a:t>
            </a:r>
          </a:p>
          <a:p>
            <a:pPr lvl="1" eaLnBrk="1" hangingPunct="1"/>
            <a:r>
              <a:rPr lang="fr-FR" sz="1200" smtClean="0"/>
              <a:t>Réactivité aux évolutions du marché</a:t>
            </a:r>
            <a:endParaRPr lang="fr-FR" sz="1200" b="1" u="sng" smtClean="0"/>
          </a:p>
          <a:p>
            <a:pPr eaLnBrk="1" hangingPunct="1">
              <a:lnSpc>
                <a:spcPct val="80000"/>
              </a:lnSpc>
            </a:pPr>
            <a:endParaRPr lang="fr-FR" sz="1400" b="1" u="sng" smtClean="0"/>
          </a:p>
          <a:p>
            <a:pPr eaLnBrk="1" hangingPunct="1">
              <a:lnSpc>
                <a:spcPct val="80000"/>
              </a:lnSpc>
            </a:pPr>
            <a:r>
              <a:rPr lang="fr-FR" sz="1400" b="1" u="sng" smtClean="0"/>
              <a:t>Formation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1200" smtClean="0"/>
              <a:t>Licence informatique, Faculté des Sciences (Saint-Étienne)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1200" smtClean="0"/>
              <a:t>DUT informatique, IUT Charlemagne (Nancy)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1200" smtClean="0"/>
              <a:t>BAC STI électronique avec mention (Dijon)</a:t>
            </a:r>
            <a:endParaRPr lang="fr-FR" sz="1200" u="sng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fr-FR" sz="1400" b="1" u="sng" smtClean="0"/>
          </a:p>
        </p:txBody>
      </p:sp>
      <p:sp>
        <p:nvSpPr>
          <p:cNvPr id="21508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1B5C498-8CF3-4EF8-BDEC-96FC28124F82}" type="datetime1">
              <a:rPr lang="fr-FR" smtClean="0"/>
              <a:pPr/>
              <a:t>21/06/2010</a:t>
            </a:fld>
            <a:endParaRPr lang="fr-FR" smtClean="0"/>
          </a:p>
        </p:txBody>
      </p:sp>
      <p:sp>
        <p:nvSpPr>
          <p:cNvPr id="21509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F94585-8CCF-411F-B760-665A649A1833}" type="slidenum">
              <a:rPr lang="fr-FR" smtClean="0"/>
              <a:pPr/>
              <a:t>6</a:t>
            </a:fld>
            <a:endParaRPr lang="fr-FR" dirty="0" smtClean="0"/>
          </a:p>
        </p:txBody>
      </p:sp>
      <p:sp>
        <p:nvSpPr>
          <p:cNvPr id="21510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Modddjo – Aks – JSC/ER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838200"/>
          </a:xfrm>
        </p:spPr>
        <p:txBody>
          <a:bodyPr/>
          <a:lstStyle/>
          <a:p>
            <a:pPr eaLnBrk="1" hangingPunct="1"/>
            <a:r>
              <a:rPr lang="fr-FR" smtClean="0"/>
              <a:t>1. Olivier Steu</a:t>
            </a:r>
          </a:p>
        </p:txBody>
      </p:sp>
      <p:sp>
        <p:nvSpPr>
          <p:cNvPr id="22531" name="Espace réservé du contenu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r-FR" sz="1600" b="1" smtClean="0"/>
              <a:t>Associé &amp; Directeur, 49 ans, Directeur Général</a:t>
            </a:r>
            <a:endParaRPr lang="fr-FR" sz="1600" smtClean="0"/>
          </a:p>
          <a:p>
            <a:pPr eaLnBrk="1" hangingPunct="1">
              <a:lnSpc>
                <a:spcPct val="80000"/>
              </a:lnSpc>
            </a:pPr>
            <a:endParaRPr lang="fr-FR" sz="2000" b="1" u="sng" smtClean="0"/>
          </a:p>
          <a:p>
            <a:pPr eaLnBrk="1" hangingPunct="1">
              <a:lnSpc>
                <a:spcPct val="80000"/>
              </a:lnSpc>
            </a:pPr>
            <a:r>
              <a:rPr lang="fr-FR" sz="1400" b="1" u="sng" smtClean="0"/>
              <a:t>Expérience</a:t>
            </a:r>
            <a:endParaRPr lang="fr-FR" sz="1400" smtClean="0"/>
          </a:p>
          <a:p>
            <a:pPr lvl="1" eaLnBrk="1" hangingPunct="1"/>
            <a:r>
              <a:rPr lang="fr-FR" sz="1200" smtClean="0"/>
              <a:t>20 ans d’expérience : DG opérations internationales dans des multinationales</a:t>
            </a:r>
          </a:p>
          <a:p>
            <a:pPr lvl="1" eaLnBrk="1" hangingPunct="1"/>
            <a:r>
              <a:rPr lang="fr-FR" sz="1200" smtClean="0"/>
              <a:t>Créateur d’une société de Conseil aux Entreprises en création (Start &amp; Develop Sarl)</a:t>
            </a:r>
          </a:p>
          <a:p>
            <a:pPr lvl="1" eaLnBrk="1" hangingPunct="1"/>
            <a:r>
              <a:rPr lang="fr-FR" sz="1200" smtClean="0"/>
              <a:t>Associé iEUROP (portails internet et gestion des réseaux sociaux)</a:t>
            </a:r>
          </a:p>
          <a:p>
            <a:pPr lvl="1" eaLnBrk="1" hangingPunct="1"/>
            <a:endParaRPr lang="fr-FR" sz="1600" smtClean="0"/>
          </a:p>
          <a:p>
            <a:pPr eaLnBrk="1" hangingPunct="1">
              <a:lnSpc>
                <a:spcPct val="80000"/>
              </a:lnSpc>
            </a:pPr>
            <a:r>
              <a:rPr lang="fr-FR" sz="1400" b="1" u="sng" smtClean="0"/>
              <a:t>Savoir faire</a:t>
            </a:r>
          </a:p>
          <a:p>
            <a:pPr lvl="1" eaLnBrk="1" hangingPunct="1"/>
            <a:r>
              <a:rPr lang="fr-FR" sz="1200" smtClean="0"/>
              <a:t>Redressement de filiales, changement de culture d’entreprise </a:t>
            </a:r>
          </a:p>
          <a:p>
            <a:pPr lvl="1" eaLnBrk="1" hangingPunct="1"/>
            <a:r>
              <a:rPr lang="fr-FR" sz="1200" smtClean="0"/>
              <a:t>Management des équipes</a:t>
            </a:r>
          </a:p>
          <a:p>
            <a:pPr lvl="1" eaLnBrk="1" hangingPunct="1"/>
            <a:r>
              <a:rPr lang="fr-FR" sz="1200" smtClean="0"/>
              <a:t>Multiculturel et multilingue (Français, Anglais, Allemand, Espagnol, Italien, Néerlandais)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fr-FR" sz="1400" b="1" u="sng" smtClean="0"/>
          </a:p>
          <a:p>
            <a:pPr eaLnBrk="1" hangingPunct="1">
              <a:lnSpc>
                <a:spcPct val="80000"/>
              </a:lnSpc>
            </a:pPr>
            <a:r>
              <a:rPr lang="fr-FR" sz="1400" b="1" u="sng" smtClean="0"/>
              <a:t>Formation</a:t>
            </a:r>
          </a:p>
          <a:p>
            <a:pPr lvl="1" eaLnBrk="1" hangingPunct="1"/>
            <a:r>
              <a:rPr lang="fr-FR" sz="1200" smtClean="0"/>
              <a:t>Ingénieur SUPELEC (promo 84)</a:t>
            </a:r>
          </a:p>
          <a:p>
            <a:pPr lvl="1" eaLnBrk="1" hangingPunct="1"/>
            <a:r>
              <a:rPr lang="fr-FR" sz="1200" smtClean="0"/>
              <a:t>Licence de Sciences Économiques (84), Université de Paris I (Sorbonne)</a:t>
            </a:r>
          </a:p>
          <a:p>
            <a:pPr lvl="1" eaLnBrk="1" hangingPunct="1"/>
            <a:r>
              <a:rPr lang="fr-FR" sz="1200" smtClean="0"/>
              <a:t>BAC E mention très bien (Boulogne-sur-mer)</a:t>
            </a:r>
            <a:endParaRPr lang="fr-FR" sz="1200" u="sng" smtClean="0"/>
          </a:p>
          <a:p>
            <a:pPr eaLnBrk="1" hangingPunct="1"/>
            <a:endParaRPr lang="fr-FR" smtClean="0"/>
          </a:p>
        </p:txBody>
      </p:sp>
      <p:sp>
        <p:nvSpPr>
          <p:cNvPr id="22532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0DA6F3E-416C-4508-A0D3-914CCBAE83CC}" type="datetime1">
              <a:rPr lang="fr-FR" smtClean="0"/>
              <a:pPr/>
              <a:t>21/06/2010</a:t>
            </a:fld>
            <a:endParaRPr lang="fr-FR" smtClean="0"/>
          </a:p>
        </p:txBody>
      </p:sp>
      <p:sp>
        <p:nvSpPr>
          <p:cNvPr id="22533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F94585-8CCF-411F-B760-665A649A1833}" type="slidenum">
              <a:rPr lang="fr-FR" smtClean="0"/>
              <a:pPr/>
              <a:t>7</a:t>
            </a:fld>
            <a:endParaRPr lang="fr-FR" dirty="0" smtClean="0"/>
          </a:p>
        </p:txBody>
      </p:sp>
      <p:sp>
        <p:nvSpPr>
          <p:cNvPr id="22534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Modddjo – Aks – JSC/ER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r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838200"/>
          </a:xfrm>
        </p:spPr>
        <p:txBody>
          <a:bodyPr/>
          <a:lstStyle/>
          <a:p>
            <a:r>
              <a:rPr lang="fr-FR" smtClean="0"/>
              <a:t>1. Capital 400 k€</a:t>
            </a:r>
          </a:p>
        </p:txBody>
      </p:sp>
      <p:graphicFrame>
        <p:nvGraphicFramePr>
          <p:cNvPr id="1026" name="Object 18"/>
          <p:cNvGraphicFramePr>
            <a:graphicFrameLocks noChangeAspect="1"/>
          </p:cNvGraphicFramePr>
          <p:nvPr/>
        </p:nvGraphicFramePr>
        <p:xfrm>
          <a:off x="0" y="2571750"/>
          <a:ext cx="7551738" cy="3917950"/>
        </p:xfrm>
        <a:graphic>
          <a:graphicData uri="http://schemas.openxmlformats.org/presentationml/2006/ole">
            <p:oleObj spid="_x0000_s1026" r:id="rId4" imgW="7553599" imgH="3920068" progId="Excel.Sheet.8">
              <p:embed/>
            </p:oleObj>
          </a:graphicData>
        </a:graphic>
      </p:graphicFrame>
      <p:sp>
        <p:nvSpPr>
          <p:cNvPr id="1028" name="ZoneTexte 5"/>
          <p:cNvSpPr txBox="1">
            <a:spLocks noChangeArrowheads="1"/>
          </p:cNvSpPr>
          <p:nvPr/>
        </p:nvSpPr>
        <p:spPr bwMode="auto">
          <a:xfrm>
            <a:off x="2928938" y="2571750"/>
            <a:ext cx="13557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/>
              <a:t>Olivier Steu</a:t>
            </a:r>
          </a:p>
          <a:p>
            <a:pPr algn="ctr"/>
            <a:r>
              <a:rPr lang="fr-FR"/>
              <a:t>13 %</a:t>
            </a:r>
          </a:p>
        </p:txBody>
      </p:sp>
      <p:sp>
        <p:nvSpPr>
          <p:cNvPr id="1029" name="ZoneTexte 6"/>
          <p:cNvSpPr txBox="1">
            <a:spLocks noChangeArrowheads="1"/>
          </p:cNvSpPr>
          <p:nvPr/>
        </p:nvSpPr>
        <p:spPr bwMode="auto">
          <a:xfrm>
            <a:off x="714375" y="3714750"/>
            <a:ext cx="9445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/>
              <a:t>SC Bloc</a:t>
            </a:r>
          </a:p>
          <a:p>
            <a:pPr algn="ctr"/>
            <a:r>
              <a:rPr lang="fr-FR"/>
              <a:t>25 %</a:t>
            </a:r>
          </a:p>
        </p:txBody>
      </p:sp>
      <p:sp>
        <p:nvSpPr>
          <p:cNvPr id="1030" name="ZoneTexte 7"/>
          <p:cNvSpPr txBox="1">
            <a:spLocks noChangeArrowheads="1"/>
          </p:cNvSpPr>
          <p:nvPr/>
        </p:nvSpPr>
        <p:spPr bwMode="auto">
          <a:xfrm>
            <a:off x="6213475" y="5286375"/>
            <a:ext cx="16605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/>
              <a:t>Sébastien Bloc</a:t>
            </a:r>
          </a:p>
          <a:p>
            <a:pPr algn="ctr"/>
            <a:r>
              <a:rPr lang="fr-FR"/>
              <a:t>62 %</a:t>
            </a:r>
          </a:p>
        </p:txBody>
      </p:sp>
      <p:sp>
        <p:nvSpPr>
          <p:cNvPr id="1031" name="Espace réservé de la date 8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6A4C8B9-791F-48F5-8D36-C278DB425553}" type="datetime1">
              <a:rPr lang="fr-FR" smtClean="0"/>
              <a:pPr/>
              <a:t>21/06/2010</a:t>
            </a:fld>
            <a:endParaRPr lang="fr-FR" smtClean="0"/>
          </a:p>
        </p:txBody>
      </p:sp>
      <p:sp>
        <p:nvSpPr>
          <p:cNvPr id="1032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F94585-8CCF-411F-B760-665A649A1833}" type="slidenum">
              <a:rPr lang="fr-FR" smtClean="0"/>
              <a:pPr/>
              <a:t>8</a:t>
            </a:fld>
            <a:endParaRPr lang="fr-FR" dirty="0" smtClean="0"/>
          </a:p>
        </p:txBody>
      </p:sp>
      <p:sp>
        <p:nvSpPr>
          <p:cNvPr id="1033" name="Espace réservé du pied de page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Modddjo – Aks – JSC/ER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838200"/>
          </a:xfrm>
        </p:spPr>
        <p:txBody>
          <a:bodyPr/>
          <a:lstStyle/>
          <a:p>
            <a:pPr eaLnBrk="1" hangingPunct="1"/>
            <a:r>
              <a:rPr lang="fr-FR" dirty="0" smtClean="0"/>
              <a:t>2. Mission / Vision</a:t>
            </a:r>
          </a:p>
        </p:txBody>
      </p:sp>
      <p:sp>
        <p:nvSpPr>
          <p:cNvPr id="23555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endParaRPr lang="fr-FR" sz="1800" b="1" u="sng" dirty="0" smtClean="0"/>
          </a:p>
          <a:p>
            <a:pPr eaLnBrk="1" hangingPunct="1">
              <a:lnSpc>
                <a:spcPct val="80000"/>
              </a:lnSpc>
            </a:pPr>
            <a:r>
              <a:rPr lang="fr-FR" sz="2000" b="1" dirty="0" smtClean="0"/>
              <a:t>Concept produit : Immersion dans la 3D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1400" dirty="0" smtClean="0"/>
              <a:t>Etendre au monde numérique les dimensions de notre environnement humain</a:t>
            </a:r>
          </a:p>
          <a:p>
            <a:pPr lvl="1" eaLnBrk="1" hangingPunct="1"/>
            <a:r>
              <a:rPr lang="fr-FR" sz="1400" dirty="0" smtClean="0"/>
              <a:t>Moteur d’interface 3D interactif pour le web, les applications et les OS </a:t>
            </a:r>
          </a:p>
          <a:p>
            <a:pPr eaLnBrk="1" hangingPunct="1">
              <a:buFont typeface="Wingdings" pitchFamily="2" charset="2"/>
              <a:buNone/>
            </a:pPr>
            <a:endParaRPr lang="fr-FR" sz="1400" dirty="0" smtClean="0"/>
          </a:p>
          <a:p>
            <a:pPr eaLnBrk="1" hangingPunct="1">
              <a:lnSpc>
                <a:spcPct val="80000"/>
              </a:lnSpc>
            </a:pPr>
            <a:r>
              <a:rPr lang="fr-FR" sz="2000" b="1" dirty="0" smtClean="0"/>
              <a:t>Buts de la « 3D utile »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1400" dirty="0" smtClean="0"/>
              <a:t>Au-delà de l’esthétisme, la 3D devient  « utile » à la compréhension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1400" dirty="0" smtClean="0"/>
              <a:t>Rendre les scènes réalistes pour qu’elles soient intuitives et immersives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1400" dirty="0" smtClean="0"/>
              <a:t>Rendre l’expérience des utilisateurs « standard »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1400" dirty="0" smtClean="0"/>
              <a:t>Limiter la charge cognitive</a:t>
            </a:r>
          </a:p>
        </p:txBody>
      </p:sp>
      <p:sp>
        <p:nvSpPr>
          <p:cNvPr id="23556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015C9F7-0F66-45D4-B092-2669FF4CE4FC}" type="datetime1">
              <a:rPr lang="fr-FR" smtClean="0"/>
              <a:pPr/>
              <a:t>21/06/2010</a:t>
            </a:fld>
            <a:endParaRPr lang="fr-FR" smtClean="0"/>
          </a:p>
        </p:txBody>
      </p:sp>
      <p:sp>
        <p:nvSpPr>
          <p:cNvPr id="2355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F94585-8CCF-411F-B760-665A649A1833}" type="slidenum">
              <a:rPr lang="fr-FR" smtClean="0"/>
              <a:pPr/>
              <a:t>9</a:t>
            </a:fld>
            <a:endParaRPr lang="fr-FR" dirty="0" smtClean="0"/>
          </a:p>
        </p:txBody>
      </p:sp>
      <p:sp>
        <p:nvSpPr>
          <p:cNvPr id="23558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Modddjo – Aks – JSC/ER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usion">
  <a:themeElements>
    <a:clrScheme name="Fusion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Fus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usion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sion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sion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sion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sion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sion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5262</TotalTime>
  <Words>2893</Words>
  <Application>Microsoft Office PowerPoint</Application>
  <PresentationFormat>Affichage à l'écran (4:3)</PresentationFormat>
  <Paragraphs>1501</Paragraphs>
  <Slides>39</Slides>
  <Notes>27</Notes>
  <HiddenSlides>0</HiddenSlides>
  <MMClips>1</MMClips>
  <ScaleCrop>false</ScaleCrop>
  <HeadingPairs>
    <vt:vector size="6" baseType="variant">
      <vt:variant>
        <vt:lpstr>Thème</vt:lpstr>
      </vt:variant>
      <vt:variant>
        <vt:i4>2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39</vt:i4>
      </vt:variant>
    </vt:vector>
  </HeadingPairs>
  <TitlesOfParts>
    <vt:vector size="42" baseType="lpstr">
      <vt:lpstr>Fusion</vt:lpstr>
      <vt:lpstr>Conception personnalisée</vt:lpstr>
      <vt:lpstr>Microsoft Office Excel 97-2003 Worksheet</vt:lpstr>
      <vt:lpstr>MODDDJO </vt:lpstr>
      <vt:lpstr>Démonstration vidéo</vt:lpstr>
      <vt:lpstr>Diapositive 3</vt:lpstr>
      <vt:lpstr>Executive summary</vt:lpstr>
      <vt:lpstr>Sommaire</vt:lpstr>
      <vt:lpstr>1. Sébastien Bloc</vt:lpstr>
      <vt:lpstr>1. Olivier Steu</vt:lpstr>
      <vt:lpstr>1. Capital 400 k€</vt:lpstr>
      <vt:lpstr>2. Mission / Vision</vt:lpstr>
      <vt:lpstr>2. Exemples d’application</vt:lpstr>
      <vt:lpstr>2. Un produit innovant</vt:lpstr>
      <vt:lpstr>2. Offre Modddjo </vt:lpstr>
      <vt:lpstr>3. Marché</vt:lpstr>
      <vt:lpstr>3. Repères du marché</vt:lpstr>
      <vt:lpstr>3. Cible</vt:lpstr>
      <vt:lpstr>3. Offre concurrente</vt:lpstr>
      <vt:lpstr>3. Stratégie Modddjo</vt:lpstr>
      <vt:lpstr>4. Marketing model Modddjo</vt:lpstr>
      <vt:lpstr>4. Business model Modddjo</vt:lpstr>
      <vt:lpstr>4. Forces et faiblesses du projet</vt:lpstr>
      <vt:lpstr>5. Prévisions des ventes</vt:lpstr>
      <vt:lpstr>6. Business Plan</vt:lpstr>
      <vt:lpstr>6.1 Construction du chiffre d’affaires prévisionnel</vt:lpstr>
      <vt:lpstr>6.2 Comptes d’exploitation prévisionnels</vt:lpstr>
      <vt:lpstr>6.3 Comptes de financement prévisionnels</vt:lpstr>
      <vt:lpstr>6.4  Bilans prévisionnels</vt:lpstr>
      <vt:lpstr>6.5 Free Cash Flow de valorisation</vt:lpstr>
      <vt:lpstr>6.6 Valorisation du projet</vt:lpstr>
      <vt:lpstr>6.7 Répartition du capital projetée</vt:lpstr>
      <vt:lpstr>6.7 Multiples de la profession : X = (Titres+Defi)/EBIT</vt:lpstr>
      <vt:lpstr>6.8 Rentabilité du projet</vt:lpstr>
      <vt:lpstr>Merci de votre attention…</vt:lpstr>
      <vt:lpstr>ANNEXES</vt:lpstr>
      <vt:lpstr>(Annexe) Concurrence</vt:lpstr>
      <vt:lpstr>Prévisions des ventes</vt:lpstr>
      <vt:lpstr>Prévisions des ventes</vt:lpstr>
      <vt:lpstr>Structure d’exploitation</vt:lpstr>
      <vt:lpstr>6. Structure d’exploitation</vt:lpstr>
      <vt:lpstr>Plan tactique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MODDDJO</dc:title>
  <dc:creator>revellat</dc:creator>
  <cp:lastModifiedBy>evelyne</cp:lastModifiedBy>
  <cp:revision>274</cp:revision>
  <dcterms:created xsi:type="dcterms:W3CDTF">2010-02-03T09:50:53Z</dcterms:created>
  <dcterms:modified xsi:type="dcterms:W3CDTF">2010-06-21T22:06:35Z</dcterms:modified>
</cp:coreProperties>
</file>