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95" r:id="rId2"/>
  </p:sldMasterIdLst>
  <p:notesMasterIdLst>
    <p:notesMasterId r:id="rId42"/>
  </p:notesMasterIdLst>
  <p:handoutMasterIdLst>
    <p:handoutMasterId r:id="rId43"/>
  </p:handoutMasterIdLst>
  <p:sldIdLst>
    <p:sldId id="256" r:id="rId3"/>
    <p:sldId id="292" r:id="rId4"/>
    <p:sldId id="328" r:id="rId5"/>
    <p:sldId id="282" r:id="rId6"/>
    <p:sldId id="283" r:id="rId7"/>
    <p:sldId id="284" r:id="rId8"/>
    <p:sldId id="261" r:id="rId9"/>
    <p:sldId id="297" r:id="rId10"/>
    <p:sldId id="291" r:id="rId11"/>
    <p:sldId id="318" r:id="rId12"/>
    <p:sldId id="299" r:id="rId13"/>
    <p:sldId id="298" r:id="rId14"/>
    <p:sldId id="285" r:id="rId15"/>
    <p:sldId id="329" r:id="rId16"/>
    <p:sldId id="301" r:id="rId17"/>
    <p:sldId id="344" r:id="rId18"/>
    <p:sldId id="300" r:id="rId19"/>
    <p:sldId id="330" r:id="rId20"/>
    <p:sldId id="275" r:id="rId21"/>
    <p:sldId id="332" r:id="rId22"/>
    <p:sldId id="331" r:id="rId23"/>
    <p:sldId id="334" r:id="rId24"/>
    <p:sldId id="333" r:id="rId25"/>
    <p:sldId id="335" r:id="rId26"/>
    <p:sldId id="336" r:id="rId27"/>
    <p:sldId id="337" r:id="rId28"/>
    <p:sldId id="338" r:id="rId29"/>
    <p:sldId id="339" r:id="rId30"/>
    <p:sldId id="340" r:id="rId31"/>
    <p:sldId id="323" r:id="rId32"/>
    <p:sldId id="341" r:id="rId33"/>
    <p:sldId id="342" r:id="rId34"/>
    <p:sldId id="343" r:id="rId35"/>
    <p:sldId id="327" r:id="rId36"/>
    <p:sldId id="286" r:id="rId37"/>
    <p:sldId id="314" r:id="rId38"/>
    <p:sldId id="287" r:id="rId39"/>
    <p:sldId id="302" r:id="rId40"/>
    <p:sldId id="296" r:id="rId41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4" autoAdjust="0"/>
    <p:restoredTop sz="86316" autoAdjust="0"/>
  </p:normalViewPr>
  <p:slideViewPr>
    <p:cSldViewPr>
      <p:cViewPr>
        <p:scale>
          <a:sx n="66" d="100"/>
          <a:sy n="66" d="100"/>
        </p:scale>
        <p:origin x="-126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9A1A2-A6AA-45FE-9DEF-2FAC0E1BC667}" type="doc">
      <dgm:prSet loTypeId="urn:microsoft.com/office/officeart/2005/8/layout/radial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499D63-F804-4BE2-9F6D-7A6AB056AAEC}">
      <dgm:prSet phldrT="[Texte]"/>
      <dgm:spPr/>
      <dgm:t>
        <a:bodyPr/>
        <a:lstStyle/>
        <a:p>
          <a:r>
            <a:rPr lang="fr-FR" dirty="0" smtClean="0"/>
            <a:t>Produit gratuit puis payant</a:t>
          </a:r>
          <a:endParaRPr lang="fr-FR" dirty="0"/>
        </a:p>
      </dgm:t>
    </dgm:pt>
    <dgm:pt modelId="{BAC6AC44-A943-443A-BF43-0E161EE5462B}" type="parTrans" cxnId="{365B24EE-14F8-48F6-AA30-E9B031F23F4E}">
      <dgm:prSet/>
      <dgm:spPr/>
      <dgm:t>
        <a:bodyPr/>
        <a:lstStyle/>
        <a:p>
          <a:endParaRPr lang="fr-FR"/>
        </a:p>
      </dgm:t>
    </dgm:pt>
    <dgm:pt modelId="{BDE3A7EE-3CF8-402B-B227-75A222B41721}" type="sibTrans" cxnId="{365B24EE-14F8-48F6-AA30-E9B031F23F4E}">
      <dgm:prSet/>
      <dgm:spPr/>
      <dgm:t>
        <a:bodyPr/>
        <a:lstStyle/>
        <a:p>
          <a:endParaRPr lang="fr-FR"/>
        </a:p>
      </dgm:t>
    </dgm:pt>
    <dgm:pt modelId="{32A0FF28-61E1-482A-A2C0-19E27BBE1BF2}">
      <dgm:prSet phldrT="[Texte]"/>
      <dgm:spPr/>
      <dgm:t>
        <a:bodyPr/>
        <a:lstStyle/>
        <a:p>
          <a:r>
            <a:rPr lang="fr-FR" dirty="0" smtClean="0"/>
            <a:t>BUZZ Marketing</a:t>
          </a:r>
          <a:endParaRPr lang="fr-FR" dirty="0"/>
        </a:p>
      </dgm:t>
    </dgm:pt>
    <dgm:pt modelId="{597BF0B4-69A0-4DB6-AF13-8A76E44FE586}" type="parTrans" cxnId="{6C21AA45-74B0-478A-89C3-0D7EC9D9DE8F}">
      <dgm:prSet/>
      <dgm:spPr/>
      <dgm:t>
        <a:bodyPr/>
        <a:lstStyle/>
        <a:p>
          <a:endParaRPr lang="fr-FR"/>
        </a:p>
      </dgm:t>
    </dgm:pt>
    <dgm:pt modelId="{A09C744C-94FF-478A-9E8A-2E4D4DA8AC7B}" type="sibTrans" cxnId="{6C21AA45-74B0-478A-89C3-0D7EC9D9DE8F}">
      <dgm:prSet/>
      <dgm:spPr/>
      <dgm:t>
        <a:bodyPr/>
        <a:lstStyle/>
        <a:p>
          <a:endParaRPr lang="fr-FR"/>
        </a:p>
      </dgm:t>
    </dgm:pt>
    <dgm:pt modelId="{F600B753-2E5D-42C5-946C-59B08E0CC7E5}">
      <dgm:prSet phldrT="[Texte]"/>
      <dgm:spPr/>
      <dgm:t>
        <a:bodyPr/>
        <a:lstStyle/>
        <a:p>
          <a:r>
            <a:rPr lang="fr-FR" dirty="0" smtClean="0"/>
            <a:t>Fidélisation client</a:t>
          </a:r>
        </a:p>
        <a:p>
          <a:r>
            <a:rPr lang="fr-FR" dirty="0" smtClean="0"/>
            <a:t>(récurrence)</a:t>
          </a:r>
          <a:endParaRPr lang="fr-FR" dirty="0"/>
        </a:p>
      </dgm:t>
    </dgm:pt>
    <dgm:pt modelId="{56CF497D-8FCE-4722-B053-E118A7B358B7}" type="parTrans" cxnId="{766D5F30-2BBA-4C3A-B577-7860DDBBDC0C}">
      <dgm:prSet/>
      <dgm:spPr/>
      <dgm:t>
        <a:bodyPr/>
        <a:lstStyle/>
        <a:p>
          <a:endParaRPr lang="fr-FR"/>
        </a:p>
      </dgm:t>
    </dgm:pt>
    <dgm:pt modelId="{8366CB0B-6333-45E6-9DF2-072874C16518}" type="sibTrans" cxnId="{766D5F30-2BBA-4C3A-B577-7860DDBBDC0C}">
      <dgm:prSet/>
      <dgm:spPr/>
      <dgm:t>
        <a:bodyPr/>
        <a:lstStyle/>
        <a:p>
          <a:endParaRPr lang="fr-FR"/>
        </a:p>
      </dgm:t>
    </dgm:pt>
    <dgm:pt modelId="{CE8308B9-CFEA-40F8-9940-372C3A51F275}">
      <dgm:prSet phldrT="[Texte]"/>
      <dgm:spPr/>
      <dgm:t>
        <a:bodyPr/>
        <a:lstStyle/>
        <a:p>
          <a:endParaRPr lang="fr-FR" dirty="0"/>
        </a:p>
      </dgm:t>
    </dgm:pt>
    <dgm:pt modelId="{792CD4BA-6E8B-4343-AB90-0E64DBC4C129}" type="parTrans" cxnId="{0B4D77A1-9DE3-4D01-9FE8-5029DCCDCB4A}">
      <dgm:prSet/>
      <dgm:spPr/>
      <dgm:t>
        <a:bodyPr/>
        <a:lstStyle/>
        <a:p>
          <a:endParaRPr lang="fr-FR"/>
        </a:p>
      </dgm:t>
    </dgm:pt>
    <dgm:pt modelId="{85F0E4BD-FA6C-4A89-A8FB-83765CE9ED42}" type="sibTrans" cxnId="{0B4D77A1-9DE3-4D01-9FE8-5029DCCDCB4A}">
      <dgm:prSet/>
      <dgm:spPr/>
      <dgm:t>
        <a:bodyPr/>
        <a:lstStyle/>
        <a:p>
          <a:endParaRPr lang="fr-FR"/>
        </a:p>
      </dgm:t>
    </dgm:pt>
    <dgm:pt modelId="{271AA611-0D4B-43EA-A18C-DCB47EF72482}">
      <dgm:prSet phldrT="[Texte]"/>
      <dgm:spPr/>
      <dgm:t>
        <a:bodyPr/>
        <a:lstStyle/>
        <a:p>
          <a:endParaRPr lang="fr-FR" dirty="0"/>
        </a:p>
      </dgm:t>
    </dgm:pt>
    <dgm:pt modelId="{82C740E9-3AE9-4307-897E-8EF4DEF7DF56}" type="sibTrans" cxnId="{3295053F-C0FA-4869-AE41-E48A04E1F72F}">
      <dgm:prSet/>
      <dgm:spPr/>
      <dgm:t>
        <a:bodyPr/>
        <a:lstStyle/>
        <a:p>
          <a:endParaRPr lang="fr-FR"/>
        </a:p>
      </dgm:t>
    </dgm:pt>
    <dgm:pt modelId="{A788F15A-C54B-4B1B-B1B3-20156A6F3154}" type="parTrans" cxnId="{3295053F-C0FA-4869-AE41-E48A04E1F72F}">
      <dgm:prSet/>
      <dgm:spPr/>
      <dgm:t>
        <a:bodyPr/>
        <a:lstStyle/>
        <a:p>
          <a:endParaRPr lang="fr-FR"/>
        </a:p>
      </dgm:t>
    </dgm:pt>
    <dgm:pt modelId="{AD3DE6F2-FA07-4B69-A5CF-DC49DA4B8498}" type="pres">
      <dgm:prSet presAssocID="{8B89A1A2-A6AA-45FE-9DEF-2FAC0E1BC6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A8C0D35-D1F2-4B4C-A08D-6A378C658B9F}" type="pres">
      <dgm:prSet presAssocID="{271AA611-0D4B-43EA-A18C-DCB47EF72482}" presName="centerShape" presStyleLbl="node0" presStyleIdx="0" presStyleCnt="1"/>
      <dgm:spPr/>
      <dgm:t>
        <a:bodyPr/>
        <a:lstStyle/>
        <a:p>
          <a:endParaRPr lang="fr-FR"/>
        </a:p>
      </dgm:t>
    </dgm:pt>
    <dgm:pt modelId="{D9D24AA9-E22F-4C51-B192-86B8404AF417}" type="pres">
      <dgm:prSet presAssocID="{BD499D63-F804-4BE2-9F6D-7A6AB056AA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983A3-354A-48A6-80CA-3EB440344561}" type="pres">
      <dgm:prSet presAssocID="{BD499D63-F804-4BE2-9F6D-7A6AB056AAEC}" presName="dummy" presStyleCnt="0"/>
      <dgm:spPr/>
    </dgm:pt>
    <dgm:pt modelId="{A4903616-1862-43F6-A80F-D9F1B0382970}" type="pres">
      <dgm:prSet presAssocID="{BDE3A7EE-3CF8-402B-B227-75A222B4172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97A9140F-ED4C-4E35-A9DD-5A6CAE832048}" type="pres">
      <dgm:prSet presAssocID="{32A0FF28-61E1-482A-A2C0-19E27BBE1B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20A3BD-7C28-4D15-9F97-82DF7BFE2C41}" type="pres">
      <dgm:prSet presAssocID="{32A0FF28-61E1-482A-A2C0-19E27BBE1BF2}" presName="dummy" presStyleCnt="0"/>
      <dgm:spPr/>
    </dgm:pt>
    <dgm:pt modelId="{44155367-9EB3-4410-B351-8A811D1F67B7}" type="pres">
      <dgm:prSet presAssocID="{A09C744C-94FF-478A-9E8A-2E4D4DA8AC7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6BEA2830-B677-49F6-827C-40AF78724EC4}" type="pres">
      <dgm:prSet presAssocID="{F600B753-2E5D-42C5-946C-59B08E0CC7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7CD5E9-E5CC-4524-8B7E-D9ED0F6CFDAB}" type="pres">
      <dgm:prSet presAssocID="{F600B753-2E5D-42C5-946C-59B08E0CC7E5}" presName="dummy" presStyleCnt="0"/>
      <dgm:spPr/>
    </dgm:pt>
    <dgm:pt modelId="{31C0E892-8BC6-43BF-A7A1-4DDA8C72233E}" type="pres">
      <dgm:prSet presAssocID="{8366CB0B-6333-45E6-9DF2-072874C16518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65B24EE-14F8-48F6-AA30-E9B031F23F4E}" srcId="{271AA611-0D4B-43EA-A18C-DCB47EF72482}" destId="{BD499D63-F804-4BE2-9F6D-7A6AB056AAEC}" srcOrd="0" destOrd="0" parTransId="{BAC6AC44-A943-443A-BF43-0E161EE5462B}" sibTransId="{BDE3A7EE-3CF8-402B-B227-75A222B41721}"/>
    <dgm:cxn modelId="{6E67F24B-F42B-41D8-A5D9-E97F05C86FEF}" type="presOf" srcId="{F600B753-2E5D-42C5-946C-59B08E0CC7E5}" destId="{6BEA2830-B677-49F6-827C-40AF78724EC4}" srcOrd="0" destOrd="0" presId="urn:microsoft.com/office/officeart/2005/8/layout/radial6"/>
    <dgm:cxn modelId="{9270A4B0-0202-441C-82AE-ED21A5F311F3}" type="presOf" srcId="{BDE3A7EE-3CF8-402B-B227-75A222B41721}" destId="{A4903616-1862-43F6-A80F-D9F1B0382970}" srcOrd="0" destOrd="0" presId="urn:microsoft.com/office/officeart/2005/8/layout/radial6"/>
    <dgm:cxn modelId="{3295053F-C0FA-4869-AE41-E48A04E1F72F}" srcId="{8B89A1A2-A6AA-45FE-9DEF-2FAC0E1BC667}" destId="{271AA611-0D4B-43EA-A18C-DCB47EF72482}" srcOrd="0" destOrd="0" parTransId="{A788F15A-C54B-4B1B-B1B3-20156A6F3154}" sibTransId="{82C740E9-3AE9-4307-897E-8EF4DEF7DF56}"/>
    <dgm:cxn modelId="{0B4D77A1-9DE3-4D01-9FE8-5029DCCDCB4A}" srcId="{8B89A1A2-A6AA-45FE-9DEF-2FAC0E1BC667}" destId="{CE8308B9-CFEA-40F8-9940-372C3A51F275}" srcOrd="1" destOrd="0" parTransId="{792CD4BA-6E8B-4343-AB90-0E64DBC4C129}" sibTransId="{85F0E4BD-FA6C-4A89-A8FB-83765CE9ED42}"/>
    <dgm:cxn modelId="{1B1CCE03-AD76-4E61-B652-6EC7D68DB32C}" type="presOf" srcId="{A09C744C-94FF-478A-9E8A-2E4D4DA8AC7B}" destId="{44155367-9EB3-4410-B351-8A811D1F67B7}" srcOrd="0" destOrd="0" presId="urn:microsoft.com/office/officeart/2005/8/layout/radial6"/>
    <dgm:cxn modelId="{766D5F30-2BBA-4C3A-B577-7860DDBBDC0C}" srcId="{271AA611-0D4B-43EA-A18C-DCB47EF72482}" destId="{F600B753-2E5D-42C5-946C-59B08E0CC7E5}" srcOrd="2" destOrd="0" parTransId="{56CF497D-8FCE-4722-B053-E118A7B358B7}" sibTransId="{8366CB0B-6333-45E6-9DF2-072874C16518}"/>
    <dgm:cxn modelId="{04B6DB8E-243E-4715-8BFC-A22865AC8B8F}" type="presOf" srcId="{8B89A1A2-A6AA-45FE-9DEF-2FAC0E1BC667}" destId="{AD3DE6F2-FA07-4B69-A5CF-DC49DA4B8498}" srcOrd="0" destOrd="0" presId="urn:microsoft.com/office/officeart/2005/8/layout/radial6"/>
    <dgm:cxn modelId="{8EC66C0B-8109-40D2-B719-2ECD3FF73EDA}" type="presOf" srcId="{271AA611-0D4B-43EA-A18C-DCB47EF72482}" destId="{2A8C0D35-D1F2-4B4C-A08D-6A378C658B9F}" srcOrd="0" destOrd="0" presId="urn:microsoft.com/office/officeart/2005/8/layout/radial6"/>
    <dgm:cxn modelId="{58708EA4-E719-4CE9-AFD5-D4BC770C63AF}" type="presOf" srcId="{BD499D63-F804-4BE2-9F6D-7A6AB056AAEC}" destId="{D9D24AA9-E22F-4C51-B192-86B8404AF417}" srcOrd="0" destOrd="0" presId="urn:microsoft.com/office/officeart/2005/8/layout/radial6"/>
    <dgm:cxn modelId="{EB5F525D-129F-4FEE-8CBB-E1E5736F3675}" type="presOf" srcId="{8366CB0B-6333-45E6-9DF2-072874C16518}" destId="{31C0E892-8BC6-43BF-A7A1-4DDA8C72233E}" srcOrd="0" destOrd="0" presId="urn:microsoft.com/office/officeart/2005/8/layout/radial6"/>
    <dgm:cxn modelId="{6C21AA45-74B0-478A-89C3-0D7EC9D9DE8F}" srcId="{271AA611-0D4B-43EA-A18C-DCB47EF72482}" destId="{32A0FF28-61E1-482A-A2C0-19E27BBE1BF2}" srcOrd="1" destOrd="0" parTransId="{597BF0B4-69A0-4DB6-AF13-8A76E44FE586}" sibTransId="{A09C744C-94FF-478A-9E8A-2E4D4DA8AC7B}"/>
    <dgm:cxn modelId="{D30C16B1-EC73-4028-8DB9-6C54C84904B0}" type="presOf" srcId="{32A0FF28-61E1-482A-A2C0-19E27BBE1BF2}" destId="{97A9140F-ED4C-4E35-A9DD-5A6CAE832048}" srcOrd="0" destOrd="0" presId="urn:microsoft.com/office/officeart/2005/8/layout/radial6"/>
    <dgm:cxn modelId="{F11063AE-8FF7-4308-A005-7A5CAC49BA1A}" type="presParOf" srcId="{AD3DE6F2-FA07-4B69-A5CF-DC49DA4B8498}" destId="{2A8C0D35-D1F2-4B4C-A08D-6A378C658B9F}" srcOrd="0" destOrd="0" presId="urn:microsoft.com/office/officeart/2005/8/layout/radial6"/>
    <dgm:cxn modelId="{BDBA9E6D-94D2-4C71-951D-E58050B25E02}" type="presParOf" srcId="{AD3DE6F2-FA07-4B69-A5CF-DC49DA4B8498}" destId="{D9D24AA9-E22F-4C51-B192-86B8404AF417}" srcOrd="1" destOrd="0" presId="urn:microsoft.com/office/officeart/2005/8/layout/radial6"/>
    <dgm:cxn modelId="{EAEE5474-EDCF-463B-A475-77F1702DAFD0}" type="presParOf" srcId="{AD3DE6F2-FA07-4B69-A5CF-DC49DA4B8498}" destId="{685983A3-354A-48A6-80CA-3EB440344561}" srcOrd="2" destOrd="0" presId="urn:microsoft.com/office/officeart/2005/8/layout/radial6"/>
    <dgm:cxn modelId="{F2414A9D-671E-4738-8A0D-BE148A10E143}" type="presParOf" srcId="{AD3DE6F2-FA07-4B69-A5CF-DC49DA4B8498}" destId="{A4903616-1862-43F6-A80F-D9F1B0382970}" srcOrd="3" destOrd="0" presId="urn:microsoft.com/office/officeart/2005/8/layout/radial6"/>
    <dgm:cxn modelId="{267041E6-C390-4ED4-B762-7D51199FE843}" type="presParOf" srcId="{AD3DE6F2-FA07-4B69-A5CF-DC49DA4B8498}" destId="{97A9140F-ED4C-4E35-A9DD-5A6CAE832048}" srcOrd="4" destOrd="0" presId="urn:microsoft.com/office/officeart/2005/8/layout/radial6"/>
    <dgm:cxn modelId="{27EAD085-9FC6-4D2E-8AA0-0349D700F4E7}" type="presParOf" srcId="{AD3DE6F2-FA07-4B69-A5CF-DC49DA4B8498}" destId="{5920A3BD-7C28-4D15-9F97-82DF7BFE2C41}" srcOrd="5" destOrd="0" presId="urn:microsoft.com/office/officeart/2005/8/layout/radial6"/>
    <dgm:cxn modelId="{936AD6CC-0A10-4B03-B6BF-F56048DA8554}" type="presParOf" srcId="{AD3DE6F2-FA07-4B69-A5CF-DC49DA4B8498}" destId="{44155367-9EB3-4410-B351-8A811D1F67B7}" srcOrd="6" destOrd="0" presId="urn:microsoft.com/office/officeart/2005/8/layout/radial6"/>
    <dgm:cxn modelId="{E332A81B-AD30-476A-BF09-ADCAC8710D1C}" type="presParOf" srcId="{AD3DE6F2-FA07-4B69-A5CF-DC49DA4B8498}" destId="{6BEA2830-B677-49F6-827C-40AF78724EC4}" srcOrd="7" destOrd="0" presId="urn:microsoft.com/office/officeart/2005/8/layout/radial6"/>
    <dgm:cxn modelId="{4F5E74BB-2297-4766-9A3D-39A51011CD98}" type="presParOf" srcId="{AD3DE6F2-FA07-4B69-A5CF-DC49DA4B8498}" destId="{4A7CD5E9-E5CC-4524-8B7E-D9ED0F6CFDAB}" srcOrd="8" destOrd="0" presId="urn:microsoft.com/office/officeart/2005/8/layout/radial6"/>
    <dgm:cxn modelId="{A16D579D-ACBA-4875-BA82-15B4574BECB6}" type="presParOf" srcId="{AD3DE6F2-FA07-4B69-A5CF-DC49DA4B8498}" destId="{31C0E892-8BC6-43BF-A7A1-4DDA8C72233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0E892-8BC6-43BF-A7A1-4DDA8C72233E}">
      <dsp:nvSpPr>
        <dsp:cNvPr id="0" name=""/>
        <dsp:cNvSpPr/>
      </dsp:nvSpPr>
      <dsp:spPr>
        <a:xfrm>
          <a:off x="2786949" y="697320"/>
          <a:ext cx="4641735" cy="464173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155367-9EB3-4410-B351-8A811D1F67B7}">
      <dsp:nvSpPr>
        <dsp:cNvPr id="0" name=""/>
        <dsp:cNvSpPr/>
      </dsp:nvSpPr>
      <dsp:spPr>
        <a:xfrm>
          <a:off x="2786949" y="697320"/>
          <a:ext cx="4641735" cy="464173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03616-1862-43F6-A80F-D9F1B0382970}">
      <dsp:nvSpPr>
        <dsp:cNvPr id="0" name=""/>
        <dsp:cNvSpPr/>
      </dsp:nvSpPr>
      <dsp:spPr>
        <a:xfrm>
          <a:off x="2786949" y="697320"/>
          <a:ext cx="4641735" cy="464173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8C0D35-D1F2-4B4C-A08D-6A378C658B9F}">
      <dsp:nvSpPr>
        <dsp:cNvPr id="0" name=""/>
        <dsp:cNvSpPr/>
      </dsp:nvSpPr>
      <dsp:spPr>
        <a:xfrm>
          <a:off x="4039116" y="1949486"/>
          <a:ext cx="2137401" cy="213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4039116" y="1949486"/>
        <a:ext cx="2137401" cy="2137401"/>
      </dsp:txXfrm>
    </dsp:sp>
    <dsp:sp modelId="{D9D24AA9-E22F-4C51-B192-86B8404AF417}">
      <dsp:nvSpPr>
        <dsp:cNvPr id="0" name=""/>
        <dsp:cNvSpPr/>
      </dsp:nvSpPr>
      <dsp:spPr>
        <a:xfrm>
          <a:off x="4359726" y="3091"/>
          <a:ext cx="1496181" cy="1496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Produit gratuit puis payant</a:t>
          </a:r>
          <a:endParaRPr lang="fr-FR" sz="1400" kern="1200" dirty="0"/>
        </a:p>
      </dsp:txBody>
      <dsp:txXfrm>
        <a:off x="4359726" y="3091"/>
        <a:ext cx="1496181" cy="1496181"/>
      </dsp:txXfrm>
    </dsp:sp>
    <dsp:sp modelId="{97A9140F-ED4C-4E35-A9DD-5A6CAE832048}">
      <dsp:nvSpPr>
        <dsp:cNvPr id="0" name=""/>
        <dsp:cNvSpPr/>
      </dsp:nvSpPr>
      <dsp:spPr>
        <a:xfrm>
          <a:off x="6323010" y="3403599"/>
          <a:ext cx="1496181" cy="1496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BUZZ Marketing</a:t>
          </a:r>
          <a:endParaRPr lang="fr-FR" sz="1400" kern="1200" dirty="0"/>
        </a:p>
      </dsp:txBody>
      <dsp:txXfrm>
        <a:off x="6323010" y="3403599"/>
        <a:ext cx="1496181" cy="1496181"/>
      </dsp:txXfrm>
    </dsp:sp>
    <dsp:sp modelId="{6BEA2830-B677-49F6-827C-40AF78724EC4}">
      <dsp:nvSpPr>
        <dsp:cNvPr id="0" name=""/>
        <dsp:cNvSpPr/>
      </dsp:nvSpPr>
      <dsp:spPr>
        <a:xfrm>
          <a:off x="2396442" y="3403599"/>
          <a:ext cx="1496181" cy="1496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Fidélisation client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(récurrence)</a:t>
          </a:r>
          <a:endParaRPr lang="fr-FR" sz="1400" kern="1200" dirty="0"/>
        </a:p>
      </dsp:txBody>
      <dsp:txXfrm>
        <a:off x="2396442" y="3403599"/>
        <a:ext cx="1496181" cy="14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2BF027-B525-4E9C-857D-233B959D306A}" type="datetimeFigureOut">
              <a:rPr lang="fr-FR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C35AAC-2394-4BFD-90C0-AFA0BE504A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7AD0E2-A1F3-4465-B84B-A8606EFCCA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442913" y="3397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/>
          </a:p>
        </p:txBody>
      </p:sp>
      <p:pic>
        <p:nvPicPr>
          <p:cNvPr id="5" name="Image 9" descr="logo3dModddj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0"/>
            <a:ext cx="7858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62D999-12C2-4CA9-B6FF-EC2575725EBE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Modddjo – Aks – JSC/ER </a:t>
            </a:r>
            <a:endParaRPr lang="fr-FR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483809-9F9E-493F-9770-2DC96B76A8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07E6-A91F-4534-A1D8-743444411AC6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3B16-9823-4AE9-BDC5-D11C3B7918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E7D-BCDC-4303-8C21-6E8A218BF8E9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F792-6682-4CD3-9B9D-09C4887D38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0001-9CF1-4E45-91E3-8EE3ABEF6E04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7DEA-A1CE-4470-B7EF-E7D6CCB293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5B01-78F7-4D75-B5E7-509C6E5C0F7B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BEE1-7795-4F65-AC9D-CE7EAEBF19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67ED-D626-47B1-8591-07CD696346C3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52F1-20A2-4653-9C76-513E8C2ABC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CD46-006C-4565-AEA7-2B5052D7AC40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2029-F919-4CC7-82C6-010308634A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FCE7-E77F-4703-BDF9-2F761DD81CFE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A42E-155F-4CF7-8E95-C7777A0FA3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65BD-036F-40BD-9E08-F4579B4161E3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1766-2EA5-4C16-BF51-241AD5C5FF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9DDC-7D03-4664-881A-786DEC7F5874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B77F-F301-43A2-9E85-C1BA6CCA43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57BE-FEE6-4AF3-9490-6B6C3BF2BDBB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983E-6893-4E9C-913D-96D9B5FF5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3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B2E4-F26E-4EBC-89BD-D918CC73DCE3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 smtClean="0"/>
          </a:p>
          <a:p>
            <a:pPr>
              <a:defRPr/>
            </a:pPr>
            <a:fld id="{86F94585-8CCF-411F-B760-665A649A1833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E186-413B-46EE-B2C1-CAFCEFBED627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A6D1-4E4E-4A41-A3D5-06E7705DBA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6B96-9566-4ABF-893E-C58055CFB35D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9200-F967-4FC1-BFF2-C2E5E7BEA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976F-859B-4BAB-9AB8-49F30F0A2CBE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463C-08AD-40B1-8D5C-97EDCF760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F1EB-2F74-47CB-AAF0-583C635FC5F7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5720-5056-4FE9-BC05-DF25352207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55C7-B098-4C78-9ABE-61043A83CBDE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4585-8CCF-411F-B760-665A649A18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699E-E4E8-47C4-9714-FBEDA657382D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97AC-662A-4278-B4E2-BB3B151E15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1B89-F9A6-4396-8B48-C80D9CB3FDAA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7155-BA18-4995-8E69-F1281D829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2048-8CF1-41E5-805E-4185C194B2CD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A9EB-6A22-4733-914B-F4BB3F4A5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1614-E1B4-4B62-99AA-61830D316760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64E7-4354-4E0F-81BD-5538623C62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4C23-36C6-4419-99B9-172A8E8ACF94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3416-C9FC-4142-A6FC-3E268A4715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AE2E-3FD1-4D04-8A97-D018FD9CB2AE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44B8-845A-4464-B868-1CFF13C7A1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gray">
          <a:xfrm>
            <a:off x="442913" y="9778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/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43050"/>
            <a:ext cx="7772400" cy="44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937C818-CBFE-46B6-81FA-88740DCB8743}" type="datetime1">
              <a:rPr lang="fr-FR" smtClean="0"/>
              <a:pPr>
                <a:defRPr/>
              </a:pPr>
              <a:t>22/06/2010</a:t>
            </a:fld>
            <a:endParaRPr lang="fr-FR" dirty="0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Modddjo – Aks – JSC/ER</a:t>
            </a:r>
          </a:p>
          <a:p>
            <a:pPr>
              <a:defRPr/>
            </a:pPr>
            <a:endParaRPr lang="fr-FR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fr-FR" dirty="0" smtClean="0"/>
              <a:t>Tutu </a:t>
            </a:r>
            <a:fld id="{876FF8A7-3A74-4385-9630-1CA1266D27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2056" name="Image 13" descr="logo3dModddj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482588"/>
            <a:ext cx="7858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CC5BD-7060-4A4D-966F-3860B365B901}" type="datetime1">
              <a:rPr lang="fr-FR" smtClean="0"/>
              <a:pPr>
                <a:defRPr/>
              </a:pPr>
              <a:t>22/06/2010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Modddjo – Aks – JSC/ER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25AC6D-2BEA-4A26-A573-C360A3AE75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velyne\Documents\ARKANISSIM\Clients%20en%20cours\ENTREPRISE\MODDDJO\Pr&#233;sentation%20Investisseurs\Modddjo%20-%20Teaser.mov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MODDDJO</a:t>
            </a:r>
            <a:r>
              <a:rPr lang="fr-FR" smtClean="0"/>
              <a:t>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023938" y="3490913"/>
            <a:ext cx="347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Media Riche en 3D </a:t>
            </a:r>
          </a:p>
        </p:txBody>
      </p:sp>
      <p:sp>
        <p:nvSpPr>
          <p:cNvPr id="16389" name="ZoneTexte 4"/>
          <p:cNvSpPr txBox="1">
            <a:spLocks noChangeArrowheads="1"/>
          </p:cNvSpPr>
          <p:nvPr/>
        </p:nvSpPr>
        <p:spPr bwMode="auto">
          <a:xfrm>
            <a:off x="1071563" y="4076700"/>
            <a:ext cx="3500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Société innovante : JEI</a:t>
            </a:r>
          </a:p>
          <a:p>
            <a:r>
              <a:rPr lang="fr-FR"/>
              <a:t>Lettre SOLO</a:t>
            </a:r>
          </a:p>
          <a:p>
            <a:r>
              <a:rPr lang="fr-FR"/>
              <a:t>Participation concours OSEO</a:t>
            </a:r>
          </a:p>
        </p:txBody>
      </p:sp>
      <p:sp>
        <p:nvSpPr>
          <p:cNvPr id="16390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3F7FAF-BB71-473E-982D-44337464AC27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1639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6F46DE-AC0B-47B3-9836-C83DE81AF31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6392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pic>
        <p:nvPicPr>
          <p:cNvPr id="9" name="Image 13" descr="logo3dModddj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2071702" cy="32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r>
              <a:rPr lang="fr-FR" smtClean="0"/>
              <a:t>2. Exemples d’application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Studec</a:t>
            </a:r>
            <a:r>
              <a:rPr lang="fr-FR" dirty="0" smtClean="0"/>
              <a:t> (Airbus)</a:t>
            </a:r>
          </a:p>
          <a:p>
            <a:r>
              <a:rPr lang="fr-FR" dirty="0" err="1" smtClean="0"/>
              <a:t>Casual</a:t>
            </a:r>
            <a:r>
              <a:rPr lang="fr-FR" dirty="0" smtClean="0"/>
              <a:t> </a:t>
            </a:r>
            <a:r>
              <a:rPr lang="fr-FR" dirty="0" err="1" smtClean="0"/>
              <a:t>game</a:t>
            </a:r>
            <a:endParaRPr lang="fr-FR" dirty="0" smtClean="0"/>
          </a:p>
          <a:p>
            <a:r>
              <a:rPr lang="fr-FR" dirty="0" smtClean="0"/>
              <a:t>Cristal d’Arques</a:t>
            </a:r>
          </a:p>
          <a:p>
            <a:r>
              <a:rPr lang="fr-FR" dirty="0" err="1" smtClean="0"/>
              <a:t>iEUROP</a:t>
            </a:r>
            <a:r>
              <a:rPr lang="fr-FR" dirty="0" smtClean="0"/>
              <a:t> (</a:t>
            </a:r>
            <a:r>
              <a:rPr lang="fr-FR" dirty="0" err="1" smtClean="0"/>
              <a:t>Talentéis</a:t>
            </a:r>
            <a:r>
              <a:rPr lang="fr-FR" dirty="0" smtClean="0"/>
              <a:t>)</a:t>
            </a:r>
          </a:p>
          <a:p>
            <a:r>
              <a:rPr lang="fr-FR" dirty="0" smtClean="0"/>
              <a:t>Pyramide</a:t>
            </a:r>
          </a:p>
        </p:txBody>
      </p:sp>
      <p:sp>
        <p:nvSpPr>
          <p:cNvPr id="2458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B9F47B-6948-419C-ADB8-D3294F3C84F9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2458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dirty="0" smtClean="0"/>
              <a:t>2. Un produit innovant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Genèse du projet : </a:t>
            </a:r>
            <a:r>
              <a:rPr lang="fr-FR" sz="1800" b="1" dirty="0" smtClean="0"/>
              <a:t>7 ans</a:t>
            </a:r>
          </a:p>
          <a:p>
            <a:pPr>
              <a:buNone/>
            </a:pPr>
            <a:endParaRPr lang="fr-FR" sz="1800" b="1" dirty="0" smtClean="0"/>
          </a:p>
          <a:p>
            <a:r>
              <a:rPr lang="fr-FR" sz="2000" b="1" dirty="0" smtClean="0"/>
              <a:t>Singularités de </a:t>
            </a:r>
            <a:r>
              <a:rPr lang="fr-FR" sz="2000" b="1" dirty="0" err="1" smtClean="0"/>
              <a:t>Modddjo</a:t>
            </a:r>
            <a:endParaRPr lang="fr-FR" sz="2000" b="1" dirty="0" smtClean="0"/>
          </a:p>
          <a:p>
            <a:pPr lvl="1"/>
            <a:r>
              <a:rPr lang="fr-FR" sz="1400" dirty="0" smtClean="0"/>
              <a:t>Démocratisation de la 3D</a:t>
            </a:r>
          </a:p>
          <a:p>
            <a:pPr lvl="1"/>
            <a:r>
              <a:rPr lang="fr-FR" sz="1400" dirty="0" smtClean="0"/>
              <a:t>Attractif : faible utilisation ressource machine / rendu</a:t>
            </a:r>
          </a:p>
          <a:p>
            <a:pPr lvl="1"/>
            <a:r>
              <a:rPr lang="fr-FR" sz="1400" dirty="0" smtClean="0"/>
              <a:t>Utilisation de formats et langages standard</a:t>
            </a:r>
          </a:p>
          <a:p>
            <a:pPr lvl="1"/>
            <a:r>
              <a:rPr lang="fr-FR" sz="1400" dirty="0" smtClean="0"/>
              <a:t>Disponible </a:t>
            </a:r>
            <a:r>
              <a:rPr lang="fr-FR" sz="1400" dirty="0" err="1" smtClean="0"/>
              <a:t>On-Line</a:t>
            </a:r>
            <a:r>
              <a:rPr lang="fr-FR" sz="1400" dirty="0" smtClean="0"/>
              <a:t> / </a:t>
            </a:r>
            <a:r>
              <a:rPr lang="fr-FR" sz="1400" dirty="0" err="1" smtClean="0"/>
              <a:t>Off-Line</a:t>
            </a:r>
            <a:r>
              <a:rPr lang="fr-FR" sz="1400" dirty="0" smtClean="0"/>
              <a:t> </a:t>
            </a:r>
          </a:p>
          <a:p>
            <a:pPr lvl="1">
              <a:buFont typeface="Wingdings" pitchFamily="2" charset="2"/>
              <a:buNone/>
            </a:pPr>
            <a:endParaRPr lang="fr-FR" sz="1400" dirty="0" smtClean="0"/>
          </a:p>
          <a:p>
            <a:r>
              <a:rPr lang="fr-FR" sz="2000" b="1" dirty="0" smtClean="0"/>
              <a:t>Caractère innovant</a:t>
            </a:r>
          </a:p>
          <a:p>
            <a:pPr lvl="1"/>
            <a:r>
              <a:rPr lang="fr-FR" sz="1400" dirty="0" smtClean="0"/>
              <a:t>Un visuel 3D photo-réaliste</a:t>
            </a:r>
          </a:p>
          <a:p>
            <a:pPr lvl="1"/>
            <a:r>
              <a:rPr lang="fr-FR" sz="1400" dirty="0" smtClean="0"/>
              <a:t>Ergonomie pensée entièrement en volume</a:t>
            </a:r>
          </a:p>
          <a:p>
            <a:pPr lvl="1"/>
            <a:r>
              <a:rPr lang="fr-FR" sz="1400" dirty="0" smtClean="0"/>
              <a:t>Simplification de la création en 3D</a:t>
            </a:r>
          </a:p>
        </p:txBody>
      </p:sp>
      <p:sp>
        <p:nvSpPr>
          <p:cNvPr id="2560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843D59-D537-4EDD-948F-CE24321431CB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11</a:t>
            </a:fld>
            <a:endParaRPr lang="fr-FR" dirty="0" smtClean="0"/>
          </a:p>
        </p:txBody>
      </p:sp>
      <p:sp>
        <p:nvSpPr>
          <p:cNvPr id="2560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2. Offre Modddjo </a:t>
            </a:r>
          </a:p>
        </p:txBody>
      </p:sp>
      <p:sp>
        <p:nvSpPr>
          <p:cNvPr id="26627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b="1" u="sng" smtClean="0"/>
              <a:t>Produits B2C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Web Player (gratuit)</a:t>
            </a:r>
            <a:endParaRPr lang="fr-FR" sz="1600" b="1" u="sng" smtClean="0"/>
          </a:p>
          <a:p>
            <a:pPr eaLnBrk="1" hangingPunct="1">
              <a:lnSpc>
                <a:spcPct val="80000"/>
              </a:lnSpc>
            </a:pPr>
            <a:endParaRPr lang="fr-FR" sz="18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800" b="1" u="sng" smtClean="0"/>
              <a:t>Produits B2B</a:t>
            </a:r>
            <a:endParaRPr lang="fr-FR" sz="180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Writer</a:t>
            </a:r>
            <a:endParaRPr lang="fr-FR" sz="1600" u="sng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Greffon DreamWeaver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Web Player Pro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Modddjo Desktop Interface</a:t>
            </a:r>
            <a:endParaRPr lang="fr-FR" sz="1600" u="sng" smtClean="0"/>
          </a:p>
          <a:p>
            <a:pPr lvl="1" eaLnBrk="1" hangingPunct="1">
              <a:lnSpc>
                <a:spcPct val="80000"/>
              </a:lnSpc>
            </a:pPr>
            <a:endParaRPr lang="fr-FR" sz="14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800" b="1" u="sng" smtClean="0"/>
              <a:t>Services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Formations aux produits Modddjo pour les SSII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Spécialisation du moteur pour des clients dédiés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Formation sur les migrations de sites Web vers Modddjo</a:t>
            </a:r>
            <a:r>
              <a:rPr lang="fr-FR" sz="1600" i="1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Expertise ergonomique et design des interfaces « Riche 3</a:t>
            </a:r>
            <a:r>
              <a:rPr lang="fr-FR" sz="1600" baseline="30000" smtClean="0"/>
              <a:t>D</a:t>
            </a:r>
            <a:r>
              <a:rPr lang="fr-FR" sz="1600" b="1" smtClean="0"/>
              <a:t> »</a:t>
            </a:r>
            <a:endParaRPr lang="fr-FR" sz="1600" smtClean="0"/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smtClean="0">
                <a:sym typeface="Wingdings" pitchFamily="2" charset="2"/>
              </a:rPr>
              <a:t> U</a:t>
            </a:r>
            <a:r>
              <a:rPr lang="fr-FR" sz="1600" smtClean="0"/>
              <a:t>ne technologie élaborée pour une vulgarisation de la mise en œuvre</a:t>
            </a:r>
          </a:p>
          <a:p>
            <a:pPr eaLnBrk="1" hangingPunct="1">
              <a:buFont typeface="Wingdings" pitchFamily="2" charset="2"/>
              <a:buNone/>
            </a:pPr>
            <a:endParaRPr lang="fr-FR" sz="360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41767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E23B1A-1310-4FFC-A91D-9A6745C3994B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66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12</a:t>
            </a:fld>
            <a:endParaRPr lang="fr-FR" dirty="0" smtClean="0"/>
          </a:p>
        </p:txBody>
      </p:sp>
      <p:sp>
        <p:nvSpPr>
          <p:cNvPr id="26631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3. Marché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dirty="0" smtClean="0"/>
              <a:t>Repères du marché</a:t>
            </a:r>
          </a:p>
          <a:p>
            <a:pPr eaLnBrk="1" hangingPunct="1"/>
            <a:r>
              <a:rPr lang="fr-FR" sz="2000" dirty="0" smtClean="0"/>
              <a:t>Cible</a:t>
            </a:r>
          </a:p>
          <a:p>
            <a:pPr eaLnBrk="1" hangingPunct="1"/>
            <a:r>
              <a:rPr lang="fr-FR" sz="2000" dirty="0" smtClean="0"/>
              <a:t>Concurrence</a:t>
            </a:r>
          </a:p>
          <a:p>
            <a:pPr eaLnBrk="1" hangingPunct="1"/>
            <a:r>
              <a:rPr lang="fr-FR" sz="2000" dirty="0" smtClean="0"/>
              <a:t>Offre concurrente</a:t>
            </a:r>
          </a:p>
          <a:p>
            <a:pPr eaLnBrk="1" hangingPunct="1"/>
            <a:r>
              <a:rPr lang="fr-FR" sz="2000" dirty="0" smtClean="0"/>
              <a:t>Forces et faiblesse du projet</a:t>
            </a:r>
          </a:p>
          <a:p>
            <a:pPr eaLnBrk="1" hangingPunct="1"/>
            <a:r>
              <a:rPr lang="fr-FR" sz="2000" dirty="0" smtClean="0"/>
              <a:t>Stratégie </a:t>
            </a:r>
            <a:r>
              <a:rPr lang="fr-FR" sz="2000" dirty="0" err="1" smtClean="0"/>
              <a:t>Modddjo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Plan tactique</a:t>
            </a:r>
          </a:p>
          <a:p>
            <a:pPr eaLnBrk="1" hangingPunct="1"/>
            <a:r>
              <a:rPr lang="fr-FR" sz="2000" dirty="0" smtClean="0"/>
              <a:t>Business model </a:t>
            </a:r>
            <a:r>
              <a:rPr lang="fr-FR" sz="2000" dirty="0" err="1" smtClean="0"/>
              <a:t>Modddjo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Valorisation des opérateurs</a:t>
            </a:r>
          </a:p>
          <a:p>
            <a:pPr eaLnBrk="1" hangingPunct="1"/>
            <a:r>
              <a:rPr lang="fr-FR" sz="2000" dirty="0" smtClean="0"/>
              <a:t>CA des produits et évolutions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765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DDC8A6-3204-4DB0-8D5A-940DFB135FC8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765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13</a:t>
            </a:fld>
            <a:endParaRPr lang="fr-FR" dirty="0" smtClean="0"/>
          </a:p>
        </p:txBody>
      </p:sp>
      <p:sp>
        <p:nvSpPr>
          <p:cNvPr id="2765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3. Repères du marché</a:t>
            </a:r>
          </a:p>
        </p:txBody>
      </p:sp>
      <p:sp>
        <p:nvSpPr>
          <p:cNvPr id="2867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325563" y="2243138"/>
            <a:ext cx="7175500" cy="4114800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fr-FR" sz="2400" b="1" dirty="0" smtClean="0">
                <a:latin typeface="Arial" pitchFamily="34" charset="0"/>
              </a:rPr>
              <a:t>Segment naissant en croissance dans un marché incommensurable</a:t>
            </a:r>
            <a:endParaRPr lang="en-GB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18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286125"/>
            <a:ext cx="6143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ZoneTexte 8"/>
          <p:cNvSpPr txBox="1">
            <a:spLocks noChangeArrowheads="1"/>
          </p:cNvSpPr>
          <p:nvPr/>
        </p:nvSpPr>
        <p:spPr bwMode="auto">
          <a:xfrm>
            <a:off x="1500188" y="5000625"/>
            <a:ext cx="579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Flash	Java	Shockwave	3DVia	Silverlight</a:t>
            </a:r>
          </a:p>
        </p:txBody>
      </p:sp>
      <p:sp>
        <p:nvSpPr>
          <p:cNvPr id="28678" name="ZoneTexte 9"/>
          <p:cNvSpPr txBox="1">
            <a:spLocks noChangeArrowheads="1"/>
          </p:cNvSpPr>
          <p:nvPr/>
        </p:nvSpPr>
        <p:spPr bwMode="auto">
          <a:xfrm>
            <a:off x="357188" y="5711627"/>
            <a:ext cx="8710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Taux d'installation des « </a:t>
            </a:r>
            <a:r>
              <a:rPr lang="fr-FR" b="1" dirty="0" err="1" smtClean="0"/>
              <a:t>Players</a:t>
            </a:r>
            <a:r>
              <a:rPr lang="fr-FR" b="1" dirty="0" smtClean="0"/>
              <a:t> </a:t>
            </a:r>
            <a:r>
              <a:rPr lang="fr-FR" b="1" dirty="0"/>
              <a:t>» principaux </a:t>
            </a:r>
            <a:r>
              <a:rPr lang="fr-FR" dirty="0"/>
              <a:t>(source Adobe 2010 et forums)</a:t>
            </a:r>
          </a:p>
          <a:p>
            <a:endParaRPr lang="fr-FR" dirty="0"/>
          </a:p>
        </p:txBody>
      </p:sp>
      <p:sp>
        <p:nvSpPr>
          <p:cNvPr id="28679" name="ZoneTexte 10"/>
          <p:cNvSpPr txBox="1">
            <a:spLocks noChangeArrowheads="1"/>
          </p:cNvSpPr>
          <p:nvPr/>
        </p:nvSpPr>
        <p:spPr bwMode="auto">
          <a:xfrm>
            <a:off x="642938" y="3286125"/>
            <a:ext cx="65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100%</a:t>
            </a:r>
          </a:p>
        </p:txBody>
      </p:sp>
      <p:sp>
        <p:nvSpPr>
          <p:cNvPr id="28680" name="ZoneTexte 11"/>
          <p:cNvSpPr txBox="1">
            <a:spLocks noChangeArrowheads="1"/>
          </p:cNvSpPr>
          <p:nvPr/>
        </p:nvSpPr>
        <p:spPr bwMode="auto">
          <a:xfrm>
            <a:off x="714375" y="4000500"/>
            <a:ext cx="55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50%</a:t>
            </a:r>
          </a:p>
        </p:txBody>
      </p:sp>
      <p:sp>
        <p:nvSpPr>
          <p:cNvPr id="28681" name="ZoneTexte 12"/>
          <p:cNvSpPr txBox="1">
            <a:spLocks noChangeArrowheads="1"/>
          </p:cNvSpPr>
          <p:nvPr/>
        </p:nvSpPr>
        <p:spPr bwMode="auto">
          <a:xfrm>
            <a:off x="828675" y="4572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0%</a:t>
            </a:r>
          </a:p>
        </p:txBody>
      </p:sp>
      <p:sp>
        <p:nvSpPr>
          <p:cNvPr id="28682" name="Espace réservé de la date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7A973D-4514-4358-96CC-74F11D8381E9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8683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14</a:t>
            </a:fld>
            <a:endParaRPr lang="fr-FR" dirty="0" smtClean="0"/>
          </a:p>
        </p:txBody>
      </p:sp>
      <p:sp>
        <p:nvSpPr>
          <p:cNvPr id="28684" name="Espace réservé du pied de page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dirty="0" smtClean="0"/>
              <a:t>3. Cible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type="body" idx="1"/>
          </p:nvPr>
        </p:nvSpPr>
        <p:spPr>
          <a:xfrm>
            <a:off x="4788024" y="2564904"/>
            <a:ext cx="3532187" cy="3346450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Sites de divertissement</a:t>
            </a:r>
          </a:p>
          <a:p>
            <a:r>
              <a:rPr lang="fr-FR" sz="2000" dirty="0" smtClean="0"/>
              <a:t>Sites de vente en ligne</a:t>
            </a:r>
          </a:p>
          <a:p>
            <a:r>
              <a:rPr lang="fr-FR" sz="2000" dirty="0" smtClean="0"/>
              <a:t>Sites médias</a:t>
            </a:r>
          </a:p>
          <a:p>
            <a:r>
              <a:rPr lang="fr-FR" sz="2000" dirty="0" smtClean="0"/>
              <a:t>Sites d‘enseignement</a:t>
            </a:r>
          </a:p>
          <a:p>
            <a:r>
              <a:rPr lang="fr-FR" sz="2000" dirty="0" smtClean="0"/>
              <a:t>Institutions culturelles</a:t>
            </a:r>
          </a:p>
          <a:p>
            <a:r>
              <a:rPr lang="fr-FR" sz="2000" dirty="0" smtClean="0"/>
              <a:t>Institutions scolaires</a:t>
            </a:r>
          </a:p>
          <a:p>
            <a:r>
              <a:rPr lang="fr-FR" sz="2000" dirty="0" smtClean="0"/>
              <a:t>Matériel éducatif</a:t>
            </a:r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183828" y="2492896"/>
            <a:ext cx="353218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fr-FR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Automobile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Aéronautique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Architecture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Jeu </a:t>
            </a:r>
            <a:r>
              <a:rPr lang="fr-FR" sz="2000" kern="0" dirty="0" err="1">
                <a:latin typeface="+mn-lt"/>
              </a:rPr>
              <a:t>video</a:t>
            </a:r>
            <a:endParaRPr lang="fr-FR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Marketing, packaging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000" kern="0" dirty="0">
                <a:latin typeface="+mn-lt"/>
              </a:rPr>
              <a:t>Documentation tout secteur …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fr-FR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fr-FR" sz="3200" kern="0" dirty="0">
              <a:latin typeface="+mn-lt"/>
            </a:endParaRPr>
          </a:p>
        </p:txBody>
      </p:sp>
      <p:sp>
        <p:nvSpPr>
          <p:cNvPr id="18437" name="ZoneTexte 4"/>
          <p:cNvSpPr txBox="1">
            <a:spLocks noChangeArrowheads="1"/>
          </p:cNvSpPr>
          <p:nvPr/>
        </p:nvSpPr>
        <p:spPr bwMode="auto">
          <a:xfrm>
            <a:off x="1403648" y="1939941"/>
            <a:ext cx="6606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B to </a:t>
            </a:r>
            <a:r>
              <a:rPr lang="fr-FR" b="1" dirty="0" smtClean="0"/>
              <a:t>B</a:t>
            </a:r>
            <a:r>
              <a:rPr lang="fr-FR" b="1" dirty="0"/>
              <a:t>			        </a:t>
            </a:r>
            <a:r>
              <a:rPr lang="fr-FR" b="1" dirty="0" smtClean="0"/>
              <a:t>	B </a:t>
            </a:r>
            <a:r>
              <a:rPr lang="fr-FR" b="1" dirty="0"/>
              <a:t>to </a:t>
            </a:r>
            <a:r>
              <a:rPr lang="fr-FR" b="1" dirty="0" smtClean="0"/>
              <a:t>B</a:t>
            </a:r>
          </a:p>
          <a:p>
            <a:pPr>
              <a:defRPr/>
            </a:pPr>
            <a:r>
              <a:rPr lang="fr-FR" dirty="0" smtClean="0"/>
              <a:t>(</a:t>
            </a:r>
            <a:r>
              <a:rPr lang="fr-FR" kern="0" dirty="0" smtClean="0"/>
              <a:t>Secteurs industriels)</a:t>
            </a:r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dirty="0" smtClean="0"/>
              <a:t>(Secteurs </a:t>
            </a:r>
            <a:r>
              <a:rPr lang="fr-FR" dirty="0" err="1" smtClean="0"/>
              <a:t>terciaires</a:t>
            </a:r>
            <a:r>
              <a:rPr lang="fr-FR" dirty="0" smtClean="0"/>
              <a:t>)</a:t>
            </a:r>
            <a:r>
              <a:rPr lang="fr-FR" b="1" dirty="0"/>
              <a:t>	</a:t>
            </a:r>
          </a:p>
        </p:txBody>
      </p:sp>
      <p:sp>
        <p:nvSpPr>
          <p:cNvPr id="29702" name="Espace réservé de la dat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B6EACB-1126-4C76-B1E4-38E460FC97BA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970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15</a:t>
            </a:fld>
            <a:endParaRPr lang="fr-FR" dirty="0" smtClean="0"/>
          </a:p>
        </p:txBody>
      </p:sp>
      <p:sp>
        <p:nvSpPr>
          <p:cNvPr id="29704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3. Offre concurrente</a:t>
            </a:r>
          </a:p>
        </p:txBody>
      </p:sp>
      <p:graphicFrame>
        <p:nvGraphicFramePr>
          <p:cNvPr id="19566" name="Group 110"/>
          <p:cNvGraphicFramePr>
            <a:graphicFrameLocks noGrp="1"/>
          </p:cNvGraphicFramePr>
          <p:nvPr/>
        </p:nvGraphicFramePr>
        <p:xfrm>
          <a:off x="857250" y="1785926"/>
          <a:ext cx="7786741" cy="4013682"/>
        </p:xfrm>
        <a:graphic>
          <a:graphicData uri="http://schemas.openxmlformats.org/drawingml/2006/table">
            <a:tbl>
              <a:tblPr/>
              <a:tblGrid>
                <a:gridCol w="1683856"/>
                <a:gridCol w="1567784"/>
                <a:gridCol w="1579255"/>
                <a:gridCol w="1584991"/>
                <a:gridCol w="137085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Facteur clef de succès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Modddjo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C8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Flash 3D </a:t>
                      </a:r>
                      <a:b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(Adobe)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Virtools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(Dassault System)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Silverlight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(Microsoft)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AD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Notoriété (réseaux)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construction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Énorme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Bonne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Faible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Gamme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Très diversifiée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Énorme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Professionnelle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Inconnue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Canaux de distribution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Licence / Web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Installé à 98%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Peu installé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cours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Niveau technologique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Très bon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Très bon Consommateur de ressources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Faible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Nécessite spécialiste 3D Basé sur .NET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Pas de spécialiste 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Nécessite spécialistes 3D 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Nécessite spécialiste 3D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6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3D Web Standard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55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Langage spécifique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Type de produits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Modddjo Player (free)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Flash Player (free)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3DVIA Player (free) </a:t>
                      </a:r>
                      <a:b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Virtools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4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 K€ + royalties)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 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Player (free)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Modddjo Writer</a:t>
                      </a:r>
                      <a:b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(729 €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Air Player Flash CS4 Pro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(836 €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Visual Studio 2008 Pro (2.675 €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DreamWeaver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plugin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(1094 € HT)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Flex Builder 3 Pro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(499 € HT)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Microsoft Expression 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Blend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  <a:b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(612 € HT)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Tarif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500€/jour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 1200€ / jour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SUIVANT DEVIS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SUIVANT DEVIS</a:t>
                      </a:r>
                    </a:p>
                  </a:txBody>
                  <a:tcPr marL="9053" marR="9053" marT="905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Connecteur en angle 4"/>
          <p:cNvCxnSpPr/>
          <p:nvPr/>
        </p:nvCxnSpPr>
        <p:spPr>
          <a:xfrm rot="5400000">
            <a:off x="749301" y="2749550"/>
            <a:ext cx="214312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9" name="Espace réservé de la date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C947E8-350D-42EB-AC2C-C5B7C39519CB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080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16</a:t>
            </a:fld>
            <a:endParaRPr lang="fr-FR" dirty="0" smtClean="0"/>
          </a:p>
        </p:txBody>
      </p:sp>
      <p:sp>
        <p:nvSpPr>
          <p:cNvPr id="30801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ransition advTm="1445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smtClean="0"/>
              <a:t>3. Stratégie Modddjo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625" y="5072063"/>
            <a:ext cx="650081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2"/>
                </a:solidFill>
              </a:rPr>
              <a:t>Web / Mobile / Editeurs logiciels / SSII</a:t>
            </a:r>
          </a:p>
        </p:txBody>
      </p:sp>
      <p:sp>
        <p:nvSpPr>
          <p:cNvPr id="31748" name="ZoneTexte 5"/>
          <p:cNvSpPr txBox="1">
            <a:spLocks noChangeArrowheads="1"/>
          </p:cNvSpPr>
          <p:nvPr/>
        </p:nvSpPr>
        <p:spPr bwMode="auto">
          <a:xfrm>
            <a:off x="214313" y="5072063"/>
            <a:ext cx="966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Univers</a:t>
            </a:r>
          </a:p>
        </p:txBody>
      </p:sp>
      <p:sp>
        <p:nvSpPr>
          <p:cNvPr id="31749" name="ZoneTexte 6"/>
          <p:cNvSpPr txBox="1">
            <a:spLocks noChangeArrowheads="1"/>
          </p:cNvSpPr>
          <p:nvPr/>
        </p:nvSpPr>
        <p:spPr bwMode="auto">
          <a:xfrm>
            <a:off x="214313" y="5487988"/>
            <a:ext cx="803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Cibles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1625" y="5529263"/>
            <a:ext cx="650081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2"/>
                </a:solidFill>
              </a:rPr>
              <a:t>Agences web / Jeux </a:t>
            </a:r>
            <a:r>
              <a:rPr lang="fr-FR" sz="1400" dirty="0" err="1">
                <a:solidFill>
                  <a:schemeClr val="tx2"/>
                </a:solidFill>
              </a:rPr>
              <a:t>video</a:t>
            </a:r>
            <a:r>
              <a:rPr lang="fr-FR" sz="1400" dirty="0">
                <a:solidFill>
                  <a:schemeClr val="tx2"/>
                </a:solidFill>
              </a:rPr>
              <a:t> / Développeurs indépendants / </a:t>
            </a:r>
            <a:r>
              <a:rPr lang="fr-FR" sz="1400" dirty="0" err="1">
                <a:solidFill>
                  <a:schemeClr val="tx2"/>
                </a:solidFill>
              </a:rPr>
              <a:t>Multimedia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31751" name="ZoneTexte 8"/>
          <p:cNvSpPr txBox="1">
            <a:spLocks noChangeArrowheads="1"/>
          </p:cNvSpPr>
          <p:nvPr/>
        </p:nvSpPr>
        <p:spPr bwMode="auto">
          <a:xfrm>
            <a:off x="214313" y="5988050"/>
            <a:ext cx="143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Opportunité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625" y="6000750"/>
            <a:ext cx="65008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2"/>
                </a:solidFill>
              </a:rPr>
              <a:t>100 millions d’utilisateurs / 1 million de sociétés</a:t>
            </a:r>
          </a:p>
        </p:txBody>
      </p:sp>
      <p:sp>
        <p:nvSpPr>
          <p:cNvPr id="31753" name="ZoneTexte 10"/>
          <p:cNvSpPr txBox="1">
            <a:spLocks noChangeArrowheads="1"/>
          </p:cNvSpPr>
          <p:nvPr/>
        </p:nvSpPr>
        <p:spPr bwMode="auto">
          <a:xfrm>
            <a:off x="285750" y="3738389"/>
            <a:ext cx="37861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tx2"/>
                </a:solidFill>
              </a:rPr>
              <a:t>Technologies porteuses</a:t>
            </a:r>
          </a:p>
          <a:p>
            <a:r>
              <a:rPr lang="fr-FR" sz="1200"/>
              <a:t>- web 3.0 (mobile, universel, accessible)</a:t>
            </a:r>
          </a:p>
          <a:p>
            <a:r>
              <a:rPr lang="fr-FR" sz="1200"/>
              <a:t>- Media riche en 3D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87450" y="1557338"/>
            <a:ext cx="2143125" cy="5000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Opportunités</a:t>
            </a:r>
          </a:p>
        </p:txBody>
      </p:sp>
      <p:sp>
        <p:nvSpPr>
          <p:cNvPr id="31755" name="ZoneTexte 13"/>
          <p:cNvSpPr txBox="1">
            <a:spLocks noChangeArrowheads="1"/>
          </p:cNvSpPr>
          <p:nvPr/>
        </p:nvSpPr>
        <p:spPr bwMode="auto">
          <a:xfrm>
            <a:off x="284163" y="2881139"/>
            <a:ext cx="3787775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Investissement des sociétés en informatique </a:t>
            </a:r>
            <a:endParaRPr lang="fr-FR" sz="1200" b="1" dirty="0"/>
          </a:p>
          <a:p>
            <a:r>
              <a:rPr lang="fr-FR" sz="1200" dirty="0"/>
              <a:t>- Équipements réseaux</a:t>
            </a:r>
          </a:p>
          <a:p>
            <a:r>
              <a:rPr lang="fr-FR" sz="1200" dirty="0"/>
              <a:t>- Infrastructures web</a:t>
            </a:r>
          </a:p>
          <a:p>
            <a:r>
              <a:rPr lang="fr-FR" sz="1200" dirty="0"/>
              <a:t>- Intégration d’applications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1571625" y="4357688"/>
            <a:ext cx="6500813" cy="642937"/>
          </a:xfrm>
          <a:prstGeom prst="triangle">
            <a:avLst>
              <a:gd name="adj" fmla="val 5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2"/>
                </a:solidFill>
              </a:rPr>
              <a:t>Marketing viral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43375" y="3286125"/>
            <a:ext cx="1500188" cy="700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MODDDJO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4845050" y="4000500"/>
            <a:ext cx="14287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43688" y="2157413"/>
            <a:ext cx="1500187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Microsoft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3688" y="2695575"/>
            <a:ext cx="15001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Dassault 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43688" y="3249613"/>
            <a:ext cx="15001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Adobe</a:t>
            </a:r>
          </a:p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Flash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227763" y="1557338"/>
            <a:ext cx="2143125" cy="5000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Menaces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29563" y="3857625"/>
            <a:ext cx="92871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err="1">
                <a:solidFill>
                  <a:schemeClr val="tx2"/>
                </a:solidFill>
              </a:rPr>
              <a:t>Khronos</a:t>
            </a:r>
            <a:endParaRPr lang="fr-FR" sz="1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fr-FR" sz="1200" dirty="0" err="1">
                <a:solidFill>
                  <a:schemeClr val="tx2"/>
                </a:solidFill>
              </a:rPr>
              <a:t>WebGL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9562" y="4429125"/>
            <a:ext cx="92871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</a:rPr>
              <a:t>Google </a:t>
            </a:r>
            <a:r>
              <a:rPr lang="fr-FR" sz="1200" dirty="0">
                <a:solidFill>
                  <a:schemeClr val="tx2"/>
                </a:solidFill>
              </a:rPr>
              <a:t>(O3D)</a:t>
            </a:r>
          </a:p>
        </p:txBody>
      </p:sp>
      <p:sp>
        <p:nvSpPr>
          <p:cNvPr id="26" name="Flèche droite 25"/>
          <p:cNvSpPr/>
          <p:nvPr/>
        </p:nvSpPr>
        <p:spPr>
          <a:xfrm flipH="1">
            <a:off x="5715000" y="3429000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66" name="ZoneTexte 13"/>
          <p:cNvSpPr txBox="1">
            <a:spLocks noChangeArrowheads="1"/>
          </p:cNvSpPr>
          <p:nvPr/>
        </p:nvSpPr>
        <p:spPr bwMode="auto">
          <a:xfrm>
            <a:off x="285750" y="2204864"/>
            <a:ext cx="378618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Révolution culturelle </a:t>
            </a:r>
            <a:endParaRPr lang="fr-FR" sz="1200" b="1" dirty="0"/>
          </a:p>
          <a:p>
            <a:r>
              <a:rPr lang="fr-FR" sz="1200" dirty="0"/>
              <a:t>- Vivre avec la 3D au quotidien</a:t>
            </a:r>
          </a:p>
          <a:p>
            <a:r>
              <a:rPr lang="fr-FR" sz="1200" dirty="0"/>
              <a:t>- Nombre d’applications croissantes avec la 3D</a:t>
            </a:r>
          </a:p>
        </p:txBody>
      </p:sp>
      <p:sp>
        <p:nvSpPr>
          <p:cNvPr id="31767" name="Espace réservé de la date 2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5DC21C-7976-4C25-B82E-2DDBF11E83AF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176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17</a:t>
            </a:fld>
            <a:endParaRPr lang="fr-FR" dirty="0" smtClean="0"/>
          </a:p>
        </p:txBody>
      </p:sp>
      <p:sp>
        <p:nvSpPr>
          <p:cNvPr id="31769" name="Espace réservé du pied de page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4. Marketing model </a:t>
            </a:r>
            <a:r>
              <a:rPr lang="fr-FR" dirty="0" err="1" smtClean="0"/>
              <a:t>Modddjo</a:t>
            </a:r>
            <a:endParaRPr lang="fr-FR" dirty="0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-857288" y="1071546"/>
          <a:ext cx="1021563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hevron 5"/>
          <p:cNvSpPr/>
          <p:nvPr/>
        </p:nvSpPr>
        <p:spPr>
          <a:xfrm rot="10800000">
            <a:off x="4159250" y="5870575"/>
            <a:ext cx="357188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4651471">
            <a:off x="5885657" y="2921794"/>
            <a:ext cx="357187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8304754">
            <a:off x="2686844" y="2701131"/>
            <a:ext cx="357188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6564363">
            <a:off x="2405857" y="3210719"/>
            <a:ext cx="357187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824" name="Espace réservé de la date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F86619-564F-4BFE-B37E-70CFB4A1BC40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48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18</a:t>
            </a:fld>
            <a:endParaRPr lang="fr-FR" dirty="0" smtClean="0"/>
          </a:p>
        </p:txBody>
      </p:sp>
      <p:sp>
        <p:nvSpPr>
          <p:cNvPr id="34826" name="Espace réservé du pied de page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859330" y="3572898"/>
            <a:ext cx="928694" cy="10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4. Business model Modddjo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i="1" dirty="0" smtClean="0"/>
              <a:t>Web Player  </a:t>
            </a:r>
            <a:r>
              <a:rPr lang="fr-FR" sz="2000" i="1" dirty="0" smtClean="0"/>
              <a:t>(gratuit)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/>
              <a:t>Modddjo</a:t>
            </a:r>
            <a:r>
              <a:rPr lang="fr-FR" sz="2000" dirty="0" smtClean="0"/>
              <a:t> </a:t>
            </a:r>
            <a:r>
              <a:rPr lang="fr-FR" sz="2000" dirty="0" err="1" smtClean="0"/>
              <a:t>Writer</a:t>
            </a:r>
            <a:r>
              <a:rPr lang="fr-FR" sz="2000" dirty="0" smtClean="0"/>
              <a:t> et le Plug-in </a:t>
            </a:r>
            <a:r>
              <a:rPr lang="fr-FR" sz="2000" dirty="0" err="1" smtClean="0"/>
              <a:t>Dreamweaver</a:t>
            </a:r>
            <a:r>
              <a:rPr lang="fr-FR" sz="2000" dirty="0" smtClean="0"/>
              <a:t> </a:t>
            </a:r>
            <a:r>
              <a:rPr lang="fr-FR" sz="2000" b="1" dirty="0" smtClean="0"/>
              <a:t>payants (</a:t>
            </a:r>
            <a:r>
              <a:rPr lang="fr-FR" sz="2000" b="1" dirty="0" err="1" smtClean="0"/>
              <a:t>BtoB</a:t>
            </a:r>
            <a:r>
              <a:rPr lang="fr-FR" sz="2000" b="1" dirty="0" smtClean="0"/>
              <a:t>)</a:t>
            </a: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Applications métier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err="1" smtClean="0"/>
              <a:t>Buzz</a:t>
            </a:r>
            <a:r>
              <a:rPr lang="fr-FR" sz="2000" dirty="0" smtClean="0"/>
              <a:t> autour de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Modddjo</a:t>
            </a:r>
            <a:r>
              <a:rPr lang="fr-FR" sz="2000" b="1" i="1" dirty="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b="1" i="1" dirty="0" err="1" smtClean="0"/>
              <a:t>Goodddjo</a:t>
            </a:r>
            <a:r>
              <a:rPr lang="fr-FR" sz="1800" b="1" i="1" dirty="0" smtClean="0"/>
              <a:t>  :  Google </a:t>
            </a:r>
            <a:r>
              <a:rPr lang="fr-FR" sz="1800" dirty="0" smtClean="0"/>
              <a:t> vu en 3D par </a:t>
            </a:r>
            <a:r>
              <a:rPr lang="fr-FR" sz="1800" b="1" i="1" dirty="0" err="1" smtClean="0"/>
              <a:t>Modddjo</a:t>
            </a:r>
            <a:endParaRPr lang="fr-FR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800" b="1" dirty="0" smtClean="0"/>
              <a:t>Campagne de communication virale </a:t>
            </a:r>
            <a:r>
              <a:rPr lang="fr-FR" sz="1800" dirty="0" smtClean="0"/>
              <a:t>(France, Europe, Asie, Amérique du Nord)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Fidélisation des utilisateurs : </a:t>
            </a:r>
            <a:r>
              <a:rPr lang="fr-FR" sz="2000" dirty="0" smtClean="0"/>
              <a:t> upgrade des licences payantes à 50% du prix neuf</a:t>
            </a:r>
          </a:p>
        </p:txBody>
      </p:sp>
      <p:sp>
        <p:nvSpPr>
          <p:cNvPr id="358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F04A12-E514-44E8-8CD5-3095B6997101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19</a:t>
            </a:fld>
            <a:endParaRPr lang="fr-FR" dirty="0" smtClean="0"/>
          </a:p>
        </p:txBody>
      </p:sp>
      <p:sp>
        <p:nvSpPr>
          <p:cNvPr id="3584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 txBox="1">
            <a:spLocks/>
          </p:cNvSpPr>
          <p:nvPr/>
        </p:nvSpPr>
        <p:spPr bwMode="auto">
          <a:xfrm>
            <a:off x="1150938" y="642938"/>
            <a:ext cx="77930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4400">
              <a:solidFill>
                <a:schemeClr val="tx2"/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Démonstration vidéo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1428736"/>
            <a:ext cx="7216775" cy="4500563"/>
          </a:xfrm>
          <a:noFill/>
        </p:spPr>
      </p:pic>
      <p:sp>
        <p:nvSpPr>
          <p:cNvPr id="17413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928CF5-5732-4FFD-9DBE-4076415827A1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174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D0862-484B-40BE-8A34-6D26481CF269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7415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423"/>
          </a:xfrm>
        </p:spPr>
        <p:txBody>
          <a:bodyPr/>
          <a:lstStyle/>
          <a:p>
            <a:pPr eaLnBrk="1" hangingPunct="1"/>
            <a:r>
              <a:rPr lang="fr-FR" sz="3600" dirty="0" smtClean="0"/>
              <a:t>4. Forces et faiblesses du projet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160588"/>
            <a:ext cx="3929062" cy="3625850"/>
          </a:xfrm>
        </p:spPr>
        <p:txBody>
          <a:bodyPr/>
          <a:lstStyle/>
          <a:p>
            <a:pPr eaLnBrk="1" hangingPunct="1"/>
            <a:r>
              <a:rPr lang="fr-FR" sz="1800" b="1" smtClean="0"/>
              <a:t>FORCES</a:t>
            </a:r>
          </a:p>
          <a:p>
            <a:pPr eaLnBrk="1" hangingPunct="1"/>
            <a:endParaRPr lang="fr-FR" sz="1200" smtClean="0"/>
          </a:p>
          <a:p>
            <a:pPr eaLnBrk="1" hangingPunct="1">
              <a:buFont typeface="Wingdings" pitchFamily="2" charset="2"/>
              <a:buNone/>
            </a:pPr>
            <a:endParaRPr lang="fr-FR" sz="1400" smtClean="0"/>
          </a:p>
          <a:p>
            <a:pPr eaLnBrk="1" hangingPunct="1"/>
            <a:r>
              <a:rPr lang="fr-FR" sz="1800" smtClean="0"/>
              <a:t>Rend les projets «palpables», utilité de la spatialisation :</a:t>
            </a:r>
          </a:p>
          <a:p>
            <a:pPr lvl="1" eaLnBrk="1" hangingPunct="1"/>
            <a:r>
              <a:rPr lang="fr-FR" sz="1800" smtClean="0"/>
              <a:t>levée des ambigüités</a:t>
            </a:r>
          </a:p>
          <a:p>
            <a:pPr lvl="1" eaLnBrk="1" hangingPunct="1"/>
            <a:r>
              <a:rPr lang="fr-FR" sz="1800" smtClean="0"/>
              <a:t>gestion de l’espace </a:t>
            </a:r>
          </a:p>
          <a:p>
            <a:pPr lvl="1" eaLnBrk="1" hangingPunct="1"/>
            <a:r>
              <a:rPr lang="fr-FR" sz="1800" smtClean="0"/>
              <a:t>changement de point de vue</a:t>
            </a:r>
          </a:p>
          <a:p>
            <a:pPr eaLnBrk="1" hangingPunct="1"/>
            <a:r>
              <a:rPr lang="fr-FR" sz="1800" smtClean="0"/>
              <a:t>Faible coût de production et de maintenance  </a:t>
            </a:r>
          </a:p>
        </p:txBody>
      </p:sp>
      <p:sp>
        <p:nvSpPr>
          <p:cNvPr id="3686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E07FAA-6638-4137-907F-24EC1512E3CD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68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20</a:t>
            </a:fld>
            <a:endParaRPr lang="fr-FR" dirty="0" smtClean="0"/>
          </a:p>
        </p:txBody>
      </p:sp>
      <p:sp>
        <p:nvSpPr>
          <p:cNvPr id="3687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00563" y="2165350"/>
            <a:ext cx="464343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b="1" kern="0" dirty="0">
                <a:latin typeface="+mn-lt"/>
              </a:rPr>
              <a:t>FAIBLESSES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fr-FR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fr-FR" sz="1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>
                <a:latin typeface="+mn-lt"/>
              </a:rPr>
              <a:t>Investissement intellectuel conséquent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/>
              <a:t>Méfiance des utilisateurs pour les téléchargement de plugins nouveaux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/>
              <a:t>Nécessité d’un outil tactique : «</a:t>
            </a:r>
            <a:r>
              <a:rPr lang="fr-FR" b="1" i="1" kern="0" dirty="0" err="1"/>
              <a:t>Goodddjo</a:t>
            </a:r>
            <a:r>
              <a:rPr lang="fr-FR" kern="0" dirty="0"/>
              <a:t>»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kern="0" dirty="0"/>
              <a:t>Réputation «gadget» habituellement lié à la 3D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5. </a:t>
            </a:r>
            <a:r>
              <a:rPr lang="fr-FR" sz="3600" dirty="0" smtClean="0"/>
              <a:t>Prévisions des ventes</a:t>
            </a:r>
          </a:p>
        </p:txBody>
      </p:sp>
      <p:sp>
        <p:nvSpPr>
          <p:cNvPr id="3277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6CA4EE-B313-4772-9DB6-99AB2171C294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21</a:t>
            </a:fld>
            <a:endParaRPr lang="fr-FR" dirty="0" smtClean="0"/>
          </a:p>
        </p:txBody>
      </p:sp>
      <p:sp>
        <p:nvSpPr>
          <p:cNvPr id="3277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750" y="1857375"/>
            <a:ext cx="621506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</a:rPr>
              <a:t>2 milliards d’internautes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7563" y="3357563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chemeClr val="tx2"/>
                </a:solidFill>
              </a:rPr>
              <a:t>80 </a:t>
            </a:r>
            <a:r>
              <a:rPr lang="fr-FR" sz="1400" b="1" dirty="0">
                <a:solidFill>
                  <a:schemeClr val="tx2"/>
                </a:solidFill>
              </a:rPr>
              <a:t>millions de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</a:rPr>
              <a:t>sites web actifs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4750" y="5229225"/>
            <a:ext cx="1500188" cy="700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2"/>
                </a:solidFill>
              </a:rPr>
              <a:t>MODDDJO</a:t>
            </a:r>
          </a:p>
        </p:txBody>
      </p:sp>
      <p:sp>
        <p:nvSpPr>
          <p:cNvPr id="32777" name="ZoneTexte 10"/>
          <p:cNvSpPr txBox="1">
            <a:spLocks noChangeArrowheads="1"/>
          </p:cNvSpPr>
          <p:nvPr/>
        </p:nvSpPr>
        <p:spPr bwMode="auto">
          <a:xfrm>
            <a:off x="1000100" y="3429000"/>
            <a:ext cx="218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Achat dématérialisé</a:t>
            </a:r>
          </a:p>
        </p:txBody>
      </p:sp>
      <p:sp>
        <p:nvSpPr>
          <p:cNvPr id="32778" name="ZoneTexte 11"/>
          <p:cNvSpPr txBox="1">
            <a:spLocks noChangeArrowheads="1"/>
          </p:cNvSpPr>
          <p:nvPr/>
        </p:nvSpPr>
        <p:spPr bwMode="auto">
          <a:xfrm>
            <a:off x="4857752" y="4286250"/>
            <a:ext cx="275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Référencement par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les moteurs de recherche</a:t>
            </a:r>
          </a:p>
        </p:txBody>
      </p:sp>
      <p:sp>
        <p:nvSpPr>
          <p:cNvPr id="13" name="Flèche vers le bas 12"/>
          <p:cNvSpPr/>
          <p:nvPr/>
        </p:nvSpPr>
        <p:spPr>
          <a:xfrm flipV="1">
            <a:off x="4357688" y="3976688"/>
            <a:ext cx="214312" cy="121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785938" y="2214563"/>
            <a:ext cx="2428875" cy="1143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4643438" y="2214563"/>
            <a:ext cx="2714625" cy="1143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571750" y="2214563"/>
            <a:ext cx="1714500" cy="1143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>
            <a:off x="3893344" y="2785269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9" idx="0"/>
          </p:cNvCxnSpPr>
          <p:nvPr/>
        </p:nvCxnSpPr>
        <p:spPr>
          <a:xfrm rot="16200000" flipH="1">
            <a:off x="3464719" y="2321719"/>
            <a:ext cx="1143000" cy="9286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 flipV="1">
            <a:off x="4643438" y="2214563"/>
            <a:ext cx="1928812" cy="1143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4464844" y="2321719"/>
            <a:ext cx="1143000" cy="9286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786446" y="3286124"/>
            <a:ext cx="2156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Web </a:t>
            </a:r>
            <a:r>
              <a:rPr lang="fr-FR" dirty="0" err="1" smtClean="0">
                <a:solidFill>
                  <a:srgbClr val="FF0000"/>
                </a:solidFill>
              </a:rPr>
              <a:t>Writer</a:t>
            </a:r>
            <a:r>
              <a:rPr lang="fr-FR" dirty="0" smtClean="0">
                <a:solidFill>
                  <a:srgbClr val="FF0000"/>
                </a:solidFill>
              </a:rPr>
              <a:t> (729 €)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Plugin (1094 €)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43834" y="1782537"/>
            <a:ext cx="132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Web Player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Gratuit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90A596-F2C9-456A-9091-AD9A52D11329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409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41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6F8C6C-767D-4ED0-9DFA-4ACEF57E55A3}" type="slidenum">
              <a:rPr lang="fr-FR"/>
              <a:pPr/>
              <a:t>22</a:t>
            </a:fld>
            <a:endParaRPr 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 Business Plan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484313"/>
            <a:ext cx="7096153" cy="4608512"/>
          </a:xfrm>
        </p:spPr>
        <p:txBody>
          <a:bodyPr/>
          <a:lstStyle/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endParaRPr lang="fr-FR" sz="2400" dirty="0" smtClean="0"/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Construction du chiffre d’affaires prévisionnel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Comptes d’exploitation prévisionnels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Comptes de financement prévisionnels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Bilans prévisionnels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Free Cash </a:t>
            </a:r>
            <a:r>
              <a:rPr lang="fr-FR" sz="2400" dirty="0" err="1" smtClean="0"/>
              <a:t>Flows</a:t>
            </a:r>
            <a:r>
              <a:rPr lang="fr-FR" sz="2400" dirty="0" smtClean="0"/>
              <a:t> de valorisation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Valorisation du projet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Partage du capital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r>
              <a:rPr lang="fr-FR" sz="2400" dirty="0" smtClean="0"/>
              <a:t>Analyse de la rentabilité du projet.</a:t>
            </a:r>
          </a:p>
          <a:p>
            <a:pPr marL="381000" indent="-381000" eaLnBrk="1" hangingPunct="1">
              <a:buSzTx/>
              <a:buFont typeface="Wingdings" pitchFamily="2" charset="2"/>
              <a:buAutoNum type="arabicPeriod"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EA6A24-81A2-4224-8E38-3EC40DF05999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512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51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8C7C5-73DA-490C-BE65-5E9C466829D0}" type="slidenum">
              <a:rPr lang="fr-FR"/>
              <a:pPr/>
              <a:t>23</a:t>
            </a:fld>
            <a:endParaRPr lang="fr-FR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7809"/>
            <a:ext cx="8100392" cy="642919"/>
          </a:xfrm>
        </p:spPr>
        <p:txBody>
          <a:bodyPr/>
          <a:lstStyle/>
          <a:p>
            <a:pPr eaLnBrk="1" hangingPunct="1"/>
            <a:r>
              <a:rPr lang="fr-FR" sz="2800" dirty="0" smtClean="0"/>
              <a:t>6.1 Construction du chiffre d’affaires prévisionnel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1412776"/>
            <a:ext cx="367240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1. L'action commerciale consistera à convaincre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les opérateurs de sites d'utiliser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Modddjo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2. Il s'agit donc :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d'obtenir des contacts dits "qualifiés" (ou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et de transformer ces contacts en ventes réelles.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3. Classiquement, sur 100 contacts qualifiés, on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obtient 15 ventes.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4. Les travaux commerciaux sont de 2 ordres :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organisation d'un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buzz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 procurant des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".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Le budget marketing finance des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community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managers externes.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transformation des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 en ventes réelles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par les vendeurs.</a:t>
            </a:r>
          </a:p>
          <a:p>
            <a:pPr>
              <a:defRPr sz="1000"/>
            </a:pP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5. Relation entre budget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marketingventes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réelles 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quantifiée comme suit :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un "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buzzer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" coûte 30K à 60K par an et génère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3000 à 4000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/an.</a:t>
            </a:r>
          </a:p>
          <a:p>
            <a:pPr>
              <a:defRPr sz="1000"/>
            </a:pP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- 100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leads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se transforment en 15 ventes.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Le coût "équipe de vente" en % du CA descend</a:t>
            </a:r>
            <a:b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  à 10% du CA.</a:t>
            </a:r>
          </a:p>
          <a:p>
            <a:endParaRPr lang="fr-F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8770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E480F8-8FD4-4B4E-9ACD-3ADA97FC4465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614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B7CF0B-4C15-4AB9-B9C3-82617358DBDE}" type="slidenum">
              <a:rPr lang="fr-FR"/>
              <a:pPr/>
              <a:t>24</a:t>
            </a:fld>
            <a:endParaRPr lang="fr-FR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6.2 Comptes d’exploitation prévisionnels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984776" cy="519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ED5D22-56EE-4FCA-930C-3E6424280017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696CA8-00EB-4864-A17A-804B435F46E2}" type="slidenum">
              <a:rPr lang="fr-FR"/>
              <a:pPr/>
              <a:t>25</a:t>
            </a:fld>
            <a:endParaRPr lang="fr-FR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7809"/>
            <a:ext cx="7900367" cy="642919"/>
          </a:xfrm>
        </p:spPr>
        <p:txBody>
          <a:bodyPr/>
          <a:lstStyle/>
          <a:p>
            <a:pPr eaLnBrk="1" hangingPunct="1"/>
            <a:r>
              <a:rPr lang="fr-FR" dirty="0" smtClean="0"/>
              <a:t>6.3 Comptes de financement prévisionnels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69471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0CD337-37A6-4B17-93A6-625B03EDF4C4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819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819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CF96C-EE72-48F5-AA0E-A629A23F890E}" type="slidenum">
              <a:rPr lang="fr-FR"/>
              <a:pPr/>
              <a:t>26</a:t>
            </a:fld>
            <a:endParaRPr lang="fr-FR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6.4  Bilans prévisionnels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4726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5472608" cy="259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1FF703-7D64-4A05-884F-7315B825AFBA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921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B7B2A-880E-4369-901E-7D4AF510617F}" type="slidenum">
              <a:rPr lang="fr-FR"/>
              <a:pPr/>
              <a:t>27</a:t>
            </a:fld>
            <a:endParaRPr lang="fr-FR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6.5 Free Cash Flow de valorisation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310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00E190-FF7D-4CE6-8357-0E6EBCF06434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1024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02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44846-DCE9-4257-8EE1-2EFC8988D42A}" type="slidenum">
              <a:rPr lang="fr-FR"/>
              <a:pPr/>
              <a:t>28</a:t>
            </a:fld>
            <a:endParaRPr lang="fr-FR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6.6 Valorisation du projet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73709"/>
            <a:ext cx="8398042" cy="45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2652FD-558C-46FD-B1BB-AE108B7F48D6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1126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C24A3-5801-4D91-B6FC-0794D52BECE8}" type="slidenum">
              <a:rPr lang="fr-FR"/>
              <a:pPr/>
              <a:t>29</a:t>
            </a:fld>
            <a:endParaRPr lang="fr-FR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6.7 Répartition du capital projetée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8254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2046334"/>
            <a:ext cx="3836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 txBox="1">
            <a:spLocks/>
          </p:cNvSpPr>
          <p:nvPr/>
        </p:nvSpPr>
        <p:spPr bwMode="auto">
          <a:xfrm>
            <a:off x="1150938" y="642938"/>
            <a:ext cx="77930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4400">
              <a:solidFill>
                <a:schemeClr val="tx2"/>
              </a:solidFill>
            </a:endParaRPr>
          </a:p>
        </p:txBody>
      </p:sp>
      <p:pic>
        <p:nvPicPr>
          <p:cNvPr id="5" name="Modddjo - Teas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A7F987B-5760-40C8-AE48-6B2A9228F12D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1843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21EDA-C5EE-46DB-9F07-7EFCE687B58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8438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BE72CB-EAB0-474C-B0F5-FAB3E34C7CCB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471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  <p:sp>
        <p:nvSpPr>
          <p:cNvPr id="471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30</a:t>
            </a:fld>
            <a:endParaRPr lang="fr-FR" dirty="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14357"/>
          </a:xfrm>
        </p:spPr>
        <p:txBody>
          <a:bodyPr/>
          <a:lstStyle/>
          <a:p>
            <a:r>
              <a:rPr lang="fr-FR" sz="2400" dirty="0" smtClean="0"/>
              <a:t>6.7 Multiples de la profession : </a:t>
            </a:r>
            <a:r>
              <a:rPr lang="fr-FR" sz="2000" dirty="0" smtClean="0"/>
              <a:t>X = (Titres+</a:t>
            </a:r>
            <a:r>
              <a:rPr lang="fr-FR" sz="2000" dirty="0" err="1" smtClean="0"/>
              <a:t>Defi</a:t>
            </a:r>
            <a:r>
              <a:rPr lang="fr-FR" sz="2000" dirty="0" smtClean="0"/>
              <a:t>)/EBIT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1908175" y="2567000"/>
            <a:ext cx="52562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Apple : 			20 à 25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Sun Microsystems : 		20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Adobe : 			23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Microsoft : 			16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Dassault </a:t>
            </a:r>
            <a:r>
              <a:rPr lang="fr-FR" sz="2400" dirty="0" err="1"/>
              <a:t>systemes</a:t>
            </a:r>
            <a:r>
              <a:rPr lang="fr-FR" sz="2400" dirty="0"/>
              <a:t> : 	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4FEA5E-D152-49A0-9221-CCBB422F58F4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1229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09E21-5C1A-4A7B-B8FD-AFDB87900B68}" type="slidenum">
              <a:rPr lang="fr-FR"/>
              <a:pPr/>
              <a:t>31</a:t>
            </a:fld>
            <a:endParaRPr lang="fr-FR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65801"/>
            <a:ext cx="7793037" cy="642919"/>
          </a:xfrm>
        </p:spPr>
        <p:txBody>
          <a:bodyPr/>
          <a:lstStyle/>
          <a:p>
            <a:pPr eaLnBrk="1" hangingPunct="1"/>
            <a:r>
              <a:rPr lang="fr-FR" dirty="0" smtClean="0"/>
              <a:t>6.8 Rentabilité du projet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704856" cy="50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180E10-C741-4182-B037-9A3F9F5C60EB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331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30179-52F8-4BD0-8019-153D5F4E13A7}" type="slidenum">
              <a:rPr lang="fr-FR"/>
              <a:pPr/>
              <a:t>32</a:t>
            </a:fld>
            <a:endParaRPr lang="fr-FR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Merci de votre attention…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JSC Consultants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1D0BD9-CCE1-45C7-82C0-7F1BED8A6B5F}" type="datetime1">
              <a:rPr lang="fr-FR" smtClean="0"/>
              <a:pPr/>
              <a:t>22/06/2010</a:t>
            </a:fld>
            <a:endParaRPr lang="fr-FR"/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  <a:endParaRPr lang="fr-FR"/>
          </a:p>
        </p:txBody>
      </p:sp>
      <p:sp>
        <p:nvSpPr>
          <p:cNvPr id="1331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30179-52F8-4BD0-8019-153D5F4E13A7}" type="slidenum">
              <a:rPr lang="fr-FR"/>
              <a:pPr/>
              <a:t>33</a:t>
            </a:fld>
            <a:endParaRPr lang="fr-FR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(Annexe) Concurrence</a:t>
            </a:r>
            <a:endParaRPr lang="fr-FR" sz="1600" dirty="0" smtClean="0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89138"/>
            <a:ext cx="7229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AC4B84-D8B7-4E83-885C-C4F840283C72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522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34</a:t>
            </a:fld>
            <a:endParaRPr lang="fr-FR" dirty="0" smtClean="0"/>
          </a:p>
        </p:txBody>
      </p:sp>
      <p:sp>
        <p:nvSpPr>
          <p:cNvPr id="5223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4000" dirty="0" smtClean="0"/>
              <a:t>Prévisions des ventes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b="1" smtClean="0"/>
              <a:t>Quantités</a:t>
            </a:r>
            <a:endParaRPr lang="fr-FR" sz="1200" smtClean="0"/>
          </a:p>
          <a:p>
            <a:r>
              <a:rPr lang="fr-FR" sz="1200" smtClean="0"/>
              <a:t>1,3 à 1,4 milliards d'internautes sur 240 millions de sites web, dont 80 millions sont actifs pour faire l'acquisition des produits </a:t>
            </a:r>
            <a:r>
              <a:rPr lang="fr-FR" sz="1200" b="1" i="1" smtClean="0"/>
              <a:t>Modddjo</a:t>
            </a:r>
            <a:endParaRPr lang="fr-FR" sz="1200" smtClean="0"/>
          </a:p>
          <a:p>
            <a:r>
              <a:rPr lang="fr-FR" sz="1200" smtClean="0"/>
              <a:t>Quantités mensuelles de produits </a:t>
            </a:r>
            <a:r>
              <a:rPr lang="fr-FR" sz="1200" b="1" i="1" smtClean="0"/>
              <a:t>Modddjo</a:t>
            </a:r>
            <a:r>
              <a:rPr lang="fr-FR" sz="1200" smtClean="0"/>
              <a:t> vendues en 2012 = </a:t>
            </a:r>
            <a:br>
              <a:rPr lang="fr-FR" sz="1200" smtClean="0"/>
            </a:br>
            <a:r>
              <a:rPr lang="fr-FR" sz="1200" smtClean="0"/>
              <a:t>450 réparties :</a:t>
            </a:r>
          </a:p>
          <a:p>
            <a:pPr lvl="1"/>
            <a:r>
              <a:rPr lang="fr-FR" sz="1200" smtClean="0"/>
              <a:t>200 en Europe (français, anglais, allemand, espagnol, italien),</a:t>
            </a:r>
          </a:p>
          <a:p>
            <a:pPr lvl="1"/>
            <a:r>
              <a:rPr lang="fr-FR" sz="1200" smtClean="0"/>
              <a:t>150 en Amérique (Nord et Sud)</a:t>
            </a:r>
          </a:p>
          <a:p>
            <a:pPr lvl="1"/>
            <a:r>
              <a:rPr lang="fr-FR" sz="1200" smtClean="0"/>
              <a:t>100 en Asie (Chine et Japon)</a:t>
            </a:r>
          </a:p>
          <a:p>
            <a:endParaRPr lang="fr-FR" sz="1200" smtClean="0"/>
          </a:p>
          <a:p>
            <a:r>
              <a:rPr lang="fr-FR" sz="1200" b="1" smtClean="0"/>
              <a:t>Prix</a:t>
            </a:r>
            <a:endParaRPr lang="fr-FR" sz="1200" smtClean="0"/>
          </a:p>
          <a:p>
            <a:r>
              <a:rPr lang="fr-FR" sz="1200" smtClean="0"/>
              <a:t>Produits et services professionnels (Writer, greffon, services...) payants :</a:t>
            </a:r>
          </a:p>
          <a:p>
            <a:pPr lvl="1"/>
            <a:r>
              <a:rPr lang="fr-FR" sz="1400" smtClean="0"/>
              <a:t>Writer = 729€ HT ( ~ Flash notamment)</a:t>
            </a:r>
          </a:p>
          <a:p>
            <a:pPr lvl="1"/>
            <a:r>
              <a:rPr lang="fr-FR" sz="1400" smtClean="0"/>
              <a:t>Le plugin «</a:t>
            </a:r>
            <a:r>
              <a:rPr lang="fr-FR" sz="1400" b="1" i="1" smtClean="0"/>
              <a:t> DreamWeaver </a:t>
            </a:r>
            <a:r>
              <a:rPr lang="fr-FR" sz="1400" smtClean="0"/>
              <a:t>» = 1094€ HT  (150% du prix du Writer)</a:t>
            </a:r>
            <a:r>
              <a:rPr lang="fr-FR" sz="1000" smtClean="0"/>
              <a:t>.</a:t>
            </a:r>
          </a:p>
          <a:p>
            <a:pPr lvl="1"/>
            <a:endParaRPr lang="fr-FR" sz="1000" smtClean="0"/>
          </a:p>
          <a:p>
            <a:r>
              <a:rPr lang="fr-FR" sz="1200" b="1" smtClean="0"/>
              <a:t>Chiffres d'affaires</a:t>
            </a:r>
            <a:endParaRPr lang="fr-FR" sz="1200" smtClean="0"/>
          </a:p>
          <a:p>
            <a:r>
              <a:rPr lang="fr-FR" sz="1200" smtClean="0"/>
              <a:t>450 pièces de plugin </a:t>
            </a:r>
            <a:r>
              <a:rPr lang="fr-FR" sz="1200" b="1" i="1" smtClean="0"/>
              <a:t>DreamWeaver</a:t>
            </a:r>
            <a:r>
              <a:rPr lang="fr-FR" sz="1200" smtClean="0"/>
              <a:t> à 1094 € ainsi que quelques services annexes prudemment estimés à 5% du chiffre d'affaires produit, nous amènerons à un CA total d'environ 520 k€ par mois en 2011.</a:t>
            </a:r>
          </a:p>
          <a:p>
            <a:endParaRPr lang="fr-FR" sz="1200" smtClean="0"/>
          </a:p>
          <a:p>
            <a:r>
              <a:rPr lang="fr-FR" sz="1200" smtClean="0"/>
              <a:t>Les ventes de produit s commenceront selon le plan déjà indiqué en juillet 2010.</a:t>
            </a:r>
          </a:p>
        </p:txBody>
      </p:sp>
      <p:sp>
        <p:nvSpPr>
          <p:cNvPr id="3789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4095C7-F7E3-4FE3-B892-614BB4C4E2AF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35</a:t>
            </a:fld>
            <a:endParaRPr lang="fr-FR" dirty="0" smtClean="0"/>
          </a:p>
        </p:txBody>
      </p:sp>
      <p:sp>
        <p:nvSpPr>
          <p:cNvPr id="3789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 idx="4294967295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4000" dirty="0" smtClean="0"/>
              <a:t>Prévisions des ventes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fr-FR" sz="1200" b="1" smtClean="0"/>
          </a:p>
          <a:p>
            <a:r>
              <a:rPr lang="fr-FR" sz="1200" b="1" smtClean="0"/>
              <a:t>8 millions de décideurs à toucher (de sites cibles) </a:t>
            </a:r>
            <a:r>
              <a:rPr lang="fr-FR" sz="1200" b="1" smtClean="0">
                <a:sym typeface="Wingdings" pitchFamily="2" charset="2"/>
              </a:rPr>
              <a:t> prospects qualifiés</a:t>
            </a:r>
          </a:p>
          <a:p>
            <a:pPr lvl="1"/>
            <a:r>
              <a:rPr lang="fr-FR" sz="1200" smtClean="0"/>
              <a:t>Une adresse où l’on connaît la motivation du prospect</a:t>
            </a:r>
          </a:p>
          <a:p>
            <a:pPr lvl="1"/>
            <a:r>
              <a:rPr lang="fr-FR" sz="1200" smtClean="0"/>
              <a:t>8 millions de décideurs qui peuvent acheter 1 unité x 729 €</a:t>
            </a:r>
          </a:p>
          <a:p>
            <a:pPr lvl="1"/>
            <a:r>
              <a:rPr lang="fr-FR" sz="1200" smtClean="0"/>
              <a:t>Leads : 10 000</a:t>
            </a:r>
          </a:p>
          <a:p>
            <a:pPr lvl="1"/>
            <a:r>
              <a:rPr lang="fr-FR" sz="1200" smtClean="0"/>
              <a:t>Transformés  : 15 %</a:t>
            </a:r>
          </a:p>
          <a:p>
            <a:pPr lvl="1"/>
            <a:r>
              <a:rPr lang="fr-FR" sz="1200" smtClean="0"/>
              <a:t>Clients : 150</a:t>
            </a:r>
          </a:p>
          <a:p>
            <a:pPr lvl="1"/>
            <a:r>
              <a:rPr lang="fr-FR" sz="1200" smtClean="0">
                <a:sym typeface="Wingdings" pitchFamily="2" charset="2"/>
              </a:rPr>
              <a:t> pour 10 K€ dépensés = 230 k€ de CA</a:t>
            </a:r>
          </a:p>
          <a:p>
            <a:pPr lvl="1"/>
            <a:endParaRPr lang="fr-FR" sz="1200" smtClean="0"/>
          </a:p>
          <a:p>
            <a:r>
              <a:rPr lang="fr-FR" sz="1200" b="1" smtClean="0"/>
              <a:t>Publicité :</a:t>
            </a:r>
            <a:r>
              <a:rPr lang="fr-FR" sz="1200" smtClean="0"/>
              <a:t> 300 000 € = coût heure modérateur (6 animateurs à 50 k€/an – 1 par langue)</a:t>
            </a:r>
          </a:p>
          <a:p>
            <a:r>
              <a:rPr lang="fr-FR" sz="1200" smtClean="0"/>
              <a:t>Chaque animateur donne 33 000 contacts qualifiés, soit 5000 leads/pers, soit 25 leads/par jour</a:t>
            </a:r>
          </a:p>
          <a:p>
            <a:pPr lvl="1"/>
            <a:r>
              <a:rPr lang="fr-FR" sz="1200" smtClean="0"/>
              <a:t>année 1 : 1 500 unités</a:t>
            </a:r>
          </a:p>
          <a:p>
            <a:pPr lvl="1"/>
            <a:r>
              <a:rPr lang="fr-FR" sz="1200" smtClean="0"/>
              <a:t>année 2 : 5 600</a:t>
            </a:r>
          </a:p>
          <a:p>
            <a:pPr lvl="1"/>
            <a:r>
              <a:rPr lang="fr-FR" sz="1200" smtClean="0"/>
              <a:t>année 3 : 5 400 </a:t>
            </a:r>
          </a:p>
          <a:p>
            <a:pPr lvl="1"/>
            <a:endParaRPr lang="fr-FR" sz="1200" smtClean="0"/>
          </a:p>
          <a:p>
            <a:r>
              <a:rPr lang="fr-FR" sz="1200" b="1" smtClean="0"/>
              <a:t>Pub. Année 2 : </a:t>
            </a:r>
            <a:r>
              <a:rPr lang="fr-FR" sz="1200" smtClean="0"/>
              <a:t>600 000 € (pub, traduction, salaires chargés modérateurs)</a:t>
            </a:r>
            <a:r>
              <a:rPr lang="fr-FR" sz="1200" b="1" smtClean="0"/>
              <a:t> </a:t>
            </a:r>
            <a:endParaRPr lang="fr-FR" sz="1200" smtClean="0"/>
          </a:p>
          <a:p>
            <a:r>
              <a:rPr lang="fr-FR" sz="1200" b="1" smtClean="0"/>
              <a:t>Levier :</a:t>
            </a:r>
            <a:r>
              <a:rPr lang="fr-FR" sz="1200" smtClean="0"/>
              <a:t> animation de la communauté autour de Goodddjo </a:t>
            </a:r>
          </a:p>
          <a:p>
            <a:pPr lvl="1"/>
            <a:r>
              <a:rPr lang="fr-FR" sz="1200" smtClean="0"/>
              <a:t>Actions marketing pour toucher les 8 millions de cible </a:t>
            </a:r>
          </a:p>
          <a:p>
            <a:endParaRPr lang="fr-FR" sz="1200" smtClean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 flipV="1">
            <a:off x="3203575" y="4797425"/>
            <a:ext cx="309721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 flipV="1">
            <a:off x="2843213" y="5445125"/>
            <a:ext cx="30241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918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EA63F7-871D-4B24-9BAC-8309AFC65188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891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36</a:t>
            </a:fld>
            <a:endParaRPr lang="fr-FR" dirty="0" smtClean="0"/>
          </a:p>
        </p:txBody>
      </p:sp>
      <p:sp>
        <p:nvSpPr>
          <p:cNvPr id="38920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Structure d’exploitation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400" b="1" smtClean="0"/>
              <a:t>Les étapes de production :</a:t>
            </a:r>
          </a:p>
          <a:p>
            <a:pPr lvl="1" eaLnBrk="1" hangingPunct="1"/>
            <a:r>
              <a:rPr lang="fr-FR" sz="1800" smtClean="0"/>
              <a:t>Etape 1 : 5 mois,</a:t>
            </a:r>
          </a:p>
          <a:p>
            <a:pPr lvl="2" eaLnBrk="1" hangingPunct="1"/>
            <a:r>
              <a:rPr lang="fr-FR" sz="1600" smtClean="0"/>
              <a:t>Webplayer v1.0</a:t>
            </a:r>
          </a:p>
          <a:p>
            <a:pPr lvl="2" eaLnBrk="1" hangingPunct="1"/>
            <a:r>
              <a:rPr lang="fr-FR" sz="1600" smtClean="0"/>
              <a:t>Writer</a:t>
            </a:r>
          </a:p>
          <a:p>
            <a:pPr lvl="2" eaLnBrk="1" hangingPunct="1"/>
            <a:r>
              <a:rPr lang="fr-FR" sz="1600" smtClean="0"/>
              <a:t>Site web Modddjo.com</a:t>
            </a:r>
          </a:p>
          <a:p>
            <a:pPr lvl="1" eaLnBrk="1" hangingPunct="1"/>
            <a:r>
              <a:rPr lang="fr-FR" sz="1800" smtClean="0"/>
              <a:t>Etape 2 : 7 mois, mise en œuvre Goodddjo</a:t>
            </a:r>
          </a:p>
          <a:p>
            <a:pPr lvl="2" eaLnBrk="1" hangingPunct="1"/>
            <a:r>
              <a:rPr lang="fr-FR" sz="1600" smtClean="0"/>
              <a:t>Webplayer v1.1</a:t>
            </a:r>
          </a:p>
          <a:p>
            <a:pPr lvl="2" eaLnBrk="1" hangingPunct="1"/>
            <a:r>
              <a:rPr lang="fr-FR" sz="1600" smtClean="0"/>
              <a:t>Plugin DreamWeaver v1.0</a:t>
            </a:r>
          </a:p>
          <a:p>
            <a:pPr lvl="2" eaLnBrk="1" hangingPunct="1"/>
            <a:r>
              <a:rPr lang="fr-FR" sz="1600" smtClean="0"/>
              <a:t>Présentation video</a:t>
            </a:r>
          </a:p>
          <a:p>
            <a:pPr lvl="2" eaLnBrk="1" hangingPunct="1"/>
            <a:r>
              <a:rPr lang="fr-FR" sz="1600" smtClean="0"/>
              <a:t>Site web Goodddjo</a:t>
            </a:r>
          </a:p>
          <a:p>
            <a:pPr lvl="1" eaLnBrk="1" hangingPunct="1"/>
            <a:r>
              <a:rPr lang="fr-FR" sz="1800" smtClean="0"/>
              <a:t>Etape 3 : 9 mois, Navigateur avec rendu web</a:t>
            </a:r>
          </a:p>
          <a:p>
            <a:pPr lvl="2" eaLnBrk="1" hangingPunct="1"/>
            <a:r>
              <a:rPr lang="fr-FR" sz="1600" smtClean="0"/>
              <a:t>Webplayer v2.0</a:t>
            </a:r>
          </a:p>
          <a:p>
            <a:pPr lvl="2" eaLnBrk="1" hangingPunct="1"/>
            <a:r>
              <a:rPr lang="fr-FR" sz="1600" smtClean="0"/>
              <a:t>Writer</a:t>
            </a:r>
          </a:p>
          <a:p>
            <a:pPr lvl="2" eaLnBrk="1" hangingPunct="1"/>
            <a:r>
              <a:rPr lang="fr-FR" sz="1600" smtClean="0"/>
              <a:t>Site web Modddjo.com</a:t>
            </a:r>
          </a:p>
          <a:p>
            <a:pPr lvl="3" eaLnBrk="1" hangingPunct="1"/>
            <a:endParaRPr lang="fr-FR" smtClean="0"/>
          </a:p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4096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A7EF99-245E-46F1-8A25-8D3E410E0E41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37</a:t>
            </a:fld>
            <a:endParaRPr lang="fr-FR" dirty="0" smtClean="0"/>
          </a:p>
        </p:txBody>
      </p:sp>
      <p:sp>
        <p:nvSpPr>
          <p:cNvPr id="4096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4000" smtClean="0"/>
              <a:t>6. </a:t>
            </a:r>
            <a:r>
              <a:rPr lang="fr-FR" sz="3600" smtClean="0"/>
              <a:t>Structure d’exploitation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1800" b="1" smtClean="0"/>
              <a:t>Les moyens humains :</a:t>
            </a:r>
          </a:p>
          <a:p>
            <a:pPr eaLnBrk="1" hangingPunct="1"/>
            <a:endParaRPr lang="fr-FR" sz="1400" b="1" smtClean="0"/>
          </a:p>
          <a:p>
            <a:pPr lvl="1"/>
            <a:r>
              <a:rPr lang="fr-FR" sz="1400" smtClean="0"/>
              <a:t>22 personnes à la fin de décembre 2010 </a:t>
            </a:r>
          </a:p>
          <a:p>
            <a:pPr lvl="1"/>
            <a:r>
              <a:rPr lang="fr-FR" sz="1400" smtClean="0"/>
              <a:t>27 salariés dès mai 2011 pour le début de la 3ème étape de commercialisation de </a:t>
            </a:r>
            <a:r>
              <a:rPr lang="fr-FR" sz="1400" b="1" i="1" smtClean="0"/>
              <a:t>Modddjo</a:t>
            </a:r>
            <a:r>
              <a:rPr lang="fr-FR" sz="1400" smtClean="0"/>
              <a:t> (les versions 2.0 des </a:t>
            </a:r>
            <a:r>
              <a:rPr lang="fr-FR" sz="1400" b="1" i="1" smtClean="0"/>
              <a:t>Players</a:t>
            </a:r>
            <a:r>
              <a:rPr lang="fr-FR" sz="1400" smtClean="0"/>
              <a:t> et </a:t>
            </a:r>
            <a:r>
              <a:rPr lang="fr-FR" sz="1400" b="1" i="1" smtClean="0"/>
              <a:t>Dreamweaver</a:t>
            </a:r>
            <a:r>
              <a:rPr lang="fr-FR" sz="1400" smtClean="0"/>
              <a:t>)</a:t>
            </a:r>
          </a:p>
          <a:p>
            <a:pPr lvl="1"/>
            <a:endParaRPr lang="fr-FR" sz="1400" smtClean="0"/>
          </a:p>
          <a:p>
            <a:r>
              <a:rPr lang="fr-FR" sz="1400" smtClean="0"/>
              <a:t>R&amp;D  : 817 k€ sur les 24 premiers mois - 2010 5 personnes / 2012 </a:t>
            </a:r>
            <a:br>
              <a:rPr lang="fr-FR" sz="1400" smtClean="0"/>
            </a:br>
            <a:r>
              <a:rPr lang="fr-FR" sz="1400" smtClean="0"/>
              <a:t>(hors CTO Sébastien Bloc) </a:t>
            </a:r>
          </a:p>
          <a:p>
            <a:endParaRPr lang="fr-FR" sz="1400" smtClean="0"/>
          </a:p>
          <a:p>
            <a:r>
              <a:rPr lang="fr-FR" sz="1400" smtClean="0"/>
              <a:t>Logistique</a:t>
            </a:r>
          </a:p>
          <a:p>
            <a:pPr eaLnBrk="1" hangingPunct="1"/>
            <a:endParaRPr lang="fr-FR" sz="1400" smtClean="0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 flipH="1" flipV="1">
            <a:off x="2195513" y="2781300"/>
            <a:ext cx="17287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1258888" y="2420938"/>
            <a:ext cx="1728787" cy="1223962"/>
          </a:xfrm>
          <a:prstGeom prst="ellips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0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8AB1BF-033A-454D-8712-03BD34F5BCB9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4199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38</a:t>
            </a:fld>
            <a:endParaRPr lang="fr-FR" dirty="0" smtClean="0"/>
          </a:p>
        </p:txBody>
      </p:sp>
      <p:sp>
        <p:nvSpPr>
          <p:cNvPr id="41992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Plan tactique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935038" y="2133600"/>
            <a:ext cx="8208962" cy="360045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smtClean="0"/>
          </a:p>
          <a:p>
            <a:pPr hangingPunct="1"/>
            <a:r>
              <a:rPr lang="fr-FR" sz="1800" smtClean="0"/>
              <a:t>Référencement par les moteurs de recherche,</a:t>
            </a:r>
          </a:p>
          <a:p>
            <a:pPr hangingPunct="1"/>
            <a:r>
              <a:rPr lang="fr-FR" sz="1800" smtClean="0"/>
              <a:t>Contenu riche en 3D simplement avec un ordinateur et un navigateur Web  </a:t>
            </a:r>
          </a:p>
          <a:p>
            <a:pPr hangingPunct="1"/>
            <a:r>
              <a:rPr lang="fr-FR" sz="1800" smtClean="0"/>
              <a:t>La vente dématérialisée limite la logistique et augmente la trésorerie</a:t>
            </a:r>
          </a:p>
          <a:p>
            <a:pPr hangingPunct="1"/>
            <a:r>
              <a:rPr lang="fr-FR" sz="1800" smtClean="0"/>
              <a:t>Temps de production d'un site internet 3D très court</a:t>
            </a:r>
          </a:p>
          <a:p>
            <a:pPr hangingPunct="1"/>
            <a:r>
              <a:rPr lang="fr-FR" sz="1800" smtClean="0"/>
              <a:t>Partenariat avec plusieurs acteurs clé de la 3D relief</a:t>
            </a:r>
          </a:p>
          <a:p>
            <a:pPr eaLnBrk="1" hangingPunct="1"/>
            <a:r>
              <a:rPr lang="fr-FR" sz="1800" smtClean="0"/>
              <a:t>Multipoint (multi-touch) géré en natif</a:t>
            </a:r>
          </a:p>
          <a:p>
            <a:pPr eaLnBrk="1" hangingPunct="1"/>
            <a:endParaRPr lang="fr-FR" smtClean="0"/>
          </a:p>
        </p:txBody>
      </p:sp>
      <p:sp>
        <p:nvSpPr>
          <p:cNvPr id="337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38460D-B562-4722-9F2C-74D8ABF0D7F4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337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39</a:t>
            </a:fld>
            <a:endParaRPr lang="fr-FR" dirty="0" smtClean="0"/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pPr eaLnBrk="1" hangingPunct="1"/>
            <a:r>
              <a:rPr lang="fr-FR" smtClean="0"/>
              <a:t>Executive summary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1600" dirty="0" err="1" smtClean="0"/>
              <a:t>Modddjo</a:t>
            </a:r>
            <a:r>
              <a:rPr lang="fr-FR" sz="1600" dirty="0" smtClean="0"/>
              <a:t> est une </a:t>
            </a:r>
            <a:r>
              <a:rPr lang="fr-FR" sz="1600" dirty="0" err="1" smtClean="0"/>
              <a:t>start</a:t>
            </a:r>
            <a:r>
              <a:rPr lang="fr-FR" sz="1600" dirty="0" smtClean="0"/>
              <a:t> up qui a mis au point le logiciel </a:t>
            </a:r>
            <a:r>
              <a:rPr lang="fr-FR" sz="1600" dirty="0" err="1" smtClean="0"/>
              <a:t>Modddjo</a:t>
            </a:r>
            <a:r>
              <a:rPr lang="fr-FR" sz="1600" dirty="0" smtClean="0"/>
              <a:t> dont elle est propriétaire.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/>
            <a:r>
              <a:rPr lang="fr-FR" sz="1600" dirty="0" smtClean="0"/>
              <a:t>Ce logiciel est un moteur de rendu 3D qui permet de manipuler interactivement des objets 3D en temps réel, dans une page web en temps réel sur n’importe quel ordinateur.</a:t>
            </a:r>
          </a:p>
          <a:p>
            <a:pPr eaLnBrk="1" hangingPunct="1">
              <a:buFont typeface="Wingdings" pitchFamily="2" charset="2"/>
              <a:buNone/>
            </a:pPr>
            <a:endParaRPr lang="fr-FR" sz="1600" dirty="0" smtClean="0"/>
          </a:p>
          <a:p>
            <a:pPr eaLnBrk="1" hangingPunct="1"/>
            <a:r>
              <a:rPr lang="fr-FR" sz="1600" dirty="0" smtClean="0"/>
              <a:t>Nous proposons à un investisseur de participer au lancement commercial de la société MODDDJO par une entrée au capital à hauteur de 30 % pour un montant de 1200 k€ permettant de dégager un TRI de 40 % sur 5 ans.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	</a:t>
            </a:r>
          </a:p>
          <a:p>
            <a:pPr eaLnBrk="1" hangingPunct="1"/>
            <a:r>
              <a:rPr lang="fr-FR" sz="1600" dirty="0" smtClean="0"/>
              <a:t>La sortie pourrait se faire par une introduction en bourse ou auprès de Google, Microsoft, Dassault Système, etc.</a:t>
            </a:r>
          </a:p>
        </p:txBody>
      </p:sp>
      <p:sp>
        <p:nvSpPr>
          <p:cNvPr id="1946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EFFC85-2E73-4078-8D1E-23FEE6365197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4</a:t>
            </a:fld>
            <a:endParaRPr lang="fr-FR" dirty="0" smtClean="0"/>
          </a:p>
        </p:txBody>
      </p:sp>
      <p:sp>
        <p:nvSpPr>
          <p:cNvPr id="1946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pPr eaLnBrk="1" hangingPunct="1"/>
            <a:r>
              <a:rPr lang="fr-FR" smtClean="0"/>
              <a:t>Sommaire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Partie 1 : </a:t>
            </a:r>
            <a:r>
              <a:rPr lang="fr-FR" sz="2800" dirty="0" err="1" smtClean="0"/>
              <a:t>Modddjo</a:t>
            </a:r>
            <a:r>
              <a:rPr lang="fr-FR" sz="2800" dirty="0" smtClean="0"/>
              <a:t>, ses dirigeants</a:t>
            </a:r>
          </a:p>
          <a:p>
            <a:pPr eaLnBrk="1" hangingPunct="1"/>
            <a:r>
              <a:rPr lang="fr-FR" sz="2800" dirty="0" smtClean="0"/>
              <a:t>Partie 2 : Produit innovant</a:t>
            </a:r>
          </a:p>
          <a:p>
            <a:pPr eaLnBrk="1" hangingPunct="1"/>
            <a:r>
              <a:rPr lang="fr-FR" sz="2800" dirty="0" smtClean="0"/>
              <a:t>Partie 3 : Marché</a:t>
            </a:r>
          </a:p>
          <a:p>
            <a:pPr eaLnBrk="1" hangingPunct="1"/>
            <a:r>
              <a:rPr lang="fr-FR" sz="2800" dirty="0" smtClean="0"/>
              <a:t>Partie 4 : Business model de </a:t>
            </a:r>
            <a:r>
              <a:rPr lang="fr-FR" sz="2800" dirty="0" err="1" smtClean="0"/>
              <a:t>Modddjo</a:t>
            </a:r>
            <a:endParaRPr lang="fr-FR" sz="2800" dirty="0" smtClean="0"/>
          </a:p>
          <a:p>
            <a:pPr eaLnBrk="1" hangingPunct="1"/>
            <a:r>
              <a:rPr lang="fr-FR" sz="2800" dirty="0" smtClean="0"/>
              <a:t>Partie 5 : Prévisions des ventes</a:t>
            </a:r>
          </a:p>
          <a:p>
            <a:pPr eaLnBrk="1" hangingPunct="1"/>
            <a:r>
              <a:rPr lang="fr-FR" sz="2800" dirty="0" smtClean="0"/>
              <a:t>Partie 6 : Business Plan</a:t>
            </a:r>
          </a:p>
          <a:p>
            <a:pPr eaLnBrk="1" hangingPunct="1"/>
            <a:r>
              <a:rPr lang="fr-FR" sz="2800" dirty="0" smtClean="0"/>
              <a:t>Partie 7 : Valorisation et rentabilité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048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59A2DB3-3A75-45B3-A7A7-988E44924F00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5</a:t>
            </a:fld>
            <a:endParaRPr lang="fr-FR" dirty="0" smtClean="0"/>
          </a:p>
        </p:txBody>
      </p:sp>
      <p:sp>
        <p:nvSpPr>
          <p:cNvPr id="2048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1. Sébastien Bloc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600" b="1" smtClean="0"/>
              <a:t>Porteur du projet, 37 ans, Président &amp; CTO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0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Expérience</a:t>
            </a:r>
            <a:endParaRPr lang="fr-FR" sz="1400" smtClean="0"/>
          </a:p>
          <a:p>
            <a:pPr lvl="1" eaLnBrk="1" hangingPunct="1"/>
            <a:r>
              <a:rPr lang="fr-FR" sz="1200" smtClean="0"/>
              <a:t>10 ans d’expérience : informatique, jeu vidéo, multimédia, internet</a:t>
            </a:r>
          </a:p>
          <a:p>
            <a:pPr lvl="1" eaLnBrk="1" hangingPunct="1"/>
            <a:r>
              <a:rPr lang="fr-FR" sz="1200" smtClean="0"/>
              <a:t>Postes occupés : manager technique, chef de projet, ingénieur R&amp;D, développeur, France et Chine.</a:t>
            </a:r>
          </a:p>
          <a:p>
            <a:pPr lvl="1" eaLnBrk="1" hangingPunct="1"/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Savoir faire</a:t>
            </a:r>
          </a:p>
          <a:p>
            <a:pPr lvl="1" eaLnBrk="1" hangingPunct="1"/>
            <a:r>
              <a:rPr lang="fr-FR" sz="1200" smtClean="0"/>
              <a:t>Expertise des technologies 3D (visuelle, audio, haptique …)</a:t>
            </a:r>
          </a:p>
          <a:p>
            <a:pPr lvl="1" eaLnBrk="1" hangingPunct="1"/>
            <a:r>
              <a:rPr lang="fr-FR" sz="1200" smtClean="0"/>
              <a:t>Maîtrise de l’ergonomie des Interfaces Homme-Machine</a:t>
            </a:r>
          </a:p>
          <a:p>
            <a:pPr lvl="1" eaLnBrk="1" hangingPunct="1"/>
            <a:r>
              <a:rPr lang="fr-FR" sz="1200" smtClean="0"/>
              <a:t>Réactivité aux évolutions du marché</a:t>
            </a:r>
            <a:endParaRPr lang="fr-FR" sz="1200" b="1" u="sng" smtClean="0"/>
          </a:p>
          <a:p>
            <a:pPr eaLnBrk="1" hangingPunct="1">
              <a:lnSpc>
                <a:spcPct val="80000"/>
              </a:lnSpc>
            </a:pPr>
            <a:endParaRPr lang="fr-FR" sz="14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200" smtClean="0"/>
              <a:t>Licence informatique, Faculté des Sciences (Saint-Étienne)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200" smtClean="0"/>
              <a:t>DUT informatique, IUT Charlemagne (Nancy)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200" smtClean="0"/>
              <a:t>BAC STI électronique avec mention (Dijon)</a:t>
            </a:r>
            <a:endParaRPr lang="fr-FR" sz="1200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b="1" u="sng" smtClean="0"/>
          </a:p>
        </p:txBody>
      </p:sp>
      <p:sp>
        <p:nvSpPr>
          <p:cNvPr id="2150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B5C498-8CF3-4EF8-BDEC-96FC28124F82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2151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smtClean="0"/>
              <a:t>1. Olivier Steu</a:t>
            </a:r>
          </a:p>
        </p:txBody>
      </p:sp>
      <p:sp>
        <p:nvSpPr>
          <p:cNvPr id="22531" name="Espace réservé du conten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600" b="1" smtClean="0"/>
              <a:t>Associé &amp; Directeur, 49 ans, Directeur Général</a:t>
            </a:r>
            <a:endParaRPr lang="fr-FR" sz="1600" smtClean="0"/>
          </a:p>
          <a:p>
            <a:pPr eaLnBrk="1" hangingPunct="1">
              <a:lnSpc>
                <a:spcPct val="80000"/>
              </a:lnSpc>
            </a:pPr>
            <a:endParaRPr lang="fr-FR" sz="20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Expérience</a:t>
            </a:r>
            <a:endParaRPr lang="fr-FR" sz="1400" smtClean="0"/>
          </a:p>
          <a:p>
            <a:pPr lvl="1" eaLnBrk="1" hangingPunct="1"/>
            <a:r>
              <a:rPr lang="fr-FR" sz="1200" smtClean="0"/>
              <a:t>20 ans d’expérience : DG opérations internationales dans des multinationales</a:t>
            </a:r>
          </a:p>
          <a:p>
            <a:pPr lvl="1" eaLnBrk="1" hangingPunct="1"/>
            <a:r>
              <a:rPr lang="fr-FR" sz="1200" smtClean="0"/>
              <a:t>Créateur d’une société de Conseil aux Entreprises en création (Start &amp; Develop Sarl)</a:t>
            </a:r>
          </a:p>
          <a:p>
            <a:pPr lvl="1" eaLnBrk="1" hangingPunct="1"/>
            <a:r>
              <a:rPr lang="fr-FR" sz="1200" smtClean="0"/>
              <a:t>Associé iEUROP (portails internet et gestion des réseaux sociaux)</a:t>
            </a:r>
          </a:p>
          <a:p>
            <a:pPr lvl="1" eaLnBrk="1" hangingPunct="1"/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Savoir faire</a:t>
            </a:r>
          </a:p>
          <a:p>
            <a:pPr lvl="1" eaLnBrk="1" hangingPunct="1"/>
            <a:r>
              <a:rPr lang="fr-FR" sz="1200" smtClean="0"/>
              <a:t>Redressement de filiales, changement de culture d’entreprise </a:t>
            </a:r>
          </a:p>
          <a:p>
            <a:pPr lvl="1" eaLnBrk="1" hangingPunct="1"/>
            <a:r>
              <a:rPr lang="fr-FR" sz="1200" smtClean="0"/>
              <a:t>Management des équipes</a:t>
            </a:r>
          </a:p>
          <a:p>
            <a:pPr lvl="1" eaLnBrk="1" hangingPunct="1"/>
            <a:r>
              <a:rPr lang="fr-FR" sz="1200" smtClean="0"/>
              <a:t>Multiculturel et multilingue (Français, Anglais, Allemand, Espagnol, Italien, Néerlandais)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b="1" u="sng" smtClean="0"/>
          </a:p>
          <a:p>
            <a:pPr eaLnBrk="1" hangingPunct="1">
              <a:lnSpc>
                <a:spcPct val="80000"/>
              </a:lnSpc>
            </a:pPr>
            <a:r>
              <a:rPr lang="fr-FR" sz="1400" b="1" u="sng" smtClean="0"/>
              <a:t>Formation</a:t>
            </a:r>
          </a:p>
          <a:p>
            <a:pPr lvl="1" eaLnBrk="1" hangingPunct="1"/>
            <a:r>
              <a:rPr lang="fr-FR" sz="1200" smtClean="0"/>
              <a:t>Ingénieur SUPELEC (promo 84)</a:t>
            </a:r>
          </a:p>
          <a:p>
            <a:pPr lvl="1" eaLnBrk="1" hangingPunct="1"/>
            <a:r>
              <a:rPr lang="fr-FR" sz="1200" smtClean="0"/>
              <a:t>Licence de Sciences Économiques (84), Université de Paris I (Sorbonne)</a:t>
            </a:r>
          </a:p>
          <a:p>
            <a:pPr lvl="1" eaLnBrk="1" hangingPunct="1"/>
            <a:r>
              <a:rPr lang="fr-FR" sz="1200" smtClean="0"/>
              <a:t>BAC E mention très bien (Boulogne-sur-mer)</a:t>
            </a:r>
            <a:endParaRPr lang="fr-FR" sz="1200" u="sng" smtClean="0"/>
          </a:p>
          <a:p>
            <a:pPr eaLnBrk="1" hangingPunct="1"/>
            <a:endParaRPr lang="fr-FR" smtClean="0"/>
          </a:p>
        </p:txBody>
      </p:sp>
      <p:sp>
        <p:nvSpPr>
          <p:cNvPr id="2253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DA6F3E-416C-4508-A0D3-914CCBAE83CC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2253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fr-FR" smtClean="0"/>
              <a:t>1. Capital 400 k€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0" y="2571750"/>
          <a:ext cx="7551738" cy="3917950"/>
        </p:xfrm>
        <a:graphic>
          <a:graphicData uri="http://schemas.openxmlformats.org/presentationml/2006/ole">
            <p:oleObj spid="_x0000_s1026" r:id="rId4" imgW="7553599" imgH="3920068" progId="Excel.Sheet.8">
              <p:embed/>
            </p:oleObj>
          </a:graphicData>
        </a:graphic>
      </p:graphicFrame>
      <p:sp>
        <p:nvSpPr>
          <p:cNvPr id="1028" name="ZoneTexte 5"/>
          <p:cNvSpPr txBox="1">
            <a:spLocks noChangeArrowheads="1"/>
          </p:cNvSpPr>
          <p:nvPr/>
        </p:nvSpPr>
        <p:spPr bwMode="auto">
          <a:xfrm>
            <a:off x="2928938" y="2571750"/>
            <a:ext cx="135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Olivier Steu</a:t>
            </a:r>
          </a:p>
          <a:p>
            <a:pPr algn="ctr"/>
            <a:r>
              <a:rPr lang="fr-FR"/>
              <a:t>13 %</a:t>
            </a:r>
          </a:p>
        </p:txBody>
      </p:sp>
      <p:sp>
        <p:nvSpPr>
          <p:cNvPr id="1029" name="ZoneTexte 6"/>
          <p:cNvSpPr txBox="1">
            <a:spLocks noChangeArrowheads="1"/>
          </p:cNvSpPr>
          <p:nvPr/>
        </p:nvSpPr>
        <p:spPr bwMode="auto">
          <a:xfrm>
            <a:off x="714375" y="3714750"/>
            <a:ext cx="94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SC Bloc</a:t>
            </a:r>
          </a:p>
          <a:p>
            <a:pPr algn="ctr"/>
            <a:r>
              <a:rPr lang="fr-FR"/>
              <a:t>25 %</a:t>
            </a:r>
          </a:p>
        </p:txBody>
      </p:sp>
      <p:sp>
        <p:nvSpPr>
          <p:cNvPr id="1030" name="ZoneTexte 7"/>
          <p:cNvSpPr txBox="1">
            <a:spLocks noChangeArrowheads="1"/>
          </p:cNvSpPr>
          <p:nvPr/>
        </p:nvSpPr>
        <p:spPr bwMode="auto">
          <a:xfrm>
            <a:off x="6213475" y="5286375"/>
            <a:ext cx="1660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Sébastien Bloc</a:t>
            </a:r>
          </a:p>
          <a:p>
            <a:pPr algn="ctr"/>
            <a:r>
              <a:rPr lang="fr-FR"/>
              <a:t>62 %</a:t>
            </a:r>
          </a:p>
        </p:txBody>
      </p:sp>
      <p:sp>
        <p:nvSpPr>
          <p:cNvPr id="1031" name="Espace réservé de la date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A4C8B9-791F-48F5-8D36-C278DB425553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103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1033" name="Espace réservé du pied de page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2. Mission / Vision</a:t>
            </a:r>
          </a:p>
        </p:txBody>
      </p:sp>
      <p:sp>
        <p:nvSpPr>
          <p:cNvPr id="23555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fr-FR" sz="18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Concept produit : Immersion dans la 3D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Etendre au monde numérique les dimensions de notre environnement humain</a:t>
            </a:r>
          </a:p>
          <a:p>
            <a:pPr lvl="1" eaLnBrk="1" hangingPunct="1"/>
            <a:r>
              <a:rPr lang="fr-FR" sz="1400" dirty="0" smtClean="0"/>
              <a:t>Moteur d’interface 3D interactif pour le web, les applications et les OS </a:t>
            </a:r>
          </a:p>
          <a:p>
            <a:pPr eaLnBrk="1" hangingPunct="1">
              <a:buFont typeface="Wingdings" pitchFamily="2" charset="2"/>
              <a:buNone/>
            </a:pPr>
            <a:endParaRPr lang="fr-FR" sz="14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/>
              <a:t>Buts de la « 3D utile »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Au-delà de l’esthétisme, la 3D devient  « utile » à la compréhension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Rendre les scènes réalistes pour qu’elles soient intuitives et immersives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Rendre l’expérience des utilisateurs « standard »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Limiter la charge cognitive</a:t>
            </a:r>
          </a:p>
        </p:txBody>
      </p:sp>
      <p:sp>
        <p:nvSpPr>
          <p:cNvPr id="2355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15C9F7-0F66-45D4-B092-2669FF4CE4FC}" type="datetime1">
              <a:rPr lang="fr-FR" smtClean="0"/>
              <a:pPr/>
              <a:t>22/06/2010</a:t>
            </a:fld>
            <a:endParaRPr lang="fr-FR" smtClean="0"/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94585-8CCF-411F-B760-665A649A1833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235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Modddjo – Aks – JSC/ER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5253</TotalTime>
  <Words>1810</Words>
  <Application>Microsoft Office PowerPoint</Application>
  <PresentationFormat>Affichage à l'écran (4:3)</PresentationFormat>
  <Paragraphs>498</Paragraphs>
  <Slides>39</Slides>
  <Notes>27</Notes>
  <HiddenSlides>0</HiddenSlides>
  <MMClips>1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Fusion</vt:lpstr>
      <vt:lpstr>Conception personnalisée</vt:lpstr>
      <vt:lpstr>Microsoft Office Excel 97-2003 Worksheet</vt:lpstr>
      <vt:lpstr>MODDDJO </vt:lpstr>
      <vt:lpstr>Démonstration vidéo</vt:lpstr>
      <vt:lpstr>Diapositive 3</vt:lpstr>
      <vt:lpstr>Executive summary</vt:lpstr>
      <vt:lpstr>Sommaire</vt:lpstr>
      <vt:lpstr>1. Sébastien Bloc</vt:lpstr>
      <vt:lpstr>1. Olivier Steu</vt:lpstr>
      <vt:lpstr>1. Capital 400 k€</vt:lpstr>
      <vt:lpstr>2. Mission / Vision</vt:lpstr>
      <vt:lpstr>2. Exemples d’application</vt:lpstr>
      <vt:lpstr>2. Un produit innovant</vt:lpstr>
      <vt:lpstr>2. Offre Modddjo </vt:lpstr>
      <vt:lpstr>3. Marché</vt:lpstr>
      <vt:lpstr>3. Repères du marché</vt:lpstr>
      <vt:lpstr>3. Cible</vt:lpstr>
      <vt:lpstr>3. Offre concurrente</vt:lpstr>
      <vt:lpstr>3. Stratégie Modddjo</vt:lpstr>
      <vt:lpstr>4. Marketing model Modddjo</vt:lpstr>
      <vt:lpstr>4. Business model Modddjo</vt:lpstr>
      <vt:lpstr>4. Forces et faiblesses du projet</vt:lpstr>
      <vt:lpstr>5. Prévisions des ventes</vt:lpstr>
      <vt:lpstr>6. Business Plan</vt:lpstr>
      <vt:lpstr>6.1 Construction du chiffre d’affaires prévisionnel</vt:lpstr>
      <vt:lpstr>6.2 Comptes d’exploitation prévisionnels</vt:lpstr>
      <vt:lpstr>6.3 Comptes de financement prévisionnels</vt:lpstr>
      <vt:lpstr>6.4  Bilans prévisionnels</vt:lpstr>
      <vt:lpstr>6.5 Free Cash Flow de valorisation</vt:lpstr>
      <vt:lpstr>6.6 Valorisation du projet</vt:lpstr>
      <vt:lpstr>6.7 Répartition du capital projetée</vt:lpstr>
      <vt:lpstr>6.7 Multiples de la profession : X = (Titres+Defi)/EBIT</vt:lpstr>
      <vt:lpstr>6.8 Rentabilité du projet</vt:lpstr>
      <vt:lpstr>Merci de votre attention…</vt:lpstr>
      <vt:lpstr>ANNEXES</vt:lpstr>
      <vt:lpstr>(Annexe) Concurrence</vt:lpstr>
      <vt:lpstr>Prévisions des ventes</vt:lpstr>
      <vt:lpstr>Prévisions des ventes</vt:lpstr>
      <vt:lpstr>Structure d’exploitation</vt:lpstr>
      <vt:lpstr>6. Structure d’exploitation</vt:lpstr>
      <vt:lpstr>Plan tactique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MODDDJO</dc:title>
  <dc:creator>revellat</dc:creator>
  <cp:lastModifiedBy>evelyne</cp:lastModifiedBy>
  <cp:revision>269</cp:revision>
  <dcterms:created xsi:type="dcterms:W3CDTF">2010-02-03T09:50:53Z</dcterms:created>
  <dcterms:modified xsi:type="dcterms:W3CDTF">2010-06-21T22:36:05Z</dcterms:modified>
</cp:coreProperties>
</file>