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diagrams/quickStyle1.xml" ContentType="application/vnd.openxmlformats-officedocument.drawingml.diagramStyl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95" r:id="rId2"/>
  </p:sldMasterIdLst>
  <p:notesMasterIdLst>
    <p:notesMasterId r:id="rId42"/>
  </p:notesMasterIdLst>
  <p:handoutMasterIdLst>
    <p:handoutMasterId r:id="rId43"/>
  </p:handoutMasterIdLst>
  <p:sldIdLst>
    <p:sldId id="256" r:id="rId3"/>
    <p:sldId id="292" r:id="rId4"/>
    <p:sldId id="328" r:id="rId5"/>
    <p:sldId id="282" r:id="rId6"/>
    <p:sldId id="283" r:id="rId7"/>
    <p:sldId id="284" r:id="rId8"/>
    <p:sldId id="261" r:id="rId9"/>
    <p:sldId id="297" r:id="rId10"/>
    <p:sldId id="291" r:id="rId11"/>
    <p:sldId id="318" r:id="rId12"/>
    <p:sldId id="299" r:id="rId13"/>
    <p:sldId id="298" r:id="rId14"/>
    <p:sldId id="285" r:id="rId15"/>
    <p:sldId id="329" r:id="rId16"/>
    <p:sldId id="301" r:id="rId17"/>
    <p:sldId id="295" r:id="rId18"/>
    <p:sldId id="300" r:id="rId19"/>
    <p:sldId id="330" r:id="rId20"/>
    <p:sldId id="275" r:id="rId21"/>
    <p:sldId id="332" r:id="rId22"/>
    <p:sldId id="331" r:id="rId23"/>
    <p:sldId id="334" r:id="rId24"/>
    <p:sldId id="333" r:id="rId25"/>
    <p:sldId id="335" r:id="rId26"/>
    <p:sldId id="336" r:id="rId27"/>
    <p:sldId id="337" r:id="rId28"/>
    <p:sldId id="338" r:id="rId29"/>
    <p:sldId id="339" r:id="rId30"/>
    <p:sldId id="340" r:id="rId31"/>
    <p:sldId id="323" r:id="rId32"/>
    <p:sldId id="341" r:id="rId33"/>
    <p:sldId id="342" r:id="rId34"/>
    <p:sldId id="343" r:id="rId35"/>
    <p:sldId id="327" r:id="rId36"/>
    <p:sldId id="286" r:id="rId37"/>
    <p:sldId id="314" r:id="rId38"/>
    <p:sldId id="287" r:id="rId39"/>
    <p:sldId id="302" r:id="rId40"/>
    <p:sldId id="296" r:id="rId41"/>
  </p:sldIdLst>
  <p:sldSz cx="9144000" cy="6858000" type="screen4x3"/>
  <p:notesSz cx="6794500" cy="9906000"/>
  <p:defaultTextStyle>
    <a:defPPr>
      <a:defRPr lang="fr-F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74" autoAdjust="0"/>
    <p:restoredTop sz="86316" autoAdjust="0"/>
  </p:normalViewPr>
  <p:slideViewPr>
    <p:cSldViewPr>
      <p:cViewPr varScale="1">
        <p:scale>
          <a:sx n="79" d="100"/>
          <a:sy n="79" d="100"/>
        </p:scale>
        <p:origin x="-870" y="-78"/>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14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89A1A2-A6AA-45FE-9DEF-2FAC0E1BC667}" type="doc">
      <dgm:prSet loTypeId="urn:microsoft.com/office/officeart/2005/8/layout/radial6" loCatId="cycle" qsTypeId="urn:microsoft.com/office/officeart/2005/8/quickstyle/3d7" qsCatId="3D" csTypeId="urn:microsoft.com/office/officeart/2005/8/colors/accent1_2" csCatId="accent1" phldr="1"/>
      <dgm:spPr/>
      <dgm:t>
        <a:bodyPr/>
        <a:lstStyle/>
        <a:p>
          <a:endParaRPr lang="fr-FR"/>
        </a:p>
      </dgm:t>
    </dgm:pt>
    <dgm:pt modelId="{BD499D63-F804-4BE2-9F6D-7A6AB056AAEC}">
      <dgm:prSet phldrT="[Texte]"/>
      <dgm:spPr/>
      <dgm:t>
        <a:bodyPr/>
        <a:lstStyle/>
        <a:p>
          <a:r>
            <a:rPr lang="fr-FR" dirty="0" smtClean="0"/>
            <a:t>Produit gratuit puis payant</a:t>
          </a:r>
          <a:endParaRPr lang="fr-FR" dirty="0"/>
        </a:p>
      </dgm:t>
    </dgm:pt>
    <dgm:pt modelId="{BAC6AC44-A943-443A-BF43-0E161EE5462B}" type="parTrans" cxnId="{365B24EE-14F8-48F6-AA30-E9B031F23F4E}">
      <dgm:prSet/>
      <dgm:spPr/>
      <dgm:t>
        <a:bodyPr/>
        <a:lstStyle/>
        <a:p>
          <a:endParaRPr lang="fr-FR"/>
        </a:p>
      </dgm:t>
    </dgm:pt>
    <dgm:pt modelId="{BDE3A7EE-3CF8-402B-B227-75A222B41721}" type="sibTrans" cxnId="{365B24EE-14F8-48F6-AA30-E9B031F23F4E}">
      <dgm:prSet/>
      <dgm:spPr/>
      <dgm:t>
        <a:bodyPr/>
        <a:lstStyle/>
        <a:p>
          <a:endParaRPr lang="fr-FR"/>
        </a:p>
      </dgm:t>
    </dgm:pt>
    <dgm:pt modelId="{32A0FF28-61E1-482A-A2C0-19E27BBE1BF2}">
      <dgm:prSet phldrT="[Texte]"/>
      <dgm:spPr/>
      <dgm:t>
        <a:bodyPr/>
        <a:lstStyle/>
        <a:p>
          <a:r>
            <a:rPr lang="fr-FR" dirty="0" smtClean="0"/>
            <a:t>BUZZ Marketing</a:t>
          </a:r>
          <a:endParaRPr lang="fr-FR" dirty="0"/>
        </a:p>
      </dgm:t>
    </dgm:pt>
    <dgm:pt modelId="{597BF0B4-69A0-4DB6-AF13-8A76E44FE586}" type="parTrans" cxnId="{6C21AA45-74B0-478A-89C3-0D7EC9D9DE8F}">
      <dgm:prSet/>
      <dgm:spPr/>
      <dgm:t>
        <a:bodyPr/>
        <a:lstStyle/>
        <a:p>
          <a:endParaRPr lang="fr-FR"/>
        </a:p>
      </dgm:t>
    </dgm:pt>
    <dgm:pt modelId="{A09C744C-94FF-478A-9E8A-2E4D4DA8AC7B}" type="sibTrans" cxnId="{6C21AA45-74B0-478A-89C3-0D7EC9D9DE8F}">
      <dgm:prSet/>
      <dgm:spPr/>
      <dgm:t>
        <a:bodyPr/>
        <a:lstStyle/>
        <a:p>
          <a:endParaRPr lang="fr-FR"/>
        </a:p>
      </dgm:t>
    </dgm:pt>
    <dgm:pt modelId="{F600B753-2E5D-42C5-946C-59B08E0CC7E5}">
      <dgm:prSet phldrT="[Texte]"/>
      <dgm:spPr/>
      <dgm:t>
        <a:bodyPr/>
        <a:lstStyle/>
        <a:p>
          <a:r>
            <a:rPr lang="fr-FR" dirty="0" smtClean="0"/>
            <a:t>Fidélisation client</a:t>
          </a:r>
        </a:p>
        <a:p>
          <a:r>
            <a:rPr lang="fr-FR" dirty="0" smtClean="0"/>
            <a:t>(récurrence)</a:t>
          </a:r>
          <a:endParaRPr lang="fr-FR" dirty="0"/>
        </a:p>
      </dgm:t>
    </dgm:pt>
    <dgm:pt modelId="{56CF497D-8FCE-4722-B053-E118A7B358B7}" type="parTrans" cxnId="{766D5F30-2BBA-4C3A-B577-7860DDBBDC0C}">
      <dgm:prSet/>
      <dgm:spPr/>
      <dgm:t>
        <a:bodyPr/>
        <a:lstStyle/>
        <a:p>
          <a:endParaRPr lang="fr-FR"/>
        </a:p>
      </dgm:t>
    </dgm:pt>
    <dgm:pt modelId="{8366CB0B-6333-45E6-9DF2-072874C16518}" type="sibTrans" cxnId="{766D5F30-2BBA-4C3A-B577-7860DDBBDC0C}">
      <dgm:prSet/>
      <dgm:spPr/>
      <dgm:t>
        <a:bodyPr/>
        <a:lstStyle/>
        <a:p>
          <a:endParaRPr lang="fr-FR"/>
        </a:p>
      </dgm:t>
    </dgm:pt>
    <dgm:pt modelId="{CE8308B9-CFEA-40F8-9940-372C3A51F275}">
      <dgm:prSet phldrT="[Texte]"/>
      <dgm:spPr/>
      <dgm:t>
        <a:bodyPr/>
        <a:lstStyle/>
        <a:p>
          <a:endParaRPr lang="fr-FR" dirty="0"/>
        </a:p>
      </dgm:t>
    </dgm:pt>
    <dgm:pt modelId="{792CD4BA-6E8B-4343-AB90-0E64DBC4C129}" type="parTrans" cxnId="{0B4D77A1-9DE3-4D01-9FE8-5029DCCDCB4A}">
      <dgm:prSet/>
      <dgm:spPr/>
      <dgm:t>
        <a:bodyPr/>
        <a:lstStyle/>
        <a:p>
          <a:endParaRPr lang="fr-FR"/>
        </a:p>
      </dgm:t>
    </dgm:pt>
    <dgm:pt modelId="{85F0E4BD-FA6C-4A89-A8FB-83765CE9ED42}" type="sibTrans" cxnId="{0B4D77A1-9DE3-4D01-9FE8-5029DCCDCB4A}">
      <dgm:prSet/>
      <dgm:spPr/>
      <dgm:t>
        <a:bodyPr/>
        <a:lstStyle/>
        <a:p>
          <a:endParaRPr lang="fr-FR"/>
        </a:p>
      </dgm:t>
    </dgm:pt>
    <dgm:pt modelId="{271AA611-0D4B-43EA-A18C-DCB47EF72482}">
      <dgm:prSet phldrT="[Texte]"/>
      <dgm:spPr/>
      <dgm:t>
        <a:bodyPr/>
        <a:lstStyle/>
        <a:p>
          <a:endParaRPr lang="fr-FR" dirty="0"/>
        </a:p>
      </dgm:t>
    </dgm:pt>
    <dgm:pt modelId="{82C740E9-3AE9-4307-897E-8EF4DEF7DF56}" type="sibTrans" cxnId="{3295053F-C0FA-4869-AE41-E48A04E1F72F}">
      <dgm:prSet/>
      <dgm:spPr/>
      <dgm:t>
        <a:bodyPr/>
        <a:lstStyle/>
        <a:p>
          <a:endParaRPr lang="fr-FR"/>
        </a:p>
      </dgm:t>
    </dgm:pt>
    <dgm:pt modelId="{A788F15A-C54B-4B1B-B1B3-20156A6F3154}" type="parTrans" cxnId="{3295053F-C0FA-4869-AE41-E48A04E1F72F}">
      <dgm:prSet/>
      <dgm:spPr/>
      <dgm:t>
        <a:bodyPr/>
        <a:lstStyle/>
        <a:p>
          <a:endParaRPr lang="fr-FR"/>
        </a:p>
      </dgm:t>
    </dgm:pt>
    <dgm:pt modelId="{AD3DE6F2-FA07-4B69-A5CF-DC49DA4B8498}" type="pres">
      <dgm:prSet presAssocID="{8B89A1A2-A6AA-45FE-9DEF-2FAC0E1BC667}" presName="Name0" presStyleCnt="0">
        <dgm:presLayoutVars>
          <dgm:chMax val="1"/>
          <dgm:dir/>
          <dgm:animLvl val="ctr"/>
          <dgm:resizeHandles val="exact"/>
        </dgm:presLayoutVars>
      </dgm:prSet>
      <dgm:spPr/>
      <dgm:t>
        <a:bodyPr/>
        <a:lstStyle/>
        <a:p>
          <a:endParaRPr lang="fr-FR"/>
        </a:p>
      </dgm:t>
    </dgm:pt>
    <dgm:pt modelId="{2A8C0D35-D1F2-4B4C-A08D-6A378C658B9F}" type="pres">
      <dgm:prSet presAssocID="{271AA611-0D4B-43EA-A18C-DCB47EF72482}" presName="centerShape" presStyleLbl="node0" presStyleIdx="0" presStyleCnt="1"/>
      <dgm:spPr/>
      <dgm:t>
        <a:bodyPr/>
        <a:lstStyle/>
        <a:p>
          <a:endParaRPr lang="fr-FR"/>
        </a:p>
      </dgm:t>
    </dgm:pt>
    <dgm:pt modelId="{D9D24AA9-E22F-4C51-B192-86B8404AF417}" type="pres">
      <dgm:prSet presAssocID="{BD499D63-F804-4BE2-9F6D-7A6AB056AAEC}" presName="node" presStyleLbl="node1" presStyleIdx="0" presStyleCnt="3">
        <dgm:presLayoutVars>
          <dgm:bulletEnabled val="1"/>
        </dgm:presLayoutVars>
      </dgm:prSet>
      <dgm:spPr/>
      <dgm:t>
        <a:bodyPr/>
        <a:lstStyle/>
        <a:p>
          <a:endParaRPr lang="fr-FR"/>
        </a:p>
      </dgm:t>
    </dgm:pt>
    <dgm:pt modelId="{685983A3-354A-48A6-80CA-3EB440344561}" type="pres">
      <dgm:prSet presAssocID="{BD499D63-F804-4BE2-9F6D-7A6AB056AAEC}" presName="dummy" presStyleCnt="0"/>
      <dgm:spPr/>
    </dgm:pt>
    <dgm:pt modelId="{A4903616-1862-43F6-A80F-D9F1B0382970}" type="pres">
      <dgm:prSet presAssocID="{BDE3A7EE-3CF8-402B-B227-75A222B41721}" presName="sibTrans" presStyleLbl="sibTrans2D1" presStyleIdx="0" presStyleCnt="3"/>
      <dgm:spPr/>
      <dgm:t>
        <a:bodyPr/>
        <a:lstStyle/>
        <a:p>
          <a:endParaRPr lang="fr-FR"/>
        </a:p>
      </dgm:t>
    </dgm:pt>
    <dgm:pt modelId="{97A9140F-ED4C-4E35-A9DD-5A6CAE832048}" type="pres">
      <dgm:prSet presAssocID="{32A0FF28-61E1-482A-A2C0-19E27BBE1BF2}" presName="node" presStyleLbl="node1" presStyleIdx="1" presStyleCnt="3">
        <dgm:presLayoutVars>
          <dgm:bulletEnabled val="1"/>
        </dgm:presLayoutVars>
      </dgm:prSet>
      <dgm:spPr/>
      <dgm:t>
        <a:bodyPr/>
        <a:lstStyle/>
        <a:p>
          <a:endParaRPr lang="fr-FR"/>
        </a:p>
      </dgm:t>
    </dgm:pt>
    <dgm:pt modelId="{5920A3BD-7C28-4D15-9F97-82DF7BFE2C41}" type="pres">
      <dgm:prSet presAssocID="{32A0FF28-61E1-482A-A2C0-19E27BBE1BF2}" presName="dummy" presStyleCnt="0"/>
      <dgm:spPr/>
    </dgm:pt>
    <dgm:pt modelId="{44155367-9EB3-4410-B351-8A811D1F67B7}" type="pres">
      <dgm:prSet presAssocID="{A09C744C-94FF-478A-9E8A-2E4D4DA8AC7B}" presName="sibTrans" presStyleLbl="sibTrans2D1" presStyleIdx="1" presStyleCnt="3"/>
      <dgm:spPr/>
      <dgm:t>
        <a:bodyPr/>
        <a:lstStyle/>
        <a:p>
          <a:endParaRPr lang="fr-FR"/>
        </a:p>
      </dgm:t>
    </dgm:pt>
    <dgm:pt modelId="{6BEA2830-B677-49F6-827C-40AF78724EC4}" type="pres">
      <dgm:prSet presAssocID="{F600B753-2E5D-42C5-946C-59B08E0CC7E5}" presName="node" presStyleLbl="node1" presStyleIdx="2" presStyleCnt="3">
        <dgm:presLayoutVars>
          <dgm:bulletEnabled val="1"/>
        </dgm:presLayoutVars>
      </dgm:prSet>
      <dgm:spPr/>
      <dgm:t>
        <a:bodyPr/>
        <a:lstStyle/>
        <a:p>
          <a:endParaRPr lang="fr-FR"/>
        </a:p>
      </dgm:t>
    </dgm:pt>
    <dgm:pt modelId="{4A7CD5E9-E5CC-4524-8B7E-D9ED0F6CFDAB}" type="pres">
      <dgm:prSet presAssocID="{F600B753-2E5D-42C5-946C-59B08E0CC7E5}" presName="dummy" presStyleCnt="0"/>
      <dgm:spPr/>
    </dgm:pt>
    <dgm:pt modelId="{31C0E892-8BC6-43BF-A7A1-4DDA8C72233E}" type="pres">
      <dgm:prSet presAssocID="{8366CB0B-6333-45E6-9DF2-072874C16518}" presName="sibTrans" presStyleLbl="sibTrans2D1" presStyleIdx="2" presStyleCnt="3"/>
      <dgm:spPr/>
      <dgm:t>
        <a:bodyPr/>
        <a:lstStyle/>
        <a:p>
          <a:endParaRPr lang="fr-FR"/>
        </a:p>
      </dgm:t>
    </dgm:pt>
  </dgm:ptLst>
  <dgm:cxnLst>
    <dgm:cxn modelId="{365B24EE-14F8-48F6-AA30-E9B031F23F4E}" srcId="{271AA611-0D4B-43EA-A18C-DCB47EF72482}" destId="{BD499D63-F804-4BE2-9F6D-7A6AB056AAEC}" srcOrd="0" destOrd="0" parTransId="{BAC6AC44-A943-443A-BF43-0E161EE5462B}" sibTransId="{BDE3A7EE-3CF8-402B-B227-75A222B41721}"/>
    <dgm:cxn modelId="{6E67F24B-F42B-41D8-A5D9-E97F05C86FEF}" type="presOf" srcId="{F600B753-2E5D-42C5-946C-59B08E0CC7E5}" destId="{6BEA2830-B677-49F6-827C-40AF78724EC4}" srcOrd="0" destOrd="0" presId="urn:microsoft.com/office/officeart/2005/8/layout/radial6"/>
    <dgm:cxn modelId="{9270A4B0-0202-441C-82AE-ED21A5F311F3}" type="presOf" srcId="{BDE3A7EE-3CF8-402B-B227-75A222B41721}" destId="{A4903616-1862-43F6-A80F-D9F1B0382970}" srcOrd="0" destOrd="0" presId="urn:microsoft.com/office/officeart/2005/8/layout/radial6"/>
    <dgm:cxn modelId="{3295053F-C0FA-4869-AE41-E48A04E1F72F}" srcId="{8B89A1A2-A6AA-45FE-9DEF-2FAC0E1BC667}" destId="{271AA611-0D4B-43EA-A18C-DCB47EF72482}" srcOrd="0" destOrd="0" parTransId="{A788F15A-C54B-4B1B-B1B3-20156A6F3154}" sibTransId="{82C740E9-3AE9-4307-897E-8EF4DEF7DF56}"/>
    <dgm:cxn modelId="{0B4D77A1-9DE3-4D01-9FE8-5029DCCDCB4A}" srcId="{8B89A1A2-A6AA-45FE-9DEF-2FAC0E1BC667}" destId="{CE8308B9-CFEA-40F8-9940-372C3A51F275}" srcOrd="1" destOrd="0" parTransId="{792CD4BA-6E8B-4343-AB90-0E64DBC4C129}" sibTransId="{85F0E4BD-FA6C-4A89-A8FB-83765CE9ED42}"/>
    <dgm:cxn modelId="{1B1CCE03-AD76-4E61-B652-6EC7D68DB32C}" type="presOf" srcId="{A09C744C-94FF-478A-9E8A-2E4D4DA8AC7B}" destId="{44155367-9EB3-4410-B351-8A811D1F67B7}" srcOrd="0" destOrd="0" presId="urn:microsoft.com/office/officeart/2005/8/layout/radial6"/>
    <dgm:cxn modelId="{766D5F30-2BBA-4C3A-B577-7860DDBBDC0C}" srcId="{271AA611-0D4B-43EA-A18C-DCB47EF72482}" destId="{F600B753-2E5D-42C5-946C-59B08E0CC7E5}" srcOrd="2" destOrd="0" parTransId="{56CF497D-8FCE-4722-B053-E118A7B358B7}" sibTransId="{8366CB0B-6333-45E6-9DF2-072874C16518}"/>
    <dgm:cxn modelId="{04B6DB8E-243E-4715-8BFC-A22865AC8B8F}" type="presOf" srcId="{8B89A1A2-A6AA-45FE-9DEF-2FAC0E1BC667}" destId="{AD3DE6F2-FA07-4B69-A5CF-DC49DA4B8498}" srcOrd="0" destOrd="0" presId="urn:microsoft.com/office/officeart/2005/8/layout/radial6"/>
    <dgm:cxn modelId="{8EC66C0B-8109-40D2-B719-2ECD3FF73EDA}" type="presOf" srcId="{271AA611-0D4B-43EA-A18C-DCB47EF72482}" destId="{2A8C0D35-D1F2-4B4C-A08D-6A378C658B9F}" srcOrd="0" destOrd="0" presId="urn:microsoft.com/office/officeart/2005/8/layout/radial6"/>
    <dgm:cxn modelId="{58708EA4-E719-4CE9-AFD5-D4BC770C63AF}" type="presOf" srcId="{BD499D63-F804-4BE2-9F6D-7A6AB056AAEC}" destId="{D9D24AA9-E22F-4C51-B192-86B8404AF417}" srcOrd="0" destOrd="0" presId="urn:microsoft.com/office/officeart/2005/8/layout/radial6"/>
    <dgm:cxn modelId="{EB5F525D-129F-4FEE-8CBB-E1E5736F3675}" type="presOf" srcId="{8366CB0B-6333-45E6-9DF2-072874C16518}" destId="{31C0E892-8BC6-43BF-A7A1-4DDA8C72233E}" srcOrd="0" destOrd="0" presId="urn:microsoft.com/office/officeart/2005/8/layout/radial6"/>
    <dgm:cxn modelId="{6C21AA45-74B0-478A-89C3-0D7EC9D9DE8F}" srcId="{271AA611-0D4B-43EA-A18C-DCB47EF72482}" destId="{32A0FF28-61E1-482A-A2C0-19E27BBE1BF2}" srcOrd="1" destOrd="0" parTransId="{597BF0B4-69A0-4DB6-AF13-8A76E44FE586}" sibTransId="{A09C744C-94FF-478A-9E8A-2E4D4DA8AC7B}"/>
    <dgm:cxn modelId="{D30C16B1-EC73-4028-8DB9-6C54C84904B0}" type="presOf" srcId="{32A0FF28-61E1-482A-A2C0-19E27BBE1BF2}" destId="{97A9140F-ED4C-4E35-A9DD-5A6CAE832048}" srcOrd="0" destOrd="0" presId="urn:microsoft.com/office/officeart/2005/8/layout/radial6"/>
    <dgm:cxn modelId="{F11063AE-8FF7-4308-A005-7A5CAC49BA1A}" type="presParOf" srcId="{AD3DE6F2-FA07-4B69-A5CF-DC49DA4B8498}" destId="{2A8C0D35-D1F2-4B4C-A08D-6A378C658B9F}" srcOrd="0" destOrd="0" presId="urn:microsoft.com/office/officeart/2005/8/layout/radial6"/>
    <dgm:cxn modelId="{BDBA9E6D-94D2-4C71-951D-E58050B25E02}" type="presParOf" srcId="{AD3DE6F2-FA07-4B69-A5CF-DC49DA4B8498}" destId="{D9D24AA9-E22F-4C51-B192-86B8404AF417}" srcOrd="1" destOrd="0" presId="urn:microsoft.com/office/officeart/2005/8/layout/radial6"/>
    <dgm:cxn modelId="{EAEE5474-EDCF-463B-A475-77F1702DAFD0}" type="presParOf" srcId="{AD3DE6F2-FA07-4B69-A5CF-DC49DA4B8498}" destId="{685983A3-354A-48A6-80CA-3EB440344561}" srcOrd="2" destOrd="0" presId="urn:microsoft.com/office/officeart/2005/8/layout/radial6"/>
    <dgm:cxn modelId="{F2414A9D-671E-4738-8A0D-BE148A10E143}" type="presParOf" srcId="{AD3DE6F2-FA07-4B69-A5CF-DC49DA4B8498}" destId="{A4903616-1862-43F6-A80F-D9F1B0382970}" srcOrd="3" destOrd="0" presId="urn:microsoft.com/office/officeart/2005/8/layout/radial6"/>
    <dgm:cxn modelId="{267041E6-C390-4ED4-B762-7D51199FE843}" type="presParOf" srcId="{AD3DE6F2-FA07-4B69-A5CF-DC49DA4B8498}" destId="{97A9140F-ED4C-4E35-A9DD-5A6CAE832048}" srcOrd="4" destOrd="0" presId="urn:microsoft.com/office/officeart/2005/8/layout/radial6"/>
    <dgm:cxn modelId="{27EAD085-9FC6-4D2E-8AA0-0349D700F4E7}" type="presParOf" srcId="{AD3DE6F2-FA07-4B69-A5CF-DC49DA4B8498}" destId="{5920A3BD-7C28-4D15-9F97-82DF7BFE2C41}" srcOrd="5" destOrd="0" presId="urn:microsoft.com/office/officeart/2005/8/layout/radial6"/>
    <dgm:cxn modelId="{936AD6CC-0A10-4B03-B6BF-F56048DA8554}" type="presParOf" srcId="{AD3DE6F2-FA07-4B69-A5CF-DC49DA4B8498}" destId="{44155367-9EB3-4410-B351-8A811D1F67B7}" srcOrd="6" destOrd="0" presId="urn:microsoft.com/office/officeart/2005/8/layout/radial6"/>
    <dgm:cxn modelId="{E332A81B-AD30-476A-BF09-ADCAC8710D1C}" type="presParOf" srcId="{AD3DE6F2-FA07-4B69-A5CF-DC49DA4B8498}" destId="{6BEA2830-B677-49F6-827C-40AF78724EC4}" srcOrd="7" destOrd="0" presId="urn:microsoft.com/office/officeart/2005/8/layout/radial6"/>
    <dgm:cxn modelId="{4F5E74BB-2297-4766-9A3D-39A51011CD98}" type="presParOf" srcId="{AD3DE6F2-FA07-4B69-A5CF-DC49DA4B8498}" destId="{4A7CD5E9-E5CC-4524-8B7E-D9ED0F6CFDAB}" srcOrd="8" destOrd="0" presId="urn:microsoft.com/office/officeart/2005/8/layout/radial6"/>
    <dgm:cxn modelId="{A16D579D-ACBA-4875-BA82-15B4574BECB6}" type="presParOf" srcId="{AD3DE6F2-FA07-4B69-A5CF-DC49DA4B8498}" destId="{31C0E892-8BC6-43BF-A7A1-4DDA8C72233E}" srcOrd="9"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C0E892-8BC6-43BF-A7A1-4DDA8C72233E}">
      <dsp:nvSpPr>
        <dsp:cNvPr id="0" name=""/>
        <dsp:cNvSpPr/>
      </dsp:nvSpPr>
      <dsp:spPr>
        <a:xfrm>
          <a:off x="2786949" y="697320"/>
          <a:ext cx="4641735" cy="4641735"/>
        </a:xfrm>
        <a:prstGeom prst="blockArc">
          <a:avLst>
            <a:gd name="adj1" fmla="val 9000000"/>
            <a:gd name="adj2" fmla="val 16200000"/>
            <a:gd name="adj3" fmla="val 4642"/>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44155367-9EB3-4410-B351-8A811D1F67B7}">
      <dsp:nvSpPr>
        <dsp:cNvPr id="0" name=""/>
        <dsp:cNvSpPr/>
      </dsp:nvSpPr>
      <dsp:spPr>
        <a:xfrm>
          <a:off x="2786949" y="697320"/>
          <a:ext cx="4641735" cy="4641735"/>
        </a:xfrm>
        <a:prstGeom prst="blockArc">
          <a:avLst>
            <a:gd name="adj1" fmla="val 1800000"/>
            <a:gd name="adj2" fmla="val 9000000"/>
            <a:gd name="adj3" fmla="val 4642"/>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A4903616-1862-43F6-A80F-D9F1B0382970}">
      <dsp:nvSpPr>
        <dsp:cNvPr id="0" name=""/>
        <dsp:cNvSpPr/>
      </dsp:nvSpPr>
      <dsp:spPr>
        <a:xfrm>
          <a:off x="2786949" y="697320"/>
          <a:ext cx="4641735" cy="4641735"/>
        </a:xfrm>
        <a:prstGeom prst="blockArc">
          <a:avLst>
            <a:gd name="adj1" fmla="val 16200000"/>
            <a:gd name="adj2" fmla="val 1800000"/>
            <a:gd name="adj3" fmla="val 4642"/>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2A8C0D35-D1F2-4B4C-A08D-6A378C658B9F}">
      <dsp:nvSpPr>
        <dsp:cNvPr id="0" name=""/>
        <dsp:cNvSpPr/>
      </dsp:nvSpPr>
      <dsp:spPr>
        <a:xfrm>
          <a:off x="4039116" y="1949486"/>
          <a:ext cx="2137401" cy="213740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fr-FR" sz="6500" kern="1200" dirty="0"/>
        </a:p>
      </dsp:txBody>
      <dsp:txXfrm>
        <a:off x="4039116" y="1949486"/>
        <a:ext cx="2137401" cy="2137401"/>
      </dsp:txXfrm>
    </dsp:sp>
    <dsp:sp modelId="{D9D24AA9-E22F-4C51-B192-86B8404AF417}">
      <dsp:nvSpPr>
        <dsp:cNvPr id="0" name=""/>
        <dsp:cNvSpPr/>
      </dsp:nvSpPr>
      <dsp:spPr>
        <a:xfrm>
          <a:off x="4359726" y="3091"/>
          <a:ext cx="1496181" cy="149618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Produit gratuit puis payant</a:t>
          </a:r>
          <a:endParaRPr lang="fr-FR" sz="1400" kern="1200" dirty="0"/>
        </a:p>
      </dsp:txBody>
      <dsp:txXfrm>
        <a:off x="4359726" y="3091"/>
        <a:ext cx="1496181" cy="1496181"/>
      </dsp:txXfrm>
    </dsp:sp>
    <dsp:sp modelId="{97A9140F-ED4C-4E35-A9DD-5A6CAE832048}">
      <dsp:nvSpPr>
        <dsp:cNvPr id="0" name=""/>
        <dsp:cNvSpPr/>
      </dsp:nvSpPr>
      <dsp:spPr>
        <a:xfrm>
          <a:off x="6323010" y="3403599"/>
          <a:ext cx="1496181" cy="149618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BUZZ Marketing</a:t>
          </a:r>
          <a:endParaRPr lang="fr-FR" sz="1400" kern="1200" dirty="0"/>
        </a:p>
      </dsp:txBody>
      <dsp:txXfrm>
        <a:off x="6323010" y="3403599"/>
        <a:ext cx="1496181" cy="1496181"/>
      </dsp:txXfrm>
    </dsp:sp>
    <dsp:sp modelId="{6BEA2830-B677-49F6-827C-40AF78724EC4}">
      <dsp:nvSpPr>
        <dsp:cNvPr id="0" name=""/>
        <dsp:cNvSpPr/>
      </dsp:nvSpPr>
      <dsp:spPr>
        <a:xfrm>
          <a:off x="2396442" y="3403599"/>
          <a:ext cx="1496181" cy="149618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Fidélisation client</a:t>
          </a:r>
        </a:p>
        <a:p>
          <a:pPr lvl="0" algn="ctr" defTabSz="622300">
            <a:lnSpc>
              <a:spcPct val="90000"/>
            </a:lnSpc>
            <a:spcBef>
              <a:spcPct val="0"/>
            </a:spcBef>
            <a:spcAft>
              <a:spcPct val="35000"/>
            </a:spcAft>
          </a:pPr>
          <a:r>
            <a:rPr lang="fr-FR" sz="1400" kern="1200" dirty="0" smtClean="0"/>
            <a:t>(récurrence)</a:t>
          </a:r>
          <a:endParaRPr lang="fr-FR" sz="1400" kern="1200" dirty="0"/>
        </a:p>
      </dsp:txBody>
      <dsp:txXfrm>
        <a:off x="2396442" y="3403599"/>
        <a:ext cx="1496181" cy="149618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pPr>
              <a:defRPr/>
            </a:pPr>
            <a:fld id="{4B2BF027-B525-4E9C-857D-233B959D306A}" type="datetimeFigureOut">
              <a:rPr lang="fr-FR"/>
              <a:pPr>
                <a:defRPr/>
              </a:pPr>
              <a:t>18/06/2010</a:t>
            </a:fld>
            <a:endParaRPr lang="fr-FR"/>
          </a:p>
        </p:txBody>
      </p:sp>
      <p:sp>
        <p:nvSpPr>
          <p:cNvPr id="4" name="Espace réservé du pied de page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pPr>
              <a:defRPr/>
            </a:pPr>
            <a:fld id="{09C35AAC-2394-4BFD-90C0-AFA0BE504AA7}"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28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3075" name="Rectangle 3"/>
          <p:cNvSpPr>
            <a:spLocks noGrp="1" noChangeArrowheads="1"/>
          </p:cNvSpPr>
          <p:nvPr>
            <p:ph type="dt" idx="1"/>
          </p:nvPr>
        </p:nvSpPr>
        <p:spPr bwMode="auto">
          <a:xfrm>
            <a:off x="3848645" y="0"/>
            <a:ext cx="294428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53252"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0" y="9408981"/>
            <a:ext cx="294428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3079" name="Rectangle 7"/>
          <p:cNvSpPr>
            <a:spLocks noGrp="1" noChangeArrowheads="1"/>
          </p:cNvSpPr>
          <p:nvPr>
            <p:ph type="sldNum" sz="quarter" idx="5"/>
          </p:nvPr>
        </p:nvSpPr>
        <p:spPr bwMode="auto">
          <a:xfrm>
            <a:off x="3848645" y="9408981"/>
            <a:ext cx="294428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77AD0E2-A1F3-4465-B84B-A8606EFCCA16}"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442913" y="339725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pic>
        <p:nvPicPr>
          <p:cNvPr id="5" name="Image 9" descr="logo3dModddjo.png"/>
          <p:cNvPicPr>
            <a:picLocks noChangeAspect="1"/>
          </p:cNvPicPr>
          <p:nvPr userDrawn="1"/>
        </p:nvPicPr>
        <p:blipFill>
          <a:blip r:embed="rId2" cstate="print"/>
          <a:srcRect/>
          <a:stretch>
            <a:fillRect/>
          </a:stretch>
        </p:blipFill>
        <p:spPr bwMode="auto">
          <a:xfrm>
            <a:off x="214313" y="2857500"/>
            <a:ext cx="785812" cy="1231900"/>
          </a:xfrm>
          <a:prstGeom prst="rect">
            <a:avLst/>
          </a:prstGeom>
          <a:noFill/>
          <a:ln w="9525">
            <a:noFill/>
            <a:miter lim="800000"/>
            <a:headEnd/>
            <a:tailEnd/>
          </a:ln>
        </p:spPr>
      </p:pic>
      <p:sp>
        <p:nvSpPr>
          <p:cNvPr id="17420" name="Rectangle 12"/>
          <p:cNvSpPr>
            <a:spLocks noGrp="1" noChangeArrowheads="1"/>
          </p:cNvSpPr>
          <p:nvPr>
            <p:ph type="ctrTitle"/>
          </p:nvPr>
        </p:nvSpPr>
        <p:spPr>
          <a:xfrm>
            <a:off x="990600" y="1676400"/>
            <a:ext cx="7772400" cy="1462088"/>
          </a:xfrm>
        </p:spPr>
        <p:txBody>
          <a:bodyPr/>
          <a:lstStyle>
            <a:lvl1pPr>
              <a:defRPr/>
            </a:lvl1pPr>
          </a:lstStyle>
          <a:p>
            <a:r>
              <a:rPr lang="fr-FR"/>
              <a:t>Cliquez pour modifier le style du titre</a:t>
            </a:r>
          </a:p>
        </p:txBody>
      </p:sp>
      <p:sp>
        <p:nvSpPr>
          <p:cNvPr id="1742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6"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FB62D999-12C2-4CA9-B6FF-EC2575725EBE}" type="datetime1">
              <a:rPr lang="fr-FR" smtClean="0"/>
              <a:t>18/06/2010</a:t>
            </a:fld>
            <a:endParaRPr lang="fr-FR"/>
          </a:p>
        </p:txBody>
      </p:sp>
      <p:sp>
        <p:nvSpPr>
          <p:cNvPr id="7"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fr-FR"/>
              <a:t>Modddjo – Aks – JSC/ER </a:t>
            </a:r>
            <a:endParaRPr lang="fr-FR" dirty="0"/>
          </a:p>
        </p:txBody>
      </p:sp>
      <p:sp>
        <p:nvSpPr>
          <p:cNvPr id="8"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49483809-9F9E-493F-9770-2DC96B76A8EE}"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DB1907E6-A91F-4534-A1D8-743444411AC6}" type="datetime1">
              <a:rPr lang="fr-FR" smtClean="0"/>
              <a:t>18/06/2010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372E3B16-9823-4AE9-BDC5-D11C3B7918C9}"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04050" y="214313"/>
            <a:ext cx="1951038" cy="5918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150938" y="214313"/>
            <a:ext cx="5700712" cy="5918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7D52BE7D-BCDC-4303-8C21-6E8A218BF8E9}" type="datetime1">
              <a:rPr lang="fr-FR" smtClean="0"/>
              <a:t>18/06/2010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CBD1F792-6682-4CD3-9B9D-09C4887D383E}"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1462087"/>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11826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7030001-9CF1-4E45-91E3-8EE3ABEF6E04}" type="datetime1">
              <a:rPr lang="fr-FR" smtClean="0"/>
              <a:t>18/06/2010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DF817DEA-A1CE-4470-B7EF-E7D6CCB293A1}"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6D925B01-78F7-4D75-B5E7-509C6E5C0F7B}" type="datetime1">
              <a:rPr lang="fr-FR" smtClean="0"/>
              <a:t>18/06/2010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3D5CBEE1-7795-4F65-AC9D-CE7EAEBF19C3}"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441767ED-D626-47B1-8591-07CD696346C3}" type="datetime1">
              <a:rPr lang="fr-FR" smtClean="0"/>
              <a:t>18/06/2010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744B52F1-20A2-4653-9C76-513E8C2ABC0E}"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8372CD46-006C-4565-AEA7-2B5052D7AC40}" type="datetime1">
              <a:rPr lang="fr-FR" smtClean="0"/>
              <a:t>18/06/2010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27622029-F919-4CC7-82C6-010308634AE6}"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C70BFCE7-E77F-4703-BDF9-2F761DD81CFE}" type="datetime1">
              <a:rPr lang="fr-FR" smtClean="0"/>
              <a:t>18/06/2010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381DA42E-155F-4CF7-8E95-C7777A0FA39B}" type="slidenum">
              <a:rPr lang="fr-FR"/>
              <a:pPr>
                <a:defRPr/>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933F65BD-036F-40BD-9E08-F4579B4161E3}" type="datetime1">
              <a:rPr lang="fr-FR" smtClean="0"/>
              <a:t>18/06/2010</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9" name="Espace réservé du numéro de diapositive 5"/>
          <p:cNvSpPr>
            <a:spLocks noGrp="1"/>
          </p:cNvSpPr>
          <p:nvPr>
            <p:ph type="sldNum" sz="quarter" idx="12"/>
          </p:nvPr>
        </p:nvSpPr>
        <p:spPr/>
        <p:txBody>
          <a:bodyPr/>
          <a:lstStyle>
            <a:lvl1pPr>
              <a:defRPr/>
            </a:lvl1pPr>
          </a:lstStyle>
          <a:p>
            <a:pPr>
              <a:defRPr/>
            </a:pPr>
            <a:fld id="{7D8C1766-2EA5-4C16-BF51-241AD5C5FF1D}" type="slidenum">
              <a:rPr lang="fr-FR"/>
              <a:pPr>
                <a:defRPr/>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D3739DDC-7D03-4664-881A-786DEC7F5874}" type="datetime1">
              <a:rPr lang="fr-FR" smtClean="0"/>
              <a:t>18/06/2010</a:t>
            </a:fld>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5" name="Espace réservé du numéro de diapositive 5"/>
          <p:cNvSpPr>
            <a:spLocks noGrp="1"/>
          </p:cNvSpPr>
          <p:nvPr>
            <p:ph type="sldNum" sz="quarter" idx="12"/>
          </p:nvPr>
        </p:nvSpPr>
        <p:spPr/>
        <p:txBody>
          <a:bodyPr/>
          <a:lstStyle>
            <a:lvl1pPr>
              <a:defRPr/>
            </a:lvl1pPr>
          </a:lstStyle>
          <a:p>
            <a:pPr>
              <a:defRPr/>
            </a:pPr>
            <a:fld id="{5702B77F-F301-43A2-9E85-C1BA6CCA43B9}" type="slidenum">
              <a:rPr lang="fr-FR"/>
              <a:pPr>
                <a:defRPr/>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2DA57BE-FEE6-4AF3-9490-6B6C3BF2BDBB}" type="datetime1">
              <a:rPr lang="fr-FR" smtClean="0"/>
              <a:t>18/06/2010</a:t>
            </a:fld>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4" name="Espace réservé du numéro de diapositive 5"/>
          <p:cNvSpPr>
            <a:spLocks noGrp="1"/>
          </p:cNvSpPr>
          <p:nvPr>
            <p:ph type="sldNum" sz="quarter" idx="12"/>
          </p:nvPr>
        </p:nvSpPr>
        <p:spPr/>
        <p:txBody>
          <a:bodyPr/>
          <a:lstStyle>
            <a:lvl1pPr>
              <a:defRPr/>
            </a:lvl1pPr>
          </a:lstStyle>
          <a:p>
            <a:pPr>
              <a:defRPr/>
            </a:pPr>
            <a:fld id="{A3D1983E-6893-4E9C-913D-96D9B5FF51E9}"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KS">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857233"/>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11"/>
          <p:cNvSpPr>
            <a:spLocks noGrp="1" noChangeArrowheads="1"/>
          </p:cNvSpPr>
          <p:nvPr>
            <p:ph type="dt" sz="half" idx="10"/>
          </p:nvPr>
        </p:nvSpPr>
        <p:spPr/>
        <p:txBody>
          <a:bodyPr/>
          <a:lstStyle>
            <a:lvl1pPr>
              <a:defRPr/>
            </a:lvl1pPr>
          </a:lstStyle>
          <a:p>
            <a:pPr>
              <a:defRPr/>
            </a:pPr>
            <a:fld id="{3B10B2E4-F26E-4EBC-89BD-D918CC73DCE3}" type="datetime1">
              <a:rPr lang="fr-FR" smtClean="0"/>
              <a:t>18/06/2010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endParaRPr lang="fr-FR" dirty="0"/>
          </a:p>
        </p:txBody>
      </p:sp>
      <p:sp>
        <p:nvSpPr>
          <p:cNvPr id="6" name="Rectangle 13"/>
          <p:cNvSpPr>
            <a:spLocks noGrp="1" noChangeArrowheads="1"/>
          </p:cNvSpPr>
          <p:nvPr>
            <p:ph type="sldNum" sz="quarter" idx="12"/>
          </p:nvPr>
        </p:nvSpPr>
        <p:spPr/>
        <p:txBody>
          <a:bodyPr/>
          <a:lstStyle>
            <a:lvl1pPr>
              <a:defRPr/>
            </a:lvl1pPr>
          </a:lstStyle>
          <a:p>
            <a:pPr>
              <a:defRPr/>
            </a:pPr>
            <a:r>
              <a:rPr lang="fr-FR"/>
              <a:t>page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EEC1E186-413B-46EE-B2C1-CAFCEFBED627}" type="datetime1">
              <a:rPr lang="fr-FR" smtClean="0"/>
              <a:t>18/06/2010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AA8DA6D1-4E4E-4A41-A3D5-06E7705DBAF2}" type="slidenum">
              <a:rPr lang="fr-FR"/>
              <a:pPr>
                <a:defRPr/>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0F16B96-9566-4ABF-893E-C58055CFB35D}" type="datetime1">
              <a:rPr lang="fr-FR" smtClean="0"/>
              <a:t>18/06/2010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B2399200-F967-4FC1-BFF2-C2E5E7BEA33F}" type="slidenum">
              <a:rPr lang="fr-FR"/>
              <a:pPr>
                <a:defRPr/>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48F976F-859B-4BAB-9AB8-49F30F0A2CBE}" type="datetime1">
              <a:rPr lang="fr-FR" smtClean="0"/>
              <a:t>18/06/2010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4FD6463C-08AD-40B1-8D5C-97EDCF760E08}" type="slidenum">
              <a:rPr lang="fr-FR"/>
              <a:pPr>
                <a:defRPr/>
              </a:pPr>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C30F1EB-2F74-47CB-AAF0-583C635FC5F7}" type="datetime1">
              <a:rPr lang="fr-FR" smtClean="0"/>
              <a:t>18/06/2010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C7AA5720-5056-4FE9-BC05-DF25352207A6}"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1"/>
          <p:cNvSpPr>
            <a:spLocks noGrp="1" noChangeArrowheads="1"/>
          </p:cNvSpPr>
          <p:nvPr>
            <p:ph type="dt" sz="half" idx="10"/>
          </p:nvPr>
        </p:nvSpPr>
        <p:spPr/>
        <p:txBody>
          <a:bodyPr/>
          <a:lstStyle>
            <a:lvl1pPr>
              <a:defRPr/>
            </a:lvl1pPr>
          </a:lstStyle>
          <a:p>
            <a:pPr>
              <a:defRPr/>
            </a:pPr>
            <a:fld id="{E05B55C7-B098-4C78-9ABE-61043A83CBDE}" type="datetime1">
              <a:rPr lang="fr-FR" smtClean="0"/>
              <a:t>18/06/2010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86F94585-8CCF-411F-B760-665A649A1833}"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EB9699E-E4E8-47C4-9714-FBEDA657382D}" type="datetime1">
              <a:rPr lang="fr-FR" smtClean="0"/>
              <a:t>18/06/2010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AF7A97AC-662A-4278-B4E2-BB3B151E15E7}"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
          <p:cNvSpPr>
            <a:spLocks noGrp="1" noChangeArrowheads="1"/>
          </p:cNvSpPr>
          <p:nvPr>
            <p:ph type="dt" sz="half" idx="10"/>
          </p:nvPr>
        </p:nvSpPr>
        <p:spPr/>
        <p:txBody>
          <a:bodyPr/>
          <a:lstStyle>
            <a:lvl1pPr>
              <a:defRPr/>
            </a:lvl1pPr>
          </a:lstStyle>
          <a:p>
            <a:pPr>
              <a:defRPr/>
            </a:pPr>
            <a:fld id="{941D1B89-F9A6-4396-8B48-C80D9CB3FDAA}" type="datetime1">
              <a:rPr lang="fr-FR" smtClean="0"/>
              <a:t>18/06/2010</a:t>
            </a:fld>
            <a:endParaRPr lang="fr-FR"/>
          </a:p>
        </p:txBody>
      </p:sp>
      <p:sp>
        <p:nvSpPr>
          <p:cNvPr id="8"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9" name="Rectangle 13"/>
          <p:cNvSpPr>
            <a:spLocks noGrp="1" noChangeArrowheads="1"/>
          </p:cNvSpPr>
          <p:nvPr>
            <p:ph type="sldNum" sz="quarter" idx="12"/>
          </p:nvPr>
        </p:nvSpPr>
        <p:spPr/>
        <p:txBody>
          <a:bodyPr/>
          <a:lstStyle>
            <a:lvl1pPr>
              <a:defRPr/>
            </a:lvl1pPr>
          </a:lstStyle>
          <a:p>
            <a:pPr>
              <a:defRPr/>
            </a:pPr>
            <a:fld id="{B9527155-BA18-4995-8E69-F1281D82976C}"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Rectangle 11"/>
          <p:cNvSpPr>
            <a:spLocks noGrp="1" noChangeArrowheads="1"/>
          </p:cNvSpPr>
          <p:nvPr>
            <p:ph type="dt" sz="half" idx="10"/>
          </p:nvPr>
        </p:nvSpPr>
        <p:spPr/>
        <p:txBody>
          <a:bodyPr/>
          <a:lstStyle>
            <a:lvl1pPr>
              <a:defRPr/>
            </a:lvl1pPr>
          </a:lstStyle>
          <a:p>
            <a:pPr>
              <a:defRPr/>
            </a:pPr>
            <a:fld id="{AAE42048-8CF1-41E5-805E-4185C194B2CD}" type="datetime1">
              <a:rPr lang="fr-FR" smtClean="0"/>
              <a:t>18/06/2010</a:t>
            </a:fld>
            <a:endParaRPr lang="fr-FR"/>
          </a:p>
        </p:txBody>
      </p:sp>
      <p:sp>
        <p:nvSpPr>
          <p:cNvPr id="4"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5" name="Rectangle 13"/>
          <p:cNvSpPr>
            <a:spLocks noGrp="1" noChangeArrowheads="1"/>
          </p:cNvSpPr>
          <p:nvPr>
            <p:ph type="sldNum" sz="quarter" idx="12"/>
          </p:nvPr>
        </p:nvSpPr>
        <p:spPr/>
        <p:txBody>
          <a:bodyPr/>
          <a:lstStyle>
            <a:lvl1pPr>
              <a:defRPr/>
            </a:lvl1pPr>
          </a:lstStyle>
          <a:p>
            <a:pPr>
              <a:defRPr/>
            </a:pPr>
            <a:fld id="{7C28A9EB-6A22-4733-914B-F4BB3F4A58A4}"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fld id="{5C381614-E1B4-4B62-99AA-61830D316760}" type="datetime1">
              <a:rPr lang="fr-FR" smtClean="0"/>
              <a:t>18/06/2010</a:t>
            </a:fld>
            <a:endParaRPr lang="fr-FR"/>
          </a:p>
        </p:txBody>
      </p:sp>
      <p:sp>
        <p:nvSpPr>
          <p:cNvPr id="3"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4" name="Rectangle 13"/>
          <p:cNvSpPr>
            <a:spLocks noGrp="1" noChangeArrowheads="1"/>
          </p:cNvSpPr>
          <p:nvPr>
            <p:ph type="sldNum" sz="quarter" idx="12"/>
          </p:nvPr>
        </p:nvSpPr>
        <p:spPr/>
        <p:txBody>
          <a:bodyPr/>
          <a:lstStyle>
            <a:lvl1pPr>
              <a:defRPr/>
            </a:lvl1pPr>
          </a:lstStyle>
          <a:p>
            <a:pPr>
              <a:defRPr/>
            </a:pPr>
            <a:fld id="{ADBA64E7-4354-4E0F-81BD-5538623C628E}"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3A064C23-36C6-4419-99B9-172A8E8ACF94}" type="datetime1">
              <a:rPr lang="fr-FR" smtClean="0"/>
              <a:t>18/06/2010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96AF3416-C9FC-4142-A6FC-3E268A47155E}"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1C94AE2E-3FD1-4D04-8A97-D018FD9CB2AE}" type="datetime1">
              <a:rPr lang="fr-FR" smtClean="0"/>
              <a:t>18/06/2010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EEF944B8-845A-4464-B868-1CFF13C7A160}"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92" name="Rectangle 8"/>
          <p:cNvSpPr>
            <a:spLocks noChangeArrowheads="1"/>
          </p:cNvSpPr>
          <p:nvPr/>
        </p:nvSpPr>
        <p:spPr bwMode="gray">
          <a:xfrm>
            <a:off x="442913" y="977888"/>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sp>
        <p:nvSpPr>
          <p:cNvPr id="2051" name="Rectangle 9"/>
          <p:cNvSpPr>
            <a:spLocks noGrp="1" noChangeArrowheads="1"/>
          </p:cNvSpPr>
          <p:nvPr>
            <p:ph type="title"/>
          </p:nvPr>
        </p:nvSpPr>
        <p:spPr bwMode="auto">
          <a:xfrm>
            <a:off x="1150938" y="214313"/>
            <a:ext cx="7793037" cy="642919"/>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dirty="0" smtClean="0"/>
              <a:t>Cliquez pour modifier le style du titre</a:t>
            </a:r>
          </a:p>
        </p:txBody>
      </p:sp>
      <p:sp>
        <p:nvSpPr>
          <p:cNvPr id="2052" name="Rectangle 10"/>
          <p:cNvSpPr>
            <a:spLocks noGrp="1" noChangeArrowheads="1"/>
          </p:cNvSpPr>
          <p:nvPr>
            <p:ph type="body" idx="1"/>
          </p:nvPr>
        </p:nvSpPr>
        <p:spPr bwMode="auto">
          <a:xfrm>
            <a:off x="1182688" y="1643050"/>
            <a:ext cx="7772400" cy="4489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639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fld id="{3937C818-CBFE-46B6-81FA-88740DCB8743}" type="datetime1">
              <a:rPr lang="fr-FR" smtClean="0"/>
              <a:t>18/06/2010</a:t>
            </a:fld>
            <a:endParaRPr lang="fr-FR" dirty="0"/>
          </a:p>
        </p:txBody>
      </p:sp>
      <p:sp>
        <p:nvSpPr>
          <p:cNvPr id="1639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fr-FR"/>
              <a:t>Modddjo – Aks – JSC/ER</a:t>
            </a:r>
          </a:p>
          <a:p>
            <a:pPr>
              <a:defRPr/>
            </a:pPr>
            <a:endParaRPr lang="fr-FR"/>
          </a:p>
        </p:txBody>
      </p:sp>
      <p:sp>
        <p:nvSpPr>
          <p:cNvPr id="1639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876FF8A7-3A74-4385-9630-1CA1266D27F1}" type="slidenum">
              <a:rPr lang="fr-FR"/>
              <a:pPr>
                <a:defRPr/>
              </a:pPr>
              <a:t>‹N°›</a:t>
            </a:fld>
            <a:endParaRPr lang="fr-FR"/>
          </a:p>
        </p:txBody>
      </p:sp>
      <p:pic>
        <p:nvPicPr>
          <p:cNvPr id="2056" name="Image 13" descr="logo3dModddjo.png"/>
          <p:cNvPicPr>
            <a:picLocks noChangeAspect="1"/>
          </p:cNvPicPr>
          <p:nvPr userDrawn="1"/>
        </p:nvPicPr>
        <p:blipFill>
          <a:blip r:embed="rId14" cstate="print"/>
          <a:srcRect/>
          <a:stretch>
            <a:fillRect/>
          </a:stretch>
        </p:blipFill>
        <p:spPr bwMode="auto">
          <a:xfrm>
            <a:off x="214313" y="482588"/>
            <a:ext cx="785812" cy="1231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Lst>
  <p:hf hdr="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5"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ACC5BD-7060-4A4D-966F-3860B365B901}" type="datetime1">
              <a:rPr lang="fr-FR" smtClean="0"/>
              <a:t>18/06/2010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fr-FR"/>
              <a:t>Modddjo – Aks – JSC/ER </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25AC6D-2BEA-4A26-A573-C360A3AE755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6.xml"/><Relationship Id="rId4" Type="http://schemas.openxmlformats.org/officeDocument/2006/relationships/image" Target="../media/image14.emf"/></Relationships>
</file>

<file path=ppt/slides/_rels/slide2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file:///C:\Users\evelyne\Documents\ARKANISSIM\Clients%20en%20cours\ENTREPRISE\MODDDJO\Pr&#233;sentation%20Investisseurs\Modddjo%20-%20Teaser.mov" TargetMode="Externa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6.xml"/><Relationship Id="rId4" Type="http://schemas.openxmlformats.org/officeDocument/2006/relationships/image" Target="../media/image21.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fr-FR" b="1" smtClean="0"/>
              <a:t>MODDDJO</a:t>
            </a:r>
            <a:r>
              <a:rPr lang="fr-FR" smtClean="0"/>
              <a:t> </a:t>
            </a:r>
          </a:p>
        </p:txBody>
      </p:sp>
      <p:sp>
        <p:nvSpPr>
          <p:cNvPr id="16388" name="Text Box 5"/>
          <p:cNvSpPr txBox="1">
            <a:spLocks noChangeArrowheads="1"/>
          </p:cNvSpPr>
          <p:nvPr/>
        </p:nvSpPr>
        <p:spPr bwMode="auto">
          <a:xfrm>
            <a:off x="1023938" y="3490913"/>
            <a:ext cx="3476625" cy="366712"/>
          </a:xfrm>
          <a:prstGeom prst="rect">
            <a:avLst/>
          </a:prstGeom>
          <a:noFill/>
          <a:ln w="9525">
            <a:noFill/>
            <a:miter lim="800000"/>
            <a:headEnd/>
            <a:tailEnd/>
          </a:ln>
        </p:spPr>
        <p:txBody>
          <a:bodyPr>
            <a:spAutoFit/>
          </a:bodyPr>
          <a:lstStyle/>
          <a:p>
            <a:r>
              <a:rPr lang="fr-FR"/>
              <a:t>Media Riche en 3D </a:t>
            </a:r>
          </a:p>
        </p:txBody>
      </p:sp>
      <p:sp>
        <p:nvSpPr>
          <p:cNvPr id="16389" name="ZoneTexte 4"/>
          <p:cNvSpPr txBox="1">
            <a:spLocks noChangeArrowheads="1"/>
          </p:cNvSpPr>
          <p:nvPr/>
        </p:nvSpPr>
        <p:spPr bwMode="auto">
          <a:xfrm>
            <a:off x="1071563" y="4076700"/>
            <a:ext cx="3500437" cy="915988"/>
          </a:xfrm>
          <a:prstGeom prst="rect">
            <a:avLst/>
          </a:prstGeom>
          <a:noFill/>
          <a:ln w="9525">
            <a:noFill/>
            <a:miter lim="800000"/>
            <a:headEnd/>
            <a:tailEnd/>
          </a:ln>
        </p:spPr>
        <p:txBody>
          <a:bodyPr>
            <a:spAutoFit/>
          </a:bodyPr>
          <a:lstStyle/>
          <a:p>
            <a:r>
              <a:rPr lang="fr-FR"/>
              <a:t>Société innovante : JEI</a:t>
            </a:r>
          </a:p>
          <a:p>
            <a:r>
              <a:rPr lang="fr-FR"/>
              <a:t>Lettre SOLO</a:t>
            </a:r>
          </a:p>
          <a:p>
            <a:r>
              <a:rPr lang="fr-FR"/>
              <a:t>Participation concours OSEO</a:t>
            </a:r>
          </a:p>
        </p:txBody>
      </p:sp>
      <p:sp>
        <p:nvSpPr>
          <p:cNvPr id="16390" name="Espace réservé de la date 5"/>
          <p:cNvSpPr>
            <a:spLocks noGrp="1"/>
          </p:cNvSpPr>
          <p:nvPr>
            <p:ph type="dt" sz="quarter" idx="10"/>
          </p:nvPr>
        </p:nvSpPr>
        <p:spPr>
          <a:noFill/>
        </p:spPr>
        <p:txBody>
          <a:bodyPr/>
          <a:lstStyle/>
          <a:p>
            <a:fld id="{AE3F7FAF-BB71-473E-982D-44337464AC27}" type="datetime1">
              <a:rPr lang="fr-FR" smtClean="0"/>
              <a:t>18/06/2010</a:t>
            </a:fld>
            <a:endParaRPr lang="fr-FR" smtClean="0"/>
          </a:p>
        </p:txBody>
      </p:sp>
      <p:sp>
        <p:nvSpPr>
          <p:cNvPr id="16391" name="Espace réservé du numéro de diapositive 6"/>
          <p:cNvSpPr>
            <a:spLocks noGrp="1"/>
          </p:cNvSpPr>
          <p:nvPr>
            <p:ph type="sldNum" sz="quarter" idx="12"/>
          </p:nvPr>
        </p:nvSpPr>
        <p:spPr>
          <a:noFill/>
        </p:spPr>
        <p:txBody>
          <a:bodyPr/>
          <a:lstStyle/>
          <a:p>
            <a:fld id="{8E6F46DE-AC0B-47B3-9836-C83DE81AF31C}" type="slidenum">
              <a:rPr lang="fr-FR" smtClean="0"/>
              <a:pPr/>
              <a:t>1</a:t>
            </a:fld>
            <a:endParaRPr lang="fr-FR" smtClean="0"/>
          </a:p>
        </p:txBody>
      </p:sp>
      <p:sp>
        <p:nvSpPr>
          <p:cNvPr id="16392" name="Espace réservé du pied de page 7"/>
          <p:cNvSpPr>
            <a:spLocks noGrp="1"/>
          </p:cNvSpPr>
          <p:nvPr>
            <p:ph type="ftr" sz="quarter" idx="11"/>
          </p:nvPr>
        </p:nvSpPr>
        <p:spPr>
          <a:noFill/>
        </p:spPr>
        <p:txBody>
          <a:bodyPr/>
          <a:lstStyle/>
          <a:p>
            <a:r>
              <a:rPr lang="fr-FR" smtClean="0"/>
              <a:t>Modddjo – Aks – JSC/ER </a:t>
            </a:r>
          </a:p>
        </p:txBody>
      </p:sp>
      <p:pic>
        <p:nvPicPr>
          <p:cNvPr id="9" name="Image 13" descr="logo3dModddjo.png"/>
          <p:cNvPicPr>
            <a:picLocks noChangeAspect="1"/>
          </p:cNvPicPr>
          <p:nvPr/>
        </p:nvPicPr>
        <p:blipFill>
          <a:blip r:embed="rId3" cstate="print"/>
          <a:srcRect/>
          <a:stretch>
            <a:fillRect/>
          </a:stretch>
        </p:blipFill>
        <p:spPr bwMode="auto">
          <a:xfrm>
            <a:off x="5214942" y="2000240"/>
            <a:ext cx="2071702" cy="32477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a:xfrm>
            <a:off x="1150938" y="214313"/>
            <a:ext cx="7793037" cy="857250"/>
          </a:xfrm>
        </p:spPr>
        <p:txBody>
          <a:bodyPr/>
          <a:lstStyle/>
          <a:p>
            <a:r>
              <a:rPr lang="fr-FR" smtClean="0"/>
              <a:t>2. Exemples d’application</a:t>
            </a:r>
          </a:p>
        </p:txBody>
      </p:sp>
      <p:sp>
        <p:nvSpPr>
          <p:cNvPr id="24579" name="Espace réservé du contenu 2"/>
          <p:cNvSpPr>
            <a:spLocks noGrp="1"/>
          </p:cNvSpPr>
          <p:nvPr>
            <p:ph idx="1"/>
          </p:nvPr>
        </p:nvSpPr>
        <p:spPr/>
        <p:txBody>
          <a:bodyPr/>
          <a:lstStyle/>
          <a:p>
            <a:r>
              <a:rPr lang="fr-FR" dirty="0" smtClean="0"/>
              <a:t>Application </a:t>
            </a:r>
            <a:r>
              <a:rPr lang="fr-FR" dirty="0" err="1" smtClean="0"/>
              <a:t>Studec</a:t>
            </a:r>
            <a:r>
              <a:rPr lang="fr-FR" dirty="0" smtClean="0"/>
              <a:t> (Airbus)</a:t>
            </a:r>
          </a:p>
          <a:p>
            <a:r>
              <a:rPr lang="fr-FR" dirty="0" err="1" smtClean="0"/>
              <a:t>Casual</a:t>
            </a:r>
            <a:r>
              <a:rPr lang="fr-FR" dirty="0" smtClean="0"/>
              <a:t> </a:t>
            </a:r>
            <a:r>
              <a:rPr lang="fr-FR" dirty="0" err="1" smtClean="0"/>
              <a:t>game</a:t>
            </a:r>
            <a:endParaRPr lang="fr-FR" dirty="0" smtClean="0"/>
          </a:p>
          <a:p>
            <a:r>
              <a:rPr lang="fr-FR" dirty="0" smtClean="0"/>
              <a:t>Cristal d’Arques</a:t>
            </a:r>
          </a:p>
          <a:p>
            <a:r>
              <a:rPr lang="fr-FR" dirty="0" err="1" smtClean="0"/>
              <a:t>iEUROP</a:t>
            </a:r>
            <a:r>
              <a:rPr lang="fr-FR" dirty="0" smtClean="0"/>
              <a:t> (</a:t>
            </a:r>
            <a:r>
              <a:rPr lang="fr-FR" dirty="0" err="1" smtClean="0"/>
              <a:t>Talentéis</a:t>
            </a:r>
            <a:r>
              <a:rPr lang="fr-FR" dirty="0" smtClean="0"/>
              <a:t>)</a:t>
            </a:r>
          </a:p>
          <a:p>
            <a:r>
              <a:rPr lang="fr-FR" dirty="0" smtClean="0"/>
              <a:t>Pyramide</a:t>
            </a:r>
          </a:p>
        </p:txBody>
      </p:sp>
      <p:sp>
        <p:nvSpPr>
          <p:cNvPr id="24580" name="Espace réservé de la date 3"/>
          <p:cNvSpPr>
            <a:spLocks noGrp="1"/>
          </p:cNvSpPr>
          <p:nvPr>
            <p:ph type="dt" sz="quarter" idx="10"/>
          </p:nvPr>
        </p:nvSpPr>
        <p:spPr>
          <a:noFill/>
        </p:spPr>
        <p:txBody>
          <a:bodyPr/>
          <a:lstStyle/>
          <a:p>
            <a:fld id="{16B9F47B-6948-419C-ADB8-D3294F3C84F9}" type="datetime1">
              <a:rPr lang="fr-FR" smtClean="0"/>
              <a:t>18/06/2010</a:t>
            </a:fld>
            <a:endParaRPr lang="fr-FR" smtClean="0"/>
          </a:p>
        </p:txBody>
      </p:sp>
      <p:sp>
        <p:nvSpPr>
          <p:cNvPr id="24581" name="Espace réservé du numéro de diapositive 4"/>
          <p:cNvSpPr>
            <a:spLocks noGrp="1"/>
          </p:cNvSpPr>
          <p:nvPr>
            <p:ph type="sldNum" sz="quarter" idx="12"/>
          </p:nvPr>
        </p:nvSpPr>
        <p:spPr>
          <a:noFill/>
        </p:spPr>
        <p:txBody>
          <a:bodyPr/>
          <a:lstStyle/>
          <a:p>
            <a:r>
              <a:rPr lang="fr-FR" smtClean="0"/>
              <a:t>page</a:t>
            </a:r>
          </a:p>
        </p:txBody>
      </p:sp>
      <p:sp>
        <p:nvSpPr>
          <p:cNvPr id="24582"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p:cNvSpPr>
            <a:spLocks noGrp="1"/>
          </p:cNvSpPr>
          <p:nvPr>
            <p:ph type="title"/>
          </p:nvPr>
        </p:nvSpPr>
        <p:spPr>
          <a:xfrm>
            <a:off x="1150938" y="214313"/>
            <a:ext cx="7793037" cy="838200"/>
          </a:xfrm>
        </p:spPr>
        <p:txBody>
          <a:bodyPr/>
          <a:lstStyle/>
          <a:p>
            <a:r>
              <a:rPr lang="fr-FR" dirty="0" smtClean="0"/>
              <a:t>2. Un produit innovant</a:t>
            </a:r>
          </a:p>
        </p:txBody>
      </p:sp>
      <p:sp>
        <p:nvSpPr>
          <p:cNvPr id="25603" name="Espace réservé du contenu 2"/>
          <p:cNvSpPr>
            <a:spLocks noGrp="1"/>
          </p:cNvSpPr>
          <p:nvPr>
            <p:ph idx="1"/>
          </p:nvPr>
        </p:nvSpPr>
        <p:spPr/>
        <p:txBody>
          <a:bodyPr/>
          <a:lstStyle/>
          <a:p>
            <a:r>
              <a:rPr lang="fr-FR" sz="2000" b="1" dirty="0" smtClean="0"/>
              <a:t>Genèse du projet : </a:t>
            </a:r>
            <a:r>
              <a:rPr lang="fr-FR" sz="1800" b="1" dirty="0" smtClean="0"/>
              <a:t>7 ans</a:t>
            </a:r>
          </a:p>
          <a:p>
            <a:pPr>
              <a:buNone/>
            </a:pPr>
            <a:endParaRPr lang="fr-FR" sz="1800" b="1" dirty="0" smtClean="0"/>
          </a:p>
          <a:p>
            <a:r>
              <a:rPr lang="fr-FR" sz="2000" b="1" dirty="0" smtClean="0"/>
              <a:t>Singularités de </a:t>
            </a:r>
            <a:r>
              <a:rPr lang="fr-FR" sz="2000" b="1" dirty="0" err="1" smtClean="0"/>
              <a:t>Modddjo</a:t>
            </a:r>
            <a:endParaRPr lang="fr-FR" sz="2000" b="1" dirty="0" smtClean="0"/>
          </a:p>
          <a:p>
            <a:pPr lvl="1"/>
            <a:r>
              <a:rPr lang="fr-FR" sz="1400" dirty="0" smtClean="0"/>
              <a:t>Démocratisation de la 3D</a:t>
            </a:r>
          </a:p>
          <a:p>
            <a:pPr lvl="1"/>
            <a:r>
              <a:rPr lang="fr-FR" sz="1400" dirty="0" smtClean="0"/>
              <a:t>Attractif : faible utilisation ressource machine / rendu</a:t>
            </a:r>
          </a:p>
          <a:p>
            <a:pPr lvl="1"/>
            <a:r>
              <a:rPr lang="fr-FR" sz="1400" dirty="0" smtClean="0"/>
              <a:t>Utilisation de formats et langages standard</a:t>
            </a:r>
          </a:p>
          <a:p>
            <a:pPr lvl="1"/>
            <a:r>
              <a:rPr lang="fr-FR" sz="1400" dirty="0" smtClean="0"/>
              <a:t>Disponible </a:t>
            </a:r>
            <a:r>
              <a:rPr lang="fr-FR" sz="1400" dirty="0" err="1" smtClean="0"/>
              <a:t>On-Line</a:t>
            </a:r>
            <a:r>
              <a:rPr lang="fr-FR" sz="1400" dirty="0" smtClean="0"/>
              <a:t> / </a:t>
            </a:r>
            <a:r>
              <a:rPr lang="fr-FR" sz="1400" dirty="0" err="1" smtClean="0"/>
              <a:t>Off-Line</a:t>
            </a:r>
            <a:r>
              <a:rPr lang="fr-FR" sz="1400" dirty="0" smtClean="0"/>
              <a:t> </a:t>
            </a:r>
          </a:p>
          <a:p>
            <a:pPr lvl="1">
              <a:buFont typeface="Wingdings" pitchFamily="2" charset="2"/>
              <a:buNone/>
            </a:pPr>
            <a:endParaRPr lang="fr-FR" sz="1400" dirty="0" smtClean="0"/>
          </a:p>
          <a:p>
            <a:r>
              <a:rPr lang="fr-FR" sz="2000" b="1" dirty="0" smtClean="0"/>
              <a:t>Caractère innovant</a:t>
            </a:r>
          </a:p>
          <a:p>
            <a:pPr lvl="1"/>
            <a:r>
              <a:rPr lang="fr-FR" sz="1400" dirty="0" smtClean="0"/>
              <a:t>Un visuel 3D photo-réaliste</a:t>
            </a:r>
          </a:p>
          <a:p>
            <a:pPr lvl="1"/>
            <a:r>
              <a:rPr lang="fr-FR" sz="1400" dirty="0" smtClean="0"/>
              <a:t>Ergonomie pensée entièrement en volume</a:t>
            </a:r>
          </a:p>
          <a:p>
            <a:pPr lvl="1"/>
            <a:r>
              <a:rPr lang="fr-FR" sz="1400" dirty="0" smtClean="0"/>
              <a:t>Simplification de la création en 3D</a:t>
            </a:r>
          </a:p>
        </p:txBody>
      </p:sp>
      <p:sp>
        <p:nvSpPr>
          <p:cNvPr id="25604" name="Espace réservé de la date 3"/>
          <p:cNvSpPr>
            <a:spLocks noGrp="1"/>
          </p:cNvSpPr>
          <p:nvPr>
            <p:ph type="dt" sz="quarter" idx="10"/>
          </p:nvPr>
        </p:nvSpPr>
        <p:spPr>
          <a:noFill/>
        </p:spPr>
        <p:txBody>
          <a:bodyPr/>
          <a:lstStyle/>
          <a:p>
            <a:fld id="{87843D59-D537-4EDD-948F-CE24321431CB}" type="datetime1">
              <a:rPr lang="fr-FR" smtClean="0"/>
              <a:t>18/06/2010</a:t>
            </a:fld>
            <a:endParaRPr lang="fr-FR" smtClean="0"/>
          </a:p>
        </p:txBody>
      </p:sp>
      <p:sp>
        <p:nvSpPr>
          <p:cNvPr id="25605" name="Espace réservé du numéro de diapositive 4"/>
          <p:cNvSpPr>
            <a:spLocks noGrp="1"/>
          </p:cNvSpPr>
          <p:nvPr>
            <p:ph type="sldNum" sz="quarter" idx="12"/>
          </p:nvPr>
        </p:nvSpPr>
        <p:spPr>
          <a:noFill/>
        </p:spPr>
        <p:txBody>
          <a:bodyPr/>
          <a:lstStyle/>
          <a:p>
            <a:r>
              <a:rPr lang="fr-FR" smtClean="0"/>
              <a:t>page</a:t>
            </a:r>
          </a:p>
        </p:txBody>
      </p:sp>
      <p:sp>
        <p:nvSpPr>
          <p:cNvPr id="2560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50938" y="214313"/>
            <a:ext cx="7793037" cy="838200"/>
          </a:xfrm>
        </p:spPr>
        <p:txBody>
          <a:bodyPr/>
          <a:lstStyle/>
          <a:p>
            <a:pPr eaLnBrk="1" hangingPunct="1"/>
            <a:r>
              <a:rPr lang="fr-FR" smtClean="0"/>
              <a:t>2. Offre Modddjo </a:t>
            </a:r>
          </a:p>
        </p:txBody>
      </p:sp>
      <p:sp>
        <p:nvSpPr>
          <p:cNvPr id="26627" name="Espace réservé du contenu 5"/>
          <p:cNvSpPr>
            <a:spLocks noGrp="1"/>
          </p:cNvSpPr>
          <p:nvPr>
            <p:ph idx="1"/>
          </p:nvPr>
        </p:nvSpPr>
        <p:spPr/>
        <p:txBody>
          <a:bodyPr/>
          <a:lstStyle/>
          <a:p>
            <a:pPr eaLnBrk="1" hangingPunct="1">
              <a:lnSpc>
                <a:spcPct val="80000"/>
              </a:lnSpc>
            </a:pPr>
            <a:r>
              <a:rPr lang="fr-FR" sz="1800" b="1" u="sng" smtClean="0"/>
              <a:t>Produits B2C</a:t>
            </a:r>
          </a:p>
          <a:p>
            <a:pPr lvl="1" eaLnBrk="1" hangingPunct="1">
              <a:lnSpc>
                <a:spcPct val="80000"/>
              </a:lnSpc>
            </a:pPr>
            <a:r>
              <a:rPr lang="fr-FR" sz="1600" smtClean="0"/>
              <a:t>Modddjo Web Player (gratuit)</a:t>
            </a:r>
            <a:endParaRPr lang="fr-FR" sz="1600" b="1" u="sng" smtClean="0"/>
          </a:p>
          <a:p>
            <a:pPr eaLnBrk="1" hangingPunct="1">
              <a:lnSpc>
                <a:spcPct val="80000"/>
              </a:lnSpc>
            </a:pPr>
            <a:endParaRPr lang="fr-FR" sz="1800" b="1" u="sng" smtClean="0"/>
          </a:p>
          <a:p>
            <a:pPr eaLnBrk="1" hangingPunct="1">
              <a:lnSpc>
                <a:spcPct val="80000"/>
              </a:lnSpc>
            </a:pPr>
            <a:r>
              <a:rPr lang="fr-FR" sz="1800" b="1" u="sng" smtClean="0"/>
              <a:t>Produits B2B</a:t>
            </a:r>
            <a:endParaRPr lang="fr-FR" sz="1800" smtClean="0"/>
          </a:p>
          <a:p>
            <a:pPr lvl="1" eaLnBrk="1" hangingPunct="1">
              <a:lnSpc>
                <a:spcPct val="80000"/>
              </a:lnSpc>
            </a:pPr>
            <a:r>
              <a:rPr lang="fr-FR" sz="1600" smtClean="0"/>
              <a:t>Modddjo Writer</a:t>
            </a:r>
            <a:endParaRPr lang="fr-FR" sz="1600" u="sng" smtClean="0"/>
          </a:p>
          <a:p>
            <a:pPr lvl="1" eaLnBrk="1" hangingPunct="1">
              <a:lnSpc>
                <a:spcPct val="80000"/>
              </a:lnSpc>
            </a:pPr>
            <a:r>
              <a:rPr lang="fr-FR" sz="1600" smtClean="0"/>
              <a:t>Greffon DreamWeaver</a:t>
            </a:r>
          </a:p>
          <a:p>
            <a:pPr lvl="1" eaLnBrk="1" hangingPunct="1">
              <a:lnSpc>
                <a:spcPct val="80000"/>
              </a:lnSpc>
            </a:pPr>
            <a:r>
              <a:rPr lang="fr-FR" sz="1600" smtClean="0"/>
              <a:t>Modddjo Web Player Pro</a:t>
            </a:r>
          </a:p>
          <a:p>
            <a:pPr lvl="1" eaLnBrk="1" hangingPunct="1">
              <a:lnSpc>
                <a:spcPct val="80000"/>
              </a:lnSpc>
            </a:pPr>
            <a:r>
              <a:rPr lang="fr-FR" sz="1600" smtClean="0"/>
              <a:t>Modddjo Desktop Interface</a:t>
            </a:r>
            <a:endParaRPr lang="fr-FR" sz="1600" u="sng" smtClean="0"/>
          </a:p>
          <a:p>
            <a:pPr lvl="1" eaLnBrk="1" hangingPunct="1">
              <a:lnSpc>
                <a:spcPct val="80000"/>
              </a:lnSpc>
            </a:pPr>
            <a:endParaRPr lang="fr-FR" sz="1400" b="1" u="sng" smtClean="0"/>
          </a:p>
          <a:p>
            <a:pPr eaLnBrk="1" hangingPunct="1">
              <a:lnSpc>
                <a:spcPct val="80000"/>
              </a:lnSpc>
            </a:pPr>
            <a:r>
              <a:rPr lang="fr-FR" sz="1800" b="1" u="sng" smtClean="0"/>
              <a:t>Services</a:t>
            </a:r>
          </a:p>
          <a:p>
            <a:pPr lvl="1" eaLnBrk="1" hangingPunct="1">
              <a:lnSpc>
                <a:spcPct val="80000"/>
              </a:lnSpc>
            </a:pPr>
            <a:r>
              <a:rPr lang="fr-FR" sz="1600" smtClean="0"/>
              <a:t>Formations aux produits Modddjo pour les SSII</a:t>
            </a:r>
          </a:p>
          <a:p>
            <a:pPr lvl="1" eaLnBrk="1" hangingPunct="1">
              <a:lnSpc>
                <a:spcPct val="80000"/>
              </a:lnSpc>
            </a:pPr>
            <a:r>
              <a:rPr lang="fr-FR" sz="1600" smtClean="0"/>
              <a:t>Spécialisation du moteur pour des clients dédiés</a:t>
            </a:r>
          </a:p>
          <a:p>
            <a:pPr lvl="1" eaLnBrk="1" hangingPunct="1">
              <a:lnSpc>
                <a:spcPct val="80000"/>
              </a:lnSpc>
            </a:pPr>
            <a:r>
              <a:rPr lang="fr-FR" sz="1600" smtClean="0"/>
              <a:t>Formation sur les migrations de sites Web vers Modddjo</a:t>
            </a:r>
            <a:r>
              <a:rPr lang="fr-FR" sz="1600" i="1" smtClean="0"/>
              <a:t> </a:t>
            </a:r>
          </a:p>
          <a:p>
            <a:pPr lvl="1" eaLnBrk="1" hangingPunct="1">
              <a:lnSpc>
                <a:spcPct val="80000"/>
              </a:lnSpc>
            </a:pPr>
            <a:r>
              <a:rPr lang="fr-FR" sz="1600" smtClean="0"/>
              <a:t>Expertise ergonomique et design des interfaces « Riche 3</a:t>
            </a:r>
            <a:r>
              <a:rPr lang="fr-FR" sz="1600" baseline="30000" smtClean="0"/>
              <a:t>D</a:t>
            </a:r>
            <a:r>
              <a:rPr lang="fr-FR" sz="1600" b="1" smtClean="0"/>
              <a:t> »</a:t>
            </a:r>
            <a:endParaRPr lang="fr-FR" sz="1600" smtClean="0"/>
          </a:p>
          <a:p>
            <a:pPr lvl="1" eaLnBrk="1" hangingPunct="1">
              <a:lnSpc>
                <a:spcPct val="80000"/>
              </a:lnSpc>
            </a:pPr>
            <a:endParaRPr lang="fr-FR" sz="1600" smtClean="0"/>
          </a:p>
          <a:p>
            <a:pPr eaLnBrk="1" hangingPunct="1">
              <a:buFont typeface="Wingdings" pitchFamily="2" charset="2"/>
              <a:buNone/>
            </a:pPr>
            <a:r>
              <a:rPr lang="fr-FR" sz="1600" smtClean="0">
                <a:sym typeface="Wingdings" pitchFamily="2" charset="2"/>
              </a:rPr>
              <a:t> U</a:t>
            </a:r>
            <a:r>
              <a:rPr lang="fr-FR" sz="1600" smtClean="0"/>
              <a:t>ne technologie élaborée pour une vulgarisation de la mise en œuvre</a:t>
            </a:r>
          </a:p>
          <a:p>
            <a:pPr eaLnBrk="1" hangingPunct="1">
              <a:buFont typeface="Wingdings" pitchFamily="2" charset="2"/>
              <a:buNone/>
            </a:pPr>
            <a:endParaRPr lang="fr-FR" sz="3600" smtClean="0"/>
          </a:p>
        </p:txBody>
      </p:sp>
      <p:pic>
        <p:nvPicPr>
          <p:cNvPr id="26628" name="Picture 5"/>
          <p:cNvPicPr>
            <a:picLocks noChangeAspect="1" noChangeArrowheads="1"/>
          </p:cNvPicPr>
          <p:nvPr/>
        </p:nvPicPr>
        <p:blipFill>
          <a:blip r:embed="rId3" cstate="print"/>
          <a:srcRect/>
          <a:stretch>
            <a:fillRect/>
          </a:stretch>
        </p:blipFill>
        <p:spPr bwMode="auto">
          <a:xfrm>
            <a:off x="4787900" y="1268413"/>
            <a:ext cx="4176713" cy="2647950"/>
          </a:xfrm>
          <a:prstGeom prst="rect">
            <a:avLst/>
          </a:prstGeom>
          <a:noFill/>
          <a:ln w="9525">
            <a:noFill/>
            <a:miter lim="800000"/>
            <a:headEnd/>
            <a:tailEnd/>
          </a:ln>
        </p:spPr>
      </p:pic>
      <p:sp>
        <p:nvSpPr>
          <p:cNvPr id="26629" name="Espace réservé de la date 4"/>
          <p:cNvSpPr>
            <a:spLocks noGrp="1"/>
          </p:cNvSpPr>
          <p:nvPr>
            <p:ph type="dt" sz="quarter" idx="10"/>
          </p:nvPr>
        </p:nvSpPr>
        <p:spPr>
          <a:noFill/>
        </p:spPr>
        <p:txBody>
          <a:bodyPr/>
          <a:lstStyle/>
          <a:p>
            <a:fld id="{CBE23B1A-1310-4FFC-A91D-9A6745C3994B}" type="datetime1">
              <a:rPr lang="fr-FR" smtClean="0"/>
              <a:t>18/06/2010</a:t>
            </a:fld>
            <a:endParaRPr lang="fr-FR" smtClean="0"/>
          </a:p>
        </p:txBody>
      </p:sp>
      <p:sp>
        <p:nvSpPr>
          <p:cNvPr id="26630" name="Espace réservé du numéro de diapositive 5"/>
          <p:cNvSpPr>
            <a:spLocks noGrp="1"/>
          </p:cNvSpPr>
          <p:nvPr>
            <p:ph type="sldNum" sz="quarter" idx="12"/>
          </p:nvPr>
        </p:nvSpPr>
        <p:spPr>
          <a:noFill/>
        </p:spPr>
        <p:txBody>
          <a:bodyPr/>
          <a:lstStyle/>
          <a:p>
            <a:r>
              <a:rPr lang="fr-FR" smtClean="0"/>
              <a:t>page</a:t>
            </a:r>
          </a:p>
        </p:txBody>
      </p:sp>
      <p:sp>
        <p:nvSpPr>
          <p:cNvPr id="26631" name="Espace réservé du pied de page 6"/>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a:xfrm>
            <a:off x="1150938" y="214313"/>
            <a:ext cx="7793037" cy="838200"/>
          </a:xfrm>
        </p:spPr>
        <p:txBody>
          <a:bodyPr/>
          <a:lstStyle/>
          <a:p>
            <a:pPr eaLnBrk="1" hangingPunct="1"/>
            <a:r>
              <a:rPr lang="fr-FR" smtClean="0"/>
              <a:t>3. Marché</a:t>
            </a:r>
          </a:p>
        </p:txBody>
      </p:sp>
      <p:sp>
        <p:nvSpPr>
          <p:cNvPr id="27651" name="Espace réservé du contenu 2"/>
          <p:cNvSpPr>
            <a:spLocks noGrp="1"/>
          </p:cNvSpPr>
          <p:nvPr>
            <p:ph idx="1"/>
          </p:nvPr>
        </p:nvSpPr>
        <p:spPr/>
        <p:txBody>
          <a:bodyPr/>
          <a:lstStyle/>
          <a:p>
            <a:pPr eaLnBrk="1" hangingPunct="1"/>
            <a:r>
              <a:rPr lang="fr-FR" sz="2000" dirty="0" smtClean="0"/>
              <a:t>Repères du marché</a:t>
            </a:r>
          </a:p>
          <a:p>
            <a:pPr eaLnBrk="1" hangingPunct="1"/>
            <a:r>
              <a:rPr lang="fr-FR" sz="2000" dirty="0" smtClean="0"/>
              <a:t>Cible</a:t>
            </a:r>
          </a:p>
          <a:p>
            <a:pPr eaLnBrk="1" hangingPunct="1"/>
            <a:r>
              <a:rPr lang="fr-FR" sz="2000" dirty="0" smtClean="0"/>
              <a:t>Concurrence</a:t>
            </a:r>
          </a:p>
          <a:p>
            <a:pPr eaLnBrk="1" hangingPunct="1"/>
            <a:r>
              <a:rPr lang="fr-FR" sz="2000" dirty="0" smtClean="0"/>
              <a:t>Offre concurrente</a:t>
            </a:r>
          </a:p>
          <a:p>
            <a:pPr eaLnBrk="1" hangingPunct="1"/>
            <a:r>
              <a:rPr lang="fr-FR" sz="2000" dirty="0" smtClean="0"/>
              <a:t>Forces et faiblesse du projet</a:t>
            </a:r>
          </a:p>
          <a:p>
            <a:pPr eaLnBrk="1" hangingPunct="1"/>
            <a:r>
              <a:rPr lang="fr-FR" sz="2000" dirty="0" smtClean="0"/>
              <a:t>Stratégie </a:t>
            </a:r>
            <a:r>
              <a:rPr lang="fr-FR" sz="2000" dirty="0" err="1" smtClean="0"/>
              <a:t>Modddjo</a:t>
            </a:r>
            <a:endParaRPr lang="fr-FR" sz="2000" dirty="0" smtClean="0"/>
          </a:p>
          <a:p>
            <a:pPr eaLnBrk="1" hangingPunct="1"/>
            <a:r>
              <a:rPr lang="fr-FR" sz="2000" dirty="0" smtClean="0"/>
              <a:t>Plan tactique</a:t>
            </a:r>
          </a:p>
          <a:p>
            <a:pPr eaLnBrk="1" hangingPunct="1"/>
            <a:r>
              <a:rPr lang="fr-FR" sz="2000" dirty="0" smtClean="0"/>
              <a:t>Business model </a:t>
            </a:r>
            <a:r>
              <a:rPr lang="fr-FR" sz="2000" dirty="0" err="1" smtClean="0"/>
              <a:t>Modddjo</a:t>
            </a:r>
            <a:endParaRPr lang="fr-FR" sz="2000" dirty="0" smtClean="0"/>
          </a:p>
          <a:p>
            <a:pPr eaLnBrk="1" hangingPunct="1"/>
            <a:r>
              <a:rPr lang="fr-FR" sz="2000" dirty="0" smtClean="0"/>
              <a:t>Valorisation des opérateurs</a:t>
            </a:r>
          </a:p>
          <a:p>
            <a:pPr eaLnBrk="1" hangingPunct="1"/>
            <a:r>
              <a:rPr lang="fr-FR" sz="2000" dirty="0" smtClean="0"/>
              <a:t>CA des produits et évolutions</a:t>
            </a:r>
          </a:p>
          <a:p>
            <a:pPr eaLnBrk="1" hangingPunct="1"/>
            <a:endParaRPr lang="fr-FR" dirty="0" smtClean="0"/>
          </a:p>
        </p:txBody>
      </p:sp>
      <p:sp>
        <p:nvSpPr>
          <p:cNvPr id="27652" name="Espace réservé de la date 3"/>
          <p:cNvSpPr>
            <a:spLocks noGrp="1"/>
          </p:cNvSpPr>
          <p:nvPr>
            <p:ph type="dt" sz="quarter" idx="10"/>
          </p:nvPr>
        </p:nvSpPr>
        <p:spPr>
          <a:noFill/>
        </p:spPr>
        <p:txBody>
          <a:bodyPr/>
          <a:lstStyle/>
          <a:p>
            <a:fld id="{94DDC8A6-3204-4DB0-8D5A-940DFB135FC8}" type="datetime1">
              <a:rPr lang="fr-FR" smtClean="0"/>
              <a:t>18/06/2010</a:t>
            </a:fld>
            <a:endParaRPr lang="fr-FR" smtClean="0"/>
          </a:p>
        </p:txBody>
      </p:sp>
      <p:sp>
        <p:nvSpPr>
          <p:cNvPr id="27653" name="Espace réservé du numéro de diapositive 4"/>
          <p:cNvSpPr>
            <a:spLocks noGrp="1"/>
          </p:cNvSpPr>
          <p:nvPr>
            <p:ph type="sldNum" sz="quarter" idx="12"/>
          </p:nvPr>
        </p:nvSpPr>
        <p:spPr>
          <a:noFill/>
        </p:spPr>
        <p:txBody>
          <a:bodyPr/>
          <a:lstStyle/>
          <a:p>
            <a:r>
              <a:rPr lang="fr-FR" smtClean="0"/>
              <a:t>page</a:t>
            </a:r>
          </a:p>
        </p:txBody>
      </p:sp>
      <p:sp>
        <p:nvSpPr>
          <p:cNvPr id="2765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50938" y="214313"/>
            <a:ext cx="7793037" cy="838200"/>
          </a:xfrm>
        </p:spPr>
        <p:txBody>
          <a:bodyPr/>
          <a:lstStyle/>
          <a:p>
            <a:pPr eaLnBrk="1" hangingPunct="1"/>
            <a:r>
              <a:rPr lang="fr-FR" smtClean="0"/>
              <a:t>3. Repères du marché</a:t>
            </a:r>
          </a:p>
        </p:txBody>
      </p:sp>
      <p:sp>
        <p:nvSpPr>
          <p:cNvPr id="28675" name="Text Box 4"/>
          <p:cNvSpPr>
            <a:spLocks noGrp="1" noChangeArrowheads="1"/>
          </p:cNvSpPr>
          <p:nvPr>
            <p:ph type="body" idx="1"/>
          </p:nvPr>
        </p:nvSpPr>
        <p:spPr>
          <a:xfrm>
            <a:off x="1325563" y="2243138"/>
            <a:ext cx="7175500" cy="4114800"/>
          </a:xfrm>
          <a:solidFill>
            <a:srgbClr val="FFFFFF">
              <a:alpha val="0"/>
            </a:srgbClr>
          </a:solidFill>
        </p:spPr>
        <p:txBody>
          <a:bodyPr/>
          <a:lstStyle/>
          <a:p>
            <a:pPr lvl="1" eaLnBrk="1" hangingPunct="1">
              <a:buFont typeface="Wingdings" pitchFamily="2" charset="2"/>
              <a:buNone/>
            </a:pPr>
            <a:r>
              <a:rPr lang="fr-FR" sz="2400" b="1" smtClean="0">
                <a:latin typeface="Arial" pitchFamily="34" charset="0"/>
              </a:rPr>
              <a:t>Segment naissant en croissance dans un marché incommensurable</a:t>
            </a:r>
            <a:endParaRPr lang="en-GB" sz="2400" smtClean="0"/>
          </a:p>
          <a:p>
            <a:pPr eaLnBrk="1" hangingPunct="1">
              <a:spcBef>
                <a:spcPct val="0"/>
              </a:spcBef>
              <a:buClrTx/>
              <a:buSzTx/>
              <a:buFontTx/>
              <a:buNone/>
            </a:pPr>
            <a:endParaRPr lang="fr-FR" sz="1800" smtClean="0"/>
          </a:p>
        </p:txBody>
      </p:sp>
      <p:pic>
        <p:nvPicPr>
          <p:cNvPr id="28676" name="Picture 4"/>
          <p:cNvPicPr>
            <a:picLocks noChangeAspect="1" noChangeArrowheads="1"/>
          </p:cNvPicPr>
          <p:nvPr/>
        </p:nvPicPr>
        <p:blipFill>
          <a:blip r:embed="rId3" cstate="print"/>
          <a:srcRect/>
          <a:stretch>
            <a:fillRect/>
          </a:stretch>
        </p:blipFill>
        <p:spPr bwMode="auto">
          <a:xfrm>
            <a:off x="1357313" y="3286125"/>
            <a:ext cx="6143625" cy="1500188"/>
          </a:xfrm>
          <a:prstGeom prst="rect">
            <a:avLst/>
          </a:prstGeom>
          <a:noFill/>
          <a:ln w="9525">
            <a:noFill/>
            <a:miter lim="800000"/>
            <a:headEnd/>
            <a:tailEnd/>
          </a:ln>
        </p:spPr>
      </p:pic>
      <p:sp>
        <p:nvSpPr>
          <p:cNvPr id="28677" name="ZoneTexte 8"/>
          <p:cNvSpPr txBox="1">
            <a:spLocks noChangeArrowheads="1"/>
          </p:cNvSpPr>
          <p:nvPr/>
        </p:nvSpPr>
        <p:spPr bwMode="auto">
          <a:xfrm>
            <a:off x="1500188" y="5000625"/>
            <a:ext cx="5794375" cy="369888"/>
          </a:xfrm>
          <a:prstGeom prst="rect">
            <a:avLst/>
          </a:prstGeom>
          <a:noFill/>
          <a:ln w="9525">
            <a:noFill/>
            <a:miter lim="800000"/>
            <a:headEnd/>
            <a:tailEnd/>
          </a:ln>
        </p:spPr>
        <p:txBody>
          <a:bodyPr wrap="none">
            <a:spAutoFit/>
          </a:bodyPr>
          <a:lstStyle/>
          <a:p>
            <a:r>
              <a:rPr lang="fr-FR"/>
              <a:t>Flash	Java	Shockwave	3DVia	Silverlight</a:t>
            </a:r>
          </a:p>
        </p:txBody>
      </p:sp>
      <p:sp>
        <p:nvSpPr>
          <p:cNvPr id="28678" name="ZoneTexte 9"/>
          <p:cNvSpPr txBox="1">
            <a:spLocks noChangeArrowheads="1"/>
          </p:cNvSpPr>
          <p:nvPr/>
        </p:nvSpPr>
        <p:spPr bwMode="auto">
          <a:xfrm>
            <a:off x="357188" y="5711627"/>
            <a:ext cx="8710846" cy="646331"/>
          </a:xfrm>
          <a:prstGeom prst="rect">
            <a:avLst/>
          </a:prstGeom>
          <a:noFill/>
          <a:ln w="9525">
            <a:noFill/>
            <a:miter lim="800000"/>
            <a:headEnd/>
            <a:tailEnd/>
          </a:ln>
        </p:spPr>
        <p:txBody>
          <a:bodyPr wrap="none">
            <a:spAutoFit/>
          </a:bodyPr>
          <a:lstStyle/>
          <a:p>
            <a:r>
              <a:rPr lang="fr-FR" b="1" dirty="0"/>
              <a:t>Taux d'installation des « </a:t>
            </a:r>
            <a:r>
              <a:rPr lang="fr-FR" b="1" dirty="0" err="1" smtClean="0"/>
              <a:t>Players</a:t>
            </a:r>
            <a:r>
              <a:rPr lang="fr-FR" b="1" dirty="0" smtClean="0"/>
              <a:t> </a:t>
            </a:r>
            <a:r>
              <a:rPr lang="fr-FR" b="1" dirty="0"/>
              <a:t>» principaux </a:t>
            </a:r>
            <a:r>
              <a:rPr lang="fr-FR" dirty="0"/>
              <a:t>(source Adobe 2010 et forums)</a:t>
            </a:r>
          </a:p>
          <a:p>
            <a:endParaRPr lang="fr-FR" dirty="0"/>
          </a:p>
        </p:txBody>
      </p:sp>
      <p:sp>
        <p:nvSpPr>
          <p:cNvPr id="28679" name="ZoneTexte 10"/>
          <p:cNvSpPr txBox="1">
            <a:spLocks noChangeArrowheads="1"/>
          </p:cNvSpPr>
          <p:nvPr/>
        </p:nvSpPr>
        <p:spPr bwMode="auto">
          <a:xfrm>
            <a:off x="642938" y="3286125"/>
            <a:ext cx="652462" cy="307975"/>
          </a:xfrm>
          <a:prstGeom prst="rect">
            <a:avLst/>
          </a:prstGeom>
          <a:noFill/>
          <a:ln w="9525">
            <a:noFill/>
            <a:miter lim="800000"/>
            <a:headEnd/>
            <a:tailEnd/>
          </a:ln>
        </p:spPr>
        <p:txBody>
          <a:bodyPr wrap="none">
            <a:spAutoFit/>
          </a:bodyPr>
          <a:lstStyle/>
          <a:p>
            <a:r>
              <a:rPr lang="fr-FR" sz="1400"/>
              <a:t>100%</a:t>
            </a:r>
          </a:p>
        </p:txBody>
      </p:sp>
      <p:sp>
        <p:nvSpPr>
          <p:cNvPr id="28680" name="ZoneTexte 11"/>
          <p:cNvSpPr txBox="1">
            <a:spLocks noChangeArrowheads="1"/>
          </p:cNvSpPr>
          <p:nvPr/>
        </p:nvSpPr>
        <p:spPr bwMode="auto">
          <a:xfrm>
            <a:off x="714375" y="4000500"/>
            <a:ext cx="555625" cy="307975"/>
          </a:xfrm>
          <a:prstGeom prst="rect">
            <a:avLst/>
          </a:prstGeom>
          <a:noFill/>
          <a:ln w="9525">
            <a:noFill/>
            <a:miter lim="800000"/>
            <a:headEnd/>
            <a:tailEnd/>
          </a:ln>
        </p:spPr>
        <p:txBody>
          <a:bodyPr wrap="none">
            <a:spAutoFit/>
          </a:bodyPr>
          <a:lstStyle/>
          <a:p>
            <a:r>
              <a:rPr lang="fr-FR" sz="1400"/>
              <a:t>50%</a:t>
            </a:r>
          </a:p>
        </p:txBody>
      </p:sp>
      <p:sp>
        <p:nvSpPr>
          <p:cNvPr id="28681" name="ZoneTexte 12"/>
          <p:cNvSpPr txBox="1">
            <a:spLocks noChangeArrowheads="1"/>
          </p:cNvSpPr>
          <p:nvPr/>
        </p:nvSpPr>
        <p:spPr bwMode="auto">
          <a:xfrm>
            <a:off x="828675" y="4572000"/>
            <a:ext cx="457200" cy="307975"/>
          </a:xfrm>
          <a:prstGeom prst="rect">
            <a:avLst/>
          </a:prstGeom>
          <a:noFill/>
          <a:ln w="9525">
            <a:noFill/>
            <a:miter lim="800000"/>
            <a:headEnd/>
            <a:tailEnd/>
          </a:ln>
        </p:spPr>
        <p:txBody>
          <a:bodyPr wrap="none">
            <a:spAutoFit/>
          </a:bodyPr>
          <a:lstStyle/>
          <a:p>
            <a:r>
              <a:rPr lang="fr-FR" sz="1400"/>
              <a:t>0%</a:t>
            </a:r>
          </a:p>
        </p:txBody>
      </p:sp>
      <p:sp>
        <p:nvSpPr>
          <p:cNvPr id="28682" name="Espace réservé de la date 13"/>
          <p:cNvSpPr>
            <a:spLocks noGrp="1"/>
          </p:cNvSpPr>
          <p:nvPr>
            <p:ph type="dt" sz="quarter" idx="10"/>
          </p:nvPr>
        </p:nvSpPr>
        <p:spPr>
          <a:noFill/>
        </p:spPr>
        <p:txBody>
          <a:bodyPr/>
          <a:lstStyle/>
          <a:p>
            <a:fld id="{AF7A973D-4514-4358-96CC-74F11D8381E9}" type="datetime1">
              <a:rPr lang="fr-FR" smtClean="0"/>
              <a:t>18/06/2010</a:t>
            </a:fld>
            <a:endParaRPr lang="fr-FR" smtClean="0"/>
          </a:p>
        </p:txBody>
      </p:sp>
      <p:sp>
        <p:nvSpPr>
          <p:cNvPr id="28683" name="Espace réservé du numéro de diapositive 14"/>
          <p:cNvSpPr>
            <a:spLocks noGrp="1"/>
          </p:cNvSpPr>
          <p:nvPr>
            <p:ph type="sldNum" sz="quarter" idx="12"/>
          </p:nvPr>
        </p:nvSpPr>
        <p:spPr>
          <a:noFill/>
        </p:spPr>
        <p:txBody>
          <a:bodyPr/>
          <a:lstStyle/>
          <a:p>
            <a:r>
              <a:rPr lang="fr-FR" smtClean="0"/>
              <a:t>page</a:t>
            </a:r>
          </a:p>
        </p:txBody>
      </p:sp>
      <p:sp>
        <p:nvSpPr>
          <p:cNvPr id="28684" name="Espace réservé du pied de page 1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a:xfrm>
            <a:off x="1150938" y="214313"/>
            <a:ext cx="7793037" cy="838200"/>
          </a:xfrm>
        </p:spPr>
        <p:txBody>
          <a:bodyPr/>
          <a:lstStyle/>
          <a:p>
            <a:r>
              <a:rPr lang="fr-FR" dirty="0" smtClean="0"/>
              <a:t>3. Cible</a:t>
            </a:r>
          </a:p>
        </p:txBody>
      </p:sp>
      <p:sp>
        <p:nvSpPr>
          <p:cNvPr id="29699" name="Espace réservé du contenu 2"/>
          <p:cNvSpPr>
            <a:spLocks noGrp="1"/>
          </p:cNvSpPr>
          <p:nvPr>
            <p:ph type="body" idx="1"/>
          </p:nvPr>
        </p:nvSpPr>
        <p:spPr>
          <a:xfrm>
            <a:off x="1182688" y="2368566"/>
            <a:ext cx="3532187" cy="3346450"/>
          </a:xfrm>
        </p:spPr>
        <p:txBody>
          <a:bodyPr/>
          <a:lstStyle/>
          <a:p>
            <a:endParaRPr lang="fr-FR" sz="2000" dirty="0" smtClean="0"/>
          </a:p>
          <a:p>
            <a:r>
              <a:rPr lang="fr-FR" sz="2000" dirty="0" smtClean="0"/>
              <a:t>Sites de divertissement</a:t>
            </a:r>
          </a:p>
          <a:p>
            <a:r>
              <a:rPr lang="fr-FR" sz="2000" dirty="0" smtClean="0"/>
              <a:t>Sites de vente en ligne</a:t>
            </a:r>
          </a:p>
          <a:p>
            <a:r>
              <a:rPr lang="fr-FR" sz="2000" dirty="0" smtClean="0"/>
              <a:t>Sites médias</a:t>
            </a:r>
          </a:p>
          <a:p>
            <a:r>
              <a:rPr lang="fr-FR" sz="2000" dirty="0" smtClean="0"/>
              <a:t>Sites d‘enseignement</a:t>
            </a:r>
          </a:p>
          <a:p>
            <a:r>
              <a:rPr lang="fr-FR" sz="2000" dirty="0" smtClean="0"/>
              <a:t>Institutions culturelles</a:t>
            </a:r>
          </a:p>
          <a:p>
            <a:r>
              <a:rPr lang="fr-FR" sz="2000" dirty="0" smtClean="0"/>
              <a:t>Institutions scolaires</a:t>
            </a:r>
          </a:p>
          <a:p>
            <a:r>
              <a:rPr lang="fr-FR" sz="2000" dirty="0" smtClean="0"/>
              <a:t>Matériel éducatif</a:t>
            </a:r>
          </a:p>
          <a:p>
            <a:r>
              <a:rPr lang="fr-FR" sz="2000" dirty="0" smtClean="0"/>
              <a:t>Sites web personnels</a:t>
            </a:r>
          </a:p>
          <a:p>
            <a:endParaRPr lang="fr-FR" dirty="0" smtClean="0"/>
          </a:p>
        </p:txBody>
      </p:sp>
      <p:sp>
        <p:nvSpPr>
          <p:cNvPr id="4" name="Espace réservé du contenu 2"/>
          <p:cNvSpPr txBox="1">
            <a:spLocks/>
          </p:cNvSpPr>
          <p:nvPr/>
        </p:nvSpPr>
        <p:spPr bwMode="auto">
          <a:xfrm>
            <a:off x="4968875" y="2368566"/>
            <a:ext cx="3532188" cy="3346450"/>
          </a:xfrm>
          <a:prstGeom prst="rect">
            <a:avLst/>
          </a:prstGeom>
          <a:noFill/>
          <a:ln w="9525">
            <a:noFill/>
            <a:miter lim="800000"/>
            <a:headEnd/>
            <a:tailEnd/>
          </a:ln>
        </p:spPr>
        <p:txBody>
          <a:bodyPr/>
          <a:lstStyle/>
          <a:p>
            <a:pPr marL="342900" indent="-342900" eaLnBrk="0" hangingPunct="0">
              <a:spcBef>
                <a:spcPct val="20000"/>
              </a:spcBef>
              <a:buClr>
                <a:schemeClr val="folHlink"/>
              </a:buClr>
              <a:buSzPct val="60000"/>
              <a:defRPr/>
            </a:pP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Automobile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Aéronautique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Architecture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Jeu </a:t>
            </a:r>
            <a:r>
              <a:rPr lang="fr-FR" sz="2000" kern="0" dirty="0" err="1">
                <a:latin typeface="+mn-lt"/>
              </a:rPr>
              <a:t>video</a:t>
            </a: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Marketing, packaging</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Documentation tout secteur … </a:t>
            </a:r>
          </a:p>
          <a:p>
            <a:pPr marL="342900" indent="-342900" eaLnBrk="0" hangingPunct="0">
              <a:spcBef>
                <a:spcPct val="20000"/>
              </a:spcBef>
              <a:buClr>
                <a:schemeClr val="folHlink"/>
              </a:buClr>
              <a:buSzPct val="60000"/>
              <a:defRPr/>
            </a:pP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endParaRPr lang="fr-FR" sz="3200" kern="0" dirty="0">
              <a:latin typeface="+mn-lt"/>
            </a:endParaRPr>
          </a:p>
        </p:txBody>
      </p:sp>
      <p:sp>
        <p:nvSpPr>
          <p:cNvPr id="18437" name="ZoneTexte 4"/>
          <p:cNvSpPr txBox="1">
            <a:spLocks noChangeArrowheads="1"/>
          </p:cNvSpPr>
          <p:nvPr/>
        </p:nvSpPr>
        <p:spPr bwMode="auto">
          <a:xfrm>
            <a:off x="2286000" y="1939941"/>
            <a:ext cx="5078413" cy="646112"/>
          </a:xfrm>
          <a:prstGeom prst="rect">
            <a:avLst/>
          </a:prstGeom>
          <a:noFill/>
          <a:ln w="9525">
            <a:noFill/>
            <a:miter lim="800000"/>
            <a:headEnd/>
            <a:tailEnd/>
          </a:ln>
        </p:spPr>
        <p:txBody>
          <a:bodyPr wrap="none">
            <a:spAutoFit/>
          </a:bodyPr>
          <a:lstStyle/>
          <a:p>
            <a:pPr>
              <a:defRPr/>
            </a:pPr>
            <a:r>
              <a:rPr lang="fr-FR" b="1" dirty="0"/>
              <a:t>B to C			        B to B</a:t>
            </a:r>
          </a:p>
          <a:p>
            <a:pPr>
              <a:defRPr/>
            </a:pPr>
            <a:r>
              <a:rPr lang="fr-FR" b="1" dirty="0"/>
              <a:t>			</a:t>
            </a:r>
            <a:r>
              <a:rPr lang="fr-FR" dirty="0"/>
              <a:t>(</a:t>
            </a:r>
            <a:r>
              <a:rPr lang="fr-FR" kern="0" dirty="0"/>
              <a:t>Secteurs industriels)</a:t>
            </a:r>
            <a:endParaRPr lang="fr-FR" b="1" dirty="0"/>
          </a:p>
        </p:txBody>
      </p:sp>
      <p:sp>
        <p:nvSpPr>
          <p:cNvPr id="29702" name="Espace réservé de la date 6"/>
          <p:cNvSpPr>
            <a:spLocks noGrp="1"/>
          </p:cNvSpPr>
          <p:nvPr>
            <p:ph type="dt" sz="quarter" idx="10"/>
          </p:nvPr>
        </p:nvSpPr>
        <p:spPr>
          <a:noFill/>
        </p:spPr>
        <p:txBody>
          <a:bodyPr/>
          <a:lstStyle/>
          <a:p>
            <a:fld id="{D9B6EACB-1126-4C76-B1E4-38E460FC97BA}" type="datetime1">
              <a:rPr lang="fr-FR" smtClean="0"/>
              <a:t>18/06/2010</a:t>
            </a:fld>
            <a:endParaRPr lang="fr-FR" smtClean="0"/>
          </a:p>
        </p:txBody>
      </p:sp>
      <p:sp>
        <p:nvSpPr>
          <p:cNvPr id="29703" name="Espace réservé du numéro de diapositive 7"/>
          <p:cNvSpPr>
            <a:spLocks noGrp="1"/>
          </p:cNvSpPr>
          <p:nvPr>
            <p:ph type="sldNum" sz="quarter" idx="12"/>
          </p:nvPr>
        </p:nvSpPr>
        <p:spPr>
          <a:noFill/>
        </p:spPr>
        <p:txBody>
          <a:bodyPr/>
          <a:lstStyle/>
          <a:p>
            <a:r>
              <a:rPr lang="fr-FR" smtClean="0"/>
              <a:t>page</a:t>
            </a:r>
          </a:p>
        </p:txBody>
      </p:sp>
      <p:sp>
        <p:nvSpPr>
          <p:cNvPr id="29704" name="Espace réservé du pied de page 8"/>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a:xfrm>
            <a:off x="1150938" y="214313"/>
            <a:ext cx="7793037" cy="838200"/>
          </a:xfrm>
        </p:spPr>
        <p:txBody>
          <a:bodyPr/>
          <a:lstStyle/>
          <a:p>
            <a:pPr eaLnBrk="1" hangingPunct="1"/>
            <a:r>
              <a:rPr lang="fr-FR" dirty="0" smtClean="0"/>
              <a:t>3. Offre concurrente</a:t>
            </a:r>
          </a:p>
        </p:txBody>
      </p:sp>
      <p:graphicFrame>
        <p:nvGraphicFramePr>
          <p:cNvPr id="19566" name="Group 110"/>
          <p:cNvGraphicFramePr>
            <a:graphicFrameLocks noGrp="1"/>
          </p:cNvGraphicFramePr>
          <p:nvPr/>
        </p:nvGraphicFramePr>
        <p:xfrm>
          <a:off x="857250" y="1785926"/>
          <a:ext cx="7786741" cy="4017972"/>
        </p:xfrm>
        <a:graphic>
          <a:graphicData uri="http://schemas.openxmlformats.org/drawingml/2006/table">
            <a:tbl>
              <a:tblPr/>
              <a:tblGrid>
                <a:gridCol w="1683856"/>
                <a:gridCol w="1567784"/>
                <a:gridCol w="1579255"/>
                <a:gridCol w="1584991"/>
                <a:gridCol w="1370855"/>
              </a:tblGrid>
              <a:tr h="41592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itchFamily="34" charset="0"/>
                        </a:rPr>
                        <a:t>Facteur clef de succès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err="1" smtClean="0">
                          <a:ln>
                            <a:noFill/>
                          </a:ln>
                          <a:solidFill>
                            <a:srgbClr val="000000"/>
                          </a:solidFill>
                          <a:effectLst/>
                          <a:latin typeface="Calibri" pitchFamily="34" charset="0"/>
                        </a:rPr>
                        <a:t>Modddjo</a:t>
                      </a:r>
                      <a:endParaRPr kumimoji="0" lang="fr-FR" sz="12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0C89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itchFamily="34" charset="0"/>
                        </a:rPr>
                        <a:t>Flash 3D (Adobe)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CB27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err="1" smtClean="0">
                          <a:ln>
                            <a:noFill/>
                          </a:ln>
                          <a:solidFill>
                            <a:srgbClr val="000000"/>
                          </a:solidFill>
                          <a:effectLst/>
                          <a:latin typeface="Calibri" pitchFamily="34" charset="0"/>
                        </a:rPr>
                        <a:t>Virtools</a:t>
                      </a:r>
                      <a:endParaRPr kumimoji="0" lang="fr-FR" sz="1200" b="1" i="0" u="none" strike="noStrike" cap="none" normalizeH="0" baseline="0" dirty="0" smtClean="0">
                        <a:ln>
                          <a:noFill/>
                        </a:ln>
                        <a:solidFill>
                          <a:srgbClr val="000000"/>
                        </a:solidFill>
                        <a:effectLst/>
                        <a:latin typeface="Calibri" pitchFamily="34" charset="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itchFamily="34" charset="0"/>
                        </a:rPr>
                        <a:t>(Dassault System)</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3A1A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err="1" smtClean="0">
                          <a:ln>
                            <a:noFill/>
                          </a:ln>
                          <a:solidFill>
                            <a:srgbClr val="000000"/>
                          </a:solidFill>
                          <a:effectLst/>
                          <a:latin typeface="Calibri" pitchFamily="34" charset="0"/>
                        </a:rPr>
                        <a:t>Silverlight</a:t>
                      </a:r>
                      <a:r>
                        <a:rPr kumimoji="0" lang="fr-FR" sz="1200" b="1" i="0" u="none" strike="noStrike" cap="none" normalizeH="0" baseline="0" dirty="0" smtClean="0">
                          <a:ln>
                            <a:noFill/>
                          </a:ln>
                          <a:solidFill>
                            <a:srgbClr val="000000"/>
                          </a:solidFill>
                          <a:effectLst/>
                          <a:latin typeface="Calibri" pitchFamily="34" charset="0"/>
                        </a:rPr>
                        <a:t> (Microsoft)</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CAD4"/>
                    </a:solidFill>
                  </a:tcPr>
                </a:tc>
              </a:tr>
              <a:tr h="1905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Notoriété (réseaux)</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En construction</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Énorme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Bonne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Faible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05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Gamme</a:t>
                      </a:r>
                    </a:p>
                  </a:txBody>
                  <a:tcPr marL="9053" marR="9053" marT="9053"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Très diversifiée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Énorme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Professionnelle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Inconnue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24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Canaux de distribution</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Licence / Web</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Installé à 98%</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Peu installé</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En cours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2276">
                <a:tc rowSpan="3">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Niveau technologique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Très bon</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Très bon Consommateur de ressources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Faible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461963">
                <a:tc vMerge="1">
                  <a:txBody>
                    <a:bodyPr/>
                    <a:lstStyle/>
                    <a:p>
                      <a:endParaRPr lang="fr-FR"/>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Pas de spécialiste </a:t>
                      </a:r>
                      <a:br>
                        <a:rPr kumimoji="0" lang="fr-FR" sz="1000" b="1" i="0" u="none" strike="noStrike" cap="none" normalizeH="0" baseline="0" dirty="0" smtClean="0">
                          <a:ln>
                            <a:noFill/>
                          </a:ln>
                          <a:solidFill>
                            <a:srgbClr val="000000"/>
                          </a:solidFill>
                          <a:effectLst/>
                          <a:latin typeface="Calibri" pitchFamily="34" charset="0"/>
                        </a:rPr>
                      </a:br>
                      <a:r>
                        <a:rPr kumimoji="0" lang="fr-FR" sz="1000" b="1" i="0" u="none" strike="noStrike" cap="none" normalizeH="0" baseline="0" dirty="0" smtClean="0">
                          <a:ln>
                            <a:noFill/>
                          </a:ln>
                          <a:solidFill>
                            <a:srgbClr val="000000"/>
                          </a:solidFill>
                          <a:effectLst/>
                          <a:latin typeface="Calibri" pitchFamily="34" charset="0"/>
                        </a:rPr>
                        <a:t>3D Web Standard</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Nécessite des spécialistes de la 3D Langage spécifique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Nécessite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Nécessite spécialiste 3D Basé sur .NET</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190500">
                <a:tc vMerge="1">
                  <a:txBody>
                    <a:bodyPr/>
                    <a:lstStyle/>
                    <a:p>
                      <a:endParaRPr lang="fr-FR"/>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100" b="1" i="0" u="none" strike="noStrike" cap="none" normalizeH="0" baseline="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100" b="1" i="0" u="none" strike="noStrike" cap="none" normalizeH="0" baseline="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spécialiste 3D</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100" b="1" i="0" u="none" strike="noStrike" cap="none" normalizeH="0" baseline="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456092">
                <a:tc rowSpan="5">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Type de produits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err="1" smtClean="0">
                          <a:ln>
                            <a:noFill/>
                          </a:ln>
                          <a:solidFill>
                            <a:srgbClr val="000000"/>
                          </a:solidFill>
                          <a:effectLst/>
                          <a:latin typeface="Calibri" pitchFamily="34" charset="0"/>
                        </a:rPr>
                        <a:t>Modddjo</a:t>
                      </a:r>
                      <a:r>
                        <a:rPr kumimoji="0" lang="en-GB" sz="1000" b="1" i="0" u="none" strike="noStrike" cap="none" normalizeH="0" baseline="0" dirty="0" smtClean="0">
                          <a:ln>
                            <a:noFill/>
                          </a:ln>
                          <a:solidFill>
                            <a:srgbClr val="000000"/>
                          </a:solidFill>
                          <a:effectLst/>
                          <a:latin typeface="Calibri" pitchFamily="34" charset="0"/>
                        </a:rPr>
                        <a:t> Player (free) </a:t>
                      </a:r>
                      <a:r>
                        <a:rPr kumimoji="0" lang="en-GB" sz="1000" b="1" i="0" u="none" strike="noStrike" cap="none" normalizeH="0" baseline="0" dirty="0" err="1" smtClean="0">
                          <a:ln>
                            <a:noFill/>
                          </a:ln>
                          <a:solidFill>
                            <a:srgbClr val="000000"/>
                          </a:solidFill>
                          <a:effectLst/>
                          <a:latin typeface="Calibri" pitchFamily="34" charset="0"/>
                        </a:rPr>
                        <a:t>Modddjo</a:t>
                      </a:r>
                      <a:r>
                        <a:rPr kumimoji="0" lang="en-GB" sz="1000" b="1" i="0" u="none" strike="noStrike" cap="none" normalizeH="0" baseline="0" dirty="0" smtClean="0">
                          <a:ln>
                            <a:noFill/>
                          </a:ln>
                          <a:solidFill>
                            <a:srgbClr val="000000"/>
                          </a:solidFill>
                          <a:effectLst/>
                          <a:latin typeface="Calibri" pitchFamily="34" charset="0"/>
                        </a:rPr>
                        <a:t> Writer</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Flash Player (free)</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3DVIA Player (free) </a:t>
                      </a:r>
                      <a:br>
                        <a:rPr kumimoji="0" lang="en-GB" sz="1000" b="1" i="0" u="none" strike="noStrike" cap="none" normalizeH="0" baseline="0" dirty="0" smtClean="0">
                          <a:ln>
                            <a:noFill/>
                          </a:ln>
                          <a:solidFill>
                            <a:srgbClr val="000000"/>
                          </a:solidFill>
                          <a:effectLst/>
                          <a:latin typeface="Calibri" pitchFamily="34" charset="0"/>
                        </a:rPr>
                      </a:br>
                      <a:r>
                        <a:rPr kumimoji="0" lang="en-GB" sz="1000" b="1" i="0" u="none" strike="noStrike" cap="none" normalizeH="0" baseline="0" dirty="0" err="1" smtClean="0">
                          <a:ln>
                            <a:noFill/>
                          </a:ln>
                          <a:solidFill>
                            <a:srgbClr val="000000"/>
                          </a:solidFill>
                          <a:effectLst/>
                          <a:latin typeface="Calibri" pitchFamily="34" charset="0"/>
                        </a:rPr>
                        <a:t>Virtools</a:t>
                      </a:r>
                      <a:r>
                        <a:rPr kumimoji="0" lang="en-GB" sz="1000" b="1" i="0" u="none" strike="noStrike" cap="none" normalizeH="0" baseline="0" dirty="0" smtClean="0">
                          <a:ln>
                            <a:noFill/>
                          </a:ln>
                          <a:solidFill>
                            <a:srgbClr val="000000"/>
                          </a:solidFill>
                          <a:effectLst/>
                          <a:latin typeface="Calibri" pitchFamily="34" charset="0"/>
                        </a:rPr>
                        <a:t> 4</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Player (free)</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461963">
                <a:tc vMerge="1">
                  <a:txBody>
                    <a:bodyPr/>
                    <a:lstStyle/>
                    <a:p>
                      <a:endParaRPr lang="fr-FR"/>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(729 € HT) </a:t>
                      </a:r>
                      <a:r>
                        <a:rPr kumimoji="0" lang="en-GB" sz="1000" b="1" i="0" u="none" strike="noStrike" cap="none" normalizeH="0" baseline="0" dirty="0" err="1" smtClean="0">
                          <a:ln>
                            <a:noFill/>
                          </a:ln>
                          <a:solidFill>
                            <a:srgbClr val="000000"/>
                          </a:solidFill>
                          <a:effectLst/>
                          <a:latin typeface="Calibri" pitchFamily="34" charset="0"/>
                        </a:rPr>
                        <a:t>DreamWeaver</a:t>
                      </a:r>
                      <a:r>
                        <a:rPr kumimoji="0" lang="en-GB" sz="1000" b="1" i="0" u="none" strike="noStrike" cap="none" normalizeH="0" baseline="0" dirty="0" smtClean="0">
                          <a:ln>
                            <a:noFill/>
                          </a:ln>
                          <a:solidFill>
                            <a:srgbClr val="000000"/>
                          </a:solidFill>
                          <a:effectLst/>
                          <a:latin typeface="Calibri" pitchFamily="34" charset="0"/>
                        </a:rPr>
                        <a:t> plug (1094 € HT)</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Air Player Flash CS4 Pro</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(10 K€ + royalties)</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Calibri" pitchFamily="34" charset="0"/>
                        </a:rPr>
                        <a:t>Visual Studio 2008 Pro (2.675 € HT)</a:t>
                      </a:r>
                      <a:endParaRPr kumimoji="0" lang="fr-FR" sz="1000" b="1" i="0" u="none" strike="noStrike" cap="none" normalizeH="0" baseline="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09563">
                <a:tc vMerge="1">
                  <a:txBody>
                    <a:bodyPr/>
                    <a:lstStyle/>
                    <a:p>
                      <a:endParaRPr lang="fr-FR"/>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(836 € HT)</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Microsoft Expression Blend 2</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180975">
                <a:tc vMerge="1">
                  <a:txBody>
                    <a:bodyPr/>
                    <a:lstStyle/>
                    <a:p>
                      <a:endParaRPr lang="fr-FR"/>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fr-FR" sz="11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Flex Builder 3 Pro</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(612 € HT)</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190500">
                <a:tc vMerge="1">
                  <a:txBody>
                    <a:bodyPr/>
                    <a:lstStyle/>
                    <a:p>
                      <a:endParaRPr lang="fr-FR"/>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smtClean="0">
                          <a:ln>
                            <a:noFill/>
                          </a:ln>
                          <a:solidFill>
                            <a:srgbClr val="000000"/>
                          </a:solidFill>
                          <a:effectLst/>
                          <a:latin typeface="Calibri" pitchFamily="34" charset="0"/>
                        </a:rPr>
                        <a:t>(499 € HT)</a:t>
                      </a:r>
                      <a:endParaRPr kumimoji="0" lang="fr-FR" sz="1000" b="1" i="0" u="none" strike="noStrike" cap="none" normalizeH="0" baseline="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100" b="1" i="0" u="none" strike="noStrike" cap="none" normalizeH="0" baseline="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1905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Tarif</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&lt; 500€/jour</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&gt; 1200€ / jour</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SUIVANT DEVIS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SUIVANT DEVIS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cxnSp>
        <p:nvCxnSpPr>
          <p:cNvPr id="5" name="Connecteur en angle 4"/>
          <p:cNvCxnSpPr/>
          <p:nvPr/>
        </p:nvCxnSpPr>
        <p:spPr>
          <a:xfrm rot="5400000">
            <a:off x="749301" y="2749550"/>
            <a:ext cx="214312" cy="1587"/>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799" name="Espace réservé de la date 6"/>
          <p:cNvSpPr>
            <a:spLocks noGrp="1"/>
          </p:cNvSpPr>
          <p:nvPr>
            <p:ph type="dt" sz="quarter" idx="10"/>
          </p:nvPr>
        </p:nvSpPr>
        <p:spPr>
          <a:noFill/>
        </p:spPr>
        <p:txBody>
          <a:bodyPr/>
          <a:lstStyle/>
          <a:p>
            <a:fld id="{94C947E8-350D-42EB-AC2C-C5B7C39519CB}" type="datetime1">
              <a:rPr lang="fr-FR" smtClean="0"/>
              <a:t>18/06/2010</a:t>
            </a:fld>
            <a:endParaRPr lang="fr-FR" smtClean="0"/>
          </a:p>
        </p:txBody>
      </p:sp>
      <p:sp>
        <p:nvSpPr>
          <p:cNvPr id="30800" name="Espace réservé du numéro de diapositive 7"/>
          <p:cNvSpPr>
            <a:spLocks noGrp="1"/>
          </p:cNvSpPr>
          <p:nvPr>
            <p:ph type="sldNum" sz="quarter" idx="12"/>
          </p:nvPr>
        </p:nvSpPr>
        <p:spPr>
          <a:noFill/>
        </p:spPr>
        <p:txBody>
          <a:bodyPr/>
          <a:lstStyle/>
          <a:p>
            <a:r>
              <a:rPr lang="fr-FR" smtClean="0"/>
              <a:t>page</a:t>
            </a:r>
          </a:p>
        </p:txBody>
      </p:sp>
      <p:sp>
        <p:nvSpPr>
          <p:cNvPr id="30801" name="Espace réservé du pied de page 8"/>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re 1"/>
          <p:cNvSpPr>
            <a:spLocks noGrp="1"/>
          </p:cNvSpPr>
          <p:nvPr>
            <p:ph type="title"/>
          </p:nvPr>
        </p:nvSpPr>
        <p:spPr>
          <a:xfrm>
            <a:off x="1150938" y="214313"/>
            <a:ext cx="7793037" cy="838200"/>
          </a:xfrm>
        </p:spPr>
        <p:txBody>
          <a:bodyPr/>
          <a:lstStyle/>
          <a:p>
            <a:r>
              <a:rPr lang="fr-FR" smtClean="0"/>
              <a:t>3. Stratégie Modddjo</a:t>
            </a:r>
          </a:p>
        </p:txBody>
      </p:sp>
      <p:sp>
        <p:nvSpPr>
          <p:cNvPr id="5" name="Rectangle 4"/>
          <p:cNvSpPr/>
          <p:nvPr/>
        </p:nvSpPr>
        <p:spPr>
          <a:xfrm>
            <a:off x="1571625" y="5072063"/>
            <a:ext cx="6500813"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dirty="0">
                <a:solidFill>
                  <a:schemeClr val="tx2"/>
                </a:solidFill>
              </a:rPr>
              <a:t>Web / Mobile / Editeurs logiciels / SSII</a:t>
            </a:r>
          </a:p>
        </p:txBody>
      </p:sp>
      <p:sp>
        <p:nvSpPr>
          <p:cNvPr id="31748" name="ZoneTexte 5"/>
          <p:cNvSpPr txBox="1">
            <a:spLocks noChangeArrowheads="1"/>
          </p:cNvSpPr>
          <p:nvPr/>
        </p:nvSpPr>
        <p:spPr bwMode="auto">
          <a:xfrm>
            <a:off x="214313" y="5072063"/>
            <a:ext cx="966787" cy="338137"/>
          </a:xfrm>
          <a:prstGeom prst="rect">
            <a:avLst/>
          </a:prstGeom>
          <a:noFill/>
          <a:ln w="9525">
            <a:noFill/>
            <a:miter lim="800000"/>
            <a:headEnd/>
            <a:tailEnd/>
          </a:ln>
        </p:spPr>
        <p:txBody>
          <a:bodyPr wrap="none">
            <a:spAutoFit/>
          </a:bodyPr>
          <a:lstStyle/>
          <a:p>
            <a:r>
              <a:rPr lang="fr-FR" sz="1600" b="1">
                <a:solidFill>
                  <a:schemeClr val="tx2"/>
                </a:solidFill>
              </a:rPr>
              <a:t>Univers</a:t>
            </a:r>
          </a:p>
        </p:txBody>
      </p:sp>
      <p:sp>
        <p:nvSpPr>
          <p:cNvPr id="31749" name="ZoneTexte 6"/>
          <p:cNvSpPr txBox="1">
            <a:spLocks noChangeArrowheads="1"/>
          </p:cNvSpPr>
          <p:nvPr/>
        </p:nvSpPr>
        <p:spPr bwMode="auto">
          <a:xfrm>
            <a:off x="214313" y="5487988"/>
            <a:ext cx="803275" cy="338137"/>
          </a:xfrm>
          <a:prstGeom prst="rect">
            <a:avLst/>
          </a:prstGeom>
          <a:noFill/>
          <a:ln w="9525">
            <a:noFill/>
            <a:miter lim="800000"/>
            <a:headEnd/>
            <a:tailEnd/>
          </a:ln>
        </p:spPr>
        <p:txBody>
          <a:bodyPr wrap="none">
            <a:spAutoFit/>
          </a:bodyPr>
          <a:lstStyle/>
          <a:p>
            <a:r>
              <a:rPr lang="fr-FR" sz="1600" b="1">
                <a:solidFill>
                  <a:schemeClr val="tx2"/>
                </a:solidFill>
              </a:rPr>
              <a:t>Cibles</a:t>
            </a:r>
          </a:p>
        </p:txBody>
      </p:sp>
      <p:sp>
        <p:nvSpPr>
          <p:cNvPr id="8" name="Rectangle 7"/>
          <p:cNvSpPr/>
          <p:nvPr/>
        </p:nvSpPr>
        <p:spPr>
          <a:xfrm>
            <a:off x="1571625" y="5529263"/>
            <a:ext cx="6500813"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dirty="0">
                <a:solidFill>
                  <a:schemeClr val="tx2"/>
                </a:solidFill>
              </a:rPr>
              <a:t>Agences web / Jeux </a:t>
            </a:r>
            <a:r>
              <a:rPr lang="fr-FR" sz="1400" dirty="0" err="1">
                <a:solidFill>
                  <a:schemeClr val="tx2"/>
                </a:solidFill>
              </a:rPr>
              <a:t>video</a:t>
            </a:r>
            <a:r>
              <a:rPr lang="fr-FR" sz="1400" dirty="0">
                <a:solidFill>
                  <a:schemeClr val="tx2"/>
                </a:solidFill>
              </a:rPr>
              <a:t> / Développeurs indépendants / </a:t>
            </a:r>
            <a:r>
              <a:rPr lang="fr-FR" sz="1400" dirty="0" err="1">
                <a:solidFill>
                  <a:schemeClr val="tx2"/>
                </a:solidFill>
              </a:rPr>
              <a:t>Multimedia</a:t>
            </a:r>
            <a:endParaRPr lang="fr-FR" sz="1400" dirty="0">
              <a:solidFill>
                <a:schemeClr val="tx2"/>
              </a:solidFill>
            </a:endParaRPr>
          </a:p>
        </p:txBody>
      </p:sp>
      <p:sp>
        <p:nvSpPr>
          <p:cNvPr id="31751" name="ZoneTexte 8"/>
          <p:cNvSpPr txBox="1">
            <a:spLocks noChangeArrowheads="1"/>
          </p:cNvSpPr>
          <p:nvPr/>
        </p:nvSpPr>
        <p:spPr bwMode="auto">
          <a:xfrm>
            <a:off x="214313" y="5988050"/>
            <a:ext cx="1436687" cy="338138"/>
          </a:xfrm>
          <a:prstGeom prst="rect">
            <a:avLst/>
          </a:prstGeom>
          <a:noFill/>
          <a:ln w="9525">
            <a:noFill/>
            <a:miter lim="800000"/>
            <a:headEnd/>
            <a:tailEnd/>
          </a:ln>
        </p:spPr>
        <p:txBody>
          <a:bodyPr wrap="none">
            <a:spAutoFit/>
          </a:bodyPr>
          <a:lstStyle/>
          <a:p>
            <a:r>
              <a:rPr lang="fr-FR" sz="1600" b="1">
                <a:solidFill>
                  <a:schemeClr val="tx2"/>
                </a:solidFill>
              </a:rPr>
              <a:t>Opportunité</a:t>
            </a:r>
          </a:p>
        </p:txBody>
      </p:sp>
      <p:sp>
        <p:nvSpPr>
          <p:cNvPr id="10" name="Rectangle 9"/>
          <p:cNvSpPr/>
          <p:nvPr/>
        </p:nvSpPr>
        <p:spPr>
          <a:xfrm>
            <a:off x="1571625" y="6000750"/>
            <a:ext cx="6500813"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dirty="0">
                <a:solidFill>
                  <a:schemeClr val="tx2"/>
                </a:solidFill>
              </a:rPr>
              <a:t>100 millions d’utilisateurs / 1 million de sociétés</a:t>
            </a:r>
          </a:p>
        </p:txBody>
      </p:sp>
      <p:sp>
        <p:nvSpPr>
          <p:cNvPr id="31753" name="ZoneTexte 10"/>
          <p:cNvSpPr txBox="1">
            <a:spLocks noChangeArrowheads="1"/>
          </p:cNvSpPr>
          <p:nvPr/>
        </p:nvSpPr>
        <p:spPr bwMode="auto">
          <a:xfrm>
            <a:off x="285750" y="3925888"/>
            <a:ext cx="3786188" cy="646112"/>
          </a:xfrm>
          <a:prstGeom prst="rect">
            <a:avLst/>
          </a:prstGeom>
          <a:noFill/>
          <a:ln w="9525">
            <a:solidFill>
              <a:schemeClr val="accent1"/>
            </a:solidFill>
            <a:miter lim="800000"/>
            <a:headEnd/>
            <a:tailEnd/>
          </a:ln>
        </p:spPr>
        <p:txBody>
          <a:bodyPr>
            <a:spAutoFit/>
          </a:bodyPr>
          <a:lstStyle/>
          <a:p>
            <a:r>
              <a:rPr lang="fr-FR" sz="1200" b="1">
                <a:solidFill>
                  <a:schemeClr val="tx2"/>
                </a:solidFill>
              </a:rPr>
              <a:t>Technologies porteuses</a:t>
            </a:r>
          </a:p>
          <a:p>
            <a:r>
              <a:rPr lang="fr-FR" sz="1200"/>
              <a:t>- web 3.0 (mobile, universel, accessible)</a:t>
            </a:r>
          </a:p>
          <a:p>
            <a:r>
              <a:rPr lang="fr-FR" sz="1200"/>
              <a:t>- Media riche en 3D</a:t>
            </a:r>
          </a:p>
        </p:txBody>
      </p:sp>
      <p:sp>
        <p:nvSpPr>
          <p:cNvPr id="12" name="Rectangle à coins arrondis 11"/>
          <p:cNvSpPr/>
          <p:nvPr/>
        </p:nvSpPr>
        <p:spPr>
          <a:xfrm>
            <a:off x="1187450" y="1557338"/>
            <a:ext cx="2143125" cy="500062"/>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Opportunités</a:t>
            </a:r>
          </a:p>
        </p:txBody>
      </p:sp>
      <p:sp>
        <p:nvSpPr>
          <p:cNvPr id="31755" name="ZoneTexte 13"/>
          <p:cNvSpPr txBox="1">
            <a:spLocks noChangeArrowheads="1"/>
          </p:cNvSpPr>
          <p:nvPr/>
        </p:nvSpPr>
        <p:spPr bwMode="auto">
          <a:xfrm>
            <a:off x="284163" y="3068638"/>
            <a:ext cx="3787775" cy="830262"/>
          </a:xfrm>
          <a:prstGeom prst="rect">
            <a:avLst/>
          </a:prstGeom>
          <a:noFill/>
          <a:ln w="9525">
            <a:solidFill>
              <a:schemeClr val="accent1"/>
            </a:solidFill>
            <a:miter lim="800000"/>
            <a:headEnd/>
            <a:tailEnd/>
          </a:ln>
        </p:spPr>
        <p:txBody>
          <a:bodyPr>
            <a:spAutoFit/>
          </a:bodyPr>
          <a:lstStyle/>
          <a:p>
            <a:r>
              <a:rPr lang="fr-FR" sz="1200" b="1">
                <a:solidFill>
                  <a:schemeClr val="tx2"/>
                </a:solidFill>
              </a:rPr>
              <a:t>Investissement des sociétés en informatique </a:t>
            </a:r>
            <a:endParaRPr lang="fr-FR" sz="1200" b="1"/>
          </a:p>
          <a:p>
            <a:r>
              <a:rPr lang="fr-FR" sz="1200"/>
              <a:t>- Équipements réseaux</a:t>
            </a:r>
          </a:p>
          <a:p>
            <a:r>
              <a:rPr lang="fr-FR" sz="1200"/>
              <a:t>- Infrastructures web</a:t>
            </a:r>
          </a:p>
          <a:p>
            <a:r>
              <a:rPr lang="fr-FR" sz="1200"/>
              <a:t>- Intégration d’applications</a:t>
            </a:r>
          </a:p>
        </p:txBody>
      </p:sp>
      <p:sp>
        <p:nvSpPr>
          <p:cNvPr id="15" name="Triangle isocèle 14"/>
          <p:cNvSpPr/>
          <p:nvPr/>
        </p:nvSpPr>
        <p:spPr>
          <a:xfrm>
            <a:off x="1571625" y="4357688"/>
            <a:ext cx="6500813" cy="642937"/>
          </a:xfrm>
          <a:prstGeom prst="triangle">
            <a:avLst>
              <a:gd name="adj" fmla="val 5101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2"/>
                </a:solidFill>
              </a:rPr>
              <a:t>Marketing viral</a:t>
            </a:r>
          </a:p>
        </p:txBody>
      </p:sp>
      <p:sp>
        <p:nvSpPr>
          <p:cNvPr id="16" name="Rectangle 15"/>
          <p:cNvSpPr/>
          <p:nvPr/>
        </p:nvSpPr>
        <p:spPr>
          <a:xfrm>
            <a:off x="4143375" y="3286125"/>
            <a:ext cx="1500188" cy="70008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MODDDJO</a:t>
            </a:r>
          </a:p>
        </p:txBody>
      </p:sp>
      <p:sp>
        <p:nvSpPr>
          <p:cNvPr id="17" name="Flèche vers le bas 16"/>
          <p:cNvSpPr/>
          <p:nvPr/>
        </p:nvSpPr>
        <p:spPr>
          <a:xfrm>
            <a:off x="4845050" y="4000500"/>
            <a:ext cx="142875"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8" name="Rectangle 17"/>
          <p:cNvSpPr/>
          <p:nvPr/>
        </p:nvSpPr>
        <p:spPr>
          <a:xfrm>
            <a:off x="6643688" y="2157413"/>
            <a:ext cx="1500187" cy="485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Microsoft</a:t>
            </a:r>
          </a:p>
        </p:txBody>
      </p:sp>
      <p:sp>
        <p:nvSpPr>
          <p:cNvPr id="19" name="Rectangle 18"/>
          <p:cNvSpPr/>
          <p:nvPr/>
        </p:nvSpPr>
        <p:spPr>
          <a:xfrm>
            <a:off x="6643688" y="2695575"/>
            <a:ext cx="1500187"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Dassault S.</a:t>
            </a:r>
          </a:p>
        </p:txBody>
      </p:sp>
      <p:sp>
        <p:nvSpPr>
          <p:cNvPr id="20" name="Rectangle 19"/>
          <p:cNvSpPr/>
          <p:nvPr/>
        </p:nvSpPr>
        <p:spPr>
          <a:xfrm>
            <a:off x="6643688" y="3249613"/>
            <a:ext cx="1500187" cy="500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Adobe</a:t>
            </a:r>
          </a:p>
          <a:p>
            <a:pPr algn="ctr">
              <a:defRPr/>
            </a:pPr>
            <a:r>
              <a:rPr lang="fr-FR" b="1" dirty="0">
                <a:solidFill>
                  <a:schemeClr val="tx2"/>
                </a:solidFill>
              </a:rPr>
              <a:t>Flash</a:t>
            </a:r>
          </a:p>
        </p:txBody>
      </p:sp>
      <p:sp>
        <p:nvSpPr>
          <p:cNvPr id="21" name="Rectangle à coins arrondis 20"/>
          <p:cNvSpPr/>
          <p:nvPr/>
        </p:nvSpPr>
        <p:spPr>
          <a:xfrm>
            <a:off x="6227763" y="1557338"/>
            <a:ext cx="2143125" cy="500062"/>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Menaces</a:t>
            </a:r>
          </a:p>
        </p:txBody>
      </p:sp>
      <p:sp>
        <p:nvSpPr>
          <p:cNvPr id="22" name="Rectangle 21"/>
          <p:cNvSpPr/>
          <p:nvPr/>
        </p:nvSpPr>
        <p:spPr>
          <a:xfrm>
            <a:off x="7929563" y="3857625"/>
            <a:ext cx="928717"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err="1">
                <a:solidFill>
                  <a:schemeClr val="tx2"/>
                </a:solidFill>
              </a:rPr>
              <a:t>Khronos</a:t>
            </a:r>
            <a:endParaRPr lang="fr-FR" sz="1400" b="1" dirty="0">
              <a:solidFill>
                <a:schemeClr val="tx2"/>
              </a:solidFill>
            </a:endParaRPr>
          </a:p>
          <a:p>
            <a:pPr algn="ctr">
              <a:defRPr/>
            </a:pPr>
            <a:r>
              <a:rPr lang="fr-FR" sz="1200" dirty="0" err="1">
                <a:solidFill>
                  <a:schemeClr val="tx2"/>
                </a:solidFill>
              </a:rPr>
              <a:t>WebGL</a:t>
            </a:r>
            <a:endParaRPr lang="fr-FR" sz="1200" b="1" dirty="0">
              <a:solidFill>
                <a:schemeClr val="tx2"/>
              </a:solidFill>
            </a:endParaRPr>
          </a:p>
        </p:txBody>
      </p:sp>
      <p:sp>
        <p:nvSpPr>
          <p:cNvPr id="23" name="Rectangle 22"/>
          <p:cNvSpPr/>
          <p:nvPr/>
        </p:nvSpPr>
        <p:spPr>
          <a:xfrm>
            <a:off x="7929562" y="4429125"/>
            <a:ext cx="928717"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a:solidFill>
                  <a:schemeClr val="tx2"/>
                </a:solidFill>
              </a:rPr>
              <a:t>Google </a:t>
            </a:r>
            <a:r>
              <a:rPr lang="fr-FR" sz="1200" dirty="0">
                <a:solidFill>
                  <a:schemeClr val="tx2"/>
                </a:solidFill>
              </a:rPr>
              <a:t>(O3D)</a:t>
            </a:r>
          </a:p>
        </p:txBody>
      </p:sp>
      <p:sp>
        <p:nvSpPr>
          <p:cNvPr id="26" name="Flèche droite 25"/>
          <p:cNvSpPr/>
          <p:nvPr/>
        </p:nvSpPr>
        <p:spPr>
          <a:xfrm flipH="1">
            <a:off x="5715000" y="3429000"/>
            <a:ext cx="857250"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1766" name="ZoneTexte 13"/>
          <p:cNvSpPr txBox="1">
            <a:spLocks noChangeArrowheads="1"/>
          </p:cNvSpPr>
          <p:nvPr/>
        </p:nvSpPr>
        <p:spPr bwMode="auto">
          <a:xfrm>
            <a:off x="285750" y="2392363"/>
            <a:ext cx="3786188" cy="646112"/>
          </a:xfrm>
          <a:prstGeom prst="rect">
            <a:avLst/>
          </a:prstGeom>
          <a:noFill/>
          <a:ln w="9525">
            <a:solidFill>
              <a:schemeClr val="accent1"/>
            </a:solidFill>
            <a:miter lim="800000"/>
            <a:headEnd/>
            <a:tailEnd/>
          </a:ln>
        </p:spPr>
        <p:txBody>
          <a:bodyPr>
            <a:spAutoFit/>
          </a:bodyPr>
          <a:lstStyle/>
          <a:p>
            <a:r>
              <a:rPr lang="fr-FR" sz="1200" b="1">
                <a:solidFill>
                  <a:schemeClr val="tx2"/>
                </a:solidFill>
              </a:rPr>
              <a:t>Révolution culturelle </a:t>
            </a:r>
            <a:endParaRPr lang="fr-FR" sz="1200" b="1"/>
          </a:p>
          <a:p>
            <a:r>
              <a:rPr lang="fr-FR" sz="1200"/>
              <a:t>- Vivre avec la 3D au quotidien</a:t>
            </a:r>
          </a:p>
          <a:p>
            <a:r>
              <a:rPr lang="fr-FR" sz="1200"/>
              <a:t>- Nombre d’applications croissantes avec la 3D</a:t>
            </a:r>
          </a:p>
        </p:txBody>
      </p:sp>
      <p:sp>
        <p:nvSpPr>
          <p:cNvPr id="31767" name="Espace réservé de la date 26"/>
          <p:cNvSpPr>
            <a:spLocks noGrp="1"/>
          </p:cNvSpPr>
          <p:nvPr>
            <p:ph type="dt" sz="quarter" idx="10"/>
          </p:nvPr>
        </p:nvSpPr>
        <p:spPr>
          <a:noFill/>
        </p:spPr>
        <p:txBody>
          <a:bodyPr/>
          <a:lstStyle/>
          <a:p>
            <a:fld id="{D85DC21C-7976-4C25-B82E-2DDBF11E83AF}" type="datetime1">
              <a:rPr lang="fr-FR" smtClean="0"/>
              <a:t>18/06/2010</a:t>
            </a:fld>
            <a:endParaRPr lang="fr-FR" smtClean="0"/>
          </a:p>
        </p:txBody>
      </p:sp>
      <p:sp>
        <p:nvSpPr>
          <p:cNvPr id="31768" name="Espace réservé du numéro de diapositive 27"/>
          <p:cNvSpPr>
            <a:spLocks noGrp="1"/>
          </p:cNvSpPr>
          <p:nvPr>
            <p:ph type="sldNum" sz="quarter" idx="12"/>
          </p:nvPr>
        </p:nvSpPr>
        <p:spPr>
          <a:noFill/>
        </p:spPr>
        <p:txBody>
          <a:bodyPr/>
          <a:lstStyle/>
          <a:p>
            <a:r>
              <a:rPr lang="fr-FR" smtClean="0"/>
              <a:t>page</a:t>
            </a:r>
          </a:p>
        </p:txBody>
      </p:sp>
      <p:sp>
        <p:nvSpPr>
          <p:cNvPr id="31769" name="Espace réservé du pied de page 28"/>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150938" y="214313"/>
            <a:ext cx="7793037" cy="838200"/>
          </a:xfrm>
        </p:spPr>
        <p:txBody>
          <a:bodyPr/>
          <a:lstStyle/>
          <a:p>
            <a:pPr eaLnBrk="1" hangingPunct="1"/>
            <a:r>
              <a:rPr lang="fr-FR" dirty="0" smtClean="0"/>
              <a:t>4. Marketing model </a:t>
            </a:r>
            <a:r>
              <a:rPr lang="fr-FR" dirty="0" err="1" smtClean="0"/>
              <a:t>Modddjo</a:t>
            </a:r>
            <a:endParaRPr lang="fr-FR" dirty="0" smtClean="0"/>
          </a:p>
        </p:txBody>
      </p:sp>
      <p:graphicFrame>
        <p:nvGraphicFramePr>
          <p:cNvPr id="4" name="Diagramme 3"/>
          <p:cNvGraphicFramePr/>
          <p:nvPr/>
        </p:nvGraphicFramePr>
        <p:xfrm>
          <a:off x="-857288" y="1071546"/>
          <a:ext cx="10215634" cy="56436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hevron 5"/>
          <p:cNvSpPr/>
          <p:nvPr/>
        </p:nvSpPr>
        <p:spPr>
          <a:xfrm rot="10800000">
            <a:off x="4159250" y="5870575"/>
            <a:ext cx="357188"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7" name="Chevron 6"/>
          <p:cNvSpPr/>
          <p:nvPr/>
        </p:nvSpPr>
        <p:spPr>
          <a:xfrm rot="14651471">
            <a:off x="5885657" y="2921794"/>
            <a:ext cx="357187"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8" name="Chevron 7"/>
          <p:cNvSpPr/>
          <p:nvPr/>
        </p:nvSpPr>
        <p:spPr>
          <a:xfrm rot="18304754">
            <a:off x="2686844" y="2701131"/>
            <a:ext cx="357188"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9" name="Chevron 8"/>
          <p:cNvSpPr/>
          <p:nvPr/>
        </p:nvSpPr>
        <p:spPr>
          <a:xfrm rot="6564363">
            <a:off x="2405857" y="3210719"/>
            <a:ext cx="357187"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34824" name="Espace réservé de la date 10"/>
          <p:cNvSpPr>
            <a:spLocks noGrp="1"/>
          </p:cNvSpPr>
          <p:nvPr>
            <p:ph type="dt" sz="quarter" idx="10"/>
          </p:nvPr>
        </p:nvSpPr>
        <p:spPr>
          <a:noFill/>
        </p:spPr>
        <p:txBody>
          <a:bodyPr/>
          <a:lstStyle/>
          <a:p>
            <a:fld id="{67F86619-564F-4BFE-B37E-70CFB4A1BC40}" type="datetime1">
              <a:rPr lang="fr-FR" smtClean="0"/>
              <a:t>18/06/2010</a:t>
            </a:fld>
            <a:endParaRPr lang="fr-FR" smtClean="0"/>
          </a:p>
        </p:txBody>
      </p:sp>
      <p:sp>
        <p:nvSpPr>
          <p:cNvPr id="34825" name="Espace réservé du numéro de diapositive 11"/>
          <p:cNvSpPr>
            <a:spLocks noGrp="1"/>
          </p:cNvSpPr>
          <p:nvPr>
            <p:ph type="sldNum" sz="quarter" idx="12"/>
          </p:nvPr>
        </p:nvSpPr>
        <p:spPr>
          <a:noFill/>
        </p:spPr>
        <p:txBody>
          <a:bodyPr/>
          <a:lstStyle/>
          <a:p>
            <a:r>
              <a:rPr lang="fr-FR" smtClean="0"/>
              <a:t>page</a:t>
            </a:r>
          </a:p>
        </p:txBody>
      </p:sp>
      <p:sp>
        <p:nvSpPr>
          <p:cNvPr id="34826" name="Espace réservé du pied de page 12"/>
          <p:cNvSpPr>
            <a:spLocks noGrp="1"/>
          </p:cNvSpPr>
          <p:nvPr>
            <p:ph type="ftr" sz="quarter" idx="11"/>
          </p:nvPr>
        </p:nvSpPr>
        <p:spPr>
          <a:noFill/>
        </p:spPr>
        <p:txBody>
          <a:bodyPr/>
          <a:lstStyle/>
          <a:p>
            <a:r>
              <a:rPr lang="fr-FR" smtClean="0"/>
              <a:t>Modddjo – Aks – JSC/ER </a:t>
            </a:r>
          </a:p>
        </p:txBody>
      </p:sp>
      <p:pic>
        <p:nvPicPr>
          <p:cNvPr id="12" name="Picture 4"/>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857620" y="3571876"/>
            <a:ext cx="928694" cy="100823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150938" y="214313"/>
            <a:ext cx="7793037" cy="838200"/>
          </a:xfrm>
        </p:spPr>
        <p:txBody>
          <a:bodyPr/>
          <a:lstStyle/>
          <a:p>
            <a:pPr eaLnBrk="1" hangingPunct="1"/>
            <a:r>
              <a:rPr lang="fr-FR" smtClean="0"/>
              <a:t>4. Business model Modddjo</a:t>
            </a:r>
          </a:p>
        </p:txBody>
      </p:sp>
      <p:sp>
        <p:nvSpPr>
          <p:cNvPr id="35843" name="Rectangle 3"/>
          <p:cNvSpPr>
            <a:spLocks noGrp="1" noChangeArrowheads="1"/>
          </p:cNvSpPr>
          <p:nvPr>
            <p:ph type="body" idx="1"/>
          </p:nvPr>
        </p:nvSpPr>
        <p:spPr>
          <a:xfrm>
            <a:off x="1371600" y="2017713"/>
            <a:ext cx="7772400" cy="4114800"/>
          </a:xfrm>
        </p:spPr>
        <p:txBody>
          <a:bodyPr/>
          <a:lstStyle/>
          <a:p>
            <a:pPr eaLnBrk="1" hangingPunct="1">
              <a:lnSpc>
                <a:spcPct val="80000"/>
              </a:lnSpc>
            </a:pPr>
            <a:endParaRPr lang="fr-FR" sz="2000" dirty="0" smtClean="0"/>
          </a:p>
          <a:p>
            <a:pPr eaLnBrk="1" hangingPunct="1">
              <a:lnSpc>
                <a:spcPct val="80000"/>
              </a:lnSpc>
            </a:pPr>
            <a:r>
              <a:rPr lang="fr-FR" sz="2000" b="1" i="1" dirty="0" smtClean="0"/>
              <a:t>Web Player  </a:t>
            </a:r>
            <a:r>
              <a:rPr lang="fr-FR" sz="2000" i="1" dirty="0" smtClean="0"/>
              <a:t>(gratuit)</a:t>
            </a:r>
          </a:p>
          <a:p>
            <a:pPr eaLnBrk="1" hangingPunct="1">
              <a:lnSpc>
                <a:spcPct val="80000"/>
              </a:lnSpc>
            </a:pPr>
            <a:r>
              <a:rPr lang="fr-FR" sz="2000" dirty="0" err="1" smtClean="0"/>
              <a:t>Modddjo</a:t>
            </a:r>
            <a:r>
              <a:rPr lang="fr-FR" sz="2000" dirty="0" smtClean="0"/>
              <a:t> </a:t>
            </a:r>
            <a:r>
              <a:rPr lang="fr-FR" sz="2000" dirty="0" err="1" smtClean="0"/>
              <a:t>Writer</a:t>
            </a:r>
            <a:r>
              <a:rPr lang="fr-FR" sz="2000" dirty="0" smtClean="0"/>
              <a:t> et le Plug-in </a:t>
            </a:r>
            <a:r>
              <a:rPr lang="fr-FR" sz="2000" dirty="0" err="1" smtClean="0"/>
              <a:t>Dreamweaver</a:t>
            </a:r>
            <a:r>
              <a:rPr lang="fr-FR" sz="2000" dirty="0" smtClean="0"/>
              <a:t> </a:t>
            </a:r>
            <a:r>
              <a:rPr lang="fr-FR" sz="2000" b="1" dirty="0" smtClean="0"/>
              <a:t>payants (</a:t>
            </a:r>
            <a:r>
              <a:rPr lang="fr-FR" sz="2000" b="1" dirty="0" err="1" smtClean="0"/>
              <a:t>BtoB</a:t>
            </a:r>
            <a:r>
              <a:rPr lang="fr-FR" sz="2000" b="1" dirty="0" smtClean="0"/>
              <a:t>)</a:t>
            </a:r>
            <a:endParaRPr lang="fr-FR" sz="2000" dirty="0" smtClean="0"/>
          </a:p>
          <a:p>
            <a:pPr eaLnBrk="1" hangingPunct="1">
              <a:lnSpc>
                <a:spcPct val="80000"/>
              </a:lnSpc>
            </a:pPr>
            <a:r>
              <a:rPr lang="fr-FR" sz="2000" b="1" dirty="0" smtClean="0"/>
              <a:t>Applications métier</a:t>
            </a:r>
          </a:p>
          <a:p>
            <a:pPr eaLnBrk="1" hangingPunct="1">
              <a:lnSpc>
                <a:spcPct val="80000"/>
              </a:lnSpc>
            </a:pPr>
            <a:endParaRPr lang="fr-FR" sz="2000" b="1" dirty="0" smtClean="0"/>
          </a:p>
          <a:p>
            <a:pPr eaLnBrk="1" hangingPunct="1">
              <a:lnSpc>
                <a:spcPct val="80000"/>
              </a:lnSpc>
            </a:pPr>
            <a:r>
              <a:rPr lang="fr-FR" sz="2000" b="1" dirty="0" err="1" smtClean="0"/>
              <a:t>Buzz</a:t>
            </a:r>
            <a:r>
              <a:rPr lang="fr-FR" sz="2000" dirty="0" smtClean="0"/>
              <a:t> autour de</a:t>
            </a:r>
            <a:r>
              <a:rPr lang="fr-FR" sz="2000" b="1" i="1" dirty="0" smtClean="0"/>
              <a:t> </a:t>
            </a:r>
            <a:r>
              <a:rPr lang="fr-FR" sz="2000" b="1" i="1" dirty="0" err="1" smtClean="0"/>
              <a:t>Modddjo</a:t>
            </a:r>
            <a:r>
              <a:rPr lang="fr-FR" sz="2000" b="1" i="1" dirty="0" smtClean="0"/>
              <a:t> :</a:t>
            </a:r>
          </a:p>
          <a:p>
            <a:pPr lvl="1" eaLnBrk="1" hangingPunct="1">
              <a:lnSpc>
                <a:spcPct val="80000"/>
              </a:lnSpc>
            </a:pPr>
            <a:r>
              <a:rPr lang="fr-FR" sz="1800" b="1" i="1" dirty="0" err="1" smtClean="0"/>
              <a:t>Goodddjo</a:t>
            </a:r>
            <a:r>
              <a:rPr lang="fr-FR" sz="1800" b="1" i="1" dirty="0" smtClean="0"/>
              <a:t>  :  Google </a:t>
            </a:r>
            <a:r>
              <a:rPr lang="fr-FR" sz="1800" dirty="0" smtClean="0"/>
              <a:t> vu en 3D par </a:t>
            </a:r>
            <a:r>
              <a:rPr lang="fr-FR" sz="1800" b="1" i="1" dirty="0" err="1" smtClean="0"/>
              <a:t>Modddjo</a:t>
            </a:r>
            <a:endParaRPr lang="fr-FR" sz="1800" dirty="0" smtClean="0"/>
          </a:p>
          <a:p>
            <a:pPr lvl="1" eaLnBrk="1" hangingPunct="1">
              <a:lnSpc>
                <a:spcPct val="80000"/>
              </a:lnSpc>
            </a:pPr>
            <a:r>
              <a:rPr lang="fr-FR" sz="1800" b="1" dirty="0" smtClean="0"/>
              <a:t>Campagne de communication virale </a:t>
            </a:r>
            <a:r>
              <a:rPr lang="fr-FR" sz="1800" dirty="0" smtClean="0"/>
              <a:t>(France, Europe, Asie, Amérique du Nord)</a:t>
            </a:r>
          </a:p>
          <a:p>
            <a:pPr lvl="1" eaLnBrk="1" hangingPunct="1">
              <a:lnSpc>
                <a:spcPct val="80000"/>
              </a:lnSpc>
            </a:pPr>
            <a:endParaRPr lang="fr-FR" sz="1800" dirty="0" smtClean="0"/>
          </a:p>
          <a:p>
            <a:pPr eaLnBrk="1" hangingPunct="1">
              <a:lnSpc>
                <a:spcPct val="80000"/>
              </a:lnSpc>
            </a:pPr>
            <a:r>
              <a:rPr lang="fr-FR" sz="2000" b="1" dirty="0" smtClean="0"/>
              <a:t>Fidélisation des utilisateurs : </a:t>
            </a:r>
            <a:r>
              <a:rPr lang="fr-FR" sz="2000" dirty="0" smtClean="0"/>
              <a:t> upgrade des licences payantes à 50% du prix neuf</a:t>
            </a:r>
          </a:p>
        </p:txBody>
      </p:sp>
      <p:sp>
        <p:nvSpPr>
          <p:cNvPr id="35844" name="Espace réservé de la date 3"/>
          <p:cNvSpPr>
            <a:spLocks noGrp="1"/>
          </p:cNvSpPr>
          <p:nvPr>
            <p:ph type="dt" sz="quarter" idx="10"/>
          </p:nvPr>
        </p:nvSpPr>
        <p:spPr>
          <a:noFill/>
        </p:spPr>
        <p:txBody>
          <a:bodyPr/>
          <a:lstStyle/>
          <a:p>
            <a:fld id="{FBF04A12-E514-44E8-8CD5-3095B6997101}" type="datetime1">
              <a:rPr lang="fr-FR" smtClean="0"/>
              <a:t>18/06/2010</a:t>
            </a:fld>
            <a:endParaRPr lang="fr-FR" smtClean="0"/>
          </a:p>
        </p:txBody>
      </p:sp>
      <p:sp>
        <p:nvSpPr>
          <p:cNvPr id="35845" name="Espace réservé du numéro de diapositive 4"/>
          <p:cNvSpPr>
            <a:spLocks noGrp="1"/>
          </p:cNvSpPr>
          <p:nvPr>
            <p:ph type="sldNum" sz="quarter" idx="12"/>
          </p:nvPr>
        </p:nvSpPr>
        <p:spPr>
          <a:noFill/>
        </p:spPr>
        <p:txBody>
          <a:bodyPr/>
          <a:lstStyle/>
          <a:p>
            <a:r>
              <a:rPr lang="fr-FR" smtClean="0"/>
              <a:t>page</a:t>
            </a:r>
          </a:p>
        </p:txBody>
      </p:sp>
      <p:sp>
        <p:nvSpPr>
          <p:cNvPr id="3584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txBox="1">
            <a:spLocks/>
          </p:cNvSpPr>
          <p:nvPr/>
        </p:nvSpPr>
        <p:spPr bwMode="auto">
          <a:xfrm>
            <a:off x="1150938" y="642938"/>
            <a:ext cx="7793037" cy="785812"/>
          </a:xfrm>
          <a:prstGeom prst="rect">
            <a:avLst/>
          </a:prstGeom>
          <a:noFill/>
          <a:ln w="9525">
            <a:noFill/>
            <a:miter lim="800000"/>
            <a:headEnd/>
            <a:tailEnd/>
          </a:ln>
        </p:spPr>
        <p:txBody>
          <a:bodyPr/>
          <a:lstStyle/>
          <a:p>
            <a:endParaRPr lang="fr-FR" sz="4400">
              <a:solidFill>
                <a:schemeClr val="tx2"/>
              </a:solidFill>
            </a:endParaRPr>
          </a:p>
        </p:txBody>
      </p:sp>
      <p:sp>
        <p:nvSpPr>
          <p:cNvPr id="17411" name="Rectangle 5"/>
          <p:cNvSpPr>
            <a:spLocks noGrp="1" noChangeArrowheads="1"/>
          </p:cNvSpPr>
          <p:nvPr>
            <p:ph type="title" idx="4294967295"/>
          </p:nvPr>
        </p:nvSpPr>
        <p:spPr/>
        <p:txBody>
          <a:bodyPr/>
          <a:lstStyle/>
          <a:p>
            <a:r>
              <a:rPr lang="fr-FR" dirty="0" smtClean="0"/>
              <a:t>Démonstration vidéo</a:t>
            </a:r>
          </a:p>
        </p:txBody>
      </p:sp>
      <p:pic>
        <p:nvPicPr>
          <p:cNvPr id="17412" name="Picture 3"/>
          <p:cNvPicPr>
            <a:picLocks noGrp="1" noChangeAspect="1" noChangeArrowheads="1"/>
          </p:cNvPicPr>
          <p:nvPr>
            <p:ph idx="4294967295"/>
          </p:nvPr>
        </p:nvPicPr>
        <p:blipFill>
          <a:blip r:embed="rId3" cstate="print"/>
          <a:srcRect/>
          <a:stretch>
            <a:fillRect/>
          </a:stretch>
        </p:blipFill>
        <p:spPr>
          <a:xfrm>
            <a:off x="1071563" y="1428736"/>
            <a:ext cx="7216775" cy="4500563"/>
          </a:xfrm>
          <a:noFill/>
        </p:spPr>
      </p:pic>
      <p:sp>
        <p:nvSpPr>
          <p:cNvPr id="17413" name="Espace réservé de la date 5"/>
          <p:cNvSpPr>
            <a:spLocks noGrp="1"/>
          </p:cNvSpPr>
          <p:nvPr>
            <p:ph type="dt" sz="quarter" idx="10"/>
          </p:nvPr>
        </p:nvSpPr>
        <p:spPr>
          <a:noFill/>
        </p:spPr>
        <p:txBody>
          <a:bodyPr/>
          <a:lstStyle/>
          <a:p>
            <a:fld id="{FD928CF5-5732-4FFD-9DBE-4076415827A1}" type="datetime1">
              <a:rPr lang="fr-FR" smtClean="0"/>
              <a:t>18/06/2010</a:t>
            </a:fld>
            <a:endParaRPr lang="fr-FR" smtClean="0"/>
          </a:p>
        </p:txBody>
      </p:sp>
      <p:sp>
        <p:nvSpPr>
          <p:cNvPr id="17414" name="Espace réservé du numéro de diapositive 6"/>
          <p:cNvSpPr>
            <a:spLocks noGrp="1"/>
          </p:cNvSpPr>
          <p:nvPr>
            <p:ph type="sldNum" sz="quarter" idx="12"/>
          </p:nvPr>
        </p:nvSpPr>
        <p:spPr>
          <a:noFill/>
        </p:spPr>
        <p:txBody>
          <a:bodyPr/>
          <a:lstStyle/>
          <a:p>
            <a:fld id="{10BD0862-484B-40BE-8A34-6D26481CF269}" type="slidenum">
              <a:rPr lang="fr-FR" smtClean="0"/>
              <a:pPr/>
              <a:t>2</a:t>
            </a:fld>
            <a:endParaRPr lang="fr-FR" smtClean="0"/>
          </a:p>
        </p:txBody>
      </p:sp>
      <p:sp>
        <p:nvSpPr>
          <p:cNvPr id="17415"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150938" y="214313"/>
            <a:ext cx="7793037" cy="1071562"/>
          </a:xfrm>
        </p:spPr>
        <p:txBody>
          <a:bodyPr/>
          <a:lstStyle/>
          <a:p>
            <a:pPr eaLnBrk="1" hangingPunct="1"/>
            <a:r>
              <a:rPr lang="fr-FR" sz="3600" smtClean="0"/>
              <a:t>4. Forces et faiblesses du projet</a:t>
            </a:r>
          </a:p>
        </p:txBody>
      </p:sp>
      <p:sp>
        <p:nvSpPr>
          <p:cNvPr id="36867" name="Rectangle 3"/>
          <p:cNvSpPr>
            <a:spLocks noGrp="1" noChangeArrowheads="1"/>
          </p:cNvSpPr>
          <p:nvPr>
            <p:ph type="body" idx="1"/>
          </p:nvPr>
        </p:nvSpPr>
        <p:spPr>
          <a:xfrm>
            <a:off x="642938" y="2160588"/>
            <a:ext cx="3929062" cy="3625850"/>
          </a:xfrm>
        </p:spPr>
        <p:txBody>
          <a:bodyPr/>
          <a:lstStyle/>
          <a:p>
            <a:pPr eaLnBrk="1" hangingPunct="1"/>
            <a:r>
              <a:rPr lang="fr-FR" sz="1800" b="1" smtClean="0"/>
              <a:t>FORCES</a:t>
            </a:r>
          </a:p>
          <a:p>
            <a:pPr eaLnBrk="1" hangingPunct="1"/>
            <a:endParaRPr lang="fr-FR" sz="1200" smtClean="0"/>
          </a:p>
          <a:p>
            <a:pPr eaLnBrk="1" hangingPunct="1">
              <a:buFont typeface="Wingdings" pitchFamily="2" charset="2"/>
              <a:buNone/>
            </a:pPr>
            <a:endParaRPr lang="fr-FR" sz="1400" smtClean="0"/>
          </a:p>
          <a:p>
            <a:pPr eaLnBrk="1" hangingPunct="1"/>
            <a:r>
              <a:rPr lang="fr-FR" sz="1800" smtClean="0"/>
              <a:t>Rend les projets «palpables», utilité de la spatialisation :</a:t>
            </a:r>
          </a:p>
          <a:p>
            <a:pPr lvl="1" eaLnBrk="1" hangingPunct="1"/>
            <a:r>
              <a:rPr lang="fr-FR" sz="1800" smtClean="0"/>
              <a:t>levée des ambigüités</a:t>
            </a:r>
          </a:p>
          <a:p>
            <a:pPr lvl="1" eaLnBrk="1" hangingPunct="1"/>
            <a:r>
              <a:rPr lang="fr-FR" sz="1800" smtClean="0"/>
              <a:t>gestion de l’espace </a:t>
            </a:r>
          </a:p>
          <a:p>
            <a:pPr lvl="1" eaLnBrk="1" hangingPunct="1"/>
            <a:r>
              <a:rPr lang="fr-FR" sz="1800" smtClean="0"/>
              <a:t>changement de point de vue</a:t>
            </a:r>
          </a:p>
          <a:p>
            <a:pPr eaLnBrk="1" hangingPunct="1"/>
            <a:r>
              <a:rPr lang="fr-FR" sz="1800" smtClean="0"/>
              <a:t>Faible coût de production et de maintenance  </a:t>
            </a:r>
          </a:p>
        </p:txBody>
      </p:sp>
      <p:sp>
        <p:nvSpPr>
          <p:cNvPr id="36868" name="Espace réservé de la date 4"/>
          <p:cNvSpPr>
            <a:spLocks noGrp="1"/>
          </p:cNvSpPr>
          <p:nvPr>
            <p:ph type="dt" sz="quarter" idx="10"/>
          </p:nvPr>
        </p:nvSpPr>
        <p:spPr>
          <a:noFill/>
        </p:spPr>
        <p:txBody>
          <a:bodyPr/>
          <a:lstStyle/>
          <a:p>
            <a:fld id="{2DE07FAA-6638-4137-907F-24EC1512E3CD}" type="datetime1">
              <a:rPr lang="fr-FR" smtClean="0"/>
              <a:t>18/06/2010</a:t>
            </a:fld>
            <a:endParaRPr lang="fr-FR" smtClean="0"/>
          </a:p>
        </p:txBody>
      </p:sp>
      <p:sp>
        <p:nvSpPr>
          <p:cNvPr id="36869" name="Espace réservé du numéro de diapositive 5"/>
          <p:cNvSpPr>
            <a:spLocks noGrp="1"/>
          </p:cNvSpPr>
          <p:nvPr>
            <p:ph type="sldNum" sz="quarter" idx="12"/>
          </p:nvPr>
        </p:nvSpPr>
        <p:spPr>
          <a:noFill/>
        </p:spPr>
        <p:txBody>
          <a:bodyPr/>
          <a:lstStyle/>
          <a:p>
            <a:r>
              <a:rPr lang="fr-FR" smtClean="0"/>
              <a:t>page</a:t>
            </a:r>
          </a:p>
        </p:txBody>
      </p:sp>
      <p:sp>
        <p:nvSpPr>
          <p:cNvPr id="36870" name="Espace réservé du pied de page 6"/>
          <p:cNvSpPr>
            <a:spLocks noGrp="1"/>
          </p:cNvSpPr>
          <p:nvPr>
            <p:ph type="ftr" sz="quarter" idx="11"/>
          </p:nvPr>
        </p:nvSpPr>
        <p:spPr>
          <a:noFill/>
        </p:spPr>
        <p:txBody>
          <a:bodyPr/>
          <a:lstStyle/>
          <a:p>
            <a:r>
              <a:rPr lang="fr-FR" smtClean="0"/>
              <a:t>Modddjo – Aks – JSC/ER </a:t>
            </a:r>
          </a:p>
        </p:txBody>
      </p:sp>
      <p:sp>
        <p:nvSpPr>
          <p:cNvPr id="8" name="Rectangle 3"/>
          <p:cNvSpPr txBox="1">
            <a:spLocks noChangeArrowheads="1"/>
          </p:cNvSpPr>
          <p:nvPr/>
        </p:nvSpPr>
        <p:spPr bwMode="auto">
          <a:xfrm>
            <a:off x="4500563" y="2165350"/>
            <a:ext cx="4643437" cy="3625850"/>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Char char="n"/>
              <a:defRPr/>
            </a:pPr>
            <a:r>
              <a:rPr lang="fr-FR" b="1" kern="0" dirty="0">
                <a:latin typeface="+mn-lt"/>
              </a:rPr>
              <a:t>FAIBLESSES</a:t>
            </a:r>
          </a:p>
          <a:p>
            <a:pPr marL="342900" indent="-342900">
              <a:spcBef>
                <a:spcPct val="20000"/>
              </a:spcBef>
              <a:buClr>
                <a:schemeClr val="folHlink"/>
              </a:buClr>
              <a:buSzPct val="60000"/>
              <a:buFont typeface="Wingdings" pitchFamily="2" charset="2"/>
              <a:buChar char="n"/>
              <a:defRPr/>
            </a:pPr>
            <a:endParaRPr lang="fr-FR" sz="1200" kern="0" dirty="0">
              <a:latin typeface="+mn-lt"/>
            </a:endParaRPr>
          </a:p>
          <a:p>
            <a:pPr marL="342900" indent="-342900">
              <a:spcBef>
                <a:spcPct val="20000"/>
              </a:spcBef>
              <a:buClr>
                <a:schemeClr val="folHlink"/>
              </a:buClr>
              <a:buSzPct val="60000"/>
              <a:buFont typeface="Wingdings" pitchFamily="2" charset="2"/>
              <a:buNone/>
              <a:defRPr/>
            </a:pPr>
            <a:endParaRPr lang="fr-FR" sz="1400" kern="0" dirty="0">
              <a:latin typeface="+mn-lt"/>
            </a:endParaRPr>
          </a:p>
          <a:p>
            <a:pPr marL="342900" indent="-342900">
              <a:spcBef>
                <a:spcPct val="20000"/>
              </a:spcBef>
              <a:buClr>
                <a:schemeClr val="folHlink"/>
              </a:buClr>
              <a:buSzPct val="60000"/>
              <a:buFont typeface="Wingdings" pitchFamily="2" charset="2"/>
              <a:buChar char="n"/>
              <a:defRPr/>
            </a:pPr>
            <a:r>
              <a:rPr lang="fr-FR" kern="0" dirty="0">
                <a:latin typeface="+mn-lt"/>
              </a:rPr>
              <a:t>Investissement intellectuel conséquent</a:t>
            </a:r>
          </a:p>
          <a:p>
            <a:pPr marL="342900" indent="-342900">
              <a:spcBef>
                <a:spcPct val="20000"/>
              </a:spcBef>
              <a:buClr>
                <a:schemeClr val="folHlink"/>
              </a:buClr>
              <a:buSzPct val="60000"/>
              <a:buFont typeface="Wingdings" pitchFamily="2" charset="2"/>
              <a:buChar char="n"/>
              <a:defRPr/>
            </a:pPr>
            <a:r>
              <a:rPr lang="fr-FR" kern="0" dirty="0"/>
              <a:t>Méfiance des utilisateurs pour les téléchargement de plugins nouveaux</a:t>
            </a:r>
          </a:p>
          <a:p>
            <a:pPr marL="342900" indent="-342900">
              <a:spcBef>
                <a:spcPct val="20000"/>
              </a:spcBef>
              <a:buClr>
                <a:schemeClr val="folHlink"/>
              </a:buClr>
              <a:buSzPct val="60000"/>
              <a:buFont typeface="Wingdings" pitchFamily="2" charset="2"/>
              <a:buChar char="n"/>
              <a:defRPr/>
            </a:pPr>
            <a:r>
              <a:rPr lang="fr-FR" kern="0" dirty="0"/>
              <a:t>Nécessité d’un outil tactique : «</a:t>
            </a:r>
            <a:r>
              <a:rPr lang="fr-FR" b="1" i="1" kern="0" dirty="0" err="1"/>
              <a:t>Goodddjo</a:t>
            </a:r>
            <a:r>
              <a:rPr lang="fr-FR" kern="0" dirty="0"/>
              <a:t>»</a:t>
            </a:r>
          </a:p>
          <a:p>
            <a:pPr marL="342900" indent="-342900">
              <a:spcBef>
                <a:spcPct val="20000"/>
              </a:spcBef>
              <a:buClr>
                <a:schemeClr val="folHlink"/>
              </a:buClr>
              <a:buSzPct val="60000"/>
              <a:buFont typeface="Wingdings" pitchFamily="2" charset="2"/>
              <a:buChar char="n"/>
              <a:defRPr/>
            </a:pPr>
            <a:r>
              <a:rPr lang="fr-FR" kern="0" dirty="0"/>
              <a:t>Réputation «gadget» habituellement lié à la 3D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re 1"/>
          <p:cNvSpPr>
            <a:spLocks noGrp="1"/>
          </p:cNvSpPr>
          <p:nvPr>
            <p:ph type="title"/>
          </p:nvPr>
        </p:nvSpPr>
        <p:spPr>
          <a:xfrm>
            <a:off x="1150938" y="214313"/>
            <a:ext cx="7793037" cy="838200"/>
          </a:xfrm>
        </p:spPr>
        <p:txBody>
          <a:bodyPr/>
          <a:lstStyle/>
          <a:p>
            <a:pPr eaLnBrk="1" hangingPunct="1"/>
            <a:r>
              <a:rPr lang="fr-FR" dirty="0" smtClean="0"/>
              <a:t>5. </a:t>
            </a:r>
            <a:r>
              <a:rPr lang="fr-FR" sz="3600" dirty="0" smtClean="0"/>
              <a:t>Prévisions des ventes</a:t>
            </a:r>
          </a:p>
        </p:txBody>
      </p:sp>
      <p:sp>
        <p:nvSpPr>
          <p:cNvPr id="32771" name="Espace réservé de la date 3"/>
          <p:cNvSpPr>
            <a:spLocks noGrp="1"/>
          </p:cNvSpPr>
          <p:nvPr>
            <p:ph type="dt" sz="quarter" idx="10"/>
          </p:nvPr>
        </p:nvSpPr>
        <p:spPr>
          <a:noFill/>
        </p:spPr>
        <p:txBody>
          <a:bodyPr/>
          <a:lstStyle/>
          <a:p>
            <a:fld id="{A66CA4EE-B313-4772-9DB6-99AB2171C294}" type="datetime1">
              <a:rPr lang="fr-FR" smtClean="0"/>
              <a:t>18/06/2010</a:t>
            </a:fld>
            <a:endParaRPr lang="fr-FR" smtClean="0"/>
          </a:p>
        </p:txBody>
      </p:sp>
      <p:sp>
        <p:nvSpPr>
          <p:cNvPr id="32772" name="Espace réservé du numéro de diapositive 4"/>
          <p:cNvSpPr>
            <a:spLocks noGrp="1"/>
          </p:cNvSpPr>
          <p:nvPr>
            <p:ph type="sldNum" sz="quarter" idx="12"/>
          </p:nvPr>
        </p:nvSpPr>
        <p:spPr>
          <a:noFill/>
        </p:spPr>
        <p:txBody>
          <a:bodyPr/>
          <a:lstStyle/>
          <a:p>
            <a:r>
              <a:rPr lang="fr-FR" smtClean="0"/>
              <a:t>page</a:t>
            </a:r>
          </a:p>
        </p:txBody>
      </p:sp>
      <p:sp>
        <p:nvSpPr>
          <p:cNvPr id="32773" name="Espace réservé du pied de page 5"/>
          <p:cNvSpPr>
            <a:spLocks noGrp="1"/>
          </p:cNvSpPr>
          <p:nvPr>
            <p:ph type="ftr" sz="quarter" idx="11"/>
          </p:nvPr>
        </p:nvSpPr>
        <p:spPr>
          <a:noFill/>
        </p:spPr>
        <p:txBody>
          <a:bodyPr/>
          <a:lstStyle/>
          <a:p>
            <a:r>
              <a:rPr lang="fr-FR" smtClean="0"/>
              <a:t>Modddjo – Aks – JSC/ER </a:t>
            </a:r>
          </a:p>
        </p:txBody>
      </p:sp>
      <p:sp>
        <p:nvSpPr>
          <p:cNvPr id="8" name="Rectangle 7"/>
          <p:cNvSpPr/>
          <p:nvPr/>
        </p:nvSpPr>
        <p:spPr>
          <a:xfrm>
            <a:off x="1428750" y="1857375"/>
            <a:ext cx="6215063"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a:solidFill>
                  <a:schemeClr val="tx2"/>
                </a:solidFill>
              </a:rPr>
              <a:t>2 milliards d’internautes</a:t>
            </a:r>
          </a:p>
        </p:txBody>
      </p:sp>
      <p:sp>
        <p:nvSpPr>
          <p:cNvPr id="9" name="Rectangle 8"/>
          <p:cNvSpPr/>
          <p:nvPr/>
        </p:nvSpPr>
        <p:spPr>
          <a:xfrm>
            <a:off x="3357563" y="3357563"/>
            <a:ext cx="22860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smtClean="0">
                <a:solidFill>
                  <a:schemeClr val="tx2"/>
                </a:solidFill>
              </a:rPr>
              <a:t>80 </a:t>
            </a:r>
            <a:r>
              <a:rPr lang="fr-FR" sz="1400" b="1" dirty="0">
                <a:solidFill>
                  <a:schemeClr val="tx2"/>
                </a:solidFill>
              </a:rPr>
              <a:t>millions de</a:t>
            </a:r>
          </a:p>
          <a:p>
            <a:pPr algn="ctr">
              <a:defRPr/>
            </a:pPr>
            <a:r>
              <a:rPr lang="fr-FR" sz="1400" b="1" dirty="0">
                <a:solidFill>
                  <a:schemeClr val="tx2"/>
                </a:solidFill>
              </a:rPr>
              <a:t>sites web actifs</a:t>
            </a:r>
          </a:p>
        </p:txBody>
      </p:sp>
      <p:sp>
        <p:nvSpPr>
          <p:cNvPr id="10" name="Rectangle 9"/>
          <p:cNvSpPr/>
          <p:nvPr/>
        </p:nvSpPr>
        <p:spPr>
          <a:xfrm>
            <a:off x="3714750" y="5229225"/>
            <a:ext cx="1500188" cy="70008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MODDDJO</a:t>
            </a:r>
          </a:p>
        </p:txBody>
      </p:sp>
      <p:sp>
        <p:nvSpPr>
          <p:cNvPr id="32777" name="ZoneTexte 10"/>
          <p:cNvSpPr txBox="1">
            <a:spLocks noChangeArrowheads="1"/>
          </p:cNvSpPr>
          <p:nvPr/>
        </p:nvSpPr>
        <p:spPr bwMode="auto">
          <a:xfrm>
            <a:off x="1000100" y="3429000"/>
            <a:ext cx="2181225" cy="369888"/>
          </a:xfrm>
          <a:prstGeom prst="rect">
            <a:avLst/>
          </a:prstGeom>
          <a:noFill/>
          <a:ln w="9525">
            <a:noFill/>
            <a:miter lim="800000"/>
            <a:headEnd/>
            <a:tailEnd/>
          </a:ln>
        </p:spPr>
        <p:txBody>
          <a:bodyPr wrap="none">
            <a:spAutoFit/>
          </a:bodyPr>
          <a:lstStyle/>
          <a:p>
            <a:pPr algn="ctr"/>
            <a:r>
              <a:rPr lang="fr-FR" dirty="0">
                <a:solidFill>
                  <a:schemeClr val="tx2"/>
                </a:solidFill>
              </a:rPr>
              <a:t>Achat dématérialisé</a:t>
            </a:r>
          </a:p>
        </p:txBody>
      </p:sp>
      <p:sp>
        <p:nvSpPr>
          <p:cNvPr id="32778" name="ZoneTexte 11"/>
          <p:cNvSpPr txBox="1">
            <a:spLocks noChangeArrowheads="1"/>
          </p:cNvSpPr>
          <p:nvPr/>
        </p:nvSpPr>
        <p:spPr bwMode="auto">
          <a:xfrm>
            <a:off x="4857752" y="4286250"/>
            <a:ext cx="2759075" cy="646113"/>
          </a:xfrm>
          <a:prstGeom prst="rect">
            <a:avLst/>
          </a:prstGeom>
          <a:noFill/>
          <a:ln w="9525">
            <a:noFill/>
            <a:miter lim="800000"/>
            <a:headEnd/>
            <a:tailEnd/>
          </a:ln>
        </p:spPr>
        <p:txBody>
          <a:bodyPr wrap="none">
            <a:spAutoFit/>
          </a:bodyPr>
          <a:lstStyle/>
          <a:p>
            <a:pPr algn="ctr"/>
            <a:r>
              <a:rPr lang="fr-FR" dirty="0">
                <a:solidFill>
                  <a:schemeClr val="tx2"/>
                </a:solidFill>
              </a:rPr>
              <a:t>Référencement par </a:t>
            </a:r>
          </a:p>
          <a:p>
            <a:pPr algn="ctr"/>
            <a:r>
              <a:rPr lang="fr-FR" dirty="0">
                <a:solidFill>
                  <a:schemeClr val="tx2"/>
                </a:solidFill>
              </a:rPr>
              <a:t>les moteurs de recherche</a:t>
            </a:r>
          </a:p>
        </p:txBody>
      </p:sp>
      <p:sp>
        <p:nvSpPr>
          <p:cNvPr id="13" name="Flèche vers le bas 12"/>
          <p:cNvSpPr/>
          <p:nvPr/>
        </p:nvSpPr>
        <p:spPr>
          <a:xfrm flipV="1">
            <a:off x="4357688" y="3976688"/>
            <a:ext cx="214312" cy="12144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16" name="Connecteur droit avec flèche 15"/>
          <p:cNvCxnSpPr/>
          <p:nvPr/>
        </p:nvCxnSpPr>
        <p:spPr>
          <a:xfrm>
            <a:off x="1785938" y="2214563"/>
            <a:ext cx="2428875" cy="1143000"/>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10800000" flipV="1">
            <a:off x="4643438" y="2214563"/>
            <a:ext cx="2714625" cy="1143000"/>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2571750" y="2214563"/>
            <a:ext cx="1714500" cy="1143000"/>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rot="5400000">
            <a:off x="3893344" y="2785269"/>
            <a:ext cx="1143000" cy="1588"/>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a:endCxn id="9" idx="0"/>
          </p:cNvCxnSpPr>
          <p:nvPr/>
        </p:nvCxnSpPr>
        <p:spPr>
          <a:xfrm rot="16200000" flipH="1">
            <a:off x="3464719" y="2321719"/>
            <a:ext cx="1143000" cy="928688"/>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rot="10800000" flipV="1">
            <a:off x="4643438" y="2214563"/>
            <a:ext cx="1928812" cy="1143000"/>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rot="5400000">
            <a:off x="4464844" y="2321719"/>
            <a:ext cx="1143000" cy="928688"/>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5786446" y="3286124"/>
            <a:ext cx="2156873" cy="646331"/>
          </a:xfrm>
          <a:prstGeom prst="rect">
            <a:avLst/>
          </a:prstGeom>
          <a:noFill/>
        </p:spPr>
        <p:txBody>
          <a:bodyPr wrap="none" rtlCol="0">
            <a:spAutoFit/>
          </a:bodyPr>
          <a:lstStyle/>
          <a:p>
            <a:r>
              <a:rPr lang="fr-FR" dirty="0" smtClean="0">
                <a:solidFill>
                  <a:srgbClr val="FF0000"/>
                </a:solidFill>
              </a:rPr>
              <a:t>Web </a:t>
            </a:r>
            <a:r>
              <a:rPr lang="fr-FR" dirty="0" err="1" smtClean="0">
                <a:solidFill>
                  <a:srgbClr val="FF0000"/>
                </a:solidFill>
              </a:rPr>
              <a:t>Writer</a:t>
            </a:r>
            <a:r>
              <a:rPr lang="fr-FR" dirty="0" smtClean="0">
                <a:solidFill>
                  <a:srgbClr val="FF0000"/>
                </a:solidFill>
              </a:rPr>
              <a:t> (729 €)</a:t>
            </a:r>
          </a:p>
          <a:p>
            <a:r>
              <a:rPr lang="fr-FR" dirty="0" smtClean="0">
                <a:solidFill>
                  <a:srgbClr val="FF0000"/>
                </a:solidFill>
              </a:rPr>
              <a:t>Plugin (1094 €)</a:t>
            </a:r>
            <a:endParaRPr lang="fr-FR" dirty="0">
              <a:solidFill>
                <a:srgbClr val="FF0000"/>
              </a:solidFill>
            </a:endParaRPr>
          </a:p>
        </p:txBody>
      </p:sp>
      <p:sp>
        <p:nvSpPr>
          <p:cNvPr id="22" name="ZoneTexte 21"/>
          <p:cNvSpPr txBox="1"/>
          <p:nvPr/>
        </p:nvSpPr>
        <p:spPr>
          <a:xfrm>
            <a:off x="7643834" y="1782537"/>
            <a:ext cx="1325235" cy="646331"/>
          </a:xfrm>
          <a:prstGeom prst="rect">
            <a:avLst/>
          </a:prstGeom>
          <a:noFill/>
        </p:spPr>
        <p:txBody>
          <a:bodyPr wrap="none" rtlCol="0">
            <a:spAutoFit/>
          </a:bodyPr>
          <a:lstStyle/>
          <a:p>
            <a:r>
              <a:rPr lang="fr-FR" dirty="0" smtClean="0">
                <a:solidFill>
                  <a:srgbClr val="FF0000"/>
                </a:solidFill>
              </a:rPr>
              <a:t>Web Player</a:t>
            </a:r>
          </a:p>
          <a:p>
            <a:r>
              <a:rPr lang="fr-FR" dirty="0" smtClean="0">
                <a:solidFill>
                  <a:srgbClr val="FF0000"/>
                </a:solidFill>
              </a:rPr>
              <a:t>Gratuit</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noFill/>
        </p:spPr>
        <p:txBody>
          <a:bodyPr/>
          <a:lstStyle/>
          <a:p>
            <a:fld id="{1590A596-F2C9-456A-9091-AD9A52D11329}" type="datetime1">
              <a:rPr lang="fr-FR" smtClean="0"/>
              <a:t>18/06/2010</a:t>
            </a:fld>
            <a:endParaRPr lang="fr-FR"/>
          </a:p>
        </p:txBody>
      </p:sp>
      <p:sp>
        <p:nvSpPr>
          <p:cNvPr id="4099" name="Espace réservé du pied de page 4"/>
          <p:cNvSpPr>
            <a:spLocks noGrp="1"/>
          </p:cNvSpPr>
          <p:nvPr>
            <p:ph type="ftr" sz="quarter" idx="11"/>
          </p:nvPr>
        </p:nvSpPr>
        <p:spPr>
          <a:noFill/>
        </p:spPr>
        <p:txBody>
          <a:bodyPr/>
          <a:lstStyle/>
          <a:p>
            <a:r>
              <a:rPr lang="fr-FR" smtClean="0"/>
              <a:t>Modddjo – Aks – JSC/ER </a:t>
            </a:r>
            <a:endParaRPr lang="fr-FR"/>
          </a:p>
        </p:txBody>
      </p:sp>
      <p:sp>
        <p:nvSpPr>
          <p:cNvPr id="4100" name="Espace réservé du numéro de diapositive 5"/>
          <p:cNvSpPr>
            <a:spLocks noGrp="1"/>
          </p:cNvSpPr>
          <p:nvPr>
            <p:ph type="sldNum" sz="quarter" idx="12"/>
          </p:nvPr>
        </p:nvSpPr>
        <p:spPr>
          <a:noFill/>
        </p:spPr>
        <p:txBody>
          <a:bodyPr/>
          <a:lstStyle/>
          <a:p>
            <a:fld id="{BE6F8C6C-767D-4ED0-9DFA-4ACEF57E55A3}" type="slidenum">
              <a:rPr lang="fr-FR"/>
              <a:pPr/>
              <a:t>22</a:t>
            </a:fld>
            <a:endParaRPr lang="fr-FR"/>
          </a:p>
        </p:txBody>
      </p:sp>
      <p:sp>
        <p:nvSpPr>
          <p:cNvPr id="4101" name="Rectangle 2"/>
          <p:cNvSpPr>
            <a:spLocks noGrp="1" noChangeArrowheads="1"/>
          </p:cNvSpPr>
          <p:nvPr>
            <p:ph type="title"/>
          </p:nvPr>
        </p:nvSpPr>
        <p:spPr/>
        <p:txBody>
          <a:bodyPr/>
          <a:lstStyle/>
          <a:p>
            <a:pPr eaLnBrk="1" hangingPunct="1"/>
            <a:r>
              <a:rPr lang="fr-FR" dirty="0" smtClean="0"/>
              <a:t>6. Business Plan</a:t>
            </a:r>
          </a:p>
        </p:txBody>
      </p:sp>
      <p:sp>
        <p:nvSpPr>
          <p:cNvPr id="4102" name="Rectangle 3"/>
          <p:cNvSpPr>
            <a:spLocks noGrp="1" noChangeArrowheads="1"/>
          </p:cNvSpPr>
          <p:nvPr>
            <p:ph type="body" idx="1"/>
          </p:nvPr>
        </p:nvSpPr>
        <p:spPr>
          <a:xfrm>
            <a:off x="1547813" y="1484313"/>
            <a:ext cx="7096153" cy="4608512"/>
          </a:xfrm>
        </p:spPr>
        <p:txBody>
          <a:bodyPr/>
          <a:lstStyle/>
          <a:p>
            <a:pPr marL="381000" indent="-381000" eaLnBrk="1" hangingPunct="1">
              <a:buSzTx/>
              <a:buFont typeface="Wingdings" pitchFamily="2" charset="2"/>
              <a:buAutoNum type="arabicPeriod"/>
            </a:pPr>
            <a:endParaRPr lang="fr-FR" sz="2400" dirty="0" smtClean="0"/>
          </a:p>
          <a:p>
            <a:pPr marL="381000" indent="-381000" eaLnBrk="1" hangingPunct="1">
              <a:buSzTx/>
              <a:buFont typeface="Wingdings" pitchFamily="2" charset="2"/>
              <a:buAutoNum type="arabicPeriod"/>
            </a:pPr>
            <a:r>
              <a:rPr lang="fr-FR" sz="2400" dirty="0" smtClean="0"/>
              <a:t>Construction du chiffre d’affaires prévisionnel</a:t>
            </a:r>
          </a:p>
          <a:p>
            <a:pPr marL="381000" indent="-381000" eaLnBrk="1" hangingPunct="1">
              <a:buSzTx/>
              <a:buFont typeface="Wingdings" pitchFamily="2" charset="2"/>
              <a:buAutoNum type="arabicPeriod"/>
            </a:pPr>
            <a:r>
              <a:rPr lang="fr-FR" sz="2400" dirty="0" smtClean="0"/>
              <a:t>Comptes d’exploitation prévisionnels</a:t>
            </a:r>
          </a:p>
          <a:p>
            <a:pPr marL="381000" indent="-381000" eaLnBrk="1" hangingPunct="1">
              <a:buSzTx/>
              <a:buFont typeface="Wingdings" pitchFamily="2" charset="2"/>
              <a:buAutoNum type="arabicPeriod"/>
            </a:pPr>
            <a:r>
              <a:rPr lang="fr-FR" sz="2400" dirty="0" smtClean="0"/>
              <a:t>Comptes de financement prévisionnels</a:t>
            </a:r>
          </a:p>
          <a:p>
            <a:pPr marL="381000" indent="-381000" eaLnBrk="1" hangingPunct="1">
              <a:buSzTx/>
              <a:buFont typeface="Wingdings" pitchFamily="2" charset="2"/>
              <a:buAutoNum type="arabicPeriod"/>
            </a:pPr>
            <a:r>
              <a:rPr lang="fr-FR" sz="2400" dirty="0" smtClean="0"/>
              <a:t>Bilans prévisionnels</a:t>
            </a:r>
          </a:p>
          <a:p>
            <a:pPr marL="381000" indent="-381000" eaLnBrk="1" hangingPunct="1">
              <a:buSzTx/>
              <a:buFont typeface="Wingdings" pitchFamily="2" charset="2"/>
              <a:buAutoNum type="arabicPeriod"/>
            </a:pPr>
            <a:r>
              <a:rPr lang="fr-FR" sz="2400" dirty="0" smtClean="0"/>
              <a:t>Free Cash </a:t>
            </a:r>
            <a:r>
              <a:rPr lang="fr-FR" sz="2400" dirty="0" err="1" smtClean="0"/>
              <a:t>Flows</a:t>
            </a:r>
            <a:r>
              <a:rPr lang="fr-FR" sz="2400" dirty="0" smtClean="0"/>
              <a:t> de valorisation</a:t>
            </a:r>
          </a:p>
          <a:p>
            <a:pPr marL="381000" indent="-381000" eaLnBrk="1" hangingPunct="1">
              <a:buSzTx/>
              <a:buFont typeface="Wingdings" pitchFamily="2" charset="2"/>
              <a:buAutoNum type="arabicPeriod"/>
            </a:pPr>
            <a:r>
              <a:rPr lang="fr-FR" sz="2400" dirty="0" smtClean="0"/>
              <a:t>Valorisation du projet</a:t>
            </a:r>
          </a:p>
          <a:p>
            <a:pPr marL="381000" indent="-381000" eaLnBrk="1" hangingPunct="1">
              <a:buSzTx/>
              <a:buFont typeface="Wingdings" pitchFamily="2" charset="2"/>
              <a:buAutoNum type="arabicPeriod"/>
            </a:pPr>
            <a:r>
              <a:rPr lang="fr-FR" sz="2400" dirty="0" smtClean="0"/>
              <a:t>Partage du capital</a:t>
            </a:r>
          </a:p>
          <a:p>
            <a:pPr marL="381000" indent="-381000" eaLnBrk="1" hangingPunct="1">
              <a:buSzTx/>
              <a:buFont typeface="Wingdings" pitchFamily="2" charset="2"/>
              <a:buAutoNum type="arabicPeriod"/>
            </a:pPr>
            <a:r>
              <a:rPr lang="fr-FR" sz="2400" dirty="0" smtClean="0"/>
              <a:t>Analyse de la rentabilité du projet.</a:t>
            </a:r>
          </a:p>
          <a:p>
            <a:pPr marL="381000" indent="-381000" eaLnBrk="1" hangingPunct="1">
              <a:buSzTx/>
              <a:buFont typeface="Wingdings" pitchFamily="2" charset="2"/>
              <a:buAutoNum type="arabicPeriod"/>
            </a:pPr>
            <a:endParaRPr lang="fr-FR" sz="2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a date 2"/>
          <p:cNvSpPr>
            <a:spLocks noGrp="1"/>
          </p:cNvSpPr>
          <p:nvPr>
            <p:ph type="dt" sz="quarter" idx="10"/>
          </p:nvPr>
        </p:nvSpPr>
        <p:spPr>
          <a:noFill/>
        </p:spPr>
        <p:txBody>
          <a:bodyPr/>
          <a:lstStyle/>
          <a:p>
            <a:fld id="{78EA6A24-81A2-4224-8E38-3EC40DF05999}" type="datetime1">
              <a:rPr lang="fr-FR" smtClean="0"/>
              <a:t>18/06/2010</a:t>
            </a:fld>
            <a:endParaRPr lang="fr-FR"/>
          </a:p>
        </p:txBody>
      </p:sp>
      <p:sp>
        <p:nvSpPr>
          <p:cNvPr id="5123"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5124" name="Espace réservé du numéro de diapositive 4"/>
          <p:cNvSpPr>
            <a:spLocks noGrp="1"/>
          </p:cNvSpPr>
          <p:nvPr>
            <p:ph type="sldNum" sz="quarter" idx="12"/>
          </p:nvPr>
        </p:nvSpPr>
        <p:spPr>
          <a:noFill/>
        </p:spPr>
        <p:txBody>
          <a:bodyPr/>
          <a:lstStyle/>
          <a:p>
            <a:fld id="{0788C7C5-73DA-490C-BE65-5E9C466829D0}" type="slidenum">
              <a:rPr lang="fr-FR"/>
              <a:pPr/>
              <a:t>23</a:t>
            </a:fld>
            <a:endParaRPr lang="fr-FR"/>
          </a:p>
        </p:txBody>
      </p:sp>
      <p:sp>
        <p:nvSpPr>
          <p:cNvPr id="5125" name="Rectangle 4"/>
          <p:cNvSpPr>
            <a:spLocks noGrp="1" noChangeArrowheads="1"/>
          </p:cNvSpPr>
          <p:nvPr>
            <p:ph type="title"/>
          </p:nvPr>
        </p:nvSpPr>
        <p:spPr/>
        <p:txBody>
          <a:bodyPr/>
          <a:lstStyle/>
          <a:p>
            <a:pPr eaLnBrk="1" hangingPunct="1"/>
            <a:r>
              <a:rPr lang="fr-FR" sz="2800" dirty="0" smtClean="0"/>
              <a:t>6.1Construction du chiffre d’affaires prévisionnel</a:t>
            </a:r>
          </a:p>
        </p:txBody>
      </p:sp>
      <p:pic>
        <p:nvPicPr>
          <p:cNvPr id="13317" name="Picture 5"/>
          <p:cNvPicPr>
            <a:picLocks noChangeAspect="1" noChangeArrowheads="1"/>
          </p:cNvPicPr>
          <p:nvPr/>
        </p:nvPicPr>
        <p:blipFill>
          <a:blip r:embed="rId2" cstate="print"/>
          <a:srcRect/>
          <a:stretch>
            <a:fillRect/>
          </a:stretch>
        </p:blipFill>
        <p:spPr bwMode="auto">
          <a:xfrm>
            <a:off x="4500563" y="2059004"/>
            <a:ext cx="4548187" cy="3278188"/>
          </a:xfrm>
          <a:prstGeom prst="rect">
            <a:avLst/>
          </a:prstGeom>
          <a:noFill/>
          <a:ln w="9525">
            <a:noFill/>
            <a:miter lim="800000"/>
            <a:headEnd/>
            <a:tailEnd/>
          </a:ln>
        </p:spPr>
      </p:pic>
      <p:pic>
        <p:nvPicPr>
          <p:cNvPr id="13319" name="Picture 7"/>
          <p:cNvPicPr>
            <a:picLocks noChangeAspect="1" noChangeArrowheads="1"/>
          </p:cNvPicPr>
          <p:nvPr/>
        </p:nvPicPr>
        <p:blipFill>
          <a:blip r:embed="rId3" cstate="print"/>
          <a:srcRect/>
          <a:stretch>
            <a:fillRect/>
          </a:stretch>
        </p:blipFill>
        <p:spPr bwMode="auto">
          <a:xfrm>
            <a:off x="179388" y="1627204"/>
            <a:ext cx="4217987" cy="4159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a date 2"/>
          <p:cNvSpPr>
            <a:spLocks noGrp="1"/>
          </p:cNvSpPr>
          <p:nvPr>
            <p:ph type="dt" sz="quarter" idx="10"/>
          </p:nvPr>
        </p:nvSpPr>
        <p:spPr>
          <a:noFill/>
        </p:spPr>
        <p:txBody>
          <a:bodyPr/>
          <a:lstStyle/>
          <a:p>
            <a:fld id="{67E480F8-8FD4-4B4E-9ACD-3ADA97FC4465}" type="datetime1">
              <a:rPr lang="fr-FR" smtClean="0"/>
              <a:t>18/06/2010</a:t>
            </a:fld>
            <a:endParaRPr lang="fr-FR"/>
          </a:p>
        </p:txBody>
      </p:sp>
      <p:sp>
        <p:nvSpPr>
          <p:cNvPr id="6147"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6148" name="Espace réservé du numéro de diapositive 4"/>
          <p:cNvSpPr>
            <a:spLocks noGrp="1"/>
          </p:cNvSpPr>
          <p:nvPr>
            <p:ph type="sldNum" sz="quarter" idx="12"/>
          </p:nvPr>
        </p:nvSpPr>
        <p:spPr>
          <a:noFill/>
        </p:spPr>
        <p:txBody>
          <a:bodyPr/>
          <a:lstStyle/>
          <a:p>
            <a:fld id="{45B7CF0B-4C15-4AB9-B9C3-82617358DBDE}" type="slidenum">
              <a:rPr lang="fr-FR"/>
              <a:pPr/>
              <a:t>24</a:t>
            </a:fld>
            <a:endParaRPr lang="fr-FR"/>
          </a:p>
        </p:txBody>
      </p:sp>
      <p:sp>
        <p:nvSpPr>
          <p:cNvPr id="6149" name="Rectangle 2"/>
          <p:cNvSpPr>
            <a:spLocks noGrp="1" noChangeArrowheads="1"/>
          </p:cNvSpPr>
          <p:nvPr>
            <p:ph type="title"/>
          </p:nvPr>
        </p:nvSpPr>
        <p:spPr/>
        <p:txBody>
          <a:bodyPr/>
          <a:lstStyle/>
          <a:p>
            <a:pPr eaLnBrk="1" hangingPunct="1"/>
            <a:r>
              <a:rPr lang="fr-FR" dirty="0" smtClean="0"/>
              <a:t>6.2 Comptes d’exploitation prévisionnels</a:t>
            </a:r>
          </a:p>
        </p:txBody>
      </p:sp>
      <p:pic>
        <p:nvPicPr>
          <p:cNvPr id="6150" name="Picture 4"/>
          <p:cNvPicPr>
            <a:picLocks noChangeAspect="1" noChangeArrowheads="1"/>
          </p:cNvPicPr>
          <p:nvPr/>
        </p:nvPicPr>
        <p:blipFill>
          <a:blip r:embed="rId2" cstate="print"/>
          <a:srcRect/>
          <a:stretch>
            <a:fillRect/>
          </a:stretch>
        </p:blipFill>
        <p:spPr bwMode="auto">
          <a:xfrm>
            <a:off x="971550" y="1196975"/>
            <a:ext cx="6985000" cy="5037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a date 2"/>
          <p:cNvSpPr>
            <a:spLocks noGrp="1"/>
          </p:cNvSpPr>
          <p:nvPr>
            <p:ph type="dt" sz="quarter" idx="10"/>
          </p:nvPr>
        </p:nvSpPr>
        <p:spPr>
          <a:noFill/>
        </p:spPr>
        <p:txBody>
          <a:bodyPr/>
          <a:lstStyle/>
          <a:p>
            <a:fld id="{0FED5D22-56EE-4FCA-930C-3E6424280017}" type="datetime1">
              <a:rPr lang="fr-FR" smtClean="0"/>
              <a:t>18/06/2010</a:t>
            </a:fld>
            <a:endParaRPr lang="fr-FR"/>
          </a:p>
        </p:txBody>
      </p:sp>
      <p:sp>
        <p:nvSpPr>
          <p:cNvPr id="7171"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7172" name="Espace réservé du numéro de diapositive 4"/>
          <p:cNvSpPr>
            <a:spLocks noGrp="1"/>
          </p:cNvSpPr>
          <p:nvPr>
            <p:ph type="sldNum" sz="quarter" idx="12"/>
          </p:nvPr>
        </p:nvSpPr>
        <p:spPr>
          <a:noFill/>
        </p:spPr>
        <p:txBody>
          <a:bodyPr/>
          <a:lstStyle/>
          <a:p>
            <a:fld id="{3C696CA8-00EB-4864-A17A-804B435F46E2}" type="slidenum">
              <a:rPr lang="fr-FR"/>
              <a:pPr/>
              <a:t>25</a:t>
            </a:fld>
            <a:endParaRPr lang="fr-FR"/>
          </a:p>
        </p:txBody>
      </p:sp>
      <p:sp>
        <p:nvSpPr>
          <p:cNvPr id="7173" name="Rectangle 4"/>
          <p:cNvSpPr>
            <a:spLocks noGrp="1" noChangeArrowheads="1"/>
          </p:cNvSpPr>
          <p:nvPr>
            <p:ph type="title"/>
          </p:nvPr>
        </p:nvSpPr>
        <p:spPr/>
        <p:txBody>
          <a:bodyPr/>
          <a:lstStyle/>
          <a:p>
            <a:pPr eaLnBrk="1" hangingPunct="1"/>
            <a:r>
              <a:rPr lang="fr-FR" dirty="0" smtClean="0"/>
              <a:t>6.3Comptes de financement prévisionnels</a:t>
            </a:r>
          </a:p>
        </p:txBody>
      </p:sp>
      <p:pic>
        <p:nvPicPr>
          <p:cNvPr id="7174" name="Picture 5"/>
          <p:cNvPicPr>
            <a:picLocks noChangeAspect="1" noChangeArrowheads="1"/>
          </p:cNvPicPr>
          <p:nvPr/>
        </p:nvPicPr>
        <p:blipFill>
          <a:blip r:embed="rId2" cstate="print"/>
          <a:srcRect/>
          <a:stretch>
            <a:fillRect/>
          </a:stretch>
        </p:blipFill>
        <p:spPr bwMode="auto">
          <a:xfrm>
            <a:off x="395288" y="1798638"/>
            <a:ext cx="8351837" cy="3286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e la date 2"/>
          <p:cNvSpPr>
            <a:spLocks noGrp="1"/>
          </p:cNvSpPr>
          <p:nvPr>
            <p:ph type="dt" sz="quarter" idx="10"/>
          </p:nvPr>
        </p:nvSpPr>
        <p:spPr>
          <a:noFill/>
        </p:spPr>
        <p:txBody>
          <a:bodyPr/>
          <a:lstStyle/>
          <a:p>
            <a:fld id="{1E0CD337-37A6-4B17-93A6-625B03EDF4C4}" type="datetime1">
              <a:rPr lang="fr-FR" smtClean="0"/>
              <a:t>18/06/2010</a:t>
            </a:fld>
            <a:endParaRPr lang="fr-FR"/>
          </a:p>
        </p:txBody>
      </p:sp>
      <p:sp>
        <p:nvSpPr>
          <p:cNvPr id="8195"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8196" name="Espace réservé du numéro de diapositive 4"/>
          <p:cNvSpPr>
            <a:spLocks noGrp="1"/>
          </p:cNvSpPr>
          <p:nvPr>
            <p:ph type="sldNum" sz="quarter" idx="12"/>
          </p:nvPr>
        </p:nvSpPr>
        <p:spPr>
          <a:noFill/>
        </p:spPr>
        <p:txBody>
          <a:bodyPr/>
          <a:lstStyle/>
          <a:p>
            <a:fld id="{1C4CF96C-EE72-48F5-AA0E-A629A23F890E}" type="slidenum">
              <a:rPr lang="fr-FR"/>
              <a:pPr/>
              <a:t>26</a:t>
            </a:fld>
            <a:endParaRPr lang="fr-FR"/>
          </a:p>
        </p:txBody>
      </p:sp>
      <p:sp>
        <p:nvSpPr>
          <p:cNvPr id="8197" name="Rectangle 2"/>
          <p:cNvSpPr>
            <a:spLocks noGrp="1" noChangeArrowheads="1"/>
          </p:cNvSpPr>
          <p:nvPr>
            <p:ph type="title"/>
          </p:nvPr>
        </p:nvSpPr>
        <p:spPr/>
        <p:txBody>
          <a:bodyPr/>
          <a:lstStyle/>
          <a:p>
            <a:pPr eaLnBrk="1" hangingPunct="1"/>
            <a:r>
              <a:rPr lang="fr-FR" dirty="0" smtClean="0"/>
              <a:t>6.4 Bilans prévisionnels</a:t>
            </a:r>
          </a:p>
        </p:txBody>
      </p:sp>
      <p:pic>
        <p:nvPicPr>
          <p:cNvPr id="11268" name="Picture 4"/>
          <p:cNvPicPr>
            <a:picLocks noChangeAspect="1" noChangeArrowheads="1"/>
          </p:cNvPicPr>
          <p:nvPr/>
        </p:nvPicPr>
        <p:blipFill>
          <a:blip r:embed="rId2" cstate="print"/>
          <a:srcRect/>
          <a:stretch>
            <a:fillRect/>
          </a:stretch>
        </p:blipFill>
        <p:spPr bwMode="auto">
          <a:xfrm>
            <a:off x="1330325" y="1054100"/>
            <a:ext cx="6481763" cy="2693988"/>
          </a:xfrm>
          <a:prstGeom prst="rect">
            <a:avLst/>
          </a:prstGeom>
          <a:noFill/>
          <a:ln w="9525">
            <a:noFill/>
            <a:miter lim="800000"/>
            <a:headEnd/>
            <a:tailEnd/>
          </a:ln>
        </p:spPr>
      </p:pic>
      <p:pic>
        <p:nvPicPr>
          <p:cNvPr id="11269" name="Picture 5"/>
          <p:cNvPicPr>
            <a:picLocks noChangeAspect="1" noChangeArrowheads="1"/>
          </p:cNvPicPr>
          <p:nvPr/>
        </p:nvPicPr>
        <p:blipFill>
          <a:blip r:embed="rId3" cstate="print"/>
          <a:srcRect/>
          <a:stretch>
            <a:fillRect/>
          </a:stretch>
        </p:blipFill>
        <p:spPr bwMode="auto">
          <a:xfrm>
            <a:off x="1330325" y="3849688"/>
            <a:ext cx="6481763" cy="1265237"/>
          </a:xfrm>
          <a:prstGeom prst="rect">
            <a:avLst/>
          </a:prstGeom>
          <a:noFill/>
          <a:ln w="9525">
            <a:noFill/>
            <a:miter lim="800000"/>
            <a:headEnd/>
            <a:tailEnd/>
          </a:ln>
        </p:spPr>
      </p:pic>
      <p:pic>
        <p:nvPicPr>
          <p:cNvPr id="11271" name="Picture 7"/>
          <p:cNvPicPr>
            <a:picLocks noChangeAspect="1" noChangeArrowheads="1"/>
          </p:cNvPicPr>
          <p:nvPr/>
        </p:nvPicPr>
        <p:blipFill>
          <a:blip r:embed="rId4" cstate="print"/>
          <a:srcRect/>
          <a:stretch>
            <a:fillRect/>
          </a:stretch>
        </p:blipFill>
        <p:spPr bwMode="auto">
          <a:xfrm>
            <a:off x="1333500" y="5205413"/>
            <a:ext cx="6478588" cy="1031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a date 2"/>
          <p:cNvSpPr>
            <a:spLocks noGrp="1"/>
          </p:cNvSpPr>
          <p:nvPr>
            <p:ph type="dt" sz="quarter" idx="10"/>
          </p:nvPr>
        </p:nvSpPr>
        <p:spPr>
          <a:noFill/>
        </p:spPr>
        <p:txBody>
          <a:bodyPr/>
          <a:lstStyle/>
          <a:p>
            <a:fld id="{831FF703-7D64-4A05-884F-7315B825AFBA}" type="datetime1">
              <a:rPr lang="fr-FR" smtClean="0"/>
              <a:t>18/06/2010</a:t>
            </a:fld>
            <a:endParaRPr lang="fr-FR"/>
          </a:p>
        </p:txBody>
      </p:sp>
      <p:sp>
        <p:nvSpPr>
          <p:cNvPr id="9219"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9220" name="Espace réservé du numéro de diapositive 4"/>
          <p:cNvSpPr>
            <a:spLocks noGrp="1"/>
          </p:cNvSpPr>
          <p:nvPr>
            <p:ph type="sldNum" sz="quarter" idx="12"/>
          </p:nvPr>
        </p:nvSpPr>
        <p:spPr>
          <a:noFill/>
        </p:spPr>
        <p:txBody>
          <a:bodyPr/>
          <a:lstStyle/>
          <a:p>
            <a:fld id="{ACDB7B2A-880E-4369-901E-7D4AF510617F}" type="slidenum">
              <a:rPr lang="fr-FR"/>
              <a:pPr/>
              <a:t>27</a:t>
            </a:fld>
            <a:endParaRPr lang="fr-FR"/>
          </a:p>
        </p:txBody>
      </p:sp>
      <p:sp>
        <p:nvSpPr>
          <p:cNvPr id="9221" name="Rectangle 2"/>
          <p:cNvSpPr>
            <a:spLocks noGrp="1" noChangeArrowheads="1"/>
          </p:cNvSpPr>
          <p:nvPr>
            <p:ph type="title"/>
          </p:nvPr>
        </p:nvSpPr>
        <p:spPr/>
        <p:txBody>
          <a:bodyPr/>
          <a:lstStyle/>
          <a:p>
            <a:pPr eaLnBrk="1" hangingPunct="1"/>
            <a:r>
              <a:rPr lang="fr-FR" dirty="0" smtClean="0"/>
              <a:t>6.5 Free Cash Flow de valorisation</a:t>
            </a:r>
          </a:p>
        </p:txBody>
      </p:sp>
      <p:pic>
        <p:nvPicPr>
          <p:cNvPr id="9222" name="Picture 4"/>
          <p:cNvPicPr>
            <a:picLocks noChangeAspect="1" noChangeArrowheads="1"/>
          </p:cNvPicPr>
          <p:nvPr/>
        </p:nvPicPr>
        <p:blipFill>
          <a:blip r:embed="rId2" cstate="print"/>
          <a:srcRect/>
          <a:stretch>
            <a:fillRect/>
          </a:stretch>
        </p:blipFill>
        <p:spPr bwMode="auto">
          <a:xfrm>
            <a:off x="539750" y="1663700"/>
            <a:ext cx="8040688" cy="3494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a date 2"/>
          <p:cNvSpPr>
            <a:spLocks noGrp="1"/>
          </p:cNvSpPr>
          <p:nvPr>
            <p:ph type="dt" sz="quarter" idx="10"/>
          </p:nvPr>
        </p:nvSpPr>
        <p:spPr>
          <a:noFill/>
        </p:spPr>
        <p:txBody>
          <a:bodyPr/>
          <a:lstStyle/>
          <a:p>
            <a:fld id="{DA00E190-FF7D-4CE6-8357-0E6EBCF06434}" type="datetime1">
              <a:rPr lang="fr-FR" smtClean="0"/>
              <a:t>18/06/2010</a:t>
            </a:fld>
            <a:endParaRPr lang="fr-FR"/>
          </a:p>
        </p:txBody>
      </p:sp>
      <p:sp>
        <p:nvSpPr>
          <p:cNvPr id="10243"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10244" name="Espace réservé du numéro de diapositive 4"/>
          <p:cNvSpPr>
            <a:spLocks noGrp="1"/>
          </p:cNvSpPr>
          <p:nvPr>
            <p:ph type="sldNum" sz="quarter" idx="12"/>
          </p:nvPr>
        </p:nvSpPr>
        <p:spPr>
          <a:noFill/>
        </p:spPr>
        <p:txBody>
          <a:bodyPr/>
          <a:lstStyle/>
          <a:p>
            <a:fld id="{91D44846-DCE9-4257-8EE1-2EFC8988D42A}" type="slidenum">
              <a:rPr lang="fr-FR"/>
              <a:pPr/>
              <a:t>28</a:t>
            </a:fld>
            <a:endParaRPr lang="fr-FR"/>
          </a:p>
        </p:txBody>
      </p:sp>
      <p:sp>
        <p:nvSpPr>
          <p:cNvPr id="10245" name="Rectangle 4"/>
          <p:cNvSpPr>
            <a:spLocks noGrp="1" noChangeArrowheads="1"/>
          </p:cNvSpPr>
          <p:nvPr>
            <p:ph type="title"/>
          </p:nvPr>
        </p:nvSpPr>
        <p:spPr/>
        <p:txBody>
          <a:bodyPr/>
          <a:lstStyle/>
          <a:p>
            <a:pPr eaLnBrk="1" hangingPunct="1"/>
            <a:r>
              <a:rPr lang="fr-FR" dirty="0" smtClean="0"/>
              <a:t>6.6 Valorisation du projet</a:t>
            </a:r>
          </a:p>
        </p:txBody>
      </p:sp>
      <p:pic>
        <p:nvPicPr>
          <p:cNvPr id="10246" name="Picture 5"/>
          <p:cNvPicPr>
            <a:picLocks noChangeAspect="1" noChangeArrowheads="1"/>
          </p:cNvPicPr>
          <p:nvPr/>
        </p:nvPicPr>
        <p:blipFill>
          <a:blip r:embed="rId2" cstate="print"/>
          <a:srcRect/>
          <a:stretch>
            <a:fillRect/>
          </a:stretch>
        </p:blipFill>
        <p:spPr bwMode="auto">
          <a:xfrm>
            <a:off x="358775" y="1449406"/>
            <a:ext cx="8461375" cy="46228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a date 3"/>
          <p:cNvSpPr>
            <a:spLocks noGrp="1"/>
          </p:cNvSpPr>
          <p:nvPr>
            <p:ph type="dt" sz="quarter" idx="10"/>
          </p:nvPr>
        </p:nvSpPr>
        <p:spPr>
          <a:noFill/>
        </p:spPr>
        <p:txBody>
          <a:bodyPr/>
          <a:lstStyle/>
          <a:p>
            <a:fld id="{272652FD-558C-46FD-B1BB-AE108B7F48D6}" type="datetime1">
              <a:rPr lang="fr-FR" smtClean="0"/>
              <a:t>18/06/2010</a:t>
            </a:fld>
            <a:endParaRPr lang="fr-FR"/>
          </a:p>
        </p:txBody>
      </p:sp>
      <p:sp>
        <p:nvSpPr>
          <p:cNvPr id="11267" name="Espace réservé du pied de page 4"/>
          <p:cNvSpPr>
            <a:spLocks noGrp="1"/>
          </p:cNvSpPr>
          <p:nvPr>
            <p:ph type="ftr" sz="quarter" idx="11"/>
          </p:nvPr>
        </p:nvSpPr>
        <p:spPr>
          <a:noFill/>
        </p:spPr>
        <p:txBody>
          <a:bodyPr/>
          <a:lstStyle/>
          <a:p>
            <a:r>
              <a:rPr lang="fr-FR" smtClean="0"/>
              <a:t>Modddjo – Aks – JSC/ER </a:t>
            </a:r>
            <a:endParaRPr lang="fr-FR"/>
          </a:p>
        </p:txBody>
      </p:sp>
      <p:sp>
        <p:nvSpPr>
          <p:cNvPr id="11268" name="Espace réservé du numéro de diapositive 5"/>
          <p:cNvSpPr>
            <a:spLocks noGrp="1"/>
          </p:cNvSpPr>
          <p:nvPr>
            <p:ph type="sldNum" sz="quarter" idx="12"/>
          </p:nvPr>
        </p:nvSpPr>
        <p:spPr>
          <a:noFill/>
        </p:spPr>
        <p:txBody>
          <a:bodyPr/>
          <a:lstStyle/>
          <a:p>
            <a:fld id="{A43C24A3-5801-4D91-B6FC-0794D52BECE8}" type="slidenum">
              <a:rPr lang="fr-FR"/>
              <a:pPr/>
              <a:t>29</a:t>
            </a:fld>
            <a:endParaRPr lang="fr-FR"/>
          </a:p>
        </p:txBody>
      </p:sp>
      <p:sp>
        <p:nvSpPr>
          <p:cNvPr id="11269" name="Rectangle 2"/>
          <p:cNvSpPr>
            <a:spLocks noGrp="1" noChangeArrowheads="1"/>
          </p:cNvSpPr>
          <p:nvPr>
            <p:ph type="title"/>
          </p:nvPr>
        </p:nvSpPr>
        <p:spPr/>
        <p:txBody>
          <a:bodyPr/>
          <a:lstStyle/>
          <a:p>
            <a:pPr eaLnBrk="1" hangingPunct="1"/>
            <a:r>
              <a:rPr lang="fr-FR" dirty="0" smtClean="0"/>
              <a:t>6.7 Répartition du capital projetée</a:t>
            </a:r>
          </a:p>
        </p:txBody>
      </p:sp>
      <p:pic>
        <p:nvPicPr>
          <p:cNvPr id="21508" name="Picture 4"/>
          <p:cNvPicPr>
            <a:picLocks noChangeAspect="1" noChangeArrowheads="1"/>
          </p:cNvPicPr>
          <p:nvPr/>
        </p:nvPicPr>
        <p:blipFill>
          <a:blip r:embed="rId2" cstate="print"/>
          <a:srcRect/>
          <a:stretch>
            <a:fillRect/>
          </a:stretch>
        </p:blipFill>
        <p:spPr bwMode="auto">
          <a:xfrm>
            <a:off x="1116013" y="2085975"/>
            <a:ext cx="3303587" cy="3071813"/>
          </a:xfrm>
          <a:prstGeom prst="rect">
            <a:avLst/>
          </a:prstGeom>
          <a:noFill/>
          <a:ln w="9525">
            <a:noFill/>
            <a:miter lim="800000"/>
            <a:headEnd/>
            <a:tailEnd/>
          </a:ln>
        </p:spPr>
      </p:pic>
      <p:pic>
        <p:nvPicPr>
          <p:cNvPr id="21509" name="Picture 5"/>
          <p:cNvPicPr>
            <a:picLocks noChangeAspect="1" noChangeArrowheads="1"/>
          </p:cNvPicPr>
          <p:nvPr/>
        </p:nvPicPr>
        <p:blipFill>
          <a:blip r:embed="rId3" cstate="print"/>
          <a:srcRect/>
          <a:stretch>
            <a:fillRect/>
          </a:stretch>
        </p:blipFill>
        <p:spPr bwMode="auto">
          <a:xfrm>
            <a:off x="4641850" y="2133600"/>
            <a:ext cx="3314700" cy="3082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txBox="1">
            <a:spLocks/>
          </p:cNvSpPr>
          <p:nvPr/>
        </p:nvSpPr>
        <p:spPr bwMode="auto">
          <a:xfrm>
            <a:off x="1150938" y="642938"/>
            <a:ext cx="7793037" cy="785812"/>
          </a:xfrm>
          <a:prstGeom prst="rect">
            <a:avLst/>
          </a:prstGeom>
          <a:noFill/>
          <a:ln w="9525">
            <a:noFill/>
            <a:miter lim="800000"/>
            <a:headEnd/>
            <a:tailEnd/>
          </a:ln>
        </p:spPr>
        <p:txBody>
          <a:bodyPr/>
          <a:lstStyle/>
          <a:p>
            <a:endParaRPr lang="fr-FR" sz="4400">
              <a:solidFill>
                <a:schemeClr val="tx2"/>
              </a:solidFill>
            </a:endParaRPr>
          </a:p>
        </p:txBody>
      </p:sp>
      <p:pic>
        <p:nvPicPr>
          <p:cNvPr id="5" name="Modddjo - Teaser.mov">
            <a:hlinkClick r:id="" action="ppaction://media"/>
          </p:cNvPr>
          <p:cNvPicPr>
            <a:picLocks noRot="1" noChangeAspect="1"/>
          </p:cNvPicPr>
          <p:nvPr>
            <a:videoFile r:link="rId1"/>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18436" name="Espace réservé de la date 5"/>
          <p:cNvSpPr>
            <a:spLocks noGrp="1"/>
          </p:cNvSpPr>
          <p:nvPr>
            <p:ph type="dt" sz="quarter" idx="10"/>
          </p:nvPr>
        </p:nvSpPr>
        <p:spPr>
          <a:noFill/>
        </p:spPr>
        <p:txBody>
          <a:bodyPr/>
          <a:lstStyle/>
          <a:p>
            <a:fld id="{FA7F987B-5760-40C8-AE48-6B2A9228F12D}" type="datetime1">
              <a:rPr lang="fr-FR" smtClean="0"/>
              <a:t>18/06/2010</a:t>
            </a:fld>
            <a:endParaRPr lang="fr-FR" smtClean="0"/>
          </a:p>
        </p:txBody>
      </p:sp>
      <p:sp>
        <p:nvSpPr>
          <p:cNvPr id="18437" name="Espace réservé du numéro de diapositive 6"/>
          <p:cNvSpPr>
            <a:spLocks noGrp="1"/>
          </p:cNvSpPr>
          <p:nvPr>
            <p:ph type="sldNum" sz="quarter" idx="12"/>
          </p:nvPr>
        </p:nvSpPr>
        <p:spPr>
          <a:noFill/>
        </p:spPr>
        <p:txBody>
          <a:bodyPr/>
          <a:lstStyle/>
          <a:p>
            <a:fld id="{32A21EDA-C5EE-46DB-9F07-7EFCE687B58F}" type="slidenum">
              <a:rPr lang="fr-FR" smtClean="0"/>
              <a:pPr/>
              <a:t>3</a:t>
            </a:fld>
            <a:endParaRPr lang="fr-FR" smtClean="0"/>
          </a:p>
        </p:txBody>
      </p:sp>
      <p:sp>
        <p:nvSpPr>
          <p:cNvPr id="18438"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a date 3"/>
          <p:cNvSpPr>
            <a:spLocks noGrp="1"/>
          </p:cNvSpPr>
          <p:nvPr>
            <p:ph type="dt" sz="quarter" idx="10"/>
          </p:nvPr>
        </p:nvSpPr>
        <p:spPr>
          <a:noFill/>
        </p:spPr>
        <p:txBody>
          <a:bodyPr/>
          <a:lstStyle/>
          <a:p>
            <a:fld id="{CCBE72CB-EAB0-474C-B0F5-FAB3E34C7CCB}" type="datetime1">
              <a:rPr lang="fr-FR" smtClean="0"/>
              <a:t>18/06/2010</a:t>
            </a:fld>
            <a:endParaRPr lang="fr-FR" smtClean="0"/>
          </a:p>
        </p:txBody>
      </p:sp>
      <p:sp>
        <p:nvSpPr>
          <p:cNvPr id="47107" name="Espace réservé du pied de page 4"/>
          <p:cNvSpPr>
            <a:spLocks noGrp="1"/>
          </p:cNvSpPr>
          <p:nvPr>
            <p:ph type="ftr" sz="quarter" idx="11"/>
          </p:nvPr>
        </p:nvSpPr>
        <p:spPr>
          <a:noFill/>
        </p:spPr>
        <p:txBody>
          <a:bodyPr/>
          <a:lstStyle/>
          <a:p>
            <a:r>
              <a:rPr lang="fr-FR" smtClean="0"/>
              <a:t>Modddjo – Aks – JSC/ER </a:t>
            </a:r>
          </a:p>
        </p:txBody>
      </p:sp>
      <p:sp>
        <p:nvSpPr>
          <p:cNvPr id="47108" name="Espace réservé du numéro de diapositive 5"/>
          <p:cNvSpPr>
            <a:spLocks noGrp="1"/>
          </p:cNvSpPr>
          <p:nvPr>
            <p:ph type="sldNum" sz="quarter" idx="12"/>
          </p:nvPr>
        </p:nvSpPr>
        <p:spPr>
          <a:noFill/>
        </p:spPr>
        <p:txBody>
          <a:bodyPr/>
          <a:lstStyle/>
          <a:p>
            <a:endParaRPr lang="fr-FR" smtClean="0"/>
          </a:p>
        </p:txBody>
      </p:sp>
      <p:sp>
        <p:nvSpPr>
          <p:cNvPr id="47109" name="Rectangle 2"/>
          <p:cNvSpPr>
            <a:spLocks noGrp="1" noChangeArrowheads="1"/>
          </p:cNvSpPr>
          <p:nvPr>
            <p:ph type="title"/>
          </p:nvPr>
        </p:nvSpPr>
        <p:spPr>
          <a:xfrm>
            <a:off x="1150938" y="214313"/>
            <a:ext cx="7793037" cy="714357"/>
          </a:xfrm>
        </p:spPr>
        <p:txBody>
          <a:bodyPr/>
          <a:lstStyle/>
          <a:p>
            <a:r>
              <a:rPr lang="fr-FR" sz="2400" dirty="0" smtClean="0"/>
              <a:t>6.7 Multiples de la profession : </a:t>
            </a:r>
            <a:r>
              <a:rPr lang="fr-FR" sz="2000" dirty="0" smtClean="0"/>
              <a:t>X = (Titres+</a:t>
            </a:r>
            <a:r>
              <a:rPr lang="fr-FR" sz="2000" dirty="0" err="1" smtClean="0"/>
              <a:t>Defi</a:t>
            </a:r>
            <a:r>
              <a:rPr lang="fr-FR" sz="2000" dirty="0" smtClean="0"/>
              <a:t>)/EBIT</a:t>
            </a:r>
          </a:p>
        </p:txBody>
      </p:sp>
      <p:sp>
        <p:nvSpPr>
          <p:cNvPr id="47110" name="Text Box 4"/>
          <p:cNvSpPr txBox="1">
            <a:spLocks noChangeArrowheads="1"/>
          </p:cNvSpPr>
          <p:nvPr/>
        </p:nvSpPr>
        <p:spPr bwMode="auto">
          <a:xfrm>
            <a:off x="1908175" y="2567000"/>
            <a:ext cx="5256213" cy="2647950"/>
          </a:xfrm>
          <a:prstGeom prst="rect">
            <a:avLst/>
          </a:prstGeom>
          <a:noFill/>
          <a:ln w="9525">
            <a:noFill/>
            <a:miter lim="800000"/>
            <a:headEnd/>
            <a:tailEnd/>
          </a:ln>
        </p:spPr>
        <p:txBody>
          <a:bodyPr>
            <a:spAutoFit/>
          </a:bodyPr>
          <a:lstStyle/>
          <a:p>
            <a:pPr>
              <a:spcBef>
                <a:spcPct val="50000"/>
              </a:spcBef>
            </a:pPr>
            <a:r>
              <a:rPr lang="fr-FR" sz="2400" dirty="0"/>
              <a:t>Apple : 			20 à 25</a:t>
            </a:r>
          </a:p>
          <a:p>
            <a:pPr>
              <a:spcBef>
                <a:spcPct val="50000"/>
              </a:spcBef>
            </a:pPr>
            <a:r>
              <a:rPr lang="fr-FR" sz="2400" dirty="0"/>
              <a:t>Sun Microsystems : 		20</a:t>
            </a:r>
          </a:p>
          <a:p>
            <a:pPr>
              <a:spcBef>
                <a:spcPct val="50000"/>
              </a:spcBef>
            </a:pPr>
            <a:r>
              <a:rPr lang="fr-FR" sz="2400" dirty="0"/>
              <a:t>Adobe : 			23</a:t>
            </a:r>
          </a:p>
          <a:p>
            <a:pPr>
              <a:spcBef>
                <a:spcPct val="50000"/>
              </a:spcBef>
            </a:pPr>
            <a:r>
              <a:rPr lang="fr-FR" sz="2400" dirty="0"/>
              <a:t>Microsoft : 			16</a:t>
            </a:r>
          </a:p>
          <a:p>
            <a:pPr>
              <a:spcBef>
                <a:spcPct val="50000"/>
              </a:spcBef>
            </a:pPr>
            <a:r>
              <a:rPr lang="fr-FR" sz="2400" dirty="0"/>
              <a:t>Dassault </a:t>
            </a:r>
            <a:r>
              <a:rPr lang="fr-FR" sz="2400" dirty="0" err="1"/>
              <a:t>systemes</a:t>
            </a:r>
            <a:r>
              <a:rPr lang="fr-FR" sz="2400" dirty="0"/>
              <a:t> : 	19</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e la date 2"/>
          <p:cNvSpPr>
            <a:spLocks noGrp="1"/>
          </p:cNvSpPr>
          <p:nvPr>
            <p:ph type="dt" sz="quarter" idx="10"/>
          </p:nvPr>
        </p:nvSpPr>
        <p:spPr>
          <a:noFill/>
        </p:spPr>
        <p:txBody>
          <a:bodyPr/>
          <a:lstStyle/>
          <a:p>
            <a:fld id="{664FEA5E-D152-49A0-9221-CCBB422F58F4}" type="datetime1">
              <a:rPr lang="fr-FR" smtClean="0"/>
              <a:t>18/06/2010</a:t>
            </a:fld>
            <a:endParaRPr lang="fr-FR"/>
          </a:p>
        </p:txBody>
      </p:sp>
      <p:sp>
        <p:nvSpPr>
          <p:cNvPr id="12291"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12292" name="Espace réservé du numéro de diapositive 4"/>
          <p:cNvSpPr>
            <a:spLocks noGrp="1"/>
          </p:cNvSpPr>
          <p:nvPr>
            <p:ph type="sldNum" sz="quarter" idx="12"/>
          </p:nvPr>
        </p:nvSpPr>
        <p:spPr>
          <a:noFill/>
        </p:spPr>
        <p:txBody>
          <a:bodyPr/>
          <a:lstStyle/>
          <a:p>
            <a:fld id="{9CF09E21-5C1A-4A7B-B8FD-AFDB87900B68}" type="slidenum">
              <a:rPr lang="fr-FR"/>
              <a:pPr/>
              <a:t>31</a:t>
            </a:fld>
            <a:endParaRPr lang="fr-FR"/>
          </a:p>
        </p:txBody>
      </p:sp>
      <p:sp>
        <p:nvSpPr>
          <p:cNvPr id="12293" name="Rectangle 2"/>
          <p:cNvSpPr>
            <a:spLocks noGrp="1" noChangeArrowheads="1"/>
          </p:cNvSpPr>
          <p:nvPr>
            <p:ph type="title"/>
          </p:nvPr>
        </p:nvSpPr>
        <p:spPr/>
        <p:txBody>
          <a:bodyPr/>
          <a:lstStyle/>
          <a:p>
            <a:pPr eaLnBrk="1" hangingPunct="1"/>
            <a:r>
              <a:rPr lang="fr-FR" dirty="0" smtClean="0"/>
              <a:t>6.8 Rentabilité du projet</a:t>
            </a:r>
          </a:p>
        </p:txBody>
      </p:sp>
      <p:pic>
        <p:nvPicPr>
          <p:cNvPr id="22533" name="Picture 5"/>
          <p:cNvPicPr>
            <a:picLocks noChangeAspect="1" noChangeArrowheads="1"/>
          </p:cNvPicPr>
          <p:nvPr/>
        </p:nvPicPr>
        <p:blipFill>
          <a:blip r:embed="rId2" cstate="print"/>
          <a:srcRect/>
          <a:stretch>
            <a:fillRect/>
          </a:stretch>
        </p:blipFill>
        <p:spPr bwMode="auto">
          <a:xfrm>
            <a:off x="1422400" y="2627313"/>
            <a:ext cx="6230938" cy="1506537"/>
          </a:xfrm>
          <a:prstGeom prst="rect">
            <a:avLst/>
          </a:prstGeom>
          <a:noFill/>
          <a:ln w="9525">
            <a:noFill/>
            <a:miter lim="800000"/>
            <a:headEnd/>
            <a:tailEnd/>
          </a:ln>
        </p:spPr>
      </p:pic>
      <p:pic>
        <p:nvPicPr>
          <p:cNvPr id="22534" name="Picture 6"/>
          <p:cNvPicPr>
            <a:picLocks noChangeAspect="1" noChangeArrowheads="1"/>
          </p:cNvPicPr>
          <p:nvPr/>
        </p:nvPicPr>
        <p:blipFill>
          <a:blip r:embed="rId3" cstate="print"/>
          <a:srcRect/>
          <a:stretch>
            <a:fillRect/>
          </a:stretch>
        </p:blipFill>
        <p:spPr bwMode="auto">
          <a:xfrm>
            <a:off x="1403350" y="4298950"/>
            <a:ext cx="6230938" cy="1506538"/>
          </a:xfrm>
          <a:prstGeom prst="rect">
            <a:avLst/>
          </a:prstGeom>
          <a:noFill/>
          <a:ln w="9525">
            <a:noFill/>
            <a:miter lim="800000"/>
            <a:headEnd/>
            <a:tailEnd/>
          </a:ln>
        </p:spPr>
      </p:pic>
      <p:pic>
        <p:nvPicPr>
          <p:cNvPr id="22535" name="Picture 7"/>
          <p:cNvPicPr>
            <a:picLocks noChangeAspect="1" noChangeArrowheads="1"/>
          </p:cNvPicPr>
          <p:nvPr/>
        </p:nvPicPr>
        <p:blipFill>
          <a:blip r:embed="rId4" cstate="print"/>
          <a:srcRect/>
          <a:stretch>
            <a:fillRect/>
          </a:stretch>
        </p:blipFill>
        <p:spPr bwMode="auto">
          <a:xfrm>
            <a:off x="1835150" y="1557338"/>
            <a:ext cx="5405438" cy="8921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4"/>
          <p:cNvSpPr>
            <a:spLocks noGrp="1" noChangeArrowheads="1"/>
          </p:cNvSpPr>
          <p:nvPr>
            <p:ph type="dt" sz="quarter" idx="10"/>
          </p:nvPr>
        </p:nvSpPr>
        <p:spPr>
          <a:noFill/>
        </p:spPr>
        <p:txBody>
          <a:bodyPr/>
          <a:lstStyle/>
          <a:p>
            <a:fld id="{D5180E10-C741-4182-B037-9A3F9F5C60EB}" type="datetime1">
              <a:rPr lang="fr-FR" smtClean="0"/>
              <a:t>18/06/2010</a:t>
            </a:fld>
            <a:endParaRPr lang="fr-FR"/>
          </a:p>
        </p:txBody>
      </p:sp>
      <p:sp>
        <p:nvSpPr>
          <p:cNvPr id="13315" name="Rectangle 15"/>
          <p:cNvSpPr>
            <a:spLocks noGrp="1" noChangeArrowheads="1"/>
          </p:cNvSpPr>
          <p:nvPr>
            <p:ph type="ftr" sz="quarter" idx="11"/>
          </p:nvPr>
        </p:nvSpPr>
        <p:spPr>
          <a:noFill/>
        </p:spPr>
        <p:txBody>
          <a:bodyPr/>
          <a:lstStyle/>
          <a:p>
            <a:r>
              <a:rPr lang="fr-FR" smtClean="0"/>
              <a:t>Modddjo – Aks – JSC/ER </a:t>
            </a:r>
            <a:endParaRPr lang="fr-FR"/>
          </a:p>
        </p:txBody>
      </p:sp>
      <p:sp>
        <p:nvSpPr>
          <p:cNvPr id="13316" name="Rectangle 16"/>
          <p:cNvSpPr>
            <a:spLocks noGrp="1" noChangeArrowheads="1"/>
          </p:cNvSpPr>
          <p:nvPr>
            <p:ph type="sldNum" sz="quarter" idx="12"/>
          </p:nvPr>
        </p:nvSpPr>
        <p:spPr>
          <a:noFill/>
        </p:spPr>
        <p:txBody>
          <a:bodyPr/>
          <a:lstStyle/>
          <a:p>
            <a:fld id="{39430179-52F8-4BD0-8019-153D5F4E13A7}" type="slidenum">
              <a:rPr lang="fr-FR"/>
              <a:pPr/>
              <a:t>32</a:t>
            </a:fld>
            <a:endParaRPr lang="fr-FR"/>
          </a:p>
        </p:txBody>
      </p:sp>
      <p:sp>
        <p:nvSpPr>
          <p:cNvPr id="13317" name="Rectangle 4"/>
          <p:cNvSpPr>
            <a:spLocks noGrp="1" noChangeArrowheads="1"/>
          </p:cNvSpPr>
          <p:nvPr>
            <p:ph type="ctrTitle"/>
          </p:nvPr>
        </p:nvSpPr>
        <p:spPr/>
        <p:txBody>
          <a:bodyPr/>
          <a:lstStyle/>
          <a:p>
            <a:pPr eaLnBrk="1" hangingPunct="1"/>
            <a:r>
              <a:rPr lang="fr-FR" smtClean="0"/>
              <a:t>Merci de votre attention…</a:t>
            </a:r>
          </a:p>
        </p:txBody>
      </p:sp>
      <p:sp>
        <p:nvSpPr>
          <p:cNvPr id="13318" name="Rectangle 5"/>
          <p:cNvSpPr>
            <a:spLocks noGrp="1" noChangeArrowheads="1"/>
          </p:cNvSpPr>
          <p:nvPr>
            <p:ph type="subTitle" idx="1"/>
          </p:nvPr>
        </p:nvSpPr>
        <p:spPr/>
        <p:txBody>
          <a:bodyPr/>
          <a:lstStyle/>
          <a:p>
            <a:pPr eaLnBrk="1" hangingPunct="1"/>
            <a:r>
              <a:rPr lang="fr-FR" smtClean="0"/>
              <a:t>JSC Consultants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4"/>
          <p:cNvSpPr>
            <a:spLocks noGrp="1" noChangeArrowheads="1"/>
          </p:cNvSpPr>
          <p:nvPr>
            <p:ph type="dt" sz="quarter" idx="10"/>
          </p:nvPr>
        </p:nvSpPr>
        <p:spPr>
          <a:noFill/>
        </p:spPr>
        <p:txBody>
          <a:bodyPr/>
          <a:lstStyle/>
          <a:p>
            <a:fld id="{441D0BD9-CCE1-45C7-82C0-7F1BED8A6B5F}" type="datetime1">
              <a:rPr lang="fr-FR" smtClean="0"/>
              <a:t>18/06/2010</a:t>
            </a:fld>
            <a:endParaRPr lang="fr-FR"/>
          </a:p>
        </p:txBody>
      </p:sp>
      <p:sp>
        <p:nvSpPr>
          <p:cNvPr id="13315" name="Rectangle 15"/>
          <p:cNvSpPr>
            <a:spLocks noGrp="1" noChangeArrowheads="1"/>
          </p:cNvSpPr>
          <p:nvPr>
            <p:ph type="ftr" sz="quarter" idx="11"/>
          </p:nvPr>
        </p:nvSpPr>
        <p:spPr>
          <a:noFill/>
        </p:spPr>
        <p:txBody>
          <a:bodyPr/>
          <a:lstStyle/>
          <a:p>
            <a:r>
              <a:rPr lang="fr-FR" smtClean="0"/>
              <a:t>Modddjo – Aks – JSC/ER </a:t>
            </a:r>
            <a:endParaRPr lang="fr-FR"/>
          </a:p>
        </p:txBody>
      </p:sp>
      <p:sp>
        <p:nvSpPr>
          <p:cNvPr id="13316" name="Rectangle 16"/>
          <p:cNvSpPr>
            <a:spLocks noGrp="1" noChangeArrowheads="1"/>
          </p:cNvSpPr>
          <p:nvPr>
            <p:ph type="sldNum" sz="quarter" idx="12"/>
          </p:nvPr>
        </p:nvSpPr>
        <p:spPr>
          <a:noFill/>
        </p:spPr>
        <p:txBody>
          <a:bodyPr/>
          <a:lstStyle/>
          <a:p>
            <a:fld id="{39430179-52F8-4BD0-8019-153D5F4E13A7}" type="slidenum">
              <a:rPr lang="fr-FR"/>
              <a:pPr/>
              <a:t>33</a:t>
            </a:fld>
            <a:endParaRPr lang="fr-FR"/>
          </a:p>
        </p:txBody>
      </p:sp>
      <p:sp>
        <p:nvSpPr>
          <p:cNvPr id="13317" name="Rectangle 4"/>
          <p:cNvSpPr>
            <a:spLocks noGrp="1" noChangeArrowheads="1"/>
          </p:cNvSpPr>
          <p:nvPr>
            <p:ph type="ctrTitle"/>
          </p:nvPr>
        </p:nvSpPr>
        <p:spPr/>
        <p:txBody>
          <a:bodyPr/>
          <a:lstStyle/>
          <a:p>
            <a:pPr eaLnBrk="1" hangingPunct="1"/>
            <a:r>
              <a:rPr lang="fr-FR" dirty="0" smtClean="0"/>
              <a:t>ANNEXES</a:t>
            </a:r>
          </a:p>
        </p:txBody>
      </p:sp>
      <p:sp>
        <p:nvSpPr>
          <p:cNvPr id="13318" name="Rectangle 5"/>
          <p:cNvSpPr>
            <a:spLocks noGrp="1" noChangeArrowheads="1"/>
          </p:cNvSpPr>
          <p:nvPr>
            <p:ph type="subTitle" idx="1"/>
          </p:nvPr>
        </p:nvSpPr>
        <p:spPr/>
        <p:txBody>
          <a:bodyPr/>
          <a:lstStyle/>
          <a:p>
            <a:pPr eaLnBrk="1" hangingPunct="1"/>
            <a:endParaRPr lang="fr-FR"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150938" y="214313"/>
            <a:ext cx="7793037" cy="838200"/>
          </a:xfrm>
        </p:spPr>
        <p:txBody>
          <a:bodyPr/>
          <a:lstStyle/>
          <a:p>
            <a:pPr eaLnBrk="1" hangingPunct="1"/>
            <a:r>
              <a:rPr lang="fr-FR" dirty="0" smtClean="0"/>
              <a:t>(Annexe) Concurrence</a:t>
            </a:r>
            <a:endParaRPr lang="fr-FR" sz="1600" dirty="0" smtClean="0"/>
          </a:p>
        </p:txBody>
      </p:sp>
      <p:pic>
        <p:nvPicPr>
          <p:cNvPr id="52227" name="Picture 6"/>
          <p:cNvPicPr>
            <a:picLocks noChangeAspect="1" noChangeArrowheads="1"/>
          </p:cNvPicPr>
          <p:nvPr/>
        </p:nvPicPr>
        <p:blipFill>
          <a:blip r:embed="rId3" cstate="print"/>
          <a:srcRect/>
          <a:stretch>
            <a:fillRect/>
          </a:stretch>
        </p:blipFill>
        <p:spPr bwMode="auto">
          <a:xfrm>
            <a:off x="1619250" y="1989138"/>
            <a:ext cx="7229475" cy="4495800"/>
          </a:xfrm>
          <a:prstGeom prst="rect">
            <a:avLst/>
          </a:prstGeom>
          <a:noFill/>
          <a:ln w="9525">
            <a:noFill/>
            <a:miter lim="800000"/>
            <a:headEnd/>
            <a:tailEnd/>
          </a:ln>
        </p:spPr>
      </p:pic>
      <p:sp>
        <p:nvSpPr>
          <p:cNvPr id="52228" name="Espace réservé de la date 3"/>
          <p:cNvSpPr>
            <a:spLocks noGrp="1"/>
          </p:cNvSpPr>
          <p:nvPr>
            <p:ph type="dt" sz="quarter" idx="10"/>
          </p:nvPr>
        </p:nvSpPr>
        <p:spPr>
          <a:noFill/>
        </p:spPr>
        <p:txBody>
          <a:bodyPr/>
          <a:lstStyle/>
          <a:p>
            <a:fld id="{20AC4B84-D8B7-4E83-885C-C4F840283C72}" type="datetime1">
              <a:rPr lang="fr-FR" smtClean="0"/>
              <a:t>18/06/2010</a:t>
            </a:fld>
            <a:endParaRPr lang="fr-FR" smtClean="0"/>
          </a:p>
        </p:txBody>
      </p:sp>
      <p:sp>
        <p:nvSpPr>
          <p:cNvPr id="52229" name="Espace réservé du numéro de diapositive 4"/>
          <p:cNvSpPr>
            <a:spLocks noGrp="1"/>
          </p:cNvSpPr>
          <p:nvPr>
            <p:ph type="sldNum" sz="quarter" idx="12"/>
          </p:nvPr>
        </p:nvSpPr>
        <p:spPr>
          <a:noFill/>
        </p:spPr>
        <p:txBody>
          <a:bodyPr/>
          <a:lstStyle/>
          <a:p>
            <a:r>
              <a:rPr lang="fr-FR" smtClean="0"/>
              <a:t>page</a:t>
            </a:r>
          </a:p>
        </p:txBody>
      </p:sp>
      <p:sp>
        <p:nvSpPr>
          <p:cNvPr id="52230"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re 1"/>
          <p:cNvSpPr>
            <a:spLocks noGrp="1"/>
          </p:cNvSpPr>
          <p:nvPr>
            <p:ph type="title"/>
          </p:nvPr>
        </p:nvSpPr>
        <p:spPr>
          <a:xfrm>
            <a:off x="1150938" y="214313"/>
            <a:ext cx="7793037" cy="838200"/>
          </a:xfrm>
        </p:spPr>
        <p:txBody>
          <a:bodyPr/>
          <a:lstStyle/>
          <a:p>
            <a:pPr eaLnBrk="1" hangingPunct="1"/>
            <a:r>
              <a:rPr lang="fr-FR" sz="4000" dirty="0" smtClean="0"/>
              <a:t>Prévisions des ventes</a:t>
            </a:r>
          </a:p>
        </p:txBody>
      </p:sp>
      <p:sp>
        <p:nvSpPr>
          <p:cNvPr id="37891" name="Espace réservé du contenu 2"/>
          <p:cNvSpPr>
            <a:spLocks noGrp="1"/>
          </p:cNvSpPr>
          <p:nvPr>
            <p:ph idx="1"/>
          </p:nvPr>
        </p:nvSpPr>
        <p:spPr/>
        <p:txBody>
          <a:bodyPr/>
          <a:lstStyle/>
          <a:p>
            <a:r>
              <a:rPr lang="fr-FR" sz="1200" b="1" smtClean="0"/>
              <a:t>Quantités</a:t>
            </a:r>
            <a:endParaRPr lang="fr-FR" sz="1200" smtClean="0"/>
          </a:p>
          <a:p>
            <a:r>
              <a:rPr lang="fr-FR" sz="1200" smtClean="0"/>
              <a:t>1,3 à 1,4 milliards d'internautes sur 240 millions de sites web, dont 80 millions sont actifs pour faire l'acquisition des produits </a:t>
            </a:r>
            <a:r>
              <a:rPr lang="fr-FR" sz="1200" b="1" i="1" smtClean="0"/>
              <a:t>Modddjo</a:t>
            </a:r>
            <a:endParaRPr lang="fr-FR" sz="1200" smtClean="0"/>
          </a:p>
          <a:p>
            <a:r>
              <a:rPr lang="fr-FR" sz="1200" smtClean="0"/>
              <a:t>Quantités mensuelles de produits </a:t>
            </a:r>
            <a:r>
              <a:rPr lang="fr-FR" sz="1200" b="1" i="1" smtClean="0"/>
              <a:t>Modddjo</a:t>
            </a:r>
            <a:r>
              <a:rPr lang="fr-FR" sz="1200" smtClean="0"/>
              <a:t> vendues en 2012 = </a:t>
            </a:r>
            <a:br>
              <a:rPr lang="fr-FR" sz="1200" smtClean="0"/>
            </a:br>
            <a:r>
              <a:rPr lang="fr-FR" sz="1200" smtClean="0"/>
              <a:t>450 réparties :</a:t>
            </a:r>
          </a:p>
          <a:p>
            <a:pPr lvl="1"/>
            <a:r>
              <a:rPr lang="fr-FR" sz="1200" smtClean="0"/>
              <a:t>200 en Europe (français, anglais, allemand, espagnol, italien),</a:t>
            </a:r>
          </a:p>
          <a:p>
            <a:pPr lvl="1"/>
            <a:r>
              <a:rPr lang="fr-FR" sz="1200" smtClean="0"/>
              <a:t>150 en Amérique (Nord et Sud)</a:t>
            </a:r>
          </a:p>
          <a:p>
            <a:pPr lvl="1"/>
            <a:r>
              <a:rPr lang="fr-FR" sz="1200" smtClean="0"/>
              <a:t>100 en Asie (Chine et Japon)</a:t>
            </a:r>
          </a:p>
          <a:p>
            <a:endParaRPr lang="fr-FR" sz="1200" smtClean="0"/>
          </a:p>
          <a:p>
            <a:r>
              <a:rPr lang="fr-FR" sz="1200" b="1" smtClean="0"/>
              <a:t>Prix</a:t>
            </a:r>
            <a:endParaRPr lang="fr-FR" sz="1200" smtClean="0"/>
          </a:p>
          <a:p>
            <a:r>
              <a:rPr lang="fr-FR" sz="1200" smtClean="0"/>
              <a:t>Produits et services professionnels (Writer, greffon, services...) payants :</a:t>
            </a:r>
          </a:p>
          <a:p>
            <a:pPr lvl="1"/>
            <a:r>
              <a:rPr lang="fr-FR" sz="1400" smtClean="0"/>
              <a:t>Writer = 729€ HT ( ~ Flash notamment)</a:t>
            </a:r>
          </a:p>
          <a:p>
            <a:pPr lvl="1"/>
            <a:r>
              <a:rPr lang="fr-FR" sz="1400" smtClean="0"/>
              <a:t>Le plugin «</a:t>
            </a:r>
            <a:r>
              <a:rPr lang="fr-FR" sz="1400" b="1" i="1" smtClean="0"/>
              <a:t> DreamWeaver </a:t>
            </a:r>
            <a:r>
              <a:rPr lang="fr-FR" sz="1400" smtClean="0"/>
              <a:t>» = 1094€ HT  (150% du prix du Writer)</a:t>
            </a:r>
            <a:r>
              <a:rPr lang="fr-FR" sz="1000" smtClean="0"/>
              <a:t>.</a:t>
            </a:r>
          </a:p>
          <a:p>
            <a:pPr lvl="1"/>
            <a:endParaRPr lang="fr-FR" sz="1000" smtClean="0"/>
          </a:p>
          <a:p>
            <a:r>
              <a:rPr lang="fr-FR" sz="1200" b="1" smtClean="0"/>
              <a:t>Chiffres d'affaires</a:t>
            </a:r>
            <a:endParaRPr lang="fr-FR" sz="1200" smtClean="0"/>
          </a:p>
          <a:p>
            <a:r>
              <a:rPr lang="fr-FR" sz="1200" smtClean="0"/>
              <a:t>450 pièces de plugin </a:t>
            </a:r>
            <a:r>
              <a:rPr lang="fr-FR" sz="1200" b="1" i="1" smtClean="0"/>
              <a:t>DreamWeaver</a:t>
            </a:r>
            <a:r>
              <a:rPr lang="fr-FR" sz="1200" smtClean="0"/>
              <a:t> à 1094 € ainsi que quelques services annexes prudemment estimés à 5% du chiffre d'affaires produit, nous amènerons à un CA total d'environ 520 k€ par mois en 2011.</a:t>
            </a:r>
          </a:p>
          <a:p>
            <a:endParaRPr lang="fr-FR" sz="1200" smtClean="0"/>
          </a:p>
          <a:p>
            <a:r>
              <a:rPr lang="fr-FR" sz="1200" smtClean="0"/>
              <a:t>Les ventes de produit s commenceront selon le plan déjà indiqué en juillet 2010.</a:t>
            </a:r>
          </a:p>
        </p:txBody>
      </p:sp>
      <p:sp>
        <p:nvSpPr>
          <p:cNvPr id="37892" name="Espace réservé de la date 3"/>
          <p:cNvSpPr>
            <a:spLocks noGrp="1"/>
          </p:cNvSpPr>
          <p:nvPr>
            <p:ph type="dt" sz="quarter" idx="10"/>
          </p:nvPr>
        </p:nvSpPr>
        <p:spPr>
          <a:noFill/>
        </p:spPr>
        <p:txBody>
          <a:bodyPr/>
          <a:lstStyle/>
          <a:p>
            <a:fld id="{A84095C7-F7E3-4FE3-B892-614BB4C4E2AF}" type="datetime1">
              <a:rPr lang="fr-FR" smtClean="0"/>
              <a:t>18/06/2010</a:t>
            </a:fld>
            <a:endParaRPr lang="fr-FR" smtClean="0"/>
          </a:p>
        </p:txBody>
      </p:sp>
      <p:sp>
        <p:nvSpPr>
          <p:cNvPr id="37893" name="Espace réservé du numéro de diapositive 4"/>
          <p:cNvSpPr>
            <a:spLocks noGrp="1"/>
          </p:cNvSpPr>
          <p:nvPr>
            <p:ph type="sldNum" sz="quarter" idx="12"/>
          </p:nvPr>
        </p:nvSpPr>
        <p:spPr>
          <a:noFill/>
        </p:spPr>
        <p:txBody>
          <a:bodyPr/>
          <a:lstStyle/>
          <a:p>
            <a:r>
              <a:rPr lang="fr-FR" smtClean="0"/>
              <a:t>page</a:t>
            </a:r>
          </a:p>
        </p:txBody>
      </p:sp>
      <p:sp>
        <p:nvSpPr>
          <p:cNvPr id="3789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re 1"/>
          <p:cNvSpPr>
            <a:spLocks noGrp="1"/>
          </p:cNvSpPr>
          <p:nvPr>
            <p:ph type="title" idx="4294967295"/>
          </p:nvPr>
        </p:nvSpPr>
        <p:spPr>
          <a:xfrm>
            <a:off x="1150938" y="214313"/>
            <a:ext cx="7793037" cy="838200"/>
          </a:xfrm>
        </p:spPr>
        <p:txBody>
          <a:bodyPr/>
          <a:lstStyle/>
          <a:p>
            <a:pPr eaLnBrk="1" hangingPunct="1"/>
            <a:r>
              <a:rPr lang="fr-FR" sz="4000" dirty="0" smtClean="0"/>
              <a:t>Prévisions des ventes</a:t>
            </a:r>
          </a:p>
        </p:txBody>
      </p:sp>
      <p:sp>
        <p:nvSpPr>
          <p:cNvPr id="38915" name="Espace réservé du contenu 2"/>
          <p:cNvSpPr>
            <a:spLocks noGrp="1"/>
          </p:cNvSpPr>
          <p:nvPr>
            <p:ph idx="4294967295"/>
          </p:nvPr>
        </p:nvSpPr>
        <p:spPr/>
        <p:txBody>
          <a:bodyPr/>
          <a:lstStyle/>
          <a:p>
            <a:endParaRPr lang="fr-FR" sz="1200" b="1" smtClean="0"/>
          </a:p>
          <a:p>
            <a:r>
              <a:rPr lang="fr-FR" sz="1200" b="1" smtClean="0"/>
              <a:t>8 millions de décideurs à toucher (de sites cibles) </a:t>
            </a:r>
            <a:r>
              <a:rPr lang="fr-FR" sz="1200" b="1" smtClean="0">
                <a:sym typeface="Wingdings" pitchFamily="2" charset="2"/>
              </a:rPr>
              <a:t> prospects qualifiés</a:t>
            </a:r>
          </a:p>
          <a:p>
            <a:pPr lvl="1"/>
            <a:r>
              <a:rPr lang="fr-FR" sz="1200" smtClean="0"/>
              <a:t>Une adresse où l’on connaît la motivation du prospect</a:t>
            </a:r>
          </a:p>
          <a:p>
            <a:pPr lvl="1"/>
            <a:r>
              <a:rPr lang="fr-FR" sz="1200" smtClean="0"/>
              <a:t>8 millions de décideurs qui peuvent acheter 1 unité x 729 €</a:t>
            </a:r>
          </a:p>
          <a:p>
            <a:pPr lvl="1"/>
            <a:r>
              <a:rPr lang="fr-FR" sz="1200" smtClean="0"/>
              <a:t>Leads : 10 000</a:t>
            </a:r>
          </a:p>
          <a:p>
            <a:pPr lvl="1"/>
            <a:r>
              <a:rPr lang="fr-FR" sz="1200" smtClean="0"/>
              <a:t>Transformés  : 15 %</a:t>
            </a:r>
          </a:p>
          <a:p>
            <a:pPr lvl="1"/>
            <a:r>
              <a:rPr lang="fr-FR" sz="1200" smtClean="0"/>
              <a:t>Clients : 150</a:t>
            </a:r>
          </a:p>
          <a:p>
            <a:pPr lvl="1"/>
            <a:r>
              <a:rPr lang="fr-FR" sz="1200" smtClean="0">
                <a:sym typeface="Wingdings" pitchFamily="2" charset="2"/>
              </a:rPr>
              <a:t> pour 10 K€ dépensés = 230 k€ de CA</a:t>
            </a:r>
          </a:p>
          <a:p>
            <a:pPr lvl="1"/>
            <a:endParaRPr lang="fr-FR" sz="1200" smtClean="0"/>
          </a:p>
          <a:p>
            <a:r>
              <a:rPr lang="fr-FR" sz="1200" b="1" smtClean="0"/>
              <a:t>Publicité :</a:t>
            </a:r>
            <a:r>
              <a:rPr lang="fr-FR" sz="1200" smtClean="0"/>
              <a:t> 300 000 € = coût heure modérateur (6 animateurs à 50 k€/an – 1 par langue)</a:t>
            </a:r>
          </a:p>
          <a:p>
            <a:r>
              <a:rPr lang="fr-FR" sz="1200" smtClean="0"/>
              <a:t>Chaque animateur donne 33 000 contacts qualifiés, soit 5000 leads/pers, soit 25 leads/par jour</a:t>
            </a:r>
          </a:p>
          <a:p>
            <a:pPr lvl="1"/>
            <a:r>
              <a:rPr lang="fr-FR" sz="1200" smtClean="0"/>
              <a:t>année 1 : 1 500 unités</a:t>
            </a:r>
          </a:p>
          <a:p>
            <a:pPr lvl="1"/>
            <a:r>
              <a:rPr lang="fr-FR" sz="1200" smtClean="0"/>
              <a:t>année 2 : 5 600</a:t>
            </a:r>
          </a:p>
          <a:p>
            <a:pPr lvl="1"/>
            <a:r>
              <a:rPr lang="fr-FR" sz="1200" smtClean="0"/>
              <a:t>année 3 : 5 400 </a:t>
            </a:r>
          </a:p>
          <a:p>
            <a:pPr lvl="1"/>
            <a:endParaRPr lang="fr-FR" sz="1200" smtClean="0"/>
          </a:p>
          <a:p>
            <a:r>
              <a:rPr lang="fr-FR" sz="1200" b="1" smtClean="0"/>
              <a:t>Pub. Année 2 : </a:t>
            </a:r>
            <a:r>
              <a:rPr lang="fr-FR" sz="1200" smtClean="0"/>
              <a:t>600 000 € (pub, traduction, salaires chargés modérateurs)</a:t>
            </a:r>
            <a:r>
              <a:rPr lang="fr-FR" sz="1200" b="1" smtClean="0"/>
              <a:t> </a:t>
            </a:r>
            <a:endParaRPr lang="fr-FR" sz="1200" smtClean="0"/>
          </a:p>
          <a:p>
            <a:r>
              <a:rPr lang="fr-FR" sz="1200" b="1" smtClean="0"/>
              <a:t>Levier :</a:t>
            </a:r>
            <a:r>
              <a:rPr lang="fr-FR" sz="1200" smtClean="0"/>
              <a:t> animation de la communauté autour de Goodddjo </a:t>
            </a:r>
          </a:p>
          <a:p>
            <a:pPr lvl="1"/>
            <a:r>
              <a:rPr lang="fr-FR" sz="1200" smtClean="0"/>
              <a:t>Actions marketing pour toucher les 8 millions de cible </a:t>
            </a:r>
          </a:p>
          <a:p>
            <a:endParaRPr lang="fr-FR" sz="1200" smtClean="0"/>
          </a:p>
        </p:txBody>
      </p:sp>
      <p:sp>
        <p:nvSpPr>
          <p:cNvPr id="38916" name="Line 4"/>
          <p:cNvSpPr>
            <a:spLocks noChangeShapeType="1"/>
          </p:cNvSpPr>
          <p:nvPr/>
        </p:nvSpPr>
        <p:spPr bwMode="auto">
          <a:xfrm flipH="1" flipV="1">
            <a:off x="3203575" y="4797425"/>
            <a:ext cx="3097213" cy="1800225"/>
          </a:xfrm>
          <a:prstGeom prst="line">
            <a:avLst/>
          </a:prstGeom>
          <a:noFill/>
          <a:ln w="9525">
            <a:solidFill>
              <a:schemeClr val="tx1"/>
            </a:solidFill>
            <a:round/>
            <a:headEnd/>
            <a:tailEnd type="triangle" w="med" len="med"/>
          </a:ln>
        </p:spPr>
        <p:txBody>
          <a:bodyPr/>
          <a:lstStyle/>
          <a:p>
            <a:endParaRPr lang="fr-FR"/>
          </a:p>
        </p:txBody>
      </p:sp>
      <p:sp>
        <p:nvSpPr>
          <p:cNvPr id="38917" name="Line 5"/>
          <p:cNvSpPr>
            <a:spLocks noChangeShapeType="1"/>
          </p:cNvSpPr>
          <p:nvPr/>
        </p:nvSpPr>
        <p:spPr bwMode="auto">
          <a:xfrm flipH="1" flipV="1">
            <a:off x="2843213" y="5445125"/>
            <a:ext cx="3024187" cy="1152525"/>
          </a:xfrm>
          <a:prstGeom prst="line">
            <a:avLst/>
          </a:prstGeom>
          <a:noFill/>
          <a:ln w="9525">
            <a:solidFill>
              <a:schemeClr val="tx1"/>
            </a:solidFill>
            <a:round/>
            <a:headEnd/>
            <a:tailEnd type="triangle" w="med" len="med"/>
          </a:ln>
        </p:spPr>
        <p:txBody>
          <a:bodyPr/>
          <a:lstStyle/>
          <a:p>
            <a:endParaRPr lang="fr-FR"/>
          </a:p>
        </p:txBody>
      </p:sp>
      <p:sp>
        <p:nvSpPr>
          <p:cNvPr id="38918" name="Espace réservé de la date 5"/>
          <p:cNvSpPr>
            <a:spLocks noGrp="1"/>
          </p:cNvSpPr>
          <p:nvPr>
            <p:ph type="dt" sz="quarter" idx="10"/>
          </p:nvPr>
        </p:nvSpPr>
        <p:spPr>
          <a:noFill/>
        </p:spPr>
        <p:txBody>
          <a:bodyPr/>
          <a:lstStyle/>
          <a:p>
            <a:fld id="{F9EA63F7-871D-4B24-9BAC-8309AFC65188}" type="datetime1">
              <a:rPr lang="fr-FR" smtClean="0"/>
              <a:t>18/06/2010</a:t>
            </a:fld>
            <a:endParaRPr lang="fr-FR" smtClean="0"/>
          </a:p>
        </p:txBody>
      </p:sp>
      <p:sp>
        <p:nvSpPr>
          <p:cNvPr id="38919" name="Espace réservé du numéro de diapositive 6"/>
          <p:cNvSpPr>
            <a:spLocks noGrp="1"/>
          </p:cNvSpPr>
          <p:nvPr>
            <p:ph type="sldNum" sz="quarter" idx="12"/>
          </p:nvPr>
        </p:nvSpPr>
        <p:spPr>
          <a:noFill/>
        </p:spPr>
        <p:txBody>
          <a:bodyPr/>
          <a:lstStyle/>
          <a:p>
            <a:r>
              <a:rPr lang="fr-FR" smtClean="0"/>
              <a:t>page</a:t>
            </a:r>
          </a:p>
        </p:txBody>
      </p:sp>
      <p:sp>
        <p:nvSpPr>
          <p:cNvPr id="38920"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re 1"/>
          <p:cNvSpPr>
            <a:spLocks noGrp="1"/>
          </p:cNvSpPr>
          <p:nvPr>
            <p:ph type="title"/>
          </p:nvPr>
        </p:nvSpPr>
        <p:spPr>
          <a:xfrm>
            <a:off x="1150938" y="214313"/>
            <a:ext cx="7793037" cy="838200"/>
          </a:xfrm>
        </p:spPr>
        <p:txBody>
          <a:bodyPr/>
          <a:lstStyle/>
          <a:p>
            <a:pPr eaLnBrk="1" hangingPunct="1"/>
            <a:r>
              <a:rPr lang="fr-FR" sz="3600" dirty="0" smtClean="0"/>
              <a:t>Structure d’exploitation</a:t>
            </a:r>
          </a:p>
        </p:txBody>
      </p:sp>
      <p:sp>
        <p:nvSpPr>
          <p:cNvPr id="40963" name="Espace réservé du contenu 2"/>
          <p:cNvSpPr>
            <a:spLocks noGrp="1"/>
          </p:cNvSpPr>
          <p:nvPr>
            <p:ph type="body" idx="1"/>
          </p:nvPr>
        </p:nvSpPr>
        <p:spPr/>
        <p:txBody>
          <a:bodyPr/>
          <a:lstStyle/>
          <a:p>
            <a:pPr eaLnBrk="1" hangingPunct="1"/>
            <a:r>
              <a:rPr lang="fr-FR" sz="2400" b="1" smtClean="0"/>
              <a:t>Les étapes de production :</a:t>
            </a:r>
          </a:p>
          <a:p>
            <a:pPr lvl="1" eaLnBrk="1" hangingPunct="1"/>
            <a:r>
              <a:rPr lang="fr-FR" sz="1800" smtClean="0"/>
              <a:t>Etape 1 : 5 mois,</a:t>
            </a:r>
          </a:p>
          <a:p>
            <a:pPr lvl="2" eaLnBrk="1" hangingPunct="1"/>
            <a:r>
              <a:rPr lang="fr-FR" sz="1600" smtClean="0"/>
              <a:t>Webplayer v1.0</a:t>
            </a:r>
          </a:p>
          <a:p>
            <a:pPr lvl="2" eaLnBrk="1" hangingPunct="1"/>
            <a:r>
              <a:rPr lang="fr-FR" sz="1600" smtClean="0"/>
              <a:t>Writer</a:t>
            </a:r>
          </a:p>
          <a:p>
            <a:pPr lvl="2" eaLnBrk="1" hangingPunct="1"/>
            <a:r>
              <a:rPr lang="fr-FR" sz="1600" smtClean="0"/>
              <a:t>Site web Modddjo.com</a:t>
            </a:r>
          </a:p>
          <a:p>
            <a:pPr lvl="1" eaLnBrk="1" hangingPunct="1"/>
            <a:r>
              <a:rPr lang="fr-FR" sz="1800" smtClean="0"/>
              <a:t>Etape 2 : 7 mois, mise en œuvre Goodddjo</a:t>
            </a:r>
          </a:p>
          <a:p>
            <a:pPr lvl="2" eaLnBrk="1" hangingPunct="1"/>
            <a:r>
              <a:rPr lang="fr-FR" sz="1600" smtClean="0"/>
              <a:t>Webplayer v1.1</a:t>
            </a:r>
          </a:p>
          <a:p>
            <a:pPr lvl="2" eaLnBrk="1" hangingPunct="1"/>
            <a:r>
              <a:rPr lang="fr-FR" sz="1600" smtClean="0"/>
              <a:t>Plugin DreamWeaver v1.0</a:t>
            </a:r>
          </a:p>
          <a:p>
            <a:pPr lvl="2" eaLnBrk="1" hangingPunct="1"/>
            <a:r>
              <a:rPr lang="fr-FR" sz="1600" smtClean="0"/>
              <a:t>Présentation video</a:t>
            </a:r>
          </a:p>
          <a:p>
            <a:pPr lvl="2" eaLnBrk="1" hangingPunct="1"/>
            <a:r>
              <a:rPr lang="fr-FR" sz="1600" smtClean="0"/>
              <a:t>Site web Goodddjo</a:t>
            </a:r>
          </a:p>
          <a:p>
            <a:pPr lvl="1" eaLnBrk="1" hangingPunct="1"/>
            <a:r>
              <a:rPr lang="fr-FR" sz="1800" smtClean="0"/>
              <a:t>Etape 3 : 9 mois, Navigateur avec rendu web</a:t>
            </a:r>
          </a:p>
          <a:p>
            <a:pPr lvl="2" eaLnBrk="1" hangingPunct="1"/>
            <a:r>
              <a:rPr lang="fr-FR" sz="1600" smtClean="0"/>
              <a:t>Webplayer v2.0</a:t>
            </a:r>
          </a:p>
          <a:p>
            <a:pPr lvl="2" eaLnBrk="1" hangingPunct="1"/>
            <a:r>
              <a:rPr lang="fr-FR" sz="1600" smtClean="0"/>
              <a:t>Writer</a:t>
            </a:r>
          </a:p>
          <a:p>
            <a:pPr lvl="2" eaLnBrk="1" hangingPunct="1"/>
            <a:r>
              <a:rPr lang="fr-FR" sz="1600" smtClean="0"/>
              <a:t>Site web Modddjo.com</a:t>
            </a:r>
          </a:p>
          <a:p>
            <a:pPr lvl="3" eaLnBrk="1" hangingPunct="1"/>
            <a:endParaRPr lang="fr-FR" smtClean="0"/>
          </a:p>
          <a:p>
            <a:pPr eaLnBrk="1" hangingPunct="1">
              <a:buFont typeface="Wingdings" pitchFamily="2" charset="2"/>
              <a:buNone/>
            </a:pPr>
            <a:endParaRPr lang="fr-FR" smtClean="0"/>
          </a:p>
          <a:p>
            <a:pPr eaLnBrk="1" hangingPunct="1"/>
            <a:endParaRPr lang="fr-FR" smtClean="0"/>
          </a:p>
        </p:txBody>
      </p:sp>
      <p:sp>
        <p:nvSpPr>
          <p:cNvPr id="40964" name="Espace réservé de la date 3"/>
          <p:cNvSpPr>
            <a:spLocks noGrp="1"/>
          </p:cNvSpPr>
          <p:nvPr>
            <p:ph type="dt" sz="quarter" idx="10"/>
          </p:nvPr>
        </p:nvSpPr>
        <p:spPr>
          <a:noFill/>
        </p:spPr>
        <p:txBody>
          <a:bodyPr/>
          <a:lstStyle/>
          <a:p>
            <a:fld id="{2BA7EF99-245E-46F1-8A25-8D3E410E0E41}" type="datetime1">
              <a:rPr lang="fr-FR" smtClean="0"/>
              <a:t>18/06/2010</a:t>
            </a:fld>
            <a:endParaRPr lang="fr-FR" smtClean="0"/>
          </a:p>
        </p:txBody>
      </p:sp>
      <p:sp>
        <p:nvSpPr>
          <p:cNvPr id="40965" name="Espace réservé du numéro de diapositive 4"/>
          <p:cNvSpPr>
            <a:spLocks noGrp="1"/>
          </p:cNvSpPr>
          <p:nvPr>
            <p:ph type="sldNum" sz="quarter" idx="12"/>
          </p:nvPr>
        </p:nvSpPr>
        <p:spPr>
          <a:noFill/>
        </p:spPr>
        <p:txBody>
          <a:bodyPr/>
          <a:lstStyle/>
          <a:p>
            <a:r>
              <a:rPr lang="fr-FR" smtClean="0"/>
              <a:t>page</a:t>
            </a:r>
          </a:p>
        </p:txBody>
      </p:sp>
      <p:sp>
        <p:nvSpPr>
          <p:cNvPr id="4096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re 1"/>
          <p:cNvSpPr>
            <a:spLocks noGrp="1"/>
          </p:cNvSpPr>
          <p:nvPr>
            <p:ph type="title"/>
          </p:nvPr>
        </p:nvSpPr>
        <p:spPr>
          <a:xfrm>
            <a:off x="1150938" y="214313"/>
            <a:ext cx="7793037" cy="838200"/>
          </a:xfrm>
        </p:spPr>
        <p:txBody>
          <a:bodyPr/>
          <a:lstStyle/>
          <a:p>
            <a:pPr eaLnBrk="1" hangingPunct="1"/>
            <a:r>
              <a:rPr lang="fr-FR" sz="4000" smtClean="0"/>
              <a:t>6. </a:t>
            </a:r>
            <a:r>
              <a:rPr lang="fr-FR" sz="3600" smtClean="0"/>
              <a:t>Structure d’exploitation</a:t>
            </a:r>
          </a:p>
        </p:txBody>
      </p:sp>
      <p:sp>
        <p:nvSpPr>
          <p:cNvPr id="41987" name="Espace réservé du contenu 2"/>
          <p:cNvSpPr>
            <a:spLocks noGrp="1"/>
          </p:cNvSpPr>
          <p:nvPr>
            <p:ph idx="1"/>
          </p:nvPr>
        </p:nvSpPr>
        <p:spPr/>
        <p:txBody>
          <a:bodyPr/>
          <a:lstStyle/>
          <a:p>
            <a:pPr eaLnBrk="1" hangingPunct="1"/>
            <a:r>
              <a:rPr lang="fr-FR" sz="1800" b="1" smtClean="0"/>
              <a:t>Les moyens humains :</a:t>
            </a:r>
          </a:p>
          <a:p>
            <a:pPr eaLnBrk="1" hangingPunct="1"/>
            <a:endParaRPr lang="fr-FR" sz="1400" b="1" smtClean="0"/>
          </a:p>
          <a:p>
            <a:pPr lvl="1"/>
            <a:r>
              <a:rPr lang="fr-FR" sz="1400" smtClean="0"/>
              <a:t>22 personnes à la fin de décembre 2010 </a:t>
            </a:r>
          </a:p>
          <a:p>
            <a:pPr lvl="1"/>
            <a:r>
              <a:rPr lang="fr-FR" sz="1400" smtClean="0"/>
              <a:t>27 salariés dès mai 2011 pour le début de la 3ème étape de commercialisation de </a:t>
            </a:r>
            <a:r>
              <a:rPr lang="fr-FR" sz="1400" b="1" i="1" smtClean="0"/>
              <a:t>Modddjo</a:t>
            </a:r>
            <a:r>
              <a:rPr lang="fr-FR" sz="1400" smtClean="0"/>
              <a:t> (les versions 2.0 des </a:t>
            </a:r>
            <a:r>
              <a:rPr lang="fr-FR" sz="1400" b="1" i="1" smtClean="0"/>
              <a:t>Players</a:t>
            </a:r>
            <a:r>
              <a:rPr lang="fr-FR" sz="1400" smtClean="0"/>
              <a:t> et </a:t>
            </a:r>
            <a:r>
              <a:rPr lang="fr-FR" sz="1400" b="1" i="1" smtClean="0"/>
              <a:t>Dreamweaver</a:t>
            </a:r>
            <a:r>
              <a:rPr lang="fr-FR" sz="1400" smtClean="0"/>
              <a:t>)</a:t>
            </a:r>
          </a:p>
          <a:p>
            <a:pPr lvl="1"/>
            <a:endParaRPr lang="fr-FR" sz="1400" smtClean="0"/>
          </a:p>
          <a:p>
            <a:r>
              <a:rPr lang="fr-FR" sz="1400" smtClean="0"/>
              <a:t>R&amp;D  : 817 k€ sur les 24 premiers mois - 2010 5 personnes / 2012 </a:t>
            </a:r>
            <a:br>
              <a:rPr lang="fr-FR" sz="1400" smtClean="0"/>
            </a:br>
            <a:r>
              <a:rPr lang="fr-FR" sz="1400" smtClean="0"/>
              <a:t>(hors CTO Sébastien Bloc) </a:t>
            </a:r>
          </a:p>
          <a:p>
            <a:endParaRPr lang="fr-FR" sz="1400" smtClean="0"/>
          </a:p>
          <a:p>
            <a:r>
              <a:rPr lang="fr-FR" sz="1400" smtClean="0"/>
              <a:t>Logistique</a:t>
            </a:r>
          </a:p>
          <a:p>
            <a:pPr eaLnBrk="1" hangingPunct="1"/>
            <a:endParaRPr lang="fr-FR" sz="1400" smtClean="0"/>
          </a:p>
        </p:txBody>
      </p:sp>
      <p:sp>
        <p:nvSpPr>
          <p:cNvPr id="41988" name="Line 5"/>
          <p:cNvSpPr>
            <a:spLocks noChangeShapeType="1"/>
          </p:cNvSpPr>
          <p:nvPr/>
        </p:nvSpPr>
        <p:spPr bwMode="auto">
          <a:xfrm flipH="1" flipV="1">
            <a:off x="2195513" y="2781300"/>
            <a:ext cx="1728787" cy="2952750"/>
          </a:xfrm>
          <a:prstGeom prst="line">
            <a:avLst/>
          </a:prstGeom>
          <a:noFill/>
          <a:ln w="9525">
            <a:solidFill>
              <a:schemeClr val="tx1"/>
            </a:solidFill>
            <a:round/>
            <a:headEnd/>
            <a:tailEnd type="triangle" w="med" len="med"/>
          </a:ln>
        </p:spPr>
        <p:txBody>
          <a:bodyPr/>
          <a:lstStyle/>
          <a:p>
            <a:endParaRPr lang="fr-FR"/>
          </a:p>
        </p:txBody>
      </p:sp>
      <p:sp>
        <p:nvSpPr>
          <p:cNvPr id="41989" name="Oval 6"/>
          <p:cNvSpPr>
            <a:spLocks noChangeArrowheads="1"/>
          </p:cNvSpPr>
          <p:nvPr/>
        </p:nvSpPr>
        <p:spPr bwMode="auto">
          <a:xfrm>
            <a:off x="1258888" y="2420938"/>
            <a:ext cx="1728787" cy="1223962"/>
          </a:xfrm>
          <a:prstGeom prst="ellipse">
            <a:avLst/>
          </a:prstGeom>
          <a:noFill/>
          <a:ln w="41275">
            <a:solidFill>
              <a:schemeClr val="accent1"/>
            </a:solidFill>
            <a:round/>
            <a:headEnd/>
            <a:tailEnd/>
          </a:ln>
        </p:spPr>
        <p:txBody>
          <a:bodyPr wrap="none" anchor="ctr"/>
          <a:lstStyle/>
          <a:p>
            <a:endParaRPr lang="fr-FR"/>
          </a:p>
        </p:txBody>
      </p:sp>
      <p:sp>
        <p:nvSpPr>
          <p:cNvPr id="41990" name="Espace réservé de la date 5"/>
          <p:cNvSpPr>
            <a:spLocks noGrp="1"/>
          </p:cNvSpPr>
          <p:nvPr>
            <p:ph type="dt" sz="quarter" idx="10"/>
          </p:nvPr>
        </p:nvSpPr>
        <p:spPr>
          <a:noFill/>
        </p:spPr>
        <p:txBody>
          <a:bodyPr/>
          <a:lstStyle/>
          <a:p>
            <a:fld id="{A38AB1BF-033A-454D-8712-03BD34F5BCB9}" type="datetime1">
              <a:rPr lang="fr-FR" smtClean="0"/>
              <a:t>18/06/2010</a:t>
            </a:fld>
            <a:endParaRPr lang="fr-FR" smtClean="0"/>
          </a:p>
        </p:txBody>
      </p:sp>
      <p:sp>
        <p:nvSpPr>
          <p:cNvPr id="41991" name="Espace réservé du numéro de diapositive 6"/>
          <p:cNvSpPr>
            <a:spLocks noGrp="1"/>
          </p:cNvSpPr>
          <p:nvPr>
            <p:ph type="sldNum" sz="quarter" idx="12"/>
          </p:nvPr>
        </p:nvSpPr>
        <p:spPr>
          <a:noFill/>
        </p:spPr>
        <p:txBody>
          <a:bodyPr/>
          <a:lstStyle/>
          <a:p>
            <a:r>
              <a:rPr lang="fr-FR" smtClean="0"/>
              <a:t>page</a:t>
            </a:r>
          </a:p>
        </p:txBody>
      </p:sp>
      <p:sp>
        <p:nvSpPr>
          <p:cNvPr id="41992"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1"/>
          <p:cNvSpPr>
            <a:spLocks noGrp="1"/>
          </p:cNvSpPr>
          <p:nvPr>
            <p:ph type="title"/>
          </p:nvPr>
        </p:nvSpPr>
        <p:spPr>
          <a:xfrm>
            <a:off x="1150938" y="214313"/>
            <a:ext cx="7793037" cy="838200"/>
          </a:xfrm>
        </p:spPr>
        <p:txBody>
          <a:bodyPr/>
          <a:lstStyle/>
          <a:p>
            <a:pPr eaLnBrk="1" hangingPunct="1"/>
            <a:r>
              <a:rPr lang="fr-FR" sz="3600" dirty="0" smtClean="0"/>
              <a:t>Plan tactique</a:t>
            </a:r>
          </a:p>
        </p:txBody>
      </p:sp>
      <p:sp>
        <p:nvSpPr>
          <p:cNvPr id="33795" name="Espace réservé du contenu 2"/>
          <p:cNvSpPr>
            <a:spLocks noGrp="1"/>
          </p:cNvSpPr>
          <p:nvPr>
            <p:ph idx="1"/>
          </p:nvPr>
        </p:nvSpPr>
        <p:spPr>
          <a:xfrm>
            <a:off x="935038" y="2133600"/>
            <a:ext cx="8208962" cy="3600450"/>
          </a:xfrm>
        </p:spPr>
        <p:txBody>
          <a:bodyPr/>
          <a:lstStyle/>
          <a:p>
            <a:pPr marL="990600" lvl="1" indent="-533400" eaLnBrk="1" hangingPunct="1">
              <a:lnSpc>
                <a:spcPct val="80000"/>
              </a:lnSpc>
              <a:buFont typeface="Wingdings" pitchFamily="2" charset="2"/>
              <a:buNone/>
            </a:pPr>
            <a:endParaRPr lang="fr-FR" sz="1400" smtClean="0"/>
          </a:p>
          <a:p>
            <a:pPr hangingPunct="1"/>
            <a:r>
              <a:rPr lang="fr-FR" sz="1800" smtClean="0"/>
              <a:t>Référencement par les moteurs de recherche,</a:t>
            </a:r>
          </a:p>
          <a:p>
            <a:pPr hangingPunct="1"/>
            <a:r>
              <a:rPr lang="fr-FR" sz="1800" smtClean="0"/>
              <a:t>Contenu riche en 3D simplement avec un ordinateur et un navigateur Web  </a:t>
            </a:r>
          </a:p>
          <a:p>
            <a:pPr hangingPunct="1"/>
            <a:r>
              <a:rPr lang="fr-FR" sz="1800" smtClean="0"/>
              <a:t>La vente dématérialisée limite la logistique et augmente la trésorerie</a:t>
            </a:r>
          </a:p>
          <a:p>
            <a:pPr hangingPunct="1"/>
            <a:r>
              <a:rPr lang="fr-FR" sz="1800" smtClean="0"/>
              <a:t>Temps de production d'un site internet 3D très court</a:t>
            </a:r>
          </a:p>
          <a:p>
            <a:pPr hangingPunct="1"/>
            <a:r>
              <a:rPr lang="fr-FR" sz="1800" smtClean="0"/>
              <a:t>Partenariat avec plusieurs acteurs clé de la 3D relief</a:t>
            </a:r>
          </a:p>
          <a:p>
            <a:pPr eaLnBrk="1" hangingPunct="1"/>
            <a:r>
              <a:rPr lang="fr-FR" sz="1800" smtClean="0"/>
              <a:t>Multipoint (multi-touch) géré en natif</a:t>
            </a:r>
          </a:p>
          <a:p>
            <a:pPr eaLnBrk="1" hangingPunct="1"/>
            <a:endParaRPr lang="fr-FR" smtClean="0"/>
          </a:p>
        </p:txBody>
      </p:sp>
      <p:sp>
        <p:nvSpPr>
          <p:cNvPr id="33796" name="Espace réservé de la date 3"/>
          <p:cNvSpPr>
            <a:spLocks noGrp="1"/>
          </p:cNvSpPr>
          <p:nvPr>
            <p:ph type="dt" sz="quarter" idx="10"/>
          </p:nvPr>
        </p:nvSpPr>
        <p:spPr>
          <a:noFill/>
        </p:spPr>
        <p:txBody>
          <a:bodyPr/>
          <a:lstStyle/>
          <a:p>
            <a:fld id="{4A38460D-B562-4722-9F2C-74D8ABF0D7F4}" type="datetime1">
              <a:rPr lang="fr-FR" smtClean="0"/>
              <a:t>18/06/2010</a:t>
            </a:fld>
            <a:endParaRPr lang="fr-FR" smtClean="0"/>
          </a:p>
        </p:txBody>
      </p:sp>
      <p:sp>
        <p:nvSpPr>
          <p:cNvPr id="33797" name="Espace réservé du numéro de diapositive 4"/>
          <p:cNvSpPr>
            <a:spLocks noGrp="1"/>
          </p:cNvSpPr>
          <p:nvPr>
            <p:ph type="sldNum" sz="quarter" idx="12"/>
          </p:nvPr>
        </p:nvSpPr>
        <p:spPr>
          <a:noFill/>
        </p:spPr>
        <p:txBody>
          <a:bodyPr/>
          <a:lstStyle/>
          <a:p>
            <a:r>
              <a:rPr lang="fr-FR" smtClean="0"/>
              <a:t>page</a:t>
            </a:r>
          </a:p>
        </p:txBody>
      </p:sp>
      <p:sp>
        <p:nvSpPr>
          <p:cNvPr id="33798"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a:xfrm>
            <a:off x="1150938" y="214313"/>
            <a:ext cx="7793037" cy="857250"/>
          </a:xfrm>
        </p:spPr>
        <p:txBody>
          <a:bodyPr/>
          <a:lstStyle/>
          <a:p>
            <a:pPr eaLnBrk="1" hangingPunct="1"/>
            <a:r>
              <a:rPr lang="fr-FR" smtClean="0"/>
              <a:t>Executive summary</a:t>
            </a:r>
          </a:p>
        </p:txBody>
      </p:sp>
      <p:sp>
        <p:nvSpPr>
          <p:cNvPr id="19459" name="Espace réservé du contenu 2"/>
          <p:cNvSpPr>
            <a:spLocks noGrp="1"/>
          </p:cNvSpPr>
          <p:nvPr>
            <p:ph idx="1"/>
          </p:nvPr>
        </p:nvSpPr>
        <p:spPr/>
        <p:txBody>
          <a:bodyPr/>
          <a:lstStyle/>
          <a:p>
            <a:pPr eaLnBrk="1" hangingPunct="1"/>
            <a:r>
              <a:rPr lang="fr-FR" sz="1600" dirty="0" err="1" smtClean="0"/>
              <a:t>Modddjo</a:t>
            </a:r>
            <a:r>
              <a:rPr lang="fr-FR" sz="1600" dirty="0" smtClean="0"/>
              <a:t> est une </a:t>
            </a:r>
            <a:r>
              <a:rPr lang="fr-FR" sz="1600" dirty="0" err="1" smtClean="0"/>
              <a:t>start</a:t>
            </a:r>
            <a:r>
              <a:rPr lang="fr-FR" sz="1600" dirty="0" smtClean="0"/>
              <a:t> up qui a mis au point le logiciel </a:t>
            </a:r>
            <a:r>
              <a:rPr lang="fr-FR" sz="1600" dirty="0" err="1" smtClean="0"/>
              <a:t>Modddjo</a:t>
            </a:r>
            <a:r>
              <a:rPr lang="fr-FR" sz="1600" dirty="0" smtClean="0"/>
              <a:t> dont elle est propriétaire.</a:t>
            </a:r>
          </a:p>
          <a:p>
            <a:pPr eaLnBrk="1" hangingPunct="1">
              <a:buFont typeface="Wingdings" pitchFamily="2" charset="2"/>
              <a:buNone/>
            </a:pPr>
            <a:endParaRPr lang="fr-FR" sz="1600" dirty="0" smtClean="0"/>
          </a:p>
          <a:p>
            <a:pPr eaLnBrk="1" hangingPunct="1"/>
            <a:r>
              <a:rPr lang="fr-FR" sz="1600" dirty="0" smtClean="0"/>
              <a:t>Ce logiciel est un moteur de rendu 3D qui permet de manipuler interactivement des objets 3D en temps réel. N’importe quel logiciel de CAO sait le faire, mais pas dans une page web en temps réel sur n’importe quel PC.</a:t>
            </a:r>
          </a:p>
          <a:p>
            <a:pPr eaLnBrk="1" hangingPunct="1">
              <a:buFont typeface="Wingdings" pitchFamily="2" charset="2"/>
              <a:buNone/>
            </a:pPr>
            <a:endParaRPr lang="fr-FR" sz="1600" dirty="0" smtClean="0"/>
          </a:p>
          <a:p>
            <a:pPr eaLnBrk="1" hangingPunct="1"/>
            <a:r>
              <a:rPr lang="fr-FR" sz="1600" dirty="0" smtClean="0"/>
              <a:t>Nous proposons à un investisseur de participer au lancement commercial de la société MODDDJO par une entrée au capital à hauteur de 30 % pour un montant de 1200 k€ permettant de dégager un TRI de 40 % sur 5 ans.</a:t>
            </a:r>
          </a:p>
          <a:p>
            <a:pPr eaLnBrk="1" hangingPunct="1">
              <a:buFont typeface="Wingdings" pitchFamily="2" charset="2"/>
              <a:buNone/>
            </a:pPr>
            <a:r>
              <a:rPr lang="fr-FR" sz="1600" dirty="0" smtClean="0"/>
              <a:t>	</a:t>
            </a:r>
          </a:p>
          <a:p>
            <a:pPr eaLnBrk="1" hangingPunct="1"/>
            <a:r>
              <a:rPr lang="fr-FR" sz="1600" dirty="0" smtClean="0"/>
              <a:t>La sortie pourrait se faire par une introduction en bourse ou auprès de Google, Microsoft, Dassault Système, etc.</a:t>
            </a:r>
          </a:p>
        </p:txBody>
      </p:sp>
      <p:sp>
        <p:nvSpPr>
          <p:cNvPr id="19460" name="Espace réservé de la date 3"/>
          <p:cNvSpPr>
            <a:spLocks noGrp="1"/>
          </p:cNvSpPr>
          <p:nvPr>
            <p:ph type="dt" sz="quarter" idx="10"/>
          </p:nvPr>
        </p:nvSpPr>
        <p:spPr>
          <a:noFill/>
        </p:spPr>
        <p:txBody>
          <a:bodyPr/>
          <a:lstStyle/>
          <a:p>
            <a:fld id="{28EFFC85-2E73-4078-8D1E-23FEE6365197}" type="datetime1">
              <a:rPr lang="fr-FR" smtClean="0"/>
              <a:t>18/06/2010</a:t>
            </a:fld>
            <a:endParaRPr lang="fr-FR" smtClean="0"/>
          </a:p>
        </p:txBody>
      </p:sp>
      <p:sp>
        <p:nvSpPr>
          <p:cNvPr id="19461" name="Espace réservé du numéro de diapositive 4"/>
          <p:cNvSpPr>
            <a:spLocks noGrp="1"/>
          </p:cNvSpPr>
          <p:nvPr>
            <p:ph type="sldNum" sz="quarter" idx="12"/>
          </p:nvPr>
        </p:nvSpPr>
        <p:spPr>
          <a:noFill/>
        </p:spPr>
        <p:txBody>
          <a:bodyPr/>
          <a:lstStyle/>
          <a:p>
            <a:r>
              <a:rPr lang="fr-FR" smtClean="0"/>
              <a:t>page</a:t>
            </a:r>
          </a:p>
        </p:txBody>
      </p:sp>
      <p:sp>
        <p:nvSpPr>
          <p:cNvPr id="19462"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1150938" y="214313"/>
            <a:ext cx="7793037" cy="857250"/>
          </a:xfrm>
        </p:spPr>
        <p:txBody>
          <a:bodyPr/>
          <a:lstStyle/>
          <a:p>
            <a:pPr eaLnBrk="1" hangingPunct="1"/>
            <a:r>
              <a:rPr lang="fr-FR" smtClean="0"/>
              <a:t>Sommaire</a:t>
            </a:r>
          </a:p>
        </p:txBody>
      </p:sp>
      <p:sp>
        <p:nvSpPr>
          <p:cNvPr id="20483" name="Espace réservé du contenu 2"/>
          <p:cNvSpPr>
            <a:spLocks noGrp="1"/>
          </p:cNvSpPr>
          <p:nvPr>
            <p:ph idx="1"/>
          </p:nvPr>
        </p:nvSpPr>
        <p:spPr/>
        <p:txBody>
          <a:bodyPr/>
          <a:lstStyle/>
          <a:p>
            <a:pPr eaLnBrk="1" hangingPunct="1"/>
            <a:r>
              <a:rPr lang="fr-FR" sz="2800" dirty="0" smtClean="0"/>
              <a:t>Partie 1 : </a:t>
            </a:r>
            <a:r>
              <a:rPr lang="fr-FR" sz="2800" dirty="0" err="1" smtClean="0"/>
              <a:t>Modddjo</a:t>
            </a:r>
            <a:r>
              <a:rPr lang="fr-FR" sz="2800" dirty="0" smtClean="0"/>
              <a:t>, ses dirigeants</a:t>
            </a:r>
          </a:p>
          <a:p>
            <a:pPr eaLnBrk="1" hangingPunct="1"/>
            <a:r>
              <a:rPr lang="fr-FR" sz="2800" dirty="0" smtClean="0"/>
              <a:t>Partie 2 : Produit innovant</a:t>
            </a:r>
          </a:p>
          <a:p>
            <a:pPr eaLnBrk="1" hangingPunct="1"/>
            <a:r>
              <a:rPr lang="fr-FR" sz="2800" dirty="0" smtClean="0"/>
              <a:t>Partie 3 : Marché</a:t>
            </a:r>
          </a:p>
          <a:p>
            <a:pPr eaLnBrk="1" hangingPunct="1"/>
            <a:r>
              <a:rPr lang="fr-FR" sz="2800" dirty="0" smtClean="0"/>
              <a:t>Partie 4 : Business model de </a:t>
            </a:r>
            <a:r>
              <a:rPr lang="fr-FR" sz="2800" dirty="0" err="1" smtClean="0"/>
              <a:t>Modddjo</a:t>
            </a:r>
            <a:endParaRPr lang="fr-FR" sz="2800" dirty="0" smtClean="0"/>
          </a:p>
          <a:p>
            <a:pPr eaLnBrk="1" hangingPunct="1"/>
            <a:r>
              <a:rPr lang="fr-FR" sz="2800" dirty="0" smtClean="0"/>
              <a:t>Partie 5 : Prévisions des ventes</a:t>
            </a:r>
          </a:p>
          <a:p>
            <a:pPr eaLnBrk="1" hangingPunct="1"/>
            <a:r>
              <a:rPr lang="fr-FR" sz="2800" dirty="0" smtClean="0"/>
              <a:t>Partie 6 : Business Plan</a:t>
            </a:r>
          </a:p>
          <a:p>
            <a:pPr eaLnBrk="1" hangingPunct="1"/>
            <a:r>
              <a:rPr lang="fr-FR" sz="2800" dirty="0" smtClean="0"/>
              <a:t>Partie 7 : Valorisation et rentabilité</a:t>
            </a:r>
          </a:p>
          <a:p>
            <a:pPr eaLnBrk="1" hangingPunct="1"/>
            <a:endParaRPr lang="fr-FR" dirty="0" smtClean="0"/>
          </a:p>
        </p:txBody>
      </p:sp>
      <p:sp>
        <p:nvSpPr>
          <p:cNvPr id="20484" name="Espace réservé de la date 3"/>
          <p:cNvSpPr>
            <a:spLocks noGrp="1"/>
          </p:cNvSpPr>
          <p:nvPr>
            <p:ph type="dt" sz="quarter" idx="10"/>
          </p:nvPr>
        </p:nvSpPr>
        <p:spPr>
          <a:noFill/>
        </p:spPr>
        <p:txBody>
          <a:bodyPr/>
          <a:lstStyle/>
          <a:p>
            <a:fld id="{059A2DB3-3A75-45B3-A7A7-988E44924F00}" type="datetime1">
              <a:rPr lang="fr-FR" smtClean="0"/>
              <a:t>18/06/2010</a:t>
            </a:fld>
            <a:endParaRPr lang="fr-FR" smtClean="0"/>
          </a:p>
        </p:txBody>
      </p:sp>
      <p:sp>
        <p:nvSpPr>
          <p:cNvPr id="20485" name="Espace réservé du numéro de diapositive 4"/>
          <p:cNvSpPr>
            <a:spLocks noGrp="1"/>
          </p:cNvSpPr>
          <p:nvPr>
            <p:ph type="sldNum" sz="quarter" idx="12"/>
          </p:nvPr>
        </p:nvSpPr>
        <p:spPr>
          <a:noFill/>
        </p:spPr>
        <p:txBody>
          <a:bodyPr/>
          <a:lstStyle/>
          <a:p>
            <a:r>
              <a:rPr lang="fr-FR" smtClean="0"/>
              <a:t>page</a:t>
            </a:r>
          </a:p>
        </p:txBody>
      </p:sp>
      <p:sp>
        <p:nvSpPr>
          <p:cNvPr id="2048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1150938" y="214313"/>
            <a:ext cx="7793037" cy="838200"/>
          </a:xfrm>
        </p:spPr>
        <p:txBody>
          <a:bodyPr/>
          <a:lstStyle/>
          <a:p>
            <a:pPr eaLnBrk="1" hangingPunct="1"/>
            <a:r>
              <a:rPr lang="fr-FR" smtClean="0"/>
              <a:t>1. Sébastien Bloc</a:t>
            </a:r>
          </a:p>
        </p:txBody>
      </p:sp>
      <p:sp>
        <p:nvSpPr>
          <p:cNvPr id="21507" name="Espace réservé du contenu 2"/>
          <p:cNvSpPr>
            <a:spLocks noGrp="1"/>
          </p:cNvSpPr>
          <p:nvPr>
            <p:ph type="body" idx="1"/>
          </p:nvPr>
        </p:nvSpPr>
        <p:spPr/>
        <p:txBody>
          <a:bodyPr/>
          <a:lstStyle/>
          <a:p>
            <a:pPr eaLnBrk="1" hangingPunct="1">
              <a:lnSpc>
                <a:spcPct val="80000"/>
              </a:lnSpc>
              <a:buFont typeface="Wingdings" pitchFamily="2" charset="2"/>
              <a:buNone/>
            </a:pPr>
            <a:r>
              <a:rPr lang="fr-FR" sz="1600" b="1" smtClean="0"/>
              <a:t>Porteur du projet, 37 ans, Président &amp; CTO</a:t>
            </a:r>
          </a:p>
          <a:p>
            <a:pPr eaLnBrk="1" hangingPunct="1">
              <a:lnSpc>
                <a:spcPct val="80000"/>
              </a:lnSpc>
              <a:buFont typeface="Wingdings" pitchFamily="2" charset="2"/>
              <a:buNone/>
            </a:pPr>
            <a:endParaRPr lang="fr-FR" sz="2000" b="1" u="sng" smtClean="0"/>
          </a:p>
          <a:p>
            <a:pPr eaLnBrk="1" hangingPunct="1">
              <a:lnSpc>
                <a:spcPct val="80000"/>
              </a:lnSpc>
            </a:pPr>
            <a:r>
              <a:rPr lang="fr-FR" sz="1400" b="1" u="sng" smtClean="0"/>
              <a:t>Expérience</a:t>
            </a:r>
            <a:endParaRPr lang="fr-FR" sz="1400" smtClean="0"/>
          </a:p>
          <a:p>
            <a:pPr lvl="1" eaLnBrk="1" hangingPunct="1"/>
            <a:r>
              <a:rPr lang="fr-FR" sz="1200" smtClean="0"/>
              <a:t>10 ans d’expérience : informatique, jeu vidéo, multimédia, internet</a:t>
            </a:r>
          </a:p>
          <a:p>
            <a:pPr lvl="1" eaLnBrk="1" hangingPunct="1"/>
            <a:r>
              <a:rPr lang="fr-FR" sz="1200" smtClean="0"/>
              <a:t>Postes occupés : manager technique, chef de projet, ingénieur R&amp;D, développeur, France et Chine.</a:t>
            </a:r>
          </a:p>
          <a:p>
            <a:pPr lvl="1" eaLnBrk="1" hangingPunct="1"/>
            <a:endParaRPr lang="fr-FR" sz="1600" smtClean="0"/>
          </a:p>
          <a:p>
            <a:pPr eaLnBrk="1" hangingPunct="1">
              <a:lnSpc>
                <a:spcPct val="80000"/>
              </a:lnSpc>
            </a:pPr>
            <a:r>
              <a:rPr lang="fr-FR" sz="1400" b="1" u="sng" smtClean="0"/>
              <a:t>Savoir faire</a:t>
            </a:r>
          </a:p>
          <a:p>
            <a:pPr lvl="1" eaLnBrk="1" hangingPunct="1"/>
            <a:r>
              <a:rPr lang="fr-FR" sz="1200" smtClean="0"/>
              <a:t>Expertise des technologies 3D (visuelle, audio, haptique …)</a:t>
            </a:r>
          </a:p>
          <a:p>
            <a:pPr lvl="1" eaLnBrk="1" hangingPunct="1"/>
            <a:r>
              <a:rPr lang="fr-FR" sz="1200" smtClean="0"/>
              <a:t>Maîtrise de l’ergonomie des Interfaces Homme-Machine</a:t>
            </a:r>
          </a:p>
          <a:p>
            <a:pPr lvl="1" eaLnBrk="1" hangingPunct="1"/>
            <a:r>
              <a:rPr lang="fr-FR" sz="1200" smtClean="0"/>
              <a:t>Réactivité aux évolutions du marché</a:t>
            </a:r>
            <a:endParaRPr lang="fr-FR" sz="1200" b="1" u="sng" smtClean="0"/>
          </a:p>
          <a:p>
            <a:pPr eaLnBrk="1" hangingPunct="1">
              <a:lnSpc>
                <a:spcPct val="80000"/>
              </a:lnSpc>
            </a:pPr>
            <a:endParaRPr lang="fr-FR" sz="1400" b="1" u="sng" smtClean="0"/>
          </a:p>
          <a:p>
            <a:pPr eaLnBrk="1" hangingPunct="1">
              <a:lnSpc>
                <a:spcPct val="80000"/>
              </a:lnSpc>
            </a:pPr>
            <a:r>
              <a:rPr lang="fr-FR" sz="1400" b="1" u="sng" smtClean="0"/>
              <a:t>Formation</a:t>
            </a:r>
          </a:p>
          <a:p>
            <a:pPr lvl="1" eaLnBrk="1" hangingPunct="1">
              <a:lnSpc>
                <a:spcPct val="90000"/>
              </a:lnSpc>
            </a:pPr>
            <a:r>
              <a:rPr lang="fr-FR" sz="1200" smtClean="0"/>
              <a:t>Licence informatique, Faculté des Sciences (Saint-Étienne)</a:t>
            </a:r>
          </a:p>
          <a:p>
            <a:pPr lvl="1" eaLnBrk="1" hangingPunct="1">
              <a:lnSpc>
                <a:spcPct val="90000"/>
              </a:lnSpc>
            </a:pPr>
            <a:r>
              <a:rPr lang="fr-FR" sz="1200" smtClean="0"/>
              <a:t>DUT informatique, IUT Charlemagne (Nancy)</a:t>
            </a:r>
          </a:p>
          <a:p>
            <a:pPr lvl="1" eaLnBrk="1" hangingPunct="1">
              <a:lnSpc>
                <a:spcPct val="90000"/>
              </a:lnSpc>
            </a:pPr>
            <a:r>
              <a:rPr lang="fr-FR" sz="1200" smtClean="0"/>
              <a:t>BAC STI électronique avec mention (Dijon)</a:t>
            </a:r>
            <a:endParaRPr lang="fr-FR" sz="1200" u="sng" smtClean="0"/>
          </a:p>
          <a:p>
            <a:pPr eaLnBrk="1" hangingPunct="1">
              <a:lnSpc>
                <a:spcPct val="80000"/>
              </a:lnSpc>
              <a:buFont typeface="Wingdings" pitchFamily="2" charset="2"/>
              <a:buNone/>
            </a:pPr>
            <a:endParaRPr lang="fr-FR" sz="1400" b="1" u="sng" smtClean="0"/>
          </a:p>
        </p:txBody>
      </p:sp>
      <p:sp>
        <p:nvSpPr>
          <p:cNvPr id="21508" name="Espace réservé de la date 3"/>
          <p:cNvSpPr>
            <a:spLocks noGrp="1"/>
          </p:cNvSpPr>
          <p:nvPr>
            <p:ph type="dt" sz="quarter" idx="10"/>
          </p:nvPr>
        </p:nvSpPr>
        <p:spPr>
          <a:noFill/>
        </p:spPr>
        <p:txBody>
          <a:bodyPr/>
          <a:lstStyle/>
          <a:p>
            <a:fld id="{01B5C498-8CF3-4EF8-BDEC-96FC28124F82}" type="datetime1">
              <a:rPr lang="fr-FR" smtClean="0"/>
              <a:t>18/06/2010</a:t>
            </a:fld>
            <a:endParaRPr lang="fr-FR" smtClean="0"/>
          </a:p>
        </p:txBody>
      </p:sp>
      <p:sp>
        <p:nvSpPr>
          <p:cNvPr id="21509" name="Espace réservé du numéro de diapositive 4"/>
          <p:cNvSpPr>
            <a:spLocks noGrp="1"/>
          </p:cNvSpPr>
          <p:nvPr>
            <p:ph type="sldNum" sz="quarter" idx="12"/>
          </p:nvPr>
        </p:nvSpPr>
        <p:spPr>
          <a:noFill/>
        </p:spPr>
        <p:txBody>
          <a:bodyPr/>
          <a:lstStyle/>
          <a:p>
            <a:r>
              <a:rPr lang="fr-FR" smtClean="0"/>
              <a:t>page</a:t>
            </a:r>
          </a:p>
        </p:txBody>
      </p:sp>
      <p:sp>
        <p:nvSpPr>
          <p:cNvPr id="21510"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50938" y="214313"/>
            <a:ext cx="7793037" cy="838200"/>
          </a:xfrm>
        </p:spPr>
        <p:txBody>
          <a:bodyPr/>
          <a:lstStyle/>
          <a:p>
            <a:pPr eaLnBrk="1" hangingPunct="1"/>
            <a:r>
              <a:rPr lang="fr-FR" smtClean="0"/>
              <a:t>1. Olivier Steu</a:t>
            </a:r>
          </a:p>
        </p:txBody>
      </p:sp>
      <p:sp>
        <p:nvSpPr>
          <p:cNvPr id="22531" name="Espace réservé du contenu 5"/>
          <p:cNvSpPr>
            <a:spLocks noGrp="1"/>
          </p:cNvSpPr>
          <p:nvPr>
            <p:ph type="body" idx="1"/>
          </p:nvPr>
        </p:nvSpPr>
        <p:spPr/>
        <p:txBody>
          <a:bodyPr/>
          <a:lstStyle/>
          <a:p>
            <a:pPr eaLnBrk="1" hangingPunct="1">
              <a:lnSpc>
                <a:spcPct val="80000"/>
              </a:lnSpc>
              <a:buFont typeface="Wingdings" pitchFamily="2" charset="2"/>
              <a:buNone/>
            </a:pPr>
            <a:r>
              <a:rPr lang="fr-FR" sz="1600" b="1" smtClean="0"/>
              <a:t>Associé &amp; Directeur, 49 ans, Directeur Général</a:t>
            </a:r>
            <a:endParaRPr lang="fr-FR" sz="1600" smtClean="0"/>
          </a:p>
          <a:p>
            <a:pPr eaLnBrk="1" hangingPunct="1">
              <a:lnSpc>
                <a:spcPct val="80000"/>
              </a:lnSpc>
            </a:pPr>
            <a:endParaRPr lang="fr-FR" sz="2000" b="1" u="sng" smtClean="0"/>
          </a:p>
          <a:p>
            <a:pPr eaLnBrk="1" hangingPunct="1">
              <a:lnSpc>
                <a:spcPct val="80000"/>
              </a:lnSpc>
            </a:pPr>
            <a:r>
              <a:rPr lang="fr-FR" sz="1400" b="1" u="sng" smtClean="0"/>
              <a:t>Expérience</a:t>
            </a:r>
            <a:endParaRPr lang="fr-FR" sz="1400" smtClean="0"/>
          </a:p>
          <a:p>
            <a:pPr lvl="1" eaLnBrk="1" hangingPunct="1"/>
            <a:r>
              <a:rPr lang="fr-FR" sz="1200" smtClean="0"/>
              <a:t>20 ans d’expérience : DG opérations internationales dans des multinationales</a:t>
            </a:r>
          </a:p>
          <a:p>
            <a:pPr lvl="1" eaLnBrk="1" hangingPunct="1"/>
            <a:r>
              <a:rPr lang="fr-FR" sz="1200" smtClean="0"/>
              <a:t>Créateur d’une société de Conseil aux Entreprises en création (Start &amp; Develop Sarl)</a:t>
            </a:r>
          </a:p>
          <a:p>
            <a:pPr lvl="1" eaLnBrk="1" hangingPunct="1"/>
            <a:r>
              <a:rPr lang="fr-FR" sz="1200" smtClean="0"/>
              <a:t>Associé iEUROP (portails internet et gestion des réseaux sociaux)</a:t>
            </a:r>
          </a:p>
          <a:p>
            <a:pPr lvl="1" eaLnBrk="1" hangingPunct="1"/>
            <a:endParaRPr lang="fr-FR" sz="1600" smtClean="0"/>
          </a:p>
          <a:p>
            <a:pPr eaLnBrk="1" hangingPunct="1">
              <a:lnSpc>
                <a:spcPct val="80000"/>
              </a:lnSpc>
            </a:pPr>
            <a:r>
              <a:rPr lang="fr-FR" sz="1400" b="1" u="sng" smtClean="0"/>
              <a:t>Savoir faire</a:t>
            </a:r>
          </a:p>
          <a:p>
            <a:pPr lvl="1" eaLnBrk="1" hangingPunct="1"/>
            <a:r>
              <a:rPr lang="fr-FR" sz="1200" smtClean="0"/>
              <a:t>Redressement de filiales, changement de culture d’entreprise </a:t>
            </a:r>
          </a:p>
          <a:p>
            <a:pPr lvl="1" eaLnBrk="1" hangingPunct="1"/>
            <a:r>
              <a:rPr lang="fr-FR" sz="1200" smtClean="0"/>
              <a:t>Management des équipes</a:t>
            </a:r>
          </a:p>
          <a:p>
            <a:pPr lvl="1" eaLnBrk="1" hangingPunct="1"/>
            <a:r>
              <a:rPr lang="fr-FR" sz="1200" smtClean="0"/>
              <a:t>Multiculturel et multilingue (Français, Anglais, Allemand, Espagnol, Italien, Néerlandais)</a:t>
            </a:r>
          </a:p>
          <a:p>
            <a:pPr eaLnBrk="1" hangingPunct="1">
              <a:lnSpc>
                <a:spcPct val="80000"/>
              </a:lnSpc>
              <a:buFont typeface="Wingdings" pitchFamily="2" charset="2"/>
              <a:buNone/>
            </a:pPr>
            <a:endParaRPr lang="fr-FR" sz="1400" b="1" u="sng" smtClean="0"/>
          </a:p>
          <a:p>
            <a:pPr eaLnBrk="1" hangingPunct="1">
              <a:lnSpc>
                <a:spcPct val="80000"/>
              </a:lnSpc>
            </a:pPr>
            <a:r>
              <a:rPr lang="fr-FR" sz="1400" b="1" u="sng" smtClean="0"/>
              <a:t>Formation</a:t>
            </a:r>
          </a:p>
          <a:p>
            <a:pPr lvl="1" eaLnBrk="1" hangingPunct="1"/>
            <a:r>
              <a:rPr lang="fr-FR" sz="1200" smtClean="0"/>
              <a:t>Ingénieur SUPELEC (promo 84)</a:t>
            </a:r>
          </a:p>
          <a:p>
            <a:pPr lvl="1" eaLnBrk="1" hangingPunct="1"/>
            <a:r>
              <a:rPr lang="fr-FR" sz="1200" smtClean="0"/>
              <a:t>Licence de Sciences Économiques (84), Université de Paris I (Sorbonne)</a:t>
            </a:r>
          </a:p>
          <a:p>
            <a:pPr lvl="1" eaLnBrk="1" hangingPunct="1"/>
            <a:r>
              <a:rPr lang="fr-FR" sz="1200" smtClean="0"/>
              <a:t>BAC E mention très bien (Boulogne-sur-mer)</a:t>
            </a:r>
            <a:endParaRPr lang="fr-FR" sz="1200" u="sng" smtClean="0"/>
          </a:p>
          <a:p>
            <a:pPr eaLnBrk="1" hangingPunct="1"/>
            <a:endParaRPr lang="fr-FR" smtClean="0"/>
          </a:p>
        </p:txBody>
      </p:sp>
      <p:sp>
        <p:nvSpPr>
          <p:cNvPr id="22532" name="Espace réservé de la date 3"/>
          <p:cNvSpPr>
            <a:spLocks noGrp="1"/>
          </p:cNvSpPr>
          <p:nvPr>
            <p:ph type="dt" sz="quarter" idx="10"/>
          </p:nvPr>
        </p:nvSpPr>
        <p:spPr>
          <a:noFill/>
        </p:spPr>
        <p:txBody>
          <a:bodyPr/>
          <a:lstStyle/>
          <a:p>
            <a:fld id="{10DA6F3E-416C-4508-A0D3-914CCBAE83CC}" type="datetime1">
              <a:rPr lang="fr-FR" smtClean="0"/>
              <a:t>18/06/2010</a:t>
            </a:fld>
            <a:endParaRPr lang="fr-FR" smtClean="0"/>
          </a:p>
        </p:txBody>
      </p:sp>
      <p:sp>
        <p:nvSpPr>
          <p:cNvPr id="22533" name="Espace réservé du numéro de diapositive 4"/>
          <p:cNvSpPr>
            <a:spLocks noGrp="1"/>
          </p:cNvSpPr>
          <p:nvPr>
            <p:ph type="sldNum" sz="quarter" idx="12"/>
          </p:nvPr>
        </p:nvSpPr>
        <p:spPr>
          <a:noFill/>
        </p:spPr>
        <p:txBody>
          <a:bodyPr/>
          <a:lstStyle/>
          <a:p>
            <a:r>
              <a:rPr lang="fr-FR" smtClean="0"/>
              <a:t>page</a:t>
            </a:r>
          </a:p>
        </p:txBody>
      </p:sp>
      <p:sp>
        <p:nvSpPr>
          <p:cNvPr id="2253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re 1"/>
          <p:cNvSpPr>
            <a:spLocks noGrp="1"/>
          </p:cNvSpPr>
          <p:nvPr>
            <p:ph type="title"/>
          </p:nvPr>
        </p:nvSpPr>
        <p:spPr>
          <a:xfrm>
            <a:off x="1150938" y="214313"/>
            <a:ext cx="7793037" cy="838200"/>
          </a:xfrm>
        </p:spPr>
        <p:txBody>
          <a:bodyPr/>
          <a:lstStyle/>
          <a:p>
            <a:r>
              <a:rPr lang="fr-FR" smtClean="0"/>
              <a:t>1. Capital 400 k€</a:t>
            </a:r>
          </a:p>
        </p:txBody>
      </p:sp>
      <p:graphicFrame>
        <p:nvGraphicFramePr>
          <p:cNvPr id="1026" name="Object 18"/>
          <p:cNvGraphicFramePr>
            <a:graphicFrameLocks noChangeAspect="1"/>
          </p:cNvGraphicFramePr>
          <p:nvPr/>
        </p:nvGraphicFramePr>
        <p:xfrm>
          <a:off x="0" y="2571750"/>
          <a:ext cx="7551738" cy="3917950"/>
        </p:xfrm>
        <a:graphic>
          <a:graphicData uri="http://schemas.openxmlformats.org/presentationml/2006/ole">
            <p:oleObj spid="_x0000_s1026" r:id="rId4" imgW="7553599" imgH="3920068" progId="Excel.Sheet.8">
              <p:embed/>
            </p:oleObj>
          </a:graphicData>
        </a:graphic>
      </p:graphicFrame>
      <p:sp>
        <p:nvSpPr>
          <p:cNvPr id="1028" name="ZoneTexte 5"/>
          <p:cNvSpPr txBox="1">
            <a:spLocks noChangeArrowheads="1"/>
          </p:cNvSpPr>
          <p:nvPr/>
        </p:nvSpPr>
        <p:spPr bwMode="auto">
          <a:xfrm>
            <a:off x="2928938" y="2571750"/>
            <a:ext cx="1355725" cy="646113"/>
          </a:xfrm>
          <a:prstGeom prst="rect">
            <a:avLst/>
          </a:prstGeom>
          <a:noFill/>
          <a:ln w="9525">
            <a:noFill/>
            <a:miter lim="800000"/>
            <a:headEnd/>
            <a:tailEnd/>
          </a:ln>
        </p:spPr>
        <p:txBody>
          <a:bodyPr wrap="none">
            <a:spAutoFit/>
          </a:bodyPr>
          <a:lstStyle/>
          <a:p>
            <a:pPr algn="ctr"/>
            <a:r>
              <a:rPr lang="fr-FR"/>
              <a:t>Olivier Steu</a:t>
            </a:r>
          </a:p>
          <a:p>
            <a:pPr algn="ctr"/>
            <a:r>
              <a:rPr lang="fr-FR"/>
              <a:t>13 %</a:t>
            </a:r>
          </a:p>
        </p:txBody>
      </p:sp>
      <p:sp>
        <p:nvSpPr>
          <p:cNvPr id="1029" name="ZoneTexte 6"/>
          <p:cNvSpPr txBox="1">
            <a:spLocks noChangeArrowheads="1"/>
          </p:cNvSpPr>
          <p:nvPr/>
        </p:nvSpPr>
        <p:spPr bwMode="auto">
          <a:xfrm>
            <a:off x="714375" y="3714750"/>
            <a:ext cx="944563" cy="646113"/>
          </a:xfrm>
          <a:prstGeom prst="rect">
            <a:avLst/>
          </a:prstGeom>
          <a:noFill/>
          <a:ln w="9525">
            <a:noFill/>
            <a:miter lim="800000"/>
            <a:headEnd/>
            <a:tailEnd/>
          </a:ln>
        </p:spPr>
        <p:txBody>
          <a:bodyPr wrap="none">
            <a:spAutoFit/>
          </a:bodyPr>
          <a:lstStyle/>
          <a:p>
            <a:pPr algn="ctr"/>
            <a:r>
              <a:rPr lang="fr-FR"/>
              <a:t>SC Bloc</a:t>
            </a:r>
          </a:p>
          <a:p>
            <a:pPr algn="ctr"/>
            <a:r>
              <a:rPr lang="fr-FR"/>
              <a:t>25 %</a:t>
            </a:r>
          </a:p>
        </p:txBody>
      </p:sp>
      <p:sp>
        <p:nvSpPr>
          <p:cNvPr id="1030" name="ZoneTexte 7"/>
          <p:cNvSpPr txBox="1">
            <a:spLocks noChangeArrowheads="1"/>
          </p:cNvSpPr>
          <p:nvPr/>
        </p:nvSpPr>
        <p:spPr bwMode="auto">
          <a:xfrm>
            <a:off x="6213475" y="5286375"/>
            <a:ext cx="1660525" cy="646113"/>
          </a:xfrm>
          <a:prstGeom prst="rect">
            <a:avLst/>
          </a:prstGeom>
          <a:noFill/>
          <a:ln w="9525">
            <a:noFill/>
            <a:miter lim="800000"/>
            <a:headEnd/>
            <a:tailEnd/>
          </a:ln>
        </p:spPr>
        <p:txBody>
          <a:bodyPr wrap="none">
            <a:spAutoFit/>
          </a:bodyPr>
          <a:lstStyle/>
          <a:p>
            <a:pPr algn="ctr"/>
            <a:r>
              <a:rPr lang="fr-FR"/>
              <a:t>Sébastien Bloc</a:t>
            </a:r>
          </a:p>
          <a:p>
            <a:pPr algn="ctr"/>
            <a:r>
              <a:rPr lang="fr-FR"/>
              <a:t>62 %</a:t>
            </a:r>
          </a:p>
        </p:txBody>
      </p:sp>
      <p:sp>
        <p:nvSpPr>
          <p:cNvPr id="1031" name="Espace réservé de la date 8"/>
          <p:cNvSpPr>
            <a:spLocks noGrp="1"/>
          </p:cNvSpPr>
          <p:nvPr>
            <p:ph type="dt" sz="quarter" idx="10"/>
          </p:nvPr>
        </p:nvSpPr>
        <p:spPr>
          <a:noFill/>
        </p:spPr>
        <p:txBody>
          <a:bodyPr/>
          <a:lstStyle/>
          <a:p>
            <a:fld id="{A6A4C8B9-791F-48F5-8D36-C278DB425553}" type="datetime1">
              <a:rPr lang="fr-FR" smtClean="0"/>
              <a:t>18/06/2010</a:t>
            </a:fld>
            <a:endParaRPr lang="fr-FR" smtClean="0"/>
          </a:p>
        </p:txBody>
      </p:sp>
      <p:sp>
        <p:nvSpPr>
          <p:cNvPr id="1032" name="Espace réservé du numéro de diapositive 9"/>
          <p:cNvSpPr>
            <a:spLocks noGrp="1"/>
          </p:cNvSpPr>
          <p:nvPr>
            <p:ph type="sldNum" sz="quarter" idx="12"/>
          </p:nvPr>
        </p:nvSpPr>
        <p:spPr>
          <a:noFill/>
        </p:spPr>
        <p:txBody>
          <a:bodyPr/>
          <a:lstStyle/>
          <a:p>
            <a:r>
              <a:rPr lang="fr-FR" smtClean="0"/>
              <a:t>page</a:t>
            </a:r>
          </a:p>
        </p:txBody>
      </p:sp>
      <p:sp>
        <p:nvSpPr>
          <p:cNvPr id="1033" name="Espace réservé du pied de page 10"/>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50938" y="214313"/>
            <a:ext cx="7793037" cy="838200"/>
          </a:xfrm>
        </p:spPr>
        <p:txBody>
          <a:bodyPr/>
          <a:lstStyle/>
          <a:p>
            <a:pPr eaLnBrk="1" hangingPunct="1"/>
            <a:r>
              <a:rPr lang="fr-FR" dirty="0" smtClean="0"/>
              <a:t>2. Mission / Vision</a:t>
            </a:r>
          </a:p>
        </p:txBody>
      </p:sp>
      <p:sp>
        <p:nvSpPr>
          <p:cNvPr id="23555" name="Espace réservé du contenu 5"/>
          <p:cNvSpPr>
            <a:spLocks noGrp="1"/>
          </p:cNvSpPr>
          <p:nvPr>
            <p:ph idx="1"/>
          </p:nvPr>
        </p:nvSpPr>
        <p:spPr/>
        <p:txBody>
          <a:bodyPr/>
          <a:lstStyle/>
          <a:p>
            <a:pPr lvl="1" eaLnBrk="1" hangingPunct="1"/>
            <a:endParaRPr lang="fr-FR" sz="1800" b="1" u="sng" dirty="0" smtClean="0"/>
          </a:p>
          <a:p>
            <a:pPr eaLnBrk="1" hangingPunct="1">
              <a:lnSpc>
                <a:spcPct val="80000"/>
              </a:lnSpc>
            </a:pPr>
            <a:r>
              <a:rPr lang="fr-FR" sz="2000" b="1" dirty="0" smtClean="0"/>
              <a:t>Concept produit : Immersion dans la 3D</a:t>
            </a:r>
          </a:p>
          <a:p>
            <a:pPr lvl="1" eaLnBrk="1" hangingPunct="1">
              <a:lnSpc>
                <a:spcPct val="80000"/>
              </a:lnSpc>
            </a:pPr>
            <a:r>
              <a:rPr lang="fr-FR" sz="1400" dirty="0" smtClean="0"/>
              <a:t>Etendre au monde numérique les dimensions de notre environnement humain</a:t>
            </a:r>
          </a:p>
          <a:p>
            <a:pPr lvl="1" eaLnBrk="1" hangingPunct="1"/>
            <a:r>
              <a:rPr lang="fr-FR" sz="1400" dirty="0" smtClean="0"/>
              <a:t>Moteur d’interface 3D interactif pour le web, les applications et les OS </a:t>
            </a:r>
          </a:p>
          <a:p>
            <a:pPr eaLnBrk="1" hangingPunct="1">
              <a:buFont typeface="Wingdings" pitchFamily="2" charset="2"/>
              <a:buNone/>
            </a:pPr>
            <a:endParaRPr lang="fr-FR" sz="1400" dirty="0" smtClean="0"/>
          </a:p>
          <a:p>
            <a:pPr eaLnBrk="1" hangingPunct="1">
              <a:lnSpc>
                <a:spcPct val="80000"/>
              </a:lnSpc>
            </a:pPr>
            <a:r>
              <a:rPr lang="fr-FR" sz="2000" b="1" dirty="0" smtClean="0"/>
              <a:t>Buts de la « 3D utile »</a:t>
            </a:r>
          </a:p>
          <a:p>
            <a:pPr lvl="1" eaLnBrk="1" hangingPunct="1">
              <a:lnSpc>
                <a:spcPct val="80000"/>
              </a:lnSpc>
            </a:pPr>
            <a:r>
              <a:rPr lang="fr-FR" sz="1400" dirty="0" smtClean="0"/>
              <a:t>Au-delà de l’esthétisme, la 3D devient  « utile » à la compréhension</a:t>
            </a:r>
          </a:p>
          <a:p>
            <a:pPr lvl="1" eaLnBrk="1" hangingPunct="1">
              <a:lnSpc>
                <a:spcPct val="80000"/>
              </a:lnSpc>
            </a:pPr>
            <a:r>
              <a:rPr lang="fr-FR" sz="1400" dirty="0" smtClean="0"/>
              <a:t>Rendre les scènes réalistes pour qu’elles soient intuitives et immersives</a:t>
            </a:r>
          </a:p>
          <a:p>
            <a:pPr lvl="1" eaLnBrk="1" hangingPunct="1">
              <a:lnSpc>
                <a:spcPct val="80000"/>
              </a:lnSpc>
            </a:pPr>
            <a:r>
              <a:rPr lang="fr-FR" sz="1400" dirty="0" smtClean="0"/>
              <a:t>Rendre l’expérience des utilisateurs « standard »</a:t>
            </a:r>
          </a:p>
          <a:p>
            <a:pPr lvl="1" eaLnBrk="1" hangingPunct="1">
              <a:lnSpc>
                <a:spcPct val="80000"/>
              </a:lnSpc>
            </a:pPr>
            <a:r>
              <a:rPr lang="fr-FR" sz="1400" dirty="0" smtClean="0"/>
              <a:t>Limiter la charge cognitive</a:t>
            </a:r>
          </a:p>
        </p:txBody>
      </p:sp>
      <p:sp>
        <p:nvSpPr>
          <p:cNvPr id="23556" name="Espace réservé de la date 3"/>
          <p:cNvSpPr>
            <a:spLocks noGrp="1"/>
          </p:cNvSpPr>
          <p:nvPr>
            <p:ph type="dt" sz="quarter" idx="10"/>
          </p:nvPr>
        </p:nvSpPr>
        <p:spPr>
          <a:noFill/>
        </p:spPr>
        <p:txBody>
          <a:bodyPr/>
          <a:lstStyle/>
          <a:p>
            <a:fld id="{5015C9F7-0F66-45D4-B092-2669FF4CE4FC}" type="datetime1">
              <a:rPr lang="fr-FR" smtClean="0"/>
              <a:t>18/06/2010</a:t>
            </a:fld>
            <a:endParaRPr lang="fr-FR" smtClean="0"/>
          </a:p>
        </p:txBody>
      </p:sp>
      <p:sp>
        <p:nvSpPr>
          <p:cNvPr id="23557" name="Espace réservé du numéro de diapositive 4"/>
          <p:cNvSpPr>
            <a:spLocks noGrp="1"/>
          </p:cNvSpPr>
          <p:nvPr>
            <p:ph type="sldNum" sz="quarter" idx="12"/>
          </p:nvPr>
        </p:nvSpPr>
        <p:spPr>
          <a:noFill/>
        </p:spPr>
        <p:txBody>
          <a:bodyPr/>
          <a:lstStyle/>
          <a:p>
            <a:r>
              <a:rPr lang="fr-FR" smtClean="0"/>
              <a:t>page</a:t>
            </a:r>
          </a:p>
        </p:txBody>
      </p:sp>
      <p:sp>
        <p:nvSpPr>
          <p:cNvPr id="23558"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usion">
  <a:themeElements>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Fus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usio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Fusion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Fusion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Fusio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Fusio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5111</TotalTime>
  <Words>1839</Words>
  <Application>Microsoft Office PowerPoint</Application>
  <PresentationFormat>Affichage à l'écran (4:3)</PresentationFormat>
  <Paragraphs>490</Paragraphs>
  <Slides>39</Slides>
  <Notes>27</Notes>
  <HiddenSlides>0</HiddenSlides>
  <MMClips>1</MMClips>
  <ScaleCrop>false</ScaleCrop>
  <HeadingPairs>
    <vt:vector size="6" baseType="variant">
      <vt:variant>
        <vt:lpstr>Thème</vt:lpstr>
      </vt:variant>
      <vt:variant>
        <vt:i4>2</vt:i4>
      </vt:variant>
      <vt:variant>
        <vt:lpstr>Serveurs OLE incorporés</vt:lpstr>
      </vt:variant>
      <vt:variant>
        <vt:i4>1</vt:i4>
      </vt:variant>
      <vt:variant>
        <vt:lpstr>Titres des diapositives</vt:lpstr>
      </vt:variant>
      <vt:variant>
        <vt:i4>39</vt:i4>
      </vt:variant>
    </vt:vector>
  </HeadingPairs>
  <TitlesOfParts>
    <vt:vector size="42" baseType="lpstr">
      <vt:lpstr>Fusion</vt:lpstr>
      <vt:lpstr>Conception personnalisée</vt:lpstr>
      <vt:lpstr>Microsoft Office Excel 97-2003 Worksheet</vt:lpstr>
      <vt:lpstr>MODDDJO </vt:lpstr>
      <vt:lpstr>Démonstration vidéo</vt:lpstr>
      <vt:lpstr>Diapositive 3</vt:lpstr>
      <vt:lpstr>Executive summary</vt:lpstr>
      <vt:lpstr>Sommaire</vt:lpstr>
      <vt:lpstr>1. Sébastien Bloc</vt:lpstr>
      <vt:lpstr>1. Olivier Steu</vt:lpstr>
      <vt:lpstr>1. Capital 400 k€</vt:lpstr>
      <vt:lpstr>2. Mission / Vision</vt:lpstr>
      <vt:lpstr>2. Exemples d’application</vt:lpstr>
      <vt:lpstr>2. Un produit innovant</vt:lpstr>
      <vt:lpstr>2. Offre Modddjo </vt:lpstr>
      <vt:lpstr>3. Marché</vt:lpstr>
      <vt:lpstr>3. Repères du marché</vt:lpstr>
      <vt:lpstr>3. Cible</vt:lpstr>
      <vt:lpstr>3. Offre concurrente</vt:lpstr>
      <vt:lpstr>3. Stratégie Modddjo</vt:lpstr>
      <vt:lpstr>4. Marketing model Modddjo</vt:lpstr>
      <vt:lpstr>4. Business model Modddjo</vt:lpstr>
      <vt:lpstr>4. Forces et faiblesses du projet</vt:lpstr>
      <vt:lpstr>5. Prévisions des ventes</vt:lpstr>
      <vt:lpstr>6. Business Plan</vt:lpstr>
      <vt:lpstr>6.1Construction du chiffre d’affaires prévisionnel</vt:lpstr>
      <vt:lpstr>6.2 Comptes d’exploitation prévisionnels</vt:lpstr>
      <vt:lpstr>6.3Comptes de financement prévisionnels</vt:lpstr>
      <vt:lpstr>6.4 Bilans prévisionnels</vt:lpstr>
      <vt:lpstr>6.5 Free Cash Flow de valorisation</vt:lpstr>
      <vt:lpstr>6.6 Valorisation du projet</vt:lpstr>
      <vt:lpstr>6.7 Répartition du capital projetée</vt:lpstr>
      <vt:lpstr>6.7 Multiples de la profession : X = (Titres+Defi)/EBIT</vt:lpstr>
      <vt:lpstr>6.8 Rentabilité du projet</vt:lpstr>
      <vt:lpstr>Merci de votre attention…</vt:lpstr>
      <vt:lpstr>ANNEXES</vt:lpstr>
      <vt:lpstr>(Annexe) Concurrence</vt:lpstr>
      <vt:lpstr>Prévisions des ventes</vt:lpstr>
      <vt:lpstr>Prévisions des ventes</vt:lpstr>
      <vt:lpstr>Structure d’exploitation</vt:lpstr>
      <vt:lpstr>6. Structure d’exploitation</vt:lpstr>
      <vt:lpstr>Plan tactique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MODDDJO</dc:title>
  <dc:creator>revellat</dc:creator>
  <cp:lastModifiedBy>evelyne</cp:lastModifiedBy>
  <cp:revision>256</cp:revision>
  <dcterms:created xsi:type="dcterms:W3CDTF">2010-02-03T09:50:53Z</dcterms:created>
  <dcterms:modified xsi:type="dcterms:W3CDTF">2010-06-18T10:57:17Z</dcterms:modified>
</cp:coreProperties>
</file>