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23" r:id="rId3"/>
    <p:sldId id="285" r:id="rId4"/>
    <p:sldId id="331" r:id="rId5"/>
    <p:sldId id="332" r:id="rId6"/>
    <p:sldId id="326" r:id="rId7"/>
    <p:sldId id="327" r:id="rId8"/>
    <p:sldId id="328" r:id="rId9"/>
    <p:sldId id="300" r:id="rId10"/>
    <p:sldId id="303" r:id="rId11"/>
    <p:sldId id="345" r:id="rId12"/>
    <p:sldId id="335" r:id="rId13"/>
    <p:sldId id="334" r:id="rId14"/>
    <p:sldId id="333" r:id="rId15"/>
    <p:sldId id="304" r:id="rId16"/>
    <p:sldId id="346" r:id="rId17"/>
    <p:sldId id="314" r:id="rId18"/>
    <p:sldId id="336" r:id="rId19"/>
    <p:sldId id="313" r:id="rId20"/>
    <p:sldId id="337" r:id="rId21"/>
    <p:sldId id="347" r:id="rId22"/>
    <p:sldId id="319" r:id="rId23"/>
    <p:sldId id="320" r:id="rId24"/>
    <p:sldId id="338" r:id="rId25"/>
    <p:sldId id="290" r:id="rId26"/>
    <p:sldId id="339" r:id="rId27"/>
    <p:sldId id="341" r:id="rId28"/>
    <p:sldId id="340" r:id="rId29"/>
    <p:sldId id="342" r:id="rId30"/>
    <p:sldId id="343" r:id="rId31"/>
    <p:sldId id="309" r:id="rId32"/>
    <p:sldId id="274" r:id="rId33"/>
    <p:sldId id="275" r:id="rId34"/>
    <p:sldId id="276" r:id="rId35"/>
    <p:sldId id="277" r:id="rId36"/>
    <p:sldId id="344" r:id="rId37"/>
    <p:sldId id="291" r:id="rId38"/>
  </p:sldIdLst>
  <p:sldSz cx="10693400" cy="7561263"/>
  <p:notesSz cx="7099300" cy="10234613"/>
  <p:defaultTextStyle>
    <a:defPPr>
      <a:defRPr lang="fr-FR"/>
    </a:defPPr>
    <a:lvl1pPr algn="l" defTabSz="9953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96888" indent="-39688" algn="l" defTabSz="9953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95363" indent="-80963" algn="l" defTabSz="9953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92250" indent="-120650" algn="l" defTabSz="9953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90725" indent="-161925" algn="l" defTabSz="9953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8995" autoAdjust="0"/>
  </p:normalViewPr>
  <p:slideViewPr>
    <p:cSldViewPr>
      <p:cViewPr>
        <p:scale>
          <a:sx n="73" d="100"/>
          <a:sy n="73" d="100"/>
        </p:scale>
        <p:origin x="-894" y="-36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88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8C043-BAA1-43C7-8C90-29338BA9504A}" type="datetimeFigureOut">
              <a:rPr lang="fr-FR"/>
              <a:pPr>
                <a:defRPr/>
              </a:pPr>
              <a:t>05/06/2011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3A317-5E09-4FE0-96BB-39BBEDC988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DCA47-196E-4CFF-B2B5-F5D725E7F975}" type="datetimeFigureOut">
              <a:rPr lang="fr-FR"/>
              <a:pPr>
                <a:defRPr/>
              </a:pPr>
              <a:t>05/06/2011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F8304-2EFD-43B9-A5D0-B94FB518F0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D3A43-9563-4B9B-9AD8-7DE286A75377}" type="datetimeFigureOut">
              <a:rPr lang="fr-FR"/>
              <a:pPr>
                <a:defRPr/>
              </a:pPr>
              <a:t>05/06/2011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4F2B2-23DC-43FF-A2FA-40ABDC19F0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6BB7B-A4C6-4302-9FE1-A49D5468ADF7}" type="datetimeFigureOut">
              <a:rPr lang="fr-FR"/>
              <a:pPr>
                <a:defRPr/>
              </a:pPr>
              <a:t>05/06/2011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377E5-DA0F-4E4B-9F3F-D36D6A1732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C8E09-0609-4FC3-95FF-FCD7943CDFB2}" type="datetimeFigureOut">
              <a:rPr lang="fr-FR"/>
              <a:pPr>
                <a:defRPr/>
              </a:pPr>
              <a:t>05/06/2011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38A4-1083-40B0-853B-B3C8942A15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DCBD-C546-42B2-A9DF-8B7841DEAA95}" type="datetimeFigureOut">
              <a:rPr lang="fr-FR"/>
              <a:pPr>
                <a:defRPr/>
              </a:pPr>
              <a:t>05/06/2011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C5414-F757-420D-B94C-308E279608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68160-540A-416A-AD29-3655158ACA37}" type="datetimeFigureOut">
              <a:rPr lang="fr-FR"/>
              <a:pPr>
                <a:defRPr/>
              </a:pPr>
              <a:t>05/06/2011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B0884-257B-4CC7-93C9-F37EF7747A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E2FE-FEBC-449A-AC68-6E5A0990EE5B}" type="datetimeFigureOut">
              <a:rPr lang="fr-FR"/>
              <a:pPr>
                <a:defRPr/>
              </a:pPr>
              <a:t>05/06/2011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3B6EB-1230-4493-B9D1-04DCE2F3CA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AA4A-01CC-4657-8C8B-4E0C99712904}" type="datetimeFigureOut">
              <a:rPr lang="fr-FR"/>
              <a:pPr>
                <a:defRPr/>
              </a:pPr>
              <a:t>05/06/2011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B4C00-7DC0-4718-8663-BE195BE9E5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975F0-563B-4951-9FBA-50D5CB9EEE07}" type="datetimeFigureOut">
              <a:rPr lang="fr-FR"/>
              <a:pPr>
                <a:defRPr/>
              </a:pPr>
              <a:t>05/06/2011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094D2-6FC2-4F4E-84BB-A38D5131EE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5653-8DF8-4545-A353-2BD06C307CD5}" type="datetimeFigureOut">
              <a:rPr lang="fr-FR"/>
              <a:pPr>
                <a:defRPr/>
              </a:pPr>
              <a:t>05/06/2011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2C964-71EA-422E-AB85-330EFD06CF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r-F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 defTabSz="99569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4F5F91-F323-43F6-82D2-BBC9EE4AB0E8}" type="datetimeFigureOut">
              <a:rPr lang="fr-FR"/>
              <a:pPr>
                <a:defRPr/>
              </a:pPr>
              <a:t>05/06/2011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 defTabSz="99569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 defTabSz="99569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CE97C0-720F-43AA-97D9-0E0E9861C8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4572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144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3716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8288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038" indent="-311150" algn="l" defTabSz="9953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00" indent="-247650" algn="l" defTabSz="9953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488" indent="-247650" algn="l" defTabSz="9953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963" indent="-247650" algn="l" defTabSz="9953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EXECUTIVE SUMMARY</a:t>
            </a:r>
            <a:br>
              <a:rPr lang="fr-FR" b="1" dirty="0" smtClean="0">
                <a:solidFill>
                  <a:schemeClr val="bg1"/>
                </a:solidFill>
              </a:rPr>
            </a:b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1" dirty="0" smtClean="0">
                <a:solidFill>
                  <a:schemeClr val="tx2"/>
                </a:solidFill>
              </a:rPr>
              <a:t>LIVE FACTORY est un complexe musical qui répond à l’ensemble des besoins des musiciens, ouvert 7 jours sur 7 de midi à minuit (jusqu’à 2H00 le vendredi et le samedi).</a:t>
            </a:r>
          </a:p>
          <a:p>
            <a:r>
              <a:rPr lang="fr-FR" sz="2000" b="1" dirty="0" smtClean="0">
                <a:solidFill>
                  <a:schemeClr val="tx2"/>
                </a:solidFill>
              </a:rPr>
              <a:t>Objectifs : Permettre aux musiciens  de </a:t>
            </a:r>
          </a:p>
          <a:p>
            <a:pPr lvl="1"/>
            <a:r>
              <a:rPr lang="fr-FR" sz="2000" b="1" dirty="0" smtClean="0">
                <a:solidFill>
                  <a:schemeClr val="tx2"/>
                </a:solidFill>
                <a:cs typeface="Arial" pitchFamily="34" charset="0"/>
              </a:rPr>
              <a:t>Se former et répéter</a:t>
            </a:r>
          </a:p>
          <a:p>
            <a:pPr lvl="1"/>
            <a:r>
              <a:rPr lang="fr-FR" sz="2000" b="1" dirty="0" smtClean="0">
                <a:solidFill>
                  <a:schemeClr val="tx2"/>
                </a:solidFill>
                <a:cs typeface="Arial" pitchFamily="34" charset="0"/>
              </a:rPr>
              <a:t>S’équiper</a:t>
            </a:r>
          </a:p>
          <a:p>
            <a:pPr lvl="1"/>
            <a:r>
              <a:rPr lang="fr-FR" sz="2000" b="1" dirty="0" smtClean="0">
                <a:solidFill>
                  <a:schemeClr val="tx2"/>
                </a:solidFill>
                <a:cs typeface="Arial" pitchFamily="34" charset="0"/>
              </a:rPr>
              <a:t>Se produire</a:t>
            </a:r>
          </a:p>
          <a:p>
            <a:pPr lvl="1"/>
            <a:r>
              <a:rPr lang="fr-FR" sz="2000" b="1" dirty="0" smtClean="0">
                <a:solidFill>
                  <a:schemeClr val="tx2"/>
                </a:solidFill>
                <a:cs typeface="Arial" pitchFamily="34" charset="0"/>
              </a:rPr>
              <a:t>S’enregistrer</a:t>
            </a:r>
          </a:p>
          <a:p>
            <a:r>
              <a:rPr lang="fr-FR" sz="2000" b="1" dirty="0" smtClean="0">
                <a:solidFill>
                  <a:schemeClr val="tx2"/>
                </a:solidFill>
              </a:rPr>
              <a:t>L’opportunité :</a:t>
            </a:r>
          </a:p>
          <a:p>
            <a:pPr lvl="1"/>
            <a:r>
              <a:rPr lang="fr-FR" sz="2000" b="1" dirty="0" smtClean="0">
                <a:solidFill>
                  <a:schemeClr val="tx2"/>
                </a:solidFill>
              </a:rPr>
              <a:t>Le 1</a:t>
            </a:r>
            <a:r>
              <a:rPr lang="fr-FR" sz="2000" b="1" baseline="30000" dirty="0" smtClean="0">
                <a:solidFill>
                  <a:schemeClr val="tx2"/>
                </a:solidFill>
              </a:rPr>
              <a:t>er</a:t>
            </a:r>
            <a:r>
              <a:rPr lang="fr-FR" sz="2000" b="1" dirty="0" smtClean="0">
                <a:solidFill>
                  <a:schemeClr val="tx2"/>
                </a:solidFill>
              </a:rPr>
              <a:t> concept différent en France, proposant une offre global aux musiciens semi-professionnels, inspiré des Etats-Unis</a:t>
            </a:r>
          </a:p>
          <a:p>
            <a:pPr lvl="1"/>
            <a:r>
              <a:rPr lang="fr-FR" sz="2000" b="1" dirty="0" smtClean="0">
                <a:solidFill>
                  <a:schemeClr val="tx2"/>
                </a:solidFill>
              </a:rPr>
              <a:t>1 emplacement privilégié,</a:t>
            </a:r>
          </a:p>
          <a:p>
            <a:pPr lvl="1"/>
            <a:r>
              <a:rPr lang="fr-FR" sz="2000" b="1" dirty="0" smtClean="0">
                <a:solidFill>
                  <a:schemeClr val="tx2"/>
                </a:solidFill>
              </a:rPr>
              <a:t>1 vraie carence face à la croissance de la demande.</a:t>
            </a:r>
          </a:p>
          <a:p>
            <a:endParaRPr lang="fr-FR" sz="1800" dirty="0" smtClean="0"/>
          </a:p>
          <a:p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2"/>
          <p:cNvSpPr>
            <a:spLocks noGrp="1"/>
          </p:cNvSpPr>
          <p:nvPr>
            <p:ph idx="1"/>
          </p:nvPr>
        </p:nvSpPr>
        <p:spPr>
          <a:xfrm>
            <a:off x="534988" y="1922463"/>
            <a:ext cx="9623425" cy="5073650"/>
          </a:xfrm>
        </p:spPr>
        <p:txBody>
          <a:bodyPr/>
          <a:lstStyle/>
          <a:p>
            <a:pPr eaLnBrk="1" hangingPunct="1">
              <a:buNone/>
            </a:pPr>
            <a:r>
              <a:rPr lang="fr-FR" sz="2400" b="1" dirty="0" smtClean="0">
                <a:solidFill>
                  <a:schemeClr val="tx2"/>
                </a:solidFill>
              </a:rPr>
              <a:t>Peu de concurrence face à une demande en forte progression :</a:t>
            </a:r>
          </a:p>
          <a:p>
            <a:pPr eaLnBrk="1" hangingPunct="1">
              <a:buNone/>
            </a:pPr>
            <a:endParaRPr lang="fr-FR" sz="2400" b="1" dirty="0" smtClean="0"/>
          </a:p>
          <a:p>
            <a:pPr eaLnBrk="1" hangingPunct="1"/>
            <a:r>
              <a:rPr lang="fr-FR" sz="2400" dirty="0" smtClean="0"/>
              <a:t>1 concurrent direct à Montgeron (91) à 15 km. Société créée il y a 3 ans connue uniquement sur Montgeron.</a:t>
            </a:r>
          </a:p>
          <a:p>
            <a:pPr eaLnBrk="1" hangingPunct="1"/>
            <a:r>
              <a:rPr lang="fr-FR" sz="2400" dirty="0" smtClean="0"/>
              <a:t>5 structures institutionnelles :</a:t>
            </a:r>
          </a:p>
          <a:p>
            <a:pPr lvl="1" eaLnBrk="1" hangingPunct="1"/>
            <a:r>
              <a:rPr lang="fr-FR" sz="1900" dirty="0" smtClean="0"/>
              <a:t>MJC ou équipements associatifs ayant une offre standard : horaires et jours d’ouverture fixes et restreints.</a:t>
            </a:r>
          </a:p>
          <a:p>
            <a:pPr eaLnBrk="1" hangingPunct="1"/>
            <a:r>
              <a:rPr lang="fr-FR" sz="2400" dirty="0" smtClean="0"/>
              <a:t>l’INSEE constate une augmentation constante de la pratique musicale d’année en année, et une offre institutionnelle qui se dégrade : de moins en moins de subventions publiques, pas d’entretien ou de renouvellement du matériel et pas d’agrandissement des locaux.</a:t>
            </a:r>
          </a:p>
          <a:p>
            <a:pPr eaLnBrk="1" hangingPunct="1"/>
            <a:endParaRPr lang="fr-FR" sz="2400" dirty="0" smtClean="0"/>
          </a:p>
          <a:p>
            <a:pPr eaLnBrk="1" hangingPunct="1"/>
            <a:endParaRPr lang="fr-FR" sz="2400" dirty="0" smtClean="0"/>
          </a:p>
          <a:p>
            <a:pPr eaLnBrk="1" hangingPunct="1">
              <a:buFontTx/>
              <a:buChar char="-"/>
            </a:pPr>
            <a:endParaRPr lang="fr-FR" sz="2800" dirty="0" smtClean="0"/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203164" y="0"/>
            <a:ext cx="9623425" cy="128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4000" dirty="0" smtClean="0">
                <a:solidFill>
                  <a:schemeClr val="bg1">
                    <a:lumMod val="95000"/>
                  </a:schemeClr>
                </a:solidFill>
              </a:rPr>
              <a:t>3.1. La concurrence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3.2 Concurrence Vente Instruments</a:t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0356" y="1620391"/>
            <a:ext cx="6624736" cy="535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Activité Vente Instruments</a:t>
            </a:r>
            <a:br>
              <a:rPr lang="fr-FR" b="1" dirty="0" smtClean="0">
                <a:solidFill>
                  <a:schemeClr val="bg1"/>
                </a:solidFill>
              </a:rPr>
            </a:b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Espace réservé du contenu 3" descr="camemberts legend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6880" y="1763713"/>
            <a:ext cx="5078091" cy="481882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Répartition CA / Instrument</a:t>
            </a:r>
            <a:r>
              <a:rPr lang="fr-FR" dirty="0" smtClean="0"/>
              <a:t> 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camembert ca200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6180" y="2700511"/>
            <a:ext cx="4536504" cy="4435205"/>
          </a:xfrm>
        </p:spPr>
      </p:pic>
      <p:pic>
        <p:nvPicPr>
          <p:cNvPr id="5" name="Image 4" descr="camembert ca20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8748" y="2700511"/>
            <a:ext cx="4536504" cy="43335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Répartition Volume / Instrument</a:t>
            </a:r>
            <a:br>
              <a:rPr lang="fr-FR" dirty="0" smtClean="0">
                <a:solidFill>
                  <a:schemeClr val="bg1"/>
                </a:solidFill>
              </a:rPr>
            </a:br>
            <a:endParaRPr lang="fr-FR" dirty="0"/>
          </a:p>
        </p:txBody>
      </p:sp>
      <p:pic>
        <p:nvPicPr>
          <p:cNvPr id="4" name="Espace réservé du contenu 3" descr="ventes 200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4212" y="2412479"/>
            <a:ext cx="4392488" cy="4536210"/>
          </a:xfrm>
        </p:spPr>
      </p:pic>
      <p:pic>
        <p:nvPicPr>
          <p:cNvPr id="5" name="Image 4" descr="ventes 20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8168" y="2484487"/>
            <a:ext cx="4473479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2"/>
          <p:cNvSpPr>
            <a:spLocks noGrp="1"/>
          </p:cNvSpPr>
          <p:nvPr>
            <p:ph idx="1"/>
          </p:nvPr>
        </p:nvSpPr>
        <p:spPr>
          <a:xfrm>
            <a:off x="534988" y="1922463"/>
            <a:ext cx="9623425" cy="5073650"/>
          </a:xfrm>
        </p:spPr>
        <p:txBody>
          <a:bodyPr/>
          <a:lstStyle/>
          <a:p>
            <a:pPr eaLnBrk="1" hangingPunct="1">
              <a:buNone/>
            </a:pPr>
            <a:r>
              <a:rPr lang="fr-FR" sz="2400" dirty="0" smtClean="0"/>
              <a:t>	</a:t>
            </a:r>
            <a:r>
              <a:rPr lang="fr-FR" sz="2400" b="1" dirty="0" smtClean="0">
                <a:solidFill>
                  <a:schemeClr val="tx2"/>
                </a:solidFill>
              </a:rPr>
              <a:t>Structures existantes ne sont ni suffisantes ni satisfaisantes (étude sur 100 groupes musicaux :</a:t>
            </a:r>
          </a:p>
          <a:p>
            <a:pPr eaLnBrk="1" hangingPunct="1"/>
            <a:r>
              <a:rPr lang="fr-FR" sz="2400" dirty="0" smtClean="0"/>
              <a:t>100 % évoquent un manque d’accompagnement et d’interactions avec des professionnel,</a:t>
            </a:r>
          </a:p>
          <a:p>
            <a:pPr eaLnBrk="1" hangingPunct="1"/>
            <a:r>
              <a:rPr lang="fr-FR" sz="2400" dirty="0" smtClean="0"/>
              <a:t>86 % souhaitent répéter le soir après 20H et le </a:t>
            </a:r>
            <a:r>
              <a:rPr lang="fr-FR" sz="2400" dirty="0" err="1" smtClean="0"/>
              <a:t>wee-kend</a:t>
            </a:r>
            <a:r>
              <a:rPr lang="fr-FR" sz="2400" dirty="0" smtClean="0"/>
              <a:t>. </a:t>
            </a:r>
            <a:r>
              <a:rPr lang="fr-FR" sz="2400" i="1" dirty="0" smtClean="0"/>
              <a:t>Les rares plages horaires qui conviennent sont prises d’assaut et réservées à l’année.</a:t>
            </a:r>
          </a:p>
          <a:p>
            <a:pPr eaLnBrk="1" hangingPunct="1"/>
            <a:r>
              <a:rPr lang="fr-FR" sz="2400" dirty="0" smtClean="0"/>
              <a:t>50 % font aujourd’hui plus de 30 km pour aller répéter, la plupart vont même jusqu’à Paris faute d’équipements locaux.</a:t>
            </a:r>
          </a:p>
          <a:p>
            <a:pPr eaLnBrk="1" hangingPunct="1"/>
            <a:r>
              <a:rPr lang="fr-FR" sz="2400" dirty="0" smtClean="0"/>
              <a:t>76 % des groupes répètent plus de 4 heures par mois et consacrent à la répétition un budget de 60 à 240 € par mois.</a:t>
            </a:r>
          </a:p>
          <a:p>
            <a:pPr eaLnBrk="1" hangingPunct="1"/>
            <a:endParaRPr lang="fr-FR" sz="2400" dirty="0" smtClean="0"/>
          </a:p>
          <a:p>
            <a:pPr eaLnBrk="1" hangingPunct="1">
              <a:buFontTx/>
              <a:buChar char="-"/>
            </a:pPr>
            <a:endParaRPr lang="fr-FR" sz="2800" dirty="0" smtClean="0"/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203164" y="0"/>
            <a:ext cx="9623425" cy="128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4000" dirty="0" smtClean="0">
                <a:solidFill>
                  <a:schemeClr val="bg1">
                    <a:lumMod val="95000"/>
                  </a:schemeClr>
                </a:solidFill>
              </a:rPr>
              <a:t>3.2. La clientèle : Résultats Enquête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3.3. La localisation : </a:t>
            </a:r>
            <a:r>
              <a:rPr lang="fr-FR" b="1" dirty="0" err="1" smtClean="0">
                <a:solidFill>
                  <a:schemeClr val="bg1"/>
                </a:solidFill>
              </a:rPr>
              <a:t>Lieusaint</a:t>
            </a:r>
            <a:r>
              <a:rPr lang="fr-FR" b="1" dirty="0" smtClean="0">
                <a:solidFill>
                  <a:schemeClr val="bg1"/>
                </a:solidFill>
              </a:rPr>
              <a:t/>
            </a:r>
            <a:br>
              <a:rPr lang="fr-FR" b="1" dirty="0" smtClean="0">
                <a:solidFill>
                  <a:schemeClr val="bg1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b="1" dirty="0" err="1" smtClean="0">
                <a:solidFill>
                  <a:schemeClr val="tx2"/>
                </a:solidFill>
              </a:rPr>
              <a:t>Lieusaint</a:t>
            </a:r>
            <a:r>
              <a:rPr lang="fr-FR" sz="2800" dirty="0" smtClean="0"/>
              <a:t> </a:t>
            </a:r>
            <a:r>
              <a:rPr lang="fr-FR" sz="2800" b="1" dirty="0" smtClean="0"/>
              <a:t>idéale pour atteindre une clientèle sur tout le sud Île de France, de Paris à Fontainebleau.</a:t>
            </a:r>
          </a:p>
          <a:p>
            <a:r>
              <a:rPr lang="fr-FR" sz="2800" b="1" dirty="0" smtClean="0">
                <a:solidFill>
                  <a:schemeClr val="tx2"/>
                </a:solidFill>
              </a:rPr>
              <a:t>Situation :</a:t>
            </a:r>
            <a:r>
              <a:rPr lang="fr-FR" sz="2800" dirty="0" smtClean="0"/>
              <a:t> </a:t>
            </a:r>
          </a:p>
          <a:p>
            <a:pPr lvl="1"/>
            <a:r>
              <a:rPr lang="fr-FR" sz="2000" b="1" dirty="0" smtClean="0"/>
              <a:t>15 km du bassin de Melun, </a:t>
            </a:r>
          </a:p>
          <a:p>
            <a:pPr lvl="1"/>
            <a:r>
              <a:rPr lang="fr-FR" sz="2000" b="1" dirty="0" smtClean="0"/>
              <a:t>15 km du bassin de Corbeil-Essonnes</a:t>
            </a:r>
          </a:p>
          <a:p>
            <a:pPr lvl="1"/>
            <a:r>
              <a:rPr lang="fr-FR" sz="2000" b="1" dirty="0" smtClean="0"/>
              <a:t>A proximité du centre commercial du Carré Sénart</a:t>
            </a:r>
          </a:p>
          <a:p>
            <a:pPr lvl="1"/>
            <a:r>
              <a:rPr lang="fr-FR" sz="2000" b="1" dirty="0" smtClean="0"/>
              <a:t>A la jonction de l’A5, la N6 et la N104 qui relie l’A6 en 10 minutes et l’A4 en 20 minutes.</a:t>
            </a:r>
          </a:p>
          <a:p>
            <a:pPr lvl="1"/>
            <a:r>
              <a:rPr lang="fr-FR" sz="2000" b="1" dirty="0" smtClean="0"/>
              <a:t>Gare RER D de Moissy-Cramayel</a:t>
            </a:r>
          </a:p>
          <a:p>
            <a:pPr lvl="1"/>
            <a:r>
              <a:rPr lang="fr-FR" sz="2000" b="1" dirty="0" smtClean="0"/>
              <a:t>Des dizaines de lignes de bus à grandes fréquences desservent l’est et le sud de la Seine Et Marne et l’est de l’Essonne, </a:t>
            </a:r>
          </a:p>
          <a:p>
            <a:pPr lvl="1"/>
            <a:r>
              <a:rPr lang="fr-FR" sz="2000" b="1" dirty="0" smtClean="0"/>
              <a:t>Les nouvelles lignes de bus en site protégé, les </a:t>
            </a:r>
            <a:r>
              <a:rPr lang="fr-FR" sz="2000" b="1" dirty="0" err="1" smtClean="0"/>
              <a:t>Tzen</a:t>
            </a:r>
            <a:r>
              <a:rPr lang="fr-FR" sz="2000" b="1" dirty="0" smtClean="0"/>
              <a:t>, ouverture au juin 2011 reliant Corbeil et Melun à Moissy-Cramayel.</a:t>
            </a:r>
          </a:p>
          <a:p>
            <a:pPr lvl="1"/>
            <a:endParaRPr lang="fr-FR" sz="2400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203164" y="0"/>
            <a:ext cx="9623425" cy="128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4000" dirty="0" smtClean="0">
                <a:solidFill>
                  <a:schemeClr val="bg1">
                    <a:lumMod val="95000"/>
                  </a:schemeClr>
                </a:solidFill>
              </a:rPr>
              <a:t>3.3. La localisation</a:t>
            </a:r>
          </a:p>
        </p:txBody>
      </p:sp>
      <p:pic>
        <p:nvPicPr>
          <p:cNvPr id="2050" name="Picture 2" descr="C:\Users\AFP\Desktop\LIVE FACTORY\Sen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132" y="1692399"/>
            <a:ext cx="10297144" cy="514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203164" y="0"/>
            <a:ext cx="9623425" cy="128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4000" dirty="0" smtClean="0">
                <a:solidFill>
                  <a:schemeClr val="bg1">
                    <a:lumMod val="95000"/>
                  </a:schemeClr>
                </a:solidFill>
              </a:rPr>
              <a:t>3.3. Transports en commun</a:t>
            </a:r>
          </a:p>
        </p:txBody>
      </p:sp>
      <p:pic>
        <p:nvPicPr>
          <p:cNvPr id="4098" name="Picture 2" descr="C:\Users\AFP\LIVE FACTORY\ETUDE DE MARCHE\Carte Sénart B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284" y="1260351"/>
            <a:ext cx="7416824" cy="6135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203164" y="0"/>
            <a:ext cx="9623425" cy="128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4000" dirty="0" smtClean="0">
                <a:solidFill>
                  <a:schemeClr val="bg1">
                    <a:lumMod val="95000"/>
                  </a:schemeClr>
                </a:solidFill>
              </a:rPr>
              <a:t>3.3. La localisation</a:t>
            </a:r>
          </a:p>
        </p:txBody>
      </p:sp>
      <p:pic>
        <p:nvPicPr>
          <p:cNvPr id="1026" name="Picture 2" descr="C:\Users\AFP\Desktop\LIVE FACTORY\I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124" y="1692399"/>
            <a:ext cx="10369153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EXECUTIVE SUMMARY</a:t>
            </a:r>
            <a:br>
              <a:rPr lang="fr-FR" b="1" dirty="0" smtClean="0">
                <a:solidFill>
                  <a:schemeClr val="bg1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1" dirty="0" smtClean="0">
                <a:solidFill>
                  <a:schemeClr val="tx2"/>
                </a:solidFill>
              </a:rPr>
              <a:t>Nous proposons à un investisseur de participer au lancement de l’activité en finançant le besoin en capitaux extérieurs qui est de 650 k€, destiné à l’investissement d’un local logé à l’intérieur d’une SCI.</a:t>
            </a:r>
          </a:p>
          <a:p>
            <a:endParaRPr lang="fr-FR" sz="2000" b="1" dirty="0" smtClean="0">
              <a:solidFill>
                <a:schemeClr val="tx2"/>
              </a:solidFill>
            </a:endParaRPr>
          </a:p>
          <a:p>
            <a:r>
              <a:rPr lang="fr-FR" sz="2000" b="1" dirty="0" smtClean="0">
                <a:solidFill>
                  <a:schemeClr val="tx2"/>
                </a:solidFill>
              </a:rPr>
              <a:t>OBJECTIF COMMERCIAL</a:t>
            </a:r>
          </a:p>
          <a:p>
            <a:pPr lvl="1"/>
            <a:r>
              <a:rPr lang="fr-FR" sz="2000" b="1" dirty="0" smtClean="0">
                <a:solidFill>
                  <a:schemeClr val="tx2"/>
                </a:solidFill>
              </a:rPr>
              <a:t>Réaliser fin 2012 : 282 k€ de C.A</a:t>
            </a:r>
          </a:p>
          <a:p>
            <a:pPr lvl="1"/>
            <a:r>
              <a:rPr lang="fr-FR" sz="2000" b="1" dirty="0" smtClean="0">
                <a:solidFill>
                  <a:schemeClr val="tx2"/>
                </a:solidFill>
              </a:rPr>
              <a:t>Ouvrir d’autres structures sous la même marque, en gérance ou en franchise, dans d’autres grandes villes de France.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5. LOCAL PROFESSIONNEL</a:t>
            </a:r>
            <a:br>
              <a:rPr lang="fr-FR" b="1" dirty="0" smtClean="0">
                <a:solidFill>
                  <a:schemeClr val="bg1"/>
                </a:solidFill>
              </a:rPr>
            </a:b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988" y="1332359"/>
            <a:ext cx="9623425" cy="5422454"/>
          </a:xfrm>
        </p:spPr>
        <p:txBody>
          <a:bodyPr/>
          <a:lstStyle/>
          <a:p>
            <a:r>
              <a:rPr lang="fr-FR" sz="3600" b="1" dirty="0" smtClean="0">
                <a:solidFill>
                  <a:schemeClr val="tx2"/>
                </a:solidFill>
              </a:rPr>
              <a:t>Villa Parc Sénart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4" name="Picture 3" descr="C:\Users\AFP\Desktop\LIVE FACTORY\VILLA PARC SENART\Façade depuis la r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212" y="2052439"/>
            <a:ext cx="8927212" cy="5040560"/>
          </a:xfrm>
          <a:prstGeom prst="rect">
            <a:avLst/>
          </a:prstGeom>
          <a:noFill/>
        </p:spPr>
      </p:pic>
      <p:sp>
        <p:nvSpPr>
          <p:cNvPr id="5" name="TextBox 5"/>
          <p:cNvSpPr txBox="1"/>
          <p:nvPr/>
        </p:nvSpPr>
        <p:spPr>
          <a:xfrm>
            <a:off x="1026220" y="5868863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+mn-lt"/>
              </a:rPr>
              <a:t>Complexe de locaux d’activités, sur la commune de Lieusaint (77), au sein de l’agglomération de Sénart. Lots 1 et 2 à l’angle sud-ouest du bâtiment, face à l’entrée.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 smtClean="0">
                <a:solidFill>
                  <a:schemeClr val="bg1"/>
                </a:solidFill>
              </a:rPr>
              <a:t>5.1 Description</a:t>
            </a:r>
            <a:br>
              <a:rPr lang="fr-FR" b="1" dirty="0" smtClean="0">
                <a:solidFill>
                  <a:schemeClr val="bg1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7 studios de répétitions de 26 à 36 m²</a:t>
            </a:r>
            <a:r>
              <a:rPr lang="fr-FR" sz="2800" dirty="0" smtClean="0"/>
              <a:t>, équipés en matériel professionnel  (sonorisation, batterie, amplificateurs guitares et basse à lampes…),</a:t>
            </a:r>
          </a:p>
          <a:p>
            <a:r>
              <a:rPr lang="fr-FR" sz="2800" b="1" dirty="0" smtClean="0">
                <a:solidFill>
                  <a:schemeClr val="tx2"/>
                </a:solidFill>
              </a:rPr>
              <a:t>1 « studio-scène » de 120 m² </a:t>
            </a:r>
            <a:r>
              <a:rPr lang="fr-FR" sz="2800" dirty="0" smtClean="0"/>
              <a:t>équipé pour la répétition et la résidence en matériel professionnel (sonorisation, batterie, 2 amplis guitare et 1 ampli basse à lampes, piano…),</a:t>
            </a:r>
          </a:p>
          <a:p>
            <a:r>
              <a:rPr lang="fr-FR" sz="2800" b="1" dirty="0" smtClean="0">
                <a:solidFill>
                  <a:schemeClr val="tx2"/>
                </a:solidFill>
              </a:rPr>
              <a:t>1 studio d’enregistrement professionnel </a:t>
            </a:r>
            <a:r>
              <a:rPr lang="fr-FR" sz="2800" dirty="0" smtClean="0"/>
              <a:t>avec une </a:t>
            </a:r>
            <a:r>
              <a:rPr lang="fr-FR" sz="2800" b="1" dirty="0" smtClean="0">
                <a:solidFill>
                  <a:schemeClr val="tx2"/>
                </a:solidFill>
              </a:rPr>
              <a:t>régie de 25 m²</a:t>
            </a:r>
            <a:r>
              <a:rPr lang="fr-FR" sz="2800" dirty="0" smtClean="0"/>
              <a:t>,</a:t>
            </a:r>
          </a:p>
          <a:p>
            <a:r>
              <a:rPr lang="fr-FR" sz="2800" b="1" dirty="0" smtClean="0">
                <a:solidFill>
                  <a:schemeClr val="tx2"/>
                </a:solidFill>
              </a:rPr>
              <a:t>1 studio scène de 120 m²,</a:t>
            </a:r>
          </a:p>
          <a:p>
            <a:r>
              <a:rPr lang="fr-FR" sz="2800" b="1" dirty="0" smtClean="0">
                <a:solidFill>
                  <a:schemeClr val="tx2"/>
                </a:solidFill>
              </a:rPr>
              <a:t>2 cabines de 5m² </a:t>
            </a:r>
            <a:r>
              <a:rPr lang="fr-FR" sz="2800" dirty="0" smtClean="0"/>
              <a:t>de prise de son</a:t>
            </a:r>
          </a:p>
          <a:p>
            <a:endParaRPr lang="fr-FR" sz="2400" dirty="0" smtClean="0"/>
          </a:p>
          <a:p>
            <a:endParaRPr lang="fr-FR" sz="3600" dirty="0" smtClean="0"/>
          </a:p>
          <a:p>
            <a:endParaRPr lang="fr-FR" sz="3600" dirty="0" smtClean="0"/>
          </a:p>
          <a:p>
            <a:endParaRPr lang="fr-FR" sz="3600" dirty="0" smtClean="0"/>
          </a:p>
          <a:p>
            <a:endParaRPr lang="fr-FR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203164" y="0"/>
            <a:ext cx="9623425" cy="128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4000" dirty="0" smtClean="0">
                <a:solidFill>
                  <a:schemeClr val="bg1">
                    <a:lumMod val="95000"/>
                  </a:schemeClr>
                </a:solidFill>
              </a:rPr>
              <a:t>1.5. Rez-de-chaussée</a:t>
            </a:r>
          </a:p>
        </p:txBody>
      </p:sp>
      <p:pic>
        <p:nvPicPr>
          <p:cNvPr id="9218" name="Picture 2" descr="C:\Users\AFP\Desktop\LIVE FACTORY\VILLA PARC SENART\Proposition 1 RDC angle sud-ou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33" y="1332359"/>
            <a:ext cx="10534651" cy="593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203164" y="0"/>
            <a:ext cx="9623425" cy="128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4000" dirty="0" smtClean="0">
                <a:solidFill>
                  <a:schemeClr val="bg1">
                    <a:lumMod val="95000"/>
                  </a:schemeClr>
                </a:solidFill>
              </a:rPr>
              <a:t>1.5. 1</a:t>
            </a:r>
            <a:r>
              <a:rPr lang="fr-FR" sz="4000" baseline="30000" dirty="0" smtClean="0">
                <a:solidFill>
                  <a:schemeClr val="bg1">
                    <a:lumMod val="95000"/>
                  </a:schemeClr>
                </a:solidFill>
              </a:rPr>
              <a:t>er</a:t>
            </a:r>
            <a:r>
              <a:rPr lang="fr-FR" sz="4000" dirty="0" smtClean="0">
                <a:solidFill>
                  <a:schemeClr val="bg1">
                    <a:lumMod val="95000"/>
                  </a:schemeClr>
                </a:solidFill>
              </a:rPr>
              <a:t> Etage</a:t>
            </a:r>
          </a:p>
        </p:txBody>
      </p:sp>
      <p:pic>
        <p:nvPicPr>
          <p:cNvPr id="10242" name="Picture 2" descr="C:\Users\AFP\Desktop\LIVE FACTORY\VILLA PARC SENART\Proposition 1 Etage angle sud-ou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1432991"/>
            <a:ext cx="10591800" cy="558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6. Montage SCI</a:t>
            </a:r>
            <a:br>
              <a:rPr lang="fr-FR" b="1" dirty="0" smtClean="0">
                <a:solidFill>
                  <a:schemeClr val="bg1"/>
                </a:solidFill>
              </a:rPr>
            </a:b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600" b="1" dirty="0" smtClean="0">
                <a:solidFill>
                  <a:schemeClr val="tx2"/>
                </a:solidFill>
              </a:rPr>
              <a:t>Actionnariat  Associés SCI JELAA:</a:t>
            </a:r>
          </a:p>
          <a:p>
            <a:pPr lvl="1"/>
            <a:r>
              <a:rPr lang="fr-FR" sz="3100" b="1" dirty="0" smtClean="0">
                <a:solidFill>
                  <a:schemeClr val="tx2"/>
                </a:solidFill>
              </a:rPr>
              <a:t>Jonathan GLAROS : 800 parts</a:t>
            </a:r>
          </a:p>
          <a:p>
            <a:pPr lvl="1"/>
            <a:r>
              <a:rPr lang="fr-FR" sz="3100" b="1" dirty="0" smtClean="0">
                <a:solidFill>
                  <a:schemeClr val="tx2"/>
                </a:solidFill>
              </a:rPr>
              <a:t>Elizabeth PAUPY : 100 parts</a:t>
            </a:r>
          </a:p>
          <a:p>
            <a:pPr lvl="1"/>
            <a:r>
              <a:rPr lang="fr-FR" sz="3100" b="1" dirty="0" smtClean="0">
                <a:solidFill>
                  <a:schemeClr val="tx2"/>
                </a:solidFill>
              </a:rPr>
              <a:t>Lambro GLAROS :100 parts</a:t>
            </a:r>
          </a:p>
          <a:p>
            <a:pPr lvl="1"/>
            <a:r>
              <a:rPr lang="fr-FR" sz="3100" b="1" dirty="0" smtClean="0">
                <a:solidFill>
                  <a:schemeClr val="tx2"/>
                </a:solidFill>
              </a:rPr>
              <a:t>Aurélien PATRICE-MATIN : 25 parts</a:t>
            </a:r>
          </a:p>
          <a:p>
            <a:pPr lvl="1"/>
            <a:r>
              <a:rPr lang="fr-FR" sz="3100" b="1" dirty="0" smtClean="0">
                <a:solidFill>
                  <a:schemeClr val="tx2"/>
                </a:solidFill>
              </a:rPr>
              <a:t>Arnaud JOFFROY : 25 parts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31924" y="3066251"/>
            <a:ext cx="7715304" cy="2857520"/>
          </a:xfrm>
        </p:spPr>
        <p:txBody>
          <a:bodyPr/>
          <a:lstStyle/>
          <a:p>
            <a:pPr marL="514350" indent="-514350" eaLnBrk="1" hangingPunct="1">
              <a:buNone/>
            </a:pPr>
            <a:r>
              <a:rPr lang="fr-FR" sz="4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4. Le financement</a:t>
            </a:r>
            <a:endParaRPr lang="fr-FR" sz="20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82775" lvl="3" indent="-514350" eaLnBrk="1" hangingPunct="1">
              <a:buFont typeface="+mj-lt"/>
              <a:buAutoNum type="arabicPeriod"/>
            </a:pPr>
            <a:endParaRPr lang="fr-FR" sz="2000" dirty="0" smtClean="0">
              <a:solidFill>
                <a:schemeClr val="bg1">
                  <a:lumMod val="95000"/>
                </a:schemeClr>
              </a:solidFill>
              <a:latin typeface="Calibri (Corps)"/>
              <a:cs typeface="Arial" pitchFamily="34" charset="0"/>
            </a:endParaRPr>
          </a:p>
          <a:p>
            <a:pPr marL="1882775" lvl="3" indent="-514350" eaLnBrk="1" hangingPunct="1">
              <a:buFont typeface="+mj-lt"/>
              <a:buAutoNum type="arabicPeriod"/>
            </a:pPr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</a:rPr>
              <a:t>Compte d’exploitation L.F.</a:t>
            </a:r>
            <a:endParaRPr lang="fr-FR" sz="2000" b="1" dirty="0" smtClean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  <a:p>
            <a:pPr marL="1882775" lvl="3" indent="-514350" eaLnBrk="1" hangingPunct="1">
              <a:buFont typeface="+mj-lt"/>
              <a:buAutoNum type="arabicPeriod"/>
            </a:pPr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</a:rPr>
              <a:t>Compte de financement L.F.</a:t>
            </a:r>
          </a:p>
          <a:p>
            <a:pPr marL="1882775" lvl="3" indent="-514350" eaLnBrk="1" hangingPunct="1">
              <a:buFont typeface="+mj-lt"/>
              <a:buAutoNum type="arabicPeriod"/>
            </a:pPr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Bilans L.F.</a:t>
            </a:r>
          </a:p>
          <a:p>
            <a:pPr marL="1882775" lvl="3" indent="-514350" eaLnBrk="1" hangingPunct="1">
              <a:buFont typeface="+mj-lt"/>
              <a:buAutoNum type="arabicPeriod"/>
            </a:pPr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Business Plan SCI </a:t>
            </a:r>
          </a:p>
          <a:p>
            <a:pPr marL="1882775" lvl="3" indent="-514350" eaLnBrk="1" hangingPunct="1">
              <a:buFont typeface="+mj-lt"/>
              <a:buAutoNum type="arabicPeriod"/>
            </a:pPr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Cash Flow SCI</a:t>
            </a:r>
          </a:p>
          <a:p>
            <a:pPr marL="1882775" lvl="3" indent="-514350" eaLnBrk="1" hangingPunct="1">
              <a:buFont typeface="+mj-lt"/>
              <a:buAutoNum type="arabicPeriod"/>
            </a:pPr>
            <a:endParaRPr lang="fr-FR" sz="2000" dirty="0" smtClean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4.1 Comptes d’Exploitation L.F.</a:t>
            </a:r>
            <a:br>
              <a:rPr lang="fr-FR" b="1" dirty="0" smtClean="0">
                <a:solidFill>
                  <a:schemeClr val="bg1"/>
                </a:solidFill>
              </a:rPr>
            </a:b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164" y="1260351"/>
            <a:ext cx="650557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164" y="5855008"/>
            <a:ext cx="40195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8908" y="1260351"/>
            <a:ext cx="317182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1520" y="2196455"/>
            <a:ext cx="34717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4.2 Comptes de Financement L.F.</a:t>
            </a:r>
            <a:br>
              <a:rPr lang="fr-FR" b="1" dirty="0" smtClean="0">
                <a:solidFill>
                  <a:schemeClr val="bg1"/>
                </a:solidFill>
              </a:rPr>
            </a:b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0" y="1980431"/>
            <a:ext cx="10027220" cy="365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4.3 Bilan L.F.</a:t>
            </a:r>
            <a:br>
              <a:rPr lang="fr-FR" b="1" dirty="0" smtClean="0">
                <a:solidFill>
                  <a:schemeClr val="bg1"/>
                </a:solidFill>
              </a:rPr>
            </a:b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48" y="1764407"/>
            <a:ext cx="10045403" cy="414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4.4  B.P. SCI</a:t>
            </a:r>
            <a:br>
              <a:rPr lang="fr-FR" b="1" dirty="0" smtClean="0">
                <a:solidFill>
                  <a:schemeClr val="bg1"/>
                </a:solidFill>
              </a:rPr>
            </a:b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958" y="3276575"/>
            <a:ext cx="916224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369" y="1260351"/>
            <a:ext cx="91163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369" y="5083121"/>
            <a:ext cx="5688632" cy="207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2"/>
          <p:cNvSpPr>
            <a:spLocks noGrp="1"/>
          </p:cNvSpPr>
          <p:nvPr>
            <p:ph idx="1"/>
          </p:nvPr>
        </p:nvSpPr>
        <p:spPr>
          <a:xfrm>
            <a:off x="2917808" y="1980431"/>
            <a:ext cx="7715304" cy="555243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fr-FR" sz="3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Concept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fr-FR" sz="3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Dirigeants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fr-FR" sz="3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Marché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fr-FR" sz="3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Local professionnel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fr-FR" sz="3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Montage SCI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fr-FR" sz="3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Financement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fr-FR" sz="3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Partenariat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fr-FR" sz="3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Contacts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4.5 Cash Flow normatif SCI</a:t>
            </a:r>
            <a:br>
              <a:rPr lang="fr-FR" b="1" dirty="0" smtClean="0">
                <a:solidFill>
                  <a:schemeClr val="bg1"/>
                </a:solidFill>
              </a:rPr>
            </a:b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313" y="1692399"/>
            <a:ext cx="9554070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31924" y="3066251"/>
            <a:ext cx="7715304" cy="2857520"/>
          </a:xfrm>
        </p:spPr>
        <p:txBody>
          <a:bodyPr/>
          <a:lstStyle/>
          <a:p>
            <a:pPr marL="514350" indent="-514350" eaLnBrk="1" hangingPunct="1">
              <a:buNone/>
            </a:pPr>
            <a:r>
              <a:rPr lang="fr-FR" sz="4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5. Les partenaires</a:t>
            </a:r>
            <a:endParaRPr lang="fr-FR" sz="20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82775" lvl="3" indent="-514350" eaLnBrk="1" hangingPunct="1">
              <a:buFont typeface="+mj-lt"/>
              <a:buAutoNum type="arabicPeriod"/>
            </a:pPr>
            <a:endParaRPr lang="fr-FR" sz="2000" dirty="0" smtClean="0">
              <a:solidFill>
                <a:schemeClr val="bg1">
                  <a:lumMod val="95000"/>
                </a:schemeClr>
              </a:solidFill>
              <a:latin typeface="Calibri (Corps)"/>
              <a:cs typeface="Arial" pitchFamily="34" charset="0"/>
            </a:endParaRPr>
          </a:p>
          <a:p>
            <a:pPr marL="1882775" lvl="3" indent="-514350" eaLnBrk="1" hangingPunct="1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95000"/>
                  </a:schemeClr>
                </a:solidFill>
              </a:rPr>
              <a:t>Fournisseurs</a:t>
            </a:r>
            <a:endParaRPr lang="fr-FR" sz="2000" dirty="0" smtClean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  <a:p>
            <a:pPr marL="1882775" lvl="3" indent="-514350" eaLnBrk="1" hangingPunct="1">
              <a:buFont typeface="+mj-lt"/>
              <a:buAutoNum type="arabicPeriod"/>
            </a:pPr>
            <a:r>
              <a:rPr lang="fr-FR" sz="2000" dirty="0" smtClean="0">
                <a:solidFill>
                  <a:schemeClr val="bg1">
                    <a:lumMod val="95000"/>
                  </a:schemeClr>
                </a:solidFill>
              </a:rPr>
              <a:t>Enregistrement, ateliers, formations, production</a:t>
            </a:r>
            <a:endParaRPr lang="fr-FR" sz="2000" dirty="0" smtClean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2"/>
          <p:cNvSpPr>
            <a:spLocks noGrp="1"/>
          </p:cNvSpPr>
          <p:nvPr>
            <p:ph idx="1"/>
          </p:nvPr>
        </p:nvSpPr>
        <p:spPr>
          <a:xfrm>
            <a:off x="534988" y="1922463"/>
            <a:ext cx="9623425" cy="507365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fr-FR" sz="2400" dirty="0" smtClean="0"/>
              <a:t>Franck Sono : société de prestation son, lumière, vidéo et évènementiel basé à Nemours, grossiste en matériel son et lumière. Gérant et fondateur : Franck </a:t>
            </a:r>
            <a:r>
              <a:rPr lang="fr-FR" sz="2400" dirty="0" err="1" smtClean="0"/>
              <a:t>Lichtle</a:t>
            </a:r>
            <a:r>
              <a:rPr lang="fr-FR" sz="2400" dirty="0" smtClean="0"/>
              <a:t>.</a:t>
            </a:r>
          </a:p>
          <a:p>
            <a:pPr eaLnBrk="1" hangingPunct="1">
              <a:buFontTx/>
              <a:buChar char="-"/>
            </a:pPr>
            <a:r>
              <a:rPr lang="fr-FR" sz="2400" dirty="0" smtClean="0"/>
              <a:t>Music </a:t>
            </a:r>
            <a:r>
              <a:rPr lang="fr-FR" sz="2400" dirty="0" err="1" smtClean="0"/>
              <a:t>Guest</a:t>
            </a:r>
            <a:r>
              <a:rPr lang="fr-FR" sz="2400" dirty="0" smtClean="0"/>
              <a:t> : magasin d’instruments de musique situé rue Monge à Paris. Gérant : Fabrice </a:t>
            </a:r>
            <a:r>
              <a:rPr lang="fr-FR" sz="2400" dirty="0" err="1" smtClean="0"/>
              <a:t>Huan</a:t>
            </a:r>
            <a:r>
              <a:rPr lang="fr-FR" sz="2400" dirty="0" smtClean="0"/>
              <a:t>.</a:t>
            </a:r>
          </a:p>
          <a:p>
            <a:pPr eaLnBrk="1" hangingPunct="1">
              <a:buFontTx/>
              <a:buChar char="-"/>
            </a:pPr>
            <a:r>
              <a:rPr lang="fr-FR" sz="2400" dirty="0" err="1" smtClean="0"/>
              <a:t>M.I.Di</a:t>
            </a:r>
            <a:r>
              <a:rPr lang="fr-FR" sz="2400" dirty="0" smtClean="0"/>
              <a:t>. (Musique Import Diffusion) : société importatrice d’instruments de musique basée en Alsace, représentée en Ile De France par Sébastien </a:t>
            </a:r>
            <a:r>
              <a:rPr lang="fr-FR" sz="2400" dirty="0" err="1" smtClean="0"/>
              <a:t>Boscher</a:t>
            </a:r>
            <a:r>
              <a:rPr lang="fr-FR" sz="2400" dirty="0" smtClean="0"/>
              <a:t>.</a:t>
            </a:r>
          </a:p>
          <a:p>
            <a:pPr eaLnBrk="1" hangingPunct="1">
              <a:buFontTx/>
              <a:buChar char="-"/>
            </a:pPr>
            <a:r>
              <a:rPr lang="fr-FR" sz="2400" dirty="0" smtClean="0"/>
              <a:t>ALGAM : leader français de l’importation d’instruments et de matériels (USA, Royaume-Uni, Japon, Mexique, Corée…).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203164" y="0"/>
            <a:ext cx="9623425" cy="128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4000" dirty="0" smtClean="0">
                <a:solidFill>
                  <a:schemeClr val="bg1">
                    <a:lumMod val="95000"/>
                  </a:schemeClr>
                </a:solidFill>
              </a:rPr>
              <a:t>5.1. Fournisseurs</a:t>
            </a:r>
            <a:endParaRPr lang="fr-FR" sz="40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2"/>
          <p:cNvSpPr>
            <a:spLocks noGrp="1"/>
          </p:cNvSpPr>
          <p:nvPr>
            <p:ph idx="1"/>
          </p:nvPr>
        </p:nvSpPr>
        <p:spPr>
          <a:xfrm>
            <a:off x="534988" y="1922463"/>
            <a:ext cx="9623425" cy="507365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fr-FR" sz="2400" dirty="0" err="1" smtClean="0"/>
              <a:t>Pianorama</a:t>
            </a:r>
            <a:r>
              <a:rPr lang="fr-FR" sz="2400" dirty="0" smtClean="0"/>
              <a:t> : magasin d’instruments de musique spécialisé dans les pianos Yamaha et Steinway. Gérant : Samuel </a:t>
            </a:r>
            <a:r>
              <a:rPr lang="fr-FR" sz="2400" dirty="0" err="1" smtClean="0"/>
              <a:t>Dutreuil</a:t>
            </a:r>
            <a:r>
              <a:rPr lang="fr-FR" sz="2400" dirty="0" smtClean="0"/>
              <a:t>.</a:t>
            </a:r>
          </a:p>
          <a:p>
            <a:pPr eaLnBrk="1" hangingPunct="1">
              <a:buFontTx/>
              <a:buChar char="-"/>
            </a:pPr>
            <a:r>
              <a:rPr lang="fr-FR" sz="2400" dirty="0" smtClean="0"/>
              <a:t>Didier </a:t>
            </a:r>
            <a:r>
              <a:rPr lang="fr-FR" sz="2400" dirty="0" err="1" smtClean="0"/>
              <a:t>Pavy</a:t>
            </a:r>
            <a:r>
              <a:rPr lang="fr-FR" sz="2400" dirty="0" smtClean="0"/>
              <a:t> : luthier à Bruxelles, spécialisé dans les guitares acoustiques, fabrique, répare, travaille beaucoup sur Paris.</a:t>
            </a:r>
          </a:p>
          <a:p>
            <a:pPr eaLnBrk="1" hangingPunct="1">
              <a:buFontTx/>
              <a:buChar char="-"/>
            </a:pPr>
            <a:r>
              <a:rPr lang="fr-FR" sz="2400" dirty="0" smtClean="0"/>
              <a:t>Anne </a:t>
            </a:r>
            <a:r>
              <a:rPr lang="fr-FR" sz="2400" dirty="0" err="1" smtClean="0"/>
              <a:t>Gouriano</a:t>
            </a:r>
            <a:r>
              <a:rPr lang="fr-FR" sz="2400" dirty="0" smtClean="0"/>
              <a:t> : luthière en Seine Et Marne, spécialisée dans les violons et violoncelles, fabrique, répare et se déplace.</a:t>
            </a:r>
          </a:p>
          <a:p>
            <a:pPr eaLnBrk="1" hangingPunct="1">
              <a:buFontTx/>
              <a:buChar char="-"/>
            </a:pPr>
            <a:r>
              <a:rPr lang="fr-FR" sz="2400" dirty="0" smtClean="0"/>
              <a:t>Laurent </a:t>
            </a:r>
            <a:r>
              <a:rPr lang="fr-FR" sz="2400" dirty="0" err="1" smtClean="0"/>
              <a:t>Vaslin</a:t>
            </a:r>
            <a:r>
              <a:rPr lang="fr-FR" sz="2400" dirty="0" smtClean="0"/>
              <a:t> : luthier à Rennes, spécialisé dans les guitares et les basses, acoustiques ou électriques, fabrique, répare et se déplace. Répare également les mandolines, banjos, </a:t>
            </a:r>
            <a:r>
              <a:rPr lang="fr-FR" sz="2400" dirty="0" err="1" smtClean="0"/>
              <a:t>dobro</a:t>
            </a:r>
            <a:r>
              <a:rPr lang="fr-FR" sz="2400" dirty="0" smtClean="0"/>
              <a:t>…</a:t>
            </a:r>
          </a:p>
          <a:p>
            <a:pPr eaLnBrk="1" hangingPunct="1">
              <a:buNone/>
            </a:pPr>
            <a:endParaRPr lang="fr-FR" sz="2400" dirty="0" smtClean="0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203164" y="0"/>
            <a:ext cx="9623425" cy="128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4000" dirty="0" smtClean="0">
                <a:solidFill>
                  <a:schemeClr val="bg1">
                    <a:lumMod val="95000"/>
                  </a:schemeClr>
                </a:solidFill>
              </a:rPr>
              <a:t>5.1. Fournisseurs</a:t>
            </a:r>
            <a:endParaRPr lang="fr-FR" sz="40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/>
          <p:cNvSpPr>
            <a:spLocks noGrp="1"/>
          </p:cNvSpPr>
          <p:nvPr>
            <p:ph idx="1"/>
          </p:nvPr>
        </p:nvSpPr>
        <p:spPr>
          <a:xfrm>
            <a:off x="534988" y="1692399"/>
            <a:ext cx="9623425" cy="5242544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fr-FR" sz="2400" dirty="0" smtClean="0"/>
              <a:t>Pierre-Yves </a:t>
            </a:r>
            <a:r>
              <a:rPr lang="fr-FR" sz="2400" dirty="0" err="1" smtClean="0"/>
              <a:t>Guyomard</a:t>
            </a:r>
            <a:r>
              <a:rPr lang="fr-FR" sz="2400" dirty="0" smtClean="0"/>
              <a:t> : ingénieur du son, régisseur son, réalisateur/directeur artistique, professeur à SAE Institute (leader mondial de la formation au son et à l’audiovisuel, 50 écoles dans le monde).</a:t>
            </a:r>
          </a:p>
          <a:p>
            <a:pPr eaLnBrk="1" hangingPunct="1">
              <a:buFontTx/>
              <a:buNone/>
            </a:pPr>
            <a:r>
              <a:rPr lang="fr-FR" sz="2400" dirty="0" smtClean="0"/>
              <a:t>-</a:t>
            </a:r>
            <a:r>
              <a:rPr lang="fr-FR" sz="2400" dirty="0" smtClean="0">
                <a:solidFill>
                  <a:srgbClr val="FF0000"/>
                </a:solidFill>
              </a:rPr>
              <a:t>   </a:t>
            </a:r>
            <a:r>
              <a:rPr lang="fr-FR" sz="2400" dirty="0" smtClean="0"/>
              <a:t>Yann </a:t>
            </a:r>
            <a:r>
              <a:rPr lang="fr-FR" sz="2400" dirty="0" err="1" smtClean="0"/>
              <a:t>Invernizzi</a:t>
            </a:r>
            <a:r>
              <a:rPr lang="fr-FR" sz="2400" dirty="0" smtClean="0"/>
              <a:t>: ingénieur du son, régisseur son, réalisateur/directeur artistique.</a:t>
            </a:r>
          </a:p>
          <a:p>
            <a:pPr eaLnBrk="1" hangingPunct="1">
              <a:buFontTx/>
              <a:buChar char="-"/>
            </a:pPr>
            <a:r>
              <a:rPr lang="fr-FR" sz="2400" dirty="0" smtClean="0"/>
              <a:t>Yves-Marie Carrière : ingénieur du son et régisseur son, diplômé de l’EMC.</a:t>
            </a:r>
          </a:p>
          <a:p>
            <a:pPr eaLnBrk="1" hangingPunct="1">
              <a:buFontTx/>
              <a:buChar char="-"/>
            </a:pPr>
            <a:r>
              <a:rPr lang="fr-FR" sz="2400" dirty="0" smtClean="0"/>
              <a:t>Marielle </a:t>
            </a:r>
            <a:r>
              <a:rPr lang="fr-FR" sz="2400" dirty="0" err="1" smtClean="0"/>
              <a:t>Visentin</a:t>
            </a:r>
            <a:r>
              <a:rPr lang="fr-FR" sz="2400" dirty="0" smtClean="0"/>
              <a:t> : communication et administration culturelles.</a:t>
            </a:r>
          </a:p>
          <a:p>
            <a:pPr eaLnBrk="1" hangingPunct="1">
              <a:buFontTx/>
              <a:buChar char="-"/>
            </a:pPr>
            <a:r>
              <a:rPr lang="fr-FR" sz="2400" dirty="0" smtClean="0"/>
              <a:t>Fabien </a:t>
            </a:r>
            <a:r>
              <a:rPr lang="fr-FR" sz="2400" dirty="0" err="1" smtClean="0"/>
              <a:t>Lelarge</a:t>
            </a:r>
            <a:r>
              <a:rPr lang="fr-FR" sz="2400" dirty="0" smtClean="0"/>
              <a:t> : patron de label discographique, professeur et chargé de projets à l’Université Paris-Est Marne La Vallée, unité de musicologie et techniques du son.</a:t>
            </a:r>
          </a:p>
          <a:p>
            <a:pPr eaLnBrk="1" hangingPunct="1">
              <a:buFontTx/>
              <a:buChar char="-"/>
            </a:pPr>
            <a:r>
              <a:rPr lang="fr-FR" sz="2400" dirty="0" smtClean="0"/>
              <a:t>Steve Moulin : responsable technique à la </a:t>
            </a:r>
            <a:r>
              <a:rPr lang="fr-FR" sz="2400" dirty="0" err="1" smtClean="0"/>
              <a:t>Drum</a:t>
            </a:r>
            <a:r>
              <a:rPr lang="fr-FR" sz="2400" dirty="0" smtClean="0"/>
              <a:t> Tech à Londres.</a:t>
            </a:r>
          </a:p>
          <a:p>
            <a:pPr eaLnBrk="1" hangingPunct="1">
              <a:buFontTx/>
              <a:buChar char="-"/>
            </a:pPr>
            <a:endParaRPr lang="fr-FR" sz="2400" dirty="0" smtClean="0"/>
          </a:p>
          <a:p>
            <a:pPr eaLnBrk="1" hangingPunct="1">
              <a:buFontTx/>
              <a:buChar char="-"/>
            </a:pPr>
            <a:endParaRPr lang="fr-FR" sz="2400" dirty="0" smtClean="0"/>
          </a:p>
          <a:p>
            <a:pPr eaLnBrk="1" hangingPunct="1">
              <a:buFontTx/>
              <a:buChar char="-"/>
            </a:pPr>
            <a:endParaRPr lang="fr-FR" sz="2400" dirty="0" smtClean="0"/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203164" y="0"/>
            <a:ext cx="9623425" cy="128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5.2. Enregistrement, ateliers, formations, production </a:t>
            </a:r>
            <a:endParaRPr lang="fr-FR" sz="28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/>
          <p:cNvSpPr>
            <a:spLocks noGrp="1"/>
          </p:cNvSpPr>
          <p:nvPr>
            <p:ph idx="1"/>
          </p:nvPr>
        </p:nvSpPr>
        <p:spPr>
          <a:xfrm>
            <a:off x="534988" y="1662939"/>
            <a:ext cx="9623425" cy="543006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fr-FR" sz="2400" dirty="0" smtClean="0"/>
              <a:t>Maxime Patrice-Martin : chef de projet à C2iS, agence interactive à Lyon et Paris.</a:t>
            </a:r>
          </a:p>
          <a:p>
            <a:pPr eaLnBrk="1" hangingPunct="1">
              <a:buFontTx/>
              <a:buChar char="-"/>
            </a:pPr>
            <a:r>
              <a:rPr lang="fr-FR" sz="2400" dirty="0" smtClean="0"/>
              <a:t>RPM Vidéo et Image Mouvement : deux sociétés de prestation vidéo basées à Avignon et Menton.</a:t>
            </a:r>
          </a:p>
          <a:p>
            <a:pPr eaLnBrk="1" hangingPunct="1">
              <a:buFontTx/>
              <a:buChar char="-"/>
            </a:pPr>
            <a:r>
              <a:rPr lang="fr-FR" sz="2400" dirty="0" smtClean="0"/>
              <a:t>Vincent </a:t>
            </a:r>
            <a:r>
              <a:rPr lang="fr-FR" sz="2400" dirty="0" err="1" smtClean="0"/>
              <a:t>Boucaumont</a:t>
            </a:r>
            <a:r>
              <a:rPr lang="fr-FR" sz="2400" dirty="0" smtClean="0"/>
              <a:t> : administration culturelle, </a:t>
            </a:r>
            <a:r>
              <a:rPr lang="fr-FR" sz="2400" dirty="0" err="1" smtClean="0"/>
              <a:t>booking</a:t>
            </a:r>
            <a:r>
              <a:rPr lang="fr-FR" sz="2400" dirty="0" smtClean="0"/>
              <a:t>.</a:t>
            </a:r>
          </a:p>
          <a:p>
            <a:pPr eaLnBrk="1" hangingPunct="1">
              <a:buFontTx/>
              <a:buChar char="-"/>
            </a:pPr>
            <a:r>
              <a:rPr lang="fr-FR" sz="2400" dirty="0" smtClean="0"/>
              <a:t>Philippe Casterman : professeur de batterie à la </a:t>
            </a:r>
            <a:r>
              <a:rPr lang="fr-FR" sz="2400" dirty="0" err="1" smtClean="0"/>
              <a:t>Drum</a:t>
            </a:r>
            <a:r>
              <a:rPr lang="fr-FR" sz="2400" dirty="0" smtClean="0"/>
              <a:t> Tech à Londres.</a:t>
            </a:r>
          </a:p>
          <a:p>
            <a:pPr eaLnBrk="1" hangingPunct="1">
              <a:buFontTx/>
              <a:buChar char="-"/>
            </a:pPr>
            <a:r>
              <a:rPr lang="fr-FR" sz="2400" dirty="0" smtClean="0"/>
              <a:t>Nicolas Epaulard : chef de chœur, chanteur jazz et lyrique.</a:t>
            </a:r>
          </a:p>
          <a:p>
            <a:pPr eaLnBrk="1" hangingPunct="1">
              <a:buFontTx/>
              <a:buChar char="-"/>
            </a:pPr>
            <a:r>
              <a:rPr lang="fr-FR" sz="2400" dirty="0" smtClean="0"/>
              <a:t>Christophe </a:t>
            </a:r>
            <a:r>
              <a:rPr lang="fr-FR" sz="2400" dirty="0" err="1" smtClean="0"/>
              <a:t>Sudan</a:t>
            </a:r>
            <a:r>
              <a:rPr lang="fr-FR" sz="2400" dirty="0" smtClean="0"/>
              <a:t> : auteur, compositeur, musicien multi-instrumentiste et chanteur (jazz, rock…).</a:t>
            </a:r>
          </a:p>
          <a:p>
            <a:pPr eaLnBrk="1" hangingPunct="1">
              <a:buFontTx/>
              <a:buChar char="-"/>
            </a:pPr>
            <a:r>
              <a:rPr lang="fr-FR" sz="2400" dirty="0" smtClean="0"/>
              <a:t>Jonathan </a:t>
            </a:r>
            <a:r>
              <a:rPr lang="fr-FR" sz="2400" dirty="0" err="1" smtClean="0"/>
              <a:t>Duclaut</a:t>
            </a:r>
            <a:r>
              <a:rPr lang="fr-FR" sz="2400" dirty="0" smtClean="0"/>
              <a:t> : DJ, </a:t>
            </a:r>
            <a:r>
              <a:rPr lang="fr-FR" sz="2400" dirty="0" err="1" smtClean="0"/>
              <a:t>beatmaker</a:t>
            </a:r>
            <a:r>
              <a:rPr lang="fr-FR" sz="2400" dirty="0" smtClean="0"/>
              <a:t>, programmateur M.A.O.</a:t>
            </a:r>
          </a:p>
          <a:p>
            <a:pPr eaLnBrk="1" hangingPunct="1">
              <a:buFontTx/>
              <a:buChar char="-"/>
            </a:pPr>
            <a:r>
              <a:rPr lang="fr-FR" sz="2400" dirty="0" smtClean="0"/>
              <a:t>Peter </a:t>
            </a:r>
            <a:r>
              <a:rPr lang="fr-FR" sz="2400" dirty="0" err="1" smtClean="0"/>
              <a:t>Reinders</a:t>
            </a:r>
            <a:r>
              <a:rPr lang="fr-FR" sz="2400" dirty="0" smtClean="0"/>
              <a:t> : formateur M.A.O., ingénieur du son, compositeur, </a:t>
            </a:r>
            <a:r>
              <a:rPr lang="fr-FR" sz="2400" dirty="0" err="1" smtClean="0"/>
              <a:t>sound</a:t>
            </a:r>
            <a:r>
              <a:rPr lang="fr-FR" sz="2400" dirty="0" smtClean="0"/>
              <a:t> designer, batteur.</a:t>
            </a:r>
          </a:p>
          <a:p>
            <a:pPr eaLnBrk="1" hangingPunct="1">
              <a:buNone/>
            </a:pPr>
            <a:endParaRPr lang="fr-FR" sz="2400" dirty="0" smtClean="0"/>
          </a:p>
          <a:p>
            <a:pPr eaLnBrk="1" hangingPunct="1">
              <a:buFontTx/>
              <a:buChar char="-"/>
            </a:pPr>
            <a:endParaRPr lang="fr-FR" sz="2400" dirty="0" smtClean="0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203164" y="0"/>
            <a:ext cx="9623425" cy="128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5.2. Enregistrement, ateliers, formations, production </a:t>
            </a:r>
            <a:endParaRPr lang="fr-FR" sz="28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fr-FR" b="1" dirty="0" smtClean="0">
                <a:solidFill>
                  <a:schemeClr val="bg1"/>
                </a:solidFill>
              </a:rPr>
              <a:t>MERCI DE VOTRE ATTENTION…</a:t>
            </a:r>
            <a:r>
              <a:rPr lang="fr-FR" b="1" dirty="0" smtClean="0">
                <a:solidFill>
                  <a:schemeClr val="tx2"/>
                </a:solidFill>
              </a:rPr>
              <a:t/>
            </a:r>
            <a:br>
              <a:rPr lang="fr-FR" b="1" dirty="0" smtClean="0">
                <a:solidFill>
                  <a:schemeClr val="tx2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988" y="3060551"/>
            <a:ext cx="9623425" cy="3694262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« Tout ce qui est simple est inexact, mais tout ce qui ne l’est pas est inutilisable »</a:t>
            </a:r>
          </a:p>
          <a:p>
            <a:pPr lvl="1">
              <a:buNone/>
            </a:pPr>
            <a:r>
              <a:rPr lang="fr-FR" b="1" dirty="0" smtClean="0">
                <a:solidFill>
                  <a:schemeClr val="tx2"/>
                </a:solidFill>
              </a:rPr>
              <a:t>Paul Valéry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17676" y="3066251"/>
            <a:ext cx="7143800" cy="1650484"/>
          </a:xfrm>
        </p:spPr>
        <p:txBody>
          <a:bodyPr/>
          <a:lstStyle/>
          <a:p>
            <a:pPr marL="514350" indent="-514350" algn="ctr" eaLnBrk="1" hangingPunct="1">
              <a:buNone/>
            </a:pPr>
            <a:r>
              <a:rPr lang="fr-FR" sz="4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6. Contacts</a:t>
            </a:r>
          </a:p>
          <a:p>
            <a:pPr marL="514350" indent="-514350" algn="ctr" eaLnBrk="1" hangingPunct="1">
              <a:buNone/>
            </a:pPr>
            <a:endParaRPr lang="fr-FR" sz="20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ctr" eaLnBrk="1" hangingPunct="1">
              <a:buNone/>
            </a:pPr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contact@livefactory.fr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153782" y="5307049"/>
            <a:ext cx="370508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marL="373063" marR="0" lvl="0" indent="-373063" algn="ctr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Arnaud Joffroy</a:t>
            </a:r>
          </a:p>
          <a:p>
            <a:pPr marL="373063" marR="0" lvl="0" indent="-373063" algn="ctr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91 rue du Verger</a:t>
            </a:r>
          </a:p>
          <a:p>
            <a:pPr marL="373063" marR="0" lvl="0" indent="-373063" algn="ctr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77240 Cesson</a:t>
            </a:r>
          </a:p>
          <a:p>
            <a:pPr marL="373063" marR="0" lvl="0" indent="-373063" algn="ctr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06 83 34 44 96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426820" y="5307409"/>
            <a:ext cx="3960440" cy="178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marL="373063" marR="0" lvl="0" indent="-373063" algn="ctr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Aurélien Patrice-Martin</a:t>
            </a:r>
          </a:p>
          <a:p>
            <a:pPr marL="373063" marR="0" lvl="0" indent="-373063" algn="ctr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 rue du Centre</a:t>
            </a:r>
          </a:p>
          <a:p>
            <a:pPr marL="373063" marR="0" lvl="0" indent="-373063" algn="ctr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77950 Moisenay</a:t>
            </a:r>
          </a:p>
          <a:p>
            <a:pPr marL="373063" marR="0" lvl="0" indent="-373063" algn="ctr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06 60 80 62 47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0116" y="5307049"/>
            <a:ext cx="370508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marL="373063" marR="0" lvl="0" indent="-373063" algn="ctr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Jonathan Glaros</a:t>
            </a:r>
          </a:p>
          <a:p>
            <a:pPr marL="373063" marR="0" lvl="0" indent="-373063" algn="ctr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 rue Lucien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Sampaix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3063" marR="0" lvl="0" indent="-373063" algn="ctr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92320 Chatillon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3063" marR="0" lvl="0" indent="-373063" algn="ctr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06 10 90 47 13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1. LE CONCEPT</a:t>
            </a:r>
            <a:br>
              <a:rPr lang="fr-FR" b="1" dirty="0" smtClean="0">
                <a:solidFill>
                  <a:schemeClr val="bg1"/>
                </a:solidFill>
              </a:rPr>
            </a:b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b="1" dirty="0" smtClean="0">
                <a:solidFill>
                  <a:schemeClr val="tx2"/>
                </a:solidFill>
              </a:rPr>
              <a:t>Un seul lieu (salons, bureau de production) offrant un environnement sur mesure sur 3 axes :</a:t>
            </a:r>
          </a:p>
          <a:p>
            <a:pPr lvl="3"/>
            <a:r>
              <a:rPr lang="fr-FR" sz="2800" b="1" dirty="0" smtClean="0">
                <a:solidFill>
                  <a:schemeClr val="tx2"/>
                </a:solidFill>
              </a:rPr>
              <a:t>Technologique</a:t>
            </a:r>
          </a:p>
          <a:p>
            <a:pPr lvl="3"/>
            <a:r>
              <a:rPr lang="fr-FR" sz="2800" b="1" dirty="0" smtClean="0">
                <a:solidFill>
                  <a:schemeClr val="tx2"/>
                </a:solidFill>
              </a:rPr>
              <a:t>Humain</a:t>
            </a:r>
          </a:p>
          <a:p>
            <a:pPr lvl="3"/>
            <a:r>
              <a:rPr lang="fr-FR" sz="2800" b="1" dirty="0" smtClean="0">
                <a:solidFill>
                  <a:schemeClr val="tx2"/>
                </a:solidFill>
              </a:rPr>
              <a:t>Logistique</a:t>
            </a:r>
          </a:p>
          <a:p>
            <a:pPr lvl="2"/>
            <a:r>
              <a:rPr lang="fr-FR" sz="3200" b="1" dirty="0" smtClean="0">
                <a:solidFill>
                  <a:schemeClr val="tx2"/>
                </a:solidFill>
              </a:rPr>
              <a:t>Pour accompagner les musiciens dans leur progression de l’apprentissage à la  production </a:t>
            </a:r>
          </a:p>
          <a:p>
            <a:pPr lvl="2"/>
            <a:r>
              <a:rPr lang="fr-FR" sz="3200" b="1" dirty="0" smtClean="0">
                <a:solidFill>
                  <a:schemeClr val="tx2"/>
                </a:solidFill>
              </a:rPr>
              <a:t>Assurer la vente d’instruments et d’accessoires indispensables aux musiciens</a:t>
            </a:r>
            <a:endParaRPr lang="fr-FR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2. DIRIGEANTS</a:t>
            </a:r>
            <a:br>
              <a:rPr lang="fr-FR" b="1" dirty="0" smtClean="0">
                <a:solidFill>
                  <a:schemeClr val="bg1"/>
                </a:solidFill>
              </a:rPr>
            </a:b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600" b="1" dirty="0" smtClean="0">
                <a:solidFill>
                  <a:schemeClr val="tx2"/>
                </a:solidFill>
              </a:rPr>
              <a:t>Actionnariat  SAS Live Factory :</a:t>
            </a:r>
          </a:p>
          <a:p>
            <a:pPr lvl="1"/>
            <a:r>
              <a:rPr lang="fr-FR" sz="3100" b="1" dirty="0" smtClean="0">
                <a:solidFill>
                  <a:schemeClr val="tx2"/>
                </a:solidFill>
              </a:rPr>
              <a:t>Jonathan GLAROS : 60 %</a:t>
            </a:r>
          </a:p>
          <a:p>
            <a:pPr lvl="1"/>
            <a:r>
              <a:rPr lang="fr-FR" sz="3100" b="1" dirty="0" smtClean="0">
                <a:solidFill>
                  <a:schemeClr val="tx2"/>
                </a:solidFill>
              </a:rPr>
              <a:t>Aurélien PATRICE-MATIN : 20 %</a:t>
            </a:r>
          </a:p>
          <a:p>
            <a:pPr lvl="1"/>
            <a:r>
              <a:rPr lang="fr-FR" sz="3100" b="1" dirty="0" smtClean="0">
                <a:solidFill>
                  <a:schemeClr val="tx2"/>
                </a:solidFill>
              </a:rPr>
              <a:t>Arnaud JOFFROY : 20 %</a:t>
            </a:r>
          </a:p>
          <a:p>
            <a:endParaRPr lang="fr-F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1"/>
          </p:nvPr>
        </p:nvSpPr>
        <p:spPr>
          <a:xfrm>
            <a:off x="534988" y="1922463"/>
            <a:ext cx="9623425" cy="507365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fr-FR" sz="2800" b="1" dirty="0" smtClean="0">
                <a:solidFill>
                  <a:schemeClr val="tx2"/>
                </a:solidFill>
              </a:rPr>
              <a:t>Age : ? , Musicien : pianiste, compositeur, arrangeur et home-</a:t>
            </a:r>
            <a:r>
              <a:rPr lang="fr-FR" sz="2800" b="1" dirty="0" err="1" smtClean="0">
                <a:solidFill>
                  <a:schemeClr val="tx2"/>
                </a:solidFill>
              </a:rPr>
              <a:t>studiste</a:t>
            </a:r>
            <a:endParaRPr lang="fr-FR" sz="2800" b="1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Char char="-"/>
            </a:pPr>
            <a:r>
              <a:rPr lang="fr-FR" sz="2800" dirty="0" smtClean="0"/>
              <a:t>Assistant réalisateur de clips vidéos chez </a:t>
            </a:r>
            <a:r>
              <a:rPr lang="fr-FR" sz="2800" dirty="0" err="1" smtClean="0"/>
              <a:t>Fokal</a:t>
            </a:r>
            <a:r>
              <a:rPr lang="fr-FR" sz="2800" dirty="0" smtClean="0"/>
              <a:t> Productions.</a:t>
            </a:r>
          </a:p>
          <a:p>
            <a:pPr eaLnBrk="1" hangingPunct="1">
              <a:buFontTx/>
              <a:buChar char="-"/>
            </a:pPr>
            <a:r>
              <a:rPr lang="fr-FR" sz="2800" b="1" dirty="0" smtClean="0">
                <a:solidFill>
                  <a:schemeClr val="tx2"/>
                </a:solidFill>
              </a:rPr>
              <a:t>A ce jour : Conseiller  et Associé CLG Patrimoine depuis 2005</a:t>
            </a:r>
          </a:p>
          <a:p>
            <a:pPr eaLnBrk="1" hangingPunct="1">
              <a:buFontTx/>
              <a:buChar char="-"/>
            </a:pPr>
            <a:r>
              <a:rPr lang="fr-FR" sz="2800" b="1" dirty="0" smtClean="0">
                <a:solidFill>
                  <a:schemeClr val="tx2"/>
                </a:solidFill>
              </a:rPr>
              <a:t>Formation initiale :</a:t>
            </a:r>
          </a:p>
          <a:p>
            <a:pPr eaLnBrk="1" hangingPunct="1">
              <a:buFontTx/>
              <a:buChar char="-"/>
            </a:pPr>
            <a:r>
              <a:rPr lang="fr-FR" sz="2400" dirty="0" smtClean="0"/>
              <a:t>4 ans dans audiovisuel dans deux grandes écoles, </a:t>
            </a:r>
            <a:r>
              <a:rPr lang="fr-FR" sz="2400" b="1" dirty="0" smtClean="0">
                <a:solidFill>
                  <a:schemeClr val="tx2"/>
                </a:solidFill>
              </a:rPr>
              <a:t>la </a:t>
            </a:r>
            <a:r>
              <a:rPr lang="fr-FR" sz="2400" b="1" dirty="0" err="1" smtClean="0">
                <a:solidFill>
                  <a:schemeClr val="tx2"/>
                </a:solidFill>
              </a:rPr>
              <a:t>Femis</a:t>
            </a:r>
            <a:r>
              <a:rPr lang="fr-FR" sz="2400" b="1" dirty="0" smtClean="0">
                <a:solidFill>
                  <a:schemeClr val="tx2"/>
                </a:solidFill>
              </a:rPr>
              <a:t> et l’ESRA</a:t>
            </a:r>
            <a:r>
              <a:rPr lang="fr-FR" sz="2400" dirty="0" smtClean="0"/>
              <a:t>, </a:t>
            </a:r>
          </a:p>
          <a:p>
            <a:pPr eaLnBrk="1" hangingPunct="1">
              <a:buFontTx/>
              <a:buChar char="-"/>
            </a:pPr>
            <a:r>
              <a:rPr lang="fr-FR" sz="2400" dirty="0" smtClean="0"/>
              <a:t>Deug de droit à la faculté de Sceaux.</a:t>
            </a:r>
          </a:p>
          <a:p>
            <a:pPr eaLnBrk="1" hangingPunct="1">
              <a:buFontTx/>
              <a:buChar char="-"/>
            </a:pPr>
            <a:r>
              <a:rPr lang="fr-FR" sz="2800" b="1" dirty="0" smtClean="0">
                <a:solidFill>
                  <a:schemeClr val="tx2"/>
                </a:solidFill>
              </a:rPr>
              <a:t>Formation professionnelle :</a:t>
            </a:r>
            <a:endParaRPr lang="fr-FR" sz="2400" dirty="0" smtClean="0"/>
          </a:p>
          <a:p>
            <a:pPr eaLnBrk="1" hangingPunct="1">
              <a:buFontTx/>
              <a:buChar char="-"/>
            </a:pPr>
            <a:r>
              <a:rPr lang="fr-FR" sz="2400" dirty="0" smtClean="0"/>
              <a:t>Produits financiers chez Rothschild.</a:t>
            </a:r>
          </a:p>
          <a:p>
            <a:pPr eaLnBrk="1" hangingPunct="1">
              <a:buFontTx/>
              <a:buChar char="-"/>
            </a:pPr>
            <a:r>
              <a:rPr lang="fr-FR" sz="2400" dirty="0" smtClean="0"/>
              <a:t>Agent commercial aux Editions Atlas en 2004.</a:t>
            </a:r>
          </a:p>
          <a:p>
            <a:pPr eaLnBrk="1" hangingPunct="1">
              <a:buFontTx/>
              <a:buChar char="-"/>
            </a:pPr>
            <a:endParaRPr lang="fr-FR" sz="2800" dirty="0" smtClean="0"/>
          </a:p>
          <a:p>
            <a:pPr eaLnBrk="1" hangingPunct="1">
              <a:buFontTx/>
              <a:buChar char="-"/>
            </a:pPr>
            <a:endParaRPr lang="fr-FR" sz="2800" dirty="0" smtClean="0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203164" y="0"/>
            <a:ext cx="9623425" cy="128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4000" dirty="0" smtClean="0">
                <a:solidFill>
                  <a:schemeClr val="bg1">
                    <a:lumMod val="95000"/>
                  </a:schemeClr>
                </a:solidFill>
              </a:rPr>
              <a:t>2.1. Jonathan Glaros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1"/>
          </p:nvPr>
        </p:nvSpPr>
        <p:spPr>
          <a:xfrm>
            <a:off x="534988" y="1922463"/>
            <a:ext cx="9623425" cy="507365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fr-FR" sz="2400" b="1" dirty="0" smtClean="0">
                <a:solidFill>
                  <a:schemeClr val="tx2"/>
                </a:solidFill>
              </a:rPr>
              <a:t>Age : ? , Musicien, auteur, compositeur, programmateur M.A.O., home-</a:t>
            </a:r>
            <a:r>
              <a:rPr lang="fr-FR" sz="2400" b="1" dirty="0" err="1" smtClean="0">
                <a:solidFill>
                  <a:schemeClr val="tx2"/>
                </a:solidFill>
              </a:rPr>
              <a:t>studiste</a:t>
            </a:r>
            <a:r>
              <a:rPr lang="fr-FR" sz="2400" b="1" dirty="0" smtClean="0">
                <a:solidFill>
                  <a:schemeClr val="tx2"/>
                </a:solidFill>
              </a:rPr>
              <a:t> depuis 15 ans</a:t>
            </a:r>
          </a:p>
          <a:p>
            <a:pPr eaLnBrk="1" hangingPunct="1">
              <a:buFontTx/>
              <a:buChar char="-"/>
            </a:pPr>
            <a:r>
              <a:rPr lang="fr-FR" sz="2400" b="1" dirty="0" smtClean="0">
                <a:solidFill>
                  <a:schemeClr val="tx2"/>
                </a:solidFill>
              </a:rPr>
              <a:t>Régisseur son et projectionniste cinéma </a:t>
            </a:r>
            <a:r>
              <a:rPr lang="fr-FR" sz="2400" dirty="0" smtClean="0"/>
              <a:t>à La Ferme Des Jeux à Vaux Le Pénil (3 ans).</a:t>
            </a:r>
          </a:p>
          <a:p>
            <a:pPr eaLnBrk="1" hangingPunct="1">
              <a:buFontTx/>
              <a:buChar char="-"/>
            </a:pPr>
            <a:r>
              <a:rPr lang="fr-FR" sz="2400" b="1" dirty="0" err="1" smtClean="0">
                <a:solidFill>
                  <a:schemeClr val="tx2"/>
                </a:solidFill>
              </a:rPr>
              <a:t>Cultura</a:t>
            </a:r>
            <a:r>
              <a:rPr lang="fr-FR" sz="2400" b="1" dirty="0" smtClean="0">
                <a:solidFill>
                  <a:schemeClr val="tx2"/>
                </a:solidFill>
              </a:rPr>
              <a:t> et Leclerc : </a:t>
            </a:r>
            <a:r>
              <a:rPr lang="fr-FR" sz="2400" dirty="0" smtClean="0"/>
              <a:t>Disquaire et chef de rayon disques (5ans)</a:t>
            </a:r>
          </a:p>
          <a:p>
            <a:pPr eaLnBrk="1" hangingPunct="1">
              <a:buFontTx/>
              <a:buChar char="-"/>
            </a:pPr>
            <a:r>
              <a:rPr lang="fr-FR" sz="2400" b="1" dirty="0" smtClean="0">
                <a:solidFill>
                  <a:schemeClr val="tx2"/>
                </a:solidFill>
              </a:rPr>
              <a:t>Formation initiale :</a:t>
            </a:r>
          </a:p>
          <a:p>
            <a:pPr eaLnBrk="1" hangingPunct="1">
              <a:buFontTx/>
              <a:buChar char="-"/>
            </a:pPr>
            <a:r>
              <a:rPr lang="fr-FR" sz="2400" b="1" dirty="0" smtClean="0">
                <a:solidFill>
                  <a:schemeClr val="tx2"/>
                </a:solidFill>
              </a:rPr>
              <a:t> Ingénieur du son </a:t>
            </a:r>
            <a:r>
              <a:rPr lang="fr-FR" sz="2400" dirty="0" smtClean="0"/>
              <a:t>studio pour l’audiovisuel : doublage, bruitage, postsynchronisation, musique (5 ans)</a:t>
            </a:r>
          </a:p>
          <a:p>
            <a:pPr eaLnBrk="1" hangingPunct="1">
              <a:buFontTx/>
              <a:buChar char="-"/>
            </a:pPr>
            <a:r>
              <a:rPr lang="fr-FR" sz="2400" b="1" dirty="0" smtClean="0">
                <a:solidFill>
                  <a:schemeClr val="tx2"/>
                </a:solidFill>
              </a:rPr>
              <a:t>Formation professionnelle :</a:t>
            </a:r>
            <a:endParaRPr lang="fr-FR" sz="2000" dirty="0" smtClean="0"/>
          </a:p>
          <a:p>
            <a:pPr eaLnBrk="1" hangingPunct="1">
              <a:buFontTx/>
              <a:buChar char="-"/>
            </a:pPr>
            <a:r>
              <a:rPr lang="fr-FR" sz="2400" dirty="0" smtClean="0"/>
              <a:t> Commerciale et technique</a:t>
            </a:r>
          </a:p>
          <a:p>
            <a:pPr eaLnBrk="1" hangingPunct="1">
              <a:buFontTx/>
              <a:buChar char="-"/>
            </a:pPr>
            <a:r>
              <a:rPr lang="fr-FR" sz="2400" b="1" dirty="0" smtClean="0">
                <a:solidFill>
                  <a:schemeClr val="tx2"/>
                </a:solidFill>
              </a:rPr>
              <a:t>Responsable administratif </a:t>
            </a:r>
            <a:r>
              <a:rPr lang="fr-FR" sz="2400" dirty="0" smtClean="0"/>
              <a:t>d’un label indépendant associatif (3 ans)</a:t>
            </a:r>
          </a:p>
          <a:p>
            <a:pPr eaLnBrk="1" hangingPunct="1">
              <a:buFontTx/>
              <a:buChar char="-"/>
            </a:pPr>
            <a:r>
              <a:rPr lang="fr-FR" sz="2400" b="1" dirty="0" smtClean="0">
                <a:solidFill>
                  <a:schemeClr val="tx2"/>
                </a:solidFill>
              </a:rPr>
              <a:t>Important réseau de contacts de musiciens franciliens</a:t>
            </a:r>
          </a:p>
          <a:p>
            <a:pPr eaLnBrk="1" hangingPunct="1">
              <a:buFontTx/>
              <a:buChar char="-"/>
            </a:pPr>
            <a:endParaRPr lang="fr-FR" sz="2400" dirty="0" smtClean="0"/>
          </a:p>
          <a:p>
            <a:pPr eaLnBrk="1" hangingPunct="1">
              <a:buFontTx/>
              <a:buChar char="-"/>
            </a:pPr>
            <a:endParaRPr lang="fr-FR" sz="2800" dirty="0" smtClean="0"/>
          </a:p>
          <a:p>
            <a:pPr eaLnBrk="1" hangingPunct="1">
              <a:buFontTx/>
              <a:buChar char="-"/>
            </a:pPr>
            <a:endParaRPr lang="fr-FR" sz="2800" dirty="0" smtClean="0"/>
          </a:p>
          <a:p>
            <a:pPr eaLnBrk="1" hangingPunct="1">
              <a:buFontTx/>
              <a:buChar char="-"/>
            </a:pPr>
            <a:endParaRPr lang="fr-FR" sz="2800" dirty="0" smtClean="0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203164" y="0"/>
            <a:ext cx="9623425" cy="128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4000" dirty="0" smtClean="0">
                <a:solidFill>
                  <a:schemeClr val="bg1">
                    <a:lumMod val="95000"/>
                  </a:schemeClr>
                </a:solidFill>
              </a:rPr>
              <a:t>2.2. Aurélien Patrice-Martin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>
          <a:xfrm>
            <a:off x="534988" y="1404367"/>
            <a:ext cx="9623425" cy="5591746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fr-FR" sz="2400" b="1" dirty="0" smtClean="0">
                <a:solidFill>
                  <a:schemeClr val="tx2"/>
                </a:solidFill>
              </a:rPr>
              <a:t>Age : ? Musicien et chanteur : </a:t>
            </a:r>
          </a:p>
          <a:p>
            <a:pPr lvl="1" eaLnBrk="1" hangingPunct="1">
              <a:buFontTx/>
              <a:buChar char="-"/>
            </a:pPr>
            <a:r>
              <a:rPr lang="fr-FR" sz="2400" dirty="0" smtClean="0">
                <a:solidFill>
                  <a:schemeClr val="tx2"/>
                </a:solidFill>
              </a:rPr>
              <a:t>Nombreuses tournées et festivals  (Printemps de Bourges, </a:t>
            </a:r>
            <a:r>
              <a:rPr lang="fr-FR" sz="2400" dirty="0" err="1" smtClean="0">
                <a:solidFill>
                  <a:schemeClr val="tx2"/>
                </a:solidFill>
              </a:rPr>
              <a:t>Efferv’Essonne</a:t>
            </a:r>
            <a:r>
              <a:rPr lang="fr-FR" sz="2400" dirty="0" smtClean="0">
                <a:solidFill>
                  <a:schemeClr val="tx2"/>
                </a:solidFill>
              </a:rPr>
              <a:t>, </a:t>
            </a:r>
            <a:r>
              <a:rPr lang="fr-FR" sz="2400" dirty="0" err="1" smtClean="0">
                <a:solidFill>
                  <a:schemeClr val="tx2"/>
                </a:solidFill>
              </a:rPr>
              <a:t>Eurockéennes</a:t>
            </a:r>
            <a:r>
              <a:rPr lang="fr-FR" sz="2400" dirty="0" smtClean="0">
                <a:solidFill>
                  <a:schemeClr val="tx2"/>
                </a:solidFill>
              </a:rPr>
              <a:t>, Zénith, Bercy, Stade de France, Arènes de Nîmes avec de nombreux artistes : Garou, Céline Dion, Noir Désir, Kylie </a:t>
            </a:r>
            <a:r>
              <a:rPr lang="fr-FR" sz="2400" dirty="0" err="1" smtClean="0">
                <a:solidFill>
                  <a:schemeClr val="tx2"/>
                </a:solidFill>
              </a:rPr>
              <a:t>Minogue</a:t>
            </a:r>
            <a:r>
              <a:rPr lang="fr-FR" sz="2400" dirty="0" smtClean="0">
                <a:solidFill>
                  <a:schemeClr val="tx2"/>
                </a:solidFill>
              </a:rPr>
              <a:t>…)</a:t>
            </a:r>
          </a:p>
          <a:p>
            <a:pPr lvl="1" eaLnBrk="1" hangingPunct="1">
              <a:buFontTx/>
              <a:buChar char="-"/>
            </a:pPr>
            <a:r>
              <a:rPr lang="fr-FR" sz="2400" dirty="0" smtClean="0">
                <a:solidFill>
                  <a:schemeClr val="tx2"/>
                </a:solidFill>
              </a:rPr>
              <a:t>Grande expérience dans la programmation, l’administration et la communication culturelles.</a:t>
            </a:r>
            <a:endParaRPr lang="fr-FR" sz="2400" b="1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Char char="-"/>
            </a:pPr>
            <a:r>
              <a:rPr lang="fr-FR" sz="2400" b="1" dirty="0" smtClean="0">
                <a:solidFill>
                  <a:schemeClr val="tx2"/>
                </a:solidFill>
              </a:rPr>
              <a:t>Formation initiale :</a:t>
            </a:r>
          </a:p>
          <a:p>
            <a:pPr eaLnBrk="1" hangingPunct="1">
              <a:buFontTx/>
              <a:buChar char="-"/>
            </a:pPr>
            <a:r>
              <a:rPr lang="fr-FR" sz="2400" b="1" dirty="0" smtClean="0">
                <a:solidFill>
                  <a:schemeClr val="tx2"/>
                </a:solidFill>
              </a:rPr>
              <a:t>Régie technique </a:t>
            </a:r>
            <a:r>
              <a:rPr lang="fr-FR" sz="2400" dirty="0" smtClean="0"/>
              <a:t>(son, lumière, plateau) et de régie générale/tournée.</a:t>
            </a:r>
          </a:p>
          <a:p>
            <a:pPr eaLnBrk="1" hangingPunct="1">
              <a:buFontTx/>
              <a:buChar char="-"/>
            </a:pPr>
            <a:r>
              <a:rPr lang="fr-FR" sz="2400" b="1" dirty="0" smtClean="0">
                <a:solidFill>
                  <a:schemeClr val="tx2"/>
                </a:solidFill>
              </a:rPr>
              <a:t>Régisseur  (15 ans) : </a:t>
            </a:r>
            <a:r>
              <a:rPr lang="fr-FR" sz="2400" dirty="0" smtClean="0"/>
              <a:t>Plan à Ris-Orangis (6ans), La Ferme Des Jeux à Vaux Le Pénil (6ans)</a:t>
            </a:r>
          </a:p>
          <a:p>
            <a:pPr eaLnBrk="1" hangingPunct="1">
              <a:buFontTx/>
              <a:buChar char="-"/>
            </a:pPr>
            <a:r>
              <a:rPr lang="fr-FR" sz="2400" b="1" dirty="0" smtClean="0">
                <a:solidFill>
                  <a:schemeClr val="tx2"/>
                </a:solidFill>
              </a:rPr>
              <a:t>Formation professionnelle :</a:t>
            </a:r>
            <a:endParaRPr lang="fr-FR" sz="2400" dirty="0" smtClean="0"/>
          </a:p>
          <a:p>
            <a:pPr eaLnBrk="1" hangingPunct="1">
              <a:buFontTx/>
              <a:buChar char="-"/>
            </a:pPr>
            <a:r>
              <a:rPr lang="fr-FR" sz="2400" dirty="0" smtClean="0"/>
              <a:t>Formations et habilitations techniques, sécurité, électricité…</a:t>
            </a:r>
          </a:p>
          <a:p>
            <a:pPr eaLnBrk="1" hangingPunct="1">
              <a:buFontTx/>
              <a:buChar char="-"/>
            </a:pPr>
            <a:r>
              <a:rPr lang="fr-FR" sz="2400" dirty="0" smtClean="0"/>
              <a:t>Formations de management.</a:t>
            </a:r>
          </a:p>
          <a:p>
            <a:pPr eaLnBrk="1" hangingPunct="1">
              <a:buFontTx/>
              <a:buChar char="-"/>
            </a:pPr>
            <a:endParaRPr lang="fr-FR" sz="2400" dirty="0" smtClean="0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203164" y="0"/>
            <a:ext cx="9623425" cy="128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4000" dirty="0" smtClean="0">
                <a:solidFill>
                  <a:schemeClr val="bg1">
                    <a:lumMod val="95000"/>
                  </a:schemeClr>
                </a:solidFill>
              </a:rPr>
              <a:t>2.3. Arnaud Joffroy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31924" y="3066251"/>
            <a:ext cx="7715304" cy="2857520"/>
          </a:xfrm>
        </p:spPr>
        <p:txBody>
          <a:bodyPr/>
          <a:lstStyle/>
          <a:p>
            <a:pPr marL="514350" indent="-514350" eaLnBrk="1" hangingPunct="1">
              <a:buNone/>
            </a:pPr>
            <a:r>
              <a:rPr lang="fr-FR" sz="4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3. Le marché</a:t>
            </a:r>
            <a:endParaRPr lang="fr-FR" sz="20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82775" lvl="3" indent="-514350" eaLnBrk="1" hangingPunct="1">
              <a:buFont typeface="+mj-lt"/>
              <a:buAutoNum type="arabicPeriod"/>
            </a:pPr>
            <a:endParaRPr lang="fr-FR" sz="2000" dirty="0" smtClean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  <a:p>
            <a:pPr marL="1882775" lvl="3" indent="-514350" eaLnBrk="1" hangingPunct="1">
              <a:buFont typeface="+mj-lt"/>
              <a:buAutoNum type="arabicPeriod"/>
            </a:pPr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La concurrence</a:t>
            </a:r>
          </a:p>
          <a:p>
            <a:pPr marL="1882775" lvl="3" indent="-514350" eaLnBrk="1" hangingPunct="1">
              <a:buFont typeface="+mj-lt"/>
              <a:buAutoNum type="arabicPeriod"/>
            </a:pPr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La clientèle</a:t>
            </a:r>
          </a:p>
          <a:p>
            <a:pPr marL="1882775" lvl="3" indent="-514350" eaLnBrk="1" hangingPunct="1">
              <a:buFont typeface="+mj-lt"/>
              <a:buAutoNum type="arabicPeriod"/>
            </a:pPr>
            <a:r>
              <a:rPr lang="fr-FR" sz="20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La localisation/carte des transports en commun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1712</TotalTime>
  <Words>1462</Words>
  <Application>Microsoft Office PowerPoint</Application>
  <PresentationFormat>Personnalisé</PresentationFormat>
  <Paragraphs>187</Paragraphs>
  <Slides>37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Office Theme</vt:lpstr>
      <vt:lpstr>EXECUTIVE SUMMARY </vt:lpstr>
      <vt:lpstr>EXECUTIVE SUMMARY </vt:lpstr>
      <vt:lpstr>Diapositive 3</vt:lpstr>
      <vt:lpstr>1. LE CONCEPT </vt:lpstr>
      <vt:lpstr>2. DIRIGEANTS </vt:lpstr>
      <vt:lpstr>Diapositive 6</vt:lpstr>
      <vt:lpstr>Diapositive 7</vt:lpstr>
      <vt:lpstr>Diapositive 8</vt:lpstr>
      <vt:lpstr>Diapositive 9</vt:lpstr>
      <vt:lpstr>Diapositive 10</vt:lpstr>
      <vt:lpstr>3.2 Concurrence Vente Instruments  </vt:lpstr>
      <vt:lpstr>Activité Vente Instruments </vt:lpstr>
      <vt:lpstr>Répartition CA / Instrument  </vt:lpstr>
      <vt:lpstr>Répartition Volume / Instrument </vt:lpstr>
      <vt:lpstr>Diapositive 15</vt:lpstr>
      <vt:lpstr>3.3. La localisation : Lieusaint </vt:lpstr>
      <vt:lpstr>Diapositive 17</vt:lpstr>
      <vt:lpstr>Diapositive 18</vt:lpstr>
      <vt:lpstr>Diapositive 19</vt:lpstr>
      <vt:lpstr>5. LOCAL PROFESSIONNEL </vt:lpstr>
      <vt:lpstr>5.1 Description </vt:lpstr>
      <vt:lpstr>Diapositive 22</vt:lpstr>
      <vt:lpstr>Diapositive 23</vt:lpstr>
      <vt:lpstr>6. Montage SCI </vt:lpstr>
      <vt:lpstr>Diapositive 25</vt:lpstr>
      <vt:lpstr>4.1 Comptes d’Exploitation L.F. </vt:lpstr>
      <vt:lpstr>4.2 Comptes de Financement L.F. </vt:lpstr>
      <vt:lpstr>4.3 Bilan L.F. </vt:lpstr>
      <vt:lpstr>4.4  B.P. SCI </vt:lpstr>
      <vt:lpstr>4.5 Cash Flow normatif SCI </vt:lpstr>
      <vt:lpstr>Diapositive 31</vt:lpstr>
      <vt:lpstr>Diapositive 32</vt:lpstr>
      <vt:lpstr>Diapositive 33</vt:lpstr>
      <vt:lpstr>Diapositive 34</vt:lpstr>
      <vt:lpstr>Diapositive 35</vt:lpstr>
      <vt:lpstr>MERCI DE VOTRE ATTENTION… </vt:lpstr>
      <vt:lpstr>Diapositive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LIVE FACTORY</dc:creator>
  <cp:lastModifiedBy>evelyne</cp:lastModifiedBy>
  <cp:revision>245</cp:revision>
  <dcterms:created xsi:type="dcterms:W3CDTF">2010-04-01T20:33:16Z</dcterms:created>
  <dcterms:modified xsi:type="dcterms:W3CDTF">2011-06-05T07:00:10Z</dcterms:modified>
</cp:coreProperties>
</file>