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08" r:id="rId3"/>
    <p:sldId id="319" r:id="rId4"/>
    <p:sldId id="321" r:id="rId5"/>
    <p:sldId id="322" r:id="rId6"/>
    <p:sldId id="303" r:id="rId7"/>
    <p:sldId id="309" r:id="rId8"/>
    <p:sldId id="310" r:id="rId9"/>
    <p:sldId id="311" r:id="rId10"/>
    <p:sldId id="312" r:id="rId11"/>
    <p:sldId id="313" r:id="rId12"/>
    <p:sldId id="314" r:id="rId13"/>
    <p:sldId id="315" r:id="rId14"/>
    <p:sldId id="316" r:id="rId15"/>
    <p:sldId id="317" r:id="rId16"/>
    <p:sldId id="318" r:id="rId17"/>
    <p:sldId id="323" r:id="rId18"/>
    <p:sldId id="324" r:id="rId19"/>
    <p:sldId id="329" r:id="rId20"/>
    <p:sldId id="325" r:id="rId21"/>
    <p:sldId id="326" r:id="rId22"/>
    <p:sldId id="327" r:id="rId23"/>
    <p:sldId id="328" r:id="rId24"/>
    <p:sldId id="291" r:id="rId25"/>
  </p:sldIdLst>
  <p:sldSz cx="10693400" cy="7561263"/>
  <p:notesSz cx="6858000" cy="9144000"/>
  <p:defaultTextStyle>
    <a:defPPr>
      <a:defRPr lang="fr-FR"/>
    </a:defPPr>
    <a:lvl1pPr algn="l" defTabSz="995363" rtl="0" fontAlgn="base">
      <a:spcBef>
        <a:spcPct val="0"/>
      </a:spcBef>
      <a:spcAft>
        <a:spcPct val="0"/>
      </a:spcAft>
      <a:defRPr sz="2000" kern="1200">
        <a:solidFill>
          <a:schemeClr val="tx1"/>
        </a:solidFill>
        <a:latin typeface="Arial" charset="0"/>
        <a:ea typeface="+mn-ea"/>
        <a:cs typeface="Arial" charset="0"/>
      </a:defRPr>
    </a:lvl1pPr>
    <a:lvl2pPr marL="496888" indent="-39688" algn="l" defTabSz="995363" rtl="0" fontAlgn="base">
      <a:spcBef>
        <a:spcPct val="0"/>
      </a:spcBef>
      <a:spcAft>
        <a:spcPct val="0"/>
      </a:spcAft>
      <a:defRPr sz="2000" kern="1200">
        <a:solidFill>
          <a:schemeClr val="tx1"/>
        </a:solidFill>
        <a:latin typeface="Arial" charset="0"/>
        <a:ea typeface="+mn-ea"/>
        <a:cs typeface="Arial" charset="0"/>
      </a:defRPr>
    </a:lvl2pPr>
    <a:lvl3pPr marL="995363" indent="-80963" algn="l" defTabSz="995363" rtl="0" fontAlgn="base">
      <a:spcBef>
        <a:spcPct val="0"/>
      </a:spcBef>
      <a:spcAft>
        <a:spcPct val="0"/>
      </a:spcAft>
      <a:defRPr sz="2000" kern="1200">
        <a:solidFill>
          <a:schemeClr val="tx1"/>
        </a:solidFill>
        <a:latin typeface="Arial" charset="0"/>
        <a:ea typeface="+mn-ea"/>
        <a:cs typeface="Arial" charset="0"/>
      </a:defRPr>
    </a:lvl3pPr>
    <a:lvl4pPr marL="1492250" indent="-120650" algn="l" defTabSz="995363" rtl="0" fontAlgn="base">
      <a:spcBef>
        <a:spcPct val="0"/>
      </a:spcBef>
      <a:spcAft>
        <a:spcPct val="0"/>
      </a:spcAft>
      <a:defRPr sz="2000" kern="1200">
        <a:solidFill>
          <a:schemeClr val="tx1"/>
        </a:solidFill>
        <a:latin typeface="Arial" charset="0"/>
        <a:ea typeface="+mn-ea"/>
        <a:cs typeface="Arial" charset="0"/>
      </a:defRPr>
    </a:lvl4pPr>
    <a:lvl5pPr marL="1990725" indent="-161925" algn="l" defTabSz="995363"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53" autoAdjust="0"/>
  </p:normalViewPr>
  <p:slideViewPr>
    <p:cSldViewPr>
      <p:cViewPr varScale="1">
        <p:scale>
          <a:sx n="77" d="100"/>
          <a:sy n="77" d="100"/>
        </p:scale>
        <p:origin x="-754" y="-96"/>
      </p:cViewPr>
      <p:guideLst>
        <p:guide orient="horz" pos="2382"/>
        <p:guide pos="3368"/>
      </p:guideLst>
    </p:cSldViewPr>
  </p:slideViewPr>
  <p:outlineViewPr>
    <p:cViewPr>
      <p:scale>
        <a:sx n="33" d="100"/>
        <a:sy n="33" d="100"/>
      </p:scale>
      <p:origin x="0" y="88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9"/>
  <c:chart>
    <c:title>
      <c:tx>
        <c:rich>
          <a:bodyPr/>
          <a:lstStyle/>
          <a:p>
            <a:pPr>
              <a:defRPr sz="2000"/>
            </a:pPr>
            <a:r>
              <a:rPr lang="fr-FR" sz="2000" dirty="0"/>
              <a:t>Question n°1 : où répète votre groupe actuellement</a:t>
            </a:r>
            <a:r>
              <a:rPr lang="fr-FR" sz="2000" dirty="0" smtClean="0"/>
              <a:t>?</a:t>
            </a:r>
          </a:p>
          <a:p>
            <a:pPr>
              <a:defRPr sz="2000"/>
            </a:pPr>
            <a:endParaRPr lang="fr-FR" sz="2000" dirty="0"/>
          </a:p>
        </c:rich>
      </c:tx>
      <c:layout/>
    </c:title>
    <c:plotArea>
      <c:layout/>
      <c:barChart>
        <c:barDir val="bar"/>
        <c:grouping val="clustered"/>
        <c:ser>
          <c:idx val="2"/>
          <c:order val="0"/>
          <c:tx>
            <c:strRef>
              <c:f>Sheet1!$B$1</c:f>
              <c:strCache>
                <c:ptCount val="1"/>
                <c:pt idx="0">
                  <c:v>Question n°1 : où répète votre groupe actuellement?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dLblPos val="outEnd"/>
            <c:showVal val="1"/>
          </c:dLbls>
          <c:cat>
            <c:strRef>
              <c:f>Sheet1!$A$2:$A$5</c:f>
              <c:strCache>
                <c:ptCount val="4"/>
                <c:pt idx="0">
                  <c:v>Dans un local privé loué au mois ou à l'année (partagé ou non avec d'autres groupes)</c:v>
                </c:pt>
                <c:pt idx="1">
                  <c:v>Dans des studios de répétitions privés</c:v>
                </c:pt>
                <c:pt idx="2">
                  <c:v>Dans des studios de répétitions publics (MJC, locaux de répétitions municipaux...)</c:v>
                </c:pt>
                <c:pt idx="3">
                  <c:v>Au domicile de l'un des membres (cave, garage, grange, grenier, dépendance, home-studio...)</c:v>
                </c:pt>
              </c:strCache>
            </c:strRef>
          </c:cat>
          <c:val>
            <c:numRef>
              <c:f>Sheet1!$B$2:$B$5</c:f>
              <c:numCache>
                <c:formatCode>0%</c:formatCode>
                <c:ptCount val="4"/>
                <c:pt idx="0" formatCode="General">
                  <c:v>0</c:v>
                </c:pt>
                <c:pt idx="1">
                  <c:v>0.16000000000000023</c:v>
                </c:pt>
                <c:pt idx="2">
                  <c:v>0.36000000000000032</c:v>
                </c:pt>
                <c:pt idx="3">
                  <c:v>0.48000000000000032</c:v>
                </c:pt>
              </c:numCache>
            </c:numRef>
          </c:val>
        </c:ser>
        <c:gapWidth val="75"/>
        <c:overlap val="40"/>
        <c:axId val="57708928"/>
        <c:axId val="57710464"/>
      </c:barChart>
      <c:catAx>
        <c:axId val="57708928"/>
        <c:scaling>
          <c:orientation val="minMax"/>
        </c:scaling>
        <c:axPos val="l"/>
        <c:majorTickMark val="none"/>
        <c:tickLblPos val="nextTo"/>
        <c:crossAx val="57710464"/>
        <c:crosses val="autoZero"/>
        <c:auto val="1"/>
        <c:lblAlgn val="ctr"/>
        <c:lblOffset val="100"/>
      </c:catAx>
      <c:valAx>
        <c:axId val="57710464"/>
        <c:scaling>
          <c:orientation val="minMax"/>
        </c:scaling>
        <c:delete val="1"/>
        <c:axPos val="b"/>
        <c:majorGridlines/>
        <c:numFmt formatCode="General" sourceLinked="1"/>
        <c:majorTickMark val="none"/>
        <c:tickLblPos val="none"/>
        <c:crossAx val="57708928"/>
        <c:crosses val="autoZero"/>
        <c:crossBetween val="between"/>
      </c:valAx>
    </c:plotArea>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6"/>
  <c:chart>
    <c:title>
      <c:tx>
        <c:rich>
          <a:bodyPr/>
          <a:lstStyle/>
          <a:p>
            <a:pPr>
              <a:defRPr/>
            </a:pPr>
            <a:r>
              <a:rPr lang="fr-FR" sz="2000" dirty="0"/>
              <a:t>Question n°2 : combien d’heures par </a:t>
            </a:r>
            <a:r>
              <a:rPr lang="fr-FR" sz="2000" dirty="0" smtClean="0"/>
              <a:t>mois </a:t>
            </a:r>
            <a:r>
              <a:rPr lang="fr-FR" sz="2000" dirty="0"/>
              <a:t>répète </a:t>
            </a:r>
            <a:r>
              <a:rPr lang="fr-FR" sz="2000" dirty="0" smtClean="0"/>
              <a:t>votre</a:t>
            </a:r>
            <a:r>
              <a:rPr lang="fr-FR" sz="2000" baseline="0" dirty="0" smtClean="0"/>
              <a:t> </a:t>
            </a:r>
            <a:r>
              <a:rPr lang="fr-FR" sz="2000" dirty="0" smtClean="0"/>
              <a:t>groupe</a:t>
            </a:r>
            <a:r>
              <a:rPr lang="fr-FR" sz="2000" dirty="0"/>
              <a:t>?</a:t>
            </a:r>
          </a:p>
          <a:p>
            <a:pPr>
              <a:defRPr/>
            </a:pPr>
            <a:endParaRPr lang="fr-FR" dirty="0"/>
          </a:p>
        </c:rich>
      </c:tx>
      <c:layout>
        <c:manualLayout>
          <c:xMode val="edge"/>
          <c:yMode val="edge"/>
          <c:x val="0.11593533104418199"/>
          <c:y val="2.1857597465666095E-2"/>
        </c:manualLayout>
      </c:layout>
    </c:title>
    <c:plotArea>
      <c:layout/>
      <c:barChart>
        <c:barDir val="bar"/>
        <c:grouping val="clustered"/>
        <c:ser>
          <c:idx val="2"/>
          <c:order val="0"/>
          <c:tx>
            <c:strRef>
              <c:f>Sheet1!$B$1</c:f>
              <c:strCache>
                <c:ptCount val="1"/>
                <c:pt idx="0">
                  <c:v>Question n°2 : combien d'heures par mois répète votre groupe?</c:v>
                </c:pt>
              </c:strCache>
            </c:strRef>
          </c:tx>
          <c:dLbls>
            <c:dLblPos val="outEnd"/>
            <c:showVal val="1"/>
          </c:dLbls>
          <c:cat>
            <c:strRef>
              <c:f>Sheet1!$A$2:$A$5</c:f>
              <c:strCache>
                <c:ptCount val="4"/>
                <c:pt idx="0">
                  <c:v>Moins de 4 heures</c:v>
                </c:pt>
                <c:pt idx="1">
                  <c:v>De 4 à 8 heures</c:v>
                </c:pt>
                <c:pt idx="2">
                  <c:v>De 9 à 12 heures</c:v>
                </c:pt>
                <c:pt idx="3">
                  <c:v>Plus de 12 heures</c:v>
                </c:pt>
              </c:strCache>
            </c:strRef>
          </c:cat>
          <c:val>
            <c:numRef>
              <c:f>Sheet1!$B$2:$B$5</c:f>
              <c:numCache>
                <c:formatCode>0%</c:formatCode>
                <c:ptCount val="4"/>
                <c:pt idx="0">
                  <c:v>0.24000000000000007</c:v>
                </c:pt>
                <c:pt idx="1">
                  <c:v>0.21000000000000008</c:v>
                </c:pt>
                <c:pt idx="2">
                  <c:v>0.26</c:v>
                </c:pt>
                <c:pt idx="3">
                  <c:v>0.29000000000000015</c:v>
                </c:pt>
              </c:numCache>
            </c:numRef>
          </c:val>
        </c:ser>
        <c:ser>
          <c:idx val="0"/>
          <c:order val="1"/>
          <c:tx>
            <c:strRef>
              <c:f>Sheet1!$C$1</c:f>
              <c:strCache>
                <c:ptCount val="1"/>
                <c:pt idx="0">
                  <c:v>Column1</c:v>
                </c:pt>
              </c:strCache>
            </c:strRef>
          </c:tx>
          <c:cat>
            <c:strRef>
              <c:f>Sheet1!$A$2:$A$5</c:f>
              <c:strCache>
                <c:ptCount val="4"/>
                <c:pt idx="0">
                  <c:v>Moins de 4 heures</c:v>
                </c:pt>
                <c:pt idx="1">
                  <c:v>De 4 à 8 heures</c:v>
                </c:pt>
                <c:pt idx="2">
                  <c:v>De 9 à 12 heures</c:v>
                </c:pt>
                <c:pt idx="3">
                  <c:v>Plus de 12 heures</c:v>
                </c:pt>
              </c:strCache>
            </c:strRef>
          </c:cat>
          <c:val>
            <c:numRef>
              <c:f>Sheet1!$C$2:$C$5</c:f>
              <c:numCache>
                <c:formatCode>General</c:formatCode>
                <c:ptCount val="4"/>
              </c:numCache>
            </c:numRef>
          </c:val>
        </c:ser>
        <c:gapWidth val="75"/>
        <c:overlap val="40"/>
        <c:axId val="47148416"/>
        <c:axId val="47158400"/>
      </c:barChart>
      <c:catAx>
        <c:axId val="47148416"/>
        <c:scaling>
          <c:orientation val="minMax"/>
        </c:scaling>
        <c:axPos val="l"/>
        <c:majorTickMark val="none"/>
        <c:tickLblPos val="nextTo"/>
        <c:crossAx val="47158400"/>
        <c:crosses val="autoZero"/>
        <c:auto val="1"/>
        <c:lblAlgn val="ctr"/>
        <c:lblOffset val="100"/>
      </c:catAx>
      <c:valAx>
        <c:axId val="47158400"/>
        <c:scaling>
          <c:orientation val="minMax"/>
        </c:scaling>
        <c:delete val="1"/>
        <c:axPos val="b"/>
        <c:majorGridlines/>
        <c:numFmt formatCode="0%" sourceLinked="1"/>
        <c:majorTickMark val="none"/>
        <c:tickLblPos val="none"/>
        <c:crossAx val="47148416"/>
        <c:crosses val="autoZero"/>
        <c:crossBetween val="between"/>
      </c:valAx>
    </c:plotArea>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chart>
    <c:title>
      <c:tx>
        <c:rich>
          <a:bodyPr/>
          <a:lstStyle/>
          <a:p>
            <a:pPr>
              <a:defRPr/>
            </a:pPr>
            <a:r>
              <a:rPr lang="fr-FR" sz="2000" dirty="0"/>
              <a:t>Question </a:t>
            </a:r>
            <a:r>
              <a:rPr lang="fr-FR" sz="2000" dirty="0" smtClean="0"/>
              <a:t>n°4 </a:t>
            </a:r>
            <a:r>
              <a:rPr lang="fr-FR" sz="2000" dirty="0"/>
              <a:t>: </a:t>
            </a:r>
            <a:r>
              <a:rPr lang="fr-FR" sz="2000" dirty="0" smtClean="0"/>
              <a:t>quel est le budget mensuel de répétition de votre</a:t>
            </a:r>
            <a:r>
              <a:rPr lang="fr-FR" sz="2000" baseline="0" dirty="0" smtClean="0"/>
              <a:t> </a:t>
            </a:r>
            <a:r>
              <a:rPr lang="fr-FR" sz="2000" dirty="0" smtClean="0"/>
              <a:t>groupe</a:t>
            </a:r>
            <a:r>
              <a:rPr lang="fr-FR" sz="2000" dirty="0"/>
              <a:t>?</a:t>
            </a:r>
          </a:p>
          <a:p>
            <a:pPr>
              <a:defRPr/>
            </a:pPr>
            <a:endParaRPr lang="fr-FR" dirty="0"/>
          </a:p>
        </c:rich>
      </c:tx>
      <c:layout>
        <c:manualLayout>
          <c:xMode val="edge"/>
          <c:yMode val="edge"/>
          <c:x val="0.11593533104418199"/>
          <c:y val="2.1857597465666102E-2"/>
        </c:manualLayout>
      </c:layout>
    </c:title>
    <c:plotArea>
      <c:layout/>
      <c:barChart>
        <c:barDir val="bar"/>
        <c:grouping val="clustered"/>
        <c:ser>
          <c:idx val="2"/>
          <c:order val="0"/>
          <c:tx>
            <c:strRef>
              <c:f>Sheet1!$B$1</c:f>
              <c:strCache>
                <c:ptCount val="1"/>
                <c:pt idx="0">
                  <c:v>Question n°4 : quel est le budget mensuel de répétition de votre groupe?</c:v>
                </c:pt>
              </c:strCache>
            </c:strRef>
          </c:tx>
          <c:dLbls>
            <c:dLblPos val="outEnd"/>
            <c:showVal val="1"/>
          </c:dLbls>
          <c:cat>
            <c:strRef>
              <c:f>Sheet1!$A$2:$A$5</c:f>
              <c:strCache>
                <c:ptCount val="4"/>
                <c:pt idx="0">
                  <c:v>Répétition à domicile</c:v>
                </c:pt>
                <c:pt idx="1">
                  <c:v>Moins de 60 €</c:v>
                </c:pt>
                <c:pt idx="2">
                  <c:v>Entre 60 et 120 €</c:v>
                </c:pt>
                <c:pt idx="3">
                  <c:v>Plus de 120 €</c:v>
                </c:pt>
              </c:strCache>
            </c:strRef>
          </c:cat>
          <c:val>
            <c:numRef>
              <c:f>Sheet1!$B$2:$B$5</c:f>
              <c:numCache>
                <c:formatCode>0%</c:formatCode>
                <c:ptCount val="4"/>
                <c:pt idx="0">
                  <c:v>0.48000000000000015</c:v>
                </c:pt>
                <c:pt idx="1">
                  <c:v>4.0000000000000022E-2</c:v>
                </c:pt>
                <c:pt idx="2">
                  <c:v>0.32000000000000017</c:v>
                </c:pt>
                <c:pt idx="3">
                  <c:v>0.16</c:v>
                </c:pt>
              </c:numCache>
            </c:numRef>
          </c:val>
        </c:ser>
        <c:ser>
          <c:idx val="0"/>
          <c:order val="1"/>
          <c:tx>
            <c:strRef>
              <c:f>Sheet1!$C$1</c:f>
              <c:strCache>
                <c:ptCount val="1"/>
                <c:pt idx="0">
                  <c:v>Column1</c:v>
                </c:pt>
              </c:strCache>
            </c:strRef>
          </c:tx>
          <c:cat>
            <c:strRef>
              <c:f>Sheet1!$A$2:$A$5</c:f>
              <c:strCache>
                <c:ptCount val="4"/>
                <c:pt idx="0">
                  <c:v>Répétition à domicile</c:v>
                </c:pt>
                <c:pt idx="1">
                  <c:v>Moins de 60 €</c:v>
                </c:pt>
                <c:pt idx="2">
                  <c:v>Entre 60 et 120 €</c:v>
                </c:pt>
                <c:pt idx="3">
                  <c:v>Plus de 120 €</c:v>
                </c:pt>
              </c:strCache>
            </c:strRef>
          </c:cat>
          <c:val>
            <c:numRef>
              <c:f>Sheet1!$C$2:$C$5</c:f>
              <c:numCache>
                <c:formatCode>General</c:formatCode>
                <c:ptCount val="4"/>
              </c:numCache>
            </c:numRef>
          </c:val>
        </c:ser>
        <c:gapWidth val="75"/>
        <c:overlap val="40"/>
        <c:axId val="61115008"/>
        <c:axId val="61129088"/>
      </c:barChart>
      <c:catAx>
        <c:axId val="61115008"/>
        <c:scaling>
          <c:orientation val="minMax"/>
        </c:scaling>
        <c:axPos val="l"/>
        <c:majorTickMark val="none"/>
        <c:tickLblPos val="nextTo"/>
        <c:crossAx val="61129088"/>
        <c:crosses val="autoZero"/>
        <c:auto val="1"/>
        <c:lblAlgn val="ctr"/>
        <c:lblOffset val="100"/>
      </c:catAx>
      <c:valAx>
        <c:axId val="61129088"/>
        <c:scaling>
          <c:orientation val="minMax"/>
        </c:scaling>
        <c:delete val="1"/>
        <c:axPos val="b"/>
        <c:majorGridlines/>
        <c:numFmt formatCode="0%" sourceLinked="1"/>
        <c:majorTickMark val="none"/>
        <c:tickLblPos val="none"/>
        <c:crossAx val="61115008"/>
        <c:crosses val="autoZero"/>
        <c:crossBetween val="between"/>
      </c:valAx>
    </c:plotArea>
    <c:plotVisOnly val="1"/>
  </c:chart>
  <c:txPr>
    <a:bodyPr/>
    <a:lstStyle/>
    <a:p>
      <a:pPr>
        <a:defRPr sz="1800"/>
      </a:pPr>
      <a:endParaRPr lang="fr-F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chart>
    <c:title>
      <c:tx>
        <c:rich>
          <a:bodyPr/>
          <a:lstStyle/>
          <a:p>
            <a:pPr>
              <a:defRPr/>
            </a:pPr>
            <a:r>
              <a:rPr lang="fr-FR" sz="2000" b="1" i="0" u="none" strike="noStrike" baseline="0" dirty="0" smtClean="0"/>
              <a:t>Question n°5 : quelle distance les membres de votre groupe sont-ils prêts à parcourir pour aller répéter? </a:t>
            </a:r>
            <a:endParaRPr lang="fr-FR" sz="2000" dirty="0"/>
          </a:p>
        </c:rich>
      </c:tx>
      <c:layout>
        <c:manualLayout>
          <c:xMode val="edge"/>
          <c:yMode val="edge"/>
          <c:x val="0.11593533104418199"/>
          <c:y val="2.1857597465666109E-2"/>
        </c:manualLayout>
      </c:layout>
    </c:title>
    <c:plotArea>
      <c:layout/>
      <c:barChart>
        <c:barDir val="bar"/>
        <c:grouping val="clustered"/>
        <c:ser>
          <c:idx val="2"/>
          <c:order val="0"/>
          <c:tx>
            <c:strRef>
              <c:f>Sheet1!$B$1</c:f>
              <c:strCache>
                <c:ptCount val="1"/>
                <c:pt idx="0">
                  <c:v>Question n°5 : quelle distance les membres de votre groupe sont-ils prêts à parcourir pour aller répéter?  </c:v>
                </c:pt>
              </c:strCache>
            </c:strRef>
          </c:tx>
          <c:dLbls>
            <c:dLblPos val="outEnd"/>
            <c:showVal val="1"/>
          </c:dLbls>
          <c:cat>
            <c:strRef>
              <c:f>Sheet1!$A$2:$A$5</c:f>
              <c:strCache>
                <c:ptCount val="4"/>
                <c:pt idx="0">
                  <c:v>Moins de 10 km</c:v>
                </c:pt>
                <c:pt idx="1">
                  <c:v>Entre 10 et 20 km</c:v>
                </c:pt>
                <c:pt idx="2">
                  <c:v>Entre 20 et 30 km</c:v>
                </c:pt>
                <c:pt idx="3">
                  <c:v>Plus de 30 km</c:v>
                </c:pt>
              </c:strCache>
            </c:strRef>
          </c:cat>
          <c:val>
            <c:numRef>
              <c:f>Sheet1!$B$2:$B$5</c:f>
              <c:numCache>
                <c:formatCode>0%</c:formatCode>
                <c:ptCount val="4"/>
                <c:pt idx="0">
                  <c:v>0.12000000000000002</c:v>
                </c:pt>
                <c:pt idx="1">
                  <c:v>0.29000000000000015</c:v>
                </c:pt>
                <c:pt idx="2">
                  <c:v>0.13</c:v>
                </c:pt>
                <c:pt idx="3">
                  <c:v>0.46</c:v>
                </c:pt>
              </c:numCache>
            </c:numRef>
          </c:val>
        </c:ser>
        <c:ser>
          <c:idx val="0"/>
          <c:order val="1"/>
          <c:tx>
            <c:strRef>
              <c:f>Sheet1!$C$1</c:f>
              <c:strCache>
                <c:ptCount val="1"/>
                <c:pt idx="0">
                  <c:v>Column1</c:v>
                </c:pt>
              </c:strCache>
            </c:strRef>
          </c:tx>
          <c:cat>
            <c:strRef>
              <c:f>Sheet1!$A$2:$A$5</c:f>
              <c:strCache>
                <c:ptCount val="4"/>
                <c:pt idx="0">
                  <c:v>Moins de 10 km</c:v>
                </c:pt>
                <c:pt idx="1">
                  <c:v>Entre 10 et 20 km</c:v>
                </c:pt>
                <c:pt idx="2">
                  <c:v>Entre 20 et 30 km</c:v>
                </c:pt>
                <c:pt idx="3">
                  <c:v>Plus de 30 km</c:v>
                </c:pt>
              </c:strCache>
            </c:strRef>
          </c:cat>
          <c:val>
            <c:numRef>
              <c:f>Sheet1!$C$2:$C$5</c:f>
              <c:numCache>
                <c:formatCode>General</c:formatCode>
                <c:ptCount val="4"/>
              </c:numCache>
            </c:numRef>
          </c:val>
        </c:ser>
        <c:gapWidth val="75"/>
        <c:overlap val="40"/>
        <c:axId val="61192064"/>
        <c:axId val="61193600"/>
      </c:barChart>
      <c:catAx>
        <c:axId val="61192064"/>
        <c:scaling>
          <c:orientation val="minMax"/>
        </c:scaling>
        <c:axPos val="l"/>
        <c:majorTickMark val="none"/>
        <c:tickLblPos val="nextTo"/>
        <c:crossAx val="61193600"/>
        <c:crosses val="autoZero"/>
        <c:auto val="1"/>
        <c:lblAlgn val="ctr"/>
        <c:lblOffset val="100"/>
      </c:catAx>
      <c:valAx>
        <c:axId val="61193600"/>
        <c:scaling>
          <c:orientation val="minMax"/>
        </c:scaling>
        <c:delete val="1"/>
        <c:axPos val="b"/>
        <c:majorGridlines/>
        <c:numFmt formatCode="0%" sourceLinked="1"/>
        <c:majorTickMark val="none"/>
        <c:tickLblPos val="none"/>
        <c:crossAx val="61192064"/>
        <c:crosses val="autoZero"/>
        <c:crossBetween val="between"/>
      </c:valAx>
    </c:plotArea>
    <c:plotVisOnly val="1"/>
  </c:chart>
  <c:txPr>
    <a:bodyPr/>
    <a:lstStyle/>
    <a:p>
      <a:pPr>
        <a:defRPr sz="1800"/>
      </a:pPr>
      <a:endParaRPr lang="fr-F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fr-FR"/>
  <c:style val="26"/>
  <c:clrMapOvr bg1="lt1" tx1="dk1" bg2="lt2" tx2="dk2" accent1="accent1" accent2="accent2" accent3="accent3" accent4="accent4" accent5="accent5" accent6="accent6" hlink="hlink" folHlink="folHlink"/>
  <c:chart>
    <c:title>
      <c:tx>
        <c:rich>
          <a:bodyPr/>
          <a:lstStyle/>
          <a:p>
            <a:pPr>
              <a:defRPr sz="2000">
                <a:latin typeface="+mn-lt"/>
              </a:defRPr>
            </a:pPr>
            <a:r>
              <a:rPr lang="fr-FR" sz="2000" b="1" i="0" u="none" strike="noStrike" baseline="0" dirty="0" smtClean="0">
                <a:latin typeface="+mn-lt"/>
              </a:rPr>
              <a:t>Question n°10 : enfin, quel est le principal objectif de votre groupe? </a:t>
            </a:r>
            <a:endParaRPr lang="fr-FR" sz="2000" dirty="0">
              <a:latin typeface="+mn-lt"/>
            </a:endParaRPr>
          </a:p>
        </c:rich>
      </c:tx>
      <c:layout>
        <c:manualLayout>
          <c:xMode val="edge"/>
          <c:yMode val="edge"/>
          <c:x val="0.11593533104418199"/>
          <c:y val="2.185759746566612E-2"/>
        </c:manualLayout>
      </c:layout>
    </c:title>
    <c:plotArea>
      <c:layout/>
      <c:barChart>
        <c:barDir val="bar"/>
        <c:grouping val="clustered"/>
        <c:ser>
          <c:idx val="2"/>
          <c:order val="0"/>
          <c:tx>
            <c:strRef>
              <c:f>Sheet1!$B$1</c:f>
              <c:strCache>
                <c:ptCount val="1"/>
                <c:pt idx="0">
                  <c:v>Question n°10 : enfin, quel est le principal objectif de votre groupe? </c:v>
                </c:pt>
              </c:strCache>
            </c:strRef>
          </c:tx>
          <c:dLbls>
            <c:dLblPos val="outEnd"/>
            <c:showVal val="1"/>
          </c:dLbls>
          <c:cat>
            <c:strRef>
              <c:f>Sheet1!$A$2:$A$6</c:f>
              <c:strCache>
                <c:ptCount val="5"/>
                <c:pt idx="0">
                  <c:v>Autre / ne sais pas</c:v>
                </c:pt>
                <c:pt idx="1">
                  <c:v>Se faire plaisir avant tout</c:v>
                </c:pt>
                <c:pt idx="2">
                  <c:v>Faire un maximum de concerts</c:v>
                </c:pt>
                <c:pt idx="3">
                  <c:v>Devenir "semi-professionnel" et garder une activité professionnelle</c:v>
                </c:pt>
                <c:pt idx="4">
                  <c:v>Devenir professionnel</c:v>
                </c:pt>
              </c:strCache>
            </c:strRef>
          </c:cat>
          <c:val>
            <c:numRef>
              <c:f>Sheet1!$B$2:$B$6</c:f>
              <c:numCache>
                <c:formatCode>0%</c:formatCode>
                <c:ptCount val="5"/>
                <c:pt idx="0">
                  <c:v>4.0000000000000022E-2</c:v>
                </c:pt>
                <c:pt idx="1">
                  <c:v>0.24000000000000007</c:v>
                </c:pt>
                <c:pt idx="2">
                  <c:v>0.1</c:v>
                </c:pt>
                <c:pt idx="3">
                  <c:v>0.14000000000000001</c:v>
                </c:pt>
                <c:pt idx="4">
                  <c:v>0.48000000000000015</c:v>
                </c:pt>
              </c:numCache>
            </c:numRef>
          </c:val>
        </c:ser>
        <c:ser>
          <c:idx val="0"/>
          <c:order val="1"/>
          <c:tx>
            <c:strRef>
              <c:f>Sheet1!$C$1</c:f>
              <c:strCache>
                <c:ptCount val="1"/>
                <c:pt idx="0">
                  <c:v>Column1</c:v>
                </c:pt>
              </c:strCache>
            </c:strRef>
          </c:tx>
          <c:cat>
            <c:strRef>
              <c:f>Sheet1!$A$2:$A$6</c:f>
              <c:strCache>
                <c:ptCount val="5"/>
                <c:pt idx="0">
                  <c:v>Autre / ne sais pas</c:v>
                </c:pt>
                <c:pt idx="1">
                  <c:v>Se faire plaisir avant tout</c:v>
                </c:pt>
                <c:pt idx="2">
                  <c:v>Faire un maximum de concerts</c:v>
                </c:pt>
                <c:pt idx="3">
                  <c:v>Devenir "semi-professionnel" et garder une activité professionnelle</c:v>
                </c:pt>
                <c:pt idx="4">
                  <c:v>Devenir professionnel</c:v>
                </c:pt>
              </c:strCache>
            </c:strRef>
          </c:cat>
          <c:val>
            <c:numRef>
              <c:f>Sheet1!$C$2:$C$6</c:f>
              <c:numCache>
                <c:formatCode>General</c:formatCode>
                <c:ptCount val="5"/>
              </c:numCache>
            </c:numRef>
          </c:val>
        </c:ser>
        <c:gapWidth val="75"/>
        <c:overlap val="40"/>
        <c:axId val="77950336"/>
        <c:axId val="78128256"/>
      </c:barChart>
      <c:catAx>
        <c:axId val="77950336"/>
        <c:scaling>
          <c:orientation val="minMax"/>
        </c:scaling>
        <c:axPos val="l"/>
        <c:majorTickMark val="none"/>
        <c:tickLblPos val="nextTo"/>
        <c:crossAx val="78128256"/>
        <c:crosses val="autoZero"/>
        <c:auto val="1"/>
        <c:lblAlgn val="ctr"/>
        <c:lblOffset val="100"/>
      </c:catAx>
      <c:valAx>
        <c:axId val="78128256"/>
        <c:scaling>
          <c:orientation val="minMax"/>
        </c:scaling>
        <c:delete val="1"/>
        <c:axPos val="b"/>
        <c:majorGridlines/>
        <c:numFmt formatCode="0%" sourceLinked="1"/>
        <c:majorTickMark val="none"/>
        <c:tickLblPos val="none"/>
        <c:crossAx val="77950336"/>
        <c:crosses val="autoZero"/>
        <c:crossBetween val="between"/>
      </c:valAx>
    </c:plotArea>
    <c:plotVisOnly val="1"/>
  </c:chart>
  <c:txPr>
    <a:bodyPr/>
    <a:lstStyle/>
    <a:p>
      <a:pPr>
        <a:defRPr sz="1800"/>
      </a:pPr>
      <a:endParaRPr lang="fr-FR"/>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p:spPr>
        <p:txBody>
          <a:bodyPr/>
          <a:lstStyle/>
          <a:p>
            <a:r>
              <a:rPr lang="en-US" smtClean="0"/>
              <a:t>Click to edit Master title style</a:t>
            </a:r>
            <a:endParaRPr lang="fr-FR"/>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EC38C043-BAA1-43C7-8C90-29338BA9504A}" type="datetimeFigureOut">
              <a:rPr lang="fr-FR"/>
              <a:pPr>
                <a:defRPr/>
              </a:pPr>
              <a:t>11/04/2011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DD3A317-5E09-4FE0-96BB-39BBEDC98895}"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8A7DCA47-196E-4CFF-B2B5-F5D725E7F975}" type="datetimeFigureOut">
              <a:rPr lang="fr-FR"/>
              <a:pPr>
                <a:defRPr/>
              </a:pPr>
              <a:t>11/04/2011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C2F8304-2EFD-43B9-A5D0-B94FB518F083}"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3"/>
            <a:ext cx="2406015" cy="645157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534670" y="302803"/>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F22D3A43-9563-4B9B-9AD8-7DE286A75377}" type="datetimeFigureOut">
              <a:rPr lang="fr-FR"/>
              <a:pPr>
                <a:defRPr/>
              </a:pPr>
              <a:t>11/04/2011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244F2B2-23DC-43FF-A2FA-40ABDC19F0A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6646BB7B-A4C6-4302-9FE1-A49D5468ADF7}" type="datetimeFigureOut">
              <a:rPr lang="fr-FR"/>
              <a:pPr>
                <a:defRPr/>
              </a:pPr>
              <a:t>11/04/2011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2B377E5-DA0F-4E4B-9F3F-D36D6A1732C9}"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l">
              <a:defRPr sz="4400" b="1" cap="all"/>
            </a:lvl1pPr>
          </a:lstStyle>
          <a:p>
            <a:r>
              <a:rPr lang="en-US" smtClean="0"/>
              <a:t>Click to edit Master title style</a:t>
            </a:r>
            <a:endParaRPr lang="fr-F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4C8E09-0609-4FC3-95FF-FCD7943CDFB2}" type="datetimeFigureOut">
              <a:rPr lang="fr-FR"/>
              <a:pPr>
                <a:defRPr/>
              </a:pPr>
              <a:t>11/04/2011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67638A4-1083-40B0-853B-B3C8942A15EF}"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534670"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5435812"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894DCBD-C546-42B2-A9DF-8B7841DEAA95}" type="datetimeFigureOut">
              <a:rPr lang="fr-FR"/>
              <a:pPr>
                <a:defRPr/>
              </a:pPr>
              <a:t>11/04/2011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ADC5414-F757-420D-B94C-308E2796086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58368160-540A-416A-AD29-3655158ACA37}" type="datetimeFigureOut">
              <a:rPr lang="fr-FR"/>
              <a:pPr>
                <a:defRPr/>
              </a:pPr>
              <a:t>11/04/2011</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C9B0884-257B-4CC7-93C9-F37EF7747ACD}"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8BCAE2FE-FEBC-449A-AC68-6E5A0990EE5B}" type="datetimeFigureOut">
              <a:rPr lang="fr-FR"/>
              <a:pPr>
                <a:defRPr/>
              </a:pPr>
              <a:t>11/04/2011</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C83B6EB-1230-4493-B9D1-04DCE2F3CAE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EDAA4A-01CC-4657-8C8B-4E0C99712904}" type="datetimeFigureOut">
              <a:rPr lang="fr-FR"/>
              <a:pPr>
                <a:defRPr/>
              </a:pPr>
              <a:t>11/04/2011</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83B4C00-7DC0-4718-8663-BE195BE9E578}"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055" cy="1281214"/>
          </a:xfrm>
        </p:spPr>
        <p:txBody>
          <a:bodyPr anchor="b"/>
          <a:lstStyle>
            <a:lvl1pPr algn="l">
              <a:defRPr sz="2200" b="1"/>
            </a:lvl1pPr>
          </a:lstStyle>
          <a:p>
            <a:r>
              <a:rPr lang="en-US" smtClean="0"/>
              <a:t>Click to edit Master title style</a:t>
            </a:r>
            <a:endParaRPr lang="fr-FR"/>
          </a:p>
        </p:txBody>
      </p:sp>
      <p:sp>
        <p:nvSpPr>
          <p:cNvPr id="3" name="Content Placeholder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9975F0-563B-4951-9FBA-50D5CB9EEE07}" type="datetimeFigureOut">
              <a:rPr lang="fr-FR"/>
              <a:pPr>
                <a:defRPr/>
              </a:pPr>
              <a:t>11/04/2011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DC094D2-6FC2-4F4E-84BB-A38D5131EED1}"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0" b="1"/>
            </a:lvl1pPr>
          </a:lstStyle>
          <a:p>
            <a:r>
              <a:rPr lang="en-US" smtClean="0"/>
              <a:t>Click to edit Master title style</a:t>
            </a:r>
            <a:endParaRPr lang="fr-FR"/>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fr-FR" noProof="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C35653-8DF8-4545-A353-2BD06C307CD5}" type="datetimeFigureOut">
              <a:rPr lang="fr-FR"/>
              <a:pPr>
                <a:defRPr/>
              </a:pPr>
              <a:t>11/04/2011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0B2C964-71EA-422E-AB85-330EFD06CFE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534988" y="7008813"/>
            <a:ext cx="2495550" cy="401637"/>
          </a:xfrm>
          <a:prstGeom prst="rect">
            <a:avLst/>
          </a:prstGeom>
        </p:spPr>
        <p:txBody>
          <a:bodyPr vert="horz" lIns="99569" tIns="49785" rIns="99569" bIns="49785" rtlCol="0" anchor="ctr"/>
          <a:lstStyle>
            <a:lvl1pPr algn="l" defTabSz="995690" fontAlgn="auto">
              <a:spcBef>
                <a:spcPts val="0"/>
              </a:spcBef>
              <a:spcAft>
                <a:spcPts val="0"/>
              </a:spcAft>
              <a:defRPr sz="1300">
                <a:solidFill>
                  <a:schemeClr val="tx1">
                    <a:tint val="75000"/>
                  </a:schemeClr>
                </a:solidFill>
                <a:latin typeface="+mn-lt"/>
                <a:cs typeface="+mn-cs"/>
              </a:defRPr>
            </a:lvl1pPr>
          </a:lstStyle>
          <a:p>
            <a:pPr>
              <a:defRPr/>
            </a:pPr>
            <a:fld id="{834F5F91-F323-43F6-82D2-BBC9EE4AB0E8}" type="datetimeFigureOut">
              <a:rPr lang="fr-FR"/>
              <a:pPr>
                <a:defRPr/>
              </a:pPr>
              <a:t>11/04/2011</a:t>
            </a:fld>
            <a:endParaRPr lang="fr-FR"/>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99569" tIns="49785" rIns="99569" bIns="49785" rtlCol="0" anchor="ctr"/>
          <a:lstStyle>
            <a:lvl1pPr algn="ctr" defTabSz="995690" fontAlgn="auto">
              <a:spcBef>
                <a:spcPts val="0"/>
              </a:spcBef>
              <a:spcAft>
                <a:spcPts val="0"/>
              </a:spcAft>
              <a:defRPr sz="130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99569" tIns="49785" rIns="99569" bIns="49785" rtlCol="0" anchor="ctr"/>
          <a:lstStyle>
            <a:lvl1pPr algn="r" defTabSz="995690" fontAlgn="auto">
              <a:spcBef>
                <a:spcPts val="0"/>
              </a:spcBef>
              <a:spcAft>
                <a:spcPts val="0"/>
              </a:spcAft>
              <a:defRPr sz="1300">
                <a:solidFill>
                  <a:schemeClr val="tx1">
                    <a:tint val="75000"/>
                  </a:schemeClr>
                </a:solidFill>
                <a:latin typeface="+mn-lt"/>
                <a:cs typeface="+mn-cs"/>
              </a:defRPr>
            </a:lvl1pPr>
          </a:lstStyle>
          <a:p>
            <a:pPr>
              <a:defRPr/>
            </a:pPr>
            <a:fld id="{75CE97C0-720F-43AA-97D9-0E0E9861C80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995363" rtl="0" eaLnBrk="0" fontAlgn="base" hangingPunct="0">
        <a:spcBef>
          <a:spcPct val="0"/>
        </a:spcBef>
        <a:spcAft>
          <a:spcPct val="0"/>
        </a:spcAft>
        <a:defRPr sz="4800" kern="1200">
          <a:solidFill>
            <a:schemeClr val="tx1"/>
          </a:solidFill>
          <a:latin typeface="+mj-lt"/>
          <a:ea typeface="+mj-ea"/>
          <a:cs typeface="+mj-cs"/>
        </a:defRPr>
      </a:lvl1pPr>
      <a:lvl2pPr algn="ctr" defTabSz="995363" rtl="0" eaLnBrk="0" fontAlgn="base" hangingPunct="0">
        <a:spcBef>
          <a:spcPct val="0"/>
        </a:spcBef>
        <a:spcAft>
          <a:spcPct val="0"/>
        </a:spcAft>
        <a:defRPr sz="4800">
          <a:solidFill>
            <a:schemeClr val="tx1"/>
          </a:solidFill>
          <a:latin typeface="Calibri" pitchFamily="34" charset="0"/>
        </a:defRPr>
      </a:lvl2pPr>
      <a:lvl3pPr algn="ctr" defTabSz="995363" rtl="0" eaLnBrk="0" fontAlgn="base" hangingPunct="0">
        <a:spcBef>
          <a:spcPct val="0"/>
        </a:spcBef>
        <a:spcAft>
          <a:spcPct val="0"/>
        </a:spcAft>
        <a:defRPr sz="4800">
          <a:solidFill>
            <a:schemeClr val="tx1"/>
          </a:solidFill>
          <a:latin typeface="Calibri" pitchFamily="34" charset="0"/>
        </a:defRPr>
      </a:lvl3pPr>
      <a:lvl4pPr algn="ctr" defTabSz="995363" rtl="0" eaLnBrk="0" fontAlgn="base" hangingPunct="0">
        <a:spcBef>
          <a:spcPct val="0"/>
        </a:spcBef>
        <a:spcAft>
          <a:spcPct val="0"/>
        </a:spcAft>
        <a:defRPr sz="4800">
          <a:solidFill>
            <a:schemeClr val="tx1"/>
          </a:solidFill>
          <a:latin typeface="Calibri" pitchFamily="34" charset="0"/>
        </a:defRPr>
      </a:lvl4pPr>
      <a:lvl5pPr algn="ctr" defTabSz="995363" rtl="0" eaLnBrk="0" fontAlgn="base" hangingPunct="0">
        <a:spcBef>
          <a:spcPct val="0"/>
        </a:spcBef>
        <a:spcAft>
          <a:spcPct val="0"/>
        </a:spcAft>
        <a:defRPr sz="4800">
          <a:solidFill>
            <a:schemeClr val="tx1"/>
          </a:solidFill>
          <a:latin typeface="Calibri" pitchFamily="34" charset="0"/>
        </a:defRPr>
      </a:lvl5pPr>
      <a:lvl6pPr marL="457200" algn="ctr" defTabSz="995363" rtl="0" fontAlgn="base">
        <a:spcBef>
          <a:spcPct val="0"/>
        </a:spcBef>
        <a:spcAft>
          <a:spcPct val="0"/>
        </a:spcAft>
        <a:defRPr sz="4800">
          <a:solidFill>
            <a:schemeClr val="tx1"/>
          </a:solidFill>
          <a:latin typeface="Calibri" pitchFamily="34" charset="0"/>
        </a:defRPr>
      </a:lvl6pPr>
      <a:lvl7pPr marL="914400" algn="ctr" defTabSz="995363" rtl="0" fontAlgn="base">
        <a:spcBef>
          <a:spcPct val="0"/>
        </a:spcBef>
        <a:spcAft>
          <a:spcPct val="0"/>
        </a:spcAft>
        <a:defRPr sz="4800">
          <a:solidFill>
            <a:schemeClr val="tx1"/>
          </a:solidFill>
          <a:latin typeface="Calibri" pitchFamily="34" charset="0"/>
        </a:defRPr>
      </a:lvl7pPr>
      <a:lvl8pPr marL="1371600" algn="ctr" defTabSz="995363" rtl="0" fontAlgn="base">
        <a:spcBef>
          <a:spcPct val="0"/>
        </a:spcBef>
        <a:spcAft>
          <a:spcPct val="0"/>
        </a:spcAft>
        <a:defRPr sz="4800">
          <a:solidFill>
            <a:schemeClr val="tx1"/>
          </a:solidFill>
          <a:latin typeface="Calibri" pitchFamily="34" charset="0"/>
        </a:defRPr>
      </a:lvl8pPr>
      <a:lvl9pPr marL="1828800" algn="ctr" defTabSz="995363" rtl="0" fontAlgn="base">
        <a:spcBef>
          <a:spcPct val="0"/>
        </a:spcBef>
        <a:spcAft>
          <a:spcPct val="0"/>
        </a:spcAft>
        <a:defRPr sz="4800">
          <a:solidFill>
            <a:schemeClr val="tx1"/>
          </a:solidFill>
          <a:latin typeface="Calibri" pitchFamily="34" charset="0"/>
        </a:defRPr>
      </a:lvl9pPr>
    </p:titleStyle>
    <p:bodyStyle>
      <a:lvl1pPr marL="373063" indent="-373063" algn="l" defTabSz="995363"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8038" indent="-311150" algn="l" defTabSz="995363"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44600" indent="-247650" algn="l" defTabSz="995363"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41488" indent="-247650" algn="l" defTabSz="99536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9963" indent="-247650" algn="l" defTabSz="99536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3276575"/>
            <a:ext cx="10693400" cy="2448272"/>
          </a:xfrm>
        </p:spPr>
        <p:txBody>
          <a:bodyPr/>
          <a:lstStyle/>
          <a:p>
            <a:pPr marL="514350" indent="-514350" algn="ctr" eaLnBrk="1" hangingPunct="1">
              <a:buNone/>
            </a:pPr>
            <a:r>
              <a:rPr lang="fr-FR" sz="4800" dirty="0" smtClean="0">
                <a:solidFill>
                  <a:schemeClr val="bg1">
                    <a:lumMod val="95000"/>
                  </a:schemeClr>
                </a:solidFill>
                <a:latin typeface="Arial" pitchFamily="34" charset="0"/>
                <a:cs typeface="Arial" pitchFamily="34" charset="0"/>
              </a:rPr>
              <a:t>ETUDE DE MARCHE</a:t>
            </a:r>
          </a:p>
          <a:p>
            <a:pPr marL="514350" indent="-514350" algn="ctr" eaLnBrk="1" hangingPunct="1">
              <a:buNone/>
            </a:pPr>
            <a:endParaRPr lang="fr-FR" sz="2000" dirty="0" smtClean="0">
              <a:solidFill>
                <a:schemeClr val="bg1">
                  <a:lumMod val="95000"/>
                </a:schemeClr>
              </a:solidFill>
              <a:latin typeface="Calibri (Corps)"/>
              <a:cs typeface="Arial" pitchFamily="34" charset="0"/>
            </a:endParaRPr>
          </a:p>
          <a:p>
            <a:pPr marL="514350" indent="-514350" eaLnBrk="1" hangingPunct="1">
              <a:buNone/>
            </a:pPr>
            <a:r>
              <a:rPr lang="fr-FR" sz="2000" dirty="0" smtClean="0">
                <a:solidFill>
                  <a:schemeClr val="bg1">
                    <a:lumMod val="95000"/>
                  </a:schemeClr>
                </a:solidFill>
                <a:latin typeface="Calibri (Corps)"/>
                <a:cs typeface="Arial" pitchFamily="34" charset="0"/>
              </a:rPr>
              <a:t>					1. La concurrence</a:t>
            </a:r>
          </a:p>
          <a:p>
            <a:pPr marL="514350" indent="-514350" eaLnBrk="1" hangingPunct="1">
              <a:buNone/>
            </a:pPr>
            <a:r>
              <a:rPr lang="fr-FR" sz="2000" dirty="0" smtClean="0">
                <a:solidFill>
                  <a:schemeClr val="bg1">
                    <a:lumMod val="95000"/>
                  </a:schemeClr>
                </a:solidFill>
                <a:latin typeface="Calibri (Corps)"/>
                <a:cs typeface="Arial" pitchFamily="34" charset="0"/>
              </a:rPr>
              <a:t>					2. L’enquête en ligne / la clientèle</a:t>
            </a:r>
          </a:p>
          <a:p>
            <a:pPr marL="514350" indent="-514350" eaLnBrk="1" hangingPunct="1">
              <a:buNone/>
            </a:pPr>
            <a:r>
              <a:rPr lang="fr-FR" sz="2000" dirty="0" smtClean="0">
                <a:solidFill>
                  <a:schemeClr val="bg1">
                    <a:lumMod val="95000"/>
                  </a:schemeClr>
                </a:solidFill>
                <a:latin typeface="Calibri (Corps)"/>
                <a:cs typeface="Arial" pitchFamily="34" charset="0"/>
              </a:rPr>
              <a:t>					3. La localisation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13" name="Content Placeholder 12"/>
          <p:cNvGraphicFramePr>
            <a:graphicFrameLocks noGrp="1"/>
          </p:cNvGraphicFramePr>
          <p:nvPr>
            <p:ph idx="1"/>
          </p:nvPr>
        </p:nvGraphicFramePr>
        <p:xfrm>
          <a:off x="450156" y="1476375"/>
          <a:ext cx="9865096" cy="34862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364807"/>
            <a:ext cx="10693400" cy="1477328"/>
          </a:xfrm>
          <a:prstGeom prst="rect">
            <a:avLst/>
          </a:prstGeom>
          <a:noFill/>
        </p:spPr>
        <p:txBody>
          <a:bodyPr wrap="square" rtlCol="0">
            <a:spAutoFit/>
          </a:bodyPr>
          <a:lstStyle/>
          <a:p>
            <a:pPr algn="ctr"/>
            <a:r>
              <a:rPr lang="fr-FR" sz="1800" b="1" u="sng" dirty="0" smtClean="0">
                <a:latin typeface="+mn-lt"/>
              </a:rPr>
              <a:t>Analyse</a:t>
            </a:r>
          </a:p>
          <a:p>
            <a:pPr algn="ctr"/>
            <a:endParaRPr lang="fr-FR" sz="1800" dirty="0" smtClean="0">
              <a:latin typeface="+mn-lt"/>
            </a:endParaRPr>
          </a:p>
          <a:p>
            <a:pPr algn="ctr"/>
            <a:r>
              <a:rPr lang="fr-FR" sz="1800" dirty="0" smtClean="0">
                <a:latin typeface="+mn-lt"/>
              </a:rPr>
              <a:t>On retrouve les 48% de groupes de la question n°1 qui répètent à domicile, le coût n’est pas nul mais il est difficile à quantifier. La moyenne se situe à environ 54 €, elle est faible car les structures publiques ont</a:t>
            </a:r>
          </a:p>
          <a:p>
            <a:pPr algn="ctr"/>
            <a:r>
              <a:rPr lang="fr-FR" sz="1800" dirty="0" smtClean="0">
                <a:latin typeface="+mn-lt"/>
              </a:rPr>
              <a:t>des tarifs très compétitifs, parfois même symboliques quand il s’agit des habitants de leurs communes.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13" name="Content Placeholder 12"/>
          <p:cNvGraphicFramePr>
            <a:graphicFrameLocks noGrp="1"/>
          </p:cNvGraphicFramePr>
          <p:nvPr>
            <p:ph idx="1"/>
          </p:nvPr>
        </p:nvGraphicFramePr>
        <p:xfrm>
          <a:off x="450156" y="1476375"/>
          <a:ext cx="9865096" cy="34862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5364807"/>
            <a:ext cx="10693400" cy="1200329"/>
          </a:xfrm>
          <a:prstGeom prst="rect">
            <a:avLst/>
          </a:prstGeom>
          <a:noFill/>
        </p:spPr>
        <p:txBody>
          <a:bodyPr wrap="square" rtlCol="0">
            <a:spAutoFit/>
          </a:bodyPr>
          <a:lstStyle/>
          <a:p>
            <a:pPr algn="ctr"/>
            <a:r>
              <a:rPr lang="fr-FR" sz="1800" b="1" u="sng" dirty="0" smtClean="0">
                <a:latin typeface="+mn-lt"/>
              </a:rPr>
              <a:t>Analyse</a:t>
            </a:r>
          </a:p>
          <a:p>
            <a:pPr algn="ctr"/>
            <a:endParaRPr lang="fr-FR" sz="1800" dirty="0" smtClean="0">
              <a:latin typeface="+mn-lt"/>
            </a:endParaRPr>
          </a:p>
          <a:p>
            <a:pPr algn="ctr"/>
            <a:r>
              <a:rPr lang="fr-FR" sz="1800" dirty="0" smtClean="0">
                <a:latin typeface="+mn-lt"/>
              </a:rPr>
              <a:t>La moitié des musiciens quittent les bassins de Melun et Sénart pour aller répéter.</a:t>
            </a:r>
          </a:p>
          <a:p>
            <a:pPr algn="ctr"/>
            <a:r>
              <a:rPr lang="fr-FR" sz="1800" dirty="0" smtClean="0">
                <a:latin typeface="+mn-lt"/>
              </a:rPr>
              <a:t>88% font plus de 10 km, c’est une clientèle très mobile et volontaire.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sp>
        <p:nvSpPr>
          <p:cNvPr id="8" name="TextBox 7"/>
          <p:cNvSpPr txBox="1"/>
          <p:nvPr/>
        </p:nvSpPr>
        <p:spPr>
          <a:xfrm>
            <a:off x="0" y="1404367"/>
            <a:ext cx="10693400" cy="400110"/>
          </a:xfrm>
          <a:prstGeom prst="rect">
            <a:avLst/>
          </a:prstGeom>
          <a:noFill/>
        </p:spPr>
        <p:txBody>
          <a:bodyPr wrap="square" rtlCol="0">
            <a:spAutoFit/>
          </a:bodyPr>
          <a:lstStyle/>
          <a:p>
            <a:pPr algn="ctr"/>
            <a:r>
              <a:rPr lang="fr-FR" b="1" dirty="0" smtClean="0">
                <a:latin typeface="+mn-lt"/>
              </a:rPr>
              <a:t>Question n°6 : quels sont vos jours et créneaux horaires idéaux pour répéter?</a:t>
            </a:r>
            <a:endParaRPr lang="fr-FR" b="1" dirty="0">
              <a:latin typeface="+mn-lt"/>
            </a:endParaRPr>
          </a:p>
        </p:txBody>
      </p:sp>
      <p:sp>
        <p:nvSpPr>
          <p:cNvPr id="9" name="TextBox 8"/>
          <p:cNvSpPr txBox="1"/>
          <p:nvPr/>
        </p:nvSpPr>
        <p:spPr>
          <a:xfrm>
            <a:off x="450156" y="2268463"/>
            <a:ext cx="9793088" cy="3693319"/>
          </a:xfrm>
          <a:prstGeom prst="rect">
            <a:avLst/>
          </a:prstGeom>
          <a:noFill/>
        </p:spPr>
        <p:txBody>
          <a:bodyPr wrap="square" rtlCol="0">
            <a:spAutoFit/>
          </a:bodyPr>
          <a:lstStyle/>
          <a:p>
            <a:r>
              <a:rPr lang="fr-FR" sz="1800" dirty="0" smtClean="0">
                <a:latin typeface="+mn-lt"/>
              </a:rPr>
              <a:t>Cette question était une question ouverte, les deux grandes lignes sont les suivantes :</a:t>
            </a:r>
          </a:p>
          <a:p>
            <a:pPr>
              <a:buFontTx/>
              <a:buChar char="-"/>
            </a:pPr>
            <a:r>
              <a:rPr lang="fr-FR" sz="1800" dirty="0" smtClean="0">
                <a:latin typeface="+mn-lt"/>
              </a:rPr>
              <a:t> environ 86% aimeraient répéter les soirs de semaine à partir de 20H et les weekends.</a:t>
            </a:r>
          </a:p>
          <a:p>
            <a:pPr>
              <a:buFontTx/>
              <a:buChar char="-"/>
            </a:pPr>
            <a:r>
              <a:rPr lang="fr-FR" sz="1800" dirty="0" smtClean="0">
                <a:latin typeface="+mn-lt"/>
              </a:rPr>
              <a:t> environ 10 % aimeraient répéter les lundis, mercredi et vendredi après-midi, de part leurs professions (commerçants qui sont de repos le lundi, professeurs, RTT, temps partiel…).</a:t>
            </a:r>
          </a:p>
          <a:p>
            <a:endParaRPr lang="fr-FR" sz="1800" dirty="0" smtClean="0">
              <a:latin typeface="+mn-lt"/>
            </a:endParaRPr>
          </a:p>
          <a:p>
            <a:pPr>
              <a:buFontTx/>
              <a:buChar char="-"/>
            </a:pPr>
            <a:r>
              <a:rPr lang="fr-FR" sz="1800" dirty="0" smtClean="0">
                <a:latin typeface="+mn-lt"/>
              </a:rPr>
              <a:t> quelques pros et semi-pros interrogés précisent qu’à cause de leur planning de concerts, ils ne répètent jamais les mêmes jours et aux mêmes horaires et qu’ils peuvent avoir un besoin soudain de créneaux de répétitions.</a:t>
            </a:r>
          </a:p>
          <a:p>
            <a:endParaRPr lang="fr-FR" sz="1800" dirty="0" smtClean="0">
              <a:latin typeface="+mn-lt"/>
            </a:endParaRPr>
          </a:p>
          <a:p>
            <a:pPr>
              <a:buFontTx/>
              <a:buChar char="-"/>
            </a:pPr>
            <a:r>
              <a:rPr lang="fr-FR" sz="1800" dirty="0" smtClean="0">
                <a:latin typeface="+mn-lt"/>
              </a:rPr>
              <a:t> plus de 50% se plaignent de l’impossibilité de répéter après 22H et de la fermeture des équipements existants le dimanche et les jours fériés.</a:t>
            </a:r>
          </a:p>
          <a:p>
            <a:pPr>
              <a:buFontTx/>
              <a:buChar char="-"/>
            </a:pPr>
            <a:r>
              <a:rPr lang="fr-FR" sz="1800" dirty="0" smtClean="0">
                <a:latin typeface="+mn-lt"/>
              </a:rPr>
              <a:t> environ 35% se plaignent de la fermeture des équipements existants pendant les vacances scolaires, principalement l’été.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sp>
        <p:nvSpPr>
          <p:cNvPr id="8" name="TextBox 7"/>
          <p:cNvSpPr txBox="1"/>
          <p:nvPr/>
        </p:nvSpPr>
        <p:spPr>
          <a:xfrm>
            <a:off x="0" y="1404367"/>
            <a:ext cx="10693400" cy="400110"/>
          </a:xfrm>
          <a:prstGeom prst="rect">
            <a:avLst/>
          </a:prstGeom>
          <a:noFill/>
        </p:spPr>
        <p:txBody>
          <a:bodyPr wrap="square" rtlCol="0">
            <a:spAutoFit/>
          </a:bodyPr>
          <a:lstStyle/>
          <a:p>
            <a:pPr algn="ctr"/>
            <a:r>
              <a:rPr lang="fr-FR" b="1" dirty="0" smtClean="0">
                <a:latin typeface="+mn-lt"/>
              </a:rPr>
              <a:t>Question n°7 : quels services additionnels sur un lieu de répétition vous satisferaient?</a:t>
            </a:r>
            <a:endParaRPr lang="fr-FR" b="1" dirty="0">
              <a:latin typeface="+mn-lt"/>
            </a:endParaRPr>
          </a:p>
        </p:txBody>
      </p:sp>
      <p:sp>
        <p:nvSpPr>
          <p:cNvPr id="9" name="TextBox 8"/>
          <p:cNvSpPr txBox="1"/>
          <p:nvPr/>
        </p:nvSpPr>
        <p:spPr>
          <a:xfrm>
            <a:off x="450156" y="2268463"/>
            <a:ext cx="9793088" cy="4524315"/>
          </a:xfrm>
          <a:prstGeom prst="rect">
            <a:avLst/>
          </a:prstGeom>
          <a:noFill/>
        </p:spPr>
        <p:txBody>
          <a:bodyPr wrap="square" rtlCol="0">
            <a:spAutoFit/>
          </a:bodyPr>
          <a:lstStyle/>
          <a:p>
            <a:r>
              <a:rPr lang="fr-FR" sz="1800" dirty="0" smtClean="0">
                <a:latin typeface="+mn-lt"/>
              </a:rPr>
              <a:t>Cette question était une question ouverte, voici les souhaits adressés, classés du plus au moins récurrent:</a:t>
            </a:r>
          </a:p>
          <a:p>
            <a:pPr marL="342900" indent="-342900">
              <a:buAutoNum type="arabicPeriod"/>
            </a:pPr>
            <a:r>
              <a:rPr lang="fr-FR" sz="1800" dirty="0" smtClean="0">
                <a:latin typeface="+mn-lt"/>
              </a:rPr>
              <a:t>studio d’enregistrement</a:t>
            </a:r>
          </a:p>
          <a:p>
            <a:pPr marL="342900" indent="-342900">
              <a:buAutoNum type="arabicPeriod"/>
            </a:pPr>
            <a:r>
              <a:rPr lang="fr-FR" sz="1800" dirty="0" smtClean="0">
                <a:latin typeface="+mn-lt"/>
              </a:rPr>
              <a:t>rencontres avec des professionnels (surtout manager, tourneur, technicien pro et journaliste)</a:t>
            </a:r>
          </a:p>
          <a:p>
            <a:pPr marL="342900" indent="-342900">
              <a:buAutoNum type="arabicPeriod"/>
            </a:pPr>
            <a:r>
              <a:rPr lang="fr-FR" sz="1800" dirty="0" smtClean="0">
                <a:latin typeface="+mn-lt"/>
              </a:rPr>
              <a:t>accompagnement administratif (formations, démarchage de concerts, SACEM, conseils, coaching…)</a:t>
            </a:r>
          </a:p>
          <a:p>
            <a:pPr marL="342900" indent="-342900">
              <a:buAutoNum type="arabicPeriod"/>
            </a:pPr>
            <a:r>
              <a:rPr lang="fr-FR" sz="1800" dirty="0" smtClean="0">
                <a:latin typeface="+mn-lt"/>
              </a:rPr>
              <a:t>possibilité de faire des résidences</a:t>
            </a:r>
          </a:p>
          <a:p>
            <a:pPr marL="342900" indent="-342900">
              <a:buAutoNum type="arabicPeriod"/>
            </a:pPr>
            <a:r>
              <a:rPr lang="fr-FR" sz="1800" dirty="0" smtClean="0">
                <a:latin typeface="+mn-lt"/>
              </a:rPr>
              <a:t>connexion wifi</a:t>
            </a:r>
          </a:p>
          <a:p>
            <a:pPr marL="342900" indent="-342900">
              <a:buAutoNum type="arabicPeriod"/>
            </a:pPr>
            <a:r>
              <a:rPr lang="fr-FR" sz="1800" dirty="0" smtClean="0">
                <a:latin typeface="+mn-lt"/>
              </a:rPr>
              <a:t>nourriture et boissons, coin cuisine</a:t>
            </a:r>
          </a:p>
          <a:p>
            <a:pPr marL="342900" indent="-342900">
              <a:buAutoNum type="arabicPeriod"/>
            </a:pPr>
            <a:r>
              <a:rPr lang="fr-FR" sz="1800" dirty="0" smtClean="0">
                <a:latin typeface="+mn-lt"/>
              </a:rPr>
              <a:t>fumoir</a:t>
            </a:r>
          </a:p>
          <a:p>
            <a:pPr marL="342900" indent="-342900">
              <a:buAutoNum type="arabicPeriod"/>
            </a:pPr>
            <a:r>
              <a:rPr lang="fr-FR" sz="1800" dirty="0" smtClean="0">
                <a:latin typeface="+mn-lt"/>
              </a:rPr>
              <a:t>enregistrement des répétitions</a:t>
            </a:r>
          </a:p>
          <a:p>
            <a:pPr marL="342900" indent="-342900">
              <a:buAutoNum type="arabicPeriod"/>
            </a:pPr>
            <a:r>
              <a:rPr lang="fr-FR" sz="1800" dirty="0" smtClean="0">
                <a:latin typeface="+mn-lt"/>
              </a:rPr>
              <a:t>vente d’accessoires</a:t>
            </a:r>
          </a:p>
          <a:p>
            <a:pPr marL="342900" indent="-342900">
              <a:buAutoNum type="arabicPeriod"/>
            </a:pPr>
            <a:r>
              <a:rPr lang="fr-FR" sz="1800" dirty="0" smtClean="0">
                <a:latin typeface="+mn-lt"/>
              </a:rPr>
              <a:t>atelier de </a:t>
            </a:r>
            <a:r>
              <a:rPr lang="fr-FR" sz="1800" dirty="0" smtClean="0">
                <a:latin typeface="+mn-lt"/>
              </a:rPr>
              <a:t>maintenance</a:t>
            </a:r>
          </a:p>
          <a:p>
            <a:pPr marL="342900" indent="-342900"/>
            <a:endParaRPr lang="fr-FR" sz="1800" dirty="0" smtClean="0">
              <a:latin typeface="+mn-lt"/>
            </a:endParaRPr>
          </a:p>
          <a:p>
            <a:pPr marL="342900" indent="-342900"/>
            <a:endParaRPr lang="fr-FR" sz="1800" dirty="0" smtClean="0">
              <a:latin typeface="+mn-lt"/>
            </a:endParaRPr>
          </a:p>
          <a:p>
            <a:pPr marL="342900" indent="-342900"/>
            <a:r>
              <a:rPr lang="fr-FR" sz="1800" dirty="0" smtClean="0">
                <a:latin typeface="+mn-lt"/>
              </a:rPr>
              <a:t>	A part le fumoir qui sera un espace abrité à l’extérieur</a:t>
            </a:r>
            <a:r>
              <a:rPr lang="fr-FR" sz="1800" dirty="0" smtClean="0">
                <a:latin typeface="+mn-lt"/>
              </a:rPr>
              <a:t>, la totalité des souhaits exprimés étaient déjà présents dans le concept Live Factory avant même l’enquête en ligne.</a:t>
            </a:r>
            <a:endParaRPr lang="fr-FR" sz="1800" dirty="0" smtClean="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8" name="Content Placeholder 7"/>
          <p:cNvGraphicFramePr>
            <a:graphicFrameLocks noGrp="1"/>
          </p:cNvGraphicFramePr>
          <p:nvPr>
            <p:ph idx="1"/>
          </p:nvPr>
        </p:nvGraphicFramePr>
        <p:xfrm>
          <a:off x="378148" y="2048403"/>
          <a:ext cx="9937103" cy="4256255"/>
        </p:xfrm>
        <a:graphic>
          <a:graphicData uri="http://schemas.openxmlformats.org/drawingml/2006/table">
            <a:tbl>
              <a:tblPr firstRow="1" bandRow="1">
                <a:tableStyleId>{793D81CF-94F2-401A-BA57-92F5A7B2D0C5}</a:tableStyleId>
              </a:tblPr>
              <a:tblGrid>
                <a:gridCol w="2048557"/>
                <a:gridCol w="1623851"/>
                <a:gridCol w="1728192"/>
                <a:gridCol w="1512168"/>
                <a:gridCol w="1728192"/>
                <a:gridCol w="1296143"/>
              </a:tblGrid>
              <a:tr h="507803">
                <a:tc>
                  <a:txBody>
                    <a:bodyPr/>
                    <a:lstStyle/>
                    <a:p>
                      <a:pPr algn="ctr"/>
                      <a:endParaRPr lang="fr-FR" sz="1600" b="1" dirty="0"/>
                    </a:p>
                  </a:txBody>
                  <a:tcPr anchor="ctr"/>
                </a:tc>
                <a:tc>
                  <a:txBody>
                    <a:bodyPr/>
                    <a:lstStyle/>
                    <a:p>
                      <a:pPr algn="ctr"/>
                      <a:r>
                        <a:rPr lang="fr-FR" sz="1600" dirty="0" smtClean="0"/>
                        <a:t>Sud</a:t>
                      </a:r>
                      <a:r>
                        <a:rPr lang="fr-FR" sz="1600" baseline="0" dirty="0" smtClean="0"/>
                        <a:t> 77</a:t>
                      </a:r>
                      <a:endParaRPr lang="fr-FR" sz="1600" b="1" dirty="0"/>
                    </a:p>
                  </a:txBody>
                  <a:tcPr anchor="ctr"/>
                </a:tc>
                <a:tc>
                  <a:txBody>
                    <a:bodyPr/>
                    <a:lstStyle/>
                    <a:p>
                      <a:pPr algn="ctr"/>
                      <a:r>
                        <a:rPr lang="fr-FR" sz="1600" dirty="0" smtClean="0"/>
                        <a:t>Reste 77 et</a:t>
                      </a:r>
                      <a:r>
                        <a:rPr lang="fr-FR" sz="1600" baseline="0" dirty="0" smtClean="0"/>
                        <a:t> 91</a:t>
                      </a:r>
                      <a:endParaRPr lang="fr-FR" sz="1600" b="1" dirty="0"/>
                    </a:p>
                  </a:txBody>
                  <a:tcPr anchor="ctr"/>
                </a:tc>
                <a:tc>
                  <a:txBody>
                    <a:bodyPr/>
                    <a:lstStyle/>
                    <a:p>
                      <a:pPr algn="ctr"/>
                      <a:r>
                        <a:rPr lang="fr-FR" sz="1600" dirty="0" smtClean="0"/>
                        <a:t>Paris</a:t>
                      </a:r>
                      <a:endParaRPr lang="fr-FR" sz="1600" b="1" dirty="0"/>
                    </a:p>
                  </a:txBody>
                  <a:tcPr anchor="ctr"/>
                </a:tc>
                <a:tc>
                  <a:txBody>
                    <a:bodyPr/>
                    <a:lstStyle/>
                    <a:p>
                      <a:pPr algn="ctr"/>
                      <a:r>
                        <a:rPr lang="fr-FR" sz="1600" dirty="0" smtClean="0"/>
                        <a:t>Internet</a:t>
                      </a:r>
                      <a:endParaRPr lang="fr-FR" sz="1600" b="1" dirty="0"/>
                    </a:p>
                  </a:txBody>
                  <a:tcPr anchor="ctr"/>
                </a:tc>
                <a:tc>
                  <a:txBody>
                    <a:bodyPr/>
                    <a:lstStyle/>
                    <a:p>
                      <a:pPr algn="ctr"/>
                      <a:r>
                        <a:rPr lang="fr-FR" sz="1600" dirty="0" smtClean="0"/>
                        <a:t>Autre / NSP</a:t>
                      </a:r>
                      <a:endParaRPr lang="fr-FR" sz="1600" b="1" dirty="0"/>
                    </a:p>
                  </a:txBody>
                  <a:tcPr anchor="ctr"/>
                </a:tc>
              </a:tr>
              <a:tr h="507803">
                <a:tc>
                  <a:txBody>
                    <a:bodyPr/>
                    <a:lstStyle/>
                    <a:p>
                      <a:pPr algn="ctr"/>
                      <a:r>
                        <a:rPr lang="fr-FR" sz="1600" dirty="0" smtClean="0"/>
                        <a:t>Instruments</a:t>
                      </a:r>
                      <a:endParaRPr lang="fr-FR" sz="1600" b="1" dirty="0"/>
                    </a:p>
                  </a:txBody>
                  <a:tcPr anchor="ctr">
                    <a:solidFill>
                      <a:schemeClr val="bg1">
                        <a:lumMod val="85000"/>
                      </a:schemeClr>
                    </a:solidFill>
                  </a:tcPr>
                </a:tc>
                <a:tc>
                  <a:txBody>
                    <a:bodyPr/>
                    <a:lstStyle/>
                    <a:p>
                      <a:pPr algn="ctr"/>
                      <a:r>
                        <a:rPr lang="fr-FR" sz="1600" dirty="0" smtClean="0"/>
                        <a:t>14%</a:t>
                      </a:r>
                      <a:endParaRPr lang="fr-FR" sz="1600" b="0" dirty="0"/>
                    </a:p>
                  </a:txBody>
                  <a:tcPr anchor="ctr">
                    <a:solidFill>
                      <a:schemeClr val="bg1">
                        <a:lumMod val="85000"/>
                      </a:schemeClr>
                    </a:solidFill>
                  </a:tcPr>
                </a:tc>
                <a:tc>
                  <a:txBody>
                    <a:bodyPr/>
                    <a:lstStyle/>
                    <a:p>
                      <a:pPr algn="ctr"/>
                      <a:r>
                        <a:rPr lang="fr-FR" sz="1600" dirty="0" smtClean="0"/>
                        <a:t>0%</a:t>
                      </a:r>
                      <a:endParaRPr lang="fr-FR" sz="1600" b="0" dirty="0"/>
                    </a:p>
                  </a:txBody>
                  <a:tcPr anchor="ctr">
                    <a:solidFill>
                      <a:schemeClr val="bg1">
                        <a:lumMod val="85000"/>
                      </a:schemeClr>
                    </a:solidFill>
                  </a:tcPr>
                </a:tc>
                <a:tc>
                  <a:txBody>
                    <a:bodyPr/>
                    <a:lstStyle/>
                    <a:p>
                      <a:pPr algn="ctr"/>
                      <a:r>
                        <a:rPr lang="fr-FR" sz="1600" dirty="0" smtClean="0"/>
                        <a:t>31%</a:t>
                      </a:r>
                      <a:endParaRPr lang="fr-FR" sz="1600" b="0" dirty="0"/>
                    </a:p>
                  </a:txBody>
                  <a:tcPr anchor="ctr">
                    <a:solidFill>
                      <a:schemeClr val="accent3">
                        <a:lumMod val="60000"/>
                        <a:lumOff val="40000"/>
                      </a:schemeClr>
                    </a:solidFill>
                  </a:tcPr>
                </a:tc>
                <a:tc>
                  <a:txBody>
                    <a:bodyPr/>
                    <a:lstStyle/>
                    <a:p>
                      <a:pPr algn="ctr"/>
                      <a:r>
                        <a:rPr lang="fr-FR" sz="1600" dirty="0" smtClean="0"/>
                        <a:t>45%</a:t>
                      </a:r>
                      <a:endParaRPr lang="fr-FR" sz="1600" b="0" dirty="0"/>
                    </a:p>
                  </a:txBody>
                  <a:tcPr anchor="ctr">
                    <a:solidFill>
                      <a:schemeClr val="accent3"/>
                    </a:solidFill>
                  </a:tcPr>
                </a:tc>
                <a:tc>
                  <a:txBody>
                    <a:bodyPr/>
                    <a:lstStyle/>
                    <a:p>
                      <a:pPr algn="ctr"/>
                      <a:r>
                        <a:rPr lang="fr-FR" sz="1600" dirty="0" smtClean="0"/>
                        <a:t>10%</a:t>
                      </a:r>
                      <a:endParaRPr lang="fr-FR" sz="1600" b="1" dirty="0"/>
                    </a:p>
                  </a:txBody>
                  <a:tcPr anchor="ctr">
                    <a:solidFill>
                      <a:schemeClr val="bg1">
                        <a:lumMod val="85000"/>
                      </a:schemeClr>
                    </a:solidFill>
                  </a:tcPr>
                </a:tc>
              </a:tr>
              <a:tr h="507803">
                <a:tc>
                  <a:txBody>
                    <a:bodyPr/>
                    <a:lstStyle/>
                    <a:p>
                      <a:pPr algn="ctr"/>
                      <a:r>
                        <a:rPr lang="fr-FR" sz="1600" dirty="0" smtClean="0"/>
                        <a:t>Accessoires</a:t>
                      </a:r>
                      <a:endParaRPr lang="fr-FR" sz="1600" b="1" dirty="0"/>
                    </a:p>
                  </a:txBody>
                  <a:tcPr anchor="ctr"/>
                </a:tc>
                <a:tc>
                  <a:txBody>
                    <a:bodyPr/>
                    <a:lstStyle/>
                    <a:p>
                      <a:pPr algn="ctr"/>
                      <a:r>
                        <a:rPr lang="fr-FR" sz="1600" dirty="0" smtClean="0"/>
                        <a:t>26%</a:t>
                      </a:r>
                      <a:endParaRPr lang="fr-FR" sz="1600" b="0" dirty="0"/>
                    </a:p>
                  </a:txBody>
                  <a:tcPr anchor="ctr">
                    <a:solidFill>
                      <a:schemeClr val="accent3">
                        <a:lumMod val="60000"/>
                        <a:lumOff val="40000"/>
                      </a:schemeClr>
                    </a:solidFill>
                  </a:tcPr>
                </a:tc>
                <a:tc>
                  <a:txBody>
                    <a:bodyPr/>
                    <a:lstStyle/>
                    <a:p>
                      <a:pPr algn="ctr"/>
                      <a:r>
                        <a:rPr lang="fr-FR" sz="1600" dirty="0" smtClean="0"/>
                        <a:t>6%</a:t>
                      </a:r>
                      <a:endParaRPr lang="fr-FR" sz="1600" b="0" dirty="0"/>
                    </a:p>
                  </a:txBody>
                  <a:tcPr anchor="ctr"/>
                </a:tc>
                <a:tc>
                  <a:txBody>
                    <a:bodyPr/>
                    <a:lstStyle/>
                    <a:p>
                      <a:pPr algn="ctr"/>
                      <a:r>
                        <a:rPr lang="fr-FR" sz="1600" dirty="0" smtClean="0"/>
                        <a:t>23%</a:t>
                      </a:r>
                      <a:endParaRPr lang="fr-FR" sz="1600" b="0" dirty="0"/>
                    </a:p>
                  </a:txBody>
                  <a:tcPr anchor="ctr">
                    <a:solidFill>
                      <a:schemeClr val="bg1"/>
                    </a:solidFill>
                  </a:tcPr>
                </a:tc>
                <a:tc>
                  <a:txBody>
                    <a:bodyPr/>
                    <a:lstStyle/>
                    <a:p>
                      <a:pPr algn="ctr"/>
                      <a:r>
                        <a:rPr lang="fr-FR" sz="1600" dirty="0" smtClean="0"/>
                        <a:t>39%</a:t>
                      </a:r>
                      <a:endParaRPr lang="fr-FR" sz="1600" b="1" dirty="0"/>
                    </a:p>
                  </a:txBody>
                  <a:tcPr anchor="ctr">
                    <a:solidFill>
                      <a:schemeClr val="accent3"/>
                    </a:solidFill>
                  </a:tcPr>
                </a:tc>
                <a:tc>
                  <a:txBody>
                    <a:bodyPr/>
                    <a:lstStyle/>
                    <a:p>
                      <a:pPr algn="ctr"/>
                      <a:r>
                        <a:rPr lang="fr-FR" sz="1600" dirty="0" smtClean="0"/>
                        <a:t>6%</a:t>
                      </a:r>
                      <a:endParaRPr lang="fr-FR" sz="1600" b="0" dirty="0"/>
                    </a:p>
                  </a:txBody>
                  <a:tcPr anchor="ctr"/>
                </a:tc>
              </a:tr>
              <a:tr h="568859">
                <a:tc>
                  <a:txBody>
                    <a:bodyPr/>
                    <a:lstStyle/>
                    <a:p>
                      <a:pPr algn="ctr"/>
                      <a:r>
                        <a:rPr lang="fr-FR" sz="1600" dirty="0" smtClean="0"/>
                        <a:t>Partitions/méthodes</a:t>
                      </a:r>
                      <a:endParaRPr lang="fr-FR" sz="1600" b="1" dirty="0"/>
                    </a:p>
                  </a:txBody>
                  <a:tcPr anchor="ctr">
                    <a:solidFill>
                      <a:schemeClr val="bg1">
                        <a:lumMod val="85000"/>
                      </a:schemeClr>
                    </a:solidFill>
                  </a:tcPr>
                </a:tc>
                <a:tc>
                  <a:txBody>
                    <a:bodyPr/>
                    <a:lstStyle/>
                    <a:p>
                      <a:pPr algn="ctr"/>
                      <a:r>
                        <a:rPr lang="fr-FR" sz="1600" dirty="0" smtClean="0"/>
                        <a:t>14%</a:t>
                      </a:r>
                      <a:endParaRPr lang="fr-FR" sz="1600" b="0" dirty="0"/>
                    </a:p>
                  </a:txBody>
                  <a:tcPr anchor="ctr">
                    <a:solidFill>
                      <a:schemeClr val="bg1">
                        <a:lumMod val="85000"/>
                      </a:schemeClr>
                    </a:solidFill>
                  </a:tcPr>
                </a:tc>
                <a:tc>
                  <a:txBody>
                    <a:bodyPr/>
                    <a:lstStyle/>
                    <a:p>
                      <a:pPr algn="ctr"/>
                      <a:r>
                        <a:rPr lang="fr-FR" sz="1600" dirty="0" smtClean="0"/>
                        <a:t>2%</a:t>
                      </a:r>
                      <a:endParaRPr lang="fr-FR" sz="1600" b="0" dirty="0"/>
                    </a:p>
                  </a:txBody>
                  <a:tcPr anchor="ctr">
                    <a:solidFill>
                      <a:schemeClr val="bg1">
                        <a:lumMod val="85000"/>
                      </a:schemeClr>
                    </a:solidFill>
                  </a:tcPr>
                </a:tc>
                <a:tc>
                  <a:txBody>
                    <a:bodyPr/>
                    <a:lstStyle/>
                    <a:p>
                      <a:pPr algn="ctr"/>
                      <a:r>
                        <a:rPr lang="fr-FR" sz="1600" dirty="0" smtClean="0"/>
                        <a:t>17%</a:t>
                      </a:r>
                      <a:endParaRPr lang="fr-FR" sz="1600" b="1" dirty="0"/>
                    </a:p>
                  </a:txBody>
                  <a:tcPr anchor="ctr">
                    <a:solidFill>
                      <a:schemeClr val="bg1">
                        <a:lumMod val="85000"/>
                      </a:schemeClr>
                    </a:solidFill>
                  </a:tcPr>
                </a:tc>
                <a:tc>
                  <a:txBody>
                    <a:bodyPr/>
                    <a:lstStyle/>
                    <a:p>
                      <a:pPr algn="ctr"/>
                      <a:r>
                        <a:rPr lang="fr-FR" sz="1600" dirty="0" smtClean="0"/>
                        <a:t>20%</a:t>
                      </a:r>
                      <a:endParaRPr lang="fr-FR" sz="1600" b="1" dirty="0"/>
                    </a:p>
                  </a:txBody>
                  <a:tcPr anchor="ctr">
                    <a:solidFill>
                      <a:schemeClr val="accent3">
                        <a:lumMod val="60000"/>
                        <a:lumOff val="40000"/>
                      </a:schemeClr>
                    </a:solidFill>
                  </a:tcPr>
                </a:tc>
                <a:tc>
                  <a:txBody>
                    <a:bodyPr/>
                    <a:lstStyle/>
                    <a:p>
                      <a:pPr algn="ctr"/>
                      <a:r>
                        <a:rPr lang="fr-FR" sz="1600" dirty="0" smtClean="0"/>
                        <a:t>47%</a:t>
                      </a:r>
                      <a:endParaRPr lang="fr-FR" sz="1600" b="0" dirty="0"/>
                    </a:p>
                  </a:txBody>
                  <a:tcPr anchor="ctr">
                    <a:solidFill>
                      <a:schemeClr val="accent3"/>
                    </a:solidFill>
                  </a:tcPr>
                </a:tc>
              </a:tr>
              <a:tr h="576064">
                <a:tc>
                  <a:txBody>
                    <a:bodyPr/>
                    <a:lstStyle/>
                    <a:p>
                      <a:pPr algn="ctr"/>
                      <a:r>
                        <a:rPr lang="fr-FR" sz="1600" dirty="0" smtClean="0"/>
                        <a:t>Consommables</a:t>
                      </a:r>
                      <a:endParaRPr lang="fr-FR" sz="1600" b="1" dirty="0"/>
                    </a:p>
                  </a:txBody>
                  <a:tcPr anchor="ctr">
                    <a:solidFill>
                      <a:schemeClr val="bg1"/>
                    </a:solidFill>
                  </a:tcPr>
                </a:tc>
                <a:tc>
                  <a:txBody>
                    <a:bodyPr/>
                    <a:lstStyle/>
                    <a:p>
                      <a:pPr algn="ctr"/>
                      <a:r>
                        <a:rPr lang="fr-FR" sz="1600" dirty="0" smtClean="0"/>
                        <a:t>51%</a:t>
                      </a:r>
                      <a:endParaRPr lang="fr-FR" sz="1600" b="0" dirty="0"/>
                    </a:p>
                  </a:txBody>
                  <a:tcPr anchor="ctr">
                    <a:solidFill>
                      <a:schemeClr val="accent3"/>
                    </a:solidFill>
                  </a:tcPr>
                </a:tc>
                <a:tc>
                  <a:txBody>
                    <a:bodyPr/>
                    <a:lstStyle/>
                    <a:p>
                      <a:pPr algn="ctr"/>
                      <a:r>
                        <a:rPr lang="fr-FR" sz="1600" dirty="0" smtClean="0"/>
                        <a:t>6%</a:t>
                      </a:r>
                      <a:endParaRPr lang="fr-FR" sz="1600" b="1" dirty="0"/>
                    </a:p>
                  </a:txBody>
                  <a:tcPr anchor="ctr">
                    <a:solidFill>
                      <a:schemeClr val="bg1"/>
                    </a:solidFill>
                  </a:tcPr>
                </a:tc>
                <a:tc>
                  <a:txBody>
                    <a:bodyPr/>
                    <a:lstStyle/>
                    <a:p>
                      <a:pPr algn="ctr"/>
                      <a:r>
                        <a:rPr lang="fr-FR" sz="1600" dirty="0" smtClean="0"/>
                        <a:t>17%</a:t>
                      </a:r>
                      <a:endParaRPr lang="fr-FR" sz="1600" b="1" dirty="0"/>
                    </a:p>
                  </a:txBody>
                  <a:tcPr anchor="ctr">
                    <a:solidFill>
                      <a:schemeClr val="bg1"/>
                    </a:solidFill>
                  </a:tcPr>
                </a:tc>
                <a:tc>
                  <a:txBody>
                    <a:bodyPr/>
                    <a:lstStyle/>
                    <a:p>
                      <a:pPr algn="ctr"/>
                      <a:r>
                        <a:rPr lang="fr-FR" sz="1600" dirty="0" smtClean="0"/>
                        <a:t>23%</a:t>
                      </a:r>
                      <a:endParaRPr lang="fr-FR" sz="1600" b="0" dirty="0"/>
                    </a:p>
                  </a:txBody>
                  <a:tcPr anchor="ctr">
                    <a:solidFill>
                      <a:schemeClr val="accent3">
                        <a:lumMod val="60000"/>
                        <a:lumOff val="40000"/>
                      </a:schemeClr>
                    </a:solidFill>
                  </a:tcPr>
                </a:tc>
                <a:tc>
                  <a:txBody>
                    <a:bodyPr/>
                    <a:lstStyle/>
                    <a:p>
                      <a:pPr algn="ctr"/>
                      <a:r>
                        <a:rPr lang="fr-FR" sz="1600" dirty="0" smtClean="0"/>
                        <a:t>3%</a:t>
                      </a:r>
                      <a:endParaRPr lang="fr-FR" sz="1600" b="0" dirty="0"/>
                    </a:p>
                  </a:txBody>
                  <a:tcPr anchor="ctr">
                    <a:solidFill>
                      <a:schemeClr val="bg1"/>
                    </a:solidFill>
                  </a:tcPr>
                </a:tc>
              </a:tr>
              <a:tr h="501000">
                <a:tc>
                  <a:txBody>
                    <a:bodyPr/>
                    <a:lstStyle/>
                    <a:p>
                      <a:pPr algn="ctr"/>
                      <a:r>
                        <a:rPr lang="fr-FR" sz="1600" dirty="0" smtClean="0"/>
                        <a:t>Matériel studio/sono</a:t>
                      </a:r>
                      <a:endParaRPr lang="fr-FR" sz="1600" b="1" dirty="0"/>
                    </a:p>
                  </a:txBody>
                  <a:tcPr anchor="ctr">
                    <a:solidFill>
                      <a:schemeClr val="bg1">
                        <a:lumMod val="85000"/>
                      </a:schemeClr>
                    </a:solidFill>
                  </a:tcPr>
                </a:tc>
                <a:tc>
                  <a:txBody>
                    <a:bodyPr/>
                    <a:lstStyle/>
                    <a:p>
                      <a:pPr algn="ctr"/>
                      <a:r>
                        <a:rPr lang="fr-FR" sz="1600" dirty="0" smtClean="0"/>
                        <a:t>14%</a:t>
                      </a:r>
                      <a:endParaRPr lang="fr-FR" sz="1600" b="0" dirty="0"/>
                    </a:p>
                  </a:txBody>
                  <a:tcPr anchor="ctr">
                    <a:solidFill>
                      <a:schemeClr val="bg1">
                        <a:lumMod val="85000"/>
                      </a:schemeClr>
                    </a:solidFill>
                  </a:tcPr>
                </a:tc>
                <a:tc>
                  <a:txBody>
                    <a:bodyPr/>
                    <a:lstStyle/>
                    <a:p>
                      <a:pPr algn="ctr"/>
                      <a:r>
                        <a:rPr lang="fr-FR" sz="1600" dirty="0" smtClean="0"/>
                        <a:t>2%</a:t>
                      </a:r>
                      <a:endParaRPr lang="fr-FR" sz="1600" b="1" dirty="0"/>
                    </a:p>
                  </a:txBody>
                  <a:tcPr anchor="ctr">
                    <a:solidFill>
                      <a:schemeClr val="bg1">
                        <a:lumMod val="85000"/>
                      </a:schemeClr>
                    </a:solidFill>
                  </a:tcPr>
                </a:tc>
                <a:tc>
                  <a:txBody>
                    <a:bodyPr/>
                    <a:lstStyle/>
                    <a:p>
                      <a:pPr algn="ctr"/>
                      <a:r>
                        <a:rPr lang="fr-FR" sz="1600" dirty="0" smtClean="0"/>
                        <a:t>27%</a:t>
                      </a:r>
                      <a:endParaRPr lang="fr-FR" sz="1600" b="0" dirty="0"/>
                    </a:p>
                  </a:txBody>
                  <a:tcPr anchor="ctr">
                    <a:solidFill>
                      <a:schemeClr val="accent3">
                        <a:lumMod val="60000"/>
                        <a:lumOff val="40000"/>
                      </a:schemeClr>
                    </a:solidFill>
                  </a:tcPr>
                </a:tc>
                <a:tc>
                  <a:txBody>
                    <a:bodyPr/>
                    <a:lstStyle/>
                    <a:p>
                      <a:pPr algn="ctr"/>
                      <a:r>
                        <a:rPr lang="fr-FR" sz="1600" dirty="0" smtClean="0"/>
                        <a:t>33%</a:t>
                      </a:r>
                      <a:endParaRPr lang="fr-FR" sz="1600" b="0" dirty="0"/>
                    </a:p>
                  </a:txBody>
                  <a:tcPr anchor="ctr">
                    <a:solidFill>
                      <a:schemeClr val="accent3"/>
                    </a:solidFill>
                  </a:tcPr>
                </a:tc>
                <a:tc>
                  <a:txBody>
                    <a:bodyPr/>
                    <a:lstStyle/>
                    <a:p>
                      <a:pPr algn="ctr"/>
                      <a:r>
                        <a:rPr lang="fr-FR" sz="1600" dirty="0" smtClean="0"/>
                        <a:t>24%</a:t>
                      </a:r>
                      <a:endParaRPr lang="fr-FR" sz="1600" b="0" dirty="0"/>
                    </a:p>
                  </a:txBody>
                  <a:tcPr anchor="ctr">
                    <a:solidFill>
                      <a:schemeClr val="bg1">
                        <a:lumMod val="85000"/>
                      </a:schemeClr>
                    </a:solidFill>
                  </a:tcPr>
                </a:tc>
              </a:tr>
              <a:tr h="576064">
                <a:tc>
                  <a:txBody>
                    <a:bodyPr/>
                    <a:lstStyle/>
                    <a:p>
                      <a:pPr algn="ctr"/>
                      <a:r>
                        <a:rPr lang="fr-FR" sz="1600" dirty="0" smtClean="0"/>
                        <a:t>Maintenance et réparation</a:t>
                      </a:r>
                      <a:endParaRPr lang="fr-FR" sz="1600" b="1" dirty="0"/>
                    </a:p>
                  </a:txBody>
                  <a:tcPr anchor="ctr">
                    <a:solidFill>
                      <a:schemeClr val="bg1"/>
                    </a:solidFill>
                  </a:tcPr>
                </a:tc>
                <a:tc>
                  <a:txBody>
                    <a:bodyPr/>
                    <a:lstStyle/>
                    <a:p>
                      <a:pPr algn="ctr"/>
                      <a:r>
                        <a:rPr lang="fr-FR" sz="1600" dirty="0" smtClean="0"/>
                        <a:t>34%</a:t>
                      </a:r>
                      <a:endParaRPr lang="fr-FR" sz="1600" b="0" dirty="0"/>
                    </a:p>
                  </a:txBody>
                  <a:tcPr anchor="ctr">
                    <a:solidFill>
                      <a:schemeClr val="accent3"/>
                    </a:solidFill>
                  </a:tcPr>
                </a:tc>
                <a:tc>
                  <a:txBody>
                    <a:bodyPr/>
                    <a:lstStyle/>
                    <a:p>
                      <a:pPr algn="ctr"/>
                      <a:r>
                        <a:rPr lang="fr-FR" sz="1600" dirty="0" smtClean="0"/>
                        <a:t>6%</a:t>
                      </a:r>
                      <a:endParaRPr lang="fr-FR" sz="1600" b="0" dirty="0"/>
                    </a:p>
                  </a:txBody>
                  <a:tcPr anchor="ctr">
                    <a:solidFill>
                      <a:schemeClr val="bg1"/>
                    </a:solidFill>
                  </a:tcPr>
                </a:tc>
                <a:tc>
                  <a:txBody>
                    <a:bodyPr/>
                    <a:lstStyle/>
                    <a:p>
                      <a:pPr algn="ctr"/>
                      <a:r>
                        <a:rPr lang="fr-FR" sz="1600" dirty="0" smtClean="0"/>
                        <a:t>33%</a:t>
                      </a:r>
                      <a:endParaRPr lang="fr-FR" sz="1600" b="0" dirty="0"/>
                    </a:p>
                  </a:txBody>
                  <a:tcPr anchor="ctr">
                    <a:solidFill>
                      <a:schemeClr val="accent3">
                        <a:lumMod val="60000"/>
                        <a:lumOff val="40000"/>
                      </a:schemeClr>
                    </a:solidFill>
                  </a:tcPr>
                </a:tc>
                <a:tc>
                  <a:txBody>
                    <a:bodyPr/>
                    <a:lstStyle/>
                    <a:p>
                      <a:pPr algn="ctr"/>
                      <a:r>
                        <a:rPr lang="fr-FR" sz="1600" dirty="0" smtClean="0"/>
                        <a:t>6%</a:t>
                      </a:r>
                      <a:endParaRPr lang="fr-FR" sz="1600" b="0" dirty="0"/>
                    </a:p>
                  </a:txBody>
                  <a:tcPr anchor="ctr">
                    <a:solidFill>
                      <a:schemeClr val="bg1"/>
                    </a:solidFill>
                  </a:tcPr>
                </a:tc>
                <a:tc>
                  <a:txBody>
                    <a:bodyPr/>
                    <a:lstStyle/>
                    <a:p>
                      <a:pPr algn="ctr"/>
                      <a:r>
                        <a:rPr lang="fr-FR" sz="1600" dirty="0" smtClean="0"/>
                        <a:t>21%</a:t>
                      </a:r>
                      <a:endParaRPr lang="fr-FR" sz="1600" b="1" dirty="0"/>
                    </a:p>
                  </a:txBody>
                  <a:tcPr anchor="ctr">
                    <a:solidFill>
                      <a:schemeClr val="bg1"/>
                    </a:solidFill>
                  </a:tcPr>
                </a:tc>
              </a:tr>
              <a:tr h="507803">
                <a:tc>
                  <a:txBody>
                    <a:bodyPr/>
                    <a:lstStyle/>
                    <a:p>
                      <a:pPr algn="ctr"/>
                      <a:r>
                        <a:rPr lang="fr-FR" sz="1600" dirty="0" smtClean="0"/>
                        <a:t>Lutherie</a:t>
                      </a:r>
                      <a:endParaRPr lang="fr-FR" sz="1600" b="1" dirty="0"/>
                    </a:p>
                  </a:txBody>
                  <a:tcPr anchor="ctr">
                    <a:solidFill>
                      <a:schemeClr val="bg1">
                        <a:lumMod val="85000"/>
                      </a:schemeClr>
                    </a:solidFill>
                  </a:tcPr>
                </a:tc>
                <a:tc>
                  <a:txBody>
                    <a:bodyPr/>
                    <a:lstStyle/>
                    <a:p>
                      <a:pPr algn="ctr"/>
                      <a:r>
                        <a:rPr lang="fr-FR" sz="1600" dirty="0" smtClean="0"/>
                        <a:t>23%</a:t>
                      </a:r>
                      <a:endParaRPr lang="fr-FR" sz="1600" b="1" dirty="0"/>
                    </a:p>
                  </a:txBody>
                  <a:tcPr anchor="ctr">
                    <a:solidFill>
                      <a:schemeClr val="accent3">
                        <a:lumMod val="60000"/>
                        <a:lumOff val="40000"/>
                      </a:schemeClr>
                    </a:solidFill>
                  </a:tcPr>
                </a:tc>
                <a:tc>
                  <a:txBody>
                    <a:bodyPr/>
                    <a:lstStyle/>
                    <a:p>
                      <a:pPr algn="ctr"/>
                      <a:r>
                        <a:rPr lang="fr-FR" sz="1600" dirty="0" smtClean="0"/>
                        <a:t>6%</a:t>
                      </a:r>
                      <a:endParaRPr lang="fr-FR" sz="1600" b="1" dirty="0"/>
                    </a:p>
                  </a:txBody>
                  <a:tcPr anchor="ctr">
                    <a:solidFill>
                      <a:schemeClr val="bg1">
                        <a:lumMod val="85000"/>
                      </a:schemeClr>
                    </a:solidFill>
                  </a:tcPr>
                </a:tc>
                <a:tc>
                  <a:txBody>
                    <a:bodyPr/>
                    <a:lstStyle/>
                    <a:p>
                      <a:pPr algn="ctr"/>
                      <a:r>
                        <a:rPr lang="fr-FR" sz="1600" dirty="0" smtClean="0"/>
                        <a:t>17%</a:t>
                      </a:r>
                      <a:endParaRPr lang="fr-FR" sz="1600" b="0" dirty="0"/>
                    </a:p>
                  </a:txBody>
                  <a:tcPr anchor="ctr">
                    <a:solidFill>
                      <a:schemeClr val="bg1">
                        <a:lumMod val="85000"/>
                      </a:schemeClr>
                    </a:solidFill>
                  </a:tcPr>
                </a:tc>
                <a:tc>
                  <a:txBody>
                    <a:bodyPr/>
                    <a:lstStyle/>
                    <a:p>
                      <a:pPr algn="ctr"/>
                      <a:r>
                        <a:rPr lang="fr-FR" sz="1600" dirty="0" smtClean="0"/>
                        <a:t>3%</a:t>
                      </a:r>
                      <a:endParaRPr lang="fr-FR" sz="1600" b="0" dirty="0"/>
                    </a:p>
                  </a:txBody>
                  <a:tcPr anchor="ctr">
                    <a:solidFill>
                      <a:schemeClr val="bg1">
                        <a:lumMod val="85000"/>
                      </a:schemeClr>
                    </a:solidFill>
                  </a:tcPr>
                </a:tc>
                <a:tc>
                  <a:txBody>
                    <a:bodyPr/>
                    <a:lstStyle/>
                    <a:p>
                      <a:pPr algn="ctr"/>
                      <a:r>
                        <a:rPr lang="fr-FR" sz="1600" dirty="0" smtClean="0"/>
                        <a:t>51%</a:t>
                      </a:r>
                      <a:endParaRPr lang="fr-FR" sz="1600" b="0" dirty="0"/>
                    </a:p>
                  </a:txBody>
                  <a:tcPr anchor="ctr">
                    <a:solidFill>
                      <a:schemeClr val="accent3"/>
                    </a:solidFill>
                  </a:tcPr>
                </a:tc>
              </a:tr>
            </a:tbl>
          </a:graphicData>
        </a:graphic>
      </p:graphicFrame>
      <p:sp>
        <p:nvSpPr>
          <p:cNvPr id="9" name="TextBox 8"/>
          <p:cNvSpPr txBox="1"/>
          <p:nvPr/>
        </p:nvSpPr>
        <p:spPr>
          <a:xfrm>
            <a:off x="0" y="1332359"/>
            <a:ext cx="10693400" cy="400110"/>
          </a:xfrm>
          <a:prstGeom prst="rect">
            <a:avLst/>
          </a:prstGeom>
          <a:noFill/>
        </p:spPr>
        <p:txBody>
          <a:bodyPr wrap="square" rtlCol="0">
            <a:spAutoFit/>
          </a:bodyPr>
          <a:lstStyle/>
          <a:p>
            <a:pPr algn="ctr"/>
            <a:r>
              <a:rPr lang="fr-FR" b="1" dirty="0" smtClean="0">
                <a:latin typeface="+mn-lt"/>
              </a:rPr>
              <a:t>Question n°8 : où achetez-vous habituellement les articles ou services suivants? </a:t>
            </a:r>
          </a:p>
        </p:txBody>
      </p:sp>
      <p:sp>
        <p:nvSpPr>
          <p:cNvPr id="6" name="TextBox 5"/>
          <p:cNvSpPr txBox="1"/>
          <p:nvPr/>
        </p:nvSpPr>
        <p:spPr>
          <a:xfrm>
            <a:off x="0" y="6660951"/>
            <a:ext cx="10693400" cy="646331"/>
          </a:xfrm>
          <a:prstGeom prst="rect">
            <a:avLst/>
          </a:prstGeom>
          <a:noFill/>
        </p:spPr>
        <p:txBody>
          <a:bodyPr wrap="square" rtlCol="0">
            <a:spAutoFit/>
          </a:bodyPr>
          <a:lstStyle/>
          <a:p>
            <a:pPr algn="ctr"/>
            <a:r>
              <a:rPr lang="fr-FR" sz="1800" b="1" u="sng" dirty="0" smtClean="0">
                <a:latin typeface="+mn-lt"/>
              </a:rPr>
              <a:t>Constat :</a:t>
            </a:r>
            <a:r>
              <a:rPr lang="fr-FR" sz="1800" b="1" dirty="0" smtClean="0">
                <a:latin typeface="+mn-lt"/>
              </a:rPr>
              <a:t> </a:t>
            </a:r>
            <a:r>
              <a:rPr lang="fr-FR" sz="1800" dirty="0" smtClean="0">
                <a:latin typeface="+mn-lt"/>
              </a:rPr>
              <a:t>les </a:t>
            </a:r>
            <a:r>
              <a:rPr lang="fr-FR" sz="1800" dirty="0" smtClean="0">
                <a:latin typeface="+mn-lt"/>
              </a:rPr>
              <a:t>petits </a:t>
            </a:r>
            <a:r>
              <a:rPr lang="fr-FR" sz="1800" dirty="0" smtClean="0">
                <a:latin typeface="+mn-lt"/>
              </a:rPr>
              <a:t>achats courants (consommables, accessoires) et la maintenance sont des marchés locaux</a:t>
            </a:r>
          </a:p>
          <a:p>
            <a:pPr algn="ctr"/>
            <a:r>
              <a:rPr lang="fr-FR" sz="1800" dirty="0" smtClean="0">
                <a:latin typeface="+mn-lt"/>
              </a:rPr>
              <a:t>où il est intéressant de se positionner : une faible concurrence en dehors de Paris et fortes marges.</a:t>
            </a:r>
            <a:endParaRPr lang="fr-FR" sz="18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8" name="Content Placeholder 7"/>
          <p:cNvGraphicFramePr>
            <a:graphicFrameLocks noGrp="1"/>
          </p:cNvGraphicFramePr>
          <p:nvPr>
            <p:ph idx="1"/>
          </p:nvPr>
        </p:nvGraphicFramePr>
        <p:xfrm>
          <a:off x="378148" y="2048403"/>
          <a:ext cx="9937103" cy="5018846"/>
        </p:xfrm>
        <a:graphic>
          <a:graphicData uri="http://schemas.openxmlformats.org/drawingml/2006/table">
            <a:tbl>
              <a:tblPr firstRow="1" bandRow="1">
                <a:tableStyleId>{793D81CF-94F2-401A-BA57-92F5A7B2D0C5}</a:tableStyleId>
              </a:tblPr>
              <a:tblGrid>
                <a:gridCol w="3744416"/>
                <a:gridCol w="1296144"/>
                <a:gridCol w="1224136"/>
                <a:gridCol w="1224136"/>
                <a:gridCol w="1296144"/>
                <a:gridCol w="1152127"/>
              </a:tblGrid>
              <a:tr h="507803">
                <a:tc>
                  <a:txBody>
                    <a:bodyPr/>
                    <a:lstStyle/>
                    <a:p>
                      <a:pPr algn="ctr"/>
                      <a:endParaRPr lang="fr-FR" sz="1600" b="1" dirty="0"/>
                    </a:p>
                  </a:txBody>
                  <a:tcPr anchor="ctr"/>
                </a:tc>
                <a:tc>
                  <a:txBody>
                    <a:bodyPr/>
                    <a:lstStyle/>
                    <a:p>
                      <a:pPr algn="ctr"/>
                      <a:r>
                        <a:rPr lang="fr-FR" sz="1600" dirty="0" smtClean="0"/>
                        <a:t>Pas</a:t>
                      </a:r>
                      <a:r>
                        <a:rPr lang="fr-FR" sz="1600" baseline="0" dirty="0" smtClean="0"/>
                        <a:t> du tout d’accord</a:t>
                      </a:r>
                      <a:endParaRPr lang="fr-FR" sz="1600" b="1" dirty="0"/>
                    </a:p>
                  </a:txBody>
                  <a:tcPr anchor="ctr"/>
                </a:tc>
                <a:tc>
                  <a:txBody>
                    <a:bodyPr/>
                    <a:lstStyle/>
                    <a:p>
                      <a:pPr algn="ctr"/>
                      <a:r>
                        <a:rPr lang="fr-FR" sz="1600" dirty="0" smtClean="0"/>
                        <a:t>Pas d’accord</a:t>
                      </a:r>
                      <a:endParaRPr lang="fr-FR" sz="1600" b="1" dirty="0"/>
                    </a:p>
                  </a:txBody>
                  <a:tcPr anchor="ctr"/>
                </a:tc>
                <a:tc>
                  <a:txBody>
                    <a:bodyPr/>
                    <a:lstStyle/>
                    <a:p>
                      <a:pPr algn="ctr"/>
                      <a:r>
                        <a:rPr lang="fr-FR" sz="1600" dirty="0" smtClean="0"/>
                        <a:t>D’accord</a:t>
                      </a:r>
                      <a:endParaRPr lang="fr-FR" sz="1600" b="1" dirty="0"/>
                    </a:p>
                  </a:txBody>
                  <a:tcPr anchor="ctr"/>
                </a:tc>
                <a:tc>
                  <a:txBody>
                    <a:bodyPr/>
                    <a:lstStyle/>
                    <a:p>
                      <a:pPr algn="ctr"/>
                      <a:r>
                        <a:rPr lang="fr-FR" sz="1600" b="1" dirty="0" smtClean="0"/>
                        <a:t>Tout</a:t>
                      </a:r>
                      <a:r>
                        <a:rPr lang="fr-FR" sz="1600" b="1" baseline="0" dirty="0" smtClean="0"/>
                        <a:t> à fait d’accord</a:t>
                      </a:r>
                      <a:endParaRPr lang="fr-FR" sz="1600" b="1" dirty="0"/>
                    </a:p>
                  </a:txBody>
                  <a:tcPr anchor="ctr"/>
                </a:tc>
                <a:tc>
                  <a:txBody>
                    <a:bodyPr/>
                    <a:lstStyle/>
                    <a:p>
                      <a:pPr algn="ctr"/>
                      <a:r>
                        <a:rPr lang="fr-FR" sz="1600" dirty="0" smtClean="0"/>
                        <a:t>Ne sais</a:t>
                      </a:r>
                      <a:r>
                        <a:rPr lang="fr-FR" sz="1600" baseline="0" dirty="0" smtClean="0"/>
                        <a:t> pas</a:t>
                      </a:r>
                      <a:endParaRPr lang="fr-FR" sz="1600" b="1" dirty="0"/>
                    </a:p>
                  </a:txBody>
                  <a:tcPr anchor="ctr"/>
                </a:tc>
              </a:tr>
              <a:tr h="507803">
                <a:tc>
                  <a:txBody>
                    <a:bodyPr/>
                    <a:lstStyle/>
                    <a:p>
                      <a:pPr algn="ctr"/>
                      <a:r>
                        <a:rPr lang="fr-FR" sz="1400" dirty="0" smtClean="0"/>
                        <a:t>Il manque des lieux de répétitions</a:t>
                      </a:r>
                      <a:endParaRPr lang="fr-FR" sz="1400" b="1" dirty="0"/>
                    </a:p>
                  </a:txBody>
                  <a:tcPr anchor="ctr">
                    <a:solidFill>
                      <a:schemeClr val="bg1">
                        <a:lumMod val="85000"/>
                      </a:schemeClr>
                    </a:solidFill>
                  </a:tcPr>
                </a:tc>
                <a:tc>
                  <a:txBody>
                    <a:bodyPr/>
                    <a:lstStyle/>
                    <a:p>
                      <a:pPr algn="ctr"/>
                      <a:r>
                        <a:rPr lang="fr-FR" sz="1600" dirty="0" smtClean="0"/>
                        <a:t>8%</a:t>
                      </a:r>
                      <a:endParaRPr lang="fr-FR" sz="1600" b="0" dirty="0"/>
                    </a:p>
                  </a:txBody>
                  <a:tcPr anchor="ctr">
                    <a:solidFill>
                      <a:schemeClr val="bg1">
                        <a:lumMod val="85000"/>
                      </a:schemeClr>
                    </a:solidFill>
                  </a:tcPr>
                </a:tc>
                <a:tc>
                  <a:txBody>
                    <a:bodyPr/>
                    <a:lstStyle/>
                    <a:p>
                      <a:pPr algn="ctr"/>
                      <a:r>
                        <a:rPr lang="fr-FR" sz="1600" dirty="0" smtClean="0"/>
                        <a:t>23%</a:t>
                      </a:r>
                      <a:endParaRPr lang="fr-FR" sz="1600" b="0" dirty="0"/>
                    </a:p>
                  </a:txBody>
                  <a:tcPr anchor="ctr">
                    <a:solidFill>
                      <a:schemeClr val="bg1">
                        <a:lumMod val="85000"/>
                      </a:schemeClr>
                    </a:solidFill>
                  </a:tcPr>
                </a:tc>
                <a:tc>
                  <a:txBody>
                    <a:bodyPr/>
                    <a:lstStyle/>
                    <a:p>
                      <a:pPr algn="ctr"/>
                      <a:r>
                        <a:rPr lang="fr-FR" sz="1600" dirty="0" smtClean="0"/>
                        <a:t>28%</a:t>
                      </a:r>
                      <a:endParaRPr lang="fr-FR" sz="1600" b="0" dirty="0"/>
                    </a:p>
                  </a:txBody>
                  <a:tcPr anchor="ctr">
                    <a:solidFill>
                      <a:schemeClr val="accent3"/>
                    </a:solidFill>
                  </a:tcPr>
                </a:tc>
                <a:tc>
                  <a:txBody>
                    <a:bodyPr/>
                    <a:lstStyle/>
                    <a:p>
                      <a:pPr algn="ctr"/>
                      <a:r>
                        <a:rPr lang="fr-FR" sz="1600" dirty="0" smtClean="0"/>
                        <a:t>25%</a:t>
                      </a:r>
                      <a:endParaRPr lang="fr-FR" sz="1600" b="0" dirty="0"/>
                    </a:p>
                  </a:txBody>
                  <a:tcPr anchor="ctr">
                    <a:solidFill>
                      <a:schemeClr val="accent3">
                        <a:lumMod val="60000"/>
                        <a:lumOff val="40000"/>
                      </a:schemeClr>
                    </a:solidFill>
                  </a:tcPr>
                </a:tc>
                <a:tc>
                  <a:txBody>
                    <a:bodyPr/>
                    <a:lstStyle/>
                    <a:p>
                      <a:pPr algn="ctr"/>
                      <a:r>
                        <a:rPr lang="fr-FR" sz="1600" dirty="0" smtClean="0"/>
                        <a:t>16%</a:t>
                      </a:r>
                      <a:endParaRPr lang="fr-FR" sz="1600" b="1" dirty="0"/>
                    </a:p>
                  </a:txBody>
                  <a:tcPr anchor="ctr">
                    <a:solidFill>
                      <a:schemeClr val="bg1">
                        <a:lumMod val="85000"/>
                      </a:schemeClr>
                    </a:solidFill>
                  </a:tcPr>
                </a:tc>
              </a:tr>
              <a:tr h="507803">
                <a:tc>
                  <a:txBody>
                    <a:bodyPr/>
                    <a:lstStyle/>
                    <a:p>
                      <a:pPr algn="ctr"/>
                      <a:r>
                        <a:rPr lang="fr-FR" sz="1400" dirty="0" smtClean="0"/>
                        <a:t>Les lieux existants sont mal équipés</a:t>
                      </a:r>
                      <a:r>
                        <a:rPr lang="fr-FR" sz="1400" baseline="0" dirty="0" smtClean="0"/>
                        <a:t> ou mal entretenus</a:t>
                      </a:r>
                      <a:endParaRPr lang="fr-FR" sz="1400" b="1" dirty="0"/>
                    </a:p>
                  </a:txBody>
                  <a:tcPr anchor="ctr">
                    <a:solidFill>
                      <a:schemeClr val="bg1"/>
                    </a:solidFill>
                  </a:tcPr>
                </a:tc>
                <a:tc>
                  <a:txBody>
                    <a:bodyPr/>
                    <a:lstStyle/>
                    <a:p>
                      <a:pPr algn="ctr"/>
                      <a:r>
                        <a:rPr lang="fr-FR" sz="1600" dirty="0" smtClean="0"/>
                        <a:t>4%</a:t>
                      </a:r>
                      <a:endParaRPr lang="fr-FR" sz="1600" b="0" dirty="0"/>
                    </a:p>
                  </a:txBody>
                  <a:tcPr anchor="ctr">
                    <a:solidFill>
                      <a:schemeClr val="bg1"/>
                    </a:solidFill>
                  </a:tcPr>
                </a:tc>
                <a:tc>
                  <a:txBody>
                    <a:bodyPr/>
                    <a:lstStyle/>
                    <a:p>
                      <a:pPr algn="ctr"/>
                      <a:r>
                        <a:rPr lang="fr-FR" sz="1600" dirty="0" smtClean="0"/>
                        <a:t>50%</a:t>
                      </a:r>
                      <a:endParaRPr lang="fr-FR" sz="1600" b="0" dirty="0"/>
                    </a:p>
                  </a:txBody>
                  <a:tcPr anchor="ctr">
                    <a:solidFill>
                      <a:schemeClr val="accent3"/>
                    </a:solidFill>
                  </a:tcPr>
                </a:tc>
                <a:tc>
                  <a:txBody>
                    <a:bodyPr/>
                    <a:lstStyle/>
                    <a:p>
                      <a:pPr algn="ctr"/>
                      <a:r>
                        <a:rPr lang="fr-FR" sz="1600" dirty="0" smtClean="0"/>
                        <a:t>11%</a:t>
                      </a:r>
                      <a:endParaRPr lang="fr-FR" sz="1600" b="0" dirty="0"/>
                    </a:p>
                  </a:txBody>
                  <a:tcPr anchor="ctr">
                    <a:solidFill>
                      <a:schemeClr val="bg1"/>
                    </a:solidFill>
                  </a:tcPr>
                </a:tc>
                <a:tc>
                  <a:txBody>
                    <a:bodyPr/>
                    <a:lstStyle/>
                    <a:p>
                      <a:pPr algn="ctr"/>
                      <a:r>
                        <a:rPr lang="fr-FR" sz="1600" dirty="0" smtClean="0"/>
                        <a:t>12%</a:t>
                      </a:r>
                      <a:endParaRPr lang="fr-FR" sz="1600" b="1" dirty="0"/>
                    </a:p>
                  </a:txBody>
                  <a:tcPr anchor="ctr">
                    <a:solidFill>
                      <a:schemeClr val="bg1"/>
                    </a:solidFill>
                  </a:tcPr>
                </a:tc>
                <a:tc>
                  <a:txBody>
                    <a:bodyPr/>
                    <a:lstStyle/>
                    <a:p>
                      <a:pPr algn="ctr"/>
                      <a:r>
                        <a:rPr lang="fr-FR" sz="1600" dirty="0" smtClean="0"/>
                        <a:t>23%</a:t>
                      </a:r>
                      <a:endParaRPr lang="fr-FR" sz="1600" b="0" dirty="0"/>
                    </a:p>
                  </a:txBody>
                  <a:tcPr anchor="ctr">
                    <a:solidFill>
                      <a:schemeClr val="accent3">
                        <a:lumMod val="60000"/>
                        <a:lumOff val="40000"/>
                      </a:schemeClr>
                    </a:solidFill>
                  </a:tcPr>
                </a:tc>
              </a:tr>
              <a:tr h="568859">
                <a:tc>
                  <a:txBody>
                    <a:bodyPr/>
                    <a:lstStyle/>
                    <a:p>
                      <a:pPr algn="ctr"/>
                      <a:r>
                        <a:rPr lang="fr-FR" sz="1400" dirty="0" smtClean="0"/>
                        <a:t>Il n'y a pas d'accueil et d'accompagnement</a:t>
                      </a:r>
                      <a:endParaRPr lang="fr-FR" sz="1400" b="1" dirty="0"/>
                    </a:p>
                  </a:txBody>
                  <a:tcPr anchor="ctr">
                    <a:solidFill>
                      <a:schemeClr val="bg1">
                        <a:lumMod val="85000"/>
                      </a:schemeClr>
                    </a:solidFill>
                  </a:tcPr>
                </a:tc>
                <a:tc>
                  <a:txBody>
                    <a:bodyPr/>
                    <a:lstStyle/>
                    <a:p>
                      <a:pPr algn="ctr"/>
                      <a:r>
                        <a:rPr lang="fr-FR" sz="1600" dirty="0" smtClean="0"/>
                        <a:t>13%</a:t>
                      </a:r>
                      <a:endParaRPr lang="fr-FR" sz="1600" b="0" dirty="0"/>
                    </a:p>
                  </a:txBody>
                  <a:tcPr anchor="ctr">
                    <a:solidFill>
                      <a:schemeClr val="bg1">
                        <a:lumMod val="85000"/>
                      </a:schemeClr>
                    </a:solidFill>
                  </a:tcPr>
                </a:tc>
                <a:tc>
                  <a:txBody>
                    <a:bodyPr/>
                    <a:lstStyle/>
                    <a:p>
                      <a:pPr algn="ctr"/>
                      <a:r>
                        <a:rPr lang="fr-FR" sz="1600" dirty="0" smtClean="0"/>
                        <a:t>47%</a:t>
                      </a:r>
                      <a:endParaRPr lang="fr-FR" sz="1600" b="0" dirty="0"/>
                    </a:p>
                  </a:txBody>
                  <a:tcPr anchor="ctr">
                    <a:solidFill>
                      <a:schemeClr val="accent3"/>
                    </a:solidFill>
                  </a:tcPr>
                </a:tc>
                <a:tc>
                  <a:txBody>
                    <a:bodyPr/>
                    <a:lstStyle/>
                    <a:p>
                      <a:pPr algn="ctr"/>
                      <a:r>
                        <a:rPr lang="fr-FR" sz="1600" dirty="0" smtClean="0"/>
                        <a:t>14%</a:t>
                      </a:r>
                      <a:endParaRPr lang="fr-FR" sz="1600" b="1" dirty="0"/>
                    </a:p>
                  </a:txBody>
                  <a:tcPr anchor="ctr">
                    <a:solidFill>
                      <a:schemeClr val="bg1">
                        <a:lumMod val="85000"/>
                      </a:schemeClr>
                    </a:solidFill>
                  </a:tcPr>
                </a:tc>
                <a:tc>
                  <a:txBody>
                    <a:bodyPr/>
                    <a:lstStyle/>
                    <a:p>
                      <a:pPr algn="ctr"/>
                      <a:r>
                        <a:rPr lang="fr-FR" sz="1600" dirty="0" smtClean="0"/>
                        <a:t>4%</a:t>
                      </a:r>
                      <a:endParaRPr lang="fr-FR" sz="1600" b="1" dirty="0"/>
                    </a:p>
                  </a:txBody>
                  <a:tcPr anchor="ctr">
                    <a:solidFill>
                      <a:schemeClr val="bg1">
                        <a:lumMod val="85000"/>
                      </a:schemeClr>
                    </a:solidFill>
                  </a:tcPr>
                </a:tc>
                <a:tc>
                  <a:txBody>
                    <a:bodyPr/>
                    <a:lstStyle/>
                    <a:p>
                      <a:pPr algn="ctr"/>
                      <a:r>
                        <a:rPr lang="fr-FR" sz="1600" dirty="0" smtClean="0"/>
                        <a:t>22%</a:t>
                      </a:r>
                      <a:endParaRPr lang="fr-FR" sz="1600" b="0" dirty="0"/>
                    </a:p>
                  </a:txBody>
                  <a:tcPr anchor="ctr">
                    <a:solidFill>
                      <a:schemeClr val="accent3">
                        <a:lumMod val="60000"/>
                        <a:lumOff val="40000"/>
                      </a:schemeClr>
                    </a:solidFill>
                  </a:tcPr>
                </a:tc>
              </a:tr>
              <a:tr h="576064">
                <a:tc>
                  <a:txBody>
                    <a:bodyPr/>
                    <a:lstStyle/>
                    <a:p>
                      <a:pPr algn="ctr"/>
                      <a:r>
                        <a:rPr lang="fr-FR" sz="1400" dirty="0" smtClean="0"/>
                        <a:t>Les horaires d'ouvertures</a:t>
                      </a:r>
                      <a:r>
                        <a:rPr lang="fr-FR" sz="1400" baseline="0" dirty="0" smtClean="0"/>
                        <a:t> </a:t>
                      </a:r>
                      <a:r>
                        <a:rPr lang="fr-FR" sz="1400" dirty="0" smtClean="0"/>
                        <a:t>dans les lieux existants ne conviennent pas à mon emploi du temps</a:t>
                      </a:r>
                      <a:endParaRPr lang="fr-FR" sz="1400" b="1" dirty="0"/>
                    </a:p>
                  </a:txBody>
                  <a:tcPr anchor="ctr">
                    <a:solidFill>
                      <a:schemeClr val="bg1"/>
                    </a:solidFill>
                  </a:tcPr>
                </a:tc>
                <a:tc>
                  <a:txBody>
                    <a:bodyPr/>
                    <a:lstStyle/>
                    <a:p>
                      <a:pPr algn="ctr"/>
                      <a:r>
                        <a:rPr lang="fr-FR" sz="1600" dirty="0" smtClean="0"/>
                        <a:t>8%</a:t>
                      </a:r>
                      <a:endParaRPr lang="fr-FR" sz="1600" b="0" dirty="0"/>
                    </a:p>
                  </a:txBody>
                  <a:tcPr anchor="ctr">
                    <a:solidFill>
                      <a:schemeClr val="bg1"/>
                    </a:solidFill>
                  </a:tcPr>
                </a:tc>
                <a:tc>
                  <a:txBody>
                    <a:bodyPr/>
                    <a:lstStyle/>
                    <a:p>
                      <a:pPr algn="ctr"/>
                      <a:r>
                        <a:rPr lang="fr-FR" sz="1600" dirty="0" smtClean="0"/>
                        <a:t>16%</a:t>
                      </a:r>
                      <a:endParaRPr lang="fr-FR" sz="1600" b="1" dirty="0"/>
                    </a:p>
                  </a:txBody>
                  <a:tcPr anchor="ctr">
                    <a:solidFill>
                      <a:schemeClr val="bg1"/>
                    </a:solidFill>
                  </a:tcPr>
                </a:tc>
                <a:tc>
                  <a:txBody>
                    <a:bodyPr/>
                    <a:lstStyle/>
                    <a:p>
                      <a:pPr algn="ctr"/>
                      <a:r>
                        <a:rPr lang="fr-FR" sz="1600" dirty="0" smtClean="0"/>
                        <a:t>35%</a:t>
                      </a:r>
                      <a:endParaRPr lang="fr-FR" sz="1600" b="1" dirty="0"/>
                    </a:p>
                  </a:txBody>
                  <a:tcPr anchor="ctr">
                    <a:solidFill>
                      <a:schemeClr val="accent3"/>
                    </a:solidFill>
                  </a:tcPr>
                </a:tc>
                <a:tc>
                  <a:txBody>
                    <a:bodyPr/>
                    <a:lstStyle/>
                    <a:p>
                      <a:pPr algn="ctr"/>
                      <a:r>
                        <a:rPr lang="fr-FR" sz="1600" dirty="0" smtClean="0"/>
                        <a:t>21%</a:t>
                      </a:r>
                      <a:endParaRPr lang="fr-FR" sz="1600" b="0" dirty="0"/>
                    </a:p>
                  </a:txBody>
                  <a:tcPr anchor="ctr">
                    <a:solidFill>
                      <a:schemeClr val="accent3">
                        <a:lumMod val="60000"/>
                        <a:lumOff val="40000"/>
                      </a:schemeClr>
                    </a:solidFill>
                  </a:tcPr>
                </a:tc>
                <a:tc>
                  <a:txBody>
                    <a:bodyPr/>
                    <a:lstStyle/>
                    <a:p>
                      <a:pPr algn="ctr"/>
                      <a:r>
                        <a:rPr lang="fr-FR" sz="1600" dirty="0" smtClean="0"/>
                        <a:t>20%</a:t>
                      </a:r>
                      <a:endParaRPr lang="fr-FR" sz="1600" b="0" dirty="0"/>
                    </a:p>
                  </a:txBody>
                  <a:tcPr anchor="ctr">
                    <a:solidFill>
                      <a:schemeClr val="bg1"/>
                    </a:solidFill>
                  </a:tcPr>
                </a:tc>
              </a:tr>
              <a:tr h="501000">
                <a:tc>
                  <a:txBody>
                    <a:bodyPr/>
                    <a:lstStyle/>
                    <a:p>
                      <a:pPr algn="ctr"/>
                      <a:r>
                        <a:rPr lang="fr-FR" sz="1400" dirty="0" smtClean="0"/>
                        <a:t>Il manque des lieux de diffusions indépendants</a:t>
                      </a:r>
                      <a:endParaRPr lang="fr-FR" sz="1400" b="1" dirty="0"/>
                    </a:p>
                  </a:txBody>
                  <a:tcPr anchor="ctr">
                    <a:solidFill>
                      <a:schemeClr val="bg1">
                        <a:lumMod val="85000"/>
                      </a:schemeClr>
                    </a:solidFill>
                  </a:tcPr>
                </a:tc>
                <a:tc>
                  <a:txBody>
                    <a:bodyPr/>
                    <a:lstStyle/>
                    <a:p>
                      <a:pPr algn="ctr"/>
                      <a:r>
                        <a:rPr lang="fr-FR" sz="1600" dirty="0" smtClean="0"/>
                        <a:t>0%</a:t>
                      </a:r>
                      <a:endParaRPr lang="fr-FR" sz="1600" b="0" dirty="0"/>
                    </a:p>
                  </a:txBody>
                  <a:tcPr anchor="ctr">
                    <a:solidFill>
                      <a:schemeClr val="bg1">
                        <a:lumMod val="85000"/>
                      </a:schemeClr>
                    </a:solidFill>
                  </a:tcPr>
                </a:tc>
                <a:tc>
                  <a:txBody>
                    <a:bodyPr/>
                    <a:lstStyle/>
                    <a:p>
                      <a:pPr algn="ctr"/>
                      <a:r>
                        <a:rPr lang="fr-FR" sz="1600" dirty="0" smtClean="0"/>
                        <a:t>8%</a:t>
                      </a:r>
                      <a:endParaRPr lang="fr-FR" sz="1600" b="1" dirty="0"/>
                    </a:p>
                  </a:txBody>
                  <a:tcPr anchor="ctr">
                    <a:solidFill>
                      <a:schemeClr val="bg1">
                        <a:lumMod val="85000"/>
                      </a:schemeClr>
                    </a:solidFill>
                  </a:tcPr>
                </a:tc>
                <a:tc>
                  <a:txBody>
                    <a:bodyPr/>
                    <a:lstStyle/>
                    <a:p>
                      <a:pPr algn="ctr"/>
                      <a:r>
                        <a:rPr lang="fr-FR" sz="1600" dirty="0" smtClean="0"/>
                        <a:t>28%</a:t>
                      </a:r>
                      <a:endParaRPr lang="fr-FR" sz="1600" b="0" dirty="0"/>
                    </a:p>
                  </a:txBody>
                  <a:tcPr anchor="ctr">
                    <a:solidFill>
                      <a:schemeClr val="accent3">
                        <a:lumMod val="60000"/>
                        <a:lumOff val="40000"/>
                      </a:schemeClr>
                    </a:solidFill>
                  </a:tcPr>
                </a:tc>
                <a:tc>
                  <a:txBody>
                    <a:bodyPr/>
                    <a:lstStyle/>
                    <a:p>
                      <a:pPr algn="ctr"/>
                      <a:r>
                        <a:rPr lang="fr-FR" sz="1600" dirty="0" smtClean="0"/>
                        <a:t>52%</a:t>
                      </a:r>
                      <a:endParaRPr lang="fr-FR" sz="1600" b="0" dirty="0"/>
                    </a:p>
                  </a:txBody>
                  <a:tcPr anchor="ctr">
                    <a:solidFill>
                      <a:schemeClr val="accent3"/>
                    </a:solidFill>
                  </a:tcPr>
                </a:tc>
                <a:tc>
                  <a:txBody>
                    <a:bodyPr/>
                    <a:lstStyle/>
                    <a:p>
                      <a:pPr algn="ctr"/>
                      <a:r>
                        <a:rPr lang="fr-FR" sz="1600" dirty="0" smtClean="0"/>
                        <a:t>12%</a:t>
                      </a:r>
                      <a:endParaRPr lang="fr-FR" sz="1600" b="0" dirty="0"/>
                    </a:p>
                  </a:txBody>
                  <a:tcPr anchor="ctr">
                    <a:solidFill>
                      <a:schemeClr val="bg1">
                        <a:lumMod val="85000"/>
                      </a:schemeClr>
                    </a:solidFill>
                  </a:tcPr>
                </a:tc>
              </a:tr>
              <a:tr h="576064">
                <a:tc>
                  <a:txBody>
                    <a:bodyPr/>
                    <a:lstStyle/>
                    <a:p>
                      <a:pPr algn="ctr"/>
                      <a:r>
                        <a:rPr lang="fr-FR" sz="1400" dirty="0" smtClean="0"/>
                        <a:t>Il n'y a pas assez d'interactions entre les musiciens, entre les amateurs et les pros, entre les musiciens et les techniciens...</a:t>
                      </a:r>
                      <a:endParaRPr lang="fr-FR" sz="1400" b="1" dirty="0"/>
                    </a:p>
                  </a:txBody>
                  <a:tcPr anchor="ctr">
                    <a:solidFill>
                      <a:schemeClr val="bg1"/>
                    </a:solidFill>
                  </a:tcPr>
                </a:tc>
                <a:tc>
                  <a:txBody>
                    <a:bodyPr/>
                    <a:lstStyle/>
                    <a:p>
                      <a:pPr algn="ctr"/>
                      <a:r>
                        <a:rPr lang="fr-FR" sz="1600" dirty="0" smtClean="0"/>
                        <a:t>4%</a:t>
                      </a:r>
                      <a:endParaRPr lang="fr-FR" sz="1600" b="0" dirty="0"/>
                    </a:p>
                  </a:txBody>
                  <a:tcPr anchor="ctr">
                    <a:solidFill>
                      <a:schemeClr val="bg1"/>
                    </a:solidFill>
                  </a:tcPr>
                </a:tc>
                <a:tc>
                  <a:txBody>
                    <a:bodyPr/>
                    <a:lstStyle/>
                    <a:p>
                      <a:pPr algn="ctr"/>
                      <a:r>
                        <a:rPr lang="fr-FR" sz="1600" dirty="0" smtClean="0"/>
                        <a:t>16%</a:t>
                      </a:r>
                      <a:endParaRPr lang="fr-FR" sz="1600" b="0" dirty="0"/>
                    </a:p>
                  </a:txBody>
                  <a:tcPr anchor="ctr">
                    <a:solidFill>
                      <a:schemeClr val="bg1"/>
                    </a:solidFill>
                  </a:tcPr>
                </a:tc>
                <a:tc>
                  <a:txBody>
                    <a:bodyPr/>
                    <a:lstStyle/>
                    <a:p>
                      <a:pPr algn="ctr"/>
                      <a:r>
                        <a:rPr lang="fr-FR" sz="1600" dirty="0" smtClean="0"/>
                        <a:t>32%</a:t>
                      </a:r>
                      <a:endParaRPr lang="fr-FR" sz="1600" b="0" dirty="0"/>
                    </a:p>
                  </a:txBody>
                  <a:tcPr anchor="ctr">
                    <a:solidFill>
                      <a:schemeClr val="accent3">
                        <a:lumMod val="60000"/>
                        <a:lumOff val="40000"/>
                      </a:schemeClr>
                    </a:solidFill>
                  </a:tcPr>
                </a:tc>
                <a:tc>
                  <a:txBody>
                    <a:bodyPr/>
                    <a:lstStyle/>
                    <a:p>
                      <a:pPr algn="ctr"/>
                      <a:r>
                        <a:rPr lang="fr-FR" sz="1600" dirty="0" smtClean="0"/>
                        <a:t>40%</a:t>
                      </a:r>
                      <a:endParaRPr lang="fr-FR" sz="1600" b="0" dirty="0"/>
                    </a:p>
                  </a:txBody>
                  <a:tcPr anchor="ctr">
                    <a:solidFill>
                      <a:schemeClr val="accent3"/>
                    </a:solidFill>
                  </a:tcPr>
                </a:tc>
                <a:tc>
                  <a:txBody>
                    <a:bodyPr/>
                    <a:lstStyle/>
                    <a:p>
                      <a:pPr algn="ctr"/>
                      <a:r>
                        <a:rPr lang="fr-FR" sz="1600" dirty="0" smtClean="0"/>
                        <a:t>8%</a:t>
                      </a:r>
                      <a:endParaRPr lang="fr-FR" sz="1600" b="1" dirty="0"/>
                    </a:p>
                  </a:txBody>
                  <a:tcPr anchor="ctr">
                    <a:solidFill>
                      <a:schemeClr val="bg1"/>
                    </a:solidFill>
                  </a:tcPr>
                </a:tc>
              </a:tr>
              <a:tr h="507803">
                <a:tc>
                  <a:txBody>
                    <a:bodyPr/>
                    <a:lstStyle/>
                    <a:p>
                      <a:pPr algn="ctr"/>
                      <a:r>
                        <a:rPr lang="fr-FR" sz="1400" dirty="0" smtClean="0"/>
                        <a:t>Il n'y a pas de structures pour accueillir les musiques "savantes", technologiques et le jazz</a:t>
                      </a:r>
                      <a:endParaRPr lang="fr-FR" sz="1400" b="1" dirty="0"/>
                    </a:p>
                  </a:txBody>
                  <a:tcPr anchor="ctr">
                    <a:solidFill>
                      <a:schemeClr val="bg1">
                        <a:lumMod val="85000"/>
                      </a:schemeClr>
                    </a:solidFill>
                  </a:tcPr>
                </a:tc>
                <a:tc>
                  <a:txBody>
                    <a:bodyPr/>
                    <a:lstStyle/>
                    <a:p>
                      <a:pPr algn="ctr"/>
                      <a:r>
                        <a:rPr lang="fr-FR" sz="1600" dirty="0" smtClean="0"/>
                        <a:t>4%</a:t>
                      </a:r>
                      <a:endParaRPr lang="fr-FR" sz="1600" b="1" dirty="0"/>
                    </a:p>
                  </a:txBody>
                  <a:tcPr anchor="ctr">
                    <a:solidFill>
                      <a:schemeClr val="bg1">
                        <a:lumMod val="85000"/>
                      </a:schemeClr>
                    </a:solidFill>
                  </a:tcPr>
                </a:tc>
                <a:tc>
                  <a:txBody>
                    <a:bodyPr/>
                    <a:lstStyle/>
                    <a:p>
                      <a:pPr algn="ctr"/>
                      <a:r>
                        <a:rPr lang="fr-FR" sz="1600" dirty="0" smtClean="0"/>
                        <a:t>16%</a:t>
                      </a:r>
                      <a:endParaRPr lang="fr-FR" sz="1600" b="1" dirty="0"/>
                    </a:p>
                  </a:txBody>
                  <a:tcPr anchor="ctr">
                    <a:solidFill>
                      <a:schemeClr val="bg1">
                        <a:lumMod val="85000"/>
                      </a:schemeClr>
                    </a:solidFill>
                  </a:tcPr>
                </a:tc>
                <a:tc>
                  <a:txBody>
                    <a:bodyPr/>
                    <a:lstStyle/>
                    <a:p>
                      <a:pPr algn="ctr"/>
                      <a:r>
                        <a:rPr lang="fr-FR" sz="1600" dirty="0" smtClean="0"/>
                        <a:t>15%</a:t>
                      </a:r>
                      <a:endParaRPr lang="fr-FR" sz="1600" b="0" dirty="0"/>
                    </a:p>
                  </a:txBody>
                  <a:tcPr anchor="ctr">
                    <a:solidFill>
                      <a:schemeClr val="bg1">
                        <a:lumMod val="85000"/>
                      </a:schemeClr>
                    </a:solidFill>
                  </a:tcPr>
                </a:tc>
                <a:tc>
                  <a:txBody>
                    <a:bodyPr/>
                    <a:lstStyle/>
                    <a:p>
                      <a:pPr algn="ctr"/>
                      <a:r>
                        <a:rPr lang="fr-FR" sz="1600" dirty="0" smtClean="0"/>
                        <a:t>16%</a:t>
                      </a:r>
                      <a:endParaRPr lang="fr-FR" sz="1600" b="0" dirty="0"/>
                    </a:p>
                  </a:txBody>
                  <a:tcPr anchor="ctr">
                    <a:solidFill>
                      <a:schemeClr val="bg1">
                        <a:lumMod val="85000"/>
                      </a:schemeClr>
                    </a:solidFill>
                  </a:tcPr>
                </a:tc>
                <a:tc>
                  <a:txBody>
                    <a:bodyPr/>
                    <a:lstStyle/>
                    <a:p>
                      <a:pPr algn="ctr"/>
                      <a:r>
                        <a:rPr lang="fr-FR" sz="1600" dirty="0" smtClean="0"/>
                        <a:t>48%</a:t>
                      </a:r>
                      <a:endParaRPr lang="fr-FR" sz="1600" b="0" dirty="0"/>
                    </a:p>
                  </a:txBody>
                  <a:tcPr anchor="ctr">
                    <a:solidFill>
                      <a:schemeClr val="accent3"/>
                    </a:solidFill>
                  </a:tcPr>
                </a:tc>
              </a:tr>
              <a:tr h="507803">
                <a:tc>
                  <a:txBody>
                    <a:bodyPr/>
                    <a:lstStyle/>
                    <a:p>
                      <a:pPr algn="ctr"/>
                      <a:r>
                        <a:rPr lang="fr-FR" sz="1400" dirty="0" smtClean="0"/>
                        <a:t>Il n'y a pas assez d'ateliers et de formations théoriques et pratiques autour de la musique</a:t>
                      </a:r>
                      <a:endParaRPr lang="fr-FR" sz="1400" b="1" dirty="0"/>
                    </a:p>
                  </a:txBody>
                  <a:tcPr anchor="ctr">
                    <a:solidFill>
                      <a:schemeClr val="bg1"/>
                    </a:solidFill>
                  </a:tcPr>
                </a:tc>
                <a:tc>
                  <a:txBody>
                    <a:bodyPr/>
                    <a:lstStyle/>
                    <a:p>
                      <a:pPr algn="ctr"/>
                      <a:r>
                        <a:rPr lang="fr-FR" sz="1600" b="0" dirty="0" smtClean="0"/>
                        <a:t>8%</a:t>
                      </a:r>
                      <a:endParaRPr lang="fr-FR" sz="1600" b="0" dirty="0"/>
                    </a:p>
                  </a:txBody>
                  <a:tcPr anchor="ctr">
                    <a:solidFill>
                      <a:schemeClr val="bg1"/>
                    </a:solidFill>
                  </a:tcPr>
                </a:tc>
                <a:tc>
                  <a:txBody>
                    <a:bodyPr/>
                    <a:lstStyle/>
                    <a:p>
                      <a:pPr algn="ctr"/>
                      <a:r>
                        <a:rPr lang="fr-FR" sz="1600" b="0" dirty="0" smtClean="0"/>
                        <a:t>24%</a:t>
                      </a:r>
                      <a:endParaRPr lang="fr-FR" sz="1600" b="0" dirty="0"/>
                    </a:p>
                  </a:txBody>
                  <a:tcPr anchor="ctr">
                    <a:solidFill>
                      <a:schemeClr val="accent3">
                        <a:lumMod val="60000"/>
                        <a:lumOff val="40000"/>
                      </a:schemeClr>
                    </a:solidFill>
                  </a:tcPr>
                </a:tc>
                <a:tc>
                  <a:txBody>
                    <a:bodyPr/>
                    <a:lstStyle/>
                    <a:p>
                      <a:pPr algn="ctr"/>
                      <a:r>
                        <a:rPr lang="fr-FR" sz="1600" b="0" dirty="0" smtClean="0"/>
                        <a:t>36%</a:t>
                      </a:r>
                      <a:endParaRPr lang="fr-FR" sz="1600" b="0" dirty="0"/>
                    </a:p>
                  </a:txBody>
                  <a:tcPr anchor="ctr">
                    <a:solidFill>
                      <a:schemeClr val="accent3"/>
                    </a:solidFill>
                  </a:tcPr>
                </a:tc>
                <a:tc>
                  <a:txBody>
                    <a:bodyPr/>
                    <a:lstStyle/>
                    <a:p>
                      <a:pPr algn="ctr"/>
                      <a:r>
                        <a:rPr lang="fr-FR" sz="1600" b="0" dirty="0" smtClean="0"/>
                        <a:t>10%</a:t>
                      </a:r>
                      <a:endParaRPr lang="fr-FR" sz="1600" b="0" dirty="0"/>
                    </a:p>
                  </a:txBody>
                  <a:tcPr anchor="ctr">
                    <a:solidFill>
                      <a:schemeClr val="bg1"/>
                    </a:solidFill>
                  </a:tcPr>
                </a:tc>
                <a:tc>
                  <a:txBody>
                    <a:bodyPr/>
                    <a:lstStyle/>
                    <a:p>
                      <a:pPr algn="ctr"/>
                      <a:r>
                        <a:rPr lang="fr-FR" sz="1600" b="0" dirty="0" smtClean="0"/>
                        <a:t>22%</a:t>
                      </a:r>
                      <a:endParaRPr lang="fr-FR" sz="1600" b="0" dirty="0"/>
                    </a:p>
                  </a:txBody>
                  <a:tcPr anchor="ctr">
                    <a:solidFill>
                      <a:schemeClr val="bg1"/>
                    </a:solidFill>
                  </a:tcPr>
                </a:tc>
              </a:tr>
            </a:tbl>
          </a:graphicData>
        </a:graphic>
      </p:graphicFrame>
      <p:sp>
        <p:nvSpPr>
          <p:cNvPr id="9" name="TextBox 8"/>
          <p:cNvSpPr txBox="1"/>
          <p:nvPr/>
        </p:nvSpPr>
        <p:spPr>
          <a:xfrm>
            <a:off x="0" y="1260351"/>
            <a:ext cx="10693400" cy="707886"/>
          </a:xfrm>
          <a:prstGeom prst="rect">
            <a:avLst/>
          </a:prstGeom>
          <a:noFill/>
        </p:spPr>
        <p:txBody>
          <a:bodyPr wrap="square" rtlCol="0">
            <a:spAutoFit/>
          </a:bodyPr>
          <a:lstStyle/>
          <a:p>
            <a:pPr algn="ctr"/>
            <a:r>
              <a:rPr lang="fr-FR" b="1" dirty="0" smtClean="0">
                <a:latin typeface="+mn-lt"/>
              </a:rPr>
              <a:t>Question n°9 : êtes-vous d'accord ou en désaccord avec les affirmations suivantes</a:t>
            </a:r>
          </a:p>
          <a:p>
            <a:pPr algn="ctr"/>
            <a:r>
              <a:rPr lang="fr-FR" b="1" dirty="0" smtClean="0">
                <a:latin typeface="+mn-lt"/>
              </a:rPr>
              <a:t>concernant le sud Seine Et Marne?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13" name="Content Placeholder 12"/>
          <p:cNvGraphicFramePr>
            <a:graphicFrameLocks noGrp="1"/>
          </p:cNvGraphicFramePr>
          <p:nvPr>
            <p:ph idx="1"/>
          </p:nvPr>
        </p:nvGraphicFramePr>
        <p:xfrm>
          <a:off x="450156" y="1476375"/>
          <a:ext cx="9865096" cy="34862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5292799"/>
            <a:ext cx="10693400" cy="2031325"/>
          </a:xfrm>
          <a:prstGeom prst="rect">
            <a:avLst/>
          </a:prstGeom>
          <a:noFill/>
        </p:spPr>
        <p:txBody>
          <a:bodyPr wrap="square" rtlCol="0">
            <a:spAutoFit/>
          </a:bodyPr>
          <a:lstStyle/>
          <a:p>
            <a:pPr algn="ctr"/>
            <a:r>
              <a:rPr lang="fr-FR" sz="1800" b="1" u="sng" dirty="0" smtClean="0">
                <a:latin typeface="+mn-lt"/>
              </a:rPr>
              <a:t>Analyse</a:t>
            </a:r>
          </a:p>
          <a:p>
            <a:pPr algn="ctr"/>
            <a:endParaRPr lang="fr-FR" sz="1800" dirty="0" smtClean="0">
              <a:latin typeface="+mn-lt"/>
            </a:endParaRPr>
          </a:p>
          <a:p>
            <a:pPr algn="ctr"/>
            <a:r>
              <a:rPr lang="fr-FR" sz="1800" dirty="0" smtClean="0">
                <a:latin typeface="+mn-lt"/>
              </a:rPr>
              <a:t>Ce résultat de 48% prouve l’engouement grandissant, et souvent aveugle, pour les métiers artistiques en</a:t>
            </a:r>
          </a:p>
          <a:p>
            <a:pPr algn="ctr"/>
            <a:r>
              <a:rPr lang="fr-FR" sz="1800" dirty="0" smtClean="0">
                <a:latin typeface="+mn-lt"/>
              </a:rPr>
              <a:t>général et spécialement dans la musique. L</a:t>
            </a:r>
            <a:r>
              <a:rPr lang="fr-FR" sz="1800" dirty="0" smtClean="0">
                <a:latin typeface="+mn-lt"/>
              </a:rPr>
              <a:t>’INSEE </a:t>
            </a:r>
            <a:r>
              <a:rPr lang="fr-FR" sz="1800" dirty="0" smtClean="0">
                <a:latin typeface="+mn-lt"/>
              </a:rPr>
              <a:t>constate une augmentation constante de la </a:t>
            </a:r>
            <a:r>
              <a:rPr lang="fr-FR" sz="1800" dirty="0" smtClean="0">
                <a:latin typeface="+mn-lt"/>
              </a:rPr>
              <a:t>pratique</a:t>
            </a:r>
          </a:p>
          <a:p>
            <a:pPr algn="ctr"/>
            <a:r>
              <a:rPr lang="fr-FR" sz="1800" dirty="0" smtClean="0">
                <a:latin typeface="+mn-lt"/>
              </a:rPr>
              <a:t>musicale </a:t>
            </a:r>
            <a:r>
              <a:rPr lang="fr-FR" sz="1800" dirty="0" smtClean="0">
                <a:latin typeface="+mn-lt"/>
              </a:rPr>
              <a:t>d’année en </a:t>
            </a:r>
            <a:r>
              <a:rPr lang="fr-FR" sz="1800" dirty="0" smtClean="0">
                <a:latin typeface="+mn-lt"/>
              </a:rPr>
              <a:t>année (le pourcentage de la population française pratiquant un instrument ou l’informatique musicale a doublé en 15 ans), les écoles de musique ont des listes d’attente qui s’étalent</a:t>
            </a:r>
          </a:p>
          <a:p>
            <a:pPr algn="ctr"/>
            <a:r>
              <a:rPr lang="fr-FR" sz="1800" dirty="0" smtClean="0">
                <a:latin typeface="+mn-lt"/>
              </a:rPr>
              <a:t>souvent sur 2 ou 3 a</a:t>
            </a:r>
            <a:r>
              <a:rPr lang="fr-FR" sz="1800" dirty="0" smtClean="0">
                <a:latin typeface="+mn-lt"/>
              </a:rPr>
              <a:t>ns, les concours et « télé-crochets » se multiplient et sont pris d’assaut.</a:t>
            </a:r>
            <a:endParaRPr lang="fr-FR" sz="1800"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La localisation</a:t>
            </a:r>
            <a:endParaRPr lang="fr-FR" sz="4000" dirty="0" smtClean="0">
              <a:solidFill>
                <a:schemeClr val="bg1">
                  <a:lumMod val="95000"/>
                </a:schemeClr>
              </a:solidFill>
            </a:endParaRPr>
          </a:p>
        </p:txBody>
      </p:sp>
      <p:sp>
        <p:nvSpPr>
          <p:cNvPr id="6" name="TextBox 5"/>
          <p:cNvSpPr txBox="1"/>
          <p:nvPr/>
        </p:nvSpPr>
        <p:spPr>
          <a:xfrm>
            <a:off x="234132" y="1188343"/>
            <a:ext cx="10081120" cy="5078313"/>
          </a:xfrm>
          <a:prstGeom prst="rect">
            <a:avLst/>
          </a:prstGeom>
          <a:noFill/>
        </p:spPr>
        <p:txBody>
          <a:bodyPr wrap="square" rtlCol="0">
            <a:spAutoFit/>
          </a:bodyPr>
          <a:lstStyle/>
          <a:p>
            <a:pPr eaLnBrk="1" hangingPunct="1">
              <a:buNone/>
            </a:pPr>
            <a:r>
              <a:rPr lang="fr-FR" sz="1800" dirty="0" smtClean="0">
                <a:latin typeface="+mn-lt"/>
              </a:rPr>
              <a:t>La situation de Lieusaint est idéale pour atteindre une clientèle sur tout le sud Île de France, de Paris à Fontainebleau. Elle se trouve à 15 km du bassin de Melun, à 15 km du bassin de Corbeil-Essonnes et à proximité du centre commercial du Carré Sénart, lieu très connu et fréquenté localement.</a:t>
            </a:r>
          </a:p>
          <a:p>
            <a:pPr eaLnBrk="1" hangingPunct="1">
              <a:buNone/>
            </a:pPr>
            <a:r>
              <a:rPr lang="fr-FR" sz="1800" dirty="0" smtClean="0">
                <a:latin typeface="+mn-lt"/>
              </a:rPr>
              <a:t>Cette </a:t>
            </a:r>
            <a:r>
              <a:rPr lang="fr-FR" sz="1800" dirty="0" smtClean="0">
                <a:latin typeface="+mn-lt"/>
              </a:rPr>
              <a:t>zone se situe à la jonction de l’A5, la N6 et la N104 qui relie l’A6 en 10 minutes et l’A4 en 20 minutes. La Porte d’Orléans est à 35 minutes.</a:t>
            </a:r>
          </a:p>
          <a:p>
            <a:pPr eaLnBrk="1" hangingPunct="1">
              <a:buNone/>
            </a:pPr>
            <a:r>
              <a:rPr lang="fr-FR" sz="1800" dirty="0" smtClean="0">
                <a:latin typeface="+mn-lt"/>
              </a:rPr>
              <a:t>La </a:t>
            </a:r>
            <a:r>
              <a:rPr lang="fr-FR" sz="1800" dirty="0" smtClean="0">
                <a:latin typeface="+mn-lt"/>
              </a:rPr>
              <a:t>gare RER D de Moissy-Cramayel se situe à quelques centaines de mètres. Des dizaines de lignes de bus desservent l’est et le sud de la Seine Et Marne et l’est de l’Essonne, y compris les soirs, weekends et jours fériés et les nuits (</a:t>
            </a:r>
            <a:r>
              <a:rPr lang="fr-FR" sz="1800" dirty="0" err="1" smtClean="0">
                <a:latin typeface="+mn-lt"/>
              </a:rPr>
              <a:t>Noctilien</a:t>
            </a:r>
            <a:r>
              <a:rPr lang="fr-FR" sz="1800" dirty="0" smtClean="0">
                <a:latin typeface="+mn-lt"/>
              </a:rPr>
              <a:t>). Les nouvelles lignes de bus en site protégé, les </a:t>
            </a:r>
            <a:r>
              <a:rPr lang="fr-FR" sz="1800" dirty="0" err="1" smtClean="0">
                <a:latin typeface="+mn-lt"/>
              </a:rPr>
              <a:t>Tzen</a:t>
            </a:r>
            <a:r>
              <a:rPr lang="fr-FR" sz="1800" dirty="0" smtClean="0">
                <a:latin typeface="+mn-lt"/>
              </a:rPr>
              <a:t>, vont ouvrir au public en juin 2011 (voir plan ci-joint), reliant Corbeil et Melun à </a:t>
            </a:r>
            <a:r>
              <a:rPr lang="fr-FR" sz="1800" dirty="0" smtClean="0">
                <a:latin typeface="+mn-lt"/>
              </a:rPr>
              <a:t>Moissy-Cramayel.</a:t>
            </a:r>
          </a:p>
          <a:p>
            <a:pPr eaLnBrk="1" hangingPunct="1">
              <a:buNone/>
            </a:pPr>
            <a:endParaRPr lang="fr-FR" sz="1800" dirty="0" smtClean="0">
              <a:latin typeface="+mn-lt"/>
            </a:endParaRPr>
          </a:p>
          <a:p>
            <a:pPr eaLnBrk="1" hangingPunct="1">
              <a:buNone/>
            </a:pPr>
            <a:endParaRPr lang="fr-FR" sz="1800" dirty="0" smtClean="0">
              <a:latin typeface="+mn-lt"/>
            </a:endParaRPr>
          </a:p>
          <a:p>
            <a:pPr eaLnBrk="1" hangingPunct="1">
              <a:buNone/>
            </a:pPr>
            <a:endParaRPr lang="fr-FR" sz="1800" dirty="0" smtClean="0">
              <a:latin typeface="+mn-lt"/>
            </a:endParaRPr>
          </a:p>
          <a:p>
            <a:pPr eaLnBrk="1" hangingPunct="1">
              <a:buNone/>
            </a:pPr>
            <a:r>
              <a:rPr lang="fr-FR" sz="1800" dirty="0" smtClean="0">
                <a:latin typeface="+mn-lt"/>
              </a:rPr>
              <a:t>Les </a:t>
            </a:r>
            <a:r>
              <a:rPr lang="fr-FR" sz="1800" dirty="0" smtClean="0">
                <a:latin typeface="+mn-lt"/>
              </a:rPr>
              <a:t>locaux envisagés se </a:t>
            </a:r>
            <a:r>
              <a:rPr lang="fr-FR" sz="1800" dirty="0" smtClean="0">
                <a:latin typeface="+mn-lt"/>
              </a:rPr>
              <a:t>situent</a:t>
            </a:r>
          </a:p>
          <a:p>
            <a:pPr eaLnBrk="1" hangingPunct="1">
              <a:buNone/>
            </a:pPr>
            <a:r>
              <a:rPr lang="fr-FR" sz="1800" dirty="0" smtClean="0">
                <a:latin typeface="+mn-lt"/>
              </a:rPr>
              <a:t>à </a:t>
            </a:r>
            <a:r>
              <a:rPr lang="fr-FR" sz="1800" dirty="0" smtClean="0">
                <a:latin typeface="+mn-lt"/>
              </a:rPr>
              <a:t>Villa Parc Sénart, un </a:t>
            </a:r>
            <a:r>
              <a:rPr lang="fr-FR" sz="1800" dirty="0" smtClean="0">
                <a:latin typeface="+mn-lt"/>
              </a:rPr>
              <a:t>complexe</a:t>
            </a:r>
          </a:p>
          <a:p>
            <a:pPr eaLnBrk="1" hangingPunct="1">
              <a:buNone/>
            </a:pPr>
            <a:r>
              <a:rPr lang="fr-FR" sz="1800" dirty="0" smtClean="0">
                <a:latin typeface="+mn-lt"/>
              </a:rPr>
              <a:t>de </a:t>
            </a:r>
            <a:r>
              <a:rPr lang="fr-FR" sz="1800" dirty="0" smtClean="0">
                <a:latin typeface="+mn-lt"/>
              </a:rPr>
              <a:t>locaux </a:t>
            </a:r>
            <a:r>
              <a:rPr lang="fr-FR" sz="1800" dirty="0" smtClean="0">
                <a:latin typeface="+mn-lt"/>
              </a:rPr>
              <a:t>d’activités, sur la</a:t>
            </a:r>
          </a:p>
          <a:p>
            <a:pPr eaLnBrk="1" hangingPunct="1">
              <a:buNone/>
            </a:pPr>
            <a:r>
              <a:rPr lang="fr-FR" sz="1800" dirty="0" smtClean="0">
                <a:latin typeface="+mn-lt"/>
              </a:rPr>
              <a:t>commune </a:t>
            </a:r>
            <a:r>
              <a:rPr lang="fr-FR" sz="1800" dirty="0" smtClean="0">
                <a:latin typeface="+mn-lt"/>
              </a:rPr>
              <a:t>de Lieusaint (77</a:t>
            </a:r>
            <a:r>
              <a:rPr lang="fr-FR" sz="1800" dirty="0" smtClean="0">
                <a:latin typeface="+mn-lt"/>
              </a:rPr>
              <a:t>),</a:t>
            </a:r>
          </a:p>
          <a:p>
            <a:pPr eaLnBrk="1" hangingPunct="1">
              <a:buNone/>
            </a:pPr>
            <a:r>
              <a:rPr lang="fr-FR" sz="1800" dirty="0" smtClean="0">
                <a:latin typeface="+mn-lt"/>
              </a:rPr>
              <a:t>au </a:t>
            </a:r>
            <a:r>
              <a:rPr lang="fr-FR" sz="1800" dirty="0" smtClean="0">
                <a:latin typeface="+mn-lt"/>
              </a:rPr>
              <a:t>sein de l’agglomération </a:t>
            </a:r>
            <a:r>
              <a:rPr lang="fr-FR" sz="1800" dirty="0" smtClean="0">
                <a:latin typeface="+mn-lt"/>
              </a:rPr>
              <a:t>de</a:t>
            </a:r>
          </a:p>
          <a:p>
            <a:pPr eaLnBrk="1" hangingPunct="1">
              <a:buNone/>
            </a:pPr>
            <a:r>
              <a:rPr lang="fr-FR" sz="1800" dirty="0" smtClean="0">
                <a:latin typeface="+mn-lt"/>
              </a:rPr>
              <a:t>Sénart.</a:t>
            </a:r>
            <a:endParaRPr lang="fr-FR" sz="1800" dirty="0" smtClean="0">
              <a:latin typeface="+mn-lt"/>
            </a:endParaRPr>
          </a:p>
        </p:txBody>
      </p:sp>
      <p:pic>
        <p:nvPicPr>
          <p:cNvPr id="11267" name="Picture 3" descr="C:\Users\AFP\Desktop\LIVE FACTORY\VILLA PARC SENART\Façade depuis la rue.jpg"/>
          <p:cNvPicPr>
            <a:picLocks noChangeAspect="1" noChangeArrowheads="1"/>
          </p:cNvPicPr>
          <p:nvPr/>
        </p:nvPicPr>
        <p:blipFill>
          <a:blip r:embed="rId2" cstate="print"/>
          <a:srcRect/>
          <a:stretch>
            <a:fillRect/>
          </a:stretch>
        </p:blipFill>
        <p:spPr bwMode="auto">
          <a:xfrm>
            <a:off x="3618508" y="3780631"/>
            <a:ext cx="6696744" cy="356510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La localisation</a:t>
            </a:r>
          </a:p>
        </p:txBody>
      </p:sp>
      <p:pic>
        <p:nvPicPr>
          <p:cNvPr id="1026" name="Picture 2" descr="C:\Users\AFP\Desktop\LIVE FACTORY\IDF.JPG"/>
          <p:cNvPicPr>
            <a:picLocks noChangeAspect="1" noChangeArrowheads="1"/>
          </p:cNvPicPr>
          <p:nvPr/>
        </p:nvPicPr>
        <p:blipFill>
          <a:blip r:embed="rId2" cstate="print"/>
          <a:srcRect/>
          <a:stretch>
            <a:fillRect/>
          </a:stretch>
        </p:blipFill>
        <p:spPr bwMode="auto">
          <a:xfrm>
            <a:off x="162124" y="1692399"/>
            <a:ext cx="10369153" cy="51845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La localisation</a:t>
            </a:r>
          </a:p>
        </p:txBody>
      </p:sp>
      <p:sp>
        <p:nvSpPr>
          <p:cNvPr id="4" name="TextBox 3"/>
          <p:cNvSpPr txBox="1"/>
          <p:nvPr/>
        </p:nvSpPr>
        <p:spPr>
          <a:xfrm>
            <a:off x="234132" y="1582638"/>
            <a:ext cx="10081120" cy="5078313"/>
          </a:xfrm>
          <a:prstGeom prst="rect">
            <a:avLst/>
          </a:prstGeom>
          <a:noFill/>
        </p:spPr>
        <p:txBody>
          <a:bodyPr wrap="square" rtlCol="0">
            <a:spAutoFit/>
          </a:bodyPr>
          <a:lstStyle/>
          <a:p>
            <a:pPr eaLnBrk="1" hangingPunct="1">
              <a:buNone/>
            </a:pPr>
            <a:r>
              <a:rPr lang="fr-FR" sz="1800" dirty="0" smtClean="0">
                <a:latin typeface="+mn-lt"/>
              </a:rPr>
              <a:t>L’agglomération de Sénart en quelques points :</a:t>
            </a:r>
          </a:p>
          <a:p>
            <a:pPr eaLnBrk="1" hangingPunct="1">
              <a:buFontTx/>
              <a:buChar char="-"/>
            </a:pPr>
            <a:r>
              <a:rPr lang="fr-FR" sz="1800" dirty="0" smtClean="0">
                <a:latin typeface="+mn-lt"/>
              </a:rPr>
              <a:t> 120000 habitants dont la moitié a moins de 30 ans.</a:t>
            </a:r>
          </a:p>
          <a:p>
            <a:pPr eaLnBrk="1" hangingPunct="1">
              <a:buFontTx/>
              <a:buChar char="-"/>
            </a:pPr>
            <a:r>
              <a:rPr lang="fr-FR" sz="1800" dirty="0" smtClean="0">
                <a:latin typeface="+mn-lt"/>
              </a:rPr>
              <a:t> </a:t>
            </a:r>
            <a:r>
              <a:rPr lang="fr-FR" sz="1800" dirty="0" smtClean="0">
                <a:latin typeface="+mn-lt"/>
              </a:rPr>
              <a:t>de nombreux programmes immobiliers (particuliers et entreprises) sont en cours et jusqu’en 2020.</a:t>
            </a:r>
          </a:p>
          <a:p>
            <a:pPr eaLnBrk="1" hangingPunct="1">
              <a:buFontTx/>
              <a:buChar char="-"/>
            </a:pPr>
            <a:r>
              <a:rPr lang="fr-FR" sz="1800" dirty="0" smtClean="0">
                <a:latin typeface="+mn-lt"/>
              </a:rPr>
              <a:t> le Carré Sénart a été construit en 2002 pour devenir le futur centre ville de l’agglomération, il continue de s’étendre avec Shopping Parc 1, Shopping Parc 2, et doit accueillir le nouveau théâtre de la Scène Nationale de Sénart. Sa zone de chalandise s’étend à plus de 30 kilomètres.</a:t>
            </a:r>
          </a:p>
          <a:p>
            <a:pPr eaLnBrk="1" hangingPunct="1">
              <a:buFontTx/>
              <a:buChar char="-"/>
            </a:pPr>
            <a:r>
              <a:rPr lang="fr-FR" sz="1800" dirty="0" smtClean="0">
                <a:latin typeface="+mn-lt"/>
              </a:rPr>
              <a:t> </a:t>
            </a:r>
            <a:r>
              <a:rPr lang="fr-FR" sz="1800" dirty="0" smtClean="0">
                <a:latin typeface="+mn-lt"/>
              </a:rPr>
              <a:t>projet de gare TGV Paris Sud à Lieusaint dans les dix ans.</a:t>
            </a:r>
          </a:p>
          <a:p>
            <a:pPr eaLnBrk="1" hangingPunct="1">
              <a:buFontTx/>
              <a:buChar char="-"/>
            </a:pPr>
            <a:endParaRPr lang="fr-FR" sz="1800" dirty="0" smtClean="0">
              <a:latin typeface="+mn-lt"/>
            </a:endParaRPr>
          </a:p>
          <a:p>
            <a:pPr eaLnBrk="1" hangingPunct="1"/>
            <a:endParaRPr lang="fr-FR" sz="1800" dirty="0" smtClean="0">
              <a:latin typeface="+mn-lt"/>
            </a:endParaRPr>
          </a:p>
          <a:p>
            <a:pPr eaLnBrk="1" hangingPunct="1">
              <a:buNone/>
            </a:pPr>
            <a:r>
              <a:rPr lang="fr-FR" sz="1800" dirty="0" smtClean="0">
                <a:latin typeface="+mn-lt"/>
              </a:rPr>
              <a:t>La démographie des agglomérations dans la zone de chalandise de Live Factory :</a:t>
            </a:r>
            <a:endParaRPr lang="fr-FR" sz="1800" dirty="0" smtClean="0">
              <a:latin typeface="+mn-lt"/>
            </a:endParaRPr>
          </a:p>
          <a:p>
            <a:pPr eaLnBrk="1" hangingPunct="1">
              <a:buFontTx/>
              <a:buChar char="-"/>
            </a:pPr>
            <a:r>
              <a:rPr lang="fr-FR" sz="1800" dirty="0" smtClean="0">
                <a:latin typeface="+mn-lt"/>
              </a:rPr>
              <a:t> Sénart : 120000 habitants</a:t>
            </a:r>
          </a:p>
          <a:p>
            <a:pPr eaLnBrk="1" hangingPunct="1">
              <a:buFontTx/>
              <a:buChar char="-"/>
            </a:pPr>
            <a:r>
              <a:rPr lang="fr-FR" sz="1800" dirty="0" smtClean="0">
                <a:latin typeface="+mn-lt"/>
              </a:rPr>
              <a:t> </a:t>
            </a:r>
            <a:r>
              <a:rPr lang="fr-FR" sz="1800" dirty="0" smtClean="0">
                <a:latin typeface="+mn-lt"/>
              </a:rPr>
              <a:t>Melun : 110000 habitants</a:t>
            </a:r>
            <a:endParaRPr lang="fr-FR" sz="1800" dirty="0" smtClean="0">
              <a:latin typeface="+mn-lt"/>
            </a:endParaRPr>
          </a:p>
          <a:p>
            <a:pPr eaLnBrk="1" hangingPunct="1">
              <a:buFontTx/>
              <a:buChar char="-"/>
            </a:pPr>
            <a:r>
              <a:rPr lang="fr-FR" sz="1800" dirty="0" smtClean="0">
                <a:latin typeface="+mn-lt"/>
              </a:rPr>
              <a:t> </a:t>
            </a:r>
            <a:r>
              <a:rPr lang="fr-FR" sz="1800" dirty="0" smtClean="0">
                <a:latin typeface="+mn-lt"/>
              </a:rPr>
              <a:t>Corbeil-Essonnes : 65000 habitants</a:t>
            </a:r>
          </a:p>
          <a:p>
            <a:pPr eaLnBrk="1" hangingPunct="1">
              <a:buFontTx/>
              <a:buChar char="-"/>
            </a:pPr>
            <a:r>
              <a:rPr lang="fr-FR" sz="1800" dirty="0" smtClean="0">
                <a:latin typeface="+mn-lt"/>
              </a:rPr>
              <a:t> </a:t>
            </a:r>
            <a:r>
              <a:rPr lang="fr-FR" sz="1800" dirty="0" smtClean="0">
                <a:latin typeface="+mn-lt"/>
              </a:rPr>
              <a:t>Evry : 115000 habitants</a:t>
            </a:r>
          </a:p>
          <a:p>
            <a:pPr eaLnBrk="1" hangingPunct="1">
              <a:buFontTx/>
              <a:buChar char="-"/>
            </a:pPr>
            <a:r>
              <a:rPr lang="fr-FR" sz="1800" dirty="0" smtClean="0">
                <a:latin typeface="+mn-lt"/>
              </a:rPr>
              <a:t> </a:t>
            </a:r>
            <a:r>
              <a:rPr lang="fr-FR" sz="1800" dirty="0" smtClean="0">
                <a:latin typeface="+mn-lt"/>
              </a:rPr>
              <a:t>Fontainebleau : 33000 habitants</a:t>
            </a:r>
          </a:p>
          <a:p>
            <a:pPr eaLnBrk="1" hangingPunct="1">
              <a:buFontTx/>
              <a:buChar char="-"/>
            </a:pPr>
            <a:r>
              <a:rPr lang="fr-FR" sz="1800" dirty="0" smtClean="0">
                <a:latin typeface="+mn-lt"/>
              </a:rPr>
              <a:t> </a:t>
            </a:r>
            <a:r>
              <a:rPr lang="fr-FR" sz="1800" dirty="0" smtClean="0">
                <a:latin typeface="+mn-lt"/>
              </a:rPr>
              <a:t>Brie Comte Robert : 20000 habitants</a:t>
            </a:r>
          </a:p>
          <a:p>
            <a:pPr eaLnBrk="1" hangingPunct="1">
              <a:buFontTx/>
              <a:buChar char="-"/>
            </a:pPr>
            <a:r>
              <a:rPr lang="fr-FR" sz="1800" dirty="0" smtClean="0">
                <a:latin typeface="+mn-lt"/>
              </a:rPr>
              <a:t> </a:t>
            </a:r>
            <a:r>
              <a:rPr lang="fr-FR" sz="1800" dirty="0" smtClean="0">
                <a:latin typeface="+mn-lt"/>
              </a:rPr>
              <a:t>Saint Fargeau Ponthierry : 15000 habitants</a:t>
            </a:r>
          </a:p>
          <a:p>
            <a:pPr eaLnBrk="1" hangingPunct="1"/>
            <a:r>
              <a:rPr lang="fr-FR" sz="1800" dirty="0" smtClean="0">
                <a:latin typeface="+mn-lt"/>
              </a:rPr>
              <a:t>Soit un total de 478000 habitants, sans tenir compte des villages et zones rurales du périmètre.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0156" y="1332359"/>
            <a:ext cx="9793088" cy="6048672"/>
          </a:xfrm>
        </p:spPr>
        <p:txBody>
          <a:bodyPr rIns="100800" bIns="50400"/>
          <a:lstStyle/>
          <a:p>
            <a:pPr eaLnBrk="1" hangingPunct="1">
              <a:buNone/>
            </a:pPr>
            <a:r>
              <a:rPr lang="fr-FR" sz="2000" dirty="0" smtClean="0"/>
              <a:t>	</a:t>
            </a:r>
            <a:r>
              <a:rPr lang="fr-FR" sz="1800" dirty="0" smtClean="0"/>
              <a:t>Les rares concurrents ne fournissent qu’une partie des services proposés par Live Factory, il est donc difficile de parler de « concurrence ». Voici néanmoins un tour d’horizon des structures existantes.</a:t>
            </a:r>
          </a:p>
          <a:p>
            <a:pPr eaLnBrk="1" hangingPunct="1">
              <a:buNone/>
            </a:pPr>
            <a:r>
              <a:rPr lang="fr-FR" sz="1800" dirty="0" smtClean="0"/>
              <a:t>	Nous sommes allés les visiter et y répéter pour mieux apprécier la qualité du service et le fonctionnement de la structure. Nous avons étudié de près leur taux de remplissage car il est possible depuis quelques années de réserver un créneau horaire de répétition sur internet et donc de consulter les créneaux horaires occupés et disponibles (allostudio.fr et quickstudio.com).</a:t>
            </a:r>
          </a:p>
          <a:p>
            <a:pPr eaLnBrk="1" hangingPunct="1">
              <a:buNone/>
            </a:pPr>
            <a:endParaRPr lang="fr-FR" sz="1800" dirty="0" smtClean="0"/>
          </a:p>
          <a:p>
            <a:pPr eaLnBrk="1" hangingPunct="1">
              <a:buAutoNum type="arabicPeriod"/>
            </a:pPr>
            <a:r>
              <a:rPr lang="fr-FR" sz="1800" b="1" dirty="0" smtClean="0"/>
              <a:t>Studio Lyrics</a:t>
            </a:r>
            <a:r>
              <a:rPr lang="fr-FR" sz="1800" dirty="0" smtClean="0"/>
              <a:t>, à Montgeron (91), à 15 km : seule structure commerciale du secteur.</a:t>
            </a:r>
          </a:p>
          <a:p>
            <a:pPr eaLnBrk="1" hangingPunct="1">
              <a:buNone/>
            </a:pPr>
            <a:r>
              <a:rPr lang="fr-FR" sz="1800" dirty="0" smtClean="0"/>
              <a:t>	- société créée il y a 3 ans et qui ne fait aucune communication.</a:t>
            </a:r>
          </a:p>
          <a:p>
            <a:pPr eaLnBrk="1" hangingPunct="1">
              <a:buNone/>
            </a:pPr>
            <a:r>
              <a:rPr lang="fr-FR" sz="1800" dirty="0" smtClean="0"/>
              <a:t>	- 5 studios de taille moyennes, entre 15 et 30 m², avec un remplissage correct, et 1 studio d’enregistrement avec </a:t>
            </a:r>
            <a:r>
              <a:rPr lang="fr-FR" sz="1800" dirty="0" smtClean="0"/>
              <a:t>des équipements </a:t>
            </a:r>
            <a:r>
              <a:rPr lang="fr-FR" sz="1800" dirty="0" smtClean="0"/>
              <a:t>bas de gamme. Possibilité de prendre des cours et d’acheter des consommables (baguettes, cordes de guitares, piles…). </a:t>
            </a:r>
            <a:r>
              <a:rPr lang="fr-FR" sz="1800" dirty="0" smtClean="0"/>
              <a:t>Mauvais rapport qualité/prix.</a:t>
            </a:r>
            <a:endParaRPr lang="fr-FR" sz="1800" dirty="0" smtClean="0"/>
          </a:p>
          <a:p>
            <a:pPr eaLnBrk="1" hangingPunct="1">
              <a:buNone/>
            </a:pPr>
            <a:r>
              <a:rPr lang="fr-FR" sz="1800" dirty="0" smtClean="0"/>
              <a:t>	- cadre, confort et accueil de faibles qualités, impossibilité de viser une clientèle semi-professionnelle ou professionnelle : 1 seul W.C. pour toute la structure qui sert également de rangement, entretien et maintenance inexistants (problèmes électriques, dalles de plafond qui se décollent…), pas d’accompagnement pour aider les groupes à s’installer, circulation d’air peu performante, aucun </a:t>
            </a:r>
            <a:r>
              <a:rPr lang="fr-FR" sz="1800" dirty="0" smtClean="0"/>
              <a:t>accès aux </a:t>
            </a:r>
            <a:r>
              <a:rPr lang="fr-FR" sz="1800" dirty="0" smtClean="0"/>
              <a:t>personnes à mobilité </a:t>
            </a:r>
            <a:r>
              <a:rPr lang="fr-FR" sz="1800" dirty="0" smtClean="0"/>
              <a:t>réduite, appels téléphoniques qui se soldent par un répondeur la plupart du temps pendant les heures d’ouverture…</a:t>
            </a:r>
            <a:endParaRPr lang="fr-FR" sz="1800" dirty="0" smtClean="0"/>
          </a:p>
          <a:p>
            <a:pPr eaLnBrk="1" hangingPunct="1">
              <a:buNone/>
            </a:pPr>
            <a:r>
              <a:rPr lang="fr-FR" sz="1800" dirty="0" smtClean="0"/>
              <a:t>	- site internet peu fonctionnel, il n’est indiqué nulle part les horaires d’ouverture par exemple.</a:t>
            </a:r>
          </a:p>
        </p:txBody>
      </p:sp>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1. La concurrence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La localisation</a:t>
            </a:r>
          </a:p>
        </p:txBody>
      </p:sp>
      <p:pic>
        <p:nvPicPr>
          <p:cNvPr id="2050" name="Picture 2" descr="C:\Users\AFP\Desktop\LIVE FACTORY\Senart.JPG"/>
          <p:cNvPicPr>
            <a:picLocks noChangeAspect="1" noChangeArrowheads="1"/>
          </p:cNvPicPr>
          <p:nvPr/>
        </p:nvPicPr>
        <p:blipFill>
          <a:blip r:embed="rId2" cstate="print"/>
          <a:srcRect/>
          <a:stretch>
            <a:fillRect/>
          </a:stretch>
        </p:blipFill>
        <p:spPr bwMode="auto">
          <a:xfrm>
            <a:off x="234132" y="1692399"/>
            <a:ext cx="10297144" cy="51485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La localisation</a:t>
            </a:r>
          </a:p>
        </p:txBody>
      </p:sp>
      <p:pic>
        <p:nvPicPr>
          <p:cNvPr id="3074" name="Picture 2" descr="C:\Users\AFP\Desktop\LIVE FACTORY\Parc du Levant.JPG"/>
          <p:cNvPicPr>
            <a:picLocks noChangeAspect="1" noChangeArrowheads="1"/>
          </p:cNvPicPr>
          <p:nvPr/>
        </p:nvPicPr>
        <p:blipFill>
          <a:blip r:embed="rId2" cstate="print"/>
          <a:srcRect/>
          <a:stretch>
            <a:fillRect/>
          </a:stretch>
        </p:blipFill>
        <p:spPr bwMode="auto">
          <a:xfrm>
            <a:off x="234132" y="1332359"/>
            <a:ext cx="10225136" cy="5406472"/>
          </a:xfrm>
          <a:prstGeom prst="rect">
            <a:avLst/>
          </a:prstGeom>
          <a:noFill/>
        </p:spPr>
      </p:pic>
      <p:sp>
        <p:nvSpPr>
          <p:cNvPr id="6" name="TextBox 5"/>
          <p:cNvSpPr txBox="1"/>
          <p:nvPr/>
        </p:nvSpPr>
        <p:spPr>
          <a:xfrm>
            <a:off x="234132" y="6804967"/>
            <a:ext cx="10225136" cy="646331"/>
          </a:xfrm>
          <a:prstGeom prst="rect">
            <a:avLst/>
          </a:prstGeom>
          <a:noFill/>
        </p:spPr>
        <p:txBody>
          <a:bodyPr wrap="square" rtlCol="0">
            <a:spAutoFit/>
          </a:bodyPr>
          <a:lstStyle/>
          <a:p>
            <a:r>
              <a:rPr lang="fr-FR" sz="1800" dirty="0" smtClean="0">
                <a:latin typeface="+mn-lt"/>
              </a:rPr>
              <a:t>Note : le terrain entre les ronds-points et Villa Parc/Live Factory accueille déjà des locaux d’activités neufs (</a:t>
            </a:r>
            <a:r>
              <a:rPr lang="fr-FR" sz="1800" dirty="0" err="1" smtClean="0">
                <a:latin typeface="+mn-lt"/>
              </a:rPr>
              <a:t>Innovespace</a:t>
            </a:r>
            <a:r>
              <a:rPr lang="fr-FR" sz="1800" dirty="0" smtClean="0">
                <a:latin typeface="+mn-lt"/>
              </a:rPr>
              <a:t>) et ça sera le cas de toutes les surfaces agricoles mitoyennes à l’horizon 2020.</a:t>
            </a:r>
            <a:endParaRPr lang="fr-FR" sz="1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Transports en communs</a:t>
            </a:r>
          </a:p>
        </p:txBody>
      </p:sp>
      <p:pic>
        <p:nvPicPr>
          <p:cNvPr id="5122" name="Picture 2" descr="C:\Users\AFP\LIVE FACTORY\ETUDE DE MARCHE\Carte T Zen.jpg"/>
          <p:cNvPicPr>
            <a:picLocks noChangeAspect="1" noChangeArrowheads="1"/>
          </p:cNvPicPr>
          <p:nvPr/>
        </p:nvPicPr>
        <p:blipFill>
          <a:blip r:embed="rId2" cstate="print"/>
          <a:srcRect/>
          <a:stretch>
            <a:fillRect/>
          </a:stretch>
        </p:blipFill>
        <p:spPr bwMode="auto">
          <a:xfrm>
            <a:off x="1530276" y="1260351"/>
            <a:ext cx="7650163" cy="5821363"/>
          </a:xfrm>
          <a:prstGeom prst="rect">
            <a:avLst/>
          </a:prstGeom>
          <a:noFill/>
        </p:spPr>
      </p:pic>
      <p:sp>
        <p:nvSpPr>
          <p:cNvPr id="6" name="TextBox 5"/>
          <p:cNvSpPr txBox="1"/>
          <p:nvPr/>
        </p:nvSpPr>
        <p:spPr>
          <a:xfrm>
            <a:off x="1602284" y="7063382"/>
            <a:ext cx="7560840" cy="461665"/>
          </a:xfrm>
          <a:prstGeom prst="rect">
            <a:avLst/>
          </a:prstGeom>
          <a:noFill/>
        </p:spPr>
        <p:txBody>
          <a:bodyPr wrap="square" rtlCol="0">
            <a:spAutoFit/>
          </a:bodyPr>
          <a:lstStyle/>
          <a:p>
            <a:pPr algn="ctr"/>
            <a:r>
              <a:rPr lang="fr-FR" sz="2400" dirty="0" smtClean="0">
                <a:latin typeface="+mn-lt"/>
              </a:rPr>
              <a:t>Carte du T Zen, bus en site propre</a:t>
            </a:r>
            <a:endParaRPr lang="fr-FR" sz="24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3. </a:t>
            </a:r>
            <a:r>
              <a:rPr lang="fr-FR" sz="4000" dirty="0" smtClean="0">
                <a:solidFill>
                  <a:schemeClr val="bg1">
                    <a:lumMod val="95000"/>
                  </a:schemeClr>
                </a:solidFill>
              </a:rPr>
              <a:t>Transports en commun</a:t>
            </a:r>
          </a:p>
        </p:txBody>
      </p:sp>
      <p:pic>
        <p:nvPicPr>
          <p:cNvPr id="4098" name="Picture 2" descr="C:\Users\AFP\LIVE FACTORY\ETUDE DE MARCHE\Carte Sénart Bus.JPG"/>
          <p:cNvPicPr>
            <a:picLocks noChangeAspect="1" noChangeArrowheads="1"/>
          </p:cNvPicPr>
          <p:nvPr/>
        </p:nvPicPr>
        <p:blipFill>
          <a:blip r:embed="rId2" cstate="print"/>
          <a:srcRect/>
          <a:stretch>
            <a:fillRect/>
          </a:stretch>
        </p:blipFill>
        <p:spPr bwMode="auto">
          <a:xfrm>
            <a:off x="1602284" y="1260351"/>
            <a:ext cx="7416824" cy="61357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3066251"/>
            <a:ext cx="10693400" cy="1650484"/>
          </a:xfrm>
        </p:spPr>
        <p:txBody>
          <a:bodyPr/>
          <a:lstStyle/>
          <a:p>
            <a:pPr marL="514350" indent="-514350" algn="ctr" eaLnBrk="1" hangingPunct="1">
              <a:buNone/>
            </a:pPr>
            <a:r>
              <a:rPr lang="fr-FR" sz="4800" dirty="0" smtClean="0">
                <a:solidFill>
                  <a:schemeClr val="bg1">
                    <a:lumMod val="95000"/>
                  </a:schemeClr>
                </a:solidFill>
                <a:latin typeface="Arial" pitchFamily="34" charset="0"/>
                <a:cs typeface="Arial" pitchFamily="34" charset="0"/>
              </a:rPr>
              <a:t>Contacts</a:t>
            </a:r>
          </a:p>
          <a:p>
            <a:pPr marL="514350" indent="-514350" algn="ctr" eaLnBrk="1" hangingPunct="1">
              <a:buNone/>
            </a:pPr>
            <a:endParaRPr lang="fr-FR" sz="2000" dirty="0" smtClean="0">
              <a:solidFill>
                <a:schemeClr val="bg1">
                  <a:lumMod val="95000"/>
                </a:schemeClr>
              </a:solidFill>
              <a:latin typeface="Arial" pitchFamily="34" charset="0"/>
              <a:cs typeface="Arial" pitchFamily="34" charset="0"/>
            </a:endParaRPr>
          </a:p>
          <a:p>
            <a:pPr marL="514350" indent="-514350" algn="ctr" eaLnBrk="1" hangingPunct="1">
              <a:buNone/>
            </a:pPr>
            <a:r>
              <a:rPr lang="fr-FR" sz="2400" dirty="0" smtClean="0">
                <a:solidFill>
                  <a:schemeClr val="bg1">
                    <a:lumMod val="95000"/>
                  </a:schemeClr>
                </a:solidFill>
                <a:latin typeface="Arial" pitchFamily="34" charset="0"/>
                <a:cs typeface="Arial" pitchFamily="34" charset="0"/>
              </a:rPr>
              <a:t>contact@livefactory.fr</a:t>
            </a:r>
          </a:p>
        </p:txBody>
      </p:sp>
      <p:sp>
        <p:nvSpPr>
          <p:cNvPr id="3" name="Content Placeholder 2"/>
          <p:cNvSpPr txBox="1">
            <a:spLocks/>
          </p:cNvSpPr>
          <p:nvPr/>
        </p:nvSpPr>
        <p:spPr bwMode="auto">
          <a:xfrm>
            <a:off x="3153782" y="5307049"/>
            <a:ext cx="3705086" cy="178595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marL="373063" marR="0" lvl="0" indent="-373063" algn="ctr" defTabSz="995363" rtl="0" eaLnBrk="1" fontAlgn="base" latinLnBrk="0" hangingPunct="1">
              <a:lnSpc>
                <a:spcPct val="100000"/>
              </a:lnSpc>
              <a:spcBef>
                <a:spcPct val="20000"/>
              </a:spcBef>
              <a:spcAft>
                <a:spcPct val="0"/>
              </a:spcAft>
              <a:buClrTx/>
              <a:buSzTx/>
              <a:tabLst/>
              <a:defRPr/>
            </a:pPr>
            <a:r>
              <a:rPr kumimoji="0" lang="fr-FR" sz="2800" b="0" i="0" u="none" strike="noStrike" kern="1200" cap="none" spc="0" normalizeH="0" baseline="0" noProof="0" dirty="0" smtClean="0">
                <a:ln>
                  <a:noFill/>
                </a:ln>
                <a:solidFill>
                  <a:schemeClr val="bg1">
                    <a:lumMod val="95000"/>
                  </a:schemeClr>
                </a:solidFill>
                <a:effectLst/>
                <a:uLnTx/>
                <a:uFillTx/>
                <a:latin typeface="+mn-lt"/>
                <a:ea typeface="+mn-ea"/>
                <a:cs typeface="+mn-cs"/>
              </a:rPr>
              <a:t>Arnaud Joffroy</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91 rue du Verger</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77240 Cesson</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06 83 34 44 96</a:t>
            </a:r>
          </a:p>
        </p:txBody>
      </p:sp>
      <p:sp>
        <p:nvSpPr>
          <p:cNvPr id="5" name="Content Placeholder 2"/>
          <p:cNvSpPr txBox="1">
            <a:spLocks/>
          </p:cNvSpPr>
          <p:nvPr/>
        </p:nvSpPr>
        <p:spPr bwMode="auto">
          <a:xfrm>
            <a:off x="6426820" y="5307409"/>
            <a:ext cx="3960440" cy="178559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marL="373063" marR="0" lvl="0" indent="-373063" algn="ctr" defTabSz="995363" rtl="0" eaLnBrk="1" fontAlgn="base" latinLnBrk="0" hangingPunct="1">
              <a:lnSpc>
                <a:spcPct val="100000"/>
              </a:lnSpc>
              <a:spcBef>
                <a:spcPct val="20000"/>
              </a:spcBef>
              <a:spcAft>
                <a:spcPct val="0"/>
              </a:spcAft>
              <a:buClrTx/>
              <a:buSzTx/>
              <a:tabLst/>
              <a:defRPr/>
            </a:pPr>
            <a:r>
              <a:rPr kumimoji="0" lang="fr-FR" sz="2800" b="0" i="0" u="none" strike="noStrike" kern="1200" cap="none" spc="0" normalizeH="0" baseline="0" noProof="0" dirty="0" smtClean="0">
                <a:ln>
                  <a:noFill/>
                </a:ln>
                <a:solidFill>
                  <a:schemeClr val="bg1">
                    <a:lumMod val="95000"/>
                  </a:schemeClr>
                </a:solidFill>
                <a:effectLst/>
                <a:uLnTx/>
                <a:uFillTx/>
                <a:latin typeface="+mn-lt"/>
                <a:ea typeface="+mn-ea"/>
                <a:cs typeface="+mn-cs"/>
              </a:rPr>
              <a:t>Aurélien Patrice-Martin</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22 rue du Centre</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77950 Moisenay</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06 60 80 62 47</a:t>
            </a:r>
          </a:p>
        </p:txBody>
      </p:sp>
      <p:sp>
        <p:nvSpPr>
          <p:cNvPr id="6" name="Content Placeholder 2"/>
          <p:cNvSpPr txBox="1">
            <a:spLocks/>
          </p:cNvSpPr>
          <p:nvPr/>
        </p:nvSpPr>
        <p:spPr bwMode="auto">
          <a:xfrm>
            <a:off x="90116" y="5307049"/>
            <a:ext cx="3705086" cy="178595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marL="373063" marR="0" lvl="0" indent="-373063" algn="ctr" defTabSz="995363" rtl="0" eaLnBrk="1" fontAlgn="base" latinLnBrk="0" hangingPunct="1">
              <a:lnSpc>
                <a:spcPct val="100000"/>
              </a:lnSpc>
              <a:spcBef>
                <a:spcPct val="20000"/>
              </a:spcBef>
              <a:spcAft>
                <a:spcPct val="0"/>
              </a:spcAft>
              <a:buClrTx/>
              <a:buSzTx/>
              <a:tabLst/>
              <a:defRPr/>
            </a:pPr>
            <a:r>
              <a:rPr kumimoji="0" lang="fr-FR" sz="2800" b="0" i="0" u="none" strike="noStrike" kern="1200" cap="none" spc="0" normalizeH="0" baseline="0" noProof="0" dirty="0" smtClean="0">
                <a:ln>
                  <a:noFill/>
                </a:ln>
                <a:solidFill>
                  <a:schemeClr val="bg1">
                    <a:lumMod val="95000"/>
                  </a:schemeClr>
                </a:solidFill>
                <a:effectLst/>
                <a:uLnTx/>
                <a:uFillTx/>
                <a:latin typeface="+mn-lt"/>
                <a:ea typeface="+mn-ea"/>
                <a:cs typeface="+mn-cs"/>
              </a:rPr>
              <a:t>Jonathan Glaros</a:t>
            </a: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12 rue Lucien </a:t>
            </a:r>
            <a:r>
              <a:rPr kumimoji="0" lang="fr-FR" b="0" i="0" u="none" strike="noStrike" kern="1200" cap="none" spc="0" normalizeH="0" baseline="0" noProof="0" dirty="0" err="1" smtClean="0">
                <a:ln>
                  <a:noFill/>
                </a:ln>
                <a:solidFill>
                  <a:schemeClr val="bg1">
                    <a:lumMod val="95000"/>
                  </a:schemeClr>
                </a:solidFill>
                <a:effectLst/>
                <a:uLnTx/>
                <a:uFillTx/>
                <a:latin typeface="+mn-lt"/>
                <a:ea typeface="+mn-ea"/>
                <a:cs typeface="+mn-cs"/>
              </a:rPr>
              <a:t>Sampaix</a:t>
            </a:r>
            <a:endPar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373063" marR="0" lvl="0" indent="-373063" algn="ctr" defTabSz="995363" rtl="0" eaLnBrk="1" fontAlgn="base" latinLnBrk="0" hangingPunct="1">
              <a:lnSpc>
                <a:spcPct val="100000"/>
              </a:lnSpc>
              <a:spcBef>
                <a:spcPct val="20000"/>
              </a:spcBef>
              <a:spcAft>
                <a:spcPct val="0"/>
              </a:spcAft>
              <a:buClrTx/>
              <a:buSzTx/>
              <a:tabLst/>
              <a:defRPr/>
            </a:pPr>
            <a:r>
              <a:rPr lang="fr-FR" dirty="0" smtClean="0">
                <a:solidFill>
                  <a:schemeClr val="bg1">
                    <a:lumMod val="95000"/>
                  </a:schemeClr>
                </a:solidFill>
                <a:latin typeface="+mn-lt"/>
                <a:cs typeface="+mn-cs"/>
              </a:rPr>
              <a:t>92320 Chatillon</a:t>
            </a:r>
            <a:endPar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373063" marR="0" lvl="0" indent="-373063" algn="ctr" defTabSz="995363" rtl="0" eaLnBrk="1" fontAlgn="base" latinLnBrk="0" hangingPunct="1">
              <a:lnSpc>
                <a:spcPct val="100000"/>
              </a:lnSpc>
              <a:spcBef>
                <a:spcPct val="20000"/>
              </a:spcBef>
              <a:spcAft>
                <a:spcPct val="0"/>
              </a:spcAft>
              <a:buClrTx/>
              <a:buSzTx/>
              <a:tabLst/>
              <a:defRPr/>
            </a:pPr>
            <a:r>
              <a:rPr kumimoji="0" lang="fr-FR" b="0" i="0" u="none" strike="noStrike" kern="1200" cap="none" spc="0" normalizeH="0" baseline="0" noProof="0" dirty="0" smtClean="0">
                <a:ln>
                  <a:noFill/>
                </a:ln>
                <a:solidFill>
                  <a:schemeClr val="bg1">
                    <a:lumMod val="95000"/>
                  </a:schemeClr>
                </a:solidFill>
                <a:effectLst/>
                <a:uLnTx/>
                <a:uFillTx/>
                <a:latin typeface="+mn-lt"/>
                <a:ea typeface="+mn-ea"/>
                <a:cs typeface="+mn-cs"/>
              </a:rPr>
              <a:t>06 10 90 47 13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534988" y="1692399"/>
            <a:ext cx="9623425" cy="5472608"/>
          </a:xfrm>
        </p:spPr>
        <p:txBody>
          <a:bodyPr/>
          <a:lstStyle/>
          <a:p>
            <a:pPr eaLnBrk="1" hangingPunct="1">
              <a:buNone/>
            </a:pPr>
            <a:r>
              <a:rPr lang="fr-FR" sz="1800" b="1" dirty="0" smtClean="0"/>
              <a:t>2. 	L’Empreinte</a:t>
            </a:r>
            <a:r>
              <a:rPr lang="fr-FR" sz="1800" dirty="0" smtClean="0"/>
              <a:t>, à Savigny Le Temple (77), à 5 km : lieu de diffusion reconnu régionalement.</a:t>
            </a:r>
          </a:p>
          <a:p>
            <a:pPr eaLnBrk="1" hangingPunct="1">
              <a:buNone/>
            </a:pPr>
            <a:r>
              <a:rPr lang="fr-FR" sz="1800" dirty="0" smtClean="0"/>
              <a:t>	- salle de concert municipale de 400 places qui propose aussi répétition et enregistrement.</a:t>
            </a:r>
          </a:p>
          <a:p>
            <a:pPr eaLnBrk="1" hangingPunct="1">
              <a:buNone/>
            </a:pPr>
            <a:r>
              <a:rPr lang="fr-FR" sz="1800" dirty="0" smtClean="0"/>
              <a:t>	- 1 studio de 20 m² et 1 studio de 90 m² destiné à la musique et la danse, avec un remplissage maximum, et 1 studio d’enregistrement avec un équipement bas de gamme. Bon rapport qualité/prix car les tarifs sont bas.</a:t>
            </a:r>
          </a:p>
          <a:p>
            <a:pPr eaLnBrk="1" hangingPunct="1">
              <a:buNone/>
            </a:pPr>
            <a:r>
              <a:rPr lang="fr-FR" sz="1800" dirty="0" smtClean="0"/>
              <a:t>	- cadre, confort et accueil de qualités correctes mais aucun parking, matériel bas de gamme dans les studios, impossibilité de viser une clientèle semi-professionnelle ou professionnelle.</a:t>
            </a:r>
          </a:p>
          <a:p>
            <a:pPr eaLnBrk="1" hangingPunct="1">
              <a:buNone/>
            </a:pPr>
            <a:r>
              <a:rPr lang="fr-FR" sz="1800" dirty="0" smtClean="0"/>
              <a:t>	- horaires d’ouvertures contraignants pour les musiciens : fermeture le dimanche, 13H-19H le samedi, et entre 14H et 22H en moyenne en semaine.</a:t>
            </a:r>
          </a:p>
          <a:p>
            <a:pPr eaLnBrk="1" hangingPunct="1">
              <a:buNone/>
            </a:pPr>
            <a:r>
              <a:rPr lang="fr-FR" sz="1800" dirty="0" smtClean="0"/>
              <a:t>	- possibilité de réserver un créneau horaire à l’année (exemple : tous les vendredis de 20H à 23H), ce qui empêche tout musicien qui n’était pas présent lors du partage des créneaux, lors d’une réunion tous les mois de septembre, de trouver une place.</a:t>
            </a:r>
          </a:p>
          <a:p>
            <a:pPr eaLnBrk="1" hangingPunct="1">
              <a:buNone/>
            </a:pPr>
            <a:r>
              <a:rPr lang="fr-FR" sz="1800" dirty="0" smtClean="0"/>
              <a:t>	- priorité et avantage tarifaire donnés aux musiciens de Savigny Le Temple.</a:t>
            </a:r>
          </a:p>
          <a:p>
            <a:pPr eaLnBrk="1" hangingPunct="1">
              <a:buNone/>
            </a:pPr>
            <a:r>
              <a:rPr lang="fr-FR" sz="1800" dirty="0" smtClean="0"/>
              <a:t>	- site internet dédié principalement à la salle de concert et rarement mis à jour concernant la répétition et l’enregistrement (dernière mise à jour : 2008).</a:t>
            </a:r>
          </a:p>
          <a:p>
            <a:pPr eaLnBrk="1" hangingPunct="1">
              <a:buNone/>
            </a:pPr>
            <a:endParaRPr lang="fr-FR" sz="1800" dirty="0" smtClean="0"/>
          </a:p>
          <a:p>
            <a:pPr eaLnBrk="1" hangingPunct="1"/>
            <a:endParaRPr lang="fr-FR" sz="1800" dirty="0" smtClean="0"/>
          </a:p>
          <a:p>
            <a:pPr eaLnBrk="1" hangingPunct="1">
              <a:buFontTx/>
              <a:buChar char="-"/>
            </a:pPr>
            <a:endParaRPr lang="fr-FR" sz="1800" dirty="0" smtClean="0"/>
          </a:p>
        </p:txBody>
      </p:sp>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1. La concurrence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534988" y="1692399"/>
            <a:ext cx="9623425" cy="5472608"/>
          </a:xfrm>
        </p:spPr>
        <p:txBody>
          <a:bodyPr/>
          <a:lstStyle/>
          <a:p>
            <a:pPr eaLnBrk="1" hangingPunct="1">
              <a:buNone/>
            </a:pPr>
            <a:r>
              <a:rPr lang="fr-FR" sz="1800" b="1" dirty="0" smtClean="0"/>
              <a:t>3.	Les 18 Marches</a:t>
            </a:r>
            <a:r>
              <a:rPr lang="fr-FR" sz="1800" dirty="0" smtClean="0"/>
              <a:t>, à Moissy-Cramayel (77), à 2 km : lieu de diffusion reconnu localement.</a:t>
            </a:r>
          </a:p>
          <a:p>
            <a:pPr eaLnBrk="1" hangingPunct="1">
              <a:buNone/>
            </a:pPr>
            <a:r>
              <a:rPr lang="fr-FR" sz="1800" dirty="0" smtClean="0"/>
              <a:t>	- salle de concert municipale de 100 places qui propose aussi de la répétition.</a:t>
            </a:r>
          </a:p>
          <a:p>
            <a:pPr eaLnBrk="1" hangingPunct="1">
              <a:buNone/>
            </a:pPr>
            <a:r>
              <a:rPr lang="fr-FR" sz="1800" dirty="0" smtClean="0"/>
              <a:t>	- 1 studio de 24 m² et 1 studio de 90 m², avec un remplissage maximum. Mauvais rapport qualité/prix malgré des tarifs très compétitifs.</a:t>
            </a:r>
          </a:p>
          <a:p>
            <a:pPr eaLnBrk="1" hangingPunct="1">
              <a:buNone/>
            </a:pPr>
            <a:r>
              <a:rPr lang="fr-FR" sz="1800" dirty="0" smtClean="0"/>
              <a:t>	- cadre et confort de qualités correctes mais aucun accueil, les musiciens sont en autogestion, chaque groupe a un </a:t>
            </a:r>
            <a:r>
              <a:rPr lang="fr-FR" sz="1800" dirty="0" err="1" smtClean="0"/>
              <a:t>pass</a:t>
            </a:r>
            <a:r>
              <a:rPr lang="fr-FR" sz="1800" dirty="0" smtClean="0"/>
              <a:t>, matériel très bas de gamme dans les studios, impossibilité de viser une clientèle semi-professionnelle ou professionnelle. Parking aisé.</a:t>
            </a:r>
          </a:p>
          <a:p>
            <a:pPr eaLnBrk="1" hangingPunct="1">
              <a:buNone/>
            </a:pPr>
            <a:r>
              <a:rPr lang="fr-FR" sz="1800" dirty="0" smtClean="0"/>
              <a:t>	- horaires d’ouvertures : officiellement de 09H à 23H, 7j/7, mais n’importe quand en pratique car autogestion des musiciens.</a:t>
            </a:r>
          </a:p>
          <a:p>
            <a:pPr eaLnBrk="1" hangingPunct="1">
              <a:buNone/>
            </a:pPr>
            <a:r>
              <a:rPr lang="fr-FR" sz="1800" dirty="0" smtClean="0"/>
              <a:t>	- possibilité de réserver un créneau horaire à l’année (exemple : tous les vendredis de 20H à 23H), ce qui empêche tout musicien qui n’était pas présent lors du partage des créneaux, lors d’une réunion tous les mois de septembre, de trouver une place.</a:t>
            </a:r>
          </a:p>
          <a:p>
            <a:pPr eaLnBrk="1" hangingPunct="1">
              <a:buNone/>
            </a:pPr>
            <a:r>
              <a:rPr lang="fr-FR" sz="1800" dirty="0" smtClean="0"/>
              <a:t>	- priorité et avantage tarifaire donnés aux musiciens de Moissy-Cramayel.</a:t>
            </a:r>
          </a:p>
          <a:p>
            <a:pPr eaLnBrk="1" hangingPunct="1">
              <a:buNone/>
            </a:pPr>
            <a:r>
              <a:rPr lang="fr-FR" sz="1800" dirty="0" smtClean="0"/>
              <a:t>	- site internet = page </a:t>
            </a:r>
            <a:r>
              <a:rPr lang="fr-FR" sz="1800" dirty="0" err="1" smtClean="0"/>
              <a:t>MySpace</a:t>
            </a:r>
            <a:r>
              <a:rPr lang="fr-FR" sz="1800" dirty="0" smtClean="0"/>
              <a:t> dédiée principalement à la salle de concert, aucune mise à jour concernant la répétition.</a:t>
            </a:r>
          </a:p>
          <a:p>
            <a:pPr eaLnBrk="1" hangingPunct="1">
              <a:buNone/>
            </a:pPr>
            <a:endParaRPr lang="fr-FR" sz="1800" dirty="0" smtClean="0"/>
          </a:p>
          <a:p>
            <a:pPr eaLnBrk="1" hangingPunct="1"/>
            <a:endParaRPr lang="fr-FR" sz="1800" dirty="0" smtClean="0"/>
          </a:p>
          <a:p>
            <a:pPr eaLnBrk="1" hangingPunct="1">
              <a:buFontTx/>
              <a:buChar char="-"/>
            </a:pPr>
            <a:endParaRPr lang="fr-FR" sz="1800" dirty="0" smtClean="0"/>
          </a:p>
        </p:txBody>
      </p:sp>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1. La concurrence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534988" y="1692399"/>
            <a:ext cx="9623425" cy="5472608"/>
          </a:xfrm>
        </p:spPr>
        <p:txBody>
          <a:bodyPr/>
          <a:lstStyle/>
          <a:p>
            <a:pPr eaLnBrk="1" hangingPunct="1">
              <a:buNone/>
            </a:pPr>
            <a:r>
              <a:rPr lang="fr-FR" sz="1800" b="1" dirty="0" smtClean="0"/>
              <a:t>4.</a:t>
            </a:r>
            <a:r>
              <a:rPr lang="fr-FR" sz="1800" b="1" dirty="0" smtClean="0"/>
              <a:t>	</a:t>
            </a:r>
            <a:r>
              <a:rPr lang="fr-FR" sz="1800" b="1" dirty="0" smtClean="0"/>
              <a:t>Le Chaudron</a:t>
            </a:r>
            <a:r>
              <a:rPr lang="fr-FR" sz="1800" dirty="0" smtClean="0"/>
              <a:t>, au </a:t>
            </a:r>
            <a:r>
              <a:rPr lang="fr-FR" sz="1800" dirty="0" err="1" smtClean="0"/>
              <a:t>Mée</a:t>
            </a:r>
            <a:r>
              <a:rPr lang="fr-FR" sz="1800" dirty="0" smtClean="0"/>
              <a:t>-Sur-Seine (77</a:t>
            </a:r>
            <a:r>
              <a:rPr lang="fr-FR" sz="1800" dirty="0" smtClean="0"/>
              <a:t>), à </a:t>
            </a:r>
            <a:r>
              <a:rPr lang="fr-FR" sz="1800" dirty="0" smtClean="0"/>
              <a:t>15 </a:t>
            </a:r>
            <a:r>
              <a:rPr lang="fr-FR" sz="1800" dirty="0" smtClean="0"/>
              <a:t>km : </a:t>
            </a:r>
            <a:r>
              <a:rPr lang="fr-FR" sz="1800" dirty="0" smtClean="0"/>
              <a:t>MJC.</a:t>
            </a:r>
            <a:endParaRPr lang="fr-FR" sz="1800" dirty="0" smtClean="0"/>
          </a:p>
          <a:p>
            <a:pPr eaLnBrk="1" hangingPunct="1">
              <a:buNone/>
            </a:pPr>
            <a:r>
              <a:rPr lang="fr-FR" sz="1800" dirty="0" smtClean="0"/>
              <a:t>	- salle de concert municipale de </a:t>
            </a:r>
            <a:r>
              <a:rPr lang="fr-FR" sz="1800" dirty="0" smtClean="0"/>
              <a:t>240 </a:t>
            </a:r>
            <a:r>
              <a:rPr lang="fr-FR" sz="1800" dirty="0" smtClean="0"/>
              <a:t>places qui propose aussi de la répétition.</a:t>
            </a:r>
          </a:p>
          <a:p>
            <a:pPr eaLnBrk="1" hangingPunct="1">
              <a:buNone/>
            </a:pPr>
            <a:r>
              <a:rPr lang="fr-FR" sz="1800" dirty="0" smtClean="0"/>
              <a:t>	- 1 studio de </a:t>
            </a:r>
            <a:r>
              <a:rPr lang="fr-FR" sz="1800" dirty="0" smtClean="0"/>
              <a:t>20 m², </a:t>
            </a:r>
            <a:r>
              <a:rPr lang="fr-FR" sz="1800" dirty="0" smtClean="0"/>
              <a:t>1 studio de </a:t>
            </a:r>
            <a:r>
              <a:rPr lang="fr-FR" sz="1800" dirty="0" smtClean="0"/>
              <a:t>40 m² et 1 studio de « cultures urbaines », </a:t>
            </a:r>
            <a:r>
              <a:rPr lang="fr-FR" sz="1800" dirty="0" smtClean="0"/>
              <a:t>avec un remplissage maximum. </a:t>
            </a:r>
            <a:r>
              <a:rPr lang="fr-FR" sz="1800" dirty="0" smtClean="0"/>
              <a:t>Bon rapport qualité/prix car les tarifs sont bas.</a:t>
            </a:r>
            <a:endParaRPr lang="fr-FR" sz="1800" dirty="0" smtClean="0"/>
          </a:p>
          <a:p>
            <a:pPr eaLnBrk="1" hangingPunct="1">
              <a:buNone/>
            </a:pPr>
            <a:r>
              <a:rPr lang="fr-FR" sz="1800" dirty="0" smtClean="0"/>
              <a:t>	- </a:t>
            </a:r>
            <a:r>
              <a:rPr lang="fr-FR" sz="1800" dirty="0" smtClean="0"/>
              <a:t>cadre, confort et accueil de qualités </a:t>
            </a:r>
            <a:r>
              <a:rPr lang="fr-FR" sz="1800" dirty="0" smtClean="0"/>
              <a:t>correctes, </a:t>
            </a:r>
            <a:r>
              <a:rPr lang="fr-FR" sz="1800" dirty="0" smtClean="0"/>
              <a:t>matériel bas de gamme dans les studios, impossibilité de viser une clientèle semi-professionnelle ou professionnelle. Parking </a:t>
            </a:r>
            <a:r>
              <a:rPr lang="fr-FR" sz="1800" dirty="0" smtClean="0"/>
              <a:t>aisé.</a:t>
            </a:r>
          </a:p>
          <a:p>
            <a:pPr eaLnBrk="1" hangingPunct="1">
              <a:buNone/>
            </a:pPr>
            <a:r>
              <a:rPr lang="fr-FR" sz="1800" dirty="0" smtClean="0"/>
              <a:t>	- </a:t>
            </a:r>
            <a:r>
              <a:rPr lang="fr-FR" sz="1800" dirty="0" smtClean="0"/>
              <a:t>horaires d’ouvertures contraignants pour les musiciens : fermeture </a:t>
            </a:r>
            <a:r>
              <a:rPr lang="fr-FR" sz="1800" dirty="0" smtClean="0"/>
              <a:t>les lundi et dimanche</a:t>
            </a:r>
            <a:r>
              <a:rPr lang="fr-FR" sz="1800" dirty="0" smtClean="0"/>
              <a:t>, </a:t>
            </a:r>
            <a:r>
              <a:rPr lang="fr-FR" sz="1800" dirty="0" smtClean="0"/>
              <a:t>13H-18H </a:t>
            </a:r>
            <a:r>
              <a:rPr lang="fr-FR" sz="1800" dirty="0" smtClean="0"/>
              <a:t>le samedi, et entre 14H et 22H en moyenne en semaine.</a:t>
            </a:r>
            <a:endParaRPr lang="fr-FR" sz="1800" dirty="0" smtClean="0"/>
          </a:p>
          <a:p>
            <a:pPr eaLnBrk="1" hangingPunct="1">
              <a:buNone/>
            </a:pPr>
            <a:r>
              <a:rPr lang="fr-FR" sz="1800" dirty="0" smtClean="0"/>
              <a:t>	- possibilité de réserver un créneau horaire à l’année (exemple : tous les vendredis de 20H à 23H), ce qui empêche tout musicien qui n’était pas présent lors du partage des créneaux, lors d’une réunion tous les mois de septembre, de trouver une place.</a:t>
            </a:r>
          </a:p>
          <a:p>
            <a:pPr eaLnBrk="1" hangingPunct="1">
              <a:buNone/>
            </a:pPr>
            <a:r>
              <a:rPr lang="fr-FR" sz="1800" dirty="0" smtClean="0"/>
              <a:t>	- priorité et avantage tarifaire donnés aux musiciens </a:t>
            </a:r>
            <a:r>
              <a:rPr lang="fr-FR" sz="1800" dirty="0" smtClean="0"/>
              <a:t>du </a:t>
            </a:r>
            <a:r>
              <a:rPr lang="fr-FR" sz="1800" dirty="0" err="1" smtClean="0"/>
              <a:t>Mée</a:t>
            </a:r>
            <a:r>
              <a:rPr lang="fr-FR" sz="1800" dirty="0" smtClean="0"/>
              <a:t>-Sur-Seine et de la communauté d’agglomération de Melun.</a:t>
            </a:r>
            <a:endParaRPr lang="fr-FR" sz="1800" dirty="0" smtClean="0"/>
          </a:p>
          <a:p>
            <a:pPr eaLnBrk="1" hangingPunct="1">
              <a:buNone/>
            </a:pPr>
            <a:r>
              <a:rPr lang="fr-FR" sz="1800" dirty="0" smtClean="0"/>
              <a:t>	- site internet </a:t>
            </a:r>
            <a:r>
              <a:rPr lang="fr-FR" sz="1800" dirty="0" smtClean="0"/>
              <a:t>incomplet et rarement mis à jour.</a:t>
            </a:r>
          </a:p>
          <a:p>
            <a:pPr eaLnBrk="1" hangingPunct="1">
              <a:buNone/>
            </a:pPr>
            <a:endParaRPr lang="fr-FR" sz="1800" dirty="0" smtClean="0"/>
          </a:p>
          <a:p>
            <a:pPr eaLnBrk="1" hangingPunct="1">
              <a:buNone/>
            </a:pPr>
            <a:r>
              <a:rPr lang="fr-FR" sz="1800" dirty="0" smtClean="0"/>
              <a:t>	Il est important de noter que l’offre </a:t>
            </a:r>
            <a:r>
              <a:rPr lang="fr-FR" sz="1800" dirty="0" smtClean="0"/>
              <a:t>institutionnelle </a:t>
            </a:r>
            <a:r>
              <a:rPr lang="fr-FR" sz="1800" dirty="0" smtClean="0"/>
              <a:t>se </a:t>
            </a:r>
            <a:r>
              <a:rPr lang="fr-FR" sz="1800" dirty="0" smtClean="0"/>
              <a:t>dégrade : </a:t>
            </a:r>
            <a:r>
              <a:rPr lang="fr-FR" sz="1800" dirty="0" smtClean="0"/>
              <a:t>il y a de </a:t>
            </a:r>
            <a:r>
              <a:rPr lang="fr-FR" sz="1800" dirty="0" smtClean="0"/>
              <a:t>moins en moins de subventions publiques, donc pas d’entretien ou de renouvellement du matériel et pas d’agrandissement des locaux.</a:t>
            </a:r>
            <a:endParaRPr lang="fr-FR" sz="1800" dirty="0" smtClean="0"/>
          </a:p>
          <a:p>
            <a:pPr eaLnBrk="1" hangingPunct="1">
              <a:buNone/>
            </a:pPr>
            <a:endParaRPr lang="fr-FR" sz="1800" dirty="0" smtClean="0"/>
          </a:p>
          <a:p>
            <a:pPr eaLnBrk="1" hangingPunct="1"/>
            <a:endParaRPr lang="fr-FR" sz="1800" dirty="0" smtClean="0"/>
          </a:p>
          <a:p>
            <a:pPr eaLnBrk="1" hangingPunct="1">
              <a:buFontTx/>
              <a:buChar char="-"/>
            </a:pPr>
            <a:endParaRPr lang="fr-FR" sz="1800" dirty="0" smtClean="0"/>
          </a:p>
        </p:txBody>
      </p:sp>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1. La concurrence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534988" y="1692399"/>
            <a:ext cx="9623425" cy="5688632"/>
          </a:xfrm>
        </p:spPr>
        <p:txBody>
          <a:bodyPr/>
          <a:lstStyle/>
          <a:p>
            <a:pPr eaLnBrk="1" hangingPunct="1">
              <a:buNone/>
            </a:pPr>
            <a:r>
              <a:rPr lang="fr-FR" sz="1800" dirty="0" smtClean="0"/>
              <a:t>	La seconde étape de cette étude de marché a été d’interroger directement les musiciens amateurs et semi-pros des bassins de Melun, Fontainebleau et Sénart. Nous les avons contactés à l’été 2010 via leurs pages internet, pour leur proposer de répondre à une enquête en ligne sur la base du volontariat.</a:t>
            </a:r>
          </a:p>
          <a:p>
            <a:pPr eaLnBrk="1" hangingPunct="1">
              <a:buNone/>
            </a:pPr>
            <a:r>
              <a:rPr lang="fr-FR" sz="1800" dirty="0" smtClean="0"/>
              <a:t>	96 d’entre eux ont répondu positivement par email à notre invitation et ont reçu le lien vers le questionnaire. 90 ont répondu au questionnaire avant la date limite du 30 octobre 2010.</a:t>
            </a:r>
          </a:p>
          <a:p>
            <a:pPr eaLnBrk="1" hangingPunct="1">
              <a:buNone/>
            </a:pPr>
            <a:r>
              <a:rPr lang="fr-FR" sz="1800" dirty="0" smtClean="0"/>
              <a:t>	Les groupes et musiciens ont été choisis de manière à représenter les différents styles musicaux, différentes tranches d’âges et différents niveaux d’avancement de leurs projets musicaux. Pour garantir des résultats les plus objectifs possibles, l’enquête n’a pas été présentée comme une étude de marché et s’est déroulée de manière totalement anonyme et confidentielle.</a:t>
            </a:r>
          </a:p>
          <a:p>
            <a:pPr eaLnBrk="1" hangingPunct="1">
              <a:buNone/>
            </a:pPr>
            <a:r>
              <a:rPr lang="fr-FR" sz="1800" dirty="0" smtClean="0"/>
              <a:t>	Les seules informations directes que nous avons sur les internautes sont les suivantes : </a:t>
            </a:r>
          </a:p>
          <a:p>
            <a:pPr eaLnBrk="1" hangingPunct="1">
              <a:buNone/>
            </a:pPr>
            <a:r>
              <a:rPr lang="fr-FR" sz="1800" dirty="0" smtClean="0"/>
              <a:t>	- ils ont consacré en moyenne douze minutes à répondre aux dix questions.</a:t>
            </a:r>
          </a:p>
          <a:p>
            <a:pPr eaLnBrk="1" hangingPunct="1">
              <a:buNone/>
            </a:pPr>
            <a:r>
              <a:rPr lang="fr-FR" sz="1800" dirty="0" smtClean="0"/>
              <a:t>	- l’affichage de leurs adresses IP nous a permis d’empêcher qu’un internaute remplisse plusieurs fois le questionnaire.</a:t>
            </a:r>
          </a:p>
          <a:p>
            <a:pPr eaLnBrk="1" hangingPunct="1">
              <a:buNone/>
            </a:pPr>
            <a:r>
              <a:rPr lang="fr-FR" sz="1800" dirty="0" smtClean="0"/>
              <a:t>	Les résultats sont arrondis aux nombres entiers les plus proches.</a:t>
            </a:r>
          </a:p>
          <a:p>
            <a:pPr eaLnBrk="1" hangingPunct="1">
              <a:buNone/>
            </a:pPr>
            <a:endParaRPr lang="fr-FR" sz="1800" dirty="0" smtClean="0"/>
          </a:p>
          <a:p>
            <a:pPr eaLnBrk="1" hangingPunct="1">
              <a:buFontTx/>
              <a:buChar char="-"/>
            </a:pPr>
            <a:endParaRPr lang="fr-FR" sz="1800" dirty="0" smtClean="0"/>
          </a:p>
        </p:txBody>
      </p:sp>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13" name="Content Placeholder 12"/>
          <p:cNvGraphicFramePr>
            <a:graphicFrameLocks noGrp="1"/>
          </p:cNvGraphicFramePr>
          <p:nvPr>
            <p:ph idx="1"/>
          </p:nvPr>
        </p:nvGraphicFramePr>
        <p:xfrm>
          <a:off x="666180" y="1476375"/>
          <a:ext cx="9289032" cy="34862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364807"/>
            <a:ext cx="10693400" cy="1754326"/>
          </a:xfrm>
          <a:prstGeom prst="rect">
            <a:avLst/>
          </a:prstGeom>
          <a:noFill/>
        </p:spPr>
        <p:txBody>
          <a:bodyPr wrap="square" rtlCol="0">
            <a:spAutoFit/>
          </a:bodyPr>
          <a:lstStyle/>
          <a:p>
            <a:pPr algn="ctr"/>
            <a:r>
              <a:rPr lang="fr-FR" sz="1800" b="1" u="sng" dirty="0" smtClean="0">
                <a:latin typeface="+mn-lt"/>
              </a:rPr>
              <a:t>Analyse</a:t>
            </a:r>
          </a:p>
          <a:p>
            <a:pPr algn="ctr"/>
            <a:endParaRPr lang="fr-FR" sz="1800" dirty="0" smtClean="0">
              <a:latin typeface="+mn-lt"/>
            </a:endParaRPr>
          </a:p>
          <a:p>
            <a:pPr algn="ctr"/>
            <a:r>
              <a:rPr lang="fr-FR" sz="1800" dirty="0" smtClean="0">
                <a:latin typeface="+mn-lt"/>
              </a:rPr>
              <a:t>Il n’y a pas de studios privés à moins de 30 km de Melun, les 16% vont donc au-delà de cette distance,</a:t>
            </a:r>
          </a:p>
          <a:p>
            <a:pPr algn="ctr"/>
            <a:r>
              <a:rPr lang="fr-FR" sz="1800" dirty="0" smtClean="0">
                <a:latin typeface="+mn-lt"/>
              </a:rPr>
              <a:t>ce qui est confirmé par les résultats de la question 5. L’énorme déséquilibre entre la répétition à domicile</a:t>
            </a:r>
          </a:p>
          <a:p>
            <a:pPr algn="ctr"/>
            <a:r>
              <a:rPr lang="fr-FR" sz="1800" dirty="0" smtClean="0">
                <a:latin typeface="+mn-lt"/>
              </a:rPr>
              <a:t>et les autres choix s’explique en grande partie par la saturation des équipements publics et l’absence</a:t>
            </a:r>
          </a:p>
          <a:p>
            <a:pPr algn="ctr"/>
            <a:r>
              <a:rPr lang="fr-FR" sz="1800" dirty="0" smtClean="0">
                <a:latin typeface="+mn-lt"/>
              </a:rPr>
              <a:t>d’équipements privés.</a:t>
            </a:r>
            <a:endParaRPr lang="fr-FR" sz="18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13" name="Content Placeholder 12"/>
          <p:cNvGraphicFramePr>
            <a:graphicFrameLocks noGrp="1"/>
          </p:cNvGraphicFramePr>
          <p:nvPr>
            <p:ph idx="1"/>
          </p:nvPr>
        </p:nvGraphicFramePr>
        <p:xfrm>
          <a:off x="666180" y="1476375"/>
          <a:ext cx="9289032" cy="34862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364807"/>
            <a:ext cx="10693400" cy="1477328"/>
          </a:xfrm>
          <a:prstGeom prst="rect">
            <a:avLst/>
          </a:prstGeom>
          <a:noFill/>
        </p:spPr>
        <p:txBody>
          <a:bodyPr wrap="square" rtlCol="0">
            <a:spAutoFit/>
          </a:bodyPr>
          <a:lstStyle/>
          <a:p>
            <a:pPr algn="ctr"/>
            <a:r>
              <a:rPr lang="fr-FR" sz="1800" b="1" u="sng" dirty="0" smtClean="0">
                <a:latin typeface="+mn-lt"/>
              </a:rPr>
              <a:t>Analyse</a:t>
            </a:r>
          </a:p>
          <a:p>
            <a:pPr algn="ctr"/>
            <a:endParaRPr lang="fr-FR" sz="1800" dirty="0" smtClean="0">
              <a:latin typeface="+mn-lt"/>
            </a:endParaRPr>
          </a:p>
          <a:p>
            <a:pPr algn="ctr"/>
            <a:r>
              <a:rPr lang="fr-FR" sz="1800" dirty="0" smtClean="0">
                <a:latin typeface="+mn-lt"/>
              </a:rPr>
              <a:t>La moyenne se situe à un peu plus de 8 heures par mois et par groupe , ce qui est inférieur aux moyennes</a:t>
            </a:r>
          </a:p>
          <a:p>
            <a:pPr algn="ctr"/>
            <a:r>
              <a:rPr lang="fr-FR" sz="1800" dirty="0" smtClean="0">
                <a:latin typeface="+mn-lt"/>
              </a:rPr>
              <a:t>que l’on a pu observer à échelle nationale. Il est peut-être difficile pour les groupes même motivés</a:t>
            </a:r>
          </a:p>
          <a:p>
            <a:pPr algn="ctr"/>
            <a:r>
              <a:rPr lang="fr-FR" sz="1800" dirty="0" smtClean="0">
                <a:latin typeface="+mn-lt"/>
              </a:rPr>
              <a:t>de répéter plus d’une fois par semaine étant donné le manque de créneaux horaires libres?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bwMode="auto">
          <a:xfrm>
            <a:off x="203164" y="0"/>
            <a:ext cx="9623425" cy="1283519"/>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eaLnBrk="1" hangingPunct="1">
              <a:lnSpc>
                <a:spcPct val="90000"/>
              </a:lnSpc>
              <a:buFont typeface="Arial" charset="0"/>
              <a:buNone/>
            </a:pPr>
            <a:r>
              <a:rPr lang="fr-FR" sz="4000" dirty="0" smtClean="0">
                <a:solidFill>
                  <a:schemeClr val="bg1">
                    <a:lumMod val="95000"/>
                  </a:schemeClr>
                </a:solidFill>
              </a:rPr>
              <a:t>2. L’enquête en ligne</a:t>
            </a:r>
          </a:p>
        </p:txBody>
      </p:sp>
      <p:graphicFrame>
        <p:nvGraphicFramePr>
          <p:cNvPr id="8" name="Content Placeholder 7"/>
          <p:cNvGraphicFramePr>
            <a:graphicFrameLocks noGrp="1"/>
          </p:cNvGraphicFramePr>
          <p:nvPr>
            <p:ph idx="1"/>
          </p:nvPr>
        </p:nvGraphicFramePr>
        <p:xfrm>
          <a:off x="378148" y="2048403"/>
          <a:ext cx="9937103" cy="4764058"/>
        </p:xfrm>
        <a:graphic>
          <a:graphicData uri="http://schemas.openxmlformats.org/drawingml/2006/table">
            <a:tbl>
              <a:tblPr firstRow="1" bandRow="1">
                <a:tableStyleId>{793D81CF-94F2-401A-BA57-92F5A7B2D0C5}</a:tableStyleId>
              </a:tblPr>
              <a:tblGrid>
                <a:gridCol w="2048557"/>
                <a:gridCol w="1623851"/>
                <a:gridCol w="1728192"/>
                <a:gridCol w="1512168"/>
                <a:gridCol w="1728192"/>
                <a:gridCol w="1296143"/>
              </a:tblGrid>
              <a:tr h="507803">
                <a:tc>
                  <a:txBody>
                    <a:bodyPr/>
                    <a:lstStyle/>
                    <a:p>
                      <a:pPr algn="ctr"/>
                      <a:endParaRPr lang="fr-FR" sz="1600" b="1" dirty="0"/>
                    </a:p>
                  </a:txBody>
                  <a:tcPr anchor="ctr"/>
                </a:tc>
                <a:tc>
                  <a:txBody>
                    <a:bodyPr/>
                    <a:lstStyle/>
                    <a:p>
                      <a:pPr algn="ctr"/>
                      <a:r>
                        <a:rPr lang="fr-FR" sz="1600" dirty="0" smtClean="0"/>
                        <a:t>1. Pas important</a:t>
                      </a:r>
                      <a:endParaRPr lang="fr-FR" sz="1600" b="1" dirty="0"/>
                    </a:p>
                  </a:txBody>
                  <a:tcPr anchor="ctr"/>
                </a:tc>
                <a:tc>
                  <a:txBody>
                    <a:bodyPr/>
                    <a:lstStyle/>
                    <a:p>
                      <a:pPr algn="ctr"/>
                      <a:r>
                        <a:rPr lang="fr-FR" sz="1600" dirty="0" smtClean="0"/>
                        <a:t>2. Peu important</a:t>
                      </a:r>
                      <a:endParaRPr lang="fr-FR" sz="1600" b="1" dirty="0"/>
                    </a:p>
                  </a:txBody>
                  <a:tcPr anchor="ctr"/>
                </a:tc>
                <a:tc>
                  <a:txBody>
                    <a:bodyPr/>
                    <a:lstStyle/>
                    <a:p>
                      <a:pPr algn="ctr"/>
                      <a:r>
                        <a:rPr lang="fr-FR" sz="1600" dirty="0" smtClean="0"/>
                        <a:t>3. Important</a:t>
                      </a:r>
                      <a:endParaRPr lang="fr-FR" sz="1600" b="1" dirty="0"/>
                    </a:p>
                  </a:txBody>
                  <a:tcPr anchor="ctr"/>
                </a:tc>
                <a:tc>
                  <a:txBody>
                    <a:bodyPr/>
                    <a:lstStyle/>
                    <a:p>
                      <a:pPr algn="ctr"/>
                      <a:r>
                        <a:rPr lang="fr-FR" sz="1600" dirty="0" smtClean="0"/>
                        <a:t>4. Très important</a:t>
                      </a:r>
                      <a:endParaRPr lang="fr-FR" sz="1600" b="1" dirty="0"/>
                    </a:p>
                  </a:txBody>
                  <a:tcPr anchor="ctr"/>
                </a:tc>
                <a:tc>
                  <a:txBody>
                    <a:bodyPr/>
                    <a:lstStyle/>
                    <a:p>
                      <a:pPr algn="ctr"/>
                      <a:r>
                        <a:rPr lang="fr-FR" sz="1600" dirty="0" smtClean="0"/>
                        <a:t>5. Essentiel</a:t>
                      </a:r>
                      <a:endParaRPr lang="fr-FR" sz="1600" b="1" dirty="0"/>
                    </a:p>
                  </a:txBody>
                  <a:tcPr anchor="ctr"/>
                </a:tc>
              </a:tr>
              <a:tr h="507803">
                <a:tc>
                  <a:txBody>
                    <a:bodyPr/>
                    <a:lstStyle/>
                    <a:p>
                      <a:pPr algn="ctr"/>
                      <a:r>
                        <a:rPr lang="fr-FR" sz="1600" dirty="0" smtClean="0"/>
                        <a:t>Tarifs</a:t>
                      </a:r>
                      <a:endParaRPr lang="fr-FR" sz="1600" b="1"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24%</a:t>
                      </a:r>
                      <a:endParaRPr lang="fr-FR" sz="1600" b="0" dirty="0"/>
                    </a:p>
                  </a:txBody>
                  <a:tcPr anchor="ctr"/>
                </a:tc>
                <a:tc>
                  <a:txBody>
                    <a:bodyPr/>
                    <a:lstStyle/>
                    <a:p>
                      <a:pPr algn="ctr"/>
                      <a:r>
                        <a:rPr lang="fr-FR" sz="1600" dirty="0" smtClean="0"/>
                        <a:t>28%</a:t>
                      </a:r>
                      <a:endParaRPr lang="fr-FR" sz="1600" b="0" dirty="0"/>
                    </a:p>
                  </a:txBody>
                  <a:tcPr anchor="ctr">
                    <a:solidFill>
                      <a:schemeClr val="accent3">
                        <a:lumMod val="60000"/>
                        <a:lumOff val="40000"/>
                      </a:schemeClr>
                    </a:solidFill>
                  </a:tcPr>
                </a:tc>
                <a:tc>
                  <a:txBody>
                    <a:bodyPr/>
                    <a:lstStyle/>
                    <a:p>
                      <a:pPr algn="ctr"/>
                      <a:r>
                        <a:rPr lang="fr-FR" sz="1600" dirty="0" smtClean="0"/>
                        <a:t>48%</a:t>
                      </a:r>
                      <a:endParaRPr lang="fr-FR" sz="1600" b="1" dirty="0"/>
                    </a:p>
                  </a:txBody>
                  <a:tcPr anchor="ctr">
                    <a:solidFill>
                      <a:schemeClr val="accent3"/>
                    </a:solidFill>
                  </a:tcPr>
                </a:tc>
              </a:tr>
              <a:tr h="507803">
                <a:tc>
                  <a:txBody>
                    <a:bodyPr/>
                    <a:lstStyle/>
                    <a:p>
                      <a:pPr algn="ctr"/>
                      <a:r>
                        <a:rPr lang="fr-FR" sz="1600" dirty="0" smtClean="0"/>
                        <a:t>Distance</a:t>
                      </a:r>
                      <a:endParaRPr lang="fr-FR" sz="1600" b="1"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8%</a:t>
                      </a:r>
                      <a:endParaRPr lang="fr-FR" sz="1600" b="0" dirty="0"/>
                    </a:p>
                  </a:txBody>
                  <a:tcPr anchor="ctr"/>
                </a:tc>
                <a:tc>
                  <a:txBody>
                    <a:bodyPr/>
                    <a:lstStyle/>
                    <a:p>
                      <a:pPr algn="ctr"/>
                      <a:r>
                        <a:rPr lang="fr-FR" sz="1600" dirty="0" smtClean="0"/>
                        <a:t>26%</a:t>
                      </a:r>
                      <a:endParaRPr lang="fr-FR" sz="1600" b="0" dirty="0"/>
                    </a:p>
                  </a:txBody>
                  <a:tcPr anchor="ctr">
                    <a:solidFill>
                      <a:schemeClr val="accent3">
                        <a:lumMod val="60000"/>
                        <a:lumOff val="40000"/>
                      </a:schemeClr>
                    </a:solidFill>
                  </a:tcPr>
                </a:tc>
                <a:tc>
                  <a:txBody>
                    <a:bodyPr/>
                    <a:lstStyle/>
                    <a:p>
                      <a:pPr algn="ctr"/>
                      <a:r>
                        <a:rPr lang="fr-FR" sz="1600" dirty="0" smtClean="0"/>
                        <a:t>44%</a:t>
                      </a:r>
                      <a:endParaRPr lang="fr-FR" sz="1600" b="1" dirty="0"/>
                    </a:p>
                  </a:txBody>
                  <a:tcPr anchor="ctr">
                    <a:solidFill>
                      <a:schemeClr val="accent3"/>
                    </a:solidFill>
                  </a:tcPr>
                </a:tc>
                <a:tc>
                  <a:txBody>
                    <a:bodyPr/>
                    <a:lstStyle/>
                    <a:p>
                      <a:pPr algn="ctr"/>
                      <a:r>
                        <a:rPr lang="fr-FR" sz="1600" dirty="0" smtClean="0"/>
                        <a:t>22%</a:t>
                      </a:r>
                      <a:endParaRPr lang="fr-FR" sz="1600" b="0" dirty="0"/>
                    </a:p>
                  </a:txBody>
                  <a:tcPr anchor="ctr"/>
                </a:tc>
              </a:tr>
              <a:tr h="568859">
                <a:tc>
                  <a:txBody>
                    <a:bodyPr/>
                    <a:lstStyle/>
                    <a:p>
                      <a:pPr algn="ctr"/>
                      <a:r>
                        <a:rPr lang="fr-FR" sz="1600" dirty="0" smtClean="0"/>
                        <a:t>Qualité du matériel</a:t>
                      </a:r>
                      <a:endParaRPr lang="fr-FR" sz="1600" b="1"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41%</a:t>
                      </a:r>
                      <a:endParaRPr lang="fr-FR" sz="1600" b="1" dirty="0"/>
                    </a:p>
                  </a:txBody>
                  <a:tcPr anchor="ctr">
                    <a:solidFill>
                      <a:schemeClr val="accent3">
                        <a:lumMod val="60000"/>
                        <a:lumOff val="40000"/>
                      </a:schemeClr>
                    </a:solidFill>
                  </a:tcPr>
                </a:tc>
                <a:tc>
                  <a:txBody>
                    <a:bodyPr/>
                    <a:lstStyle/>
                    <a:p>
                      <a:pPr algn="ctr"/>
                      <a:r>
                        <a:rPr lang="fr-FR" sz="1600" dirty="0" smtClean="0"/>
                        <a:t>47%</a:t>
                      </a:r>
                      <a:endParaRPr lang="fr-FR" sz="1600" b="1" dirty="0"/>
                    </a:p>
                  </a:txBody>
                  <a:tcPr anchor="ctr">
                    <a:solidFill>
                      <a:schemeClr val="accent3"/>
                    </a:solidFill>
                  </a:tcPr>
                </a:tc>
                <a:tc>
                  <a:txBody>
                    <a:bodyPr/>
                    <a:lstStyle/>
                    <a:p>
                      <a:pPr algn="ctr"/>
                      <a:r>
                        <a:rPr lang="fr-FR" sz="1600" dirty="0" smtClean="0"/>
                        <a:t>12%</a:t>
                      </a:r>
                      <a:endParaRPr lang="fr-FR" sz="1600" b="0" dirty="0"/>
                    </a:p>
                  </a:txBody>
                  <a:tcPr anchor="ctr"/>
                </a:tc>
              </a:tr>
              <a:tr h="576064">
                <a:tc>
                  <a:txBody>
                    <a:bodyPr/>
                    <a:lstStyle/>
                    <a:p>
                      <a:pPr algn="ctr"/>
                      <a:r>
                        <a:rPr lang="fr-FR" sz="1600" dirty="0" smtClean="0"/>
                        <a:t>Accueil et accompagnement</a:t>
                      </a:r>
                      <a:endParaRPr lang="fr-FR" sz="1600" b="1" dirty="0"/>
                    </a:p>
                  </a:txBody>
                  <a:tcPr anchor="ctr"/>
                </a:tc>
                <a:tc>
                  <a:txBody>
                    <a:bodyPr/>
                    <a:lstStyle/>
                    <a:p>
                      <a:pPr algn="ctr"/>
                      <a:r>
                        <a:rPr lang="fr-FR" sz="1600" dirty="0" smtClean="0"/>
                        <a:t>12%</a:t>
                      </a:r>
                      <a:endParaRPr lang="fr-FR" sz="1600" b="0" dirty="0"/>
                    </a:p>
                  </a:txBody>
                  <a:tcPr anchor="ctr"/>
                </a:tc>
                <a:tc>
                  <a:txBody>
                    <a:bodyPr/>
                    <a:lstStyle/>
                    <a:p>
                      <a:pPr algn="ctr"/>
                      <a:r>
                        <a:rPr lang="fr-FR" sz="1600" dirty="0" smtClean="0"/>
                        <a:t>26%</a:t>
                      </a:r>
                      <a:endParaRPr lang="fr-FR" sz="1600" b="1" dirty="0"/>
                    </a:p>
                  </a:txBody>
                  <a:tcPr anchor="ctr">
                    <a:solidFill>
                      <a:schemeClr val="accent3">
                        <a:lumMod val="60000"/>
                        <a:lumOff val="40000"/>
                      </a:schemeClr>
                    </a:solidFill>
                  </a:tcPr>
                </a:tc>
                <a:tc>
                  <a:txBody>
                    <a:bodyPr/>
                    <a:lstStyle/>
                    <a:p>
                      <a:pPr algn="ctr"/>
                      <a:r>
                        <a:rPr lang="fr-FR" sz="1600" dirty="0" smtClean="0"/>
                        <a:t>32%</a:t>
                      </a:r>
                      <a:endParaRPr lang="fr-FR" sz="1600" b="1" dirty="0"/>
                    </a:p>
                  </a:txBody>
                  <a:tcPr anchor="ctr">
                    <a:solidFill>
                      <a:schemeClr val="accent3"/>
                    </a:solidFill>
                  </a:tcPr>
                </a:tc>
                <a:tc>
                  <a:txBody>
                    <a:bodyPr/>
                    <a:lstStyle/>
                    <a:p>
                      <a:pPr algn="ctr"/>
                      <a:r>
                        <a:rPr lang="fr-FR" sz="1600" dirty="0" smtClean="0"/>
                        <a:t>9%</a:t>
                      </a:r>
                      <a:endParaRPr lang="fr-FR" sz="1600" b="0" dirty="0"/>
                    </a:p>
                  </a:txBody>
                  <a:tcPr anchor="ctr"/>
                </a:tc>
                <a:tc>
                  <a:txBody>
                    <a:bodyPr/>
                    <a:lstStyle/>
                    <a:p>
                      <a:pPr algn="ctr"/>
                      <a:r>
                        <a:rPr lang="fr-FR" sz="1600" dirty="0" smtClean="0"/>
                        <a:t>21%</a:t>
                      </a:r>
                      <a:endParaRPr lang="fr-FR" sz="1600" b="0" dirty="0"/>
                    </a:p>
                  </a:txBody>
                  <a:tcPr anchor="ctr"/>
                </a:tc>
              </a:tr>
              <a:tr h="501000">
                <a:tc>
                  <a:txBody>
                    <a:bodyPr/>
                    <a:lstStyle/>
                    <a:p>
                      <a:pPr algn="ctr"/>
                      <a:r>
                        <a:rPr lang="fr-FR" sz="1600" dirty="0" smtClean="0"/>
                        <a:t>Services additionnels</a:t>
                      </a:r>
                      <a:endParaRPr lang="fr-FR" sz="1600" b="1" dirty="0"/>
                    </a:p>
                  </a:txBody>
                  <a:tcPr anchor="ctr"/>
                </a:tc>
                <a:tc>
                  <a:txBody>
                    <a:bodyPr/>
                    <a:lstStyle/>
                    <a:p>
                      <a:pPr algn="ctr"/>
                      <a:r>
                        <a:rPr lang="fr-FR" sz="1600" dirty="0" smtClean="0"/>
                        <a:t>4%</a:t>
                      </a:r>
                      <a:endParaRPr lang="fr-FR" sz="1600" b="0" dirty="0"/>
                    </a:p>
                  </a:txBody>
                  <a:tcPr anchor="ctr"/>
                </a:tc>
                <a:tc>
                  <a:txBody>
                    <a:bodyPr/>
                    <a:lstStyle/>
                    <a:p>
                      <a:pPr algn="ctr"/>
                      <a:r>
                        <a:rPr lang="fr-FR" sz="1600" dirty="0" smtClean="0"/>
                        <a:t>32%</a:t>
                      </a:r>
                      <a:endParaRPr lang="fr-FR" sz="1600" b="1" dirty="0"/>
                    </a:p>
                  </a:txBody>
                  <a:tcPr anchor="ctr">
                    <a:solidFill>
                      <a:schemeClr val="accent3"/>
                    </a:solidFill>
                  </a:tcPr>
                </a:tc>
                <a:tc>
                  <a:txBody>
                    <a:bodyPr/>
                    <a:lstStyle/>
                    <a:p>
                      <a:pPr algn="ctr"/>
                      <a:r>
                        <a:rPr lang="fr-FR" sz="1600" dirty="0" smtClean="0"/>
                        <a:t>30%</a:t>
                      </a:r>
                      <a:endParaRPr lang="fr-FR" sz="1600" b="0" dirty="0"/>
                    </a:p>
                  </a:txBody>
                  <a:tcPr anchor="ctr">
                    <a:solidFill>
                      <a:schemeClr val="accent3">
                        <a:lumMod val="60000"/>
                        <a:lumOff val="40000"/>
                      </a:schemeClr>
                    </a:solidFill>
                  </a:tcPr>
                </a:tc>
                <a:tc>
                  <a:txBody>
                    <a:bodyPr/>
                    <a:lstStyle/>
                    <a:p>
                      <a:pPr algn="ctr"/>
                      <a:r>
                        <a:rPr lang="fr-FR" sz="1600" dirty="0" smtClean="0"/>
                        <a:t>19%</a:t>
                      </a:r>
                      <a:endParaRPr lang="fr-FR" sz="1600" b="0" dirty="0"/>
                    </a:p>
                  </a:txBody>
                  <a:tcPr anchor="ctr"/>
                </a:tc>
                <a:tc>
                  <a:txBody>
                    <a:bodyPr/>
                    <a:lstStyle/>
                    <a:p>
                      <a:pPr algn="ctr"/>
                      <a:r>
                        <a:rPr lang="fr-FR" sz="1600" dirty="0" smtClean="0"/>
                        <a:t>15%</a:t>
                      </a:r>
                      <a:endParaRPr lang="fr-FR" sz="1600" b="0" dirty="0"/>
                    </a:p>
                  </a:txBody>
                  <a:tcPr anchor="ctr"/>
                </a:tc>
              </a:tr>
              <a:tr h="576064">
                <a:tc>
                  <a:txBody>
                    <a:bodyPr/>
                    <a:lstStyle/>
                    <a:p>
                      <a:pPr algn="ctr"/>
                      <a:r>
                        <a:rPr lang="fr-FR" sz="1600" dirty="0" smtClean="0"/>
                        <a:t>Horaires d’ouverture</a:t>
                      </a:r>
                      <a:endParaRPr lang="fr-FR" sz="1600" b="1"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0%</a:t>
                      </a:r>
                      <a:endParaRPr lang="fr-FR" sz="1600" b="0" dirty="0"/>
                    </a:p>
                  </a:txBody>
                  <a:tcPr anchor="ctr"/>
                </a:tc>
                <a:tc>
                  <a:txBody>
                    <a:bodyPr/>
                    <a:lstStyle/>
                    <a:p>
                      <a:pPr algn="ctr"/>
                      <a:r>
                        <a:rPr lang="fr-FR" sz="1600" dirty="0" smtClean="0"/>
                        <a:t>27%</a:t>
                      </a:r>
                      <a:endParaRPr lang="fr-FR" sz="1600" b="0" dirty="0"/>
                    </a:p>
                  </a:txBody>
                  <a:tcPr anchor="ctr">
                    <a:solidFill>
                      <a:schemeClr val="accent3">
                        <a:lumMod val="60000"/>
                        <a:lumOff val="40000"/>
                      </a:schemeClr>
                    </a:solidFill>
                  </a:tcPr>
                </a:tc>
                <a:tc>
                  <a:txBody>
                    <a:bodyPr/>
                    <a:lstStyle/>
                    <a:p>
                      <a:pPr algn="ctr"/>
                      <a:r>
                        <a:rPr lang="fr-FR" sz="1600" dirty="0" smtClean="0"/>
                        <a:t>28%</a:t>
                      </a:r>
                      <a:endParaRPr lang="fr-FR" sz="1600" b="0" dirty="0"/>
                    </a:p>
                  </a:txBody>
                  <a:tcPr anchor="ctr">
                    <a:solidFill>
                      <a:schemeClr val="accent3">
                        <a:lumMod val="60000"/>
                        <a:lumOff val="40000"/>
                      </a:schemeClr>
                    </a:solidFill>
                  </a:tcPr>
                </a:tc>
                <a:tc>
                  <a:txBody>
                    <a:bodyPr/>
                    <a:lstStyle/>
                    <a:p>
                      <a:pPr algn="ctr"/>
                      <a:r>
                        <a:rPr lang="fr-FR" sz="1600" dirty="0" smtClean="0"/>
                        <a:t>45%</a:t>
                      </a:r>
                      <a:endParaRPr lang="fr-FR" sz="1600" b="1" dirty="0"/>
                    </a:p>
                  </a:txBody>
                  <a:tcPr anchor="ctr">
                    <a:solidFill>
                      <a:schemeClr val="accent3"/>
                    </a:solidFill>
                  </a:tcPr>
                </a:tc>
              </a:tr>
              <a:tr h="507803">
                <a:tc>
                  <a:txBody>
                    <a:bodyPr/>
                    <a:lstStyle/>
                    <a:p>
                      <a:pPr algn="ctr"/>
                      <a:r>
                        <a:rPr lang="fr-FR" sz="1600" dirty="0" smtClean="0"/>
                        <a:t>Vente et S.A.V.</a:t>
                      </a:r>
                      <a:endParaRPr lang="fr-FR" sz="1600" b="1" dirty="0"/>
                    </a:p>
                  </a:txBody>
                  <a:tcPr anchor="ctr"/>
                </a:tc>
                <a:tc>
                  <a:txBody>
                    <a:bodyPr/>
                    <a:lstStyle/>
                    <a:p>
                      <a:pPr algn="ctr"/>
                      <a:r>
                        <a:rPr lang="fr-FR" sz="1600" dirty="0" smtClean="0"/>
                        <a:t>32%</a:t>
                      </a:r>
                      <a:endParaRPr lang="fr-FR" sz="1600" b="1" dirty="0"/>
                    </a:p>
                  </a:txBody>
                  <a:tcPr anchor="ctr">
                    <a:solidFill>
                      <a:schemeClr val="accent3">
                        <a:lumMod val="60000"/>
                        <a:lumOff val="40000"/>
                      </a:schemeClr>
                    </a:solidFill>
                  </a:tcPr>
                </a:tc>
                <a:tc>
                  <a:txBody>
                    <a:bodyPr/>
                    <a:lstStyle/>
                    <a:p>
                      <a:pPr algn="ctr"/>
                      <a:r>
                        <a:rPr lang="fr-FR" sz="1600" dirty="0" smtClean="0"/>
                        <a:t>36%</a:t>
                      </a:r>
                      <a:endParaRPr lang="fr-FR" sz="1600" b="1" dirty="0"/>
                    </a:p>
                  </a:txBody>
                  <a:tcPr anchor="ctr">
                    <a:solidFill>
                      <a:schemeClr val="accent3"/>
                    </a:solidFill>
                  </a:tcPr>
                </a:tc>
                <a:tc>
                  <a:txBody>
                    <a:bodyPr/>
                    <a:lstStyle/>
                    <a:p>
                      <a:pPr algn="ctr"/>
                      <a:r>
                        <a:rPr lang="fr-FR" sz="1600" dirty="0" smtClean="0"/>
                        <a:t>16%</a:t>
                      </a:r>
                      <a:endParaRPr lang="fr-FR" sz="1600" b="0" dirty="0"/>
                    </a:p>
                  </a:txBody>
                  <a:tcPr anchor="ctr"/>
                </a:tc>
                <a:tc>
                  <a:txBody>
                    <a:bodyPr/>
                    <a:lstStyle/>
                    <a:p>
                      <a:pPr algn="ctr"/>
                      <a:r>
                        <a:rPr lang="fr-FR" sz="1600" dirty="0" smtClean="0"/>
                        <a:t>12%</a:t>
                      </a:r>
                      <a:endParaRPr lang="fr-FR" sz="1600" b="0" dirty="0"/>
                    </a:p>
                  </a:txBody>
                  <a:tcPr anchor="ctr"/>
                </a:tc>
                <a:tc>
                  <a:txBody>
                    <a:bodyPr/>
                    <a:lstStyle/>
                    <a:p>
                      <a:pPr algn="ctr"/>
                      <a:r>
                        <a:rPr lang="fr-FR" sz="1600" dirty="0" smtClean="0"/>
                        <a:t>4%</a:t>
                      </a:r>
                      <a:endParaRPr lang="fr-FR" sz="1600" b="0" dirty="0"/>
                    </a:p>
                  </a:txBody>
                  <a:tcPr anchor="ctr"/>
                </a:tc>
              </a:tr>
              <a:tr h="507803">
                <a:tc>
                  <a:txBody>
                    <a:bodyPr/>
                    <a:lstStyle/>
                    <a:p>
                      <a:pPr algn="ctr"/>
                      <a:r>
                        <a:rPr lang="fr-FR" sz="1600" dirty="0" smtClean="0"/>
                        <a:t>Transports,</a:t>
                      </a:r>
                      <a:r>
                        <a:rPr lang="fr-FR" sz="1600" baseline="0" dirty="0" smtClean="0"/>
                        <a:t> accès</a:t>
                      </a:r>
                      <a:endParaRPr lang="fr-FR" sz="1600" b="1" dirty="0"/>
                    </a:p>
                  </a:txBody>
                  <a:tcPr anchor="ctr"/>
                </a:tc>
                <a:tc>
                  <a:txBody>
                    <a:bodyPr/>
                    <a:lstStyle/>
                    <a:p>
                      <a:pPr algn="ctr"/>
                      <a:r>
                        <a:rPr lang="fr-FR" sz="1600" dirty="0" smtClean="0"/>
                        <a:t>21%</a:t>
                      </a:r>
                      <a:endParaRPr lang="fr-FR" sz="1600" b="0" dirty="0"/>
                    </a:p>
                  </a:txBody>
                  <a:tcPr anchor="ctr"/>
                </a:tc>
                <a:tc>
                  <a:txBody>
                    <a:bodyPr/>
                    <a:lstStyle/>
                    <a:p>
                      <a:pPr algn="ctr"/>
                      <a:r>
                        <a:rPr lang="fr-FR" sz="1600" dirty="0" smtClean="0"/>
                        <a:t>24%</a:t>
                      </a:r>
                      <a:endParaRPr lang="fr-FR" sz="1600" b="0" dirty="0"/>
                    </a:p>
                  </a:txBody>
                  <a:tcPr anchor="ctr">
                    <a:solidFill>
                      <a:schemeClr val="accent3">
                        <a:lumMod val="60000"/>
                        <a:lumOff val="40000"/>
                      </a:schemeClr>
                    </a:solidFill>
                  </a:tcPr>
                </a:tc>
                <a:tc>
                  <a:txBody>
                    <a:bodyPr/>
                    <a:lstStyle/>
                    <a:p>
                      <a:pPr algn="ctr"/>
                      <a:r>
                        <a:rPr lang="fr-FR" sz="1600" dirty="0" smtClean="0"/>
                        <a:t>28%</a:t>
                      </a:r>
                      <a:endParaRPr lang="fr-FR" sz="1600" b="1" dirty="0"/>
                    </a:p>
                  </a:txBody>
                  <a:tcPr anchor="ctr">
                    <a:solidFill>
                      <a:schemeClr val="accent3"/>
                    </a:solidFill>
                  </a:tcPr>
                </a:tc>
                <a:tc>
                  <a:txBody>
                    <a:bodyPr/>
                    <a:lstStyle/>
                    <a:p>
                      <a:pPr algn="ctr"/>
                      <a:r>
                        <a:rPr lang="fr-FR" sz="1600" dirty="0" smtClean="0"/>
                        <a:t>19%</a:t>
                      </a:r>
                      <a:endParaRPr lang="fr-FR" sz="1600" b="0" dirty="0"/>
                    </a:p>
                  </a:txBody>
                  <a:tcPr anchor="ctr"/>
                </a:tc>
                <a:tc>
                  <a:txBody>
                    <a:bodyPr/>
                    <a:lstStyle/>
                    <a:p>
                      <a:pPr algn="ctr"/>
                      <a:r>
                        <a:rPr lang="fr-FR" sz="1600" dirty="0" smtClean="0"/>
                        <a:t>8%</a:t>
                      </a:r>
                      <a:endParaRPr lang="fr-FR" sz="1600" b="0" dirty="0"/>
                    </a:p>
                  </a:txBody>
                  <a:tcPr anchor="ctr"/>
                </a:tc>
              </a:tr>
            </a:tbl>
          </a:graphicData>
        </a:graphic>
      </p:graphicFrame>
      <p:sp>
        <p:nvSpPr>
          <p:cNvPr id="9" name="TextBox 8"/>
          <p:cNvSpPr txBox="1"/>
          <p:nvPr/>
        </p:nvSpPr>
        <p:spPr>
          <a:xfrm>
            <a:off x="0" y="1260351"/>
            <a:ext cx="10693400" cy="707886"/>
          </a:xfrm>
          <a:prstGeom prst="rect">
            <a:avLst/>
          </a:prstGeom>
          <a:noFill/>
        </p:spPr>
        <p:txBody>
          <a:bodyPr wrap="square" rtlCol="0">
            <a:spAutoFit/>
          </a:bodyPr>
          <a:lstStyle/>
          <a:p>
            <a:pPr algn="ctr"/>
            <a:r>
              <a:rPr lang="fr-FR" b="1" dirty="0" smtClean="0">
                <a:latin typeface="+mn-lt"/>
              </a:rPr>
              <a:t>Question n°3 : notez de 1 à 5 les critères suivants,</a:t>
            </a:r>
          </a:p>
          <a:p>
            <a:pPr algn="ctr"/>
            <a:r>
              <a:rPr lang="fr-FR" b="1" dirty="0" smtClean="0">
                <a:latin typeface="+mn-lt"/>
              </a:rPr>
              <a:t>selon ce qui vous déciderait à choisir un lieu de répétition.</a:t>
            </a:r>
          </a:p>
        </p:txBody>
      </p:sp>
      <p:sp>
        <p:nvSpPr>
          <p:cNvPr id="6" name="TextBox 5"/>
          <p:cNvSpPr txBox="1"/>
          <p:nvPr/>
        </p:nvSpPr>
        <p:spPr>
          <a:xfrm>
            <a:off x="0" y="7011699"/>
            <a:ext cx="10693400" cy="369332"/>
          </a:xfrm>
          <a:prstGeom prst="rect">
            <a:avLst/>
          </a:prstGeom>
          <a:noFill/>
        </p:spPr>
        <p:txBody>
          <a:bodyPr wrap="square" rtlCol="0">
            <a:spAutoFit/>
          </a:bodyPr>
          <a:lstStyle/>
          <a:p>
            <a:pPr algn="ctr"/>
            <a:r>
              <a:rPr lang="fr-FR" sz="1800" b="1" u="sng" dirty="0" smtClean="0">
                <a:latin typeface="+mn-lt"/>
              </a:rPr>
              <a:t>Constat :</a:t>
            </a:r>
            <a:r>
              <a:rPr lang="fr-FR" sz="1800" b="1" dirty="0" smtClean="0">
                <a:latin typeface="+mn-lt"/>
              </a:rPr>
              <a:t> </a:t>
            </a:r>
            <a:r>
              <a:rPr lang="fr-FR" sz="1800" dirty="0" smtClean="0">
                <a:latin typeface="+mn-lt"/>
              </a:rPr>
              <a:t>les tarifs, équipements et horaires d’ouverture font l’unanimité.</a:t>
            </a:r>
            <a:endParaRPr lang="fr-FR" sz="18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1905</TotalTime>
  <Words>1696</Words>
  <Application>Microsoft Office PowerPoint</Application>
  <PresentationFormat>Custom</PresentationFormat>
  <Paragraphs>331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LIVE FACTORY</dc:creator>
  <cp:lastModifiedBy>AFP</cp:lastModifiedBy>
  <cp:revision>318</cp:revision>
  <dcterms:created xsi:type="dcterms:W3CDTF">2010-04-01T20:33:16Z</dcterms:created>
  <dcterms:modified xsi:type="dcterms:W3CDTF">2011-04-11T15:23:44Z</dcterms:modified>
</cp:coreProperties>
</file>