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4" r:id="rId11"/>
    <p:sldId id="279" r:id="rId12"/>
    <p:sldId id="280" r:id="rId13"/>
    <p:sldId id="270" r:id="rId14"/>
    <p:sldId id="273" r:id="rId15"/>
    <p:sldId id="271" r:id="rId16"/>
    <p:sldId id="272" r:id="rId17"/>
    <p:sldId id="275" r:id="rId18"/>
    <p:sldId id="276" r:id="rId19"/>
    <p:sldId id="278" r:id="rId20"/>
    <p:sldId id="281" r:id="rId21"/>
    <p:sldId id="262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DF8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pPr/>
              <a:t>03/05/2012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49014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pPr/>
              <a:t>03/05/2012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27665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7F47E-49C0-4403-BE1E-EEBF0FC3543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770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B7F47E-49C0-4403-BE1E-EEBF0FC3543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57645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9499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69255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72247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552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23237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7159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2519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2485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278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43298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26998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62762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605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Garinot 3 mai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4214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smtClean="0"/>
              <a:t>Projet </a:t>
            </a:r>
            <a:r>
              <a:rPr lang="fr-FR" i="1" dirty="0" err="1" smtClean="0"/>
              <a:t>Garinot</a:t>
            </a:r>
            <a:r>
              <a:rPr lang="fr-FR" i="1" dirty="0" smtClean="0"/>
              <a:t> Pharma Services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de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22000 murs, 1200 vendus/an, locataires fiables, DCP&lt;0,6%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= 7/9 </a:t>
            </a:r>
            <a:r>
              <a:rPr lang="fr-FR" dirty="0" smtClean="0"/>
              <a:t>contre 10/27 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/>
              <a:t>8</a:t>
            </a:r>
            <a:r>
              <a:rPr lang="fr-FR" u="sng" dirty="0" smtClean="0"/>
              <a:t>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10,5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% </a:t>
            </a:r>
            <a:r>
              <a:rPr lang="fr-FR" dirty="0" smtClean="0"/>
              <a:t>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219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440404" cy="527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1851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MURSPHARMA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BP</a:t>
            </a:r>
            <a:r>
              <a:rPr lang="fr-FR" dirty="0" smtClean="0"/>
              <a:t> présenté à plusieurs investisseurs. Marques d’intérêt (LFPI notamment pour 8M)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Equipe</a:t>
            </a:r>
            <a:r>
              <a:rPr lang="fr-FR" dirty="0" smtClean="0"/>
              <a:t> constituée.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Programme :</a:t>
            </a:r>
          </a:p>
          <a:p>
            <a:r>
              <a:rPr lang="fr-FR" dirty="0" smtClean="0"/>
              <a:t>Lancement immédiat d’un mailing sur 1000 pharmacies Région parisienne.</a:t>
            </a:r>
          </a:p>
          <a:p>
            <a:r>
              <a:rPr lang="fr-FR" dirty="0" smtClean="0"/>
              <a:t>Lancement immédiat du site Web en cours de préparation.</a:t>
            </a:r>
          </a:p>
          <a:p>
            <a:r>
              <a:rPr lang="fr-FR" dirty="0" smtClean="0"/>
              <a:t>Publicité dans le Moniteur et autres journaux professionnels.</a:t>
            </a:r>
          </a:p>
          <a:p>
            <a:r>
              <a:rPr lang="fr-FR" dirty="0" smtClean="0"/>
              <a:t>Acquisition immédiate de quelques murs (2 à 5) (opération « pilote »)</a:t>
            </a:r>
          </a:p>
          <a:p>
            <a:r>
              <a:rPr lang="fr-FR" dirty="0" smtClean="0"/>
              <a:t>Démonstration de la pertinence du modèle.</a:t>
            </a:r>
          </a:p>
          <a:p>
            <a:r>
              <a:rPr lang="fr-FR" dirty="0" smtClean="0"/>
              <a:t>Augmentation de capital en septembre avec prime d’émission.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fr-FR" b="1" dirty="0" smtClean="0"/>
              <a:t>Proposition à </a:t>
            </a:r>
            <a:r>
              <a:rPr lang="fr-FR" b="1" dirty="0" err="1" smtClean="0"/>
              <a:t>Garinot</a:t>
            </a:r>
            <a:r>
              <a:rPr lang="fr-FR" dirty="0" smtClean="0"/>
              <a:t> : alliance contractuelle pour apports d’affaires réciproques, éventuelle prise de participation de FS dans </a:t>
            </a:r>
            <a:r>
              <a:rPr lang="fr-FR" dirty="0" err="1" smtClean="0"/>
              <a:t>MursPharma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6931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PHARMAFINANCES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b="1" i="1" dirty="0" smtClean="0"/>
              <a:t>Un Projet JSC Consultants</a:t>
            </a:r>
            <a:endParaRPr lang="fr-FR" b="1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9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PHARMAFINANCES BP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23988"/>
            <a:ext cx="7168455" cy="504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098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PharmaFinances</a:t>
            </a:r>
            <a:r>
              <a:rPr lang="fr-FR" dirty="0" smtClean="0"/>
              <a:t> - proposition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JSC+ propose de « monter » la cellule </a:t>
            </a:r>
            <a:r>
              <a:rPr lang="fr-FR" b="1" dirty="0" err="1" smtClean="0"/>
              <a:t>re-financements</a:t>
            </a:r>
            <a:r>
              <a:rPr lang="fr-FR" b="1" dirty="0" smtClean="0"/>
              <a:t> de </a:t>
            </a:r>
            <a:r>
              <a:rPr lang="fr-FR" b="1" dirty="0" err="1" smtClean="0"/>
              <a:t>Garinot</a:t>
            </a:r>
            <a:r>
              <a:rPr lang="fr-FR" b="1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Société indépendante : capital 20K – 4 actionnaires parts égales -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Mise à disposition de personnel qualifié (JSC/ER/OL) : rémunération au résultat.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Mise à disposition d’un bureau </a:t>
            </a:r>
            <a:r>
              <a:rPr lang="fr-FR" dirty="0" err="1" smtClean="0"/>
              <a:t>ds</a:t>
            </a:r>
            <a:r>
              <a:rPr lang="fr-FR" dirty="0" smtClean="0"/>
              <a:t> locaux de </a:t>
            </a:r>
            <a:r>
              <a:rPr lang="fr-FR" dirty="0" err="1" smtClean="0"/>
              <a:t>Garinot</a:t>
            </a:r>
            <a:r>
              <a:rPr lang="fr-F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Prospection en direct : Web, mailings, publicité, réseaux sur fichiers propres et fichiers </a:t>
            </a:r>
            <a:r>
              <a:rPr lang="fr-FR" dirty="0" err="1" smtClean="0"/>
              <a:t>Garinot</a:t>
            </a:r>
            <a:r>
              <a:rPr lang="fr-FR" dirty="0" smtClean="0"/>
              <a:t> (à préciser).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Apport de clientèle par </a:t>
            </a:r>
            <a:r>
              <a:rPr lang="fr-FR" dirty="0" err="1" smtClean="0"/>
              <a:t>Garinot</a:t>
            </a:r>
            <a:r>
              <a:rPr lang="fr-FR" dirty="0"/>
              <a:t> </a:t>
            </a:r>
            <a:r>
              <a:rPr lang="fr-FR" dirty="0" smtClean="0"/>
              <a:t>(rémunération).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Apport de clientèle à </a:t>
            </a:r>
            <a:r>
              <a:rPr lang="fr-FR" dirty="0" err="1" smtClean="0"/>
              <a:t>Garinot</a:t>
            </a:r>
            <a:r>
              <a:rPr lang="fr-FR" dirty="0" smtClean="0"/>
              <a:t> (rémunération).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Pacte d’actionnaires pour sortie concomitante de la vente de </a:t>
            </a:r>
            <a:r>
              <a:rPr lang="fr-FR" dirty="0" err="1" smtClean="0"/>
              <a:t>Garinot</a:t>
            </a:r>
            <a:r>
              <a:rPr lang="fr-FR" dirty="0" smtClean="0"/>
              <a:t> à </a:t>
            </a:r>
            <a:r>
              <a:rPr lang="fr-FR" dirty="0" err="1" smtClean="0"/>
              <a:t>mutliple</a:t>
            </a:r>
            <a:r>
              <a:rPr lang="fr-FR" dirty="0" smtClean="0"/>
              <a:t> identique.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585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Pharma Patrimoine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b="1" i="1" dirty="0" smtClean="0"/>
              <a:t>Un Projet JSC Consultants</a:t>
            </a:r>
            <a:endParaRPr lang="fr-FR" b="1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807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PHARMAPATRIMOINE BP 1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263" y="1925960"/>
            <a:ext cx="8753475" cy="1719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870548"/>
            <a:ext cx="4834587" cy="251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4941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PHARMA PATRIMOINE BP 2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815903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8726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PharmaPatrimoine</a:t>
            </a:r>
            <a:r>
              <a:rPr lang="fr-FR" dirty="0" smtClean="0"/>
              <a:t> - proposition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JSC+ propose de « monter » la cellule « gestion de patrimoine » de </a:t>
            </a:r>
            <a:r>
              <a:rPr lang="fr-FR" b="1" dirty="0" err="1" smtClean="0"/>
              <a:t>Garinot</a:t>
            </a:r>
            <a:r>
              <a:rPr lang="fr-FR" b="1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Société indépendante : capital 20K – </a:t>
            </a:r>
            <a:r>
              <a:rPr lang="fr-FR" dirty="0"/>
              <a:t>3</a:t>
            </a:r>
            <a:r>
              <a:rPr lang="fr-FR" dirty="0" smtClean="0"/>
              <a:t> actionnaires (</a:t>
            </a:r>
            <a:r>
              <a:rPr lang="fr-FR" dirty="0" err="1" smtClean="0"/>
              <a:t>Garinot</a:t>
            </a:r>
            <a:r>
              <a:rPr lang="fr-FR" dirty="0" smtClean="0"/>
              <a:t>/LaCie/JSC+)-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Mise à disposition de personnel qualifié (JSC/ER/OL/</a:t>
            </a:r>
            <a:r>
              <a:rPr lang="fr-FR" dirty="0" err="1" smtClean="0"/>
              <a:t>PG+back</a:t>
            </a:r>
            <a:r>
              <a:rPr lang="fr-FR" dirty="0" smtClean="0"/>
              <a:t> office) : rémunération au résultat.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Mise à disposition d’un bureau </a:t>
            </a:r>
            <a:r>
              <a:rPr lang="fr-FR" dirty="0" err="1" smtClean="0"/>
              <a:t>ds</a:t>
            </a:r>
            <a:r>
              <a:rPr lang="fr-FR" dirty="0" smtClean="0"/>
              <a:t> locaux </a:t>
            </a:r>
            <a:r>
              <a:rPr lang="fr-FR" dirty="0" err="1" smtClean="0"/>
              <a:t>Garinot</a:t>
            </a:r>
            <a:r>
              <a:rPr lang="fr-FR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Prospection en direct : Web, mailings, publicité, réseaux sur fichiers propres et fichiers </a:t>
            </a:r>
            <a:r>
              <a:rPr lang="fr-FR" dirty="0" err="1" smtClean="0"/>
              <a:t>Garinot</a:t>
            </a:r>
            <a:r>
              <a:rPr lang="fr-FR" dirty="0" smtClean="0"/>
              <a:t> (à préciser).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Apport de clientèle par </a:t>
            </a:r>
            <a:r>
              <a:rPr lang="fr-FR" dirty="0" err="1" smtClean="0"/>
              <a:t>Garinot</a:t>
            </a:r>
            <a:r>
              <a:rPr lang="fr-FR" dirty="0"/>
              <a:t> </a:t>
            </a:r>
            <a:r>
              <a:rPr lang="fr-FR" dirty="0" smtClean="0"/>
              <a:t>(rémunération).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Apport de clientèle à </a:t>
            </a:r>
            <a:r>
              <a:rPr lang="fr-FR" dirty="0" err="1" smtClean="0"/>
              <a:t>Garinot</a:t>
            </a:r>
            <a:r>
              <a:rPr lang="fr-FR" dirty="0" smtClean="0"/>
              <a:t> (rémunération).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Pacte d’actionnaires pour sortie concomitante de la vente de </a:t>
            </a:r>
            <a:r>
              <a:rPr lang="fr-FR" dirty="0" err="1" smtClean="0"/>
              <a:t>Garinot</a:t>
            </a:r>
            <a:r>
              <a:rPr lang="fr-FR" dirty="0" smtClean="0"/>
              <a:t> à </a:t>
            </a:r>
            <a:r>
              <a:rPr lang="fr-FR" dirty="0" err="1" smtClean="0"/>
              <a:t>mutliple</a:t>
            </a:r>
            <a:r>
              <a:rPr lang="fr-FR" dirty="0" smtClean="0"/>
              <a:t> identique.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158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Synthèse de la prospection « vente </a:t>
            </a:r>
            <a:r>
              <a:rPr lang="fr-FR" dirty="0" err="1" smtClean="0"/>
              <a:t>Garinot</a:t>
            </a:r>
            <a:r>
              <a:rPr lang="fr-FR" dirty="0" smtClean="0"/>
              <a:t> » fin avril 2012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Cadre de la nouvelle campagne de prospection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Modalités de la nouvelle campagne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« Valorisation » de </a:t>
            </a:r>
            <a:r>
              <a:rPr lang="fr-FR" dirty="0" err="1" smtClean="0"/>
              <a:t>Garinot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Développement de l’activité actuelle</a:t>
            </a:r>
          </a:p>
          <a:p>
            <a:pPr lvl="1"/>
            <a:r>
              <a:rPr lang="fr-FR" dirty="0" smtClean="0"/>
              <a:t>« structuration » de </a:t>
            </a:r>
            <a:r>
              <a:rPr lang="fr-FR" dirty="0" err="1" smtClean="0"/>
              <a:t>Garinot</a:t>
            </a:r>
            <a:endParaRPr lang="fr-FR" dirty="0" smtClean="0"/>
          </a:p>
          <a:p>
            <a:pPr lvl="1"/>
            <a:r>
              <a:rPr lang="fr-FR" dirty="0" smtClean="0"/>
              <a:t>Activités « satellites » : </a:t>
            </a:r>
            <a:r>
              <a:rPr lang="fr-FR" dirty="0" err="1" smtClean="0"/>
              <a:t>MursPharma</a:t>
            </a:r>
            <a:r>
              <a:rPr lang="fr-FR" dirty="0" smtClean="0"/>
              <a:t>, </a:t>
            </a:r>
            <a:r>
              <a:rPr lang="fr-FR" dirty="0" err="1" smtClean="0"/>
              <a:t>PharmaFinances</a:t>
            </a:r>
            <a:r>
              <a:rPr lang="fr-FR" dirty="0" smtClean="0"/>
              <a:t>, </a:t>
            </a:r>
            <a:r>
              <a:rPr lang="fr-FR" dirty="0" err="1" smtClean="0"/>
              <a:t>PharmaPatrimoine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Croissance externe : acquisition(s), Bourse.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556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prospection fin 04 2012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b="1" dirty="0" smtClean="0"/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Actions menées depuis début mission (juin 2011) :</a:t>
            </a:r>
          </a:p>
          <a:p>
            <a:r>
              <a:rPr lang="fr-FR" dirty="0" smtClean="0"/>
              <a:t>Construction confiance mutuelle,</a:t>
            </a:r>
          </a:p>
          <a:p>
            <a:r>
              <a:rPr lang="fr-FR" dirty="0" smtClean="0"/>
              <a:t>Construction des outils de prospection et de vente :</a:t>
            </a:r>
          </a:p>
          <a:p>
            <a:pPr lvl="1"/>
            <a:r>
              <a:rPr lang="fr-FR" dirty="0" smtClean="0"/>
              <a:t>Note aveugle, Accord confidentialité</a:t>
            </a:r>
          </a:p>
          <a:p>
            <a:pPr lvl="1"/>
            <a:r>
              <a:rPr lang="fr-FR" dirty="0" smtClean="0"/>
              <a:t>Memo de présentation et dossier d’investisseur</a:t>
            </a:r>
          </a:p>
          <a:p>
            <a:pPr lvl="1"/>
            <a:r>
              <a:rPr lang="fr-FR" dirty="0" smtClean="0"/>
              <a:t>Business plan</a:t>
            </a:r>
          </a:p>
          <a:p>
            <a:pPr lvl="1"/>
            <a:r>
              <a:rPr lang="fr-FR" dirty="0" smtClean="0"/>
              <a:t>Valorisation de la Société</a:t>
            </a:r>
          </a:p>
          <a:p>
            <a:pPr lvl="1"/>
            <a:r>
              <a:rPr lang="fr-FR" dirty="0" smtClean="0"/>
              <a:t>Présentation Powerpoint</a:t>
            </a:r>
          </a:p>
          <a:p>
            <a:pPr lvl="1"/>
            <a:r>
              <a:rPr lang="fr-FR" dirty="0" smtClean="0"/>
              <a:t>Fichier de prospection.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514350" indent="-457200">
              <a:buFont typeface="+mj-lt"/>
              <a:buAutoNum type="arabicPeriod" startAt="2"/>
            </a:pPr>
            <a:r>
              <a:rPr lang="fr-FR" b="1" dirty="0" smtClean="0"/>
              <a:t>Prospection proprement dite : voir diapositive suivante.</a:t>
            </a:r>
          </a:p>
          <a:p>
            <a:pPr marL="57150" indent="0">
              <a:buNone/>
            </a:pPr>
            <a:endParaRPr lang="fr-FR" dirty="0" smtClean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46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Entretiens obtenus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Fichier de 80 cibles : compagnies assurances, boutiques de M&amp;A, Fonds d’investissements, Gestionnaires de patrimoine.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25 entretiens obtenus. Présentation de </a:t>
            </a:r>
            <a:r>
              <a:rPr lang="fr-FR" dirty="0" err="1" smtClean="0"/>
              <a:t>Garinot</a:t>
            </a:r>
            <a:r>
              <a:rPr lang="fr-FR" dirty="0" smtClean="0"/>
              <a:t> et du projet de reprise.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Manifestations d’intérêt poussé :</a:t>
            </a:r>
          </a:p>
          <a:p>
            <a:r>
              <a:rPr lang="fr-FR" dirty="0" smtClean="0"/>
              <a:t>MK Finance : offre reçue – 3.5M à 5.5M sur 2 ans si résultats « one man show »</a:t>
            </a:r>
          </a:p>
          <a:p>
            <a:r>
              <a:rPr lang="fr-FR" dirty="0" smtClean="0"/>
              <a:t>Odyssée Venture : pas dans finance, en régression,</a:t>
            </a:r>
          </a:p>
          <a:p>
            <a:r>
              <a:rPr lang="fr-FR" dirty="0" smtClean="0"/>
              <a:t>OTC : </a:t>
            </a:r>
            <a:r>
              <a:rPr lang="fr-FR" dirty="0" err="1" smtClean="0"/>
              <a:t>pb</a:t>
            </a:r>
            <a:r>
              <a:rPr lang="fr-FR" dirty="0" smtClean="0"/>
              <a:t> réglementaire, « one man show », fonds commerce non récurrent,</a:t>
            </a:r>
          </a:p>
          <a:p>
            <a:r>
              <a:rPr lang="fr-FR" dirty="0" err="1" smtClean="0"/>
              <a:t>Penicaud</a:t>
            </a:r>
            <a:r>
              <a:rPr lang="fr-FR" dirty="0" smtClean="0"/>
              <a:t> : « one man show », trop cher, fonds commerce non récurrent</a:t>
            </a:r>
          </a:p>
          <a:p>
            <a:r>
              <a:rPr lang="fr-FR" dirty="0" smtClean="0"/>
              <a:t>AXA : OK pour partenariat CGP, AXA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Equity</a:t>
            </a:r>
            <a:r>
              <a:rPr lang="fr-FR" dirty="0" smtClean="0"/>
              <a:t> en vente</a:t>
            </a:r>
          </a:p>
          <a:p>
            <a:r>
              <a:rPr lang="fr-FR" dirty="0" err="1" smtClean="0"/>
              <a:t>Bridgepoint</a:t>
            </a:r>
            <a:r>
              <a:rPr lang="fr-FR" dirty="0" smtClean="0"/>
              <a:t> : trop petit</a:t>
            </a:r>
          </a:p>
          <a:p>
            <a:r>
              <a:rPr lang="fr-FR" dirty="0" smtClean="0"/>
              <a:t>MBO </a:t>
            </a:r>
            <a:r>
              <a:rPr lang="fr-FR" dirty="0" err="1" smtClean="0"/>
              <a:t>Partners</a:t>
            </a:r>
            <a:r>
              <a:rPr lang="fr-FR" dirty="0" smtClean="0"/>
              <a:t> : cherchent des OBO pour éviter « one man show »</a:t>
            </a:r>
          </a:p>
          <a:p>
            <a:r>
              <a:rPr lang="fr-FR" dirty="0" err="1" smtClean="0"/>
              <a:t>Valexcel</a:t>
            </a:r>
            <a:r>
              <a:rPr lang="fr-FR" dirty="0" smtClean="0"/>
              <a:t> : oui mais pas plus de 3M</a:t>
            </a:r>
          </a:p>
          <a:p>
            <a:r>
              <a:rPr lang="fr-FR" dirty="0" smtClean="0"/>
              <a:t>Leonardo : ne correspond pas à la stratégie</a:t>
            </a:r>
          </a:p>
          <a:p>
            <a:r>
              <a:rPr lang="fr-FR" dirty="0" smtClean="0"/>
              <a:t>UFF : curiosité.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214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Synthèse et orientation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SYNTHESE :</a:t>
            </a:r>
          </a:p>
          <a:p>
            <a:pPr marL="857250" lvl="1" indent="-457200">
              <a:buFont typeface="+mj-lt"/>
              <a:buAutoNum type="alphaLcParenR"/>
            </a:pPr>
            <a:r>
              <a:rPr lang="fr-FR" dirty="0" smtClean="0"/>
              <a:t>Crainte du « one man show  »,</a:t>
            </a:r>
          </a:p>
          <a:p>
            <a:pPr marL="857250" lvl="1" indent="-457200">
              <a:buFont typeface="+mj-lt"/>
              <a:buAutoNum type="alphaLcParenR"/>
            </a:pPr>
            <a:r>
              <a:rPr lang="fr-FR" dirty="0" smtClean="0"/>
              <a:t>Prix trop élevé compte tenu du risque perçu,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fr-FR" dirty="0" smtClean="0"/>
              <a:t>Sinistrose actuelle, peur de tout : libéralisation à l’Italienne, irruption des chaînes, force de vente difficilement maîtrisable pas besoin d’intermédiaires, prix vont s’effondrer (transactions et commissions…). 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NOUVELLE ORIENTATION :</a:t>
            </a:r>
          </a:p>
          <a:p>
            <a:pPr marL="857250" lvl="1" indent="-457200">
              <a:buFont typeface="+mj-lt"/>
              <a:buAutoNum type="alphaLcParenR"/>
            </a:pPr>
            <a:r>
              <a:rPr lang="fr-FR" dirty="0" smtClean="0"/>
              <a:t>Décision de FS de rester à la Direction pendant </a:t>
            </a:r>
            <a:r>
              <a:rPr lang="fr-FR" dirty="0" err="1" smtClean="0"/>
              <a:t>qq</a:t>
            </a:r>
            <a:r>
              <a:rPr lang="fr-FR" dirty="0" smtClean="0"/>
              <a:t> années</a:t>
            </a:r>
          </a:p>
          <a:p>
            <a:pPr marL="857250" lvl="1" indent="-457200">
              <a:buFont typeface="+mj-lt"/>
              <a:buAutoNum type="alphaLcParenR"/>
            </a:pPr>
            <a:r>
              <a:rPr lang="fr-FR" dirty="0" smtClean="0"/>
              <a:t>OK pour vendre 75%, garder 25% et les vendre à </a:t>
            </a:r>
            <a:r>
              <a:rPr lang="fr-FR" dirty="0" err="1" smtClean="0"/>
              <a:t>nvle</a:t>
            </a:r>
            <a:r>
              <a:rPr lang="fr-FR" dirty="0" smtClean="0"/>
              <a:t> valorisation</a:t>
            </a:r>
          </a:p>
          <a:p>
            <a:pPr marL="857250" lvl="1" indent="-457200">
              <a:buFont typeface="+mj-lt"/>
              <a:buAutoNum type="alphaLcParenR"/>
            </a:pPr>
            <a:r>
              <a:rPr lang="fr-FR" dirty="0" smtClean="0"/>
              <a:t>Lancer un programme de valorisation (donner de la valeur)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503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43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Cibles pour </a:t>
            </a:r>
            <a:r>
              <a:rPr lang="fr-FR" dirty="0" err="1" smtClean="0"/>
              <a:t>nvle</a:t>
            </a:r>
            <a:r>
              <a:rPr lang="fr-FR" dirty="0" smtClean="0"/>
              <a:t> prospection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Autour d’un opérateur majeur </a:t>
            </a:r>
            <a:r>
              <a:rPr lang="fr-FR" b="1" dirty="0" smtClean="0"/>
              <a:t>(Fonds d’Investissement)</a:t>
            </a:r>
            <a:r>
              <a:rPr lang="fr-FR" dirty="0" smtClean="0"/>
              <a:t> constituer un Tour de Table de professionnels intéressés par alliance « business » avec </a:t>
            </a:r>
            <a:r>
              <a:rPr lang="fr-FR" dirty="0" err="1" smtClean="0"/>
              <a:t>Garinot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b="1" dirty="0"/>
              <a:t>Fonds d’investissements</a:t>
            </a:r>
            <a:r>
              <a:rPr lang="fr-FR" dirty="0"/>
              <a:t> ayant manifesté intérêt : MBO </a:t>
            </a:r>
            <a:r>
              <a:rPr lang="fr-FR" dirty="0" err="1"/>
              <a:t>Partners</a:t>
            </a:r>
            <a:r>
              <a:rPr lang="fr-FR" dirty="0"/>
              <a:t>,</a:t>
            </a:r>
            <a:endParaRPr lang="fr-FR" dirty="0" smtClean="0"/>
          </a:p>
          <a:p>
            <a:r>
              <a:rPr lang="fr-FR" b="1" dirty="0" smtClean="0"/>
              <a:t>Experts Comptables</a:t>
            </a:r>
            <a:r>
              <a:rPr lang="fr-FR" dirty="0" smtClean="0"/>
              <a:t> : </a:t>
            </a:r>
            <a:r>
              <a:rPr lang="fr-FR" dirty="0" smtClean="0"/>
              <a:t> Financial, SAPEC, </a:t>
            </a:r>
            <a:r>
              <a:rPr lang="fr-FR" dirty="0" err="1" smtClean="0"/>
              <a:t>Delalin</a:t>
            </a:r>
            <a:r>
              <a:rPr lang="fr-FR" dirty="0" smtClean="0"/>
              <a:t>, de L'étoile, </a:t>
            </a:r>
            <a:r>
              <a:rPr lang="fr-FR" smtClean="0"/>
              <a:t>Benzoni</a:t>
            </a:r>
            <a:endParaRPr lang="fr-FR" dirty="0" smtClean="0"/>
          </a:p>
          <a:p>
            <a:r>
              <a:rPr lang="fr-FR" b="1" dirty="0" smtClean="0"/>
              <a:t>Cabinets d’avocats </a:t>
            </a:r>
            <a:r>
              <a:rPr lang="fr-FR" dirty="0" smtClean="0"/>
              <a:t>: </a:t>
            </a:r>
          </a:p>
          <a:p>
            <a:r>
              <a:rPr lang="fr-FR" b="1" dirty="0" smtClean="0"/>
              <a:t>Courtiers assurance</a:t>
            </a:r>
            <a:r>
              <a:rPr lang="fr-FR" dirty="0" smtClean="0"/>
              <a:t> : </a:t>
            </a:r>
            <a:r>
              <a:rPr lang="fr-FR" dirty="0" err="1" smtClean="0"/>
              <a:t>Grasavoye</a:t>
            </a:r>
            <a:r>
              <a:rPr lang="fr-FR" dirty="0" smtClean="0"/>
              <a:t>,</a:t>
            </a:r>
          </a:p>
          <a:p>
            <a:r>
              <a:rPr lang="fr-FR" b="1" dirty="0" smtClean="0"/>
              <a:t>Banques</a:t>
            </a:r>
            <a:r>
              <a:rPr lang="fr-FR" dirty="0" smtClean="0"/>
              <a:t> : Populaire de Lorraine,</a:t>
            </a:r>
          </a:p>
          <a:p>
            <a:r>
              <a:rPr lang="fr-FR" b="1" dirty="0" smtClean="0"/>
              <a:t>Gestionnaires Patrimoine</a:t>
            </a:r>
            <a:r>
              <a:rPr lang="fr-FR" dirty="0" smtClean="0"/>
              <a:t> : UFF, Cyrus, </a:t>
            </a:r>
            <a:r>
              <a:rPr lang="fr-FR" dirty="0" err="1" smtClean="0"/>
              <a:t>Primonial</a:t>
            </a:r>
            <a:r>
              <a:rPr lang="fr-FR" dirty="0" smtClean="0"/>
              <a:t>, </a:t>
            </a:r>
          </a:p>
          <a:p>
            <a:endParaRPr lang="fr-FR" dirty="0"/>
          </a:p>
          <a:p>
            <a:r>
              <a:rPr lang="fr-FR" b="1" dirty="0" smtClean="0"/>
              <a:t>Attention</a:t>
            </a:r>
            <a:r>
              <a:rPr lang="fr-FR" dirty="0" smtClean="0"/>
              <a:t> : dossier de long terme, les investisseurs intéressés vont vouloir voir vivre la Société! Nous devons démontrer la récurrence et le « team show ».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26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de valorisation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Développement de l’activité actuelle : </a:t>
            </a:r>
          </a:p>
          <a:p>
            <a:pPr lvl="1"/>
            <a:r>
              <a:rPr lang="fr-FR" dirty="0" smtClean="0"/>
              <a:t>à FS d’agir. Recrutement force vente,  synergie avec nouvelles cellules (cf. </a:t>
            </a:r>
            <a:r>
              <a:rPr lang="fr-FR" dirty="0"/>
              <a:t>c</a:t>
            </a:r>
            <a:r>
              <a:rPr lang="fr-FR" dirty="0" smtClean="0"/>
              <a:t>i-dessous), alliances avec partenaires apporteurs d’affaires, publicité…</a:t>
            </a:r>
          </a:p>
          <a:p>
            <a:pPr lvl="1"/>
            <a:r>
              <a:rPr lang="fr-FR" dirty="0"/>
              <a:t>« emballer » la Société.</a:t>
            </a:r>
          </a:p>
          <a:p>
            <a:pPr lvl="1"/>
            <a:r>
              <a:rPr lang="fr-FR" dirty="0" smtClean="0"/>
              <a:t>Préparer une </a:t>
            </a:r>
            <a:r>
              <a:rPr lang="fr-FR" dirty="0" err="1" smtClean="0"/>
              <a:t>Dtion</a:t>
            </a:r>
            <a:r>
              <a:rPr lang="fr-FR" dirty="0" smtClean="0"/>
              <a:t> Générale de relève (</a:t>
            </a:r>
            <a:r>
              <a:rPr lang="fr-FR" dirty="0" err="1" smtClean="0"/>
              <a:t>JSC+équipe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Relancer l’enseigne DELAVENNE (proposition d’alliance JSC+).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Développement d’activités satellites :</a:t>
            </a:r>
          </a:p>
          <a:p>
            <a:pPr lvl="1"/>
            <a:r>
              <a:rPr lang="fr-FR" dirty="0" err="1" smtClean="0"/>
              <a:t>MursPharma</a:t>
            </a:r>
            <a:r>
              <a:rPr lang="fr-FR" dirty="0" smtClean="0"/>
              <a:t> : en cours. Proposition d’alliance</a:t>
            </a:r>
            <a:r>
              <a:rPr lang="fr-FR" dirty="0"/>
              <a:t>(</a:t>
            </a:r>
            <a:r>
              <a:rPr lang="fr-FR" dirty="0" err="1"/>
              <a:t>cf</a:t>
            </a:r>
            <a:r>
              <a:rPr lang="fr-FR" dirty="0"/>
              <a:t> ci-après</a:t>
            </a:r>
            <a:r>
              <a:rPr lang="fr-FR" dirty="0" smtClean="0"/>
              <a:t>).</a:t>
            </a:r>
          </a:p>
          <a:p>
            <a:pPr lvl="1"/>
            <a:r>
              <a:rPr lang="fr-FR" dirty="0" err="1" smtClean="0"/>
              <a:t>PharmaFinances</a:t>
            </a:r>
            <a:r>
              <a:rPr lang="fr-FR" dirty="0" smtClean="0"/>
              <a:t> : en projet. Proposition d’alliance (</a:t>
            </a:r>
            <a:r>
              <a:rPr lang="fr-FR" dirty="0" err="1" smtClean="0"/>
              <a:t>cf</a:t>
            </a:r>
            <a:r>
              <a:rPr lang="fr-FR" dirty="0" smtClean="0"/>
              <a:t> ci-après Business Plan et proposition).</a:t>
            </a:r>
          </a:p>
          <a:p>
            <a:pPr lvl="1"/>
            <a:r>
              <a:rPr lang="fr-FR" dirty="0" err="1" smtClean="0"/>
              <a:t>PharmaPatrimoine</a:t>
            </a:r>
            <a:r>
              <a:rPr lang="fr-FR" dirty="0" smtClean="0"/>
              <a:t> : </a:t>
            </a:r>
            <a:r>
              <a:rPr lang="fr-FR" dirty="0"/>
              <a:t>en projet. Proposition d’alliance (</a:t>
            </a:r>
            <a:r>
              <a:rPr lang="fr-FR" dirty="0" err="1"/>
              <a:t>cf</a:t>
            </a:r>
            <a:r>
              <a:rPr lang="fr-FR" dirty="0"/>
              <a:t> ci-après Business Plan et proposition).</a:t>
            </a: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b="1" dirty="0" smtClean="0"/>
              <a:t>Croissance externe :</a:t>
            </a:r>
            <a:r>
              <a:rPr lang="fr-FR" dirty="0" smtClean="0"/>
              <a:t> profiter des opportunités d’acquisition actuelles.</a:t>
            </a:r>
          </a:p>
          <a:p>
            <a:pPr marL="0" indent="0">
              <a:buNone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54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MURS PHARMA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b="1" i="1" dirty="0" smtClean="0"/>
              <a:t>Un projet JSC Consultants</a:t>
            </a:r>
            <a:endParaRPr lang="fr-FR" b="1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Garinot 3 mai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718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473</Words>
  <Application>Microsoft Office PowerPoint</Application>
  <PresentationFormat>Affichage à l'écran (4:3)</PresentationFormat>
  <Paragraphs>180</Paragraphs>
  <Slides>20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Thème Office</vt:lpstr>
      <vt:lpstr>JSC</vt:lpstr>
      <vt:lpstr>Projet Garinot Pharma Services</vt:lpstr>
      <vt:lpstr>Ordre du Jour</vt:lpstr>
      <vt:lpstr>Point prospection fin 04 2012</vt:lpstr>
      <vt:lpstr>Entretiens obtenus</vt:lpstr>
      <vt:lpstr>Synthèse et orientation</vt:lpstr>
      <vt:lpstr>Montage</vt:lpstr>
      <vt:lpstr>Cibles pour nvle prospection</vt:lpstr>
      <vt:lpstr>Programme de valorisation</vt:lpstr>
      <vt:lpstr>MURS PHARMA</vt:lpstr>
      <vt:lpstr>Résumé de Direction</vt:lpstr>
      <vt:lpstr>Comptes 5 ans</vt:lpstr>
      <vt:lpstr>MURSPHARMA</vt:lpstr>
      <vt:lpstr>PHARMAFINANCES</vt:lpstr>
      <vt:lpstr>PHARMAFINANCES BP</vt:lpstr>
      <vt:lpstr>PharmaFinances - proposition</vt:lpstr>
      <vt:lpstr>Pharma Patrimoine</vt:lpstr>
      <vt:lpstr>PHARMAPATRIMOINE BP 1</vt:lpstr>
      <vt:lpstr>PHARMA PATRIMOINE BP 2</vt:lpstr>
      <vt:lpstr>PharmaPatrimoine - proposition</vt:lpstr>
      <vt:lpstr>Merci de votre attention…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evelyne</cp:lastModifiedBy>
  <cp:revision>71</cp:revision>
  <dcterms:created xsi:type="dcterms:W3CDTF">2011-10-15T14:40:53Z</dcterms:created>
  <dcterms:modified xsi:type="dcterms:W3CDTF">2012-05-03T08:36:15Z</dcterms:modified>
</cp:coreProperties>
</file>