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6" r:id="rId5"/>
    <p:sldId id="265" r:id="rId6"/>
    <p:sldId id="267" r:id="rId7"/>
    <p:sldId id="269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DF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09/02/2012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09/02/2012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smtClean="0"/>
              <a:t>VISION 1000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de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les taux long terme.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40768"/>
            <a:ext cx="84201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6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Vision 1000</a:t>
            </a:r>
            <a:endParaRPr lang="fr-FR" i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03847" y="1124744"/>
            <a:ext cx="2706761" cy="10801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Dirigeant</a:t>
            </a:r>
          </a:p>
          <a:p>
            <a:pPr algn="ctr"/>
            <a:r>
              <a:rPr lang="fr-FR" dirty="0" smtClean="0"/>
              <a:t> Mission : création de valeur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5220072" y="2492896"/>
            <a:ext cx="2592288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Individu</a:t>
            </a:r>
            <a:endParaRPr lang="fr-FR" dirty="0"/>
          </a:p>
        </p:txBody>
      </p:sp>
      <p:sp>
        <p:nvSpPr>
          <p:cNvPr id="10" name="Organigramme : Joindre 9"/>
          <p:cNvSpPr/>
          <p:nvPr/>
        </p:nvSpPr>
        <p:spPr>
          <a:xfrm>
            <a:off x="2051720" y="3356992"/>
            <a:ext cx="1080120" cy="576064"/>
          </a:xfrm>
          <a:prstGeom prst="flowChartCol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617" y="3356992"/>
            <a:ext cx="110966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Ellipse 13"/>
          <p:cNvSpPr/>
          <p:nvPr/>
        </p:nvSpPr>
        <p:spPr>
          <a:xfrm>
            <a:off x="1259632" y="4077072"/>
            <a:ext cx="2592288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 stratégique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5292080" y="4077072"/>
            <a:ext cx="2592288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 de Vie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259632" y="5589240"/>
            <a:ext cx="2592288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Business Plan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5436096" y="5589240"/>
            <a:ext cx="2592288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Bilan Patrimonial dynamique</a:t>
            </a:r>
            <a:endParaRPr lang="fr-FR" dirty="0"/>
          </a:p>
        </p:txBody>
      </p:sp>
      <p:sp>
        <p:nvSpPr>
          <p:cNvPr id="11" name="Organigramme : Fusion 10"/>
          <p:cNvSpPr/>
          <p:nvPr/>
        </p:nvSpPr>
        <p:spPr>
          <a:xfrm>
            <a:off x="2410036" y="4941168"/>
            <a:ext cx="433772" cy="541784"/>
          </a:xfrm>
          <a:prstGeom prst="flowChartMerg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rganigramme : Fusion 18"/>
          <p:cNvSpPr/>
          <p:nvPr/>
        </p:nvSpPr>
        <p:spPr>
          <a:xfrm>
            <a:off x="6444208" y="4941168"/>
            <a:ext cx="433772" cy="541784"/>
          </a:xfrm>
          <a:prstGeom prst="flowChartMerg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59632" y="2420888"/>
            <a:ext cx="2592288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Entreprise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3203848" y="2204864"/>
            <a:ext cx="2706761" cy="504056"/>
            <a:chOff x="3203848" y="1700808"/>
            <a:chExt cx="2706761" cy="504056"/>
          </a:xfrm>
        </p:grpSpPr>
        <p:cxnSp>
          <p:nvCxnSpPr>
            <p:cNvPr id="21" name="Connecteur droit avec flèche 20"/>
            <p:cNvCxnSpPr>
              <a:stCxn id="6" idx="4"/>
            </p:cNvCxnSpPr>
            <p:nvPr/>
          </p:nvCxnSpPr>
          <p:spPr>
            <a:xfrm flipH="1">
              <a:off x="3203848" y="1700808"/>
              <a:ext cx="135338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>
              <a:stCxn id="6" idx="4"/>
            </p:cNvCxnSpPr>
            <p:nvPr/>
          </p:nvCxnSpPr>
          <p:spPr>
            <a:xfrm>
              <a:off x="4557228" y="1700808"/>
              <a:ext cx="1353381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 31"/>
          <p:cNvGrpSpPr/>
          <p:nvPr/>
        </p:nvGrpSpPr>
        <p:grpSpPr>
          <a:xfrm>
            <a:off x="3851920" y="2204864"/>
            <a:ext cx="1512168" cy="3888432"/>
            <a:chOff x="3851920" y="2204864"/>
            <a:chExt cx="1512168" cy="3888432"/>
          </a:xfr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31" name="Flèche à angle droit 30"/>
            <p:cNvSpPr/>
            <p:nvPr/>
          </p:nvSpPr>
          <p:spPr>
            <a:xfrm>
              <a:off x="3851920" y="2204864"/>
              <a:ext cx="432049" cy="3888432"/>
            </a:xfrm>
            <a:prstGeom prst="bent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Flèche à angle droit 34"/>
            <p:cNvSpPr/>
            <p:nvPr/>
          </p:nvSpPr>
          <p:spPr>
            <a:xfrm flipH="1">
              <a:off x="4932040" y="2204864"/>
              <a:ext cx="432048" cy="3888432"/>
            </a:xfrm>
            <a:prstGeom prst="bentUpArrow">
              <a:avLst>
                <a:gd name="adj1" fmla="val 25000"/>
                <a:gd name="adj2" fmla="val 25000"/>
                <a:gd name="adj3" fmla="val 33069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6068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1" grpId="0" animBg="1"/>
      <p:bldP spid="19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Vision 1000 « Entreprise »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Accompagnement du Dirigeant dans la définition et la mise en place d’un programme de « </a:t>
            </a:r>
            <a:r>
              <a:rPr lang="fr-FR" b="1" u="sng" dirty="0" smtClean="0"/>
              <a:t>création de valeur</a:t>
            </a:r>
            <a:r>
              <a:rPr lang="fr-FR" b="1" dirty="0" smtClean="0"/>
              <a:t> </a:t>
            </a:r>
            <a:r>
              <a:rPr lang="fr-FR" dirty="0" smtClean="0"/>
              <a:t>».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La « valeur » est fondée sur 2 piliers : les </a:t>
            </a:r>
            <a:r>
              <a:rPr lang="fr-FR" u="sng" dirty="0" smtClean="0"/>
              <a:t>fondamentaux</a:t>
            </a:r>
            <a:r>
              <a:rPr lang="fr-FR" dirty="0" smtClean="0"/>
              <a:t> d’une part, leur </a:t>
            </a:r>
            <a:r>
              <a:rPr lang="fr-FR" u="sng" dirty="0" smtClean="0"/>
              <a:t>perception par les « marchés »</a:t>
            </a:r>
            <a:r>
              <a:rPr lang="fr-FR" dirty="0" smtClean="0"/>
              <a:t> d’autre part (financiers, concurrents, banquiers, personnel, cadres, fournisseurs, consommateurs),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Les fondamentaux</a:t>
            </a:r>
            <a:r>
              <a:rPr lang="fr-FR" dirty="0" smtClean="0"/>
              <a:t> : portefeuille d’activités, équilibres financiers, actifs économiques et capital humain.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marchés évaluent et valorisent selon un </a:t>
            </a:r>
            <a:r>
              <a:rPr lang="fr-FR" b="1" dirty="0" smtClean="0"/>
              <a:t>paradigme</a:t>
            </a:r>
            <a:r>
              <a:rPr lang="fr-FR" dirty="0" smtClean="0"/>
              <a:t> unique. On ne crée de la valeur qu’en respectant ce paradigme!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Circonstances</a:t>
            </a:r>
            <a:r>
              <a:rPr lang="fr-FR" dirty="0" smtClean="0"/>
              <a:t> : vendre, acheter, investir, lever du capital, lever de la dette, motiver, intégrer les équipes, gestion personnel…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Programme :</a:t>
            </a:r>
            <a:r>
              <a:rPr lang="fr-FR" dirty="0" smtClean="0"/>
              <a:t> vision 1000 (jours), maïeutique, marketing plan, business plan, valorisation, Présentations, « Road Show ».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35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i="1" dirty="0" smtClean="0"/>
              <a:t>Vision 1000 « Entreprise » - modalités d’intervention</a:t>
            </a:r>
            <a:endParaRPr lang="fr-FR" sz="32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Première étape :</a:t>
            </a:r>
            <a:r>
              <a:rPr lang="fr-FR" dirty="0" smtClean="0"/>
              <a:t> 1 journée de « mise à niveau ». 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Deuxième étape :</a:t>
            </a:r>
            <a:r>
              <a:rPr lang="fr-FR" dirty="0" smtClean="0"/>
              <a:t> maïeutique et mise en forme de la Vision à 1000 jours. Contrôle de cohérence, des équilibres financiers, analyse besoins/ressources.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Troisième étape :</a:t>
            </a:r>
            <a:r>
              <a:rPr lang="fr-FR" dirty="0" smtClean="0"/>
              <a:t> mise en forme du Business Plan quantifié et analyse de scénarios.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Quatrième étape :</a:t>
            </a:r>
            <a:r>
              <a:rPr lang="fr-FR" dirty="0" smtClean="0"/>
              <a:t> préparation des outils de communication : marketing plan, Business Plan, </a:t>
            </a:r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r>
              <a:rPr lang="fr-F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Cinquième étape :</a:t>
            </a:r>
            <a:r>
              <a:rPr lang="fr-FR" dirty="0" smtClean="0"/>
              <a:t> préparation des « Road Shows ». Eventuelle participation.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Applications :</a:t>
            </a:r>
            <a:r>
              <a:rPr lang="fr-FR" dirty="0" smtClean="0"/>
              <a:t> vente de l’entreprise, croissance externe, financements (capital, dette), intégration d’équipe…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Modalités :</a:t>
            </a:r>
            <a:r>
              <a:rPr lang="fr-FR" dirty="0" smtClean="0"/>
              <a:t> lettre de mission, rémunération fixe et variable.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98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Vision 1000 « Dirigeant »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Accompagnement du Dirigeant dans sa </a:t>
            </a:r>
            <a:r>
              <a:rPr lang="fr-FR" b="1" dirty="0" smtClean="0"/>
              <a:t>Stratégie Patrimoniale</a:t>
            </a:r>
            <a:r>
              <a:rPr lang="fr-FR" dirty="0"/>
              <a:t> </a:t>
            </a:r>
            <a:r>
              <a:rPr lang="fr-FR" dirty="0" smtClean="0"/>
              <a:t>en matière d’</a:t>
            </a:r>
            <a:r>
              <a:rPr lang="fr-FR" u="sng" dirty="0" smtClean="0"/>
              <a:t>allocation dynamique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Allocation dynamique : répartition des actifs/passifs en fonction du « chemin de vie ».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Circonstances : modifications du patrimoine professionnel, départ à la retraite, vente d’actifs,                                                                                                                             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14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i="1" dirty="0" smtClean="0"/>
              <a:t>Vision 1000 « Dirigeant » - modalités d’intervention</a:t>
            </a:r>
            <a:endParaRPr lang="fr-FR" sz="32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b="1" dirty="0" smtClean="0"/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Première étape :</a:t>
            </a:r>
            <a:r>
              <a:rPr lang="fr-FR" dirty="0" smtClean="0"/>
              <a:t> une demi-journée de « mise à niveau » réciproque.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/>
              <a:t>Deuxième étape :</a:t>
            </a:r>
            <a:r>
              <a:rPr lang="fr-FR" dirty="0"/>
              <a:t> maïeutique et mise en forme de la Vision à 1000 jours. Contrôle de cohérence, des équilibres financiers, analyse besoins/ressources.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/>
              <a:t>Troisième étape :</a:t>
            </a:r>
            <a:r>
              <a:rPr lang="fr-FR" dirty="0"/>
              <a:t> mise en forme du </a:t>
            </a:r>
            <a:r>
              <a:rPr lang="fr-FR" u="sng" dirty="0" smtClean="0"/>
              <a:t>Bilan Patrimonial Dynamique</a:t>
            </a:r>
            <a:r>
              <a:rPr lang="fr-FR" dirty="0" smtClean="0"/>
              <a:t> quantifié </a:t>
            </a:r>
            <a:r>
              <a:rPr lang="fr-FR" dirty="0"/>
              <a:t>et analyse de scénarios.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/>
              <a:t>Quatrième étape </a:t>
            </a:r>
            <a:r>
              <a:rPr lang="fr-FR" b="1" dirty="0" smtClean="0"/>
              <a:t>:</a:t>
            </a:r>
            <a:r>
              <a:rPr lang="fr-FR" dirty="0" smtClean="0"/>
              <a:t> allocation optimale du patrimoine. Recommandations, interventions spécialistes si nécessaire.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b="1" dirty="0"/>
              <a:t>Cinquième étape </a:t>
            </a:r>
            <a:r>
              <a:rPr lang="fr-FR" b="1" dirty="0" smtClean="0"/>
              <a:t>: </a:t>
            </a:r>
            <a:r>
              <a:rPr lang="fr-FR" dirty="0" smtClean="0"/>
              <a:t>allocation du portefeuille financier, mise en contact avec fournisseurs, assistance à la négociation si nécessaire  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Modalités </a:t>
            </a:r>
            <a:r>
              <a:rPr lang="fr-FR" b="1" dirty="0"/>
              <a:t>:</a:t>
            </a:r>
            <a:r>
              <a:rPr lang="fr-FR" dirty="0"/>
              <a:t> lettre de mission, rémunération fixe et variable.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44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Quelques </a:t>
            </a:r>
            <a:r>
              <a:rPr lang="fr-FR" dirty="0" smtClean="0"/>
              <a:t>évolutions marquantes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t pour </a:t>
            </a:r>
            <a:r>
              <a:rPr lang="fr-FR" dirty="0" smtClean="0"/>
              <a:t>prendre du recul</a:t>
            </a: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7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3 classes d’actifs sur 30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8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55272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7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sur 10 ans.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9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853237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4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167</Words>
  <Application>Microsoft Office PowerPoint</Application>
  <PresentationFormat>Affichage à l'écran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VISION 1000</vt:lpstr>
      <vt:lpstr>Vision 1000</vt:lpstr>
      <vt:lpstr>Vision 1000 « Entreprise »</vt:lpstr>
      <vt:lpstr>Vision 1000 « Entreprise » - modalités d’intervention</vt:lpstr>
      <vt:lpstr>Vision 1000 « Dirigeant »</vt:lpstr>
      <vt:lpstr>Vision 1000 « Dirigeant » - modalités d’intervention</vt:lpstr>
      <vt:lpstr>et pour prendre du recul…</vt:lpstr>
      <vt:lpstr>Les 3 classes d’actifs sur 30 ans</vt:lpstr>
      <vt:lpstr>… et sur 10 ans.</vt:lpstr>
      <vt:lpstr>… et les taux long terme.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SAINTCRICQJ</cp:lastModifiedBy>
  <cp:revision>30</cp:revision>
  <dcterms:created xsi:type="dcterms:W3CDTF">2011-10-15T14:40:53Z</dcterms:created>
  <dcterms:modified xsi:type="dcterms:W3CDTF">2012-02-09T11:22:29Z</dcterms:modified>
</cp:coreProperties>
</file>