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3" r:id="rId3"/>
    <p:sldId id="264" r:id="rId4"/>
    <p:sldId id="265" r:id="rId5"/>
    <p:sldId id="266" r:id="rId6"/>
    <p:sldId id="267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DDF8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24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12EF5-528D-4FC3-A05D-00D397E71B45}" type="datetimeFigureOut">
              <a:rPr lang="fr-FR" smtClean="0"/>
              <a:t>14/02/2012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Page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EAF92-A3C2-40C1-B8ED-DF2C66BAEE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9014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DBEBB-1560-4A01-BA39-91384AE726A7}" type="datetimeFigureOut">
              <a:rPr lang="fr-FR" smtClean="0"/>
              <a:t>14/02/2012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Page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7F47E-49C0-4403-BE1E-EEBF0FC354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7665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8" name="Espace réservé de la dat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509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29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9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29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49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884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1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91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54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04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42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Hiver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7" name="Group 2"/>
          <p:cNvGrpSpPr>
            <a:grpSpLocks/>
          </p:cNvGrpSpPr>
          <p:nvPr userDrawn="1"/>
        </p:nvGrpSpPr>
        <p:grpSpPr bwMode="auto">
          <a:xfrm>
            <a:off x="67468" y="576287"/>
            <a:ext cx="9009070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Group 6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 userDrawn="1"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07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i="1" dirty="0" smtClean="0"/>
              <a:t>Projet SANTALIM</a:t>
            </a:r>
            <a:endParaRPr lang="fr-FR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présentation de JSC Consultants</a:t>
            </a:r>
          </a:p>
          <a:p>
            <a:r>
              <a:rPr lang="fr-FR" dirty="0" smtClean="0"/>
              <a:t>Printemps 2012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931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Executive</a:t>
            </a:r>
            <a:r>
              <a:rPr lang="fr-FR" dirty="0" smtClean="0"/>
              <a:t> </a:t>
            </a:r>
            <a:r>
              <a:rPr lang="fr-FR" dirty="0" err="1" smtClean="0"/>
              <a:t>Summary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Nous proposons à </a:t>
            </a:r>
            <a:r>
              <a:rPr lang="fr-FR" dirty="0" smtClean="0"/>
              <a:t>investisseurs </a:t>
            </a:r>
            <a:r>
              <a:rPr lang="fr-FR" dirty="0" smtClean="0"/>
              <a:t>et acteurs du secteur des « compléments alimentaires » un « </a:t>
            </a:r>
            <a:r>
              <a:rPr lang="fr-FR" dirty="0" err="1" smtClean="0"/>
              <a:t>build</a:t>
            </a:r>
            <a:r>
              <a:rPr lang="fr-FR" dirty="0" smtClean="0"/>
              <a:t> up » visant à construire le n°1 du secteur.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Sous-jacents :</a:t>
            </a:r>
          </a:p>
          <a:p>
            <a:pPr lvl="1"/>
            <a:r>
              <a:rPr lang="fr-FR" dirty="0" smtClean="0"/>
              <a:t>Secteur en crise : croissance stoppée après 10 années d’euphorie, nouveaux modes de </a:t>
            </a:r>
            <a:r>
              <a:rPr lang="fr-FR" dirty="0" err="1" smtClean="0"/>
              <a:t>distrib</a:t>
            </a:r>
            <a:r>
              <a:rPr lang="fr-FR" dirty="0" smtClean="0"/>
              <a:t>.</a:t>
            </a:r>
          </a:p>
          <a:p>
            <a:pPr lvl="1"/>
            <a:r>
              <a:rPr lang="fr-FR" dirty="0"/>
              <a:t>Secteur </a:t>
            </a:r>
            <a:r>
              <a:rPr lang="fr-FR" dirty="0" smtClean="0"/>
              <a:t>de taille </a:t>
            </a:r>
            <a:r>
              <a:rPr lang="fr-FR" dirty="0"/>
              <a:t>: </a:t>
            </a:r>
            <a:r>
              <a:rPr lang="fr-FR" dirty="0" smtClean="0"/>
              <a:t>600M d’Euros niveau labo,</a:t>
            </a:r>
            <a:endParaRPr lang="fr-FR" dirty="0" smtClean="0"/>
          </a:p>
          <a:p>
            <a:pPr lvl="1"/>
            <a:r>
              <a:rPr lang="fr-FR" dirty="0" smtClean="0"/>
              <a:t>Fondamentaux de </a:t>
            </a:r>
            <a:r>
              <a:rPr lang="fr-FR" dirty="0" smtClean="0"/>
              <a:t>long </a:t>
            </a:r>
            <a:r>
              <a:rPr lang="fr-FR" dirty="0" smtClean="0"/>
              <a:t>terme sains (prévention, bien-être),</a:t>
            </a:r>
          </a:p>
          <a:p>
            <a:pPr lvl="1"/>
            <a:r>
              <a:rPr lang="fr-FR" dirty="0" smtClean="0"/>
              <a:t>Mise en ordre de la profession en cours (réglementations)</a:t>
            </a:r>
          </a:p>
          <a:p>
            <a:pPr marL="514350" indent="-457200">
              <a:buFont typeface="+mj-lt"/>
              <a:buAutoNum type="arabicPeriod"/>
            </a:pPr>
            <a:r>
              <a:rPr lang="fr-FR" dirty="0" smtClean="0"/>
              <a:t>Opportunités tactiques :</a:t>
            </a:r>
          </a:p>
          <a:p>
            <a:pPr lvl="1"/>
            <a:r>
              <a:rPr lang="fr-FR" dirty="0" smtClean="0"/>
              <a:t>Quelques acteurs majeurs « sur le marché »,</a:t>
            </a:r>
          </a:p>
          <a:p>
            <a:pPr lvl="1"/>
            <a:r>
              <a:rPr lang="fr-FR" dirty="0" smtClean="0"/>
              <a:t>Synergies de M&amp;A importantes (forces vente, canaux </a:t>
            </a:r>
            <a:r>
              <a:rPr lang="fr-FR" dirty="0" err="1" smtClean="0"/>
              <a:t>distrib</a:t>
            </a:r>
            <a:r>
              <a:rPr lang="fr-FR" dirty="0" smtClean="0"/>
              <a:t>, volumes </a:t>
            </a:r>
            <a:r>
              <a:rPr lang="fr-FR" dirty="0" err="1" smtClean="0"/>
              <a:t>fabric</a:t>
            </a:r>
            <a:r>
              <a:rPr lang="fr-FR" dirty="0" smtClean="0"/>
              <a:t>, sièges).</a:t>
            </a:r>
          </a:p>
          <a:p>
            <a:pPr marL="514350" indent="-457200">
              <a:buFont typeface="+mj-lt"/>
              <a:buAutoNum type="arabicPeriod"/>
            </a:pPr>
            <a:r>
              <a:rPr lang="fr-FR" dirty="0" smtClean="0"/>
              <a:t>Paramètres : 120 à 150M d’investissement VE, 20M d’EBIT avant synergies. 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85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Fondamentaux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CA </a:t>
            </a:r>
            <a:r>
              <a:rPr lang="fr-FR" dirty="0"/>
              <a:t>secteur niveau labos = 600M, +0% en 2011 après 10 ans de croissance à 2 chiffres, atomisé (20 acteurs CA&gt;10M,…et 400 autres</a:t>
            </a:r>
            <a:r>
              <a:rPr lang="fr-FR" dirty="0" smtClean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Demande soutenue par : vieillissement, recherche bien-être, peurs des maladies, de la pollution, besoin de prévention, évolution culturelle… </a:t>
            </a:r>
            <a:endParaRPr lang="fr-FR" dirty="0"/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Circuits de distribution traditionnels : pharmacies (60%), </a:t>
            </a:r>
            <a:r>
              <a:rPr lang="fr-FR" dirty="0" err="1"/>
              <a:t>mag.diét</a:t>
            </a:r>
            <a:r>
              <a:rPr lang="fr-FR" dirty="0"/>
              <a:t>.(15%), GMS </a:t>
            </a:r>
            <a:r>
              <a:rPr lang="fr-FR" dirty="0" err="1"/>
              <a:t>food</a:t>
            </a:r>
            <a:r>
              <a:rPr lang="fr-FR" dirty="0"/>
              <a:t> (25%).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Emergence </a:t>
            </a:r>
            <a:r>
              <a:rPr lang="fr-FR" dirty="0" smtClean="0"/>
              <a:t>rapide </a:t>
            </a:r>
            <a:r>
              <a:rPr lang="fr-FR" dirty="0"/>
              <a:t>de la vente directe (téléphone, réunions, VPC, Web</a:t>
            </a:r>
            <a:r>
              <a:rPr lang="fr-FR" dirty="0" smtClean="0"/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« mise à plat » de la Règlementation en cours. </a:t>
            </a:r>
            <a:r>
              <a:rPr lang="fr-FR" dirty="0" smtClean="0"/>
              <a:t>Coûts </a:t>
            </a:r>
            <a:r>
              <a:rPr lang="fr-FR" dirty="0" smtClean="0"/>
              <a:t>de </a:t>
            </a:r>
            <a:r>
              <a:rPr lang="fr-FR" dirty="0" smtClean="0"/>
              <a:t>développement </a:t>
            </a:r>
            <a:r>
              <a:rPr lang="fr-FR" dirty="0" smtClean="0"/>
              <a:t>en hausse.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Grands acteurs : </a:t>
            </a:r>
            <a:r>
              <a:rPr lang="fr-FR" dirty="0" err="1" smtClean="0"/>
              <a:t>Arkopharma</a:t>
            </a:r>
            <a:r>
              <a:rPr lang="fr-FR" dirty="0" smtClean="0"/>
              <a:t>, Omega, EA Pharma, Forte Pharma, </a:t>
            </a:r>
            <a:r>
              <a:rPr lang="fr-FR" dirty="0" err="1" smtClean="0"/>
              <a:t>Phythea</a:t>
            </a:r>
            <a:r>
              <a:rPr lang="fr-FR" dirty="0" smtClean="0"/>
              <a:t>, </a:t>
            </a:r>
            <a:r>
              <a:rPr lang="fr-FR" dirty="0" err="1" smtClean="0"/>
              <a:t>Noreva</a:t>
            </a:r>
            <a:r>
              <a:rPr lang="fr-FR" dirty="0" smtClean="0"/>
              <a:t>, </a:t>
            </a:r>
            <a:r>
              <a:rPr lang="fr-FR" dirty="0" smtClean="0"/>
              <a:t>…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27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liste de Cibles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4</a:t>
            </a:fld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63" y="1772816"/>
            <a:ext cx="8410117" cy="4144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511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liste d’opérateurs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5</a:t>
            </a:fld>
            <a:endParaRPr lang="fr-F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412776"/>
            <a:ext cx="3759101" cy="5053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931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Synergies dans le secteur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6</a:t>
            </a:fld>
            <a:endParaRPr lang="fr-F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8568952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69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présentation JSC Consultants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574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161</Words>
  <Application>Microsoft Office PowerPoint</Application>
  <PresentationFormat>Affichage à l'écran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Projet SANTALIM</vt:lpstr>
      <vt:lpstr>Executive Summary</vt:lpstr>
      <vt:lpstr>Fondamentaux</vt:lpstr>
      <vt:lpstr>Une liste de Cibles</vt:lpstr>
      <vt:lpstr>Une liste d’opérateurs</vt:lpstr>
      <vt:lpstr>Synergies dans le secteur</vt:lpstr>
      <vt:lpstr>Merci de votre attention…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SAINT-CRICQ</dc:creator>
  <cp:lastModifiedBy>SAINTCRICQJ</cp:lastModifiedBy>
  <cp:revision>41</cp:revision>
  <dcterms:created xsi:type="dcterms:W3CDTF">2011-10-15T14:40:53Z</dcterms:created>
  <dcterms:modified xsi:type="dcterms:W3CDTF">2012-02-14T15:08:17Z</dcterms:modified>
</cp:coreProperties>
</file>