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266" r:id="rId3"/>
    <p:sldId id="263" r:id="rId4"/>
    <p:sldId id="264" r:id="rId5"/>
    <p:sldId id="265" r:id="rId6"/>
    <p:sldId id="262" r:id="rId7"/>
    <p:sldId id="260" r:id="rId8"/>
    <p:sldId id="259" r:id="rId9"/>
    <p:sldId id="261" r:id="rId10"/>
    <p:sldId id="258" r:id="rId11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snapVertSplitter="1" vertBarState="minimized" horzBarState="maximized">
    <p:restoredLeft sz="34567" autoAdjust="0"/>
    <p:restoredTop sz="86408" autoAdjust="0"/>
  </p:normalViewPr>
  <p:slideViewPr>
    <p:cSldViewPr>
      <p:cViewPr varScale="1">
        <p:scale>
          <a:sx n="79" d="100"/>
          <a:sy n="79" d="100"/>
        </p:scale>
        <p:origin x="-1752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E212EF5-528D-4FC3-A05D-00D397E71B45}" type="datetimeFigureOut">
              <a:rPr lang="fr-FR" smtClean="0"/>
              <a:pPr/>
              <a:t>09/02/2012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fr-FR" smtClean="0"/>
              <a:t>Page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7CEAF92-A3C2-40C1-B8ED-DF2C66BAEE2F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406490142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CFDBEBB-1560-4A01-BA39-91384AE726A7}" type="datetimeFigureOut">
              <a:rPr lang="fr-FR" smtClean="0"/>
              <a:pPr/>
              <a:t>09/02/2012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fr-FR" smtClean="0"/>
              <a:t>Page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2B7F47E-49C0-4403-BE1E-EEBF0FC3543F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59276651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 i="1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dirty="0" smtClean="0"/>
              <a:t>Modifiez le style des sous-titres du masque</a:t>
            </a:r>
            <a:endParaRPr lang="fr-FR" dirty="0"/>
          </a:p>
        </p:txBody>
      </p:sp>
      <p:sp>
        <p:nvSpPr>
          <p:cNvPr id="17" name="Titre 16"/>
          <p:cNvSpPr>
            <a:spLocks noGrp="1"/>
          </p:cNvSpPr>
          <p:nvPr>
            <p:ph type="title"/>
          </p:nvPr>
        </p:nvSpPr>
        <p:spPr>
          <a:xfrm>
            <a:off x="539552" y="2276872"/>
            <a:ext cx="8229600" cy="1143000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18" name="Espace réservé de la date 1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JSC Consultants</a:t>
            </a:r>
            <a:endParaRPr lang="fr-FR" dirty="0"/>
          </a:p>
        </p:txBody>
      </p:sp>
      <p:sp>
        <p:nvSpPr>
          <p:cNvPr id="19" name="Espace réservé du pied de pag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Hiver Printemps 2012</a:t>
            </a:r>
            <a:endParaRPr lang="fr-FR" dirty="0"/>
          </a:p>
        </p:txBody>
      </p:sp>
      <p:sp>
        <p:nvSpPr>
          <p:cNvPr id="20" name="Espace réservé du numéro de diapositive 1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fr-FR" dirty="0" smtClean="0"/>
              <a:t>Page </a:t>
            </a:r>
            <a:fld id="{FA868DCD-9CFA-471D-B16C-BEFAD508D742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xmlns="" val="13450930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JSC Consultants</a:t>
            </a: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Hiver Printemps 2012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68DCD-9CFA-471D-B16C-BEFAD508D742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37022942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JSC Consultants</a:t>
            </a: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Hiver Printemps 2012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68DCD-9CFA-471D-B16C-BEFAD508D742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1394993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fr-FR" dirty="0" smtClean="0"/>
              <a:t>Modifiez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JSC Consultants</a:t>
            </a: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Hiver Printemps 2012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68DCD-9CFA-471D-B16C-BEFAD508D742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6432987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JSC Consultants</a:t>
            </a: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Hiver Printemps 2012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68DCD-9CFA-471D-B16C-BEFAD508D742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34414957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JSC Consultants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Hiver Printemps 2012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68DCD-9CFA-471D-B16C-BEFAD508D742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648848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JSC Consultants</a:t>
            </a:r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Hiver Printemps 2012</a:t>
            </a:r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68DCD-9CFA-471D-B16C-BEFAD508D742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1469135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JSC Consultants</a:t>
            </a:r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Hiver Printemps 2012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68DCD-9CFA-471D-B16C-BEFAD508D742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30209104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JSC Consultants</a:t>
            </a:r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Hiver Printemps 2012</a:t>
            </a:r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68DCD-9CFA-471D-B16C-BEFAD508D742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10755492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JSC Consultants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Hiver Printemps 2012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68DCD-9CFA-471D-B16C-BEFAD508D742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10900417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JSC Consultants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Hiver Printemps 2012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68DCD-9CFA-471D-B16C-BEFAD508D742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1174277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dirty="0" smtClean="0"/>
              <a:t>Modifiez le style du titre</a:t>
            </a: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 smtClean="0"/>
              <a:t>Modifiez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0000FF"/>
                </a:solidFill>
              </a:defRPr>
            </a:lvl1pPr>
          </a:lstStyle>
          <a:p>
            <a:r>
              <a:rPr lang="fr-FR" smtClean="0"/>
              <a:t>JSC Consultants</a:t>
            </a:r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0000FF"/>
                </a:solidFill>
              </a:defRPr>
            </a:lvl1pPr>
          </a:lstStyle>
          <a:p>
            <a:r>
              <a:rPr lang="fr-FR" smtClean="0"/>
              <a:t>Hiver Printemps 2012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0000FF"/>
                </a:solidFill>
              </a:defRPr>
            </a:lvl1pPr>
          </a:lstStyle>
          <a:p>
            <a:r>
              <a:rPr lang="fr-FR" dirty="0" smtClean="0"/>
              <a:t>Page </a:t>
            </a:r>
            <a:fld id="{FA868DCD-9CFA-471D-B16C-BEFAD508D742}" type="slidenum">
              <a:rPr lang="fr-FR" smtClean="0"/>
              <a:pPr/>
              <a:t>‹N°›</a:t>
            </a:fld>
            <a:endParaRPr lang="fr-FR" dirty="0"/>
          </a:p>
        </p:txBody>
      </p:sp>
      <p:grpSp>
        <p:nvGrpSpPr>
          <p:cNvPr id="7" name="Group 2"/>
          <p:cNvGrpSpPr>
            <a:grpSpLocks/>
          </p:cNvGrpSpPr>
          <p:nvPr userDrawn="1"/>
        </p:nvGrpSpPr>
        <p:grpSpPr bwMode="auto">
          <a:xfrm>
            <a:off x="67468" y="576287"/>
            <a:ext cx="9009070" cy="1052513"/>
            <a:chOff x="0" y="1536"/>
            <a:chExt cx="5675" cy="663"/>
          </a:xfrm>
        </p:grpSpPr>
        <p:grpSp>
          <p:nvGrpSpPr>
            <p:cNvPr id="8" name="Group 3"/>
            <p:cNvGrpSpPr>
              <a:grpSpLocks/>
            </p:cNvGrpSpPr>
            <p:nvPr userDrawn="1"/>
          </p:nvGrpSpPr>
          <p:grpSpPr bwMode="auto">
            <a:xfrm>
              <a:off x="185" y="1604"/>
              <a:ext cx="449" cy="299"/>
              <a:chOff x="720" y="336"/>
              <a:chExt cx="624" cy="432"/>
            </a:xfrm>
          </p:grpSpPr>
          <p:sp>
            <p:nvSpPr>
              <p:cNvPr id="15" name="Rectangle 14"/>
              <p:cNvSpPr>
                <a:spLocks noChangeArrowheads="1"/>
              </p:cNvSpPr>
              <p:nvPr userDrawn="1"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rgbClr val="3333CC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defPPr>
                  <a:defRPr lang="fr-FR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fr-F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6" name="Rectangle 15"/>
              <p:cNvSpPr>
                <a:spLocks noChangeArrowheads="1"/>
              </p:cNvSpPr>
              <p:nvPr userDrawn="1"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rgbClr val="3333CC"/>
                  </a:gs>
                  <a:gs pos="100000">
                    <a:srgbClr val="FFFF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defPPr>
                  <a:defRPr lang="fr-FR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fr-F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 pitchFamily="34" charset="0"/>
                  <a:ea typeface="+mn-ea"/>
                  <a:cs typeface="+mn-cs"/>
                </a:endParaRPr>
              </a:p>
            </p:txBody>
          </p:sp>
        </p:grpSp>
        <p:grpSp>
          <p:nvGrpSpPr>
            <p:cNvPr id="9" name="Group 6"/>
            <p:cNvGrpSpPr>
              <a:grpSpLocks/>
            </p:cNvGrpSpPr>
            <p:nvPr userDrawn="1"/>
          </p:nvGrpSpPr>
          <p:grpSpPr bwMode="auto">
            <a:xfrm>
              <a:off x="263" y="1870"/>
              <a:ext cx="466" cy="299"/>
              <a:chOff x="912" y="2640"/>
              <a:chExt cx="672" cy="432"/>
            </a:xfrm>
          </p:grpSpPr>
          <p:sp>
            <p:nvSpPr>
              <p:cNvPr id="13" name="Rectangle 12"/>
              <p:cNvSpPr>
                <a:spLocks noChangeArrowheads="1"/>
              </p:cNvSpPr>
              <p:nvPr userDrawn="1"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rgbClr val="FFCF0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defPPr>
                  <a:defRPr lang="fr-FR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fr-F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4" name="Rectangle 13"/>
              <p:cNvSpPr>
                <a:spLocks noChangeArrowheads="1"/>
              </p:cNvSpPr>
              <p:nvPr userDrawn="1"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rgbClr val="FFCF01"/>
                  </a:gs>
                  <a:gs pos="100000">
                    <a:srgbClr val="FFFF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defPPr>
                  <a:defRPr lang="fr-FR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fr-F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 pitchFamily="34" charset="0"/>
                  <a:ea typeface="+mn-ea"/>
                  <a:cs typeface="+mn-cs"/>
                </a:endParaRPr>
              </a:p>
            </p:txBody>
          </p:sp>
        </p:grpSp>
        <p:sp>
          <p:nvSpPr>
            <p:cNvPr id="10" name="Rectangle 9"/>
            <p:cNvSpPr>
              <a:spLocks noChangeArrowheads="1"/>
            </p:cNvSpPr>
            <p:nvPr userDrawn="1"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100000">
                  <a:srgbClr val="FF0000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defPPr>
                <a:defRPr lang="fr-FR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itchFamily="34" charset="0"/>
                <a:ea typeface="+mn-ea"/>
                <a:cs typeface="+mn-cs"/>
              </a:endParaRPr>
            </a:p>
          </p:txBody>
        </p:sp>
        <p:sp>
          <p:nvSpPr>
            <p:cNvPr id="11" name="Rectangle 10"/>
            <p:cNvSpPr>
              <a:spLocks noChangeArrowheads="1"/>
            </p:cNvSpPr>
            <p:nvPr userDrawn="1"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rgbClr val="1C1C1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defPPr>
                <a:defRPr lang="fr-FR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itchFamily="34" charset="0"/>
                <a:ea typeface="+mn-ea"/>
                <a:cs typeface="+mn-cs"/>
              </a:endParaRPr>
            </a:p>
          </p:txBody>
        </p:sp>
        <p:sp>
          <p:nvSpPr>
            <p:cNvPr id="12" name="Rectangle 11"/>
            <p:cNvSpPr>
              <a:spLocks noChangeArrowheads="1"/>
            </p:cNvSpPr>
            <p:nvPr userDrawn="1"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rgbClr val="1C1C1C"/>
                </a:gs>
                <a:gs pos="100000">
                  <a:srgbClr val="FFFFFF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defPPr>
                <a:defRPr lang="fr-FR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itchFamily="34" charset="0"/>
                <a:ea typeface="+mn-ea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xmlns="" val="4407252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0000FF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rgbClr val="0000FF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rgbClr val="0000FF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rgbClr val="0000FF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rgbClr val="0000FF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rgbClr val="0000FF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dirty="0" smtClean="0"/>
              <a:t>OFFRE MK FINANCE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/>
              <a:t>P</a:t>
            </a:r>
            <a:r>
              <a:rPr lang="fr-FR" dirty="0" smtClean="0"/>
              <a:t>rojet GARINOT/JSC Consultants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xmlns="" val="2049314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JSC Consultants</a:t>
            </a: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Hiver Printemps 2012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68DCD-9CFA-471D-B16C-BEFAD508D742}" type="slidenum">
              <a:rPr lang="fr-FR" smtClean="0"/>
              <a:pPr/>
              <a:t>10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4042376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Faits nouveaux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fr-FR" b="1" dirty="0" smtClean="0"/>
          </a:p>
          <a:p>
            <a:pPr marL="0" indent="0">
              <a:buNone/>
            </a:pPr>
            <a:r>
              <a:rPr lang="fr-FR" b="1" dirty="0" smtClean="0"/>
              <a:t>1. Loi de Finance 2012 (janvier) :  </a:t>
            </a:r>
          </a:p>
          <a:p>
            <a:pPr marL="0" indent="0">
              <a:buNone/>
            </a:pPr>
            <a:r>
              <a:rPr lang="fr-FR" dirty="0"/>
              <a:t>a</a:t>
            </a:r>
            <a:r>
              <a:rPr lang="fr-FR" dirty="0" smtClean="0"/>
              <a:t>, suppression immédiate de l’exonération progressive de l’I/+V,</a:t>
            </a:r>
          </a:p>
          <a:p>
            <a:pPr marL="0" indent="0">
              <a:buNone/>
            </a:pPr>
            <a:r>
              <a:rPr lang="fr-FR" dirty="0"/>
              <a:t>b</a:t>
            </a:r>
            <a:r>
              <a:rPr lang="fr-FR" dirty="0" smtClean="0"/>
              <a:t>, suppression de l’exonération 100% I/+V </a:t>
            </a:r>
            <a:r>
              <a:rPr lang="fr-FR" u="sng" dirty="0" smtClean="0"/>
              <a:t>pour départ retraite</a:t>
            </a:r>
            <a:r>
              <a:rPr lang="fr-FR" dirty="0" smtClean="0"/>
              <a:t> à </a:t>
            </a:r>
            <a:r>
              <a:rPr lang="fr-FR" dirty="0" err="1" smtClean="0"/>
              <a:t>cpter</a:t>
            </a:r>
            <a:r>
              <a:rPr lang="fr-FR" dirty="0" smtClean="0"/>
              <a:t> du 13/01/2013.</a:t>
            </a:r>
            <a:br>
              <a:rPr lang="fr-FR" dirty="0" smtClean="0"/>
            </a:br>
            <a:endParaRPr lang="fr-FR" dirty="0" smtClean="0"/>
          </a:p>
          <a:p>
            <a:pPr marL="0" indent="0">
              <a:buNone/>
            </a:pPr>
            <a:r>
              <a:rPr lang="fr-FR" b="1" dirty="0" smtClean="0"/>
              <a:t>2. Coût pour FS en raison de a : 500K</a:t>
            </a:r>
            <a:br>
              <a:rPr lang="fr-FR" b="1" dirty="0" smtClean="0"/>
            </a:br>
            <a:endParaRPr lang="fr-FR" b="1" dirty="0" smtClean="0"/>
          </a:p>
          <a:p>
            <a:pPr marL="0" indent="0">
              <a:buNone/>
            </a:pPr>
            <a:r>
              <a:rPr lang="fr-FR" b="1" dirty="0" smtClean="0"/>
              <a:t>3. Opportunité  pour FS de « gagner » 1500K</a:t>
            </a:r>
            <a:r>
              <a:rPr lang="fr-FR" dirty="0" smtClean="0"/>
              <a:t> si vente  + prise retraite immédiate.</a:t>
            </a:r>
          </a:p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r>
              <a:rPr lang="fr-FR" b="1" dirty="0" smtClean="0"/>
              <a:t>Conclusion : </a:t>
            </a:r>
            <a:r>
              <a:rPr lang="fr-FR" dirty="0" smtClean="0"/>
              <a:t>dialogue ouvert avec FS qui commence à envisager de vendre moins cher et de prendre sa retraite immédiatement. </a:t>
            </a:r>
          </a:p>
          <a:p>
            <a:pPr marL="0" indent="0">
              <a:buNone/>
            </a:pP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JSC Consultants</a:t>
            </a: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Hiver Printemps 2012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68DCD-9CFA-471D-B16C-BEFAD508D742}" type="slidenum">
              <a:rPr lang="fr-FR" smtClean="0"/>
              <a:pPr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334360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Point de vue de FS (1)</a:t>
            </a:r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JSC Consultants</a:t>
            </a:r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Hiver Printemps 2012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68DCD-9CFA-471D-B16C-BEFAD508D742}" type="slidenum">
              <a:rPr lang="fr-FR" smtClean="0"/>
              <a:pPr/>
              <a:t>3</a:t>
            </a:fld>
            <a:endParaRPr lang="fr-FR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95536" y="1804988"/>
            <a:ext cx="8493255" cy="40002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2499251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Point de vue de FS (2)</a:t>
            </a:r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JSC Consultants</a:t>
            </a:r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Hiver Printemps 2012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68DCD-9CFA-471D-B16C-BEFAD508D742}" type="slidenum">
              <a:rPr lang="fr-FR" smtClean="0"/>
              <a:pPr/>
              <a:t>4</a:t>
            </a:fld>
            <a:endParaRPr lang="fr-FR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67544" y="1836468"/>
            <a:ext cx="8510993" cy="40086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2884266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Point de vue de FS (3)</a:t>
            </a:r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JSC Consultants</a:t>
            </a:r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Hiver Printemps 2012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68DCD-9CFA-471D-B16C-BEFAD508D742}" type="slidenum">
              <a:rPr lang="fr-FR" smtClean="0"/>
              <a:pPr/>
              <a:t>5</a:t>
            </a:fld>
            <a:endParaRPr lang="fr-FR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88971" y="1804988"/>
            <a:ext cx="8187485" cy="38562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1052261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Offre MK Finance</a:t>
            </a:r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JSC Consultants</a:t>
            </a:r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Hiver Printemps 2012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68DCD-9CFA-471D-B16C-BEFAD508D742}" type="slidenum">
              <a:rPr lang="fr-FR" smtClean="0"/>
              <a:pPr/>
              <a:t>6</a:t>
            </a:fld>
            <a:endParaRPr lang="fr-FR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27584" y="1484784"/>
            <a:ext cx="7876850" cy="48806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683579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fr-FR" dirty="0" smtClean="0"/>
              <a:t>   Version OBO</a:t>
            </a:r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JSC Consultants</a:t>
            </a:r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Hiver Printemps 2012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68DCD-9CFA-471D-B16C-BEFAD508D742}" type="slidenum">
              <a:rPr lang="fr-FR" smtClean="0"/>
              <a:pPr/>
              <a:t>7</a:t>
            </a:fld>
            <a:endParaRPr lang="fr-FR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99790" y="1484784"/>
            <a:ext cx="8736705" cy="48245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068763" y="69751"/>
            <a:ext cx="3895725" cy="1343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1821395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fr-FR" dirty="0" smtClean="0"/>
              <a:t>     Version OC</a:t>
            </a:r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JSC Consultants</a:t>
            </a:r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Hiver Printemps 2012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68DCD-9CFA-471D-B16C-BEFAD508D742}" type="slidenum">
              <a:rPr lang="fr-FR" smtClean="0"/>
              <a:pPr/>
              <a:t>8</a:t>
            </a:fld>
            <a:endParaRPr lang="fr-FR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7504" y="1700808"/>
            <a:ext cx="8928992" cy="46805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840163" y="116632"/>
            <a:ext cx="4124325" cy="1343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3349859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 smtClean="0"/>
              <a:t>Une présentation JSC Consultants</a:t>
            </a:r>
            <a:endParaRPr lang="fr-FR" dirty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Merci de votre attention…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xmlns="" val="787853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299</TotalTime>
  <Words>138</Words>
  <Application>Microsoft Office PowerPoint</Application>
  <PresentationFormat>Affichage à l'écran (4:3)</PresentationFormat>
  <Paragraphs>43</Paragraphs>
  <Slides>10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10</vt:i4>
      </vt:variant>
    </vt:vector>
  </HeadingPairs>
  <TitlesOfParts>
    <vt:vector size="11" baseType="lpstr">
      <vt:lpstr>Thème Office</vt:lpstr>
      <vt:lpstr>OFFRE MK FINANCE</vt:lpstr>
      <vt:lpstr>Faits nouveaux</vt:lpstr>
      <vt:lpstr>Point de vue de FS (1)</vt:lpstr>
      <vt:lpstr>Point de vue de FS (2)</vt:lpstr>
      <vt:lpstr>Point de vue de FS (3)</vt:lpstr>
      <vt:lpstr>Offre MK Finance</vt:lpstr>
      <vt:lpstr>   Version OBO</vt:lpstr>
      <vt:lpstr>     Version OC</vt:lpstr>
      <vt:lpstr>Merci de votre attention…</vt:lpstr>
      <vt:lpstr>Diapositive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Jean SAINT-CRICQ</dc:creator>
  <cp:lastModifiedBy>evelyne</cp:lastModifiedBy>
  <cp:revision>20</cp:revision>
  <dcterms:created xsi:type="dcterms:W3CDTF">2011-10-15T14:40:53Z</dcterms:created>
  <dcterms:modified xsi:type="dcterms:W3CDTF">2012-02-09T21:02:27Z</dcterms:modified>
</cp:coreProperties>
</file>