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6" r:id="rId4"/>
    <p:sldId id="267" r:id="rId5"/>
    <p:sldId id="286" r:id="rId6"/>
    <p:sldId id="285" r:id="rId7"/>
    <p:sldId id="273" r:id="rId8"/>
    <p:sldId id="262" r:id="rId9"/>
    <p:sldId id="263" r:id="rId10"/>
    <p:sldId id="261" r:id="rId11"/>
    <p:sldId id="268" r:id="rId12"/>
    <p:sldId id="264" r:id="rId13"/>
    <p:sldId id="265" r:id="rId14"/>
    <p:sldId id="269" r:id="rId15"/>
    <p:sldId id="270" r:id="rId16"/>
    <p:sldId id="277" r:id="rId17"/>
    <p:sldId id="271" r:id="rId18"/>
    <p:sldId id="274" r:id="rId19"/>
    <p:sldId id="275" r:id="rId20"/>
    <p:sldId id="276" r:id="rId21"/>
    <p:sldId id="280" r:id="rId22"/>
    <p:sldId id="279" r:id="rId23"/>
    <p:sldId id="278" r:id="rId24"/>
    <p:sldId id="281" r:id="rId25"/>
    <p:sldId id="284" r:id="rId26"/>
    <p:sldId id="283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53" d="100"/>
          <a:sy n="53" d="100"/>
        </p:scale>
        <p:origin x="-2502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27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4509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projet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Régions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302" y="1052736"/>
            <a:ext cx="6408712" cy="961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094014" y="2996952"/>
            <a:ext cx="19424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:10.0%</a:t>
            </a:r>
          </a:p>
          <a:p>
            <a:r>
              <a:rPr lang="fr-FR" dirty="0" smtClean="0"/>
              <a:t>Ecart-type : 2.4%</a:t>
            </a:r>
          </a:p>
          <a:p>
            <a:endParaRPr lang="fr-FR" dirty="0"/>
          </a:p>
          <a:p>
            <a:r>
              <a:rPr lang="fr-FR" dirty="0"/>
              <a:t>Source : </a:t>
            </a:r>
            <a:r>
              <a:rPr lang="fr-FR" dirty="0" err="1"/>
              <a:t>Foncia</a:t>
            </a:r>
            <a:r>
              <a:rPr lang="fr-FR" dirty="0"/>
              <a:t> Pierre Rendement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98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pharmacie d’officine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38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22 600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3 000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ordonnances/jour/pharmacie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 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pharmacien/M€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</a:t>
            </a:r>
            <a:r>
              <a:rPr lang="fr-FR" dirty="0"/>
              <a:t>	</a:t>
            </a:r>
            <a:r>
              <a:rPr lang="fr-FR" dirty="0" smtClean="0"/>
              <a:t>&gt;3</a:t>
            </a:r>
          </a:p>
          <a:p>
            <a:r>
              <a:rPr lang="fr-FR" dirty="0" err="1" smtClean="0"/>
              <a:t>Nbre</a:t>
            </a:r>
            <a:r>
              <a:rPr lang="fr-FR" dirty="0" smtClean="0"/>
              <a:t> transactions/an :			1200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23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et ses murs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27363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moyens des murs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Superficie : 70m²</a:t>
            </a:r>
          </a:p>
          <a:p>
            <a:r>
              <a:rPr lang="fr-FR" dirty="0" smtClean="0"/>
              <a:t>Prix : 1000 à 3000€/m²</a:t>
            </a:r>
          </a:p>
          <a:p>
            <a:r>
              <a:rPr lang="fr-FR" dirty="0" smtClean="0"/>
              <a:t>Prix FC/Murs &gt; 3</a:t>
            </a:r>
          </a:p>
          <a:p>
            <a:r>
              <a:rPr lang="fr-FR" dirty="0" smtClean="0"/>
              <a:t>Taux de cap : 8 à 9%</a:t>
            </a:r>
          </a:p>
          <a:p>
            <a:r>
              <a:rPr lang="fr-FR" dirty="0" smtClean="0"/>
              <a:t>Bail : 3/6/9 +</a:t>
            </a:r>
          </a:p>
          <a:p>
            <a:r>
              <a:rPr lang="fr-FR" dirty="0" smtClean="0"/>
              <a:t>Bail « accroché » à la licence d’exploitation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931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 compétitifs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69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Confluent de 3 métiers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15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251520" y="1452544"/>
            <a:ext cx="4983818" cy="3848664"/>
            <a:chOff x="321486" y="1268760"/>
            <a:chExt cx="4983818" cy="3848664"/>
          </a:xfrm>
        </p:grpSpPr>
        <p:sp>
          <p:nvSpPr>
            <p:cNvPr id="7" name="Ellipse 6"/>
            <p:cNvSpPr/>
            <p:nvPr/>
          </p:nvSpPr>
          <p:spPr>
            <a:xfrm>
              <a:off x="321486" y="1268760"/>
              <a:ext cx="4983818" cy="38486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2073" y="2445734"/>
              <a:ext cx="33028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FF0000"/>
                  </a:solidFill>
                </a:rPr>
                <a:t>Immobilier</a:t>
              </a:r>
              <a:endParaRPr lang="fr-FR" sz="3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27784" y="2790492"/>
            <a:ext cx="3928628" cy="4052772"/>
            <a:chOff x="2627784" y="2790492"/>
            <a:chExt cx="3928628" cy="4052772"/>
          </a:xfrm>
        </p:grpSpPr>
        <p:sp>
          <p:nvSpPr>
            <p:cNvPr id="8" name="Ellipse 7"/>
            <p:cNvSpPr/>
            <p:nvPr/>
          </p:nvSpPr>
          <p:spPr>
            <a:xfrm>
              <a:off x="2627784" y="2790492"/>
              <a:ext cx="3928628" cy="40527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15816" y="4941168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Fusions Acquisitions</a:t>
              </a:r>
              <a:endPara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861497" y="1412776"/>
            <a:ext cx="5102991" cy="3960440"/>
            <a:chOff x="3824897" y="1403688"/>
            <a:chExt cx="5463031" cy="3960440"/>
          </a:xfrm>
        </p:grpSpPr>
        <p:sp>
          <p:nvSpPr>
            <p:cNvPr id="9" name="Ellipse 8"/>
            <p:cNvSpPr/>
            <p:nvPr/>
          </p:nvSpPr>
          <p:spPr>
            <a:xfrm>
              <a:off x="3824897" y="1403688"/>
              <a:ext cx="5463031" cy="3960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580112" y="2367301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00B050"/>
                  </a:solidFill>
                </a:rPr>
                <a:t>Pharmacie d’officine</a:t>
              </a:r>
              <a:endParaRPr lang="fr-FR" sz="3200" i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752571" y="2636912"/>
            <a:ext cx="1899549" cy="1807594"/>
            <a:chOff x="3752571" y="2703550"/>
            <a:chExt cx="1899549" cy="1661587"/>
          </a:xfrm>
        </p:grpSpPr>
        <p:sp>
          <p:nvSpPr>
            <p:cNvPr id="13" name="Larme 12"/>
            <p:cNvSpPr/>
            <p:nvPr/>
          </p:nvSpPr>
          <p:spPr>
            <a:xfrm rot="8491279">
              <a:off x="3752571" y="2703550"/>
              <a:ext cx="1660704" cy="1661587"/>
            </a:xfrm>
            <a:prstGeom prst="teardrop">
              <a:avLst/>
            </a:prstGeom>
            <a:pattFill prst="pct25">
              <a:fgClr>
                <a:srgbClr val="FFFF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779912" y="337107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MURS PHARMA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888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L’Equipe (société de gestion)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Jean Saint-Cricq : </a:t>
            </a:r>
            <a:r>
              <a:rPr lang="fr-FR" dirty="0" smtClean="0"/>
              <a:t>63 ans, HEC, Master GP Dauphine, chef d’entreprise, 30 ans de </a:t>
            </a:r>
            <a:r>
              <a:rPr lang="fr-FR" dirty="0" err="1" smtClean="0"/>
              <a:t>Fusacq</a:t>
            </a:r>
            <a:r>
              <a:rPr lang="fr-FR" dirty="0" smtClean="0"/>
              <a:t>  Santé-Pharmacie.</a:t>
            </a:r>
          </a:p>
          <a:p>
            <a:endParaRPr lang="fr-FR" dirty="0" smtClean="0"/>
          </a:p>
          <a:p>
            <a:r>
              <a:rPr lang="fr-FR" b="1" dirty="0" smtClean="0"/>
              <a:t>Evelyne </a:t>
            </a:r>
            <a:r>
              <a:rPr lang="fr-FR" b="1" dirty="0" err="1" smtClean="0"/>
              <a:t>Revellat</a:t>
            </a:r>
            <a:r>
              <a:rPr lang="fr-FR" b="1" dirty="0" smtClean="0"/>
              <a:t> :</a:t>
            </a:r>
            <a:r>
              <a:rPr lang="fr-FR" dirty="0" smtClean="0"/>
              <a:t>  50ans, </a:t>
            </a:r>
            <a:r>
              <a:rPr lang="fr-FR" dirty="0" err="1" smtClean="0"/>
              <a:t>Supdeco</a:t>
            </a:r>
            <a:r>
              <a:rPr lang="fr-FR" dirty="0" smtClean="0"/>
              <a:t>, </a:t>
            </a:r>
            <a:r>
              <a:rPr lang="fr-FR" dirty="0"/>
              <a:t>Communication et </a:t>
            </a:r>
            <a:r>
              <a:rPr lang="fr-FR" dirty="0" smtClean="0"/>
              <a:t>Marketing, carte d’agent Immobilier,.</a:t>
            </a:r>
          </a:p>
          <a:p>
            <a:endParaRPr lang="fr-FR" dirty="0" smtClean="0"/>
          </a:p>
          <a:p>
            <a:r>
              <a:rPr lang="fr-FR" b="1" dirty="0" smtClean="0"/>
              <a:t>Olivier Lambotte </a:t>
            </a:r>
            <a:r>
              <a:rPr lang="fr-FR" dirty="0" smtClean="0"/>
              <a:t>: 56 ans, DESS Science Eco, Master GP Dauphine, Gestionnaire Patrimoine.</a:t>
            </a:r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013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niche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ne représentent que 3% des commerces de détail en France.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Sur 1 200 transactions sur fonds de commerce pharmacies par an, nous estimons qu’environ 30% (=360) feraient l’objet ou pourraient faire l’objet de dissociation entre murs et fonds de commerce.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Prendre 2 à 5 % de ces transactions pour construire un parc d’une quarantaine de murs en 5 ans est raisonnable mais demande toutefois :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équipe dédiée et professionnelle de la pharmacie et de l’immobilier, associée à 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réseau commercial en pharmacies</a:t>
            </a:r>
          </a:p>
          <a:p>
            <a:pPr marL="457200" lvl="1" indent="0">
              <a:buNone/>
            </a:pPr>
            <a:r>
              <a:rPr lang="fr-FR" dirty="0" smtClean="0"/>
              <a:t>… qu’à notre connaissance personne n’a actuellement.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53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investissement « inoxydable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Comme pour tout commerce, la localisation et le gestionnaire sont les 2 éléments clefs : nous sommes bien placés pour choisir.</a:t>
            </a:r>
          </a:p>
          <a:p>
            <a:r>
              <a:rPr lang="fr-FR" dirty="0" smtClean="0"/>
              <a:t>Nous pouvons sécuriser la vente du bien en accordant une option d’achat ou promesse de vente au locataire lors de la prise de bail.</a:t>
            </a:r>
          </a:p>
          <a:p>
            <a:r>
              <a:rPr lang="fr-FR" dirty="0" smtClean="0"/>
              <a:t>Evolution probable : baisse du nombre de murs de pharmacies par concentration sur les meilleurs emplacements qui, du coup, feront l’objet d’une forte demande… et nous sommes en position de choisir…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18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0239897"/>
              </p:ext>
            </p:extLst>
          </p:nvPr>
        </p:nvGraphicFramePr>
        <p:xfrm>
          <a:off x="971600" y="1772816"/>
          <a:ext cx="7056784" cy="2016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080"/>
                <a:gridCol w="3861704"/>
              </a:tblGrid>
              <a:tr h="27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Hypothèses d’évolution de l’économie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Conséquences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Déflation, baisse de l’immobilier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croissance du commerce de la santé maintenue inertie du bail et pas de rotation de locataires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=&gt; assurent le rendement locatif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Inflation, hausse de l’immobilier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augmente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Stagflation (stagnation activité + Inflation des actifs)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suit l’augmentation des prix des actifs, les loyers suivent la pierre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8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 et Equipe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873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22000 murs, 1200 vendus/an, locataires fiables, DCP&lt;0,6%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= </a:t>
            </a:r>
            <a:r>
              <a:rPr lang="fr-FR" dirty="0"/>
              <a:t>8</a:t>
            </a:r>
            <a:r>
              <a:rPr lang="fr-FR" dirty="0" smtClean="0"/>
              <a:t>/8 contre 12/27 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 smtClean="0"/>
              <a:t>4M€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8,2% </a:t>
            </a:r>
            <a:r>
              <a:rPr lang="fr-FR" dirty="0" smtClean="0"/>
              <a:t>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89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20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7"/>
            <a:ext cx="684076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535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86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 de base du BP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0915" y="4349979"/>
            <a:ext cx="2523492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682" y="4349979"/>
            <a:ext cx="2965754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6330" y="1844824"/>
            <a:ext cx="6816030" cy="231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381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23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4383" y="1412776"/>
            <a:ext cx="6844001" cy="476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48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Rentabilité actionnaires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71600" y="4725144"/>
            <a:ext cx="756084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Remarque :</a:t>
            </a:r>
          </a:p>
          <a:p>
            <a:r>
              <a:rPr lang="fr-FR" dirty="0" smtClean="0"/>
              <a:t>Cette rentabilité ne prend pas en compte les éventuelles fluctuations du prix de l’immobilier d’entreprise.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2157452"/>
              </p:ext>
            </p:extLst>
          </p:nvPr>
        </p:nvGraphicFramePr>
        <p:xfrm>
          <a:off x="952030" y="1916832"/>
          <a:ext cx="7580409" cy="216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2340"/>
                <a:gridCol w="758501"/>
                <a:gridCol w="661964"/>
                <a:gridCol w="758501"/>
                <a:gridCol w="758501"/>
                <a:gridCol w="1213600"/>
                <a:gridCol w="758501"/>
                <a:gridCol w="758501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Rentabilité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Cash out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-4000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Cash in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4897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Flux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-4000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235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4897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TRI  5ans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8,2%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Rémunération Sté de gestion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25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769" y="2060848"/>
            <a:ext cx="85883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971600" y="5157192"/>
            <a:ext cx="7200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Rémunération « apport d’affaire » de ce dossier : </a:t>
            </a:r>
            <a:r>
              <a:rPr lang="fr-FR" dirty="0" smtClean="0"/>
              <a:t>80K€ forfaitaires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87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640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L’immobilier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L’immobilier d’entreprise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Les murs de boutique:</a:t>
            </a:r>
          </a:p>
          <a:p>
            <a:pPr marL="857250" lvl="1" indent="-457200"/>
            <a:r>
              <a:rPr lang="fr-FR" dirty="0" smtClean="0"/>
              <a:t>« Pierre papier »</a:t>
            </a:r>
          </a:p>
          <a:p>
            <a:pPr marL="857250" lvl="1" indent="-457200"/>
            <a:r>
              <a:rPr lang="fr-FR" dirty="0" smtClean="0"/>
              <a:t>Paris</a:t>
            </a:r>
          </a:p>
          <a:p>
            <a:pPr marL="857250" lvl="1" indent="-457200"/>
            <a:r>
              <a:rPr lang="fr-FR" dirty="0" smtClean="0"/>
              <a:t>Périphérie Paris</a:t>
            </a:r>
          </a:p>
          <a:p>
            <a:pPr marL="857250" lvl="1" indent="-457200"/>
            <a:r>
              <a:rPr lang="fr-FR" dirty="0" smtClean="0"/>
              <a:t>Régions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Chiffres clefs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Une pharmacie et ses murs </a:t>
            </a:r>
          </a:p>
          <a:p>
            <a:pPr marL="400050" lvl="1" indent="0">
              <a:buNone/>
            </a:pP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fr-FR" dirty="0" smtClean="0"/>
              <a:t>Avantages compétitifs :</a:t>
            </a:r>
            <a:endParaRPr lang="fr-FR" dirty="0"/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Origine du concept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Originalité du concept</a:t>
            </a:r>
            <a:endParaRPr lang="fr-FR" dirty="0"/>
          </a:p>
          <a:p>
            <a:pPr marL="857250" lvl="1" indent="-457200"/>
            <a:r>
              <a:rPr lang="fr-FR" dirty="0" smtClean="0"/>
              <a:t>confluent de métiers</a:t>
            </a:r>
            <a:endParaRPr lang="fr-FR" dirty="0"/>
          </a:p>
          <a:p>
            <a:pPr marL="857250" lvl="1" indent="-457200"/>
            <a:r>
              <a:rPr lang="fr-FR" dirty="0"/>
              <a:t>u</a:t>
            </a:r>
            <a:r>
              <a:rPr lang="fr-FR" dirty="0" smtClean="0"/>
              <a:t>ne niche sécurisée</a:t>
            </a:r>
          </a:p>
          <a:p>
            <a:pPr marL="857250" lvl="1" indent="-457200"/>
            <a:r>
              <a:rPr lang="fr-FR" dirty="0" smtClean="0"/>
              <a:t>des compétences</a:t>
            </a:r>
            <a:endParaRPr lang="fr-FR" dirty="0"/>
          </a:p>
          <a:p>
            <a:pPr marL="857250" lvl="1" indent="-457200"/>
            <a:r>
              <a:rPr lang="fr-FR" dirty="0" smtClean="0"/>
              <a:t>« inoxydable »</a:t>
            </a:r>
          </a:p>
          <a:p>
            <a:pPr marL="857250" lvl="1" indent="-457200">
              <a:buFont typeface="+mj-lt"/>
              <a:buAutoNum type="alphaLcPeriod" startAt="3"/>
            </a:pPr>
            <a:r>
              <a:rPr lang="fr-FR" dirty="0" smtClean="0"/>
              <a:t>Montage </a:t>
            </a:r>
            <a:r>
              <a:rPr lang="fr-FR" dirty="0"/>
              <a:t>et Equipe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fr-FR" dirty="0" smtClean="0"/>
              <a:t>Business Plan résumé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Hypothèses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Comptes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Rentabilité actionnaires.</a:t>
            </a:r>
          </a:p>
          <a:p>
            <a:pPr marL="0" indent="0">
              <a:buNone/>
            </a:pPr>
            <a:endParaRPr lang="fr-FR" dirty="0"/>
          </a:p>
          <a:p>
            <a:pPr marL="400050" lvl="1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 startAt="3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54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553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370806" y="5445224"/>
            <a:ext cx="6400800" cy="62562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Fin d’un cycle de 60 ans</a:t>
            </a:r>
          </a:p>
          <a:p>
            <a:endParaRPr lang="fr-FR" sz="2400" b="1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Evolution des taux longs</a:t>
            </a:r>
            <a:endParaRPr lang="fr-FR" sz="3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4975"/>
            <a:ext cx="6336704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169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murs de boutiques</a:t>
            </a:r>
            <a:br>
              <a:rPr lang="fr-FR" dirty="0" smtClean="0"/>
            </a:br>
            <a:r>
              <a:rPr lang="fr-FR" sz="1800" dirty="0" smtClean="0"/>
              <a:t>source: IEIF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6689934"/>
              </p:ext>
            </p:extLst>
          </p:nvPr>
        </p:nvGraphicFramePr>
        <p:xfrm>
          <a:off x="611560" y="1412776"/>
          <a:ext cx="7632847" cy="463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804"/>
                <a:gridCol w="1193683"/>
                <a:gridCol w="1563557"/>
                <a:gridCol w="1429057"/>
                <a:gridCol w="1008746"/>
              </a:tblGrid>
              <a:tr h="678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SCPI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Groupe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Rendement 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 10 ans</a:t>
                      </a:r>
                    </a:p>
                  </a:txBody>
                  <a:tcPr marL="9525" marR="9525" marT="9525" marB="0" anchor="ctr"/>
                </a:tc>
              </a:tr>
              <a:tr h="44458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(Sur la base du 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globale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02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EUROPE*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4*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PLACEMENT CILOGER 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5,27%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16,94%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33,25%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14,72%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 PIERRE RENDEMENT*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5,96%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8,53%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14,40%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7,16%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47,35%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13,41%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BUROBOUTIC*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Fiducial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12,45%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5,41%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11,44%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8,17%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11,22%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FONCIERE REMUSAT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Cabinet Voisin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18,43%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BTP IMMOBILIER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9,97%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IMMORENTE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9,75%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NOVAPIERRE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Paref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8,00%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8,92%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FICOMA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5,19%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8,66%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MULTICOMMERCE*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UFG-LFP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8,37%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24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Un « vieux » (1981)</a:t>
            </a:r>
            <a:br>
              <a:rPr lang="fr-FR" dirty="0" smtClean="0"/>
            </a:br>
            <a:r>
              <a:rPr lang="fr-FR" dirty="0" smtClean="0"/>
              <a:t> véhicule SCPI « murs boutiques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026" name="Picture 2" descr="C:\Users\Jean SAINT-CRICQ\Desktop\Trsfert Toshiba vers Asus oct 2011\Prof après 03 02 06\JSC Cslt 2011\Garinot\Pharmamurs\foncieres et autres\Actipierre 1 série ch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016" y="1412776"/>
            <a:ext cx="7842448" cy="503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645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Paris intra muros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515302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444208" y="242088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 8.9%</a:t>
            </a:r>
          </a:p>
          <a:p>
            <a:r>
              <a:rPr lang="fr-FR" dirty="0" smtClean="0"/>
              <a:t>Ecart-type : 1.0%</a:t>
            </a:r>
          </a:p>
          <a:p>
            <a:endParaRPr lang="fr-FR" dirty="0" smtClean="0"/>
          </a:p>
          <a:p>
            <a:r>
              <a:rPr lang="fr-FR" dirty="0" smtClean="0"/>
              <a:t>Source : </a:t>
            </a:r>
            <a:r>
              <a:rPr lang="fr-FR" dirty="0" err="1" smtClean="0"/>
              <a:t>Foncia</a:t>
            </a:r>
            <a:r>
              <a:rPr lang="fr-FR" dirty="0" smtClean="0"/>
              <a:t> Pierre Rendement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872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Périphérie parisienne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7390" y="1412776"/>
            <a:ext cx="500878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228184" y="2276871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 9.1%</a:t>
            </a:r>
          </a:p>
          <a:p>
            <a:r>
              <a:rPr lang="fr-FR" dirty="0" smtClean="0"/>
              <a:t>Ecart-type : 1.1%</a:t>
            </a:r>
          </a:p>
          <a:p>
            <a:endParaRPr lang="fr-FR" dirty="0"/>
          </a:p>
          <a:p>
            <a:r>
              <a:rPr lang="fr-FR" dirty="0"/>
              <a:t>Source : </a:t>
            </a:r>
            <a:r>
              <a:rPr lang="fr-FR" dirty="0" err="1"/>
              <a:t>Foncia</a:t>
            </a:r>
            <a:r>
              <a:rPr lang="fr-FR" dirty="0"/>
              <a:t> Pierre Rendement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454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911</Words>
  <Application>Microsoft Office PowerPoint</Application>
  <PresentationFormat>Affichage à l'écran (4:3)</PresentationFormat>
  <Paragraphs>317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JSC</vt:lpstr>
      <vt:lpstr>La Foncière Murs-Pharma</vt:lpstr>
      <vt:lpstr>Résumé de Direction</vt:lpstr>
      <vt:lpstr>Sommaire</vt:lpstr>
      <vt:lpstr>L’immobilier d’entreprise</vt:lpstr>
      <vt:lpstr>Evolution des taux longs</vt:lpstr>
      <vt:lpstr>Les murs de boutiques source: IEIF</vt:lpstr>
      <vt:lpstr> Un « vieux » (1981)  véhicule SCPI « murs boutiques »</vt:lpstr>
      <vt:lpstr>Paris intra muros</vt:lpstr>
      <vt:lpstr>Périphérie parisienne</vt:lpstr>
      <vt:lpstr>Régions</vt:lpstr>
      <vt:lpstr>La pharmacie d’officine</vt:lpstr>
      <vt:lpstr> Pharmacies d’officine – chiffres clés</vt:lpstr>
      <vt:lpstr>Une pharmacie et ses murs</vt:lpstr>
      <vt:lpstr>Avantages compétitifs</vt:lpstr>
      <vt:lpstr>Confluent de 3 métiers</vt:lpstr>
      <vt:lpstr>L’Equipe (société de gestion)</vt:lpstr>
      <vt:lpstr>Une niche</vt:lpstr>
      <vt:lpstr>Un investissement « inoxydable »</vt:lpstr>
      <vt:lpstr>Montage et Equipe</vt:lpstr>
      <vt:lpstr>Le Montage</vt:lpstr>
      <vt:lpstr>Business Plan</vt:lpstr>
      <vt:lpstr>Hypothèses de base du BP</vt:lpstr>
      <vt:lpstr>Comptes 5 ans</vt:lpstr>
      <vt:lpstr>Rentabilité actionnaires</vt:lpstr>
      <vt:lpstr>Rémunération Sté de gestion</vt:lpstr>
      <vt:lpstr>Merci de votre attention…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evelyne</cp:lastModifiedBy>
  <cp:revision>68</cp:revision>
  <dcterms:created xsi:type="dcterms:W3CDTF">2011-10-15T14:40:53Z</dcterms:created>
  <dcterms:modified xsi:type="dcterms:W3CDTF">2012-01-06T08:12:34Z</dcterms:modified>
</cp:coreProperties>
</file>