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6" r:id="rId4"/>
    <p:sldId id="267" r:id="rId5"/>
    <p:sldId id="258" r:id="rId6"/>
    <p:sldId id="259" r:id="rId7"/>
    <p:sldId id="273" r:id="rId8"/>
    <p:sldId id="262" r:id="rId9"/>
    <p:sldId id="263" r:id="rId10"/>
    <p:sldId id="261" r:id="rId11"/>
    <p:sldId id="268" r:id="rId12"/>
    <p:sldId id="264" r:id="rId13"/>
    <p:sldId id="265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80" r:id="rId23"/>
    <p:sldId id="279" r:id="rId24"/>
    <p:sldId id="278" r:id="rId25"/>
    <p:sldId id="281" r:id="rId26"/>
    <p:sldId id="283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04/01/12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projet 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Régions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10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02" y="1196752"/>
            <a:ext cx="6408712" cy="961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7236296" y="299695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Moyenne :10.0%</a:t>
            </a:r>
          </a:p>
          <a:p>
            <a:r>
              <a:rPr lang="fr-FR" dirty="0" smtClean="0"/>
              <a:t>Ecart-type : 2.4%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2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pharmacie d’officine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82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Pharmacies d’officine – chiffres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800000" algn="l"/>
              </a:tabLst>
            </a:pPr>
            <a:r>
              <a:rPr lang="fr-FR" dirty="0" smtClean="0"/>
              <a:t>Nombre :</a:t>
            </a:r>
            <a:r>
              <a:rPr lang="fr-FR" dirty="0"/>
              <a:t> </a:t>
            </a:r>
            <a:r>
              <a:rPr lang="fr-FR" dirty="0" smtClean="0"/>
              <a:t>					22 600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Habitants/pharmacie : 			3000 </a:t>
            </a:r>
            <a:r>
              <a:rPr lang="fr-FR" sz="1600" dirty="0" smtClean="0"/>
              <a:t>avec numerus clausus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Principe : 					«une pharmacie/un pharmacien»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ordonnances/jour/pharmacie :		100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CA moyen :					1500 K€/an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La plus grosse :				&gt; 20M (invendable!)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Personnel :					titulaire + 1 personne/M€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MB :					28 à 30% CA</a:t>
            </a:r>
            <a:endParaRPr lang="fr-FR" dirty="0"/>
          </a:p>
          <a:p>
            <a:pPr>
              <a:tabLst>
                <a:tab pos="1800000" algn="l"/>
              </a:tabLst>
            </a:pPr>
            <a:r>
              <a:rPr lang="fr-FR" dirty="0" smtClean="0"/>
              <a:t>EBE :					&gt;10% CA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Licence d’exploitation :			 attachée au bail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du fonds de commerce :		0.86 CA TTC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Fonds commerce/murs :			&gt;3</a:t>
            </a:r>
          </a:p>
          <a:p>
            <a:r>
              <a:rPr lang="fr-FR" dirty="0" err="1" smtClean="0"/>
              <a:t>Nbre</a:t>
            </a:r>
            <a:r>
              <a:rPr lang="fr-FR" dirty="0" smtClean="0"/>
              <a:t> transactions/an :			1200 en croissance</a:t>
            </a:r>
          </a:p>
          <a:p>
            <a:r>
              <a:rPr lang="fr-FR" dirty="0" smtClean="0"/>
              <a:t>Ecarts à la moyenne :			faibles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pharmacie et ses murs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13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96" y="1936679"/>
            <a:ext cx="2607220" cy="39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5" y="1412776"/>
            <a:ext cx="2167416" cy="289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4" y="4401679"/>
            <a:ext cx="2167416" cy="212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580112" y="2449918"/>
            <a:ext cx="2736304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Paramètres moyens des murs</a:t>
            </a:r>
            <a:r>
              <a:rPr lang="fr-FR" dirty="0" smtClean="0"/>
              <a:t> </a:t>
            </a:r>
          </a:p>
          <a:p>
            <a:endParaRPr lang="fr-FR" dirty="0"/>
          </a:p>
          <a:p>
            <a:r>
              <a:rPr lang="fr-FR" dirty="0" smtClean="0"/>
              <a:t>Superficie : 70m²</a:t>
            </a:r>
          </a:p>
          <a:p>
            <a:r>
              <a:rPr lang="fr-FR" dirty="0" smtClean="0"/>
              <a:t>Prix : 1000 à 3000€/m²</a:t>
            </a:r>
          </a:p>
          <a:p>
            <a:r>
              <a:rPr lang="fr-FR" dirty="0" smtClean="0"/>
              <a:t>Prix FC/Murs &gt; 3</a:t>
            </a:r>
          </a:p>
          <a:p>
            <a:r>
              <a:rPr lang="fr-FR" dirty="0" smtClean="0"/>
              <a:t>Taux de cap : 8 à 9%</a:t>
            </a:r>
          </a:p>
          <a:p>
            <a:r>
              <a:rPr lang="fr-FR" dirty="0" smtClean="0"/>
              <a:t>Bail : 3/6/9 +</a:t>
            </a:r>
          </a:p>
          <a:p>
            <a:r>
              <a:rPr lang="fr-FR" dirty="0" smtClean="0"/>
              <a:t>Bail « accroché » à la licence d’exploitation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31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Avantages compétitifs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96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Confluent de 3 métiers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15</a:t>
            </a:fld>
            <a:endParaRPr lang="fr-FR"/>
          </a:p>
        </p:txBody>
      </p:sp>
      <p:grpSp>
        <p:nvGrpSpPr>
          <p:cNvPr id="15" name="Groupe 14"/>
          <p:cNvGrpSpPr/>
          <p:nvPr/>
        </p:nvGrpSpPr>
        <p:grpSpPr>
          <a:xfrm>
            <a:off x="251520" y="1452544"/>
            <a:ext cx="4983818" cy="3848664"/>
            <a:chOff x="321486" y="1268760"/>
            <a:chExt cx="4983818" cy="3848664"/>
          </a:xfrm>
        </p:grpSpPr>
        <p:sp>
          <p:nvSpPr>
            <p:cNvPr id="7" name="Ellipse 6"/>
            <p:cNvSpPr/>
            <p:nvPr/>
          </p:nvSpPr>
          <p:spPr>
            <a:xfrm>
              <a:off x="321486" y="1268760"/>
              <a:ext cx="4983818" cy="38486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22073" y="2445734"/>
              <a:ext cx="33028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FF0000"/>
                  </a:solidFill>
                </a:rPr>
                <a:t>Immobilier</a:t>
              </a:r>
              <a:endParaRPr lang="fr-FR" sz="32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627784" y="2790492"/>
            <a:ext cx="3928628" cy="4052772"/>
            <a:chOff x="2627784" y="2790492"/>
            <a:chExt cx="3928628" cy="4052772"/>
          </a:xfrm>
        </p:grpSpPr>
        <p:sp>
          <p:nvSpPr>
            <p:cNvPr id="8" name="Ellipse 7"/>
            <p:cNvSpPr/>
            <p:nvPr/>
          </p:nvSpPr>
          <p:spPr>
            <a:xfrm>
              <a:off x="2627784" y="2790492"/>
              <a:ext cx="3928628" cy="40527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915816" y="4941168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Fusions Acquisitions</a:t>
              </a:r>
              <a:endParaRPr lang="fr-FR" sz="3200" i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861497" y="1412776"/>
            <a:ext cx="5102991" cy="3960440"/>
            <a:chOff x="3824897" y="1403688"/>
            <a:chExt cx="5463031" cy="3960440"/>
          </a:xfrm>
        </p:grpSpPr>
        <p:sp>
          <p:nvSpPr>
            <p:cNvPr id="9" name="Ellipse 8"/>
            <p:cNvSpPr/>
            <p:nvPr/>
          </p:nvSpPr>
          <p:spPr>
            <a:xfrm>
              <a:off x="3824897" y="1403688"/>
              <a:ext cx="5463031" cy="39604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580112" y="2367301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00B050"/>
                  </a:solidFill>
                </a:rPr>
                <a:t>Pharmacie d’officine</a:t>
              </a:r>
              <a:endParaRPr lang="fr-FR" sz="3200" i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3752571" y="2636912"/>
            <a:ext cx="1899549" cy="1807594"/>
            <a:chOff x="3752571" y="2703550"/>
            <a:chExt cx="1899549" cy="1661587"/>
          </a:xfrm>
        </p:grpSpPr>
        <p:sp>
          <p:nvSpPr>
            <p:cNvPr id="13" name="Larme 12"/>
            <p:cNvSpPr/>
            <p:nvPr/>
          </p:nvSpPr>
          <p:spPr>
            <a:xfrm rot="8491279">
              <a:off x="3752571" y="2703550"/>
              <a:ext cx="1660704" cy="1661587"/>
            </a:xfrm>
            <a:prstGeom prst="teardrop">
              <a:avLst/>
            </a:prstGeom>
            <a:pattFill prst="pct25">
              <a:fgClr>
                <a:srgbClr val="FFFF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779912" y="3371072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MURS PHARMA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888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niche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</a:t>
            </a:r>
            <a:r>
              <a:rPr lang="fr-FR" dirty="0" smtClean="0"/>
              <a:t>pharmacies ne représentent que 3% des commerces de détail en France</a:t>
            </a:r>
            <a:r>
              <a:rPr lang="fr-F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Sur 1200 transactions sur fonds de commerce pharmacies par an, nous estimons qu’un maximum de 30% (=360) feraient l’objet ou pourraient faire l’objet de dissociation entre murs et fonds de commerce.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Prendre 1 à 10% de ces transactions pour construire un parc d’une quarantaine de murs en 5 ans est raisonnable mais demande toutefois :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équipe dédiée et professionnelle de la pharmacie et de l’immobilier,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réseau de « rabatteurs »</a:t>
            </a:r>
          </a:p>
          <a:p>
            <a:pPr marL="457200" lvl="1" indent="0">
              <a:buNone/>
            </a:pPr>
            <a:r>
              <a:rPr lang="fr-FR" dirty="0" smtClean="0"/>
              <a:t>… qu’à notre connaissance personne n’a actuellement.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confluent de compétences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Fusions-acquisitions :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Santé-pharmacie :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Immobilier :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Gestion de patrimoine :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06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investissement « inoxydable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Si </a:t>
            </a:r>
            <a:r>
              <a:rPr lang="fr-FR" dirty="0" smtClean="0"/>
              <a:t>déflation : inertie du bail qui assure le rendement.</a:t>
            </a:r>
          </a:p>
          <a:p>
            <a:r>
              <a:rPr lang="fr-FR" dirty="0" smtClean="0"/>
              <a:t>Si inflation : la pierre suit, le taux de cap augmente.</a:t>
            </a:r>
          </a:p>
          <a:p>
            <a:r>
              <a:rPr lang="fr-FR" dirty="0" smtClean="0"/>
              <a:t>Si baisse du prix de l’immobilier : le locataire est « collé » au local par la licence d’exploitation, renégociation du loyer difficile.</a:t>
            </a:r>
          </a:p>
          <a:p>
            <a:r>
              <a:rPr lang="fr-FR" dirty="0" smtClean="0"/>
              <a:t>Comme pour tout commerce la localisation et le gestionnaire sont les 2 éléments clefs : nous sommes bien placés pour choisir.</a:t>
            </a:r>
          </a:p>
          <a:p>
            <a:r>
              <a:rPr lang="fr-FR" dirty="0" smtClean="0"/>
              <a:t>Nous pouvons sécuriser la sortie en accordant une option d’achat au locataire lors de la prise de bail.</a:t>
            </a:r>
          </a:p>
          <a:p>
            <a:r>
              <a:rPr lang="fr-FR" dirty="0" smtClean="0"/>
              <a:t>Evolution probable : baisse du nombre de murs de pharma par concentration sur les meilleurs emplacements qui feront l’objet d’une forte demande.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3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Montage et Equipe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73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Direction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Nous proposons à quelques investisseurs de participer à la création de la Foncière Murs Pharma, spécialisée dans </a:t>
            </a:r>
            <a:r>
              <a:rPr lang="fr-FR" u="sng" dirty="0" smtClean="0"/>
              <a:t>l’acquisition et la gestion de murs de pharmacies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Au confluent de 3 métiers : la pharmacie, l’immobilier et la </a:t>
            </a:r>
            <a:r>
              <a:rPr lang="fr-FR" dirty="0" err="1" smtClean="0"/>
              <a:t>Fusacqu</a:t>
            </a:r>
            <a:r>
              <a:rPr lang="fr-FR" dirty="0" smtClean="0"/>
              <a:t>, ce projet s’inscrit dans la vague de l’</a:t>
            </a:r>
            <a:r>
              <a:rPr lang="fr-FR" u="sng" dirty="0" smtClean="0"/>
              <a:t>externalisation de l’immobilier</a:t>
            </a:r>
            <a:r>
              <a:rPr lang="fr-FR" dirty="0" smtClean="0"/>
              <a:t> d’entreprise à fins de financement.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Pharmacies</a:t>
            </a:r>
            <a:r>
              <a:rPr lang="fr-FR" dirty="0" smtClean="0"/>
              <a:t> : 22000 murs, 1200 vendus/an, locataires fiables.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Immobilier d’entreprise</a:t>
            </a:r>
            <a:r>
              <a:rPr lang="fr-FR" dirty="0" smtClean="0"/>
              <a:t> : </a:t>
            </a:r>
            <a:r>
              <a:rPr lang="fr-FR" dirty="0" err="1" smtClean="0"/>
              <a:t>rdt</a:t>
            </a:r>
            <a:r>
              <a:rPr lang="fr-FR" dirty="0" smtClean="0"/>
              <a:t>/risque = </a:t>
            </a:r>
            <a:r>
              <a:rPr lang="fr-FR" dirty="0"/>
              <a:t>8</a:t>
            </a:r>
            <a:r>
              <a:rPr lang="fr-FR" dirty="0" smtClean="0"/>
              <a:t>/8 contre 12/27 sur le CAC.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Capitaux propres du projet : </a:t>
            </a:r>
            <a:r>
              <a:rPr lang="fr-FR" u="sng" dirty="0" smtClean="0"/>
              <a:t>4M€ répartis en « tickets » de 200K€</a:t>
            </a:r>
            <a:r>
              <a:rPr lang="fr-FR" dirty="0" smtClean="0"/>
              <a:t> chacun.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TRI cinq ans</a:t>
            </a:r>
            <a:r>
              <a:rPr lang="fr-FR" dirty="0" smtClean="0"/>
              <a:t> : 9% sur valeur terminale comptable.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9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Montage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20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7"/>
            <a:ext cx="684076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5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L’Equipe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3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Business 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Hypothèses de base du BP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23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15" y="4349979"/>
            <a:ext cx="2523492" cy="174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682" y="4349979"/>
            <a:ext cx="2965754" cy="174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30" y="1844824"/>
            <a:ext cx="6816030" cy="2319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81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Comptes 5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24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383" y="1412776"/>
            <a:ext cx="6844001" cy="476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0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Rentabilité actionnaires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25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8420437" cy="194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71600" y="4725144"/>
            <a:ext cx="756084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Remarque :</a:t>
            </a:r>
          </a:p>
          <a:p>
            <a:r>
              <a:rPr lang="fr-FR" dirty="0" smtClean="0"/>
              <a:t>Cette rentabilité ne prend pas en compte les éventuelles fluctuations du prix de l’immobilier d’entreprise.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404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L’immobilier :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L’immobilier d’entreprise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Les murs de boutique:</a:t>
            </a:r>
          </a:p>
          <a:p>
            <a:pPr marL="857250" lvl="1" indent="-457200"/>
            <a:r>
              <a:rPr lang="fr-FR" dirty="0" smtClean="0"/>
              <a:t>« Pierre papier »</a:t>
            </a:r>
          </a:p>
          <a:p>
            <a:pPr marL="857250" lvl="1" indent="-457200"/>
            <a:r>
              <a:rPr lang="fr-FR" dirty="0" smtClean="0"/>
              <a:t>Paris</a:t>
            </a:r>
          </a:p>
          <a:p>
            <a:pPr marL="857250" lvl="1" indent="-457200"/>
            <a:r>
              <a:rPr lang="fr-FR" dirty="0" smtClean="0"/>
              <a:t>Couronne</a:t>
            </a:r>
          </a:p>
          <a:p>
            <a:pPr marL="857250" lvl="1" indent="-457200"/>
            <a:r>
              <a:rPr lang="fr-FR" dirty="0" smtClean="0"/>
              <a:t>Régions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Pharmacies :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Chiffres clefs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Une pharmacie et ses murs </a:t>
            </a:r>
          </a:p>
          <a:p>
            <a:pPr marL="400050" lvl="1" indent="0">
              <a:buNone/>
            </a:pP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fr-FR" dirty="0" smtClean="0"/>
              <a:t>Avantages compétitifs :</a:t>
            </a:r>
            <a:endParaRPr lang="fr-FR" dirty="0"/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Origine du concept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Originalité du concept</a:t>
            </a:r>
            <a:endParaRPr lang="fr-FR" dirty="0"/>
          </a:p>
          <a:p>
            <a:pPr marL="857250" lvl="1" indent="-457200"/>
            <a:r>
              <a:rPr lang="fr-FR" dirty="0" smtClean="0"/>
              <a:t>confluent de métiers</a:t>
            </a:r>
            <a:endParaRPr lang="fr-FR" dirty="0"/>
          </a:p>
          <a:p>
            <a:pPr marL="857250" lvl="1" indent="-457200"/>
            <a:r>
              <a:rPr lang="fr-FR" dirty="0"/>
              <a:t>u</a:t>
            </a:r>
            <a:r>
              <a:rPr lang="fr-FR" dirty="0" smtClean="0"/>
              <a:t>ne niche sécurisée</a:t>
            </a:r>
          </a:p>
          <a:p>
            <a:pPr marL="857250" lvl="1" indent="-457200"/>
            <a:r>
              <a:rPr lang="fr-FR" dirty="0" smtClean="0"/>
              <a:t>des compétences</a:t>
            </a:r>
            <a:endParaRPr lang="fr-FR" dirty="0"/>
          </a:p>
          <a:p>
            <a:pPr marL="857250" lvl="1" indent="-457200"/>
            <a:r>
              <a:rPr lang="fr-FR" dirty="0" smtClean="0"/>
              <a:t>« inoxydable »</a:t>
            </a:r>
          </a:p>
          <a:p>
            <a:pPr marL="857250" lvl="1" indent="-457200">
              <a:buFont typeface="+mj-lt"/>
              <a:buAutoNum type="alphaLcPeriod" startAt="3"/>
            </a:pPr>
            <a:r>
              <a:rPr lang="fr-FR" dirty="0" smtClean="0"/>
              <a:t>Montage </a:t>
            </a:r>
            <a:r>
              <a:rPr lang="fr-FR" dirty="0"/>
              <a:t>et Equipe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fr-FR" dirty="0" smtClean="0"/>
              <a:t>Business Plan résumé :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Hypothèses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Comptes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Rentabilité actionnaires.</a:t>
            </a:r>
          </a:p>
          <a:p>
            <a:pPr marL="0" indent="0">
              <a:buNone/>
            </a:pPr>
            <a:endParaRPr lang="fr-FR" dirty="0"/>
          </a:p>
          <a:p>
            <a:pPr marL="400050" lvl="1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 startAt="3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4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L’immobilier d’entreprise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3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5811911" cy="4147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L’immobilier d’entreprise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5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724122"/>
            <a:ext cx="4128584" cy="173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15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murs de boutiques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6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57602"/>
            <a:ext cx="6696744" cy="512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47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Un « vieux » (1981)</a:t>
            </a:r>
            <a:br>
              <a:rPr lang="fr-FR" dirty="0" smtClean="0"/>
            </a:br>
            <a:r>
              <a:rPr lang="fr-FR" dirty="0" smtClean="0"/>
              <a:t> véhicule « murs boutiques »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7</a:t>
            </a:fld>
            <a:endParaRPr lang="fr-FR"/>
          </a:p>
        </p:txBody>
      </p:sp>
      <p:pic>
        <p:nvPicPr>
          <p:cNvPr id="1026" name="Picture 2" descr="C:\Users\Jean SAINT-CRICQ\Desktop\Trsfert Toshiba vers Asus oct 2011\Prof après 03 02 06\JSC Cslt 2011\Garinot\Pharmamurs\foncieres et autres\Actipierre 1 série ch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016" y="1412776"/>
            <a:ext cx="7842448" cy="503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5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Paris intra muros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8</a:t>
            </a:fld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515302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6444208" y="242088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Moyenne : 8.9%</a:t>
            </a:r>
          </a:p>
          <a:p>
            <a:r>
              <a:rPr lang="fr-FR" dirty="0" smtClean="0"/>
              <a:t>Ecart-type : 1.0%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72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Couronne parisienne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9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390" y="1412776"/>
            <a:ext cx="500878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6228184" y="2276871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Moyenne : 9.1%</a:t>
            </a:r>
          </a:p>
          <a:p>
            <a:r>
              <a:rPr lang="fr-FR" dirty="0" smtClean="0"/>
              <a:t>Ecart-type : 1.1%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54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506</Words>
  <Application>Microsoft Office PowerPoint</Application>
  <PresentationFormat>Affichage à l'écran (4:3)</PresentationFormat>
  <Paragraphs>178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JSC</vt:lpstr>
      <vt:lpstr>La Foncière Murs-Pharma</vt:lpstr>
      <vt:lpstr>Résumé de Direction</vt:lpstr>
      <vt:lpstr>sommaire</vt:lpstr>
      <vt:lpstr>L’immobilier d’entreprise</vt:lpstr>
      <vt:lpstr>L’immobilier d’entreprise</vt:lpstr>
      <vt:lpstr>Les murs de boutiques</vt:lpstr>
      <vt:lpstr> Un « vieux » (1981)  véhicule « murs boutiques »</vt:lpstr>
      <vt:lpstr>Paris intra muros</vt:lpstr>
      <vt:lpstr>Couronne parisienne</vt:lpstr>
      <vt:lpstr>Régions</vt:lpstr>
      <vt:lpstr>La pharmacie d’officine</vt:lpstr>
      <vt:lpstr> Pharmacies d’officine – chiffres clés</vt:lpstr>
      <vt:lpstr>Une pharmacie et ses murs</vt:lpstr>
      <vt:lpstr>Avantages compétitifs</vt:lpstr>
      <vt:lpstr>Confluent de 3 métiers</vt:lpstr>
      <vt:lpstr>Une niche</vt:lpstr>
      <vt:lpstr>Un confluent de compétences</vt:lpstr>
      <vt:lpstr>Un investissement « inoxydable »</vt:lpstr>
      <vt:lpstr>Montage et Equipe</vt:lpstr>
      <vt:lpstr>Le Montage</vt:lpstr>
      <vt:lpstr>L’Equipe</vt:lpstr>
      <vt:lpstr>Business Plan</vt:lpstr>
      <vt:lpstr>Hypothèses de base du BP</vt:lpstr>
      <vt:lpstr>Comptes 5 ans</vt:lpstr>
      <vt:lpstr>Rentabilité actionnaires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Jean SAINT-CRICQ</cp:lastModifiedBy>
  <cp:revision>47</cp:revision>
  <dcterms:created xsi:type="dcterms:W3CDTF">2011-10-15T14:40:53Z</dcterms:created>
  <dcterms:modified xsi:type="dcterms:W3CDTF">2012-01-04T10:24:28Z</dcterms:modified>
</cp:coreProperties>
</file>