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89" r:id="rId3"/>
    <p:sldId id="257" r:id="rId4"/>
    <p:sldId id="267" r:id="rId5"/>
    <p:sldId id="285" r:id="rId6"/>
    <p:sldId id="268" r:id="rId7"/>
    <p:sldId id="264" r:id="rId8"/>
    <p:sldId id="265" r:id="rId9"/>
    <p:sldId id="269" r:id="rId10"/>
    <p:sldId id="270" r:id="rId11"/>
    <p:sldId id="277" r:id="rId12"/>
    <p:sldId id="271" r:id="rId13"/>
    <p:sldId id="274" r:id="rId14"/>
    <p:sldId id="275" r:id="rId15"/>
    <p:sldId id="276" r:id="rId16"/>
    <p:sldId id="280" r:id="rId17"/>
    <p:sldId id="279" r:id="rId18"/>
    <p:sldId id="278" r:id="rId19"/>
    <p:sldId id="281" r:id="rId20"/>
    <p:sldId id="290" r:id="rId21"/>
    <p:sldId id="296" r:id="rId22"/>
    <p:sldId id="291" r:id="rId23"/>
    <p:sldId id="292" r:id="rId24"/>
    <p:sldId id="293" r:id="rId25"/>
    <p:sldId id="294" r:id="rId26"/>
    <p:sldId id="295" r:id="rId27"/>
    <p:sldId id="297" r:id="rId28"/>
    <p:sldId id="298" r:id="rId29"/>
    <p:sldId id="299" r:id="rId30"/>
    <p:sldId id="300" r:id="rId31"/>
    <p:sldId id="288" r:id="rId3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96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14/02/2012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 projet 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Confluent de 3 métiers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10</a:t>
            </a:fld>
            <a:endParaRPr lang="fr-FR"/>
          </a:p>
        </p:txBody>
      </p:sp>
      <p:grpSp>
        <p:nvGrpSpPr>
          <p:cNvPr id="15" name="Groupe 14"/>
          <p:cNvGrpSpPr/>
          <p:nvPr/>
        </p:nvGrpSpPr>
        <p:grpSpPr>
          <a:xfrm>
            <a:off x="251520" y="1452544"/>
            <a:ext cx="4983818" cy="3848664"/>
            <a:chOff x="321486" y="1268760"/>
            <a:chExt cx="4983818" cy="3848664"/>
          </a:xfrm>
        </p:grpSpPr>
        <p:sp>
          <p:nvSpPr>
            <p:cNvPr id="7" name="Ellipse 6"/>
            <p:cNvSpPr/>
            <p:nvPr/>
          </p:nvSpPr>
          <p:spPr>
            <a:xfrm>
              <a:off x="321486" y="1268760"/>
              <a:ext cx="4983818" cy="38486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522073" y="2445734"/>
              <a:ext cx="33028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FF0000"/>
                  </a:solidFill>
                </a:rPr>
                <a:t>Immobilier</a:t>
              </a:r>
              <a:endParaRPr lang="fr-FR" sz="32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627784" y="2790492"/>
            <a:ext cx="3928628" cy="4052772"/>
            <a:chOff x="2627784" y="2790492"/>
            <a:chExt cx="3928628" cy="4052772"/>
          </a:xfrm>
        </p:grpSpPr>
        <p:sp>
          <p:nvSpPr>
            <p:cNvPr id="8" name="Ellipse 7"/>
            <p:cNvSpPr/>
            <p:nvPr/>
          </p:nvSpPr>
          <p:spPr>
            <a:xfrm>
              <a:off x="2627784" y="2790492"/>
              <a:ext cx="3928628" cy="40527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915816" y="4941168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Fusions Acquisitions</a:t>
              </a:r>
              <a:endParaRPr lang="fr-FR" sz="3200" i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3861497" y="1412776"/>
            <a:ext cx="5102991" cy="3960440"/>
            <a:chOff x="3824897" y="1403688"/>
            <a:chExt cx="5463031" cy="3960440"/>
          </a:xfrm>
        </p:grpSpPr>
        <p:sp>
          <p:nvSpPr>
            <p:cNvPr id="9" name="Ellipse 8"/>
            <p:cNvSpPr/>
            <p:nvPr/>
          </p:nvSpPr>
          <p:spPr>
            <a:xfrm>
              <a:off x="3824897" y="1403688"/>
              <a:ext cx="5463031" cy="39604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580112" y="2367301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00B050"/>
                  </a:solidFill>
                </a:rPr>
                <a:t>Pharmacie d’officine</a:t>
              </a:r>
              <a:endParaRPr lang="fr-FR" sz="3200" i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3752571" y="2636912"/>
            <a:ext cx="1899549" cy="1807594"/>
            <a:chOff x="3752571" y="2703550"/>
            <a:chExt cx="1899549" cy="1661587"/>
          </a:xfrm>
        </p:grpSpPr>
        <p:sp>
          <p:nvSpPr>
            <p:cNvPr id="13" name="Larme 12"/>
            <p:cNvSpPr/>
            <p:nvPr/>
          </p:nvSpPr>
          <p:spPr>
            <a:xfrm rot="8491279">
              <a:off x="3752571" y="2703550"/>
              <a:ext cx="1660704" cy="1661587"/>
            </a:xfrm>
            <a:prstGeom prst="teardrop">
              <a:avLst/>
            </a:prstGeom>
            <a:pattFill prst="pct25">
              <a:fgClr>
                <a:srgbClr val="FFFF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779912" y="3371072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MURS PHARMA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8884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L’Equipe (société de gestion)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b="1" dirty="0" smtClean="0"/>
          </a:p>
          <a:p>
            <a:r>
              <a:rPr lang="fr-FR" b="1" dirty="0" smtClean="0"/>
              <a:t>Jean Saint-Cricq : </a:t>
            </a:r>
            <a:r>
              <a:rPr lang="fr-FR" dirty="0" smtClean="0"/>
              <a:t>63 ans, HEC, Master GP Dauphine, chef d’entreprise, 30 ans de </a:t>
            </a:r>
            <a:r>
              <a:rPr lang="fr-FR" dirty="0" err="1" smtClean="0"/>
              <a:t>Fusacq</a:t>
            </a:r>
            <a:r>
              <a:rPr lang="fr-FR" dirty="0" smtClean="0"/>
              <a:t>  Santé-Pharmacie.</a:t>
            </a:r>
          </a:p>
          <a:p>
            <a:endParaRPr lang="fr-FR" b="1" dirty="0" smtClean="0"/>
          </a:p>
          <a:p>
            <a:r>
              <a:rPr lang="fr-FR" b="1" dirty="0" smtClean="0"/>
              <a:t>Gérard </a:t>
            </a:r>
            <a:r>
              <a:rPr lang="fr-FR" b="1" dirty="0"/>
              <a:t>Hardy </a:t>
            </a:r>
            <a:r>
              <a:rPr lang="fr-FR" dirty="0"/>
              <a:t>: 63 ans, marchand de de </a:t>
            </a:r>
            <a:r>
              <a:rPr lang="fr-FR" dirty="0" smtClean="0"/>
              <a:t>bien et agent </a:t>
            </a:r>
            <a:r>
              <a:rPr lang="fr-FR" dirty="0"/>
              <a:t>immobilier spécialisé  en murs de </a:t>
            </a:r>
            <a:r>
              <a:rPr lang="fr-FR" dirty="0" smtClean="0"/>
              <a:t>boutique, </a:t>
            </a:r>
            <a:endParaRPr lang="fr-FR" dirty="0"/>
          </a:p>
          <a:p>
            <a:endParaRPr lang="fr-FR" b="1" dirty="0" smtClean="0"/>
          </a:p>
          <a:p>
            <a:r>
              <a:rPr lang="fr-FR" b="1" dirty="0" smtClean="0"/>
              <a:t>Evelyne </a:t>
            </a:r>
            <a:r>
              <a:rPr lang="fr-FR" b="1" dirty="0" err="1" smtClean="0"/>
              <a:t>Revellat</a:t>
            </a:r>
            <a:r>
              <a:rPr lang="fr-FR" b="1" dirty="0" smtClean="0"/>
              <a:t> :</a:t>
            </a:r>
            <a:r>
              <a:rPr lang="fr-FR" dirty="0" smtClean="0"/>
              <a:t>  50 ans, </a:t>
            </a:r>
            <a:r>
              <a:rPr lang="fr-FR" dirty="0" err="1" smtClean="0"/>
              <a:t>Supdeco</a:t>
            </a:r>
            <a:r>
              <a:rPr lang="fr-FR" dirty="0" smtClean="0"/>
              <a:t>, </a:t>
            </a:r>
            <a:r>
              <a:rPr lang="fr-FR" dirty="0"/>
              <a:t>Communication et </a:t>
            </a:r>
            <a:r>
              <a:rPr lang="fr-FR" dirty="0" smtClean="0"/>
              <a:t>Marketing, carte d’agent Immobilier</a:t>
            </a:r>
            <a:r>
              <a:rPr lang="fr-FR" dirty="0"/>
              <a:t> </a:t>
            </a:r>
            <a:r>
              <a:rPr lang="fr-FR" dirty="0" smtClean="0"/>
              <a:t>et séquestre</a:t>
            </a:r>
          </a:p>
          <a:p>
            <a:endParaRPr lang="fr-FR" b="1" dirty="0" smtClean="0"/>
          </a:p>
          <a:p>
            <a:r>
              <a:rPr lang="fr-FR" b="1" dirty="0" smtClean="0"/>
              <a:t>Olivier Lambotte </a:t>
            </a:r>
            <a:r>
              <a:rPr lang="fr-FR" dirty="0" smtClean="0"/>
              <a:t>: 56 ans, Licence Eco, Maitrise de gestion, Master GP Dauphine, Gestionnaire Patrimoine.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3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niche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pharmacies ne représentent que 3% des commerces de détail en France.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Sur 1 200 transactions sur fonds de commerce pharmacies par an, nous estimons qu’environ 30% (=360) seraient l’objet ou pourraient faire l’objet de dissociation entre murs et fonds de commerce.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La licence d’exploitation de la pharmacie est liée réglementairement au lieu d’exercice de l’activité (les Murs)</a:t>
            </a: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Prendre 2 à 5 % de ces transactions pour construire un parc d’une quarantaine de murs en 5 ans est raisonnable mais demande toutefois :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équipe dédiée et professionnelle de la pharmacie et de l’immobilier, associée à 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réseau commercial en pharmacies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9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investissement «inoxydable»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3861048"/>
            <a:ext cx="8229600" cy="2121099"/>
          </a:xfrm>
        </p:spPr>
        <p:txBody>
          <a:bodyPr>
            <a:noAutofit/>
          </a:bodyPr>
          <a:lstStyle/>
          <a:p>
            <a:r>
              <a:rPr lang="fr-FR" sz="1600" dirty="0" smtClean="0"/>
              <a:t>Comme pour tout commerce, la localisation et le gestionnaire sont les 2 éléments clefs : nous sommes bien placés pour choisir.</a:t>
            </a:r>
          </a:p>
          <a:p>
            <a:endParaRPr lang="fr-FR" sz="1600" dirty="0" smtClean="0"/>
          </a:p>
          <a:p>
            <a:r>
              <a:rPr lang="fr-FR" sz="1600" dirty="0"/>
              <a:t>Evolution probable : baisse du nombre de murs de pharmacies par concentration sur les meilleurs emplacements qui, du coup, feront l’objet d’une forte demande… et nous sommes en position de choisir</a:t>
            </a:r>
            <a:r>
              <a:rPr lang="fr-FR" sz="1600" dirty="0" smtClean="0"/>
              <a:t>…</a:t>
            </a:r>
          </a:p>
          <a:p>
            <a:endParaRPr lang="fr-FR" sz="1600" dirty="0"/>
          </a:p>
          <a:p>
            <a:r>
              <a:rPr lang="fr-FR" sz="1600" dirty="0" smtClean="0"/>
              <a:t>Nous pouvons sécuriser la vente du bien en accordant une option d’achat ou promesse de vente au locataire lors de la prise de bail.</a:t>
            </a:r>
          </a:p>
          <a:p>
            <a:endParaRPr lang="fr-FR" sz="16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13</a:t>
            </a:fld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068592"/>
              </p:ext>
            </p:extLst>
          </p:nvPr>
        </p:nvGraphicFramePr>
        <p:xfrm>
          <a:off x="922030" y="1590749"/>
          <a:ext cx="7056784" cy="2016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5080"/>
                <a:gridCol w="3861704"/>
              </a:tblGrid>
              <a:tr h="279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Hypothèses d’évolution de l’économie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Conséquences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Déflation, baisse de l’immobilier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croissance du commerce de la santé maintenue inertie du bail et pas de rotation de locataires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=&gt; assurent le rendement locatif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Inflation, hausse de l’immobilier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 pierre augmente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Stagflation (stagnation activité + Inflation des actifs)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 pierre suit l’augmentation des prix des actifs, les loyers suivent la pierre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Ellipse 6"/>
          <p:cNvSpPr/>
          <p:nvPr/>
        </p:nvSpPr>
        <p:spPr>
          <a:xfrm>
            <a:off x="4079991" y="1412776"/>
            <a:ext cx="3888432" cy="1584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3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Montage et Equipe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739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Montage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15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5616624" cy="4868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5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Business Plan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6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Hypothèses de base du BP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17</a:t>
            </a:fld>
            <a:endParaRPr lang="fr-FR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662" y="3861048"/>
            <a:ext cx="2707278" cy="196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61048"/>
            <a:ext cx="3070109" cy="196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062" y="1628800"/>
            <a:ext cx="680945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313015" y="5960890"/>
            <a:ext cx="1674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Montants en K€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381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Comptes 5 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18</a:t>
            </a:fld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440404" cy="527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0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Rentabilité actionnaires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19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971600" y="4725144"/>
            <a:ext cx="756084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Remarque :</a:t>
            </a:r>
          </a:p>
          <a:p>
            <a:r>
              <a:rPr lang="fr-FR" dirty="0" smtClean="0"/>
              <a:t>Cette rentabilité ne prend pas en compte les éventuelles fluctuations du prix de l’immobilier d’entreprise.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8352928" cy="1995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1700808"/>
            <a:ext cx="6400800" cy="460851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fr-FR" sz="2800" b="1" i="0" dirty="0">
                <a:solidFill>
                  <a:srgbClr val="0000FF"/>
                </a:solidFill>
              </a:rPr>
              <a:t>Plan</a:t>
            </a:r>
            <a:endParaRPr lang="fr-FR" sz="2800" i="0" dirty="0">
              <a:solidFill>
                <a:srgbClr val="0000FF"/>
              </a:solidFill>
            </a:endParaRP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Résumé de Direction</a:t>
            </a: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Les murs de boutiques</a:t>
            </a: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Pharmacies d’officine – chiffres clés</a:t>
            </a: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Une pharmacie et ses murs</a:t>
            </a: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Confluent de 3 métiers</a:t>
            </a: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L’Equipe (société de gestion)</a:t>
            </a: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Une niche</a:t>
            </a: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Un investissement «inoxydable»</a:t>
            </a: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Le Montage</a:t>
            </a: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Le Business plan</a:t>
            </a: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Rentabilité actionnaires</a:t>
            </a:r>
          </a:p>
          <a:p>
            <a:pPr algn="l"/>
            <a:endParaRPr lang="fr-FR" sz="2000" b="1" i="0" dirty="0" smtClean="0">
              <a:solidFill>
                <a:srgbClr val="0000FF"/>
              </a:solidFill>
            </a:endParaRPr>
          </a:p>
          <a:p>
            <a:pPr algn="l"/>
            <a:r>
              <a:rPr lang="fr-FR" sz="2000" b="1" i="0" dirty="0" smtClean="0">
                <a:solidFill>
                  <a:srgbClr val="0000FF"/>
                </a:solidFill>
              </a:rPr>
              <a:t>Annexes</a:t>
            </a:r>
            <a:endParaRPr lang="fr-FR" sz="2000" i="0" dirty="0">
              <a:solidFill>
                <a:srgbClr val="0000FF"/>
              </a:solidFill>
            </a:endParaRPr>
          </a:p>
          <a:p>
            <a:pPr algn="l"/>
            <a:r>
              <a:rPr lang="fr-FR" sz="2000" i="0" dirty="0">
                <a:solidFill>
                  <a:srgbClr val="0000FF"/>
                </a:solidFill>
              </a:rPr>
              <a:t>Une S.C.I. Murs Pharma type</a:t>
            </a:r>
            <a:br>
              <a:rPr lang="fr-FR" sz="2000" i="0" dirty="0">
                <a:solidFill>
                  <a:srgbClr val="0000FF"/>
                </a:solidFill>
              </a:rPr>
            </a:br>
            <a:r>
              <a:rPr lang="fr-FR" sz="2000" i="0" dirty="0" smtClean="0">
                <a:solidFill>
                  <a:srgbClr val="0000FF"/>
                </a:solidFill>
              </a:rPr>
              <a:t>Quelques </a:t>
            </a:r>
            <a:r>
              <a:rPr lang="fr-FR" sz="2000" i="0" dirty="0">
                <a:solidFill>
                  <a:srgbClr val="0000FF"/>
                </a:solidFill>
              </a:rPr>
              <a:t>évolutions économiques marquantes</a:t>
            </a:r>
          </a:p>
          <a:p>
            <a:pPr algn="l"/>
            <a:endParaRPr lang="fr-FR" sz="2000" i="0" dirty="0"/>
          </a:p>
        </p:txBody>
      </p:sp>
    </p:spTree>
    <p:extLst>
      <p:ext uri="{BB962C8B-B14F-4D97-AF65-F5344CB8AC3E}">
        <p14:creationId xmlns:p14="http://schemas.microsoft.com/office/powerpoint/2010/main" val="196440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242791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Annexes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2800" dirty="0" smtClean="0"/>
              <a:t>Une S.C.I. Murs </a:t>
            </a:r>
            <a:r>
              <a:rPr lang="fr-FR" sz="2800" dirty="0"/>
              <a:t>Pharma </a:t>
            </a:r>
            <a:r>
              <a:rPr lang="fr-FR" sz="2800" dirty="0" smtClean="0"/>
              <a:t>type</a:t>
            </a:r>
            <a:br>
              <a:rPr lang="fr-FR" sz="2800" dirty="0" smtClean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i="1" dirty="0"/>
              <a:t>Quelques évolutions économiques marquantes</a:t>
            </a:r>
          </a:p>
        </p:txBody>
      </p:sp>
    </p:spTree>
    <p:extLst>
      <p:ext uri="{BB962C8B-B14F-4D97-AF65-F5344CB8AC3E}">
        <p14:creationId xmlns:p14="http://schemas.microsoft.com/office/powerpoint/2010/main" val="2140616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Une S.C.I. Murs Pharma type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4348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Hypothèses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22</a:t>
            </a:fld>
            <a:endParaRPr lang="fr-F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14" y="2564705"/>
            <a:ext cx="8072118" cy="23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6405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Exploitation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23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6"/>
            <a:ext cx="8928992" cy="347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0406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Financements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24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8160567" cy="3154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583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25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25" y="2492896"/>
            <a:ext cx="8199931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6331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Sortie et rentabilité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26</a:t>
            </a:fld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177" y="1814106"/>
            <a:ext cx="6099075" cy="13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89791"/>
            <a:ext cx="8712968" cy="2027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28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3242791"/>
          </a:xfrm>
        </p:spPr>
        <p:txBody>
          <a:bodyPr>
            <a:noAutofit/>
          </a:bodyPr>
          <a:lstStyle/>
          <a:p>
            <a:r>
              <a:rPr lang="fr-FR" sz="2800" dirty="0" smtClean="0"/>
              <a:t>Quelques </a:t>
            </a:r>
            <a:r>
              <a:rPr lang="fr-FR" sz="2800" dirty="0"/>
              <a:t>évolutions économiques marquantes</a:t>
            </a:r>
          </a:p>
        </p:txBody>
      </p:sp>
    </p:spTree>
    <p:extLst>
      <p:ext uri="{BB962C8B-B14F-4D97-AF65-F5344CB8AC3E}">
        <p14:creationId xmlns:p14="http://schemas.microsoft.com/office/powerpoint/2010/main" val="662654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3 classes d’actifs sur 30 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28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655272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114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 et sur 10 ans.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29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6853237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11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 Direction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Nous proposons à quelques investisseurs de participer à la création de la Foncière Murs Pharma, spécialisée dans </a:t>
            </a:r>
            <a:r>
              <a:rPr lang="fr-FR" u="sng" dirty="0" smtClean="0"/>
              <a:t>l’acquisition et la gestion de murs de pharmacies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Au confluent de 3 métiers : la pharmacie, l’immobilier et la </a:t>
            </a:r>
            <a:r>
              <a:rPr lang="fr-FR" dirty="0" err="1" smtClean="0"/>
              <a:t>Fusacqu</a:t>
            </a:r>
            <a:r>
              <a:rPr lang="fr-FR" dirty="0" smtClean="0"/>
              <a:t>, ce projet s’inscrit dans la vague de l’</a:t>
            </a:r>
            <a:r>
              <a:rPr lang="fr-FR" u="sng" dirty="0" smtClean="0"/>
              <a:t>externalisation de l’immobilier</a:t>
            </a:r>
            <a:r>
              <a:rPr lang="fr-FR" dirty="0" smtClean="0"/>
              <a:t> d’entreprise à fins de financement.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Pharmacies</a:t>
            </a:r>
            <a:r>
              <a:rPr lang="fr-FR" dirty="0" smtClean="0"/>
              <a:t> : 22 500 murs, 1200 vendus/an, locataires fiables, DCP&lt;0,6%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Immobilier d’entreprise</a:t>
            </a:r>
            <a:r>
              <a:rPr lang="fr-FR" dirty="0" smtClean="0"/>
              <a:t> : </a:t>
            </a:r>
            <a:r>
              <a:rPr lang="fr-FR" dirty="0" err="1" smtClean="0"/>
              <a:t>rdt</a:t>
            </a:r>
            <a:r>
              <a:rPr lang="fr-FR" dirty="0" smtClean="0"/>
              <a:t>/risque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7/9 </a:t>
            </a:r>
            <a:r>
              <a:rPr lang="fr-FR" dirty="0" smtClean="0"/>
              <a:t>contre 10/27 sur le CAC.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Capitaux propres du projet : </a:t>
            </a:r>
            <a:r>
              <a:rPr lang="fr-FR" u="sng" dirty="0"/>
              <a:t>8</a:t>
            </a:r>
            <a:r>
              <a:rPr lang="fr-FR" u="sng" dirty="0" smtClean="0"/>
              <a:t>M€ répartis en « tickets » de 200K€</a:t>
            </a:r>
            <a:r>
              <a:rPr lang="fr-FR" dirty="0" smtClean="0"/>
              <a:t> chacun.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TRI cinq ans</a:t>
            </a:r>
            <a:r>
              <a:rPr lang="fr-FR" dirty="0" smtClean="0"/>
              <a:t> : 10,5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% </a:t>
            </a:r>
            <a:r>
              <a:rPr lang="fr-FR" dirty="0" smtClean="0"/>
              <a:t>sur valeur terminale comptable.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99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 et les taux long terme.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30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340768"/>
            <a:ext cx="84201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06367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378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L’immobilier d’entreprise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36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murs de boutiques</a:t>
            </a:r>
            <a:br>
              <a:rPr lang="fr-FR" dirty="0" smtClean="0"/>
            </a:br>
            <a:r>
              <a:rPr lang="fr-FR" sz="1800" dirty="0" smtClean="0"/>
              <a:t>source: IEIF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5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89934"/>
              </p:ext>
            </p:extLst>
          </p:nvPr>
        </p:nvGraphicFramePr>
        <p:xfrm>
          <a:off x="611560" y="1412776"/>
          <a:ext cx="7632847" cy="4638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7804"/>
                <a:gridCol w="1193683"/>
                <a:gridCol w="1563557"/>
                <a:gridCol w="1429057"/>
                <a:gridCol w="1008746"/>
              </a:tblGrid>
              <a:tr h="678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SCPI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Groupe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Rendement 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Performance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 10 ans</a:t>
                      </a:r>
                    </a:p>
                  </a:txBody>
                  <a:tcPr marL="9525" marR="9525" marT="9525" marB="0" anchor="ctr"/>
                </a:tc>
              </a:tr>
              <a:tr h="44458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(Sur la base du prix acquéreur)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globale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(Prix acquéreur)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024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b="1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EUROPE*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5,00%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5,00%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4*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4,88%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4,88%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PLACEMENT CILOGER 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5,27%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10,24%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16,94%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5,59%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33,25%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14,72%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FONCIA PIERRE RENDEMENT*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5,96%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8,53%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14,40%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7,16%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47,35%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13,41%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BUROBOUTIC*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Fiducial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5,89%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15,25%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12,45%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3*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5,41%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11,44%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3*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5,79%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8,17%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11,22%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7,25%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35,87%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10,89%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FONCIERE REMUSAT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Cabinet Voisin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6,87%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18,43%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10,23%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BTP IMMOBILIER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5,71%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6,79%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9,97%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IMMORENTE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9,75%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NOVAPIERRE 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Paref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5,56%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8,00%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8,92%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FICOMA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5,19%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8,66%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MULTICOMMERCE*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UFG-LFP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8,37%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4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pharmacie d’officine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82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Pharmacies d’officine – chiffres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800000" algn="l"/>
              </a:tabLst>
            </a:pPr>
            <a:r>
              <a:rPr lang="fr-FR" dirty="0" smtClean="0"/>
              <a:t>Nombre :</a:t>
            </a:r>
            <a:r>
              <a:rPr lang="fr-FR" dirty="0"/>
              <a:t> </a:t>
            </a:r>
            <a:r>
              <a:rPr lang="fr-FR" dirty="0" smtClean="0"/>
              <a:t>					22 500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Habitants/pharmacie : 			3 000 </a:t>
            </a:r>
            <a:r>
              <a:rPr lang="fr-FR" sz="1600" dirty="0" smtClean="0"/>
              <a:t>avec numerus clausus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Principe : 					«une pharmacie/un pharmacien»</a:t>
            </a:r>
          </a:p>
          <a:p>
            <a:pPr>
              <a:tabLst>
                <a:tab pos="1800000" algn="l"/>
              </a:tabLst>
            </a:pPr>
            <a:r>
              <a:rPr lang="fr-FR" dirty="0"/>
              <a:t>O</a:t>
            </a:r>
            <a:r>
              <a:rPr lang="fr-FR" dirty="0" smtClean="0"/>
              <a:t>rdonnances/jour/pharmacie :		100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CA moyen :					1 500 K€/an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La plus grosse :				&gt; 20M (invendable !)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Personnel :					titulaire + 1 pharmacien/M€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MB :					28 à 30% CA</a:t>
            </a:r>
            <a:endParaRPr lang="fr-FR" dirty="0"/>
          </a:p>
          <a:p>
            <a:pPr>
              <a:tabLst>
                <a:tab pos="1800000" algn="l"/>
              </a:tabLst>
            </a:pPr>
            <a:r>
              <a:rPr lang="fr-FR" dirty="0" smtClean="0"/>
              <a:t>EBE :					&gt;10% CA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Licence d’exploitation :			attachée au bail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du fonds de commerce :		0.86 CA TTC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Fonds commerce/murs :	</a:t>
            </a:r>
            <a:r>
              <a:rPr lang="fr-FR" dirty="0"/>
              <a:t>	</a:t>
            </a:r>
            <a:r>
              <a:rPr lang="fr-FR" dirty="0" smtClean="0"/>
              <a:t>&gt;3</a:t>
            </a:r>
          </a:p>
          <a:p>
            <a:r>
              <a:rPr lang="fr-FR" dirty="0" smtClean="0"/>
              <a:t>Nombre transactions/an :		1 200 en croissance</a:t>
            </a:r>
          </a:p>
          <a:p>
            <a:r>
              <a:rPr lang="fr-FR" dirty="0" smtClean="0"/>
              <a:t>Ecarts à la moyenne :			faibles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pharmacie et ses murs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8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96" y="1936679"/>
            <a:ext cx="2607220" cy="394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5" y="1412776"/>
            <a:ext cx="2167416" cy="289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4" y="4401679"/>
            <a:ext cx="2167416" cy="212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580112" y="2449918"/>
            <a:ext cx="2736304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Paramètres moyens des murs</a:t>
            </a:r>
            <a:r>
              <a:rPr lang="fr-FR" dirty="0" smtClean="0"/>
              <a:t> </a:t>
            </a:r>
          </a:p>
          <a:p>
            <a:endParaRPr lang="fr-FR" dirty="0"/>
          </a:p>
          <a:p>
            <a:r>
              <a:rPr lang="fr-FR" dirty="0" smtClean="0"/>
              <a:t>Superficie : 100m²</a:t>
            </a:r>
          </a:p>
          <a:p>
            <a:r>
              <a:rPr lang="fr-FR" dirty="0" smtClean="0"/>
              <a:t>Prix : 1000 à 3000€/m²</a:t>
            </a:r>
          </a:p>
          <a:p>
            <a:r>
              <a:rPr lang="fr-FR" dirty="0" smtClean="0"/>
              <a:t>Prix FC/Murs &gt; 3</a:t>
            </a:r>
          </a:p>
          <a:p>
            <a:r>
              <a:rPr lang="fr-FR" dirty="0" smtClean="0"/>
              <a:t>Taux de cap : </a:t>
            </a:r>
            <a:r>
              <a:rPr lang="fr-FR" dirty="0"/>
              <a:t>8</a:t>
            </a:r>
            <a:r>
              <a:rPr lang="fr-FR" dirty="0" smtClean="0"/>
              <a:t> à 10%</a:t>
            </a:r>
          </a:p>
          <a:p>
            <a:r>
              <a:rPr lang="fr-FR" dirty="0" smtClean="0"/>
              <a:t>Bail : 3/6/9 +</a:t>
            </a:r>
          </a:p>
          <a:p>
            <a:r>
              <a:rPr lang="fr-FR" dirty="0" smtClean="0"/>
              <a:t>Bail « accroché » à la licence d’exploitation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310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Avantages compétitifs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96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910</Words>
  <Application>Microsoft Office PowerPoint</Application>
  <PresentationFormat>Affichage à l'écran (4:3)</PresentationFormat>
  <Paragraphs>268</Paragraphs>
  <Slides>31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JSC</vt:lpstr>
      <vt:lpstr>La Foncière Murs-Pharma</vt:lpstr>
      <vt:lpstr>Présentation PowerPoint</vt:lpstr>
      <vt:lpstr>Résumé de Direction</vt:lpstr>
      <vt:lpstr>L’immobilier d’entreprise</vt:lpstr>
      <vt:lpstr>Les murs de boutiques source: IEIF</vt:lpstr>
      <vt:lpstr>La pharmacie d’officine</vt:lpstr>
      <vt:lpstr> Pharmacies d’officine – chiffres clés</vt:lpstr>
      <vt:lpstr>Une pharmacie et ses murs</vt:lpstr>
      <vt:lpstr>Avantages compétitifs</vt:lpstr>
      <vt:lpstr>Confluent de 3 métiers</vt:lpstr>
      <vt:lpstr>L’Equipe (société de gestion)</vt:lpstr>
      <vt:lpstr>Une niche</vt:lpstr>
      <vt:lpstr>Un investissement «inoxydable»</vt:lpstr>
      <vt:lpstr>Montage et Equipe</vt:lpstr>
      <vt:lpstr>Le Montage</vt:lpstr>
      <vt:lpstr>Business Plan</vt:lpstr>
      <vt:lpstr>Hypothèses de base du BP</vt:lpstr>
      <vt:lpstr>Comptes 5 ans</vt:lpstr>
      <vt:lpstr>Rentabilité actionnaires</vt:lpstr>
      <vt:lpstr>Annexes  Une S.C.I. Murs Pharma type  Quelques évolutions économiques marquantes</vt:lpstr>
      <vt:lpstr>Une S.C.I. Murs Pharma type</vt:lpstr>
      <vt:lpstr>Hypothèses</vt:lpstr>
      <vt:lpstr>Exploitation</vt:lpstr>
      <vt:lpstr>Financements</vt:lpstr>
      <vt:lpstr>Bilans</vt:lpstr>
      <vt:lpstr>Sortie et rentabilité</vt:lpstr>
      <vt:lpstr>Quelques évolutions économiques marquantes</vt:lpstr>
      <vt:lpstr>Les 3 classes d’actifs sur 30 ans</vt:lpstr>
      <vt:lpstr>… et sur 10 ans.</vt:lpstr>
      <vt:lpstr>… et les taux long terme.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Olivier</cp:lastModifiedBy>
  <cp:revision>87</cp:revision>
  <dcterms:created xsi:type="dcterms:W3CDTF">2011-10-15T14:40:53Z</dcterms:created>
  <dcterms:modified xsi:type="dcterms:W3CDTF">2012-02-14T14:36:20Z</dcterms:modified>
</cp:coreProperties>
</file>