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24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0D347-706A-4743-82AA-28D95B9BDC7F}" type="datetimeFigureOut">
              <a:rPr lang="fr-FR" smtClean="0"/>
              <a:t>07/07/2011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72729-AE38-4DD6-869B-B56FB7162E8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714500" y="4165600"/>
            <a:ext cx="4629150" cy="252581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14500" y="6671096"/>
            <a:ext cx="4629150" cy="18288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6716" y="1676588"/>
            <a:ext cx="3048000" cy="285750"/>
          </a:xfrm>
        </p:spPr>
        <p:txBody>
          <a:bodyPr/>
          <a:lstStyle/>
          <a:p>
            <a:fld id="{33B367DE-F51D-4238-BD90-EBCA0BE77981}" type="datetime1">
              <a:rPr lang="fr-FR" smtClean="0"/>
              <a:t>07/07/2011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152" y="5687573"/>
            <a:ext cx="4876800" cy="288036"/>
          </a:xfrm>
        </p:spPr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6835392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982224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248156" y="7717536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428750" y="5994400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6571603"/>
            <a:ext cx="457200" cy="690032"/>
          </a:xfrm>
        </p:spPr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D854-1F1E-4703-B726-5CAC3D3A1534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257300" cy="780203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DA7-B02A-4483-A27D-821336CAA134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5600700" cy="6498336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771A43-50DE-45B9-8E30-7AAC51B5B6AB}" type="datetime1">
              <a:rPr lang="fr-FR" smtClean="0"/>
              <a:t>07/07/2011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500" y="3860800"/>
            <a:ext cx="4629150" cy="273812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714500" y="6680200"/>
            <a:ext cx="4629150" cy="18288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155692" y="1671701"/>
            <a:ext cx="3048000" cy="285750"/>
          </a:xfrm>
        </p:spPr>
        <p:txBody>
          <a:bodyPr/>
          <a:lstStyle/>
          <a:p>
            <a:fld id="{6656696F-998E-442B-A3F1-A91A58F0591F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241292" y="5683758"/>
            <a:ext cx="4876800" cy="288036"/>
          </a:xfrm>
        </p:spPr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285750" y="0"/>
            <a:ext cx="457200" cy="9144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07252" y="0"/>
            <a:ext cx="78498" cy="9144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742950" y="0"/>
            <a:ext cx="136404" cy="9144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55990" y="0"/>
            <a:ext cx="172710" cy="9144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79758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685800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640584" y="0"/>
            <a:ext cx="0" cy="9144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294980" y="0"/>
            <a:ext cx="0" cy="9144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8001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914400" y="0"/>
            <a:ext cx="57150" cy="9144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457200" y="4572000"/>
            <a:ext cx="971550" cy="17272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993528" y="6489003"/>
            <a:ext cx="481068" cy="85523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818310" y="7334176"/>
            <a:ext cx="102870" cy="18288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248156" y="7721600"/>
            <a:ext cx="205740" cy="3657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409280" y="5973184"/>
            <a:ext cx="274320" cy="48768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6823458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6571603"/>
            <a:ext cx="457200" cy="690032"/>
          </a:xfrm>
        </p:spPr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EF8B-1609-4B46-B965-4D62EED8F24D}" type="datetime1">
              <a:rPr lang="fr-FR" smtClean="0"/>
              <a:t>07/07/2011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202686" y="2133600"/>
            <a:ext cx="2743200" cy="6096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5657850" cy="1524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C1CE-0B09-41D1-BB06-58EBF8971ECA}" type="datetime1">
              <a:rPr lang="fr-FR" smtClean="0"/>
              <a:t>07/07/2011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342900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3278981" y="3149600"/>
            <a:ext cx="2743200" cy="5181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34290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3257550" y="2092960"/>
            <a:ext cx="2743200" cy="8778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8461ED-5AE0-461E-9F87-C340F4A8C077}" type="datetime1">
              <a:rPr lang="fr-FR" smtClean="0"/>
              <a:t>07/07/2011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3B0F-88BB-4A5B-91B1-34FDF7B9AF75}" type="datetime1">
              <a:rPr lang="fr-FR" smtClean="0"/>
              <a:t>07/07/2011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88658" y="4400550"/>
            <a:ext cx="841248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109210" y="365760"/>
            <a:ext cx="1145286" cy="664464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228600" y="365760"/>
            <a:ext cx="4229100" cy="843686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14253FD-40EB-4627-B0B4-147837661589}" type="datetime1">
              <a:rPr lang="fr-FR" smtClean="0"/>
              <a:t>07/07/2011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672370" y="4400550"/>
            <a:ext cx="841248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144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74349" y="353060"/>
            <a:ext cx="1143000" cy="6608064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468630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4644222" y="0"/>
            <a:ext cx="0" cy="9144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0466F4-8D5F-42EF-B9EC-BF660E7C3D4E}" type="datetime1">
              <a:rPr lang="fr-FR" smtClean="0"/>
              <a:t>07/07/2011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6572250" y="0"/>
            <a:ext cx="0" cy="9144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600700" cy="64983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5105400" y="1554482"/>
            <a:ext cx="268224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635A69-0F7B-4814-8337-B98D1FEBE279}" type="datetime1">
              <a:rPr lang="fr-FR" smtClean="0"/>
              <a:t>07/07/2011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4309190" y="5089667"/>
            <a:ext cx="42672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ER-JSCC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7150" y="0"/>
            <a:ext cx="0" cy="9144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743700" y="0"/>
            <a:ext cx="0" cy="9144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6629400" y="0"/>
            <a:ext cx="228600" cy="9144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6686550" y="0"/>
            <a:ext cx="0" cy="9144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6117336" y="7620000"/>
            <a:ext cx="411480" cy="73152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096762" y="7645400"/>
            <a:ext cx="457200" cy="694944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070A0C-C230-47B2-848D-75B2FE9D74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28800" y="1187624"/>
            <a:ext cx="4629150" cy="2525816"/>
          </a:xfrm>
        </p:spPr>
        <p:txBody>
          <a:bodyPr>
            <a:normAutofit/>
          </a:bodyPr>
          <a:lstStyle/>
          <a:p>
            <a:pPr algn="ctr"/>
            <a:r>
              <a:rPr lang="fr-FR" sz="2000" dirty="0" smtClean="0"/>
              <a:t>Rencontre Eurocomposant –PLDA/Reflex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</a:t>
            </a:r>
            <a:br>
              <a:rPr lang="fr-FR" sz="2400" dirty="0" smtClean="0"/>
            </a:br>
            <a:r>
              <a:rPr lang="fr-FR" sz="2400" dirty="0" smtClean="0"/>
              <a:t>du 28-06-2011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32856" y="4283968"/>
            <a:ext cx="4210794" cy="4215928"/>
          </a:xfrm>
        </p:spPr>
        <p:txBody>
          <a:bodyPr>
            <a:normAutofit/>
          </a:bodyPr>
          <a:lstStyle/>
          <a:p>
            <a:pPr algn="ctr"/>
            <a:r>
              <a:rPr lang="fr-FR" sz="1400" dirty="0" smtClean="0"/>
              <a:t>SOMMAIRE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II </a:t>
            </a:r>
            <a:r>
              <a:rPr lang="fr-FR" sz="1400" dirty="0" smtClean="0"/>
              <a:t>-</a:t>
            </a:r>
            <a:r>
              <a:rPr lang="fr-FR" sz="1400" dirty="0" smtClean="0"/>
              <a:t> PLDA – Reflex</a:t>
            </a:r>
          </a:p>
          <a:p>
            <a:r>
              <a:rPr lang="fr-FR" sz="1400" dirty="0" smtClean="0"/>
              <a:t>	</a:t>
            </a:r>
            <a:r>
              <a:rPr lang="fr-FR" sz="1400" dirty="0" smtClean="0"/>
              <a:t>1. Organisation </a:t>
            </a:r>
          </a:p>
          <a:p>
            <a:r>
              <a:rPr lang="fr-FR" sz="1400" dirty="0" smtClean="0"/>
              <a:t>	</a:t>
            </a:r>
            <a:r>
              <a:rPr lang="fr-FR" sz="1400" dirty="0" smtClean="0"/>
              <a:t>2. Activité et Chiffres clés</a:t>
            </a:r>
          </a:p>
          <a:p>
            <a:endParaRPr lang="fr-FR" sz="1400" dirty="0" smtClean="0"/>
          </a:p>
          <a:p>
            <a:r>
              <a:rPr lang="fr-FR" sz="1400" dirty="0" smtClean="0"/>
              <a:t>II - Eurocomposant</a:t>
            </a:r>
            <a:endParaRPr lang="fr-FR" sz="1400" dirty="0" smtClean="0"/>
          </a:p>
          <a:p>
            <a:r>
              <a:rPr lang="fr-FR" sz="1400" dirty="0" smtClean="0"/>
              <a:t>	</a:t>
            </a:r>
            <a:r>
              <a:rPr lang="fr-FR" sz="1400" dirty="0" smtClean="0"/>
              <a:t>1</a:t>
            </a:r>
            <a:r>
              <a:rPr lang="fr-FR" sz="1400" dirty="0" smtClean="0"/>
              <a:t>. Chiffres clés</a:t>
            </a:r>
          </a:p>
          <a:p>
            <a:r>
              <a:rPr lang="fr-FR" sz="1400" dirty="0" smtClean="0"/>
              <a:t>	</a:t>
            </a:r>
            <a:r>
              <a:rPr lang="fr-FR" sz="1400" dirty="0" smtClean="0"/>
              <a:t>2. Actionnariat</a:t>
            </a:r>
          </a:p>
          <a:p>
            <a:endParaRPr lang="fr-FR" sz="1400" dirty="0" smtClean="0"/>
          </a:p>
          <a:p>
            <a:r>
              <a:rPr lang="fr-FR" sz="1400" dirty="0" smtClean="0"/>
              <a:t>III - Synergie</a:t>
            </a:r>
          </a:p>
          <a:p>
            <a:endParaRPr lang="fr-FR" sz="1400" dirty="0" smtClean="0"/>
          </a:p>
          <a:p>
            <a:r>
              <a:rPr lang="fr-FR" sz="1400" dirty="0" smtClean="0"/>
              <a:t>IV - Questions</a:t>
            </a:r>
            <a:endParaRPr lang="fr-FR" sz="1400" dirty="0" smtClean="0"/>
          </a:p>
          <a:p>
            <a:endParaRPr lang="fr-FR" sz="1400" dirty="0" smtClean="0"/>
          </a:p>
          <a:p>
            <a:endParaRPr lang="fr-FR" dirty="0"/>
          </a:p>
        </p:txBody>
      </p:sp>
      <p:pic>
        <p:nvPicPr>
          <p:cNvPr id="4" name="Picture 2" descr="jscconsu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0768" y="585718"/>
            <a:ext cx="1800200" cy="2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1241819" y="777642"/>
            <a:ext cx="19425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b="1" i="1" dirty="0">
                <a:solidFill>
                  <a:schemeClr val="tx2"/>
                </a:solidFill>
              </a:rPr>
              <a:t>Croissance externe </a:t>
            </a:r>
            <a:endParaRPr lang="fr-FR" sz="1000" b="1" i="1" dirty="0" smtClean="0">
              <a:solidFill>
                <a:schemeClr val="tx2"/>
              </a:solidFill>
            </a:endParaRPr>
          </a:p>
          <a:p>
            <a:pPr algn="r"/>
            <a:r>
              <a:rPr lang="fr-FR" sz="1000" b="1" i="1" dirty="0" smtClean="0">
                <a:solidFill>
                  <a:schemeClr val="tx2"/>
                </a:solidFill>
              </a:rPr>
              <a:t>Cessions - </a:t>
            </a:r>
            <a:r>
              <a:rPr lang="fr-FR" sz="1000" b="1" i="1" dirty="0">
                <a:solidFill>
                  <a:schemeClr val="tx2"/>
                </a:solidFill>
              </a:rPr>
              <a:t>Acquisitions</a:t>
            </a:r>
            <a:endParaRPr lang="fr-FR" sz="1000" dirty="0">
              <a:solidFill>
                <a:schemeClr val="tx2"/>
              </a:solidFill>
            </a:endParaRPr>
          </a:p>
          <a:p>
            <a:pPr algn="r"/>
            <a:r>
              <a:rPr lang="fr-FR" sz="1000" b="1" i="1" dirty="0">
                <a:solidFill>
                  <a:schemeClr val="tx2"/>
                </a:solidFill>
              </a:rPr>
              <a:t>Participations</a:t>
            </a:r>
            <a:r>
              <a:rPr lang="fr-FR" sz="1000" i="1" dirty="0">
                <a:solidFill>
                  <a:schemeClr val="tx2"/>
                </a:solidFill>
              </a:rPr>
              <a:t> </a:t>
            </a:r>
            <a:r>
              <a:rPr lang="fr-FR" sz="1000" b="1" i="1" dirty="0">
                <a:solidFill>
                  <a:schemeClr val="tx2"/>
                </a:solidFill>
              </a:rPr>
              <a:t>Financières</a:t>
            </a:r>
            <a:endParaRPr lang="fr-FR" sz="1000" dirty="0">
              <a:solidFill>
                <a:schemeClr val="tx2"/>
              </a:solidFill>
            </a:endParaRP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546C7-7BE0-4625-AD97-AB4F9AD445A3}" type="datetime1">
              <a:rPr lang="fr-FR" smtClean="0"/>
              <a:t>07/07/2011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II- </a:t>
            </a:r>
            <a:r>
              <a:rPr lang="fr-FR" sz="2000" b="1" dirty="0" smtClean="0"/>
              <a:t>PLDA – </a:t>
            </a:r>
            <a:r>
              <a:rPr lang="fr-FR" sz="2000" b="1" dirty="0" err="1" smtClean="0"/>
              <a:t>ReFLEX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r>
              <a:rPr lang="fr-FR" sz="2000" b="1" dirty="0" smtClean="0"/>
              <a:t>	</a:t>
            </a:r>
            <a:r>
              <a:rPr lang="fr-FR" sz="2000" b="1" dirty="0" smtClean="0"/>
              <a:t>1. Organisation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2"/>
                </a:solidFill>
              </a:rPr>
              <a:t>Groupe créé en 1996 à Aix-en-Provence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RCS Aix-en-Provence B 480 539 667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Capital social 631 200 Euros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Participation Banque de Vizille = 8%</a:t>
            </a:r>
          </a:p>
          <a:p>
            <a:pPr lvl="1"/>
            <a:r>
              <a:rPr lang="fr-FR" sz="1200" b="1" dirty="0" smtClean="0">
                <a:solidFill>
                  <a:schemeClr val="tx2"/>
                </a:solidFill>
              </a:rPr>
              <a:t>Opération :</a:t>
            </a:r>
            <a:r>
              <a:rPr lang="fr-FR" sz="1200" dirty="0" smtClean="0">
                <a:solidFill>
                  <a:schemeClr val="tx2"/>
                </a:solidFill>
              </a:rPr>
              <a:t>  Apport de 1,2 M€  en 2005 par Vizille Capital Innovation et </a:t>
            </a:r>
            <a:r>
              <a:rPr lang="fr-FR" sz="1200" dirty="0" err="1" smtClean="0">
                <a:solidFill>
                  <a:schemeClr val="tx2"/>
                </a:solidFill>
              </a:rPr>
              <a:t>Sudinnova</a:t>
            </a:r>
            <a:r>
              <a:rPr lang="fr-FR" sz="1200" dirty="0" smtClean="0">
                <a:solidFill>
                  <a:schemeClr val="tx2"/>
                </a:solidFill>
              </a:rPr>
              <a:t>, seuls investisseurs, sous forme d’actions de préférence afin de financer : deux nouveaux projets de développements de produits, la forte croissance, l’implantation aux Etats-Unis.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Actionnariat PLDA : </a:t>
            </a:r>
            <a:r>
              <a:rPr lang="fr-FR" sz="1200" dirty="0" smtClean="0">
                <a:solidFill>
                  <a:schemeClr val="tx2"/>
                </a:solidFill>
              </a:rPr>
              <a:t>4 associés Arnaud </a:t>
            </a:r>
            <a:r>
              <a:rPr lang="fr-FR" sz="1200" dirty="0" err="1" smtClean="0">
                <a:solidFill>
                  <a:schemeClr val="tx2"/>
                </a:solidFill>
              </a:rPr>
              <a:t>Schleich</a:t>
            </a:r>
            <a:r>
              <a:rPr lang="fr-FR" sz="1200" dirty="0" smtClean="0">
                <a:solidFill>
                  <a:schemeClr val="tx2"/>
                </a:solidFill>
              </a:rPr>
              <a:t> (PDG), (Sylvain Neveu D.G. Réflex) Stéphane </a:t>
            </a:r>
            <a:r>
              <a:rPr lang="fr-FR" sz="1200" dirty="0" err="1" smtClean="0">
                <a:solidFill>
                  <a:schemeClr val="tx2"/>
                </a:solidFill>
              </a:rPr>
              <a:t>Hauradou</a:t>
            </a:r>
            <a:r>
              <a:rPr lang="fr-FR" sz="1200" dirty="0" smtClean="0">
                <a:solidFill>
                  <a:schemeClr val="tx2"/>
                </a:solidFill>
              </a:rPr>
              <a:t>, Jean-Yves </a:t>
            </a:r>
            <a:r>
              <a:rPr lang="fr-FR" sz="1200" dirty="0" err="1" smtClean="0">
                <a:solidFill>
                  <a:schemeClr val="tx2"/>
                </a:solidFill>
              </a:rPr>
              <a:t>Brena</a:t>
            </a:r>
            <a:endParaRPr lang="fr-FR" sz="1200" dirty="0" smtClean="0">
              <a:solidFill>
                <a:schemeClr val="tx2"/>
              </a:solidFill>
            </a:endParaRPr>
          </a:p>
          <a:p>
            <a:pPr lvl="1"/>
            <a:r>
              <a:rPr lang="fr-FR" sz="1200" dirty="0" err="1" smtClean="0">
                <a:solidFill>
                  <a:schemeClr val="tx2"/>
                </a:solidFill>
              </a:rPr>
              <a:t>ReFLEX</a:t>
            </a:r>
            <a:r>
              <a:rPr lang="fr-FR" sz="1200" dirty="0" smtClean="0">
                <a:solidFill>
                  <a:schemeClr val="tx2"/>
                </a:solidFill>
              </a:rPr>
              <a:t> CES fait partie de la holding française, PLDA Group, au même titre que la société </a:t>
            </a:r>
            <a:r>
              <a:rPr lang="fr-FR" sz="1200" dirty="0" err="1" smtClean="0">
                <a:solidFill>
                  <a:schemeClr val="tx2"/>
                </a:solidFill>
              </a:rPr>
              <a:t>PLDapplications</a:t>
            </a:r>
            <a:r>
              <a:rPr lang="fr-FR" sz="1200" dirty="0" smtClean="0">
                <a:solidFill>
                  <a:schemeClr val="tx2"/>
                </a:solidFill>
              </a:rPr>
              <a:t>. </a:t>
            </a:r>
            <a:r>
              <a:rPr lang="fr-FR" sz="1200" dirty="0" smtClean="0">
                <a:solidFill>
                  <a:schemeClr val="tx2"/>
                </a:solidFill>
              </a:rPr>
              <a:t>PLDA et Reflex sont </a:t>
            </a:r>
            <a:r>
              <a:rPr lang="fr-FR" sz="1200" dirty="0" smtClean="0">
                <a:solidFill>
                  <a:schemeClr val="tx2"/>
                </a:solidFill>
              </a:rPr>
              <a:t>indépendantes.</a:t>
            </a:r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Implantation :</a:t>
            </a:r>
            <a:r>
              <a:rPr lang="fr-FR" sz="1200" dirty="0" smtClean="0">
                <a:solidFill>
                  <a:schemeClr val="tx2"/>
                </a:solidFill>
              </a:rPr>
              <a:t> France (Paris, Aix-en-Provence) et aux Etats-Unis (San José),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Effectif </a:t>
            </a:r>
            <a:r>
              <a:rPr lang="fr-FR" sz="1200" b="1" dirty="0" smtClean="0">
                <a:solidFill>
                  <a:schemeClr val="tx2"/>
                </a:solidFill>
              </a:rPr>
              <a:t>: </a:t>
            </a:r>
            <a:r>
              <a:rPr lang="fr-FR" sz="1200" dirty="0" smtClean="0">
                <a:solidFill>
                  <a:schemeClr val="tx2"/>
                </a:solidFill>
              </a:rPr>
              <a:t>75 personnes,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Reflex : 35 pers (Dr Technique : M. </a:t>
            </a:r>
            <a:r>
              <a:rPr lang="fr-FR" sz="1200" dirty="0" err="1" smtClean="0">
                <a:solidFill>
                  <a:schemeClr val="tx2"/>
                </a:solidFill>
              </a:rPr>
              <a:t>Dumetz</a:t>
            </a:r>
            <a:r>
              <a:rPr lang="fr-FR" sz="1200" dirty="0" smtClean="0">
                <a:solidFill>
                  <a:schemeClr val="tx2"/>
                </a:solidFill>
              </a:rPr>
              <a:t>)</a:t>
            </a:r>
            <a:endParaRPr lang="fr-FR" sz="1200" dirty="0" smtClean="0">
              <a:solidFill>
                <a:schemeClr val="tx2"/>
              </a:solidFill>
            </a:endParaRP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PLDA : 10 pers.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Italie : 5 pers.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Group : 5 pers.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CA consolidé : </a:t>
            </a:r>
            <a:r>
              <a:rPr lang="fr-FR" sz="1200" dirty="0" smtClean="0">
                <a:solidFill>
                  <a:schemeClr val="tx2"/>
                </a:solidFill>
              </a:rPr>
              <a:t>10 M€.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Fournisseur :</a:t>
            </a:r>
            <a:r>
              <a:rPr lang="fr-FR" sz="1200" dirty="0" smtClean="0">
                <a:solidFill>
                  <a:schemeClr val="tx2"/>
                </a:solidFill>
              </a:rPr>
              <a:t> Eurocomposant. Reflex achète des sous-ensembles à Eurocomposant.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Clients : </a:t>
            </a:r>
            <a:r>
              <a:rPr lang="fr-FR" sz="1200" dirty="0" smtClean="0">
                <a:solidFill>
                  <a:schemeClr val="tx2"/>
                </a:solidFill>
              </a:rPr>
              <a:t>Thales, Safran, EADS, France Telecom, Hewlett Packard, Intel, Siemens, Sony, Toshiba, Ministères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«Aujourd’hui, nous allons chercher nos clients par la technologie ». </a:t>
            </a:r>
          </a:p>
          <a:p>
            <a:endParaRPr lang="fr-FR" sz="1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219A9A-3C84-4300-97ED-05CBCC6CABF6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	2. Activité et Chiffres clés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Groupe :</a:t>
            </a:r>
            <a:r>
              <a:rPr lang="fr-FR" sz="1200" dirty="0" smtClean="0">
                <a:solidFill>
                  <a:schemeClr val="tx2"/>
                </a:solidFill>
              </a:rPr>
              <a:t> Conception </a:t>
            </a:r>
            <a:r>
              <a:rPr lang="fr-FR" sz="1200" dirty="0" smtClean="0">
                <a:solidFill>
                  <a:schemeClr val="tx2"/>
                </a:solidFill>
              </a:rPr>
              <a:t>et vente de logiciels pour composants programmables appelés blocs de propriété intellectuelle (</a:t>
            </a:r>
            <a:r>
              <a:rPr lang="fr-FR" sz="1200" dirty="0" err="1" smtClean="0">
                <a:solidFill>
                  <a:schemeClr val="tx2"/>
                </a:solidFill>
              </a:rPr>
              <a:t>Intellectual</a:t>
            </a:r>
            <a:r>
              <a:rPr lang="fr-FR" sz="1200" dirty="0" smtClean="0">
                <a:solidFill>
                  <a:schemeClr val="tx2"/>
                </a:solidFill>
              </a:rPr>
              <a:t> </a:t>
            </a:r>
            <a:r>
              <a:rPr lang="fr-FR" sz="1200" dirty="0" err="1" smtClean="0">
                <a:solidFill>
                  <a:schemeClr val="tx2"/>
                </a:solidFill>
              </a:rPr>
              <a:t>Property</a:t>
            </a:r>
            <a:r>
              <a:rPr lang="fr-FR" sz="1200" dirty="0" smtClean="0">
                <a:solidFill>
                  <a:schemeClr val="tx2"/>
                </a:solidFill>
              </a:rPr>
              <a:t> Blocks) pour les bus de communication PCI (</a:t>
            </a:r>
            <a:r>
              <a:rPr lang="fr-FR" sz="1200" dirty="0" err="1" smtClean="0">
                <a:solidFill>
                  <a:schemeClr val="tx2"/>
                </a:solidFill>
              </a:rPr>
              <a:t>Peripheral</a:t>
            </a:r>
            <a:r>
              <a:rPr lang="fr-FR" sz="1200" dirty="0" smtClean="0">
                <a:solidFill>
                  <a:schemeClr val="tx2"/>
                </a:solidFill>
              </a:rPr>
              <a:t> Component </a:t>
            </a:r>
            <a:r>
              <a:rPr lang="fr-FR" sz="1200" dirty="0" err="1" smtClean="0">
                <a:solidFill>
                  <a:schemeClr val="tx2"/>
                </a:solidFill>
              </a:rPr>
              <a:t>Interconnect</a:t>
            </a:r>
            <a:r>
              <a:rPr lang="fr-FR" sz="1200" dirty="0" smtClean="0">
                <a:solidFill>
                  <a:schemeClr val="tx2"/>
                </a:solidFill>
              </a:rPr>
              <a:t>) et ses dérivés (PCI-X et PCI Express), de cartes électroniques de prototypage et de systèmes électroniques embarqués</a:t>
            </a:r>
            <a:r>
              <a:rPr lang="fr-FR" sz="1200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4 produits : 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semi-conducteurs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Capteurs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Composants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Système embarqué pour système </a:t>
            </a:r>
            <a:r>
              <a:rPr lang="fr-FR" sz="1200" dirty="0" smtClean="0">
                <a:solidFill>
                  <a:schemeClr val="tx2"/>
                </a:solidFill>
              </a:rPr>
              <a:t>complexe</a:t>
            </a:r>
            <a:endParaRPr lang="fr-FR" sz="1200" b="1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PLDA : 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Développement des IPI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Technologie de conversion du langage informatique vers du hardware.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Pour accélérer ce développement PLDA vient d’acquérir une société italienne spécialisée dans la transposition du langage C vers du matériel</a:t>
            </a:r>
            <a:r>
              <a:rPr lang="fr-FR" sz="1200" dirty="0" smtClean="0">
                <a:solidFill>
                  <a:schemeClr val="tx2"/>
                </a:solidFill>
              </a:rPr>
              <a:t>.</a:t>
            </a:r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err="1" smtClean="0">
                <a:solidFill>
                  <a:schemeClr val="tx2"/>
                </a:solidFill>
              </a:rPr>
              <a:t>ReFLEX</a:t>
            </a:r>
            <a:r>
              <a:rPr lang="fr-FR" sz="1200" b="1" dirty="0" smtClean="0">
                <a:solidFill>
                  <a:schemeClr val="tx2"/>
                </a:solidFill>
              </a:rPr>
              <a:t> CES </a:t>
            </a:r>
            <a:r>
              <a:rPr lang="fr-FR" sz="1200" dirty="0" smtClean="0">
                <a:solidFill>
                  <a:schemeClr val="tx2"/>
                </a:solidFill>
              </a:rPr>
              <a:t>(Custom Embedded Systems) </a:t>
            </a:r>
            <a:r>
              <a:rPr lang="fr-FR" sz="1200" b="1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Spécialisée dans la conception et l'ingénierie de systèmes électroniques complexes, principalement sur le marché de la Défense. 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3 activités : du conseil et assistance à maîtrises d'ouvrages (dont une offre de formations), des études et développements au forfait, la réalisation et production de petites et moyennes séries</a:t>
            </a:r>
            <a:r>
              <a:rPr lang="fr-FR" sz="1200" dirty="0" smtClean="0">
                <a:solidFill>
                  <a:schemeClr val="tx2"/>
                </a:solidFill>
              </a:rPr>
              <a:t>.</a:t>
            </a: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Export </a:t>
            </a:r>
            <a:r>
              <a:rPr lang="fr-FR" sz="1200" b="1" dirty="0" smtClean="0">
                <a:solidFill>
                  <a:schemeClr val="tx2"/>
                </a:solidFill>
              </a:rPr>
              <a:t>PLDA : </a:t>
            </a:r>
            <a:r>
              <a:rPr lang="fr-FR" sz="1200" dirty="0" smtClean="0">
                <a:solidFill>
                  <a:schemeClr val="tx2"/>
                </a:solidFill>
              </a:rPr>
              <a:t>95 % USA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EBIT Group : </a:t>
            </a:r>
            <a:r>
              <a:rPr lang="fr-FR" sz="1200" dirty="0" smtClean="0">
                <a:solidFill>
                  <a:schemeClr val="tx2"/>
                </a:solidFill>
              </a:rPr>
              <a:t>10 % à fin mai 2011 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RN Group : </a:t>
            </a:r>
            <a:r>
              <a:rPr lang="fr-FR" sz="1200" dirty="0" smtClean="0">
                <a:solidFill>
                  <a:schemeClr val="tx2"/>
                </a:solidFill>
              </a:rPr>
              <a:t>15 % grâce au crédit impôt </a:t>
            </a:r>
            <a:r>
              <a:rPr lang="fr-FR" sz="1200" dirty="0" smtClean="0">
                <a:solidFill>
                  <a:schemeClr val="tx2"/>
                </a:solidFill>
              </a:rPr>
              <a:t>recherche</a:t>
            </a:r>
          </a:p>
          <a:p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Dans le cadre de toute nouvelle acquisition, la société cible resterait indépendante.</a:t>
            </a:r>
            <a:endParaRPr lang="fr-FR" sz="1200" b="1" dirty="0" smtClean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52A1821-7EAD-49C3-AC38-6461E8EC25F2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III – Eurocomposant</a:t>
            </a:r>
            <a:br>
              <a:rPr lang="fr-FR" sz="2000" b="1" dirty="0" smtClean="0"/>
            </a:br>
            <a:r>
              <a:rPr lang="fr-FR" sz="2000" b="1" dirty="0" smtClean="0"/>
              <a:t>	1. </a:t>
            </a:r>
            <a:r>
              <a:rPr lang="fr-FR" sz="2000" b="1" dirty="0" smtClean="0"/>
              <a:t>Chiffres clés</a:t>
            </a:r>
            <a:endParaRPr lang="fr-FR" sz="2000" b="1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</a:rPr>
              <a:t>Export : </a:t>
            </a:r>
            <a:r>
              <a:rPr lang="fr-FR" sz="1200" dirty="0" smtClean="0">
                <a:solidFill>
                  <a:schemeClr val="tx2"/>
                </a:solidFill>
              </a:rPr>
              <a:t>1</a:t>
            </a:r>
            <a:r>
              <a:rPr lang="fr-FR" sz="1200" dirty="0" smtClean="0">
                <a:solidFill>
                  <a:schemeClr val="tx2"/>
                </a:solidFill>
              </a:rPr>
              <a:t>5 % pour des clients industriels importants, ex. La poste (Asie, Espagne, Europe de l’Est)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EBIT : </a:t>
            </a:r>
            <a:r>
              <a:rPr lang="fr-FR" sz="1200" dirty="0" smtClean="0">
                <a:solidFill>
                  <a:schemeClr val="tx2"/>
                </a:solidFill>
              </a:rPr>
              <a:t>1,8 M€</a:t>
            </a:r>
          </a:p>
          <a:p>
            <a:r>
              <a:rPr lang="fr-FR" sz="1200" b="1" dirty="0" smtClean="0">
                <a:solidFill>
                  <a:schemeClr val="tx2"/>
                </a:solidFill>
              </a:rPr>
              <a:t>CA : </a:t>
            </a:r>
            <a:r>
              <a:rPr lang="fr-FR" sz="1200" dirty="0" smtClean="0">
                <a:solidFill>
                  <a:schemeClr val="tx2"/>
                </a:solidFill>
              </a:rPr>
              <a:t>23,5 M€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Sur </a:t>
            </a:r>
            <a:r>
              <a:rPr lang="fr-FR" sz="1200" dirty="0" smtClean="0">
                <a:solidFill>
                  <a:schemeClr val="tx2"/>
                </a:solidFill>
              </a:rPr>
              <a:t>le marché des </a:t>
            </a:r>
            <a:r>
              <a:rPr lang="fr-FR" sz="1200" dirty="0" smtClean="0">
                <a:solidFill>
                  <a:schemeClr val="tx2"/>
                </a:solidFill>
              </a:rPr>
              <a:t>semi-conducteurs, rare société de distribution capable d’être sur des niches pour répondre techniquement aux clients avec réactivité, sans avoir le pouvoir d’achat des multinationales grâce au support des fabricants.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Gammes de produits spécifique : produits construits à la demande (ARROW, ATERA)</a:t>
            </a:r>
          </a:p>
          <a:p>
            <a:pPr lvl="1"/>
            <a:endParaRPr lang="fr-FR" sz="9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Activité Chine : 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Les commandes sont gérées depuis Paris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Plateforme à Hong-Kong : stockage dédié à Eurocomposant</a:t>
            </a: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r>
              <a:rPr lang="fr-FR" sz="1200" b="1" dirty="0" smtClean="0">
                <a:solidFill>
                  <a:schemeClr val="tx2"/>
                </a:solidFill>
              </a:rPr>
              <a:t>Effectifs :</a:t>
            </a:r>
          </a:p>
          <a:p>
            <a:pPr lvl="1"/>
            <a:r>
              <a:rPr lang="fr-FR" sz="1200" b="1" dirty="0" smtClean="0">
                <a:solidFill>
                  <a:schemeClr val="tx2"/>
                </a:solidFill>
              </a:rPr>
              <a:t>28 personnes :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7 assistantes commerciales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3 magasiniers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14 ingénieurs dont 2 en recrutements en cours </a:t>
            </a:r>
          </a:p>
          <a:p>
            <a:pPr lvl="1"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(7 Chefs de produit - 1 Ingénieur par pôle - 7 Ingénieurs commerciaux)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2 comptables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2 Direction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Moyenne d’âge : 40 ans, peu de </a:t>
            </a:r>
            <a:r>
              <a:rPr lang="fr-FR" sz="1200" dirty="0" err="1" smtClean="0">
                <a:solidFill>
                  <a:schemeClr val="tx2"/>
                </a:solidFill>
              </a:rPr>
              <a:t>turn</a:t>
            </a:r>
            <a:r>
              <a:rPr lang="fr-FR" sz="1200" dirty="0" smtClean="0">
                <a:solidFill>
                  <a:schemeClr val="tx2"/>
                </a:solidFill>
              </a:rPr>
              <a:t> over en 10 ans</a:t>
            </a: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pPr lvl="1"/>
            <a:endParaRPr lang="fr-FR" sz="1200" dirty="0" smtClean="0">
              <a:solidFill>
                <a:schemeClr val="tx2"/>
              </a:solidFill>
            </a:endParaRPr>
          </a:p>
          <a:p>
            <a:pPr lvl="1"/>
            <a:endParaRPr lang="fr-FR" sz="900" dirty="0" smtClean="0">
              <a:solidFill>
                <a:schemeClr val="tx2"/>
              </a:solidFill>
            </a:endParaRPr>
          </a:p>
          <a:p>
            <a:pPr lvl="1">
              <a:buNone/>
            </a:pPr>
            <a:endParaRPr lang="fr-FR" sz="900" dirty="0" smtClean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1740BAC-5CAF-47C9-912A-78F3703A9967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	2. </a:t>
            </a:r>
            <a:r>
              <a:rPr lang="fr-FR" sz="2000" b="1" dirty="0" smtClean="0"/>
              <a:t>Actionnariat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1200" dirty="0" smtClean="0">
                <a:solidFill>
                  <a:schemeClr val="tx2"/>
                </a:solidFill>
              </a:rPr>
              <a:t>Directeur commercial (homme clé) : 5,5 %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Assistante commerciale : 1 %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2 ingénieurs : 2 % ensemble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Ont la volonté de rester dans la société</a:t>
            </a:r>
            <a:endParaRPr lang="fr-FR" sz="12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M. Et Mme Fichot propose: 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</a:t>
            </a:r>
            <a:r>
              <a:rPr lang="fr-FR" sz="1200" dirty="0" smtClean="0">
                <a:solidFill>
                  <a:schemeClr val="tx2"/>
                </a:solidFill>
              </a:rPr>
              <a:t>-  Un accompagnement de 2 ans </a:t>
            </a:r>
            <a:r>
              <a:rPr lang="fr-FR" sz="1200" dirty="0" smtClean="0">
                <a:solidFill>
                  <a:schemeClr val="tx2"/>
                </a:solidFill>
                <a:sym typeface="Wingdings" pitchFamily="2" charset="2"/>
              </a:rPr>
              <a:t> notion à approfondir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  <a:sym typeface="Wingdings" pitchFamily="2" charset="2"/>
              </a:rPr>
              <a:t>	</a:t>
            </a:r>
            <a:r>
              <a:rPr lang="fr-FR" sz="1200" dirty="0" smtClean="0">
                <a:solidFill>
                  <a:schemeClr val="tx2"/>
                </a:solidFill>
                <a:sym typeface="Wingdings" pitchFamily="2" charset="2"/>
              </a:rPr>
              <a:t>-  Préparer une holding</a:t>
            </a:r>
            <a:endParaRPr lang="fr-FR" sz="12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</a:rPr>
              <a:t>	</a:t>
            </a:r>
            <a:r>
              <a:rPr lang="fr-FR" sz="1200" dirty="0" smtClean="0">
                <a:solidFill>
                  <a:schemeClr val="tx2"/>
                </a:solidFill>
              </a:rPr>
              <a:t>-  Un éventuel réinvestissement dans la holding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E39DA0-6CCA-4B64-9F37-E3C5BF0B4E8B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/>
              <a:t>III - Synergie</a:t>
            </a:r>
            <a:endParaRPr lang="fr-FR" sz="2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sz="1200" dirty="0" smtClean="0">
                <a:solidFill>
                  <a:schemeClr val="tx2"/>
                </a:solidFill>
              </a:rPr>
              <a:t>Complémentarité commerciale entre 2 réseaux de clients ayant des besoins différents</a:t>
            </a:r>
          </a:p>
          <a:p>
            <a:pPr lvl="0"/>
            <a:r>
              <a:rPr lang="fr-FR" sz="1200" dirty="0" smtClean="0">
                <a:solidFill>
                  <a:schemeClr val="tx2"/>
                </a:solidFill>
              </a:rPr>
              <a:t>Complémentarité technologique entre les 2 structures permettant :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de répondre à une demande en croissance : </a:t>
            </a:r>
            <a:r>
              <a:rPr lang="fr-FR" sz="1200" u="sng" dirty="0" smtClean="0">
                <a:solidFill>
                  <a:schemeClr val="tx2"/>
                </a:solidFill>
              </a:rPr>
              <a:t>l’affichage</a:t>
            </a:r>
          </a:p>
          <a:p>
            <a:pPr lvl="1"/>
            <a:r>
              <a:rPr lang="fr-FR" sz="1200" dirty="0" smtClean="0">
                <a:solidFill>
                  <a:schemeClr val="tx2"/>
                </a:solidFill>
              </a:rPr>
              <a:t>D’allier maîtrise d’ouvrage et standardisation</a:t>
            </a:r>
            <a:endParaRPr lang="fr-FR" sz="1200" u="sng" dirty="0" smtClean="0">
              <a:solidFill>
                <a:schemeClr val="tx2"/>
              </a:solidFill>
            </a:endParaRPr>
          </a:p>
          <a:p>
            <a:pPr lvl="0"/>
            <a:r>
              <a:rPr lang="fr-FR" sz="1200" dirty="0" smtClean="0">
                <a:solidFill>
                  <a:schemeClr val="tx2"/>
                </a:solidFill>
              </a:rPr>
              <a:t>Reflex est sous-traitant d’Eurocomposant dès que le client a besoin de sur-mesure pour des systèmes complexes.</a:t>
            </a:r>
          </a:p>
          <a:p>
            <a:endParaRPr lang="fr-FR" sz="1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A73FC8-E89A-4E9E-820D-CCB947C8D85A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IV -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2"/>
                </a:solidFill>
              </a:rPr>
              <a:t>M. Neveu : Sans la direction d’Eurocomposant, saurons-nous aller chercher les franchises en Asie ?</a:t>
            </a:r>
          </a:p>
          <a:p>
            <a:pPr>
              <a:buNone/>
            </a:pPr>
            <a:r>
              <a:rPr lang="fr-FR" sz="1200" dirty="0" smtClean="0">
                <a:solidFill>
                  <a:schemeClr val="tx2"/>
                </a:solidFill>
                <a:sym typeface="Wingdings" pitchFamily="2" charset="2"/>
              </a:rPr>
              <a:t>	 </a:t>
            </a:r>
            <a:r>
              <a:rPr lang="fr-FR" sz="1200" dirty="0" smtClean="0">
                <a:solidFill>
                  <a:schemeClr val="tx2"/>
                </a:solidFill>
              </a:rPr>
              <a:t>Dépendance </a:t>
            </a:r>
            <a:r>
              <a:rPr lang="fr-FR" sz="1200" dirty="0" smtClean="0">
                <a:solidFill>
                  <a:schemeClr val="tx2"/>
                </a:solidFill>
              </a:rPr>
              <a:t>de l’activité aux dirigeants,</a:t>
            </a:r>
          </a:p>
          <a:p>
            <a:r>
              <a:rPr lang="fr-FR" sz="1200" dirty="0" smtClean="0">
                <a:solidFill>
                  <a:schemeClr val="tx2"/>
                </a:solidFill>
              </a:rPr>
              <a:t>Stratégie des contrats Asie, conditions des contrats clés</a:t>
            </a:r>
          </a:p>
          <a:p>
            <a:endParaRPr lang="fr-FR" sz="12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9E1335F-4B3E-480C-9B46-5375A5846A07}" type="datetime1">
              <a:rPr lang="fr-FR" smtClean="0"/>
              <a:t>07/07/2011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070A0C-C230-47B2-848D-75B2FE9D7458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ER-JSCC</a:t>
            </a:r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186</TotalTime>
  <Words>481</Words>
  <Application>Microsoft Office PowerPoint</Application>
  <PresentationFormat>Affichage à l'écran (4:3)</PresentationFormat>
  <Paragraphs>118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Oriel</vt:lpstr>
      <vt:lpstr>Rencontre Eurocomposant –PLDA/Reflex   du 28-06-2011</vt:lpstr>
      <vt:lpstr>II- PLDA – ReFLEX  1. Organisation</vt:lpstr>
      <vt:lpstr> 2. Activité et Chiffres clés</vt:lpstr>
      <vt:lpstr>III – Eurocomposant  1. Chiffres clés</vt:lpstr>
      <vt:lpstr> 2. Actionnariat</vt:lpstr>
      <vt:lpstr>III - Synergie</vt:lpstr>
      <vt:lpstr>IV -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 Rendez-vous  du 21-06-2011</dc:title>
  <dc:creator>evelyne</dc:creator>
  <cp:lastModifiedBy>evelyne</cp:lastModifiedBy>
  <cp:revision>16</cp:revision>
  <dcterms:created xsi:type="dcterms:W3CDTF">2011-06-30T16:46:49Z</dcterms:created>
  <dcterms:modified xsi:type="dcterms:W3CDTF">2011-07-07T09:06:08Z</dcterms:modified>
</cp:coreProperties>
</file>