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6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0D347-706A-4743-82AA-28D95B9BDC7F}" type="datetimeFigureOut">
              <a:rPr lang="fr-FR" smtClean="0"/>
              <a:pPr/>
              <a:t>11/07/2011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72729-AE38-4DD6-869B-B56FB7162E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33B367DE-F51D-4238-BD90-EBCA0BE77981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D854-1F1E-4703-B726-5CAC3D3A1534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DA7-B02A-4483-A27D-821336CAA134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771A43-50DE-45B9-8E30-7AAC51B5B6AB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6656696F-998E-442B-A3F1-A91A58F0591F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EF8B-1609-4B46-B965-4D62EED8F24D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C1CE-0B09-41D1-BB06-58EBF8971ECA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8461ED-5AE0-461E-9F87-C340F4A8C077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3B0F-88BB-4A5B-91B1-34FDF7B9AF75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4253FD-40EB-4627-B0B4-147837661589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0466F4-8D5F-42EF-B9EC-BF660E7C3D4E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635A69-0F7B-4814-8337-B98D1FEBE279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8800" y="1187624"/>
            <a:ext cx="4629150" cy="2525816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/>
              <a:t>Rencontre Eurocomposant –PLDA/Reflex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>du 28-06-2011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2856" y="4283968"/>
            <a:ext cx="4210794" cy="4215928"/>
          </a:xfrm>
        </p:spPr>
        <p:txBody>
          <a:bodyPr>
            <a:normAutofit/>
          </a:bodyPr>
          <a:lstStyle/>
          <a:p>
            <a:pPr algn="ctr"/>
            <a:r>
              <a:rPr lang="fr-FR" sz="1400" dirty="0" smtClean="0"/>
              <a:t>SOMMAIRE</a:t>
            </a:r>
          </a:p>
          <a:p>
            <a:endParaRPr lang="fr-FR" sz="1400" dirty="0" smtClean="0"/>
          </a:p>
          <a:p>
            <a:r>
              <a:rPr lang="fr-FR" sz="1400" dirty="0" smtClean="0"/>
              <a:t>II - PLDA – Reflex</a:t>
            </a:r>
          </a:p>
          <a:p>
            <a:r>
              <a:rPr lang="fr-FR" sz="1400" dirty="0" smtClean="0"/>
              <a:t>	1. Organisation </a:t>
            </a:r>
          </a:p>
          <a:p>
            <a:r>
              <a:rPr lang="fr-FR" sz="1400" dirty="0" smtClean="0"/>
              <a:t>	2. Activité et Chiffres clés</a:t>
            </a:r>
          </a:p>
          <a:p>
            <a:endParaRPr lang="fr-FR" sz="1400" dirty="0" smtClean="0"/>
          </a:p>
          <a:p>
            <a:r>
              <a:rPr lang="fr-FR" sz="1400" dirty="0" smtClean="0"/>
              <a:t>II - Eurocomposant</a:t>
            </a:r>
          </a:p>
          <a:p>
            <a:r>
              <a:rPr lang="fr-FR" sz="1400" dirty="0" smtClean="0"/>
              <a:t>	1. Chiffres clés</a:t>
            </a:r>
          </a:p>
          <a:p>
            <a:r>
              <a:rPr lang="fr-FR" sz="1400" dirty="0" smtClean="0"/>
              <a:t>	2. Actionnariat</a:t>
            </a:r>
          </a:p>
          <a:p>
            <a:endParaRPr lang="fr-FR" sz="1400" dirty="0" smtClean="0"/>
          </a:p>
          <a:p>
            <a:r>
              <a:rPr lang="fr-FR" sz="1400" dirty="0" smtClean="0"/>
              <a:t>III - Synergie</a:t>
            </a:r>
          </a:p>
          <a:p>
            <a:endParaRPr lang="fr-FR" sz="1400" dirty="0" smtClean="0"/>
          </a:p>
          <a:p>
            <a:r>
              <a:rPr lang="fr-FR" sz="1400" dirty="0" smtClean="0"/>
              <a:t>IV - Questions</a:t>
            </a:r>
          </a:p>
          <a:p>
            <a:endParaRPr lang="fr-FR" sz="1400" dirty="0" smtClean="0"/>
          </a:p>
          <a:p>
            <a:endParaRPr lang="fr-FR" dirty="0"/>
          </a:p>
        </p:txBody>
      </p:sp>
      <p:pic>
        <p:nvPicPr>
          <p:cNvPr id="4" name="Picture 2" descr="jscconsu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0768" y="585718"/>
            <a:ext cx="1800200" cy="2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241819" y="777642"/>
            <a:ext cx="1942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b="1" i="1" dirty="0">
                <a:solidFill>
                  <a:schemeClr val="tx2"/>
                </a:solidFill>
              </a:rPr>
              <a:t>Croissance externe </a:t>
            </a:r>
            <a:endParaRPr lang="fr-FR" sz="1000" b="1" i="1" dirty="0" smtClean="0">
              <a:solidFill>
                <a:schemeClr val="tx2"/>
              </a:solidFill>
            </a:endParaRPr>
          </a:p>
          <a:p>
            <a:pPr algn="r"/>
            <a:r>
              <a:rPr lang="fr-FR" sz="1000" b="1" i="1" dirty="0" smtClean="0">
                <a:solidFill>
                  <a:schemeClr val="tx2"/>
                </a:solidFill>
              </a:rPr>
              <a:t>Cessions - </a:t>
            </a:r>
            <a:r>
              <a:rPr lang="fr-FR" sz="1000" b="1" i="1" dirty="0">
                <a:solidFill>
                  <a:schemeClr val="tx2"/>
                </a:solidFill>
              </a:rPr>
              <a:t>Acquisitions</a:t>
            </a:r>
            <a:endParaRPr lang="fr-FR" sz="1000" dirty="0">
              <a:solidFill>
                <a:schemeClr val="tx2"/>
              </a:solidFill>
            </a:endParaRPr>
          </a:p>
          <a:p>
            <a:pPr algn="r"/>
            <a:r>
              <a:rPr lang="fr-FR" sz="1000" b="1" i="1" dirty="0">
                <a:solidFill>
                  <a:schemeClr val="tx2"/>
                </a:solidFill>
              </a:rPr>
              <a:t>Participations</a:t>
            </a:r>
            <a:r>
              <a:rPr lang="fr-FR" sz="1000" i="1" dirty="0">
                <a:solidFill>
                  <a:schemeClr val="tx2"/>
                </a:solidFill>
              </a:rPr>
              <a:t> </a:t>
            </a:r>
            <a:r>
              <a:rPr lang="fr-FR" sz="1000" b="1" i="1" dirty="0">
                <a:solidFill>
                  <a:schemeClr val="tx2"/>
                </a:solidFill>
              </a:rPr>
              <a:t>Financières</a:t>
            </a:r>
            <a:endParaRPr lang="fr-FR" sz="1000" dirty="0">
              <a:solidFill>
                <a:schemeClr val="tx2"/>
              </a:solidFill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46C7-7BE0-4625-AD97-AB4F9AD445A3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II- PLDA – </a:t>
            </a:r>
            <a:r>
              <a:rPr lang="fr-FR" sz="2000" b="1" dirty="0" err="1" smtClean="0"/>
              <a:t>ReFLEX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	1. Organisation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2"/>
                </a:solidFill>
              </a:rPr>
              <a:t>Groupe créé en 1996 à Aix-en-Provence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RCS Aix-en-Provence B 480 539 667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Capital social 631 200 Euros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Participation Banque de Vizille = 8%</a:t>
            </a:r>
          </a:p>
          <a:p>
            <a:pPr lvl="1"/>
            <a:r>
              <a:rPr lang="fr-FR" sz="1200" b="1" dirty="0" smtClean="0">
                <a:solidFill>
                  <a:schemeClr val="tx2"/>
                </a:solidFill>
              </a:rPr>
              <a:t>Opération :</a:t>
            </a:r>
            <a:r>
              <a:rPr lang="fr-FR" sz="1200" dirty="0" smtClean="0">
                <a:solidFill>
                  <a:schemeClr val="tx2"/>
                </a:solidFill>
              </a:rPr>
              <a:t>  Apport de 1,2 M€  en 2005 par Vizille Capital Innovation et </a:t>
            </a:r>
            <a:r>
              <a:rPr lang="fr-FR" sz="1200" dirty="0" err="1" smtClean="0">
                <a:solidFill>
                  <a:schemeClr val="tx2"/>
                </a:solidFill>
              </a:rPr>
              <a:t>Sudinnova</a:t>
            </a:r>
            <a:r>
              <a:rPr lang="fr-FR" sz="1200" dirty="0" smtClean="0">
                <a:solidFill>
                  <a:schemeClr val="tx2"/>
                </a:solidFill>
              </a:rPr>
              <a:t>, seuls investisseurs, sous forme d’actions de préférence afin de financer : deux nouveaux projets de développements de produits, la forte croissance, l’implantation aux Etats-Unis.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Actionnariat PLDA : </a:t>
            </a:r>
            <a:r>
              <a:rPr lang="fr-FR" sz="1200" dirty="0" smtClean="0">
                <a:solidFill>
                  <a:schemeClr val="tx2"/>
                </a:solidFill>
              </a:rPr>
              <a:t>4 associés Arnaud </a:t>
            </a:r>
            <a:r>
              <a:rPr lang="fr-FR" sz="1200" dirty="0" err="1" smtClean="0">
                <a:solidFill>
                  <a:schemeClr val="tx2"/>
                </a:solidFill>
              </a:rPr>
              <a:t>Schleich</a:t>
            </a:r>
            <a:r>
              <a:rPr lang="fr-FR" sz="1200" dirty="0" smtClean="0">
                <a:solidFill>
                  <a:schemeClr val="tx2"/>
                </a:solidFill>
              </a:rPr>
              <a:t> (PDG), (Sylvain Neveu D.G. Réflex) Stéphane </a:t>
            </a:r>
            <a:r>
              <a:rPr lang="fr-FR" sz="1200" dirty="0" err="1" smtClean="0">
                <a:solidFill>
                  <a:schemeClr val="tx2"/>
                </a:solidFill>
              </a:rPr>
              <a:t>Hauradou</a:t>
            </a:r>
            <a:r>
              <a:rPr lang="fr-FR" sz="1200" dirty="0" smtClean="0">
                <a:solidFill>
                  <a:schemeClr val="tx2"/>
                </a:solidFill>
              </a:rPr>
              <a:t>, Jean-Yves </a:t>
            </a:r>
            <a:r>
              <a:rPr lang="fr-FR" sz="1200" dirty="0" err="1" smtClean="0">
                <a:solidFill>
                  <a:schemeClr val="tx2"/>
                </a:solidFill>
              </a:rPr>
              <a:t>Brena</a:t>
            </a:r>
            <a:endParaRPr lang="fr-FR" sz="1200" dirty="0" smtClean="0">
              <a:solidFill>
                <a:schemeClr val="tx2"/>
              </a:solidFill>
            </a:endParaRPr>
          </a:p>
          <a:p>
            <a:pPr lvl="1"/>
            <a:r>
              <a:rPr lang="fr-FR" sz="1200" dirty="0" err="1" smtClean="0">
                <a:solidFill>
                  <a:schemeClr val="tx2"/>
                </a:solidFill>
              </a:rPr>
              <a:t>ReFLEX</a:t>
            </a:r>
            <a:r>
              <a:rPr lang="fr-FR" sz="1200" dirty="0" smtClean="0">
                <a:solidFill>
                  <a:schemeClr val="tx2"/>
                </a:solidFill>
              </a:rPr>
              <a:t> CES fait partie de la holding française, PLDA Group, au même titre que la société </a:t>
            </a:r>
            <a:r>
              <a:rPr lang="fr-FR" sz="1200" dirty="0" err="1" smtClean="0">
                <a:solidFill>
                  <a:schemeClr val="tx2"/>
                </a:solidFill>
              </a:rPr>
              <a:t>PLDapplications</a:t>
            </a:r>
            <a:r>
              <a:rPr lang="fr-FR" sz="1200" dirty="0" smtClean="0">
                <a:solidFill>
                  <a:schemeClr val="tx2"/>
                </a:solidFill>
              </a:rPr>
              <a:t>. PLDA et Reflex sont indépendantes.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Implantation :</a:t>
            </a:r>
            <a:r>
              <a:rPr lang="fr-FR" sz="1200" dirty="0" smtClean="0">
                <a:solidFill>
                  <a:schemeClr val="tx2"/>
                </a:solidFill>
              </a:rPr>
              <a:t> France (Paris, Aix-en-Provence) et aux Etats-Unis (San José),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Effectif : </a:t>
            </a:r>
            <a:r>
              <a:rPr lang="fr-FR" sz="1200" dirty="0" smtClean="0">
                <a:solidFill>
                  <a:schemeClr val="tx2"/>
                </a:solidFill>
              </a:rPr>
              <a:t>75 personnes,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Reflex : 35 pers (Dr Technique : M. Dumetz)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PLDA : 30 pers.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Italie : 5 pers.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Group : 5 pers.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CA consolidé : </a:t>
            </a:r>
            <a:r>
              <a:rPr lang="fr-FR" sz="1200" dirty="0" smtClean="0">
                <a:solidFill>
                  <a:schemeClr val="tx2"/>
                </a:solidFill>
              </a:rPr>
              <a:t>10 M€.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Fournisseur :</a:t>
            </a:r>
            <a:r>
              <a:rPr lang="fr-FR" sz="1200" dirty="0" smtClean="0">
                <a:solidFill>
                  <a:schemeClr val="tx2"/>
                </a:solidFill>
              </a:rPr>
              <a:t> Eurocomposant. Reflex achète des sous-ensembles à Eurocomposant.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Clients : </a:t>
            </a:r>
            <a:r>
              <a:rPr lang="fr-FR" sz="1200" dirty="0" smtClean="0">
                <a:solidFill>
                  <a:schemeClr val="tx2"/>
                </a:solidFill>
              </a:rPr>
              <a:t>Thales, Safran, EADS, France Telecom, Hewlett Packard, Intel, Siemens, Sony, Toshiba, Ministères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«Aujourd’hui, nous allons chercher nos clients par la technologie ». </a:t>
            </a:r>
          </a:p>
          <a:p>
            <a:endParaRPr lang="fr-FR" sz="1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219A9A-3C84-4300-97ED-05CBCC6CABF6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	2. Activité et Chiffres clés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Groupe :</a:t>
            </a:r>
            <a:r>
              <a:rPr lang="fr-FR" sz="1200" dirty="0" smtClean="0">
                <a:solidFill>
                  <a:schemeClr val="tx2"/>
                </a:solidFill>
              </a:rPr>
              <a:t> Conception et vente de logiciels pour composants programmables appelés blocs de propriété intellectuelle (</a:t>
            </a:r>
            <a:r>
              <a:rPr lang="fr-FR" sz="1200" dirty="0" err="1" smtClean="0">
                <a:solidFill>
                  <a:schemeClr val="tx2"/>
                </a:solidFill>
              </a:rPr>
              <a:t>Intellectual</a:t>
            </a:r>
            <a:r>
              <a:rPr lang="fr-FR" sz="1200" dirty="0" smtClean="0">
                <a:solidFill>
                  <a:schemeClr val="tx2"/>
                </a:solidFill>
              </a:rPr>
              <a:t> </a:t>
            </a:r>
            <a:r>
              <a:rPr lang="fr-FR" sz="1200" dirty="0" err="1" smtClean="0">
                <a:solidFill>
                  <a:schemeClr val="tx2"/>
                </a:solidFill>
              </a:rPr>
              <a:t>Property</a:t>
            </a:r>
            <a:r>
              <a:rPr lang="fr-FR" sz="1200" dirty="0" smtClean="0">
                <a:solidFill>
                  <a:schemeClr val="tx2"/>
                </a:solidFill>
              </a:rPr>
              <a:t> Blocks) pour les bus de communication PCI (</a:t>
            </a:r>
            <a:r>
              <a:rPr lang="fr-FR" sz="1200" dirty="0" err="1" smtClean="0">
                <a:solidFill>
                  <a:schemeClr val="tx2"/>
                </a:solidFill>
              </a:rPr>
              <a:t>Peripheral</a:t>
            </a:r>
            <a:r>
              <a:rPr lang="fr-FR" sz="1200" dirty="0" smtClean="0">
                <a:solidFill>
                  <a:schemeClr val="tx2"/>
                </a:solidFill>
              </a:rPr>
              <a:t> Component </a:t>
            </a:r>
            <a:r>
              <a:rPr lang="fr-FR" sz="1200" dirty="0" err="1" smtClean="0">
                <a:solidFill>
                  <a:schemeClr val="tx2"/>
                </a:solidFill>
              </a:rPr>
              <a:t>Interconnect</a:t>
            </a:r>
            <a:r>
              <a:rPr lang="fr-FR" sz="1200" dirty="0" smtClean="0">
                <a:solidFill>
                  <a:schemeClr val="tx2"/>
                </a:solidFill>
              </a:rPr>
              <a:t>) et ses dérivés (PCI-X et PCI Express), de cartes électroniques de prototypage et de systèmes électroniques embarqués.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PLDA :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Développement des IP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Technologie de conversion du langage informatique vers du hardware.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Pour accélérer ce développement PLDA vient d’acquérir une société italienne spécialisée dans la transposition du langage C vers du matériel.</a:t>
            </a:r>
          </a:p>
          <a:p>
            <a:r>
              <a:rPr lang="fr-FR" sz="1200" b="1" dirty="0" err="1" smtClean="0">
                <a:solidFill>
                  <a:schemeClr val="tx2"/>
                </a:solidFill>
              </a:rPr>
              <a:t>ReFLEX</a:t>
            </a:r>
            <a:r>
              <a:rPr lang="fr-FR" sz="1200" b="1" dirty="0" smtClean="0">
                <a:solidFill>
                  <a:schemeClr val="tx2"/>
                </a:solidFill>
              </a:rPr>
              <a:t> CES </a:t>
            </a:r>
            <a:r>
              <a:rPr lang="fr-FR" sz="1200" dirty="0" smtClean="0">
                <a:solidFill>
                  <a:schemeClr val="tx2"/>
                </a:solidFill>
              </a:rPr>
              <a:t>(Custom Embedded Systems) </a:t>
            </a:r>
            <a:r>
              <a:rPr lang="fr-FR" sz="1200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Spécialisée dans la conception et l'ingénierie de systèmes électroniques complexes, principalement sur le marché de la Défense.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3 activités : du conseil et assistance à maîtrises d'ouvrages (dont une offre de formations), des études et développements au forfait, la réalisation et production de petites et moyennes séries.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Export PLDA : </a:t>
            </a:r>
            <a:r>
              <a:rPr lang="fr-FR" sz="1200" dirty="0" smtClean="0">
                <a:solidFill>
                  <a:schemeClr val="tx2"/>
                </a:solidFill>
              </a:rPr>
              <a:t>95 % USA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EBIT Group : </a:t>
            </a:r>
            <a:r>
              <a:rPr lang="fr-FR" sz="1200" dirty="0" smtClean="0">
                <a:solidFill>
                  <a:schemeClr val="tx2"/>
                </a:solidFill>
              </a:rPr>
              <a:t>10 % à fin mai 2011 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RN Group : </a:t>
            </a:r>
            <a:r>
              <a:rPr lang="fr-FR" sz="1200" dirty="0" smtClean="0">
                <a:solidFill>
                  <a:schemeClr val="tx2"/>
                </a:solidFill>
              </a:rPr>
              <a:t>15 % grâce au crédit impôt recherche</a:t>
            </a:r>
          </a:p>
          <a:p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Dans le cadre de toute nouvelle acquisition, la société cible resterait indépendante.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2A1821-7EAD-49C3-AC38-6461E8EC25F2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III – Eurocomposant</a:t>
            </a:r>
            <a:br>
              <a:rPr lang="fr-FR" sz="2000" b="1" dirty="0" smtClean="0"/>
            </a:br>
            <a:r>
              <a:rPr lang="fr-FR" sz="2000" b="1" dirty="0" smtClean="0"/>
              <a:t>	1. Chiffres clés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Export : </a:t>
            </a:r>
            <a:r>
              <a:rPr lang="fr-FR" sz="1200" dirty="0" smtClean="0">
                <a:solidFill>
                  <a:schemeClr val="tx2"/>
                </a:solidFill>
              </a:rPr>
              <a:t>15 % pour des clients industriels importants, ex. La poste (Asie, Espagne, Europe de l’Est)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EBIT : </a:t>
            </a:r>
            <a:r>
              <a:rPr lang="fr-FR" sz="1200" dirty="0" smtClean="0">
                <a:solidFill>
                  <a:schemeClr val="tx2"/>
                </a:solidFill>
              </a:rPr>
              <a:t>1,8 M€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CA : </a:t>
            </a:r>
            <a:r>
              <a:rPr lang="fr-FR" sz="1200" dirty="0" smtClean="0">
                <a:solidFill>
                  <a:schemeClr val="tx2"/>
                </a:solidFill>
              </a:rPr>
              <a:t>23,5 M€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Sur le marché des semi-conducteurs, rare société de distribution capable d’être sur des niches pour répondre techniquement aux clients avec réactivité, sans avoir le pouvoir d’achat des multinationales grâce au support des fabricants.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Gammes de produits spécifique : produits construits à la demande (ARROW, ATERA)</a:t>
            </a:r>
          </a:p>
          <a:p>
            <a:pPr lvl="1"/>
            <a:endParaRPr lang="fr-FR" sz="9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Activité Chine :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Les commandes sont gérées depuis Paris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Plateforme à Hong-Kong : stockage dédié à Eurocomposant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Effectifs :</a:t>
            </a:r>
          </a:p>
          <a:p>
            <a:pPr lvl="1"/>
            <a:r>
              <a:rPr lang="fr-FR" sz="1200" b="1" dirty="0" smtClean="0">
                <a:solidFill>
                  <a:schemeClr val="tx2"/>
                </a:solidFill>
              </a:rPr>
              <a:t>28 personnes :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7 assistantes commerciales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3 magasiniers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14 ingénieurs dont 2 en recrutements en cours </a:t>
            </a:r>
          </a:p>
          <a:p>
            <a:pPr lvl="1"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(7 Chefs de produit - 1 Ingénieur par pôle - 7 Ingénieurs commerciaux)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2 comptables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2 Direction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Moyenne d’âge : 40 ans, peu de </a:t>
            </a:r>
            <a:r>
              <a:rPr lang="fr-FR" sz="1200" dirty="0" err="1" smtClean="0">
                <a:solidFill>
                  <a:schemeClr val="tx2"/>
                </a:solidFill>
              </a:rPr>
              <a:t>turn</a:t>
            </a:r>
            <a:r>
              <a:rPr lang="fr-FR" sz="1200" dirty="0" smtClean="0">
                <a:solidFill>
                  <a:schemeClr val="tx2"/>
                </a:solidFill>
              </a:rPr>
              <a:t> over en 10 ans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pPr lvl="1"/>
            <a:endParaRPr lang="fr-FR" sz="900" dirty="0" smtClean="0">
              <a:solidFill>
                <a:schemeClr val="tx2"/>
              </a:solidFill>
            </a:endParaRPr>
          </a:p>
          <a:p>
            <a:pPr lvl="1">
              <a:buNone/>
            </a:pPr>
            <a:endParaRPr lang="fr-FR" sz="900" dirty="0" smtClean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740BAC-5CAF-47C9-912A-78F3703A9967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2. </a:t>
            </a:r>
            <a:r>
              <a:rPr lang="fr-FR" sz="2000" b="1" dirty="0" smtClean="0"/>
              <a:t>Actionnariat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1200" dirty="0" smtClean="0">
                <a:solidFill>
                  <a:schemeClr val="tx2"/>
                </a:solidFill>
              </a:rPr>
              <a:t>Directeur commercial (homme clé) : 5,5 %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Assistante commerciale : 1 %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2 ingénieurs : 2 % ensemble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Ont la volonté de rester dans la société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M. Et Mme Fichot propose: 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-  Un accompagnement de 2 ans </a:t>
            </a: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 notion à approfondir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	-  Préparer une holding</a:t>
            </a:r>
            <a:endParaRPr lang="fr-FR" sz="1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-  Un éventuel réinvestissement dans la holding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E39DA0-6CCA-4B64-9F37-E3C5BF0B4E8B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III - Synergie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894412" cy="6498336"/>
          </a:xfrm>
        </p:spPr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On peut imaginer qu’EUROCOMPOSANT resterait indépendante et serait une filiale de PLDA Group, tout comme REFLEX CES.</a:t>
            </a:r>
          </a:p>
          <a:p>
            <a:pPr lvl="0"/>
            <a:endParaRPr lang="fr-FR" sz="1200" dirty="0" smtClean="0">
              <a:solidFill>
                <a:schemeClr val="tx2"/>
              </a:solidFill>
            </a:endParaRPr>
          </a:p>
          <a:p>
            <a:pPr lvl="0"/>
            <a:r>
              <a:rPr lang="fr-FR" sz="1200" dirty="0" smtClean="0">
                <a:solidFill>
                  <a:schemeClr val="tx2"/>
                </a:solidFill>
              </a:rPr>
              <a:t>Complémentarité entre EUROCOMPOSANT et REFLEX CES pour une présence forte dans le domaine de l’embarqué chez les comptes industrielles français (Produits et systèmes sur mesure)</a:t>
            </a:r>
          </a:p>
          <a:p>
            <a:pPr lvl="1"/>
            <a:r>
              <a:rPr lang="fr-FR" sz="1000" dirty="0" smtClean="0">
                <a:solidFill>
                  <a:schemeClr val="tx2"/>
                </a:solidFill>
              </a:rPr>
              <a:t>Technique</a:t>
            </a:r>
          </a:p>
          <a:p>
            <a:pPr lvl="1"/>
            <a:endParaRPr lang="fr-FR" sz="900" dirty="0" smtClean="0">
              <a:solidFill>
                <a:schemeClr val="tx2"/>
              </a:solidFill>
            </a:endParaRPr>
          </a:p>
          <a:p>
            <a:pPr lvl="0"/>
            <a:r>
              <a:rPr lang="fr-FR" sz="1200" dirty="0" smtClean="0">
                <a:solidFill>
                  <a:schemeClr val="tx2"/>
                </a:solidFill>
              </a:rPr>
              <a:t>REFLEX CES  resterait une client d’EUROCOMPOSANT dès que le client a besoin de sur-mesure pour des systèmes complexes.</a:t>
            </a:r>
          </a:p>
          <a:p>
            <a:pPr lvl="0"/>
            <a:endParaRPr lang="fr-FR" sz="1200" dirty="0" smtClean="0">
              <a:solidFill>
                <a:schemeClr val="tx2"/>
              </a:solidFill>
            </a:endParaRPr>
          </a:p>
          <a:p>
            <a:pPr lvl="0"/>
            <a:r>
              <a:rPr lang="fr-FR" sz="1200" dirty="0" smtClean="0">
                <a:solidFill>
                  <a:schemeClr val="tx2"/>
                </a:solidFill>
              </a:rPr>
              <a:t>EUROCOMPOSANT pourra s’appuyer sur REFLEX CES pour répondre à des demandes de sur-mesure et être encore plus présent sur les produits « à design » (forte VA)</a:t>
            </a:r>
          </a:p>
          <a:p>
            <a:endParaRPr lang="fr-FR" sz="1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73FC8-E89A-4E9E-820D-CCB947C8D85A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IV -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2"/>
                </a:solidFill>
              </a:rPr>
              <a:t>M. Neveu : Sans la direction d’Eurocomposant, saurons-nous aller chercher les franchises en Asie ?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	 </a:t>
            </a:r>
            <a:r>
              <a:rPr lang="fr-FR" sz="1200" dirty="0" smtClean="0">
                <a:solidFill>
                  <a:schemeClr val="tx2"/>
                </a:solidFill>
              </a:rPr>
              <a:t>Dépendance de l’activité aux dirigeants,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Stratégie des contrats Asie, conditions des contrats clés</a:t>
            </a:r>
          </a:p>
          <a:p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1335F-4B3E-480C-9B46-5375A5846A07}" type="datetime1">
              <a:rPr lang="fr-FR" smtClean="0"/>
              <a:pPr/>
              <a:t>11/07/2011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</TotalTime>
  <Words>508</Words>
  <Application>Microsoft Office PowerPoint</Application>
  <PresentationFormat>Affichage à l'écran (4:3)</PresentationFormat>
  <Paragraphs>116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Rencontre Eurocomposant –PLDA/Reflex   du 28-06-2011</vt:lpstr>
      <vt:lpstr>II- PLDA – ReFLEX  1. Organisation</vt:lpstr>
      <vt:lpstr> 2. Activité et Chiffres clés</vt:lpstr>
      <vt:lpstr>III – Eurocomposant  1. Chiffres clés</vt:lpstr>
      <vt:lpstr> 2. Actionnariat</vt:lpstr>
      <vt:lpstr>III - Synergie</vt:lpstr>
      <vt:lpstr>IV -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 Rendez-vous  du 21-06-2011</dc:title>
  <dc:creator>evelyne</dc:creator>
  <cp:lastModifiedBy>evelyne</cp:lastModifiedBy>
  <cp:revision>17</cp:revision>
  <dcterms:created xsi:type="dcterms:W3CDTF">2011-06-30T16:46:49Z</dcterms:created>
  <dcterms:modified xsi:type="dcterms:W3CDTF">2011-07-11T16:09:01Z</dcterms:modified>
</cp:coreProperties>
</file>