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0"/>
  </p:notesMasterIdLst>
  <p:sldIdLst>
    <p:sldId id="256" r:id="rId2"/>
    <p:sldId id="257" r:id="rId3"/>
    <p:sldId id="288" r:id="rId4"/>
    <p:sldId id="258" r:id="rId5"/>
    <p:sldId id="259" r:id="rId6"/>
    <p:sldId id="260" r:id="rId7"/>
    <p:sldId id="261" r:id="rId8"/>
    <p:sldId id="275" r:id="rId9"/>
    <p:sldId id="262" r:id="rId10"/>
    <p:sldId id="263" r:id="rId11"/>
    <p:sldId id="264" r:id="rId12"/>
    <p:sldId id="265" r:id="rId13"/>
    <p:sldId id="299" r:id="rId14"/>
    <p:sldId id="266" r:id="rId15"/>
    <p:sldId id="270" r:id="rId16"/>
    <p:sldId id="272" r:id="rId17"/>
    <p:sldId id="291" r:id="rId18"/>
    <p:sldId id="298" r:id="rId19"/>
    <p:sldId id="290" r:id="rId20"/>
    <p:sldId id="276" r:id="rId21"/>
    <p:sldId id="286" r:id="rId22"/>
    <p:sldId id="287" r:id="rId23"/>
    <p:sldId id="279" r:id="rId24"/>
    <p:sldId id="307" r:id="rId25"/>
    <p:sldId id="308" r:id="rId26"/>
    <p:sldId id="309" r:id="rId27"/>
    <p:sldId id="310" r:id="rId28"/>
    <p:sldId id="292" r:id="rId29"/>
    <p:sldId id="289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269" r:id="rId39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Capital</a:t>
            </a:r>
            <a:r>
              <a:rPr lang="en-US" baseline="0" dirty="0" smtClean="0"/>
              <a:t> : 5 000 € à </a:t>
            </a:r>
            <a:r>
              <a:rPr lang="en-US" baseline="0" dirty="0" err="1" smtClean="0"/>
              <a:t>ce</a:t>
            </a:r>
            <a:r>
              <a:rPr lang="en-US" baseline="0" dirty="0" smtClean="0"/>
              <a:t> jour 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Capital (prévisionnel) + compte courant </c:v>
                </c:pt>
              </c:strCache>
            </c:strRef>
          </c:tx>
          <c:cat>
            <c:strRef>
              <c:f>Feuil1!$A$2:$A$3</c:f>
              <c:strCache>
                <c:ptCount val="2"/>
                <c:pt idx="0">
                  <c:v>Dalmasse Karine</c:v>
                </c:pt>
                <c:pt idx="1">
                  <c:v>Saad Elie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79310517535666"/>
          <c:y val="0.78604862397252495"/>
          <c:w val="0.26964446014885884"/>
          <c:h val="0.15210893664173294"/>
        </c:manualLayout>
      </c:layout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18F1A6-80C7-410C-BE88-8BDAC20DA0F8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F568618E-0F17-4677-B0DD-4D75A4B8E8F3}">
      <dgm:prSet phldrT="[Texte]"/>
      <dgm:spPr/>
      <dgm:t>
        <a:bodyPr/>
        <a:lstStyle/>
        <a:p>
          <a:r>
            <a:rPr lang="fr-FR" dirty="0" smtClean="0"/>
            <a:t>Commissionnaire</a:t>
          </a:r>
          <a:endParaRPr lang="fr-FR" dirty="0"/>
        </a:p>
      </dgm:t>
    </dgm:pt>
    <dgm:pt modelId="{A3F8949B-3EA2-414A-B791-B2A7E3154B67}" type="parTrans" cxnId="{14B26D71-2AD9-48B3-8DE7-D0C7D5D3EF8D}">
      <dgm:prSet/>
      <dgm:spPr/>
      <dgm:t>
        <a:bodyPr/>
        <a:lstStyle/>
        <a:p>
          <a:endParaRPr lang="fr-FR"/>
        </a:p>
      </dgm:t>
    </dgm:pt>
    <dgm:pt modelId="{227E3C09-D3FA-426B-9B1F-D109235A9FAC}" type="sibTrans" cxnId="{14B26D71-2AD9-48B3-8DE7-D0C7D5D3EF8D}">
      <dgm:prSet/>
      <dgm:spPr/>
      <dgm:t>
        <a:bodyPr/>
        <a:lstStyle/>
        <a:p>
          <a:endParaRPr lang="fr-FR"/>
        </a:p>
      </dgm:t>
    </dgm:pt>
    <dgm:pt modelId="{70E2F04F-A185-40E2-8DE4-58C9DB578EE4}">
      <dgm:prSet phldrT="[Texte]"/>
      <dgm:spPr/>
      <dgm:t>
        <a:bodyPr/>
        <a:lstStyle/>
        <a:p>
          <a:r>
            <a:rPr lang="fr-FR" dirty="0" smtClean="0"/>
            <a:t>Distributeur</a:t>
          </a:r>
          <a:endParaRPr lang="fr-FR" dirty="0"/>
        </a:p>
      </dgm:t>
    </dgm:pt>
    <dgm:pt modelId="{D0693215-82F7-4086-801A-6A116E6A6125}" type="parTrans" cxnId="{39B13BAC-408A-4079-8F35-F41BAC572ED1}">
      <dgm:prSet/>
      <dgm:spPr/>
      <dgm:t>
        <a:bodyPr/>
        <a:lstStyle/>
        <a:p>
          <a:endParaRPr lang="fr-FR"/>
        </a:p>
      </dgm:t>
    </dgm:pt>
    <dgm:pt modelId="{B3D31732-7CB0-4921-9B78-717172E09970}" type="sibTrans" cxnId="{39B13BAC-408A-4079-8F35-F41BAC572ED1}">
      <dgm:prSet/>
      <dgm:spPr/>
      <dgm:t>
        <a:bodyPr/>
        <a:lstStyle/>
        <a:p>
          <a:endParaRPr lang="fr-FR"/>
        </a:p>
      </dgm:t>
    </dgm:pt>
    <dgm:pt modelId="{4F64EC9B-1C02-47DD-9CF1-26A31ECB5B5D}">
      <dgm:prSet phldrT="[Texte]"/>
      <dgm:spPr/>
      <dgm:t>
        <a:bodyPr/>
        <a:lstStyle/>
        <a:p>
          <a:r>
            <a:rPr lang="fr-FR" dirty="0" smtClean="0"/>
            <a:t>Licencié</a:t>
          </a:r>
          <a:endParaRPr lang="fr-FR" dirty="0"/>
        </a:p>
      </dgm:t>
    </dgm:pt>
    <dgm:pt modelId="{A3110C06-060E-4860-A52A-FDA4CADF999E}" type="parTrans" cxnId="{48E98C21-7AA2-4DD8-9705-E6C0A26E6336}">
      <dgm:prSet/>
      <dgm:spPr/>
      <dgm:t>
        <a:bodyPr/>
        <a:lstStyle/>
        <a:p>
          <a:endParaRPr lang="fr-FR"/>
        </a:p>
      </dgm:t>
    </dgm:pt>
    <dgm:pt modelId="{E3A9F025-2B6F-4AC3-9236-0AA6DE1C7A82}" type="sibTrans" cxnId="{48E98C21-7AA2-4DD8-9705-E6C0A26E6336}">
      <dgm:prSet/>
      <dgm:spPr/>
      <dgm:t>
        <a:bodyPr/>
        <a:lstStyle/>
        <a:p>
          <a:endParaRPr lang="fr-FR"/>
        </a:p>
      </dgm:t>
    </dgm:pt>
    <dgm:pt modelId="{3FB25741-236E-4ABF-B939-C977CBB31C12}" type="pres">
      <dgm:prSet presAssocID="{FD18F1A6-80C7-410C-BE88-8BDAC20DA0F8}" presName="compositeShape" presStyleCnt="0">
        <dgm:presLayoutVars>
          <dgm:dir/>
          <dgm:resizeHandles/>
        </dgm:presLayoutVars>
      </dgm:prSet>
      <dgm:spPr/>
    </dgm:pt>
    <dgm:pt modelId="{8718369C-ACD3-4BA3-821F-C48174E46509}" type="pres">
      <dgm:prSet presAssocID="{FD18F1A6-80C7-410C-BE88-8BDAC20DA0F8}" presName="pyramid" presStyleLbl="node1" presStyleIdx="0" presStyleCnt="1"/>
      <dgm:spPr/>
    </dgm:pt>
    <dgm:pt modelId="{44B5A8F2-EC17-4132-9342-8138AD80DEC6}" type="pres">
      <dgm:prSet presAssocID="{FD18F1A6-80C7-410C-BE88-8BDAC20DA0F8}" presName="theList" presStyleCnt="0"/>
      <dgm:spPr/>
    </dgm:pt>
    <dgm:pt modelId="{90E99B2E-3BB0-4D04-A3A3-FE7E4DF37ACA}" type="pres">
      <dgm:prSet presAssocID="{F568618E-0F17-4677-B0DD-4D75A4B8E8F3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6E30C8-E63A-4CAF-AB34-BCBFBDAF1C39}" type="pres">
      <dgm:prSet presAssocID="{F568618E-0F17-4677-B0DD-4D75A4B8E8F3}" presName="aSpace" presStyleCnt="0"/>
      <dgm:spPr/>
    </dgm:pt>
    <dgm:pt modelId="{234CB1F3-596C-4ED4-82E8-D62173F5C4F8}" type="pres">
      <dgm:prSet presAssocID="{70E2F04F-A185-40E2-8DE4-58C9DB578EE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FC746C-2D71-41D5-8F2D-EE89BFE19811}" type="pres">
      <dgm:prSet presAssocID="{70E2F04F-A185-40E2-8DE4-58C9DB578EE4}" presName="aSpace" presStyleCnt="0"/>
      <dgm:spPr/>
    </dgm:pt>
    <dgm:pt modelId="{9B1D98CD-06BB-4C4A-A040-911A62044EA2}" type="pres">
      <dgm:prSet presAssocID="{4F64EC9B-1C02-47DD-9CF1-26A31ECB5B5D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48A0D1-63C5-408A-9B42-5FFE11AE93B3}" type="pres">
      <dgm:prSet presAssocID="{4F64EC9B-1C02-47DD-9CF1-26A31ECB5B5D}" presName="aSpace" presStyleCnt="0"/>
      <dgm:spPr/>
    </dgm:pt>
  </dgm:ptLst>
  <dgm:cxnLst>
    <dgm:cxn modelId="{F24A9638-4483-4880-AB30-ACC5F93553B5}" type="presOf" srcId="{4F64EC9B-1C02-47DD-9CF1-26A31ECB5B5D}" destId="{9B1D98CD-06BB-4C4A-A040-911A62044EA2}" srcOrd="0" destOrd="0" presId="urn:microsoft.com/office/officeart/2005/8/layout/pyramid2"/>
    <dgm:cxn modelId="{14B26D71-2AD9-48B3-8DE7-D0C7D5D3EF8D}" srcId="{FD18F1A6-80C7-410C-BE88-8BDAC20DA0F8}" destId="{F568618E-0F17-4677-B0DD-4D75A4B8E8F3}" srcOrd="0" destOrd="0" parTransId="{A3F8949B-3EA2-414A-B791-B2A7E3154B67}" sibTransId="{227E3C09-D3FA-426B-9B1F-D109235A9FAC}"/>
    <dgm:cxn modelId="{39B13BAC-408A-4079-8F35-F41BAC572ED1}" srcId="{FD18F1A6-80C7-410C-BE88-8BDAC20DA0F8}" destId="{70E2F04F-A185-40E2-8DE4-58C9DB578EE4}" srcOrd="1" destOrd="0" parTransId="{D0693215-82F7-4086-801A-6A116E6A6125}" sibTransId="{B3D31732-7CB0-4921-9B78-717172E09970}"/>
    <dgm:cxn modelId="{96C46C50-AB50-4C77-97EA-BB8AD90CE345}" type="presOf" srcId="{FD18F1A6-80C7-410C-BE88-8BDAC20DA0F8}" destId="{3FB25741-236E-4ABF-B939-C977CBB31C12}" srcOrd="0" destOrd="0" presId="urn:microsoft.com/office/officeart/2005/8/layout/pyramid2"/>
    <dgm:cxn modelId="{48E98C21-7AA2-4DD8-9705-E6C0A26E6336}" srcId="{FD18F1A6-80C7-410C-BE88-8BDAC20DA0F8}" destId="{4F64EC9B-1C02-47DD-9CF1-26A31ECB5B5D}" srcOrd="2" destOrd="0" parTransId="{A3110C06-060E-4860-A52A-FDA4CADF999E}" sibTransId="{E3A9F025-2B6F-4AC3-9236-0AA6DE1C7A82}"/>
    <dgm:cxn modelId="{7AA6B487-EB22-4F90-91C4-8834828FF85F}" type="presOf" srcId="{70E2F04F-A185-40E2-8DE4-58C9DB578EE4}" destId="{234CB1F3-596C-4ED4-82E8-D62173F5C4F8}" srcOrd="0" destOrd="0" presId="urn:microsoft.com/office/officeart/2005/8/layout/pyramid2"/>
    <dgm:cxn modelId="{4E1DB407-DC32-4052-9B1C-ECECC4317A3F}" type="presOf" srcId="{F568618E-0F17-4677-B0DD-4D75A4B8E8F3}" destId="{90E99B2E-3BB0-4D04-A3A3-FE7E4DF37ACA}" srcOrd="0" destOrd="0" presId="urn:microsoft.com/office/officeart/2005/8/layout/pyramid2"/>
    <dgm:cxn modelId="{EDF50A7F-B8AE-463E-92F7-7A5A60E5C3A3}" type="presParOf" srcId="{3FB25741-236E-4ABF-B939-C977CBB31C12}" destId="{8718369C-ACD3-4BA3-821F-C48174E46509}" srcOrd="0" destOrd="0" presId="urn:microsoft.com/office/officeart/2005/8/layout/pyramid2"/>
    <dgm:cxn modelId="{36777C25-817E-45D7-8D33-C0F282DD4027}" type="presParOf" srcId="{3FB25741-236E-4ABF-B939-C977CBB31C12}" destId="{44B5A8F2-EC17-4132-9342-8138AD80DEC6}" srcOrd="1" destOrd="0" presId="urn:microsoft.com/office/officeart/2005/8/layout/pyramid2"/>
    <dgm:cxn modelId="{DF022BA4-8A1D-4CE8-A0D9-E34330F60601}" type="presParOf" srcId="{44B5A8F2-EC17-4132-9342-8138AD80DEC6}" destId="{90E99B2E-3BB0-4D04-A3A3-FE7E4DF37ACA}" srcOrd="0" destOrd="0" presId="urn:microsoft.com/office/officeart/2005/8/layout/pyramid2"/>
    <dgm:cxn modelId="{8DCDDD03-0174-4427-8FBC-8BC073538A89}" type="presParOf" srcId="{44B5A8F2-EC17-4132-9342-8138AD80DEC6}" destId="{0D6E30C8-E63A-4CAF-AB34-BCBFBDAF1C39}" srcOrd="1" destOrd="0" presId="urn:microsoft.com/office/officeart/2005/8/layout/pyramid2"/>
    <dgm:cxn modelId="{ADC4BFAF-12AA-4A65-97D3-8279AFACA849}" type="presParOf" srcId="{44B5A8F2-EC17-4132-9342-8138AD80DEC6}" destId="{234CB1F3-596C-4ED4-82E8-D62173F5C4F8}" srcOrd="2" destOrd="0" presId="urn:microsoft.com/office/officeart/2005/8/layout/pyramid2"/>
    <dgm:cxn modelId="{4A2FB614-6CB6-4D68-B16A-A86728F2C304}" type="presParOf" srcId="{44B5A8F2-EC17-4132-9342-8138AD80DEC6}" destId="{C5FC746C-2D71-41D5-8F2D-EE89BFE19811}" srcOrd="3" destOrd="0" presId="urn:microsoft.com/office/officeart/2005/8/layout/pyramid2"/>
    <dgm:cxn modelId="{4EDECDA6-0DB8-4DF0-B5D3-4719790EAF7D}" type="presParOf" srcId="{44B5A8F2-EC17-4132-9342-8138AD80DEC6}" destId="{9B1D98CD-06BB-4C4A-A040-911A62044EA2}" srcOrd="4" destOrd="0" presId="urn:microsoft.com/office/officeart/2005/8/layout/pyramid2"/>
    <dgm:cxn modelId="{6A1AB0FE-060B-4721-A3B9-17EBD8C8314C}" type="presParOf" srcId="{44B5A8F2-EC17-4132-9342-8138AD80DEC6}" destId="{E048A0D1-63C5-408A-9B42-5FFE11AE93B3}" srcOrd="5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18369C-ACD3-4BA3-821F-C48174E46509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E99B2E-3BB0-4D04-A3A3-FE7E4DF37ACA}">
      <dsp:nvSpPr>
        <dsp:cNvPr id="0" name=""/>
        <dsp:cNvSpPr/>
      </dsp:nvSpPr>
      <dsp:spPr>
        <a:xfrm>
          <a:off x="40039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Commissionnaire</a:t>
          </a:r>
          <a:endParaRPr lang="fr-FR" sz="2600" kern="1200" dirty="0"/>
        </a:p>
      </dsp:txBody>
      <dsp:txXfrm>
        <a:off x="4003952" y="455027"/>
        <a:ext cx="2941875" cy="1071380"/>
      </dsp:txXfrm>
    </dsp:sp>
    <dsp:sp modelId="{234CB1F3-596C-4ED4-82E8-D62173F5C4F8}">
      <dsp:nvSpPr>
        <dsp:cNvPr id="0" name=""/>
        <dsp:cNvSpPr/>
      </dsp:nvSpPr>
      <dsp:spPr>
        <a:xfrm>
          <a:off x="4003952" y="1660329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Distributeur</a:t>
          </a:r>
          <a:endParaRPr lang="fr-FR" sz="2600" kern="1200" dirty="0"/>
        </a:p>
      </dsp:txBody>
      <dsp:txXfrm>
        <a:off x="4003952" y="1660329"/>
        <a:ext cx="2941875" cy="1071380"/>
      </dsp:txXfrm>
    </dsp:sp>
    <dsp:sp modelId="{9B1D98CD-06BB-4C4A-A040-911A62044EA2}">
      <dsp:nvSpPr>
        <dsp:cNvPr id="0" name=""/>
        <dsp:cNvSpPr/>
      </dsp:nvSpPr>
      <dsp:spPr>
        <a:xfrm>
          <a:off x="40039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Licencié</a:t>
          </a:r>
          <a:endParaRPr lang="fr-FR" sz="2600" kern="1200" dirty="0"/>
        </a:p>
      </dsp:txBody>
      <dsp:txXfrm>
        <a:off x="4003952" y="2865632"/>
        <a:ext cx="2941875" cy="1071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25A5BC5-F6A5-434C-9B4D-34A384DA924C}" type="datetimeFigureOut">
              <a:rPr lang="fr-FR" smtClean="0"/>
              <a:pPr/>
              <a:t>04/10/2010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5FA740-B1CA-45DB-A857-2CF0FC625D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pic>
        <p:nvPicPr>
          <p:cNvPr id="8" name="Image 1" descr="Logo-D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3" y="571481"/>
            <a:ext cx="1840287" cy="151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FB3-45CC-46EA-AC64-157CE54E4C7A}" type="datetime1">
              <a:rPr lang="fr-FR" smtClean="0"/>
              <a:pPr/>
              <a:t>04/10/2010</a:t>
            </a:fld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5AF2-82E0-41B9-9E1A-512721DDC415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79FF-2EDF-47AF-BEB9-33B144AD1D26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20E5-E759-4E7C-8152-BB9B13EAC41E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7575-1B90-4B2D-9568-D6A08896BE67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687D0-5C03-4458-8D43-6BE1B5403122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EA3F-F0CE-4464-AC91-0DAB756FF260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32BC-25D4-49F3-8B46-D678DAA73F69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58BB-C092-4629-908F-407E652855EF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4CC0B-C6AD-4BE0-8508-CFC97BC2FF03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45B6-3D82-491A-B1F8-638BF2E135B1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C1B119-3E9D-47D1-8EFC-CE25236415F4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fr-FR" smtClean="0"/>
              <a:t>JSC-AKS pour DKPharma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Une ambition légitime à partager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hangingPunct="0"/>
            <a:r>
              <a:rPr lang="fr-FR" b="1" dirty="0"/>
              <a:t>DK Pharma</a:t>
            </a:r>
          </a:p>
          <a:p>
            <a:pPr hangingPunct="0"/>
            <a:r>
              <a:rPr lang="fr-FR" b="1" dirty="0"/>
              <a:t>Business Expert en </a:t>
            </a:r>
            <a:r>
              <a:rPr lang="fr-FR" b="1" dirty="0" smtClean="0"/>
              <a:t>Pharmacie</a:t>
            </a:r>
            <a:endParaRPr lang="fr-FR" b="1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187624" cy="260648"/>
          </a:xfrm>
        </p:spPr>
        <p:txBody>
          <a:bodyPr/>
          <a:lstStyle/>
          <a:p>
            <a:fld id="{449EF9E3-C35E-43B5-9438-AF2A59AA6237}" type="datetime1">
              <a:rPr lang="fr-FR" smtClean="0"/>
              <a:pPr/>
              <a:t>04/10/2010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4644008" y="0"/>
            <a:ext cx="2016224" cy="332656"/>
          </a:xfrm>
        </p:spPr>
        <p:txBody>
          <a:bodyPr/>
          <a:lstStyle/>
          <a:p>
            <a:pPr algn="l"/>
            <a:r>
              <a:rPr lang="fr-FR" dirty="0" smtClean="0"/>
              <a:t>JSC-AKS pour </a:t>
            </a:r>
            <a:r>
              <a:rPr lang="fr-FR" dirty="0" err="1" smtClean="0"/>
              <a:t>DKPharma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concurrence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5000636"/>
            <a:ext cx="8686800" cy="1428760"/>
          </a:xfrm>
        </p:spPr>
        <p:txBody>
          <a:bodyPr>
            <a:normAutofit fontScale="70000" lnSpcReduction="20000"/>
          </a:bodyPr>
          <a:lstStyle/>
          <a:p>
            <a:pPr hangingPunct="0">
              <a:buNone/>
            </a:pPr>
            <a:r>
              <a:rPr lang="fr-FR" b="1" dirty="0" smtClean="0"/>
              <a:t>Nota bene : parmi nos marques partenaires :</a:t>
            </a:r>
          </a:p>
          <a:p>
            <a:pPr hangingPunct="0"/>
            <a:r>
              <a:rPr lang="fr-FR" b="1" dirty="0" err="1" smtClean="0"/>
              <a:t>Erborian</a:t>
            </a:r>
            <a:r>
              <a:rPr lang="fr-FR" dirty="0" smtClean="0"/>
              <a:t> : était distribuée par </a:t>
            </a:r>
            <a:r>
              <a:rPr lang="fr-FR" dirty="0" err="1" smtClean="0"/>
              <a:t>Efficare</a:t>
            </a:r>
            <a:endParaRPr lang="fr-FR" dirty="0" smtClean="0"/>
          </a:p>
          <a:p>
            <a:pPr hangingPunct="0"/>
            <a:r>
              <a:rPr lang="fr-FR" b="1" dirty="0" err="1" smtClean="0"/>
              <a:t>Terrafor</a:t>
            </a:r>
            <a:r>
              <a:rPr lang="fr-FR" b="1" dirty="0" smtClean="0"/>
              <a:t> :</a:t>
            </a:r>
            <a:r>
              <a:rPr lang="fr-FR" dirty="0" smtClean="0"/>
              <a:t> avait comme partenaire : </a:t>
            </a:r>
            <a:r>
              <a:rPr lang="fr-FR" dirty="0" err="1" smtClean="0"/>
              <a:t>Pharmadep</a:t>
            </a:r>
            <a:endParaRPr lang="fr-FR" dirty="0" smtClean="0"/>
          </a:p>
          <a:p>
            <a:pPr hangingPunct="0"/>
            <a:r>
              <a:rPr lang="fr-FR" b="1" dirty="0" smtClean="0"/>
              <a:t>2011 :</a:t>
            </a:r>
            <a:r>
              <a:rPr lang="fr-FR" dirty="0" smtClean="0"/>
              <a:t> 1 marque à venir distribuée actuellement par </a:t>
            </a:r>
            <a:r>
              <a:rPr lang="fr-FR" dirty="0" err="1" smtClean="0"/>
              <a:t>Pharmadep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3189-0F39-41C1-9983-D398FE6B8B20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91" y="1500174"/>
            <a:ext cx="830105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Opportunité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Démultiplication des marques qui recherchent visibilité, notoriété et pérennité</a:t>
            </a:r>
          </a:p>
          <a:p>
            <a:r>
              <a:rPr lang="fr-FR" dirty="0" smtClean="0"/>
              <a:t>Portefeuilles de marques concurrentes dithyrambiques (</a:t>
            </a:r>
            <a:r>
              <a:rPr lang="fr-FR" dirty="0" err="1" smtClean="0"/>
              <a:t>Pharmadep</a:t>
            </a:r>
            <a:r>
              <a:rPr lang="fr-FR" dirty="0" smtClean="0"/>
              <a:t>, Oméga pharma, GTF)</a:t>
            </a:r>
          </a:p>
          <a:p>
            <a:r>
              <a:rPr lang="fr-FR" dirty="0" err="1" smtClean="0"/>
              <a:t>Turn</a:t>
            </a:r>
            <a:r>
              <a:rPr lang="fr-FR" dirty="0" smtClean="0"/>
              <a:t> over très supérieur à la moyenne</a:t>
            </a:r>
          </a:p>
          <a:p>
            <a:r>
              <a:rPr lang="fr-FR" dirty="0" smtClean="0"/>
              <a:t>Incapacité des marques à créer leur propre réseau commercial qui ont besoin d’un distributeur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9E1C-F7B5-4CB2-B778-1BECA05377A6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Opportunité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fr-FR" b="1" dirty="0" smtClean="0"/>
              <a:t>Besoin des marques :</a:t>
            </a:r>
          </a:p>
          <a:p>
            <a:pPr lvl="1" hangingPunct="0"/>
            <a:r>
              <a:rPr lang="fr-FR" dirty="0" smtClean="0"/>
              <a:t>Baisser les charges de structure (env. 30%)</a:t>
            </a:r>
          </a:p>
          <a:p>
            <a:pPr lvl="1" hangingPunct="0"/>
            <a:r>
              <a:rPr lang="fr-FR" dirty="0" smtClean="0"/>
              <a:t>Trouver des partenaires commerciaux rompus à la distribution pharmaceutique</a:t>
            </a:r>
          </a:p>
          <a:p>
            <a:pPr lvl="1" hangingPunct="0"/>
            <a:r>
              <a:rPr lang="fr-FR" dirty="0" smtClean="0"/>
              <a:t>Avoir des ressources managériales externes </a:t>
            </a:r>
          </a:p>
          <a:p>
            <a:pPr lvl="1"/>
            <a:r>
              <a:rPr lang="fr-FR" dirty="0" smtClean="0"/>
              <a:t>Avoir des moyens supplémentaires de communication et d’</a:t>
            </a:r>
            <a:r>
              <a:rPr lang="fr-FR" dirty="0" err="1" smtClean="0"/>
              <a:t>incentives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BEBC-6986-4FEA-A498-7C418C1F1E89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</a:t>
            </a:r>
            <a:r>
              <a:rPr lang="fr-FR" dirty="0" err="1" smtClean="0"/>
              <a:t>activite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20E5-E759-4E7C-8152-BB9B13EAC41E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483768" y="566124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Création de valeur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39552" y="357301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Propriétaire des fichiers clients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91952" y="234888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Multicartes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39552" y="479715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Maîtrise des risques</a:t>
            </a:r>
            <a:endParaRPr lang="fr-F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Business model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dirty="0" smtClean="0"/>
              <a:t>CA DK Pharma = commissions sur le CA réalisé pour les commettants </a:t>
            </a:r>
            <a:r>
              <a:rPr lang="fr-FR" sz="2600" i="1" dirty="0" smtClean="0"/>
              <a:t>(Pas d’honoraires fixes)</a:t>
            </a:r>
            <a:r>
              <a:rPr lang="fr-FR" dirty="0" smtClean="0"/>
              <a:t>. </a:t>
            </a:r>
          </a:p>
          <a:p>
            <a:pPr hangingPunct="0"/>
            <a:r>
              <a:rPr lang="fr-FR" dirty="0" smtClean="0"/>
              <a:t>Droit d’entrée aux marques partenaires</a:t>
            </a:r>
          </a:p>
          <a:p>
            <a:pPr hangingPunct="0"/>
            <a:r>
              <a:rPr lang="fr-FR" dirty="0" smtClean="0"/>
              <a:t>Engagement des commettants à payer sous 30 jours sur les entrées de commandes, avec ajustement trimestriel</a:t>
            </a:r>
          </a:p>
          <a:p>
            <a:pPr hangingPunct="0"/>
            <a:r>
              <a:rPr lang="fr-FR" dirty="0" smtClean="0"/>
              <a:t>Marges incitatives pour les clients</a:t>
            </a:r>
          </a:p>
          <a:p>
            <a:pPr hangingPunct="0"/>
            <a:r>
              <a:rPr lang="fr-FR" dirty="0" smtClean="0"/>
              <a:t>Budgets </a:t>
            </a:r>
            <a:r>
              <a:rPr lang="fr-FR" dirty="0" err="1" smtClean="0"/>
              <a:t>Incentives</a:t>
            </a:r>
            <a:r>
              <a:rPr lang="fr-FR" dirty="0" smtClean="0"/>
              <a:t> et ambassadrice dédiée</a:t>
            </a:r>
            <a:endParaRPr lang="fr-FR" i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1AB-D2BF-4C97-A10B-513B4DEB544F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Un concept différent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hangingPunct="0"/>
            <a:r>
              <a:rPr lang="fr-FR" dirty="0" smtClean="0"/>
              <a:t>Rendre visibles 6 marques à forte valeur ajoutée (promesses produits et marges bénéficiaires) </a:t>
            </a:r>
          </a:p>
          <a:p>
            <a:pPr hangingPunct="0"/>
            <a:r>
              <a:rPr lang="fr-FR" dirty="0" smtClean="0"/>
              <a:t>Référencement de produits à forts volumes et/ou à forte teneur innovante &amp; différenciés.</a:t>
            </a:r>
          </a:p>
          <a:p>
            <a:pPr hangingPunct="0"/>
            <a:r>
              <a:rPr lang="fr-FR" dirty="0" smtClean="0"/>
              <a:t>Créer un partenariat avec une agence pédagogique avec agréments</a:t>
            </a:r>
          </a:p>
          <a:p>
            <a:pPr hangingPunct="0"/>
            <a:r>
              <a:rPr lang="fr-FR" dirty="0" smtClean="0"/>
              <a:t>Formation systématique sur les espaces de vente</a:t>
            </a:r>
            <a:endParaRPr lang="fr-FR" sz="2100" dirty="0" smtClean="0"/>
          </a:p>
          <a:p>
            <a:r>
              <a:rPr lang="fr-FR" dirty="0" smtClean="0"/>
              <a:t>Recruter des commerciaux seniors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E0A-F53B-4F90-A700-2D975593E49B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avantages concurrentiels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r>
              <a:rPr lang="fr-FR" b="1" dirty="0" smtClean="0"/>
              <a:t>Des garanties stratégiques multiples : </a:t>
            </a:r>
          </a:p>
          <a:p>
            <a:pPr lvl="1" hangingPunct="0"/>
            <a:r>
              <a:rPr lang="fr-FR" dirty="0" smtClean="0"/>
              <a:t>Conflits d’intérêts entre commettants inexistants,</a:t>
            </a:r>
          </a:p>
          <a:p>
            <a:pPr lvl="1" hangingPunct="0"/>
            <a:r>
              <a:rPr lang="fr-FR" dirty="0" smtClean="0"/>
              <a:t> Sélection de marques présentant une véritable différenciation où les produits sont souvent peu discriminants</a:t>
            </a:r>
          </a:p>
          <a:p>
            <a:pPr lvl="1" hangingPunct="0"/>
            <a:r>
              <a:rPr lang="fr-FR" dirty="0" smtClean="0"/>
              <a:t>Mixer des produits de notoriété [</a:t>
            </a:r>
            <a:r>
              <a:rPr lang="fr-FR" dirty="0" err="1" smtClean="0"/>
              <a:t>Terrafor</a:t>
            </a:r>
            <a:r>
              <a:rPr lang="fr-FR" dirty="0" smtClean="0"/>
              <a:t>], à forts volumes [3 G, ovales démaquillants], innovants [</a:t>
            </a:r>
            <a:r>
              <a:rPr lang="fr-FR" dirty="0" err="1" smtClean="0"/>
              <a:t>Génacol</a:t>
            </a:r>
            <a:r>
              <a:rPr lang="fr-FR" dirty="0" smtClean="0"/>
              <a:t> &amp; Spiruline titrée] ou très différenciés [</a:t>
            </a:r>
            <a:r>
              <a:rPr lang="fr-FR" dirty="0" err="1" smtClean="0"/>
              <a:t>Erborian</a:t>
            </a:r>
            <a:r>
              <a:rPr lang="fr-FR" dirty="0" smtClean="0"/>
              <a:t>]</a:t>
            </a:r>
          </a:p>
          <a:p>
            <a:pPr lvl="1" hangingPunct="0"/>
            <a:r>
              <a:rPr lang="fr-FR" dirty="0" smtClean="0"/>
              <a:t>Recruter des commerciaux formés aux exigences du métier et expérimentés, connaissant bien leur marché </a:t>
            </a:r>
            <a:r>
              <a:rPr lang="fr-FR" dirty="0" smtClean="0"/>
              <a:t>local </a:t>
            </a:r>
            <a:r>
              <a:rPr lang="fr-FR" dirty="0" smtClean="0">
                <a:sym typeface="Wingdings" pitchFamily="2" charset="2"/>
              </a:rPr>
              <a:t> une opportunité : Réseau Oenobiol !!</a:t>
            </a:r>
            <a:endParaRPr lang="fr-FR" dirty="0" smtClean="0"/>
          </a:p>
          <a:p>
            <a:pPr lvl="1" hangingPunct="0"/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5C4-22F8-4A8A-A29D-94F9BEB57BE0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4 : </a:t>
            </a:r>
            <a:r>
              <a:rPr lang="fr-FR" dirty="0" err="1" smtClean="0"/>
              <a:t>partenariatS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FAD8-A156-4AFF-A174-AC953CE6C7D0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03148" y="2313166"/>
            <a:ext cx="1480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5"/>
                </a:solidFill>
              </a:rPr>
              <a:t>C. Nutrition.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 rot="16200000">
            <a:off x="174866" y="5281173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5"/>
                </a:solidFill>
              </a:rPr>
              <a:t>M. </a:t>
            </a:r>
            <a:r>
              <a:rPr lang="fr-FR" sz="2000" b="1" dirty="0" err="1" smtClean="0">
                <a:solidFill>
                  <a:schemeClr val="accent5"/>
                </a:solidFill>
              </a:rPr>
              <a:t>Médic</a:t>
            </a:r>
            <a:r>
              <a:rPr lang="fr-FR" sz="2000" b="1" dirty="0" smtClean="0">
                <a:solidFill>
                  <a:schemeClr val="accent5"/>
                </a:solidFill>
              </a:rPr>
              <a:t>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 rot="16200000">
            <a:off x="66854" y="387701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>
                <a:solidFill>
                  <a:schemeClr val="accent5"/>
                </a:solidFill>
              </a:rPr>
              <a:t>Cosmet</a:t>
            </a:r>
            <a:r>
              <a:rPr lang="fr-FR" sz="2000" b="1" dirty="0" smtClean="0">
                <a:solidFill>
                  <a:schemeClr val="accent5"/>
                </a:solidFill>
              </a:rPr>
              <a:t>. </a:t>
            </a:r>
            <a:r>
              <a:rPr lang="fr-FR" sz="2000" b="1" dirty="0" err="1" smtClean="0">
                <a:solidFill>
                  <a:schemeClr val="accent5"/>
                </a:solidFill>
              </a:rPr>
              <a:t>Hyg</a:t>
            </a:r>
            <a:r>
              <a:rPr lang="fr-FR" sz="2000" b="1" dirty="0" smtClean="0">
                <a:solidFill>
                  <a:schemeClr val="accent5"/>
                </a:solidFill>
              </a:rPr>
              <a:t>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0286" y="1412776"/>
            <a:ext cx="774459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4 : Nos Contrats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Droits d’entrée</a:t>
            </a:r>
          </a:p>
          <a:p>
            <a:r>
              <a:rPr lang="fr-FR" dirty="0" smtClean="0"/>
              <a:t>Clause de rupture</a:t>
            </a:r>
          </a:p>
          <a:p>
            <a:r>
              <a:rPr lang="fr-FR" dirty="0" smtClean="0"/>
              <a:t>Commissionnement</a:t>
            </a:r>
          </a:p>
          <a:p>
            <a:r>
              <a:rPr lang="fr-FR" dirty="0" smtClean="0"/>
              <a:t>Obligations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JSC-AKS pour </a:t>
            </a:r>
            <a:r>
              <a:rPr lang="fr-FR" dirty="0" err="1" smtClean="0"/>
              <a:t>DKPharma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5 : Moyens humains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42DE-5AA6-4D04-99C2-541F277C753A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2204864"/>
            <a:ext cx="827371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000" dirty="0" smtClean="0"/>
              <a:t>DK Pharma : Distribution de cosmétiques, compléments alimentaires et matériel médical en pharmacies – parapharmacies</a:t>
            </a:r>
          </a:p>
          <a:p>
            <a:pPr lvl="1"/>
            <a:r>
              <a:rPr lang="fr-FR" sz="2000" dirty="0" smtClean="0"/>
              <a:t>3 types de contrats : Commissionnaire, distributeur, licencié </a:t>
            </a:r>
          </a:p>
          <a:p>
            <a:r>
              <a:rPr lang="fr-FR" sz="2000" dirty="0" smtClean="0"/>
              <a:t>Objectifs :</a:t>
            </a:r>
          </a:p>
          <a:p>
            <a:pPr lvl="1"/>
            <a:r>
              <a:rPr lang="fr-FR" sz="2000" dirty="0" smtClean="0"/>
              <a:t>Accompagner le développement économique &amp; structurel de DK Pharma</a:t>
            </a:r>
          </a:p>
          <a:p>
            <a:pPr lvl="1" hangingPunct="0"/>
            <a:r>
              <a:rPr lang="fr-FR" sz="2000" dirty="0" smtClean="0"/>
              <a:t>Devenir un acteur incontournable avec une approche différenciée, qualitative et originale.</a:t>
            </a:r>
          </a:p>
          <a:p>
            <a:pPr hangingPunct="0"/>
            <a:r>
              <a:rPr lang="fr-FR" sz="2000" b="1" dirty="0" smtClean="0"/>
              <a:t>Une réelle opportunité d’entreprendre actuellement :</a:t>
            </a:r>
          </a:p>
          <a:p>
            <a:pPr lvl="1" hangingPunct="0"/>
            <a:r>
              <a:rPr lang="fr-FR" sz="1600" dirty="0" smtClean="0"/>
              <a:t> </a:t>
            </a:r>
            <a:r>
              <a:rPr lang="fr-FR" sz="2000" dirty="0" smtClean="0"/>
              <a:t>Offre pléthorique en pharmacie,</a:t>
            </a:r>
          </a:p>
          <a:p>
            <a:pPr lvl="1" hangingPunct="0"/>
            <a:r>
              <a:rPr lang="fr-FR" sz="2000" dirty="0" smtClean="0"/>
              <a:t>Incapacité des marques  à se distribuer (barrière d’entrée).</a:t>
            </a:r>
          </a:p>
          <a:p>
            <a:pPr hangingPunct="0"/>
            <a:endParaRPr lang="fr-FR" sz="2000" dirty="0" smtClean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E4C-2BF2-4F65-8418-5E6B909F2E3A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6 : Axes de croissance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Réalisation d’un site web institutionnel fin 2010</a:t>
            </a:r>
          </a:p>
          <a:p>
            <a:r>
              <a:rPr lang="fr-FR" dirty="0" smtClean="0"/>
              <a:t>Création d’une gamme en propre avec le concours de « </a:t>
            </a:r>
            <a:r>
              <a:rPr lang="fr-FR" dirty="0" err="1" smtClean="0"/>
              <a:t>Cosmétic</a:t>
            </a:r>
            <a:r>
              <a:rPr lang="fr-FR" dirty="0" smtClean="0"/>
              <a:t> Monitor » courant 2011</a:t>
            </a:r>
          </a:p>
          <a:p>
            <a:r>
              <a:rPr lang="fr-FR" dirty="0" smtClean="0"/>
              <a:t>Veille stratégique pour l’acquisition d’une marque ou d’une licence.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9BC1-9CF9-4B9D-ACD3-E2A68C1D4F63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structure du C.A.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F83E-670B-4F9A-A661-62C9B3AB4D09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1714488"/>
            <a:ext cx="8238945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Prévisions d’activité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E3AF-989E-477E-8503-D8BAD6DA6568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22</a:t>
            </a:fld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347" y="2000240"/>
            <a:ext cx="7819743" cy="343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 partie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Prévisions de ventes tous produits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r-FR" sz="2000" b="1" dirty="0" smtClean="0"/>
              <a:t>Business Plan nouveau produit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fr-FR" sz="2000" dirty="0" smtClean="0"/>
              <a:t>Présentation				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fr-FR" sz="2000" dirty="0" smtClean="0"/>
              <a:t>Prévisions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q"/>
            </a:pPr>
            <a:r>
              <a:rPr lang="fr-FR" sz="2000" dirty="0" smtClean="0"/>
              <a:t>Compte d’exploitation</a:t>
            </a:r>
            <a:endParaRPr lang="fr-FR" sz="2000" b="1" dirty="0" smtClean="0"/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Comptes d’exploitation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Comptes de financement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Bilans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BFR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Cash flow normatif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Valorisation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sz="2000" b="1" dirty="0" smtClean="0"/>
              <a:t>Partage du capital et rentabilité Investisseurs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DD1C-5766-42F8-ADFD-3F827C8C5C3D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D5E56-7CCD-4D01-8E3D-3DE97FE00CDD}" type="slidenum">
              <a:rPr lang="fr-FR"/>
              <a:pPr/>
              <a:t>24</a:t>
            </a:fld>
            <a:endParaRPr lang="fr-F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Prévisions de ventes</a:t>
            </a: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3" y="1628775"/>
            <a:ext cx="8567737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84B9-8F80-4296-95A5-E0F38CC4DFB9}" type="slidenum">
              <a:rPr lang="fr-FR"/>
              <a:pPr/>
              <a:t>25</a:t>
            </a:fld>
            <a:endParaRPr lang="fr-F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Un nouveau produit possible : « Nostress »</a:t>
            </a: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981075"/>
            <a:ext cx="757237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E7DC-9121-46D9-8129-1FCCAABD773B}" type="slidenum">
              <a:rPr lang="fr-FR"/>
              <a:pPr/>
              <a:t>26</a:t>
            </a:fld>
            <a:endParaRPr lang="fr-F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Prévisions ventes de Nostress :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3" y="1484313"/>
            <a:ext cx="8567737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1231-9BAF-4F64-BB07-FF84A58B8343}" type="slidenum">
              <a:rPr lang="fr-FR"/>
              <a:pPr/>
              <a:t>27</a:t>
            </a:fld>
            <a:endParaRPr lang="fr-FR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Business plan de Nostress en marginal</a:t>
            </a:r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268413"/>
            <a:ext cx="7813675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D557D-35AF-4648-98CA-C79B11F06CD7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1. Prévisions </a:t>
            </a:r>
            <a:r>
              <a:rPr lang="fr-FR" dirty="0"/>
              <a:t>de ventes : METHODOLOGIE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1970088"/>
            <a:ext cx="8316912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1700" y="4706938"/>
            <a:ext cx="7558088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835150" y="1268413"/>
            <a:ext cx="59055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/>
              <a:t>GENACOL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Facteurs clés de succès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Etude clinique (en cours) permettant d’alléguer sur les résultats scientifiques,</a:t>
            </a:r>
          </a:p>
          <a:p>
            <a:r>
              <a:rPr lang="fr-FR" dirty="0" smtClean="0"/>
              <a:t>Formation des équipes officinales</a:t>
            </a:r>
          </a:p>
          <a:p>
            <a:r>
              <a:rPr lang="fr-FR" dirty="0" smtClean="0"/>
              <a:t>Mise en place d’</a:t>
            </a:r>
            <a:r>
              <a:rPr lang="fr-FR" dirty="0" err="1" smtClean="0"/>
              <a:t>incentives</a:t>
            </a:r>
            <a:r>
              <a:rPr lang="fr-FR" dirty="0" smtClean="0"/>
              <a:t> auprès des clients réalisant un minimum de 1500 €/an</a:t>
            </a:r>
          </a:p>
          <a:p>
            <a:r>
              <a:rPr lang="fr-FR" dirty="0" smtClean="0"/>
              <a:t>Dotation d’U.G. en fonction des paliers permettant une marge bénéficiaire de 40 %</a:t>
            </a:r>
          </a:p>
          <a:p>
            <a:r>
              <a:rPr lang="fr-FR" dirty="0" smtClean="0"/>
              <a:t>Faire évoluer la présentation des duos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6EE-9E26-4AC1-8D33-10CA36C84BC1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Nous proposons à un investisseur de participer au développement structurel &amp; économique de DK Pharma. </a:t>
            </a:r>
          </a:p>
          <a:p>
            <a:r>
              <a:rPr lang="fr-FR" sz="2000" dirty="0" smtClean="0"/>
              <a:t>Le besoin en capitaux extérieurs est de 200 k€, destiné à couvrir l’évolution de la structure commerciale et/ou l’achat de licences.</a:t>
            </a:r>
          </a:p>
          <a:p>
            <a:endParaRPr lang="fr-FR" sz="2000" dirty="0" smtClean="0"/>
          </a:p>
          <a:p>
            <a:pPr hangingPunct="0"/>
            <a:r>
              <a:rPr lang="fr-FR" sz="2000" b="1" dirty="0" smtClean="0"/>
              <a:t>OBJECTIF COMMERCIAL</a:t>
            </a:r>
            <a:endParaRPr lang="fr-FR" sz="2000" dirty="0" smtClean="0"/>
          </a:p>
          <a:p>
            <a:pPr lvl="1" hangingPunct="0"/>
            <a:r>
              <a:rPr lang="fr-FR" sz="2000" b="1" dirty="0" smtClean="0"/>
              <a:t>Réaliser fin 2012 </a:t>
            </a:r>
            <a:r>
              <a:rPr lang="fr-FR" sz="2000" dirty="0" smtClean="0"/>
              <a:t>7M€ de C.A et 2 M€ de commissions sur le marché Français. </a:t>
            </a:r>
          </a:p>
          <a:p>
            <a:pPr lvl="1"/>
            <a:r>
              <a:rPr lang="fr-FR" sz="2000" b="1" dirty="0" smtClean="0"/>
              <a:t>Atteindre </a:t>
            </a:r>
            <a:r>
              <a:rPr lang="fr-FR" sz="2000" dirty="0" smtClean="0"/>
              <a:t>une distribution numérique de 2 500 points de vente en 2 ans maximum.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09C0-BC6D-4D5B-A350-F40DDA702E7B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E278-B663-48FC-8098-C1D16CDBFA08}" type="slidenum">
              <a:rPr lang="fr-FR"/>
              <a:pPr/>
              <a:t>30</a:t>
            </a:fld>
            <a:endParaRPr lang="fr-FR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Comptes d’exploitation DK Pharma :</a:t>
            </a:r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173163"/>
            <a:ext cx="6423025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DD0C9-1DAC-4BCB-A92A-8564698C4548}" type="slidenum">
              <a:rPr lang="fr-FR"/>
              <a:pPr/>
              <a:t>31</a:t>
            </a:fld>
            <a:endParaRPr lang="fr-F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Comptes de financement :</a:t>
            </a: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" y="1412875"/>
            <a:ext cx="78120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E60D-2509-44B5-9A76-31ABD2674099}" type="slidenum">
              <a:rPr lang="fr-FR"/>
              <a:pPr/>
              <a:t>32</a:t>
            </a:fld>
            <a:endParaRPr lang="fr-FR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Bilans :</a:t>
            </a:r>
          </a:p>
        </p:txBody>
      </p:sp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274763"/>
            <a:ext cx="6891337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48528-BA69-4AFA-A09F-9629D83D318E}" type="slidenum">
              <a:rPr lang="fr-FR"/>
              <a:pPr/>
              <a:t>33</a:t>
            </a:fld>
            <a:endParaRPr lang="fr-FR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BFR :</a:t>
            </a:r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196975"/>
            <a:ext cx="5775325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2347913"/>
            <a:ext cx="577532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632D-399E-4299-8BE7-3E585E9181ED}" type="slidenum">
              <a:rPr lang="fr-FR"/>
              <a:pPr/>
              <a:t>34</a:t>
            </a:fld>
            <a:endParaRPr lang="fr-F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Cash flow normatif :</a:t>
            </a:r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175" y="1828800"/>
            <a:ext cx="8093075" cy="354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6B1C4-D6E5-41EA-9DE0-F0D4B3B49691}" type="slidenum">
              <a:rPr lang="fr-FR"/>
              <a:pPr/>
              <a:t>35</a:t>
            </a:fld>
            <a:endParaRPr lang="fr-FR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Valorisation du projet DK Pharma :</a:t>
            </a:r>
          </a:p>
        </p:txBody>
      </p:sp>
      <p:pic>
        <p:nvPicPr>
          <p:cNvPr id="3584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288" y="1125538"/>
            <a:ext cx="8097837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288" y="3332163"/>
            <a:ext cx="8097837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2288" y="4494213"/>
            <a:ext cx="8097837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DC26-3728-4A45-B0E8-527AA510BDBC}" type="slidenum">
              <a:rPr lang="fr-FR"/>
              <a:pPr/>
              <a:t>36</a:t>
            </a:fld>
            <a:endParaRPr lang="fr-F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Partage du capital et rentabilité Investisseurs :</a:t>
            </a:r>
          </a:p>
        </p:txBody>
      </p:sp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133475"/>
            <a:ext cx="3563938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2950" y="1125538"/>
            <a:ext cx="1808163" cy="195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2088" y="3295650"/>
            <a:ext cx="6278562" cy="272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E4C53DA4-DB9A-4C26-96C8-AE66F237328D}" type="slidenum">
              <a:rPr lang="fr-FR"/>
              <a:pPr/>
              <a:t>37</a:t>
            </a:fld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Merci de votre attention…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/>
              <a:t>« Tout ce qui est simple est inexact, mais tout ce qui ne l’est pas est inutilisable »</a:t>
            </a:r>
          </a:p>
          <a:p>
            <a:r>
              <a:rPr lang="fr-FR"/>
              <a:t>Paul Valéry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SWOT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endParaRPr lang="fr-CH" dirty="0" smtClean="0"/>
          </a:p>
          <a:p>
            <a:pPr hangingPunct="0"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04EB-C29C-4EF1-9830-E376C7E269A7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268761"/>
            <a:ext cx="6984776" cy="51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38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Partie 1 : DK Pharma, ses dirigeants</a:t>
            </a:r>
          </a:p>
          <a:p>
            <a:r>
              <a:rPr lang="fr-FR" sz="2800" b="1" dirty="0" smtClean="0"/>
              <a:t>Partie 2 : Marché</a:t>
            </a:r>
          </a:p>
          <a:p>
            <a:pPr lvl="1"/>
            <a:r>
              <a:rPr lang="fr-FR" sz="2400" b="1" dirty="0" smtClean="0"/>
              <a:t>Environnement, concurrence, opportunité</a:t>
            </a:r>
          </a:p>
          <a:p>
            <a:r>
              <a:rPr lang="fr-FR" sz="2800" b="1" dirty="0" smtClean="0"/>
              <a:t>Partie 3 : Stratégie commerciale</a:t>
            </a:r>
          </a:p>
          <a:p>
            <a:pPr lvl="1"/>
            <a:r>
              <a:rPr lang="fr-FR" sz="2400" b="1" dirty="0" smtClean="0"/>
              <a:t>Activité, business model, concept</a:t>
            </a:r>
          </a:p>
          <a:p>
            <a:r>
              <a:rPr lang="fr-FR" sz="2800" b="1" dirty="0" smtClean="0"/>
              <a:t>Partie 4 : Partenariat</a:t>
            </a:r>
          </a:p>
          <a:p>
            <a:r>
              <a:rPr lang="fr-FR" sz="2800" b="1" dirty="0" smtClean="0"/>
              <a:t>Partie 5 : Moyens humains</a:t>
            </a:r>
          </a:p>
          <a:p>
            <a:r>
              <a:rPr lang="fr-FR" sz="2800" b="1" dirty="0" smtClean="0"/>
              <a:t>Partie 6 : Avenir de l’entreprise</a:t>
            </a:r>
          </a:p>
          <a:p>
            <a:r>
              <a:rPr lang="fr-FR" sz="2800" b="1" dirty="0" smtClean="0"/>
              <a:t>Partie 7 : Business Plan</a:t>
            </a: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9472-5DA6-4B77-A843-15AA417656EF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Historique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sz="1800" b="1" dirty="0" smtClean="0"/>
              <a:t>2008  : création de </a:t>
            </a:r>
            <a:r>
              <a:rPr lang="fr-FR" sz="1800" dirty="0" smtClean="0"/>
              <a:t>la société avec  « </a:t>
            </a:r>
            <a:r>
              <a:rPr lang="fr-FR" sz="1800" dirty="0" err="1" smtClean="0"/>
              <a:t>Synphonat</a:t>
            </a:r>
            <a:r>
              <a:rPr lang="fr-FR" sz="1800" dirty="0" smtClean="0"/>
              <a:t> » et un seul produit « </a:t>
            </a:r>
            <a:r>
              <a:rPr lang="fr-FR" sz="1800" dirty="0" err="1" smtClean="0"/>
              <a:t>Génacol</a:t>
            </a:r>
            <a:r>
              <a:rPr lang="fr-FR" sz="1800" dirty="0" smtClean="0"/>
              <a:t> » matrice de collagène pour réduire les douleurs articulaires.</a:t>
            </a:r>
          </a:p>
          <a:p>
            <a:pPr hangingPunct="0"/>
            <a:r>
              <a:rPr lang="fr-FR" sz="1800" b="1" dirty="0" smtClean="0"/>
              <a:t>Dès la 1</a:t>
            </a:r>
            <a:r>
              <a:rPr lang="fr-FR" sz="1800" b="1" baseline="30000" dirty="0" smtClean="0"/>
              <a:t>ère</a:t>
            </a:r>
            <a:r>
              <a:rPr lang="fr-FR" sz="1800" b="1" dirty="0" smtClean="0"/>
              <a:t> année</a:t>
            </a:r>
            <a:r>
              <a:rPr lang="fr-FR" sz="1800" dirty="0" smtClean="0"/>
              <a:t>,  ouverture de 200 points de vente et l’ensemble des répartiteurs pharmaceutiques.</a:t>
            </a:r>
          </a:p>
          <a:p>
            <a:pPr hangingPunct="0"/>
            <a:r>
              <a:rPr lang="fr-FR" sz="1800" dirty="0" smtClean="0"/>
              <a:t>200 k€ de chiffre d’affaire et 50 k€ de commissions.</a:t>
            </a:r>
          </a:p>
          <a:p>
            <a:pPr hangingPunct="0"/>
            <a:r>
              <a:rPr lang="fr-FR" sz="1800" dirty="0" smtClean="0"/>
              <a:t>Effet de seuil avec 1 produit en distribution et 1 personne sur Paris !</a:t>
            </a:r>
            <a:endParaRPr lang="fr-FR" sz="1800" dirty="0" smtClean="0"/>
          </a:p>
          <a:p>
            <a:pPr hangingPunct="0"/>
            <a:r>
              <a:rPr lang="fr-FR" sz="1800" b="1" dirty="0" smtClean="0"/>
              <a:t>Mars 2009 : </a:t>
            </a:r>
            <a:r>
              <a:rPr lang="fr-FR" sz="1800" dirty="0" smtClean="0"/>
              <a:t>Arrivée d’Elie Saad</a:t>
            </a:r>
          </a:p>
          <a:p>
            <a:pPr hangingPunct="0"/>
            <a:r>
              <a:rPr lang="fr-FR" sz="1800" b="1" dirty="0" smtClean="0"/>
              <a:t>Sept 2009 : </a:t>
            </a:r>
            <a:r>
              <a:rPr lang="fr-FR" sz="1800" dirty="0" smtClean="0"/>
              <a:t>2 nouveaux partenaires Erborian  et </a:t>
            </a:r>
            <a:r>
              <a:rPr lang="fr-FR" sz="1800" dirty="0" smtClean="0"/>
              <a:t>Flamant Vert (compléments)</a:t>
            </a:r>
            <a:endParaRPr lang="fr-FR" sz="1800" dirty="0" smtClean="0"/>
          </a:p>
          <a:p>
            <a:pPr hangingPunct="0"/>
            <a:r>
              <a:rPr lang="fr-FR" sz="1800" dirty="0" smtClean="0"/>
              <a:t>Recrutement de 3 agents commerciaux régions sud-est, Champagne et Rhône-Alpes</a:t>
            </a:r>
          </a:p>
          <a:p>
            <a:pPr hangingPunct="0"/>
            <a:r>
              <a:rPr lang="fr-FR" sz="1800" b="1" dirty="0" smtClean="0"/>
              <a:t>Janv. 2010</a:t>
            </a:r>
            <a:r>
              <a:rPr lang="fr-FR" sz="1800" dirty="0" smtClean="0"/>
              <a:t> : MBA Vision, partenaire optique</a:t>
            </a:r>
          </a:p>
          <a:p>
            <a:r>
              <a:rPr lang="fr-FR" sz="1800" b="1" dirty="0" smtClean="0"/>
              <a:t>Clôture du 2</a:t>
            </a:r>
            <a:r>
              <a:rPr lang="fr-FR" sz="1800" b="1" baseline="30000" dirty="0" smtClean="0"/>
              <a:t>ème</a:t>
            </a:r>
            <a:r>
              <a:rPr lang="fr-FR" sz="1800" b="1" dirty="0" smtClean="0"/>
              <a:t> exercice</a:t>
            </a:r>
            <a:r>
              <a:rPr lang="fr-FR" sz="1800" dirty="0" smtClean="0"/>
              <a:t> : CA : 470 k€ et 110 k€ de commissions.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C56-4C75-4B9C-9426-88D9EC028D9E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Karine Dalmasse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fr-FR" dirty="0" smtClean="0"/>
              <a:t>Fondatrice &amp; </a:t>
            </a:r>
            <a:r>
              <a:rPr lang="fr-FR" i="1" dirty="0" smtClean="0"/>
              <a:t>Gérante de la SARL, </a:t>
            </a:r>
          </a:p>
          <a:p>
            <a:pPr hangingPunct="0"/>
            <a:r>
              <a:rPr lang="fr-FR" dirty="0" smtClean="0"/>
              <a:t>38 ans - Manager – Commerciale </a:t>
            </a:r>
            <a:r>
              <a:rPr lang="fr-FR" i="1" dirty="0" smtClean="0"/>
              <a:t>avec une expérience significative en distribution commerciale et en visite médicale.</a:t>
            </a:r>
            <a:endParaRPr lang="fr-FR" dirty="0" smtClean="0"/>
          </a:p>
          <a:p>
            <a:pPr hangingPunct="0"/>
            <a:r>
              <a:rPr lang="fr-FR" dirty="0" smtClean="0"/>
              <a:t>Longue expérience opérationnelle en pharmacie, acquise en dernier lieu dans une grosse PME internationale en qualité de directrice régionale pour le compte des laboratoires </a:t>
            </a:r>
            <a:r>
              <a:rPr lang="fr-FR" dirty="0" err="1" smtClean="0"/>
              <a:t>Oenobiol</a:t>
            </a:r>
            <a:r>
              <a:rPr lang="fr-FR" dirty="0" smtClean="0"/>
              <a:t>, leader français en pharmacie.</a:t>
            </a:r>
          </a:p>
          <a:p>
            <a:pPr hangingPunct="0"/>
            <a:r>
              <a:rPr lang="fr-FR" dirty="0" smtClean="0"/>
              <a:t>Excellente connaissance des principaux leaders d’opinion.</a:t>
            </a:r>
          </a:p>
          <a:p>
            <a:pPr hangingPunct="0"/>
            <a:r>
              <a:rPr lang="fr-FR" dirty="0" smtClean="0"/>
              <a:t>Connaissance maillage économique et</a:t>
            </a:r>
            <a:r>
              <a:rPr lang="fr-FR" b="1" dirty="0" smtClean="0"/>
              <a:t> </a:t>
            </a:r>
            <a:r>
              <a:rPr lang="fr-FR" dirty="0" smtClean="0"/>
              <a:t>des décideurs</a:t>
            </a:r>
          </a:p>
          <a:p>
            <a:pPr hangingPunct="0"/>
            <a:r>
              <a:rPr lang="fr-FR" dirty="0" smtClean="0"/>
              <a:t>Approche commerciale orientée sur la formation des équipes officinales pour développer l’aide à la revente</a:t>
            </a:r>
          </a:p>
          <a:p>
            <a:pPr hangingPunct="0"/>
            <a:r>
              <a:rPr lang="fr-FR" u="sng" dirty="0" smtClean="0"/>
              <a:t>Fonctions</a:t>
            </a:r>
            <a:r>
              <a:rPr lang="fr-FR" dirty="0" smtClean="0"/>
              <a:t> : </a:t>
            </a:r>
            <a:r>
              <a:rPr lang="fr-FR" i="1" dirty="0" smtClean="0"/>
              <a:t>Développement des accords nationaux, du management de l’équipe et participation au </a:t>
            </a:r>
            <a:r>
              <a:rPr lang="fr-FR" i="1" dirty="0" err="1" smtClean="0"/>
              <a:t>sourcing</a:t>
            </a:r>
            <a:r>
              <a:rPr lang="fr-FR" i="1" dirty="0" smtClean="0"/>
              <a:t> des marques ciblées.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C2B3-37EB-4800-8D29-F3410419ADA0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Elie Saad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sz="2400" dirty="0" smtClean="0"/>
              <a:t>43 ans – 20 ans d’expérience dans des fonctions opérationnelles &amp; stratégiques en distribution de produits cosmétiques et pharmaceutiques </a:t>
            </a:r>
          </a:p>
          <a:p>
            <a:pPr hangingPunct="0"/>
            <a:r>
              <a:rPr lang="fr-FR" sz="2400" dirty="0" smtClean="0"/>
              <a:t>Expérience en conduite de projet, développement commercial et management</a:t>
            </a:r>
          </a:p>
          <a:p>
            <a:pPr hangingPunct="0"/>
            <a:r>
              <a:rPr lang="fr-FR" sz="2400" dirty="0" err="1" smtClean="0"/>
              <a:t>Sourcing</a:t>
            </a:r>
            <a:r>
              <a:rPr lang="fr-FR" sz="2400" dirty="0" smtClean="0"/>
              <a:t> de marques ciblées, groupements d’achats, management des équipes, élaboration de business plan</a:t>
            </a:r>
          </a:p>
          <a:p>
            <a:pPr hangingPunct="0"/>
            <a:r>
              <a:rPr lang="fr-FR" sz="2400" i="1" dirty="0" smtClean="0"/>
              <a:t>Apport de son expérience en marketing et management</a:t>
            </a:r>
          </a:p>
          <a:p>
            <a:pPr hangingPunct="0"/>
            <a:r>
              <a:rPr lang="fr-FR" sz="2400" i="1" dirty="0" smtClean="0"/>
              <a:t>Contribution moteur dans la phase de développement </a:t>
            </a:r>
          </a:p>
          <a:p>
            <a:pPr hangingPunct="0"/>
            <a:endParaRPr lang="fr-FR" sz="2400" dirty="0" smtClean="0"/>
          </a:p>
          <a:p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0DB0-E8F6-4A82-9AD6-7FF337D5E923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Actionnariat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000100" y="1841034"/>
          <a:ext cx="7267596" cy="4375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4F7C-C5AB-45AC-8BC6-55EBA565E347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210304" y="3929066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70 %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2174591" y="314324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30 %</a:t>
            </a:r>
            <a:endParaRPr lang="fr-FR" b="1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</a:t>
            </a:r>
            <a:r>
              <a:rPr lang="fr-FR" dirty="0" err="1" smtClean="0"/>
              <a:t>MarchE</a:t>
            </a:r>
            <a:r>
              <a:rPr lang="fr-FR" dirty="0" smtClean="0"/>
              <a:t> France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hangingPunct="0"/>
            <a:r>
              <a:rPr lang="fr-FR" sz="1800" dirty="0" smtClean="0"/>
              <a:t>Croissance tous produits confondus : + 0,6% en 2009, contexte de stagnation</a:t>
            </a:r>
          </a:p>
          <a:p>
            <a:pPr hangingPunct="0"/>
            <a:r>
              <a:rPr lang="fr-FR" sz="1800" dirty="0" smtClean="0"/>
              <a:t>Croissance des Pharmacies : performance supérieure avec une augmentation de </a:t>
            </a:r>
            <a:br>
              <a:rPr lang="fr-FR" sz="1800" dirty="0" smtClean="0"/>
            </a:br>
            <a:r>
              <a:rPr lang="fr-FR" sz="1800" dirty="0" smtClean="0"/>
              <a:t>+ 1,1 % et de + 1,8% au premier trimestre 2009.</a:t>
            </a:r>
          </a:p>
          <a:p>
            <a:pPr hangingPunct="0"/>
            <a:r>
              <a:rPr lang="fr-CH" sz="1800" dirty="0" smtClean="0"/>
              <a:t>Fréquentation moyenne en pharmacie : 160 clients / jour</a:t>
            </a:r>
            <a:endParaRPr lang="fr-FR" sz="1800" b="1" dirty="0" smtClean="0"/>
          </a:p>
          <a:p>
            <a:pPr hangingPunct="0"/>
            <a:r>
              <a:rPr lang="fr-FR" sz="1800" b="1" dirty="0" smtClean="0"/>
              <a:t>Tendances sociologiques</a:t>
            </a:r>
            <a:endParaRPr lang="fr-FR" sz="1800" dirty="0" smtClean="0"/>
          </a:p>
          <a:p>
            <a:pPr lvl="1" hangingPunct="0"/>
            <a:r>
              <a:rPr lang="fr-FR" sz="1800" dirty="0" smtClean="0"/>
              <a:t>Les consommateurs recherchent des produits chargés de sens : éthique, émotion, plaisir, sécurité. Les seniors ouvrent la voie en plébiscitant les produits qui combinent efficacité, transparence et loyauté.</a:t>
            </a:r>
          </a:p>
          <a:p>
            <a:pPr lvl="1" hangingPunct="0"/>
            <a:endParaRPr lang="fr-FR" sz="1000" b="1" dirty="0" smtClean="0"/>
          </a:p>
          <a:p>
            <a:pPr hangingPunct="0"/>
            <a:r>
              <a:rPr lang="fr-FR" sz="1800" b="1" dirty="0" smtClean="0"/>
              <a:t>Depuis 10 ans : </a:t>
            </a:r>
            <a:endParaRPr lang="fr-FR" sz="1800" dirty="0" smtClean="0"/>
          </a:p>
          <a:p>
            <a:pPr lvl="1" hangingPunct="0"/>
            <a:r>
              <a:rPr lang="fr-FR" sz="1800" dirty="0" smtClean="0"/>
              <a:t>Diversification des marques performantes en cosmétiques (</a:t>
            </a:r>
            <a:r>
              <a:rPr lang="fr-FR" sz="1800" dirty="0" err="1" smtClean="0"/>
              <a:t>Caudalie</a:t>
            </a:r>
            <a:r>
              <a:rPr lang="fr-FR" sz="1800" dirty="0" smtClean="0"/>
              <a:t>, </a:t>
            </a:r>
            <a:r>
              <a:rPr lang="fr-FR" sz="1800" dirty="0" err="1" smtClean="0"/>
              <a:t>Sanoflore</a:t>
            </a:r>
            <a:r>
              <a:rPr lang="fr-FR" sz="1800" dirty="0" smtClean="0"/>
              <a:t>, </a:t>
            </a:r>
            <a:r>
              <a:rPr lang="fr-FR" sz="1800" dirty="0" err="1" smtClean="0"/>
              <a:t>Filorga</a:t>
            </a:r>
            <a:r>
              <a:rPr lang="fr-FR" sz="1800" dirty="0" smtClean="0"/>
              <a:t>) et compléments alimentaires (</a:t>
            </a:r>
            <a:r>
              <a:rPr lang="fr-FR" sz="1800" dirty="0" err="1" smtClean="0"/>
              <a:t>Forté</a:t>
            </a:r>
            <a:r>
              <a:rPr lang="fr-FR" sz="1800" dirty="0" smtClean="0"/>
              <a:t> Pharma, </a:t>
            </a:r>
            <a:r>
              <a:rPr lang="fr-FR" sz="1800" dirty="0" err="1" smtClean="0"/>
              <a:t>Physcience</a:t>
            </a:r>
            <a:r>
              <a:rPr lang="fr-FR" sz="1800" dirty="0" smtClean="0"/>
              <a:t>).</a:t>
            </a:r>
          </a:p>
          <a:p>
            <a:pPr hangingPunct="0">
              <a:buNone/>
            </a:pPr>
            <a:endParaRPr lang="fr-FR" sz="1400" dirty="0" smtClean="0"/>
          </a:p>
          <a:p>
            <a:pPr hangingPunct="0"/>
            <a:r>
              <a:rPr lang="fr-FR" sz="1800" b="1" dirty="0" smtClean="0"/>
              <a:t>Exigences du pharmacien</a:t>
            </a:r>
          </a:p>
          <a:p>
            <a:pPr lvl="1" hangingPunct="0"/>
            <a:r>
              <a:rPr lang="fr-FR" sz="1800" dirty="0" smtClean="0"/>
              <a:t> Efficacité, Réelle innovation, Demande  consommateurs, Marge bénéficiaire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FFCD-B314-41C7-BD6F-03B03A3491C9}" type="datetime1">
              <a:rPr lang="fr-FR" smtClean="0"/>
              <a:pPr/>
              <a:t>04/10/2010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2355</TotalTime>
  <Words>1033</Words>
  <Application>Microsoft Office PowerPoint</Application>
  <PresentationFormat>Affichage à l'écran (4:3)</PresentationFormat>
  <Paragraphs>276</Paragraphs>
  <Slides>38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Promenade</vt:lpstr>
      <vt:lpstr>Une ambition légitime à partager</vt:lpstr>
      <vt:lpstr>Executive summary</vt:lpstr>
      <vt:lpstr>Executive summary</vt:lpstr>
      <vt:lpstr>SOMMAIRE</vt:lpstr>
      <vt:lpstr>Partie 1 : Historique</vt:lpstr>
      <vt:lpstr>Partie 1 : Karine Dalmasse</vt:lpstr>
      <vt:lpstr>Partie 1 : Elie Saad</vt:lpstr>
      <vt:lpstr>Partie 1 : Actionnariat</vt:lpstr>
      <vt:lpstr>Partie 2 : MarchE France</vt:lpstr>
      <vt:lpstr>Partie 2 : concurrence</vt:lpstr>
      <vt:lpstr>Partie 2 : Opportunité</vt:lpstr>
      <vt:lpstr>Partie 2 : Opportunité</vt:lpstr>
      <vt:lpstr>Partie 3 : activite</vt:lpstr>
      <vt:lpstr>Partie 3 : Business model  </vt:lpstr>
      <vt:lpstr>Partie 3 : Un concept différent</vt:lpstr>
      <vt:lpstr>Partie 3 : avantages concurrentiels</vt:lpstr>
      <vt:lpstr>Partie 4 : partenariatS</vt:lpstr>
      <vt:lpstr>Partie 4 : Nos Contrats</vt:lpstr>
      <vt:lpstr>Partie 5 : Moyens humains</vt:lpstr>
      <vt:lpstr>Partie 6 : Axes de croissance</vt:lpstr>
      <vt:lpstr>1. structure du C.A.</vt:lpstr>
      <vt:lpstr>1. Prévisions d’activité</vt:lpstr>
      <vt:lpstr>Sommaire partie 7</vt:lpstr>
      <vt:lpstr>Prévisions de ventes</vt:lpstr>
      <vt:lpstr>Un nouveau produit possible : « Nostress »</vt:lpstr>
      <vt:lpstr>Prévisions ventes de Nostress :</vt:lpstr>
      <vt:lpstr>Business plan de Nostress en marginal</vt:lpstr>
      <vt:lpstr>1. Prévisions de ventes : METHODOLOGIE</vt:lpstr>
      <vt:lpstr>1. Facteurs clés de succès</vt:lpstr>
      <vt:lpstr>Comptes d’exploitation DK Pharma :</vt:lpstr>
      <vt:lpstr>Comptes de financement :</vt:lpstr>
      <vt:lpstr>Bilans :</vt:lpstr>
      <vt:lpstr>BFR :</vt:lpstr>
      <vt:lpstr>Cash flow normatif :</vt:lpstr>
      <vt:lpstr>Valorisation du projet DK Pharma :</vt:lpstr>
      <vt:lpstr>Partage du capital et rentabilité Investisseurs :</vt:lpstr>
      <vt:lpstr>Merci de votre attention…</vt:lpstr>
      <vt:lpstr>Partie 3 : SWOT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dc:creator>evelyne</dc:creator>
  <cp:lastModifiedBy>E Saad</cp:lastModifiedBy>
  <cp:revision>152</cp:revision>
  <dcterms:created xsi:type="dcterms:W3CDTF">2010-06-02T08:41:10Z</dcterms:created>
  <dcterms:modified xsi:type="dcterms:W3CDTF">2010-10-04T22:06:26Z</dcterms:modified>
</cp:coreProperties>
</file>