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4" r:id="rId1"/>
  </p:sldMasterIdLst>
  <p:notesMasterIdLst>
    <p:notesMasterId r:id="rId30"/>
  </p:notesMasterIdLst>
  <p:handoutMasterIdLst>
    <p:handoutMasterId r:id="rId31"/>
  </p:handoutMasterIdLst>
  <p:sldIdLst>
    <p:sldId id="512" r:id="rId2"/>
    <p:sldId id="513" r:id="rId3"/>
    <p:sldId id="597" r:id="rId4"/>
    <p:sldId id="568" r:id="rId5"/>
    <p:sldId id="607" r:id="rId6"/>
    <p:sldId id="569" r:id="rId7"/>
    <p:sldId id="529" r:id="rId8"/>
    <p:sldId id="519" r:id="rId9"/>
    <p:sldId id="531" r:id="rId10"/>
    <p:sldId id="599" r:id="rId11"/>
    <p:sldId id="601" r:id="rId12"/>
    <p:sldId id="602" r:id="rId13"/>
    <p:sldId id="603" r:id="rId14"/>
    <p:sldId id="606" r:id="rId15"/>
    <p:sldId id="608" r:id="rId16"/>
    <p:sldId id="612" r:id="rId17"/>
    <p:sldId id="609" r:id="rId18"/>
    <p:sldId id="610" r:id="rId19"/>
    <p:sldId id="611" r:id="rId20"/>
    <p:sldId id="571" r:id="rId21"/>
    <p:sldId id="570" r:id="rId22"/>
    <p:sldId id="592" r:id="rId23"/>
    <p:sldId id="598" r:id="rId24"/>
    <p:sldId id="593" r:id="rId25"/>
    <p:sldId id="594" r:id="rId26"/>
    <p:sldId id="595" r:id="rId27"/>
    <p:sldId id="585" r:id="rId28"/>
    <p:sldId id="587" r:id="rId29"/>
  </p:sldIdLst>
  <p:sldSz cx="9144000" cy="6858000" type="screen4x3"/>
  <p:notesSz cx="7099300" cy="10234613"/>
  <p:defaultTextStyle>
    <a:defPPr>
      <a:defRPr lang="fr-FR"/>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3366FF"/>
    <a:srgbClr val="1D2E5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07" autoAdjust="0"/>
  </p:normalViewPr>
  <p:slideViewPr>
    <p:cSldViewPr snapToGrid="0">
      <p:cViewPr varScale="1">
        <p:scale>
          <a:sx n="74" d="100"/>
          <a:sy n="74" d="100"/>
        </p:scale>
        <p:origin x="-1266" y="-96"/>
      </p:cViewPr>
      <p:guideLst>
        <p:guide orient="horz" pos="1752"/>
        <p:guide pos="2880"/>
        <p:guide pos="5647"/>
        <p:guide pos="1474"/>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sorterViewPr>
    <p:cViewPr>
      <p:scale>
        <a:sx n="100" d="100"/>
        <a:sy n="100" d="100"/>
      </p:scale>
      <p:origin x="0" y="374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7.xml"/><Relationship Id="rId7" Type="http://schemas.openxmlformats.org/officeDocument/2006/relationships/slide" Target="slides/slide20.xml"/><Relationship Id="rId2" Type="http://schemas.openxmlformats.org/officeDocument/2006/relationships/slide" Target="slides/slide4.xml"/><Relationship Id="rId1" Type="http://schemas.openxmlformats.org/officeDocument/2006/relationships/slide" Target="slides/slide2.xml"/><Relationship Id="rId6" Type="http://schemas.openxmlformats.org/officeDocument/2006/relationships/slide" Target="slides/slide19.xml"/><Relationship Id="rId5" Type="http://schemas.openxmlformats.org/officeDocument/2006/relationships/slide" Target="slides/slide16.xml"/><Relationship Id="rId4"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884" tIns="49942" rIns="99884" bIns="49942" numCol="1" anchor="t" anchorCtr="0" compatLnSpc="1">
            <a:prstTxWarp prst="textNoShape">
              <a:avLst/>
            </a:prstTxWarp>
          </a:bodyPr>
          <a:lstStyle>
            <a:lvl1pPr algn="l" defTabSz="998538">
              <a:defRPr sz="1300" smtClean="0"/>
            </a:lvl1pPr>
          </a:lstStyle>
          <a:p>
            <a:pPr>
              <a:defRPr/>
            </a:pPr>
            <a:endParaRPr lang="fr-FR"/>
          </a:p>
        </p:txBody>
      </p:sp>
      <p:sp>
        <p:nvSpPr>
          <p:cNvPr id="3075"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a:effectLst/>
        </p:spPr>
        <p:txBody>
          <a:bodyPr vert="horz" wrap="square" lIns="99884" tIns="49942" rIns="99884" bIns="49942" numCol="1" anchor="t" anchorCtr="0" compatLnSpc="1">
            <a:prstTxWarp prst="textNoShape">
              <a:avLst/>
            </a:prstTxWarp>
          </a:bodyPr>
          <a:lstStyle>
            <a:lvl1pPr algn="r" defTabSz="998538">
              <a:defRPr sz="1300" smtClean="0"/>
            </a:lvl1pPr>
          </a:lstStyle>
          <a:p>
            <a:pPr>
              <a:defRPr/>
            </a:pPr>
            <a:endParaRPr lang="fr-FR"/>
          </a:p>
        </p:txBody>
      </p:sp>
      <p:sp>
        <p:nvSpPr>
          <p:cNvPr id="3076"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a:effectLst/>
        </p:spPr>
        <p:txBody>
          <a:bodyPr vert="horz" wrap="square" lIns="99884" tIns="49942" rIns="99884" bIns="49942" numCol="1" anchor="b" anchorCtr="0" compatLnSpc="1">
            <a:prstTxWarp prst="textNoShape">
              <a:avLst/>
            </a:prstTxWarp>
          </a:bodyPr>
          <a:lstStyle>
            <a:lvl1pPr algn="l" defTabSz="998538">
              <a:defRPr sz="1300" smtClean="0"/>
            </a:lvl1pPr>
          </a:lstStyle>
          <a:p>
            <a:pPr>
              <a:defRPr/>
            </a:pPr>
            <a:endParaRPr lang="fr-FR"/>
          </a:p>
        </p:txBody>
      </p:sp>
      <p:sp>
        <p:nvSpPr>
          <p:cNvPr id="3077"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a:effectLst/>
        </p:spPr>
        <p:txBody>
          <a:bodyPr vert="horz" wrap="square" lIns="99884" tIns="49942" rIns="99884" bIns="49942" numCol="1" anchor="b" anchorCtr="0" compatLnSpc="1">
            <a:prstTxWarp prst="textNoShape">
              <a:avLst/>
            </a:prstTxWarp>
          </a:bodyPr>
          <a:lstStyle>
            <a:lvl1pPr algn="r" defTabSz="998538">
              <a:defRPr sz="1300" smtClean="0"/>
            </a:lvl1pPr>
          </a:lstStyle>
          <a:p>
            <a:pPr>
              <a:defRPr/>
            </a:pPr>
            <a:fld id="{F20015A5-A24D-4072-B15D-F8E7F52FACF8}"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884" tIns="49942" rIns="99884" bIns="49942" numCol="1" anchor="t" anchorCtr="0" compatLnSpc="1">
            <a:prstTxWarp prst="textNoShape">
              <a:avLst/>
            </a:prstTxWarp>
          </a:bodyPr>
          <a:lstStyle>
            <a:lvl1pPr algn="l" defTabSz="998538">
              <a:defRPr sz="1300" smtClean="0"/>
            </a:lvl1pPr>
          </a:lstStyle>
          <a:p>
            <a:pPr>
              <a:defRPr/>
            </a:pPr>
            <a:endParaRPr lang="fr-FR"/>
          </a:p>
        </p:txBody>
      </p:sp>
      <p:sp>
        <p:nvSpPr>
          <p:cNvPr id="6147"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9884" tIns="49942" rIns="99884" bIns="49942" numCol="1" anchor="t" anchorCtr="0" compatLnSpc="1">
            <a:prstTxWarp prst="textNoShape">
              <a:avLst/>
            </a:prstTxWarp>
          </a:bodyPr>
          <a:lstStyle>
            <a:lvl1pPr algn="r" defTabSz="998538">
              <a:defRPr sz="1300" smtClean="0"/>
            </a:lvl1pPr>
          </a:lstStyle>
          <a:p>
            <a:pPr>
              <a:defRPr/>
            </a:pPr>
            <a:endParaRPr lang="fr-FR"/>
          </a:p>
        </p:txBody>
      </p:sp>
      <p:sp>
        <p:nvSpPr>
          <p:cNvPr id="26628" name="Rectangle 4"/>
          <p:cNvSpPr>
            <a:spLocks noGrp="1" noRot="1" noChangeAspect="1" noChangeArrowheads="1" noTextEdit="1"/>
          </p:cNvSpPr>
          <p:nvPr>
            <p:ph type="sldImg" idx="2"/>
          </p:nvPr>
        </p:nvSpPr>
        <p:spPr bwMode="auto">
          <a:xfrm>
            <a:off x="995363" y="769938"/>
            <a:ext cx="5111750" cy="383381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0925"/>
            <a:ext cx="5207000" cy="4603750"/>
          </a:xfrm>
          <a:prstGeom prst="rect">
            <a:avLst/>
          </a:prstGeom>
          <a:noFill/>
          <a:ln w="9525">
            <a:noFill/>
            <a:miter lim="800000"/>
            <a:headEnd/>
            <a:tailEnd/>
          </a:ln>
          <a:effectLst/>
        </p:spPr>
        <p:txBody>
          <a:bodyPr vert="horz" wrap="square" lIns="99884" tIns="49942" rIns="99884" bIns="49942"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150"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9884" tIns="49942" rIns="99884" bIns="49942" numCol="1" anchor="b" anchorCtr="0" compatLnSpc="1">
            <a:prstTxWarp prst="textNoShape">
              <a:avLst/>
            </a:prstTxWarp>
          </a:bodyPr>
          <a:lstStyle>
            <a:lvl1pPr algn="l" defTabSz="998538">
              <a:defRPr sz="1300" smtClean="0"/>
            </a:lvl1pPr>
          </a:lstStyle>
          <a:p>
            <a:pPr>
              <a:defRPr/>
            </a:pPr>
            <a:endParaRPr lang="fr-FR"/>
          </a:p>
        </p:txBody>
      </p:sp>
      <p:sp>
        <p:nvSpPr>
          <p:cNvPr id="6151"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9884" tIns="49942" rIns="99884" bIns="49942" numCol="1" anchor="b" anchorCtr="0" compatLnSpc="1">
            <a:prstTxWarp prst="textNoShape">
              <a:avLst/>
            </a:prstTxWarp>
          </a:bodyPr>
          <a:lstStyle>
            <a:lvl1pPr algn="r" defTabSz="998538">
              <a:defRPr sz="1300" smtClean="0"/>
            </a:lvl1pPr>
          </a:lstStyle>
          <a:p>
            <a:pPr>
              <a:defRPr/>
            </a:pPr>
            <a:fld id="{7119D32B-2E9C-443B-ABD8-6E73413E1175}"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4C561A9D-7C6C-4722-8E1C-3FBE160FE847}" type="slidenum">
              <a:rPr lang="fr-FR"/>
              <a:pPr/>
              <a:t>1</a:t>
            </a:fld>
            <a:endParaRPr lang="fr-F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EE09925-B81E-4F7B-B9AC-8BF79E03D481}" type="slidenum">
              <a:rPr lang="fr-FR"/>
              <a:pPr/>
              <a:t>10</a:t>
            </a:fld>
            <a:endParaRPr lang="fr-FR"/>
          </a:p>
        </p:txBody>
      </p:sp>
      <p:sp>
        <p:nvSpPr>
          <p:cNvPr id="35843" name="Rectangle 2"/>
          <p:cNvSpPr>
            <a:spLocks noGrp="1" noRot="1" noChangeAspect="1" noChangeArrowheads="1" noTextEdit="1"/>
          </p:cNvSpPr>
          <p:nvPr>
            <p:ph type="sldImg"/>
          </p:nvPr>
        </p:nvSpPr>
        <p:spPr>
          <a:xfrm>
            <a:off x="993775" y="769938"/>
            <a:ext cx="5113338" cy="3835400"/>
          </a:xfrm>
          <a:ln/>
        </p:spPr>
      </p:sp>
      <p:sp>
        <p:nvSpPr>
          <p:cNvPr id="35844" name="Rectangle 3"/>
          <p:cNvSpPr>
            <a:spLocks noGrp="1" noChangeArrowheads="1"/>
          </p:cNvSpPr>
          <p:nvPr>
            <p:ph type="body" idx="1"/>
          </p:nvPr>
        </p:nvSpPr>
        <p:spPr>
          <a:xfrm>
            <a:off x="946150" y="4859338"/>
            <a:ext cx="5207000" cy="4605337"/>
          </a:xfrm>
          <a:noFill/>
          <a:ln/>
        </p:spPr>
        <p:txBody>
          <a:bodyPr/>
          <a:lstStyle/>
          <a:p>
            <a:pPr eaLnBrk="1" hangingPunct="1"/>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DBA67695-9188-4A75-805E-E2E996AAC7C4}" type="slidenum">
              <a:rPr lang="fr-FR"/>
              <a:pPr/>
              <a:t>11</a:t>
            </a:fld>
            <a:endParaRPr lang="fr-FR"/>
          </a:p>
        </p:txBody>
      </p:sp>
      <p:sp>
        <p:nvSpPr>
          <p:cNvPr id="36867" name="Rectangle 2"/>
          <p:cNvSpPr>
            <a:spLocks noGrp="1" noRot="1" noChangeAspect="1" noChangeArrowheads="1" noTextEdit="1"/>
          </p:cNvSpPr>
          <p:nvPr>
            <p:ph type="sldImg"/>
          </p:nvPr>
        </p:nvSpPr>
        <p:spPr>
          <a:xfrm>
            <a:off x="992188" y="768350"/>
            <a:ext cx="5116512" cy="3836988"/>
          </a:xfrm>
          <a:ln/>
        </p:spPr>
      </p:sp>
      <p:sp>
        <p:nvSpPr>
          <p:cNvPr id="36868" name="Rectangle 3"/>
          <p:cNvSpPr>
            <a:spLocks noGrp="1" noChangeArrowheads="1"/>
          </p:cNvSpPr>
          <p:nvPr>
            <p:ph type="body" idx="1"/>
          </p:nvPr>
        </p:nvSpPr>
        <p:spPr>
          <a:xfrm>
            <a:off x="946150" y="4860925"/>
            <a:ext cx="5207000" cy="4605338"/>
          </a:xfrm>
          <a:noFill/>
          <a:ln/>
        </p:spPr>
        <p:txBody>
          <a:bodyPr/>
          <a:lstStyle/>
          <a:p>
            <a:pPr eaLnBrk="1" hangingPunct="1"/>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E1059AD-9024-4190-B030-D13EEF591FC2}" type="slidenum">
              <a:rPr lang="fr-FR"/>
              <a:pPr/>
              <a:t>12</a:t>
            </a:fld>
            <a:endParaRPr lang="fr-FR"/>
          </a:p>
        </p:txBody>
      </p:sp>
      <p:sp>
        <p:nvSpPr>
          <p:cNvPr id="37891" name="Rectangle 2"/>
          <p:cNvSpPr>
            <a:spLocks noGrp="1" noRot="1" noChangeAspect="1" noChangeArrowheads="1" noTextEdit="1"/>
          </p:cNvSpPr>
          <p:nvPr>
            <p:ph type="sldImg"/>
          </p:nvPr>
        </p:nvSpPr>
        <p:spPr>
          <a:xfrm>
            <a:off x="992188" y="768350"/>
            <a:ext cx="5116512" cy="3836988"/>
          </a:xfrm>
          <a:ln/>
        </p:spPr>
      </p:sp>
      <p:sp>
        <p:nvSpPr>
          <p:cNvPr id="37892" name="Rectangle 3"/>
          <p:cNvSpPr>
            <a:spLocks noGrp="1" noChangeArrowheads="1"/>
          </p:cNvSpPr>
          <p:nvPr>
            <p:ph type="body" idx="1"/>
          </p:nvPr>
        </p:nvSpPr>
        <p:spPr>
          <a:xfrm>
            <a:off x="946150" y="4860925"/>
            <a:ext cx="5207000" cy="4605338"/>
          </a:xfrm>
          <a:noFill/>
          <a:ln/>
        </p:spPr>
        <p:txBody>
          <a:bodyPr/>
          <a:lstStyle/>
          <a:p>
            <a:pPr eaLnBrk="1" hangingPunct="1"/>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7623E2C0-9FDA-4E7F-B64F-60704BCBCA35}" type="slidenum">
              <a:rPr lang="fr-FR"/>
              <a:pPr/>
              <a:t>13</a:t>
            </a:fld>
            <a:endParaRPr lang="fr-FR"/>
          </a:p>
        </p:txBody>
      </p:sp>
      <p:sp>
        <p:nvSpPr>
          <p:cNvPr id="38915" name="Rectangle 2"/>
          <p:cNvSpPr>
            <a:spLocks noGrp="1" noRot="1" noChangeAspect="1" noChangeArrowheads="1" noTextEdit="1"/>
          </p:cNvSpPr>
          <p:nvPr>
            <p:ph type="sldImg"/>
          </p:nvPr>
        </p:nvSpPr>
        <p:spPr>
          <a:xfrm>
            <a:off x="992188" y="768350"/>
            <a:ext cx="5116512" cy="3836988"/>
          </a:xfrm>
          <a:ln/>
        </p:spPr>
      </p:sp>
      <p:sp>
        <p:nvSpPr>
          <p:cNvPr id="38916" name="Rectangle 3"/>
          <p:cNvSpPr>
            <a:spLocks noGrp="1" noChangeArrowheads="1"/>
          </p:cNvSpPr>
          <p:nvPr>
            <p:ph type="body" idx="1"/>
          </p:nvPr>
        </p:nvSpPr>
        <p:spPr>
          <a:xfrm>
            <a:off x="946150" y="4860925"/>
            <a:ext cx="5207000" cy="4605338"/>
          </a:xfrm>
          <a:noFill/>
          <a:ln/>
        </p:spPr>
        <p:txBody>
          <a:bodyPr/>
          <a:lstStyle/>
          <a:p>
            <a:pPr eaLnBrk="1" hangingPunct="1"/>
            <a:endParaRPr 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E5C1FCAB-19C0-4BB3-B673-F3D73FBE42FB}" type="slidenum">
              <a:rPr lang="fr-FR"/>
              <a:pPr/>
              <a:t>14</a:t>
            </a:fld>
            <a:endParaRPr lang="fr-FR"/>
          </a:p>
        </p:txBody>
      </p:sp>
      <p:sp>
        <p:nvSpPr>
          <p:cNvPr id="39939" name="Rectangle 2"/>
          <p:cNvSpPr>
            <a:spLocks noGrp="1" noRot="1" noChangeAspect="1" noChangeArrowheads="1" noTextEdit="1"/>
          </p:cNvSpPr>
          <p:nvPr>
            <p:ph type="sldImg"/>
          </p:nvPr>
        </p:nvSpPr>
        <p:spPr>
          <a:xfrm>
            <a:off x="1000125" y="784225"/>
            <a:ext cx="5135563" cy="3851275"/>
          </a:xfrm>
          <a:ln/>
        </p:spPr>
      </p:sp>
      <p:sp>
        <p:nvSpPr>
          <p:cNvPr id="39940" name="Rectangle 3"/>
          <p:cNvSpPr>
            <a:spLocks noGrp="1" noChangeArrowheads="1"/>
          </p:cNvSpPr>
          <p:nvPr>
            <p:ph type="body" idx="1"/>
          </p:nvPr>
        </p:nvSpPr>
        <p:spPr>
          <a:xfrm>
            <a:off x="973138" y="4870450"/>
            <a:ext cx="5191125" cy="4635500"/>
          </a:xfrm>
          <a:noFill/>
          <a:ln/>
        </p:spPr>
        <p:txBody>
          <a:bodyPr/>
          <a:lstStyle/>
          <a:p>
            <a:pPr eaLnBrk="1" hangingPunct="1"/>
            <a:endParaRPr lang="fr-F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FC04E2E2-BC15-4BE7-8DE8-8CEFCC673E21}" type="slidenum">
              <a:rPr lang="fr-FR"/>
              <a:pPr/>
              <a:t>15</a:t>
            </a:fld>
            <a:endParaRPr lang="fr-FR"/>
          </a:p>
        </p:txBody>
      </p:sp>
      <p:sp>
        <p:nvSpPr>
          <p:cNvPr id="23555" name="Rectangle 2"/>
          <p:cNvSpPr>
            <a:spLocks noGrp="1" noRot="1" noChangeAspect="1" noChangeArrowheads="1" noTextEdit="1"/>
          </p:cNvSpPr>
          <p:nvPr>
            <p:ph type="sldImg"/>
          </p:nvPr>
        </p:nvSpPr>
        <p:spPr>
          <a:xfrm>
            <a:off x="992188" y="768350"/>
            <a:ext cx="5116512" cy="3836988"/>
          </a:xfrm>
          <a:ln/>
        </p:spPr>
      </p:sp>
      <p:sp>
        <p:nvSpPr>
          <p:cNvPr id="23556" name="Rectangle 3"/>
          <p:cNvSpPr>
            <a:spLocks noGrp="1" noChangeArrowheads="1"/>
          </p:cNvSpPr>
          <p:nvPr>
            <p:ph type="body" idx="1"/>
          </p:nvPr>
        </p:nvSpPr>
        <p:spPr>
          <a:xfrm>
            <a:off x="709613" y="4860925"/>
            <a:ext cx="5680075" cy="4605338"/>
          </a:xfrm>
          <a:noFill/>
          <a:ln/>
        </p:spPr>
        <p:txBody>
          <a:bodyPr/>
          <a:lstStyle/>
          <a:p>
            <a:pPr eaLnBrk="1" hangingPunct="1"/>
            <a:endParaRPr 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83A19022-FA88-4987-9A12-FA7F86450F98}" type="slidenum">
              <a:rPr lang="fr-FR"/>
              <a:pPr/>
              <a:t>16</a:t>
            </a:fld>
            <a:endParaRPr lang="fr-FR"/>
          </a:p>
        </p:txBody>
      </p:sp>
      <p:sp>
        <p:nvSpPr>
          <p:cNvPr id="27651" name="Rectangle 2"/>
          <p:cNvSpPr>
            <a:spLocks noGrp="1" noRot="1" noChangeAspect="1" noChangeArrowheads="1" noTextEdit="1"/>
          </p:cNvSpPr>
          <p:nvPr>
            <p:ph type="sldImg"/>
          </p:nvPr>
        </p:nvSpPr>
        <p:spPr>
          <a:xfrm>
            <a:off x="993775" y="768350"/>
            <a:ext cx="5113338" cy="3835400"/>
          </a:xfrm>
          <a:ln/>
        </p:spPr>
      </p:sp>
      <p:sp>
        <p:nvSpPr>
          <p:cNvPr id="27652" name="Rectangle 3"/>
          <p:cNvSpPr>
            <a:spLocks noGrp="1" noChangeArrowheads="1"/>
          </p:cNvSpPr>
          <p:nvPr>
            <p:ph type="body" idx="1"/>
          </p:nvPr>
        </p:nvSpPr>
        <p:spPr>
          <a:xfrm>
            <a:off x="949325" y="4860925"/>
            <a:ext cx="5200650" cy="4605338"/>
          </a:xfrm>
          <a:noFill/>
          <a:ln/>
        </p:spPr>
        <p:txBody>
          <a:bodyPr/>
          <a:lstStyle/>
          <a:p>
            <a:pPr eaLnBrk="1" hangingPunct="1"/>
            <a:endParaRPr lang="fr-F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7F667369-8CAA-4669-BB9F-1A6E7911D6D9}" type="slidenum">
              <a:rPr lang="fr-FR"/>
              <a:pPr/>
              <a:t>17</a:t>
            </a:fld>
            <a:endParaRPr lang="fr-FR"/>
          </a:p>
        </p:txBody>
      </p:sp>
      <p:sp>
        <p:nvSpPr>
          <p:cNvPr id="24579" name="Rectangle 2"/>
          <p:cNvSpPr>
            <a:spLocks noGrp="1" noRot="1" noChangeAspect="1" noChangeArrowheads="1" noTextEdit="1"/>
          </p:cNvSpPr>
          <p:nvPr>
            <p:ph type="sldImg"/>
          </p:nvPr>
        </p:nvSpPr>
        <p:spPr>
          <a:xfrm>
            <a:off x="1163638" y="892175"/>
            <a:ext cx="4784725" cy="3589338"/>
          </a:xfrm>
          <a:ln w="12700" cap="flat">
            <a:solidFill>
              <a:schemeClr val="tx1"/>
            </a:solidFill>
          </a:ln>
        </p:spPr>
      </p:sp>
      <p:sp>
        <p:nvSpPr>
          <p:cNvPr id="24580" name="Rectangle 3"/>
          <p:cNvSpPr>
            <a:spLocks noGrp="1" noChangeArrowheads="1"/>
          </p:cNvSpPr>
          <p:nvPr>
            <p:ph type="body" idx="1"/>
          </p:nvPr>
        </p:nvSpPr>
        <p:spPr>
          <a:xfrm>
            <a:off x="947738" y="4860925"/>
            <a:ext cx="5203825" cy="4605338"/>
          </a:xfrm>
          <a:noFill/>
          <a:ln/>
        </p:spPr>
        <p:txBody>
          <a:bodyPr lIns="94933" tIns="45834" rIns="94933" bIns="45834"/>
          <a:lstStyle/>
          <a:p>
            <a:pPr eaLnBrk="1" hangingPunct="1"/>
            <a:endParaRPr lang="fr-FR" smtClean="0"/>
          </a:p>
        </p:txBody>
      </p:sp>
      <p:grpSp>
        <p:nvGrpSpPr>
          <p:cNvPr id="2" name="Group 4"/>
          <p:cNvGrpSpPr>
            <a:grpSpLocks/>
          </p:cNvGrpSpPr>
          <p:nvPr/>
        </p:nvGrpSpPr>
        <p:grpSpPr bwMode="auto">
          <a:xfrm>
            <a:off x="892175" y="4792663"/>
            <a:ext cx="5353050" cy="4792662"/>
            <a:chOff x="528" y="2928"/>
            <a:chExt cx="3168" cy="2928"/>
          </a:xfrm>
        </p:grpSpPr>
        <p:sp>
          <p:nvSpPr>
            <p:cNvPr id="24583" name="Rectangle 6"/>
            <p:cNvSpPr>
              <a:spLocks noChangeArrowheads="1"/>
            </p:cNvSpPr>
            <p:nvPr/>
          </p:nvSpPr>
          <p:spPr bwMode="auto">
            <a:xfrm>
              <a:off x="528" y="2928"/>
              <a:ext cx="3168" cy="2928"/>
            </a:xfrm>
            <a:prstGeom prst="rect">
              <a:avLst/>
            </a:prstGeom>
            <a:noFill/>
            <a:ln w="12700">
              <a:solidFill>
                <a:schemeClr val="tx1"/>
              </a:solidFill>
              <a:miter lim="800000"/>
              <a:headEnd type="none" w="sm" len="sm"/>
              <a:tailEnd type="none" w="sm" len="sm"/>
            </a:ln>
          </p:spPr>
          <p:txBody>
            <a:bodyPr wrap="none" anchor="ctr"/>
            <a:lstStyle/>
            <a:p>
              <a:endParaRPr lang="fr-FR"/>
            </a:p>
          </p:txBody>
        </p:sp>
      </p:grpSp>
      <p:sp>
        <p:nvSpPr>
          <p:cNvPr id="24582" name="Rectangle 5"/>
          <p:cNvSpPr>
            <a:spLocks noGrp="1" noChangeArrowheads="1"/>
          </p:cNvSpPr>
          <p:nvPr/>
        </p:nvSpPr>
        <p:spPr bwMode="auto">
          <a:xfrm>
            <a:off x="890588" y="4714875"/>
            <a:ext cx="4887912" cy="4467225"/>
          </a:xfrm>
          <a:prstGeom prst="rect">
            <a:avLst/>
          </a:prstGeom>
          <a:noFill/>
          <a:ln w="9525">
            <a:noFill/>
            <a:miter lim="800000"/>
            <a:headEnd/>
            <a:tailEnd/>
          </a:ln>
        </p:spPr>
        <p:txBody>
          <a:bodyPr lIns="94933" tIns="45834" rIns="94933" bIns="45834"/>
          <a:lstStyle/>
          <a:p>
            <a:pPr algn="l">
              <a:spcBef>
                <a:spcPct val="30000"/>
              </a:spcBef>
            </a:pPr>
            <a:r>
              <a:rPr lang="fr-FR" sz="1200"/>
              <a:t>____________________________________________________________________________________________________________________________________________________________________________________________________________________________________________________</a:t>
            </a:r>
          </a:p>
          <a:p>
            <a:pPr algn="l">
              <a:spcBef>
                <a:spcPct val="30000"/>
              </a:spcBef>
            </a:pPr>
            <a:r>
              <a:rPr lang="fr-FR" sz="1200"/>
              <a:t>____________________________________________________________________________________________________________________________________________________________________________________________________________________________________________________</a:t>
            </a:r>
          </a:p>
          <a:p>
            <a:pPr algn="l">
              <a:spcBef>
                <a:spcPct val="30000"/>
              </a:spcBef>
            </a:pPr>
            <a:r>
              <a:rPr lang="fr-FR" sz="1200"/>
              <a:t>____________________________________________________________________________________________________________________________________________________________________________________________________________________________________________________</a:t>
            </a:r>
          </a:p>
          <a:p>
            <a:pPr algn="l">
              <a:spcBef>
                <a:spcPct val="30000"/>
              </a:spcBef>
            </a:pPr>
            <a:r>
              <a:rPr lang="fr-FR" sz="1200"/>
              <a:t>____________________________________________________________________________________________________________________________________________________________________________________________________________________________________________________</a:t>
            </a:r>
          </a:p>
          <a:p>
            <a:pPr algn="l">
              <a:spcBef>
                <a:spcPct val="30000"/>
              </a:spcBef>
            </a:pPr>
            <a:r>
              <a:rPr lang="fr-FR" sz="1200"/>
              <a:t>____________________________________________________________________________________________________________________________________________________________________________________________________________________________________________________</a:t>
            </a:r>
          </a:p>
          <a:p>
            <a:pPr algn="l">
              <a:spcBef>
                <a:spcPct val="30000"/>
              </a:spcBef>
            </a:pPr>
            <a:r>
              <a:rPr lang="fr-FR" sz="1200"/>
              <a:t>__________________________________________________________________________________________________________________________</a:t>
            </a:r>
          </a:p>
          <a:p>
            <a:pPr algn="l">
              <a:spcBef>
                <a:spcPct val="30000"/>
              </a:spcBef>
            </a:pPr>
            <a:endParaRPr lang="fr-FR"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0B521554-8CE2-47CA-9DD5-90C2B723B659}" type="slidenum">
              <a:rPr lang="fr-FR"/>
              <a:pPr/>
              <a:t>18</a:t>
            </a:fld>
            <a:endParaRPr lang="fr-FR"/>
          </a:p>
        </p:txBody>
      </p:sp>
      <p:sp>
        <p:nvSpPr>
          <p:cNvPr id="25603" name="Rectangle 2"/>
          <p:cNvSpPr>
            <a:spLocks noGrp="1" noRot="1" noChangeAspect="1" noChangeArrowheads="1" noTextEdit="1"/>
          </p:cNvSpPr>
          <p:nvPr>
            <p:ph type="sldImg"/>
          </p:nvPr>
        </p:nvSpPr>
        <p:spPr>
          <a:xfrm>
            <a:off x="1000125" y="784225"/>
            <a:ext cx="5135563" cy="3851275"/>
          </a:xfrm>
          <a:ln/>
        </p:spPr>
      </p:sp>
      <p:sp>
        <p:nvSpPr>
          <p:cNvPr id="25604" name="Rectangle 3"/>
          <p:cNvSpPr>
            <a:spLocks noGrp="1" noChangeArrowheads="1"/>
          </p:cNvSpPr>
          <p:nvPr>
            <p:ph type="body" idx="1"/>
          </p:nvPr>
        </p:nvSpPr>
        <p:spPr>
          <a:xfrm>
            <a:off x="973138" y="4870450"/>
            <a:ext cx="5191125" cy="4635500"/>
          </a:xfrm>
          <a:noFill/>
          <a:ln/>
        </p:spPr>
        <p:txBody>
          <a:bodyPr/>
          <a:lstStyle/>
          <a:p>
            <a:pPr eaLnBrk="1" hangingPunct="1"/>
            <a:endParaRPr lang="fr-F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24911E9-B630-4AE6-ABA4-7836CC138E6E}" type="slidenum">
              <a:rPr lang="fr-FR"/>
              <a:pPr/>
              <a:t>19</a:t>
            </a:fld>
            <a:endParaRPr lang="fr-FR"/>
          </a:p>
        </p:txBody>
      </p:sp>
      <p:sp>
        <p:nvSpPr>
          <p:cNvPr id="26627" name="Rectangle 2"/>
          <p:cNvSpPr>
            <a:spLocks noGrp="1" noRot="1" noChangeAspect="1" noChangeArrowheads="1" noTextEdit="1"/>
          </p:cNvSpPr>
          <p:nvPr>
            <p:ph type="sldImg"/>
          </p:nvPr>
        </p:nvSpPr>
        <p:spPr>
          <a:xfrm>
            <a:off x="993775" y="768350"/>
            <a:ext cx="5113338" cy="3835400"/>
          </a:xfrm>
          <a:ln/>
        </p:spPr>
      </p:sp>
      <p:sp>
        <p:nvSpPr>
          <p:cNvPr id="26628" name="Rectangle 3"/>
          <p:cNvSpPr>
            <a:spLocks noGrp="1" noChangeArrowheads="1"/>
          </p:cNvSpPr>
          <p:nvPr>
            <p:ph type="body" idx="1"/>
          </p:nvPr>
        </p:nvSpPr>
        <p:spPr>
          <a:xfrm>
            <a:off x="949325" y="4860925"/>
            <a:ext cx="5200650" cy="4605338"/>
          </a:xfrm>
          <a:noFill/>
          <a:ln/>
        </p:spPr>
        <p:txBody>
          <a:bodyP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660B38A-9176-4980-8FF4-DD450D1F674E}" type="slidenum">
              <a:rPr lang="fr-FR"/>
              <a:pPr/>
              <a:t>2</a:t>
            </a:fld>
            <a:endParaRPr lang="fr-FR"/>
          </a:p>
        </p:txBody>
      </p:sp>
      <p:sp>
        <p:nvSpPr>
          <p:cNvPr id="28675" name="Rectangle 2"/>
          <p:cNvSpPr>
            <a:spLocks noGrp="1" noRot="1" noChangeAspect="1" noChangeArrowheads="1" noTextEdit="1"/>
          </p:cNvSpPr>
          <p:nvPr>
            <p:ph type="sldImg"/>
          </p:nvPr>
        </p:nvSpPr>
        <p:spPr>
          <a:xfrm>
            <a:off x="995363" y="769938"/>
            <a:ext cx="5110162" cy="3832225"/>
          </a:xfrm>
          <a:ln/>
        </p:spPr>
      </p:sp>
      <p:sp>
        <p:nvSpPr>
          <p:cNvPr id="28676" name="Rectangle 3"/>
          <p:cNvSpPr>
            <a:spLocks noGrp="1" noChangeArrowheads="1"/>
          </p:cNvSpPr>
          <p:nvPr>
            <p:ph type="body" idx="1"/>
          </p:nvPr>
        </p:nvSpPr>
        <p:spPr>
          <a:xfrm>
            <a:off x="947738" y="4859338"/>
            <a:ext cx="5203825" cy="4605337"/>
          </a:xfrm>
          <a:noFill/>
          <a:ln/>
        </p:spPr>
        <p:txBody>
          <a:bodyPr lIns="95395" tIns="47699" rIns="95395" bIns="47699"/>
          <a:lstStyle/>
          <a:p>
            <a:pPr eaLnBrk="1" hangingPunct="1"/>
            <a:endParaRPr lang="fr-F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CC70874B-2DFE-44BC-8EE6-C3ECEDDC8BBD}" type="slidenum">
              <a:rPr lang="fr-FR"/>
              <a:pPr/>
              <a:t>20</a:t>
            </a:fld>
            <a:endParaRPr lang="fr-FR"/>
          </a:p>
        </p:txBody>
      </p:sp>
      <p:sp>
        <p:nvSpPr>
          <p:cNvPr id="40963" name="Rectangle 2"/>
          <p:cNvSpPr>
            <a:spLocks noGrp="1" noRot="1" noChangeAspect="1" noChangeArrowheads="1" noTextEdit="1"/>
          </p:cNvSpPr>
          <p:nvPr>
            <p:ph type="sldImg"/>
          </p:nvPr>
        </p:nvSpPr>
        <p:spPr>
          <a:xfrm>
            <a:off x="1003300" y="785813"/>
            <a:ext cx="5132388" cy="3849687"/>
          </a:xfrm>
          <a:ln/>
        </p:spPr>
      </p:sp>
      <p:sp>
        <p:nvSpPr>
          <p:cNvPr id="40964" name="Rectangle 3"/>
          <p:cNvSpPr>
            <a:spLocks noGrp="1" noChangeArrowheads="1"/>
          </p:cNvSpPr>
          <p:nvPr>
            <p:ph type="body" idx="1"/>
          </p:nvPr>
        </p:nvSpPr>
        <p:spPr>
          <a:xfrm>
            <a:off x="973138" y="4868863"/>
            <a:ext cx="5191125" cy="4637087"/>
          </a:xfrm>
          <a:noFill/>
          <a:ln/>
        </p:spPr>
        <p:txBody>
          <a:bodyPr/>
          <a:lstStyle/>
          <a:p>
            <a:pPr eaLnBrk="1" hangingPunct="1"/>
            <a:endParaRPr lang="fr-F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79C100F1-183B-49DA-BE9B-86A254982203}" type="slidenum">
              <a:rPr lang="fr-FR"/>
              <a:pPr/>
              <a:t>21</a:t>
            </a:fld>
            <a:endParaRPr lang="fr-FR"/>
          </a:p>
        </p:txBody>
      </p:sp>
      <p:sp>
        <p:nvSpPr>
          <p:cNvPr id="41987" name="Rectangle 2"/>
          <p:cNvSpPr>
            <a:spLocks noGrp="1" noRot="1" noChangeAspect="1" noChangeArrowheads="1" noTextEdit="1"/>
          </p:cNvSpPr>
          <p:nvPr>
            <p:ph type="sldImg"/>
          </p:nvPr>
        </p:nvSpPr>
        <p:spPr>
          <a:xfrm>
            <a:off x="992188" y="769938"/>
            <a:ext cx="5116512" cy="3836987"/>
          </a:xfrm>
          <a:ln/>
        </p:spPr>
      </p:sp>
      <p:sp>
        <p:nvSpPr>
          <p:cNvPr id="41988"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85CD9175-C5D8-4771-849D-4D729F7C2F65}" type="slidenum">
              <a:rPr lang="fr-FR"/>
              <a:pPr/>
              <a:t>22</a:t>
            </a:fld>
            <a:endParaRPr lang="fr-FR"/>
          </a:p>
        </p:txBody>
      </p:sp>
      <p:sp>
        <p:nvSpPr>
          <p:cNvPr id="43011" name="Rectangle 2"/>
          <p:cNvSpPr>
            <a:spLocks noGrp="1" noRot="1" noChangeAspect="1" noChangeArrowheads="1" noTextEdit="1"/>
          </p:cNvSpPr>
          <p:nvPr>
            <p:ph type="sldImg"/>
          </p:nvPr>
        </p:nvSpPr>
        <p:spPr>
          <a:xfrm>
            <a:off x="993775" y="769938"/>
            <a:ext cx="5113338" cy="3835400"/>
          </a:xfrm>
          <a:ln/>
        </p:spPr>
      </p:sp>
      <p:sp>
        <p:nvSpPr>
          <p:cNvPr id="43012" name="Rectangle 3"/>
          <p:cNvSpPr>
            <a:spLocks noGrp="1" noChangeArrowheads="1"/>
          </p:cNvSpPr>
          <p:nvPr>
            <p:ph type="body" idx="1"/>
          </p:nvPr>
        </p:nvSpPr>
        <p:spPr>
          <a:xfrm>
            <a:off x="946150" y="4859338"/>
            <a:ext cx="5207000" cy="4605337"/>
          </a:xfrm>
          <a:noFill/>
          <a:ln/>
        </p:spPr>
        <p:txBody>
          <a:bodyPr/>
          <a:lstStyle/>
          <a:p>
            <a:pPr eaLnBrk="1" hangingPunct="1"/>
            <a:endParaRPr lang="fr-F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0AB7099-1E40-4EC7-8277-EAFB784F74EF}" type="slidenum">
              <a:rPr lang="fr-FR"/>
              <a:pPr/>
              <a:t>23</a:t>
            </a:fld>
            <a:endParaRPr lang="fr-FR"/>
          </a:p>
        </p:txBody>
      </p:sp>
      <p:sp>
        <p:nvSpPr>
          <p:cNvPr id="44035" name="Rectangle 2"/>
          <p:cNvSpPr>
            <a:spLocks noGrp="1" noRot="1" noChangeAspect="1" noChangeArrowheads="1" noTextEdit="1"/>
          </p:cNvSpPr>
          <p:nvPr>
            <p:ph type="sldImg"/>
          </p:nvPr>
        </p:nvSpPr>
        <p:spPr>
          <a:xfrm>
            <a:off x="993775" y="769938"/>
            <a:ext cx="5113338" cy="3835400"/>
          </a:xfrm>
          <a:ln/>
        </p:spPr>
      </p:sp>
      <p:sp>
        <p:nvSpPr>
          <p:cNvPr id="44036" name="Rectangle 3"/>
          <p:cNvSpPr>
            <a:spLocks noGrp="1" noChangeArrowheads="1"/>
          </p:cNvSpPr>
          <p:nvPr>
            <p:ph type="body" idx="1"/>
          </p:nvPr>
        </p:nvSpPr>
        <p:spPr>
          <a:xfrm>
            <a:off x="946150" y="4859338"/>
            <a:ext cx="5207000" cy="4605337"/>
          </a:xfrm>
          <a:noFill/>
          <a:ln/>
        </p:spPr>
        <p:txBody>
          <a:bodyPr/>
          <a:lstStyle/>
          <a:p>
            <a:pPr eaLnBrk="1" hangingPunct="1"/>
            <a:endParaRPr lang="fr-F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4F585275-E936-4666-A72B-A1378CE9CBB9}" type="slidenum">
              <a:rPr lang="fr-FR"/>
              <a:pPr/>
              <a:t>24</a:t>
            </a:fld>
            <a:endParaRPr lang="fr-FR"/>
          </a:p>
        </p:txBody>
      </p:sp>
      <p:sp>
        <p:nvSpPr>
          <p:cNvPr id="45059" name="Rectangle 2"/>
          <p:cNvSpPr>
            <a:spLocks noGrp="1" noRot="1" noChangeAspect="1" noChangeArrowheads="1" noTextEdit="1"/>
          </p:cNvSpPr>
          <p:nvPr>
            <p:ph type="sldImg"/>
          </p:nvPr>
        </p:nvSpPr>
        <p:spPr>
          <a:xfrm>
            <a:off x="1155700" y="890588"/>
            <a:ext cx="4787900" cy="3590925"/>
          </a:xfrm>
          <a:ln/>
        </p:spPr>
      </p:sp>
      <p:sp>
        <p:nvSpPr>
          <p:cNvPr id="45060" name="Rectangle 3"/>
          <p:cNvSpPr>
            <a:spLocks noGrp="1" noChangeArrowheads="1"/>
          </p:cNvSpPr>
          <p:nvPr>
            <p:ph type="body" idx="1"/>
          </p:nvPr>
        </p:nvSpPr>
        <p:spPr>
          <a:xfrm>
            <a:off x="947738" y="4862513"/>
            <a:ext cx="5203825" cy="4605337"/>
          </a:xfrm>
          <a:noFill/>
          <a:ln/>
        </p:spPr>
        <p:txBody>
          <a:bodyPr/>
          <a:lstStyle/>
          <a:p>
            <a:pPr eaLnBrk="1" hangingPunct="1"/>
            <a:endParaRPr lang="fr-F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61AADDAB-0D66-4D0A-88CC-8FC96B544E40}" type="slidenum">
              <a:rPr lang="fr-FR"/>
              <a:pPr/>
              <a:t>25</a:t>
            </a:fld>
            <a:endParaRPr lang="fr-FR"/>
          </a:p>
        </p:txBody>
      </p:sp>
      <p:sp>
        <p:nvSpPr>
          <p:cNvPr id="46083" name="Rectangle 2"/>
          <p:cNvSpPr>
            <a:spLocks noGrp="1" noRot="1" noChangeAspect="1" noChangeArrowheads="1" noTextEdit="1"/>
          </p:cNvSpPr>
          <p:nvPr>
            <p:ph type="sldImg"/>
          </p:nvPr>
        </p:nvSpPr>
        <p:spPr>
          <a:xfrm>
            <a:off x="993775" y="769938"/>
            <a:ext cx="5113338" cy="3835400"/>
          </a:xfrm>
          <a:ln/>
        </p:spPr>
      </p:sp>
      <p:sp>
        <p:nvSpPr>
          <p:cNvPr id="46084" name="Rectangle 3"/>
          <p:cNvSpPr>
            <a:spLocks noGrp="1" noChangeArrowheads="1"/>
          </p:cNvSpPr>
          <p:nvPr>
            <p:ph type="body" idx="1"/>
          </p:nvPr>
        </p:nvSpPr>
        <p:spPr>
          <a:xfrm>
            <a:off x="946150" y="4859338"/>
            <a:ext cx="5207000" cy="4605337"/>
          </a:xfrm>
          <a:noFill/>
          <a:ln/>
        </p:spPr>
        <p:txBody>
          <a:bodyPr/>
          <a:lstStyle/>
          <a:p>
            <a:pPr eaLnBrk="1" hangingPunct="1"/>
            <a:endParaRPr lang="fr-F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341766F3-C74D-4A0E-B5BE-3E65A89AFBB2}" type="slidenum">
              <a:rPr lang="fr-FR"/>
              <a:pPr/>
              <a:t>26</a:t>
            </a:fld>
            <a:endParaRPr lang="fr-FR"/>
          </a:p>
        </p:txBody>
      </p:sp>
      <p:sp>
        <p:nvSpPr>
          <p:cNvPr id="47107" name="Rectangle 2"/>
          <p:cNvSpPr>
            <a:spLocks noGrp="1" noRot="1" noChangeAspect="1" noChangeArrowheads="1" noTextEdit="1"/>
          </p:cNvSpPr>
          <p:nvPr>
            <p:ph type="sldImg"/>
          </p:nvPr>
        </p:nvSpPr>
        <p:spPr>
          <a:xfrm>
            <a:off x="998538" y="773113"/>
            <a:ext cx="5105400" cy="3829050"/>
          </a:xfrm>
          <a:ln/>
        </p:spPr>
      </p:sp>
      <p:sp>
        <p:nvSpPr>
          <p:cNvPr id="47108" name="Rectangle 3"/>
          <p:cNvSpPr>
            <a:spLocks noGrp="1" noChangeArrowheads="1"/>
          </p:cNvSpPr>
          <p:nvPr>
            <p:ph type="body" idx="1"/>
          </p:nvPr>
        </p:nvSpPr>
        <p:spPr>
          <a:xfrm>
            <a:off x="946150" y="4860925"/>
            <a:ext cx="5207000" cy="4600575"/>
          </a:xfrm>
          <a:noFill/>
          <a:ln/>
        </p:spPr>
        <p:txBody>
          <a:bodyPr/>
          <a:lstStyle/>
          <a:p>
            <a:pPr eaLnBrk="1" hangingPunct="1"/>
            <a:endParaRPr lang="fr-F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4D699156-9155-4C2F-A9C3-71D4B17155DC}" type="slidenum">
              <a:rPr lang="fr-FR"/>
              <a:pPr/>
              <a:t>27</a:t>
            </a:fld>
            <a:endParaRPr lang="fr-FR"/>
          </a:p>
        </p:txBody>
      </p:sp>
      <p:sp>
        <p:nvSpPr>
          <p:cNvPr id="48131" name="Rectangle 2"/>
          <p:cNvSpPr>
            <a:spLocks noGrp="1" noRot="1" noChangeAspect="1" noChangeArrowheads="1" noTextEdit="1"/>
          </p:cNvSpPr>
          <p:nvPr>
            <p:ph type="sldImg"/>
          </p:nvPr>
        </p:nvSpPr>
        <p:spPr>
          <a:xfrm>
            <a:off x="1155700" y="890588"/>
            <a:ext cx="4787900" cy="3590925"/>
          </a:xfrm>
          <a:ln/>
        </p:spPr>
      </p:sp>
      <p:sp>
        <p:nvSpPr>
          <p:cNvPr id="48132" name="Rectangle 3"/>
          <p:cNvSpPr>
            <a:spLocks noGrp="1" noChangeArrowheads="1"/>
          </p:cNvSpPr>
          <p:nvPr>
            <p:ph type="body" idx="1"/>
          </p:nvPr>
        </p:nvSpPr>
        <p:spPr>
          <a:xfrm>
            <a:off x="947738" y="4862513"/>
            <a:ext cx="5203825" cy="4603750"/>
          </a:xfrm>
          <a:noFill/>
          <a:ln/>
        </p:spPr>
        <p:txBody>
          <a:bodyPr lIns="93659" tIns="46829" rIns="93659" bIns="46829"/>
          <a:lstStyle/>
          <a:p>
            <a:pPr eaLnBrk="1" hangingPunct="1"/>
            <a:endParaRPr lang="fr-F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27DE340B-B626-48CC-A7FB-49EB185C3731}" type="slidenum">
              <a:rPr lang="fr-FR"/>
              <a:pPr/>
              <a:t>28</a:t>
            </a:fld>
            <a:endParaRPr lang="fr-FR"/>
          </a:p>
        </p:txBody>
      </p:sp>
      <p:sp>
        <p:nvSpPr>
          <p:cNvPr id="49155" name="Rectangle 2"/>
          <p:cNvSpPr>
            <a:spLocks noGrp="1" noRot="1" noChangeAspect="1" noChangeArrowheads="1" noTextEdit="1"/>
          </p:cNvSpPr>
          <p:nvPr>
            <p:ph type="sldImg"/>
          </p:nvPr>
        </p:nvSpPr>
        <p:spPr>
          <a:xfrm>
            <a:off x="1158875" y="892175"/>
            <a:ext cx="4784725" cy="3589338"/>
          </a:xfrm>
          <a:ln/>
        </p:spPr>
      </p:sp>
      <p:sp>
        <p:nvSpPr>
          <p:cNvPr id="49156" name="Rectangle 3"/>
          <p:cNvSpPr>
            <a:spLocks noGrp="1" noChangeArrowheads="1"/>
          </p:cNvSpPr>
          <p:nvPr>
            <p:ph type="body" idx="1"/>
          </p:nvPr>
        </p:nvSpPr>
        <p:spPr>
          <a:xfrm>
            <a:off x="947738" y="4862513"/>
            <a:ext cx="5203825" cy="4603750"/>
          </a:xfrm>
          <a:noFill/>
          <a:ln/>
        </p:spPr>
        <p:txBody>
          <a:bodyPr lIns="91913" tIns="45957" rIns="91913" bIns="45957"/>
          <a:lstStyle/>
          <a:p>
            <a:pPr eaLnBrk="1" hangingPunct="1"/>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01B8D814-9000-4B1A-B281-3AAD917DA2C7}" type="slidenum">
              <a:rPr lang="fr-FR"/>
              <a:pPr/>
              <a:t>3</a:t>
            </a:fld>
            <a:endParaRPr lang="fr-F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1DAB4112-4B54-4AD7-A80D-613A6B28F5F9}" type="slidenum">
              <a:rPr lang="fr-FR"/>
              <a:pPr/>
              <a:t>4</a:t>
            </a:fld>
            <a:endParaRPr lang="fr-FR"/>
          </a:p>
        </p:txBody>
      </p:sp>
      <p:sp>
        <p:nvSpPr>
          <p:cNvPr id="30723" name="Rectangle 2"/>
          <p:cNvSpPr>
            <a:spLocks noGrp="1" noRot="1" noChangeAspect="1" noChangeArrowheads="1" noTextEdit="1"/>
          </p:cNvSpPr>
          <p:nvPr>
            <p:ph type="sldImg"/>
          </p:nvPr>
        </p:nvSpPr>
        <p:spPr>
          <a:xfrm>
            <a:off x="995363" y="769938"/>
            <a:ext cx="5110162" cy="3832225"/>
          </a:xfrm>
          <a:ln/>
        </p:spPr>
      </p:sp>
      <p:sp>
        <p:nvSpPr>
          <p:cNvPr id="30724" name="Rectangle 3"/>
          <p:cNvSpPr>
            <a:spLocks noGrp="1" noChangeArrowheads="1"/>
          </p:cNvSpPr>
          <p:nvPr>
            <p:ph type="body" idx="1"/>
          </p:nvPr>
        </p:nvSpPr>
        <p:spPr>
          <a:xfrm>
            <a:off x="947738" y="4859338"/>
            <a:ext cx="5203825" cy="4605337"/>
          </a:xfrm>
          <a:noFill/>
          <a:ln/>
        </p:spPr>
        <p:txBody>
          <a:bodyPr/>
          <a:lstStyle/>
          <a:p>
            <a:pPr eaLnBrk="1" hangingPunct="1"/>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8733F8B-2FEE-4982-8597-97A1B1B19DE5}" type="slidenum">
              <a:rPr lang="fr-FR"/>
              <a:pPr/>
              <a:t>5</a:t>
            </a:fld>
            <a:endParaRPr lang="fr-FR"/>
          </a:p>
        </p:txBody>
      </p:sp>
      <p:sp>
        <p:nvSpPr>
          <p:cNvPr id="20483" name="Rectangle 2"/>
          <p:cNvSpPr>
            <a:spLocks noGrp="1" noRot="1" noChangeAspect="1" noChangeArrowheads="1" noTextEdit="1"/>
          </p:cNvSpPr>
          <p:nvPr>
            <p:ph type="sldImg"/>
          </p:nvPr>
        </p:nvSpPr>
        <p:spPr>
          <a:xfrm>
            <a:off x="992188" y="769938"/>
            <a:ext cx="5116512" cy="3836987"/>
          </a:xfrm>
          <a:ln/>
        </p:spPr>
      </p:sp>
      <p:sp>
        <p:nvSpPr>
          <p:cNvPr id="2048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97647D2B-71D0-486F-B9A5-C92BBCA8A79C}" type="slidenum">
              <a:rPr lang="fr-FR"/>
              <a:pPr/>
              <a:t>6</a:t>
            </a:fld>
            <a:endParaRPr lang="fr-FR"/>
          </a:p>
        </p:txBody>
      </p:sp>
      <p:sp>
        <p:nvSpPr>
          <p:cNvPr id="31747" name="Rectangle 2"/>
          <p:cNvSpPr>
            <a:spLocks noGrp="1" noRot="1" noChangeAspect="1" noChangeArrowheads="1" noTextEdit="1"/>
          </p:cNvSpPr>
          <p:nvPr>
            <p:ph type="sldImg"/>
          </p:nvPr>
        </p:nvSpPr>
        <p:spPr>
          <a:xfrm>
            <a:off x="998538" y="773113"/>
            <a:ext cx="5105400" cy="3829050"/>
          </a:xfrm>
          <a:ln/>
        </p:spPr>
      </p:sp>
      <p:sp>
        <p:nvSpPr>
          <p:cNvPr id="31748" name="Rectangle 3"/>
          <p:cNvSpPr>
            <a:spLocks noGrp="1" noChangeArrowheads="1"/>
          </p:cNvSpPr>
          <p:nvPr>
            <p:ph type="body" idx="1"/>
          </p:nvPr>
        </p:nvSpPr>
        <p:spPr>
          <a:xfrm>
            <a:off x="946150" y="4860925"/>
            <a:ext cx="5207000" cy="4600575"/>
          </a:xfrm>
          <a:noFill/>
          <a:ln/>
        </p:spPr>
        <p:txBody>
          <a:bodyPr/>
          <a:lstStyle/>
          <a:p>
            <a:pPr eaLnBrk="1" hangingPunct="1"/>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3E292A1F-5559-4AA3-B834-921E51C4F747}" type="slidenum">
              <a:rPr lang="fr-FR"/>
              <a:pPr/>
              <a:t>7</a:t>
            </a:fld>
            <a:endParaRPr lang="fr-FR"/>
          </a:p>
        </p:txBody>
      </p:sp>
      <p:sp>
        <p:nvSpPr>
          <p:cNvPr id="32771" name="Rectangle 2"/>
          <p:cNvSpPr>
            <a:spLocks noGrp="1" noRot="1" noChangeAspect="1" noChangeArrowheads="1" noTextEdit="1"/>
          </p:cNvSpPr>
          <p:nvPr>
            <p:ph type="sldImg"/>
          </p:nvPr>
        </p:nvSpPr>
        <p:spPr>
          <a:xfrm>
            <a:off x="995363" y="769938"/>
            <a:ext cx="5110162" cy="3832225"/>
          </a:xfrm>
          <a:ln/>
        </p:spPr>
      </p:sp>
      <p:sp>
        <p:nvSpPr>
          <p:cNvPr id="32772" name="Rectangle 3"/>
          <p:cNvSpPr>
            <a:spLocks noGrp="1" noChangeArrowheads="1"/>
          </p:cNvSpPr>
          <p:nvPr>
            <p:ph type="body" idx="1"/>
          </p:nvPr>
        </p:nvSpPr>
        <p:spPr>
          <a:xfrm>
            <a:off x="947738" y="4860925"/>
            <a:ext cx="5203825" cy="4603750"/>
          </a:xfrm>
          <a:noFill/>
          <a:ln/>
        </p:spPr>
        <p:txBody>
          <a:bodyPr/>
          <a:lstStyle/>
          <a:p>
            <a:pPr eaLnBrk="1" hangingPunct="1"/>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C0F5C8E-791A-4E95-8B78-EB17634AD2FF}" type="slidenum">
              <a:rPr lang="fr-FR"/>
              <a:pPr/>
              <a:t>8</a:t>
            </a:fld>
            <a:endParaRPr lang="fr-F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CDC3AD69-67F5-470A-9EF6-F3562E3C483B}" type="slidenum">
              <a:rPr lang="fr-FR"/>
              <a:pPr/>
              <a:t>9</a:t>
            </a:fld>
            <a:endParaRPr lang="fr-FR"/>
          </a:p>
        </p:txBody>
      </p:sp>
      <p:sp>
        <p:nvSpPr>
          <p:cNvPr id="34819" name="Rectangle 2"/>
          <p:cNvSpPr>
            <a:spLocks noGrp="1" noRot="1" noChangeAspect="1" noChangeArrowheads="1" noTextEdit="1"/>
          </p:cNvSpPr>
          <p:nvPr>
            <p:ph type="sldImg"/>
          </p:nvPr>
        </p:nvSpPr>
        <p:spPr>
          <a:xfrm>
            <a:off x="995363" y="769938"/>
            <a:ext cx="5110162" cy="3832225"/>
          </a:xfrm>
          <a:ln/>
        </p:spPr>
      </p:sp>
      <p:sp>
        <p:nvSpPr>
          <p:cNvPr id="34820" name="Rectangle 3"/>
          <p:cNvSpPr>
            <a:spLocks noGrp="1" noChangeArrowheads="1"/>
          </p:cNvSpPr>
          <p:nvPr>
            <p:ph type="body" idx="1"/>
          </p:nvPr>
        </p:nvSpPr>
        <p:spPr>
          <a:xfrm>
            <a:off x="947738" y="4860925"/>
            <a:ext cx="5203825" cy="4603750"/>
          </a:xfrm>
          <a:noFill/>
          <a:ln/>
        </p:spPr>
        <p:txBody>
          <a:bodyPr/>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94210" name="Rectangle 2"/>
          <p:cNvSpPr>
            <a:spLocks noGrp="1" noChangeArrowheads="1"/>
          </p:cNvSpPr>
          <p:nvPr>
            <p:ph type="ctrTitle"/>
          </p:nvPr>
        </p:nvSpPr>
        <p:spPr>
          <a:xfrm>
            <a:off x="685800" y="3429000"/>
            <a:ext cx="7772400" cy="1143000"/>
          </a:xfrm>
        </p:spPr>
        <p:txBody>
          <a:bodyPr anchor="ctr"/>
          <a:lstStyle>
            <a:lvl1pPr algn="ctr">
              <a:defRPr sz="1600"/>
            </a:lvl1pPr>
          </a:lstStyle>
          <a:p>
            <a:r>
              <a:rPr lang="fr-FR"/>
              <a:t>Cliquez pour modifier le style du titre du masque</a:t>
            </a:r>
          </a:p>
        </p:txBody>
      </p:sp>
      <p:sp>
        <p:nvSpPr>
          <p:cNvPr id="94211" name="Rectangle 3"/>
          <p:cNvSpPr>
            <a:spLocks noGrp="1" noChangeArrowheads="1"/>
          </p:cNvSpPr>
          <p:nvPr>
            <p:ph type="subTitle" idx="1"/>
          </p:nvPr>
        </p:nvSpPr>
        <p:spPr>
          <a:xfrm>
            <a:off x="1371600" y="4800600"/>
            <a:ext cx="6400800" cy="990600"/>
          </a:xfrm>
        </p:spPr>
        <p:txBody>
          <a:bodyPr/>
          <a:lstStyle>
            <a:lvl1pPr marL="0" indent="0" algn="ctr">
              <a:buFontTx/>
              <a:buNone/>
              <a:defRPr sz="1200" i="1"/>
            </a:lvl1pPr>
          </a:lstStyle>
          <a:p>
            <a:r>
              <a:rPr lang="fr-FR"/>
              <a:t>Cliquez pour modifier le style des sous-titres du masque</a:t>
            </a:r>
          </a:p>
        </p:txBody>
      </p:sp>
      <p:sp>
        <p:nvSpPr>
          <p:cNvPr id="4" name="Rectangle 4"/>
          <p:cNvSpPr>
            <a:spLocks noGrp="1" noChangeArrowheads="1"/>
          </p:cNvSpPr>
          <p:nvPr>
            <p:ph type="ftr" sz="quarter" idx="10"/>
          </p:nvPr>
        </p:nvSpPr>
        <p:spPr bwMode="auto">
          <a:xfrm>
            <a:off x="381000" y="6477000"/>
            <a:ext cx="8610600" cy="3048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000" smtClean="0">
                <a:solidFill>
                  <a:srgbClr val="223D5E"/>
                </a:solidFill>
                <a:latin typeface="Arial Unicode MS" pitchFamily="34" charset="-128"/>
              </a:defRPr>
            </a:lvl1pPr>
          </a:lstStyle>
          <a:p>
            <a:pPr>
              <a:defRPr/>
            </a:pPr>
            <a:r>
              <a:rPr lang="fr-FR"/>
              <a:t>200705 PEE NOM DU CLIENT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0"/>
          </p:nvPr>
        </p:nvSpPr>
        <p:spPr>
          <a:ln/>
        </p:spPr>
        <p:txBody>
          <a:bodyPr/>
          <a:lstStyle>
            <a:lvl1pPr>
              <a:defRPr/>
            </a:lvl1pPr>
          </a:lstStyle>
          <a:p>
            <a:pPr>
              <a:defRPr/>
            </a:pPr>
            <a:fld id="{21D6D494-0556-4BB9-9FBE-FC247A5BE2A3}"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609600"/>
            <a:ext cx="1943100" cy="53340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85800" y="609600"/>
            <a:ext cx="5676900" cy="53340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0"/>
          </p:nvPr>
        </p:nvSpPr>
        <p:spPr>
          <a:ln/>
        </p:spPr>
        <p:txBody>
          <a:bodyPr/>
          <a:lstStyle>
            <a:lvl1pPr>
              <a:defRPr/>
            </a:lvl1pPr>
          </a:lstStyle>
          <a:p>
            <a:pPr>
              <a:defRPr/>
            </a:pPr>
            <a:fld id="{8E0D06BB-C9C0-4362-981F-3D0F4830FF9E}"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9906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685800" y="1676400"/>
            <a:ext cx="3810000" cy="4267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76400"/>
            <a:ext cx="3810000" cy="4267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sldNum" sz="quarter" idx="10"/>
          </p:nvPr>
        </p:nvSpPr>
        <p:spPr>
          <a:ln/>
        </p:spPr>
        <p:txBody>
          <a:bodyPr/>
          <a:lstStyle>
            <a:lvl1pPr>
              <a:defRPr/>
            </a:lvl1pPr>
          </a:lstStyle>
          <a:p>
            <a:pPr>
              <a:defRPr/>
            </a:pPr>
            <a:fld id="{B7468E89-A750-4C3E-883A-2D346072B1C3}"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9906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685800" y="1676400"/>
            <a:ext cx="7772400" cy="4267200"/>
          </a:xfrm>
        </p:spPr>
        <p:txBody>
          <a:bodyPr/>
          <a:lstStyle/>
          <a:p>
            <a:pPr lvl="0"/>
            <a:endParaRPr lang="fr-FR" noProof="0" smtClean="0"/>
          </a:p>
        </p:txBody>
      </p:sp>
      <p:sp>
        <p:nvSpPr>
          <p:cNvPr id="4" name="Rectangle 4"/>
          <p:cNvSpPr>
            <a:spLocks noGrp="1" noChangeArrowheads="1"/>
          </p:cNvSpPr>
          <p:nvPr>
            <p:ph type="sldNum" sz="quarter" idx="10"/>
          </p:nvPr>
        </p:nvSpPr>
        <p:spPr>
          <a:ln/>
        </p:spPr>
        <p:txBody>
          <a:bodyPr/>
          <a:lstStyle>
            <a:lvl1pPr>
              <a:defRPr/>
            </a:lvl1pPr>
          </a:lstStyle>
          <a:p>
            <a:pPr>
              <a:defRPr/>
            </a:pPr>
            <a:fld id="{78136C6C-0C37-44E4-B6FD-C90E1098C2A2}"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990600"/>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685800" y="1676400"/>
            <a:ext cx="7772400" cy="4267200"/>
          </a:xfrm>
        </p:spPr>
        <p:txBody>
          <a:bodyPr/>
          <a:lstStyle/>
          <a:p>
            <a:pPr lvl="0"/>
            <a:endParaRPr lang="fr-FR" noProof="0" smtClean="0"/>
          </a:p>
        </p:txBody>
      </p:sp>
      <p:sp>
        <p:nvSpPr>
          <p:cNvPr id="4" name="Rectangle 4"/>
          <p:cNvSpPr>
            <a:spLocks noGrp="1" noChangeArrowheads="1"/>
          </p:cNvSpPr>
          <p:nvPr>
            <p:ph type="sldNum" sz="quarter" idx="10"/>
          </p:nvPr>
        </p:nvSpPr>
        <p:spPr>
          <a:ln/>
        </p:spPr>
        <p:txBody>
          <a:bodyPr/>
          <a:lstStyle>
            <a:lvl1pPr>
              <a:defRPr/>
            </a:lvl1pPr>
          </a:lstStyle>
          <a:p>
            <a:pPr>
              <a:defRPr/>
            </a:pPr>
            <a:fld id="{FD66F421-08F6-4F62-AA63-E4BBFE56D285}"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0"/>
          </p:nvPr>
        </p:nvSpPr>
        <p:spPr>
          <a:ln/>
        </p:spPr>
        <p:txBody>
          <a:bodyPr/>
          <a:lstStyle>
            <a:lvl1pPr>
              <a:defRPr/>
            </a:lvl1pPr>
          </a:lstStyle>
          <a:p>
            <a:pPr>
              <a:defRPr/>
            </a:pPr>
            <a:fld id="{928B3284-789D-4D30-A392-6438D9CD26FF}"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sldNum" sz="quarter" idx="10"/>
          </p:nvPr>
        </p:nvSpPr>
        <p:spPr>
          <a:ln/>
        </p:spPr>
        <p:txBody>
          <a:bodyPr/>
          <a:lstStyle>
            <a:lvl1pPr>
              <a:defRPr/>
            </a:lvl1pPr>
          </a:lstStyle>
          <a:p>
            <a:pPr>
              <a:defRPr/>
            </a:pPr>
            <a:fld id="{C02638F3-B21B-43B9-BAFF-DC58A3B27D83}"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85800" y="16764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764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sldNum" sz="quarter" idx="10"/>
          </p:nvPr>
        </p:nvSpPr>
        <p:spPr>
          <a:ln/>
        </p:spPr>
        <p:txBody>
          <a:bodyPr/>
          <a:lstStyle>
            <a:lvl1pPr>
              <a:defRPr/>
            </a:lvl1pPr>
          </a:lstStyle>
          <a:p>
            <a:pPr>
              <a:defRPr/>
            </a:pPr>
            <a:fld id="{B7740BB5-B5F3-4E93-9060-4D2BBCCF2C00}"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sldNum" sz="quarter" idx="10"/>
          </p:nvPr>
        </p:nvSpPr>
        <p:spPr>
          <a:ln/>
        </p:spPr>
        <p:txBody>
          <a:bodyPr/>
          <a:lstStyle>
            <a:lvl1pPr>
              <a:defRPr/>
            </a:lvl1pPr>
          </a:lstStyle>
          <a:p>
            <a:pPr>
              <a:defRPr/>
            </a:pPr>
            <a:fld id="{E0B4B470-A539-453D-BE32-00DFA453CCD6}"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sldNum" sz="quarter" idx="10"/>
          </p:nvPr>
        </p:nvSpPr>
        <p:spPr>
          <a:ln/>
        </p:spPr>
        <p:txBody>
          <a:bodyPr/>
          <a:lstStyle>
            <a:lvl1pPr>
              <a:defRPr/>
            </a:lvl1pPr>
          </a:lstStyle>
          <a:p>
            <a:pPr>
              <a:defRPr/>
            </a:pPr>
            <a:fld id="{E2B5C6C8-72BF-49E8-A3C1-6B3BC58F44BC}"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786EACD6-827C-41FC-8774-898691D30C12}"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sldNum" sz="quarter" idx="10"/>
          </p:nvPr>
        </p:nvSpPr>
        <p:spPr>
          <a:ln/>
        </p:spPr>
        <p:txBody>
          <a:bodyPr/>
          <a:lstStyle>
            <a:lvl1pPr>
              <a:defRPr/>
            </a:lvl1pPr>
          </a:lstStyle>
          <a:p>
            <a:pPr>
              <a:defRPr/>
            </a:pPr>
            <a:fld id="{10FDCBA7-D20C-4416-9B8C-2E79286B67DB}"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sldNum" sz="quarter" idx="10"/>
          </p:nvPr>
        </p:nvSpPr>
        <p:spPr>
          <a:ln/>
        </p:spPr>
        <p:txBody>
          <a:bodyPr/>
          <a:lstStyle>
            <a:lvl1pPr>
              <a:defRPr/>
            </a:lvl1pPr>
          </a:lstStyle>
          <a:p>
            <a:pPr>
              <a:defRPr/>
            </a:pPr>
            <a:fld id="{F31F6D31-8A9A-4811-ACAE-9DAFF5158BE3}"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 style du titre du masque</a:t>
            </a:r>
          </a:p>
        </p:txBody>
      </p:sp>
      <p:sp>
        <p:nvSpPr>
          <p:cNvPr id="2051" name="Rectangle 3"/>
          <p:cNvSpPr>
            <a:spLocks noGrp="1" noChangeArrowheads="1"/>
          </p:cNvSpPr>
          <p:nvPr>
            <p:ph type="body" idx="1"/>
          </p:nvPr>
        </p:nvSpPr>
        <p:spPr bwMode="auto">
          <a:xfrm>
            <a:off x="685800" y="1676400"/>
            <a:ext cx="77724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 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93188" name="Rectangle 4"/>
          <p:cNvSpPr>
            <a:spLocks noGrp="1" noChangeArrowheads="1"/>
          </p:cNvSpPr>
          <p:nvPr>
            <p:ph type="sldNum" sz="quarter" idx="4"/>
          </p:nvPr>
        </p:nvSpPr>
        <p:spPr bwMode="auto">
          <a:xfrm>
            <a:off x="8382000" y="6324600"/>
            <a:ext cx="533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b="1" smtClean="0">
                <a:solidFill>
                  <a:schemeClr val="bg2"/>
                </a:solidFill>
                <a:latin typeface="Arial Narrow" pitchFamily="34" charset="0"/>
              </a:defRPr>
            </a:lvl1pPr>
          </a:lstStyle>
          <a:p>
            <a:pPr>
              <a:defRPr/>
            </a:pPr>
            <a:fld id="{4A645952-B244-4EB1-AAA5-5B2FD3713336}" type="slidenum">
              <a:rPr lang="fr-FR"/>
              <a:pPr>
                <a:defRPr/>
              </a:pPr>
              <a:t>‹N°›</a:t>
            </a:fld>
            <a:endParaRPr lang="fr-FR"/>
          </a:p>
        </p:txBody>
      </p:sp>
      <p:sp>
        <p:nvSpPr>
          <p:cNvPr id="93192" name="Line 8"/>
          <p:cNvSpPr>
            <a:spLocks noChangeShapeType="1"/>
          </p:cNvSpPr>
          <p:nvPr/>
        </p:nvSpPr>
        <p:spPr bwMode="auto">
          <a:xfrm>
            <a:off x="395288" y="6237288"/>
            <a:ext cx="8351837" cy="0"/>
          </a:xfrm>
          <a:prstGeom prst="line">
            <a:avLst/>
          </a:prstGeom>
          <a:noFill/>
          <a:ln w="22225">
            <a:solidFill>
              <a:srgbClr val="808080"/>
            </a:solidFill>
            <a:round/>
            <a:headEnd/>
            <a:tailEnd/>
          </a:ln>
          <a:effectLst/>
        </p:spPr>
        <p:txBody>
          <a:bodyPr/>
          <a:lstStyle/>
          <a:p>
            <a:pPr>
              <a:defRPr/>
            </a:pPr>
            <a:endParaRPr lang="fr-FR"/>
          </a:p>
        </p:txBody>
      </p:sp>
      <p:sp>
        <p:nvSpPr>
          <p:cNvPr id="93193" name="Text Box 9"/>
          <p:cNvSpPr txBox="1">
            <a:spLocks noChangeArrowheads="1"/>
          </p:cNvSpPr>
          <p:nvPr userDrawn="1"/>
        </p:nvSpPr>
        <p:spPr bwMode="auto">
          <a:xfrm rot="16200000">
            <a:off x="7632700" y="4581526"/>
            <a:ext cx="2808287" cy="214312"/>
          </a:xfrm>
          <a:prstGeom prst="rect">
            <a:avLst/>
          </a:prstGeom>
          <a:noFill/>
          <a:ln w="9525">
            <a:noFill/>
            <a:miter lim="800000"/>
            <a:headEnd/>
            <a:tailEnd/>
          </a:ln>
          <a:effectLst/>
        </p:spPr>
        <p:txBody>
          <a:bodyPr>
            <a:spAutoFit/>
          </a:bodyPr>
          <a:lstStyle/>
          <a:p>
            <a:pPr algn="l">
              <a:defRPr/>
            </a:pPr>
            <a:r>
              <a:rPr lang="fr-FR" sz="800">
                <a:latin typeface="Verdana" pitchFamily="34" charset="0"/>
              </a:rPr>
              <a:t>Formation et présentation de l’offre</a:t>
            </a:r>
          </a:p>
        </p:txBody>
      </p:sp>
    </p:spTree>
  </p:cSld>
  <p:clrMap bg1="lt1" tx1="dk1" bg2="lt2" tx2="dk2" accent1="accent1" accent2="accent2" accent3="accent3" accent4="accent4" accent5="accent5" accent6="accent6" hlink="hlink" folHlink="folHlink"/>
  <p:sldLayoutIdLst>
    <p:sldLayoutId id="2147483683"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Lst>
  <p:timing>
    <p:tnLst>
      <p:par>
        <p:cTn id="1" dur="indefinite" restart="never" nodeType="tmRoot"/>
      </p:par>
    </p:tnLst>
  </p:timing>
  <p:hf hdr="0" ftr="0" dt="0"/>
  <p:txStyles>
    <p:titleStyle>
      <a:lvl1pPr algn="l" rtl="0" eaLnBrk="0" fontAlgn="base" hangingPunct="0">
        <a:spcBef>
          <a:spcPct val="0"/>
        </a:spcBef>
        <a:spcAft>
          <a:spcPct val="0"/>
        </a:spcAft>
        <a:defRPr sz="2000" b="1">
          <a:solidFill>
            <a:schemeClr val="bg2"/>
          </a:solidFill>
          <a:latin typeface="+mj-lt"/>
          <a:ea typeface="+mj-ea"/>
          <a:cs typeface="+mj-cs"/>
        </a:defRPr>
      </a:lvl1pPr>
      <a:lvl2pPr algn="l" rtl="0" eaLnBrk="0" fontAlgn="base" hangingPunct="0">
        <a:spcBef>
          <a:spcPct val="0"/>
        </a:spcBef>
        <a:spcAft>
          <a:spcPct val="0"/>
        </a:spcAft>
        <a:defRPr sz="2000" b="1">
          <a:solidFill>
            <a:schemeClr val="bg2"/>
          </a:solidFill>
          <a:latin typeface="Verdana" pitchFamily="34" charset="0"/>
        </a:defRPr>
      </a:lvl2pPr>
      <a:lvl3pPr algn="l" rtl="0" eaLnBrk="0" fontAlgn="base" hangingPunct="0">
        <a:spcBef>
          <a:spcPct val="0"/>
        </a:spcBef>
        <a:spcAft>
          <a:spcPct val="0"/>
        </a:spcAft>
        <a:defRPr sz="2000" b="1">
          <a:solidFill>
            <a:schemeClr val="bg2"/>
          </a:solidFill>
          <a:latin typeface="Verdana" pitchFamily="34" charset="0"/>
        </a:defRPr>
      </a:lvl3pPr>
      <a:lvl4pPr algn="l" rtl="0" eaLnBrk="0" fontAlgn="base" hangingPunct="0">
        <a:spcBef>
          <a:spcPct val="0"/>
        </a:spcBef>
        <a:spcAft>
          <a:spcPct val="0"/>
        </a:spcAft>
        <a:defRPr sz="2000" b="1">
          <a:solidFill>
            <a:schemeClr val="bg2"/>
          </a:solidFill>
          <a:latin typeface="Verdana" pitchFamily="34" charset="0"/>
        </a:defRPr>
      </a:lvl4pPr>
      <a:lvl5pPr algn="l" rtl="0" eaLnBrk="0" fontAlgn="base" hangingPunct="0">
        <a:spcBef>
          <a:spcPct val="0"/>
        </a:spcBef>
        <a:spcAft>
          <a:spcPct val="0"/>
        </a:spcAft>
        <a:defRPr sz="2000" b="1">
          <a:solidFill>
            <a:schemeClr val="bg2"/>
          </a:solidFill>
          <a:latin typeface="Verdana" pitchFamily="34" charset="0"/>
        </a:defRPr>
      </a:lvl5pPr>
      <a:lvl6pPr marL="457200" algn="l" rtl="0" fontAlgn="base">
        <a:spcBef>
          <a:spcPct val="0"/>
        </a:spcBef>
        <a:spcAft>
          <a:spcPct val="0"/>
        </a:spcAft>
        <a:defRPr sz="2000" b="1">
          <a:solidFill>
            <a:schemeClr val="bg2"/>
          </a:solidFill>
          <a:latin typeface="Verdana" pitchFamily="34" charset="0"/>
        </a:defRPr>
      </a:lvl6pPr>
      <a:lvl7pPr marL="914400" algn="l" rtl="0" fontAlgn="base">
        <a:spcBef>
          <a:spcPct val="0"/>
        </a:spcBef>
        <a:spcAft>
          <a:spcPct val="0"/>
        </a:spcAft>
        <a:defRPr sz="2000" b="1">
          <a:solidFill>
            <a:schemeClr val="bg2"/>
          </a:solidFill>
          <a:latin typeface="Verdana" pitchFamily="34" charset="0"/>
        </a:defRPr>
      </a:lvl7pPr>
      <a:lvl8pPr marL="1371600" algn="l" rtl="0" fontAlgn="base">
        <a:spcBef>
          <a:spcPct val="0"/>
        </a:spcBef>
        <a:spcAft>
          <a:spcPct val="0"/>
        </a:spcAft>
        <a:defRPr sz="2000" b="1">
          <a:solidFill>
            <a:schemeClr val="bg2"/>
          </a:solidFill>
          <a:latin typeface="Verdana" pitchFamily="34" charset="0"/>
        </a:defRPr>
      </a:lvl8pPr>
      <a:lvl9pPr marL="1828800" algn="l" rtl="0" fontAlgn="base">
        <a:spcBef>
          <a:spcPct val="0"/>
        </a:spcBef>
        <a:spcAft>
          <a:spcPct val="0"/>
        </a:spcAft>
        <a:defRPr sz="2000" b="1">
          <a:solidFill>
            <a:schemeClr val="bg2"/>
          </a:solidFill>
          <a:latin typeface="Verdana" pitchFamily="34" charset="0"/>
        </a:defRPr>
      </a:lvl9pPr>
    </p:titleStyle>
    <p:bodyStyle>
      <a:lvl1pPr marL="342900" indent="-342900" algn="l" rtl="0" eaLnBrk="0" fontAlgn="base" hangingPunct="0">
        <a:spcBef>
          <a:spcPct val="80000"/>
        </a:spcBef>
        <a:spcAft>
          <a:spcPct val="0"/>
        </a:spcAft>
        <a:buSzPct val="80000"/>
        <a:buBlip>
          <a:blip r:embed="rId16"/>
        </a:buBlip>
        <a:defRPr>
          <a:solidFill>
            <a:schemeClr val="tx1"/>
          </a:solidFill>
          <a:latin typeface="+mn-lt"/>
          <a:ea typeface="+mn-ea"/>
          <a:cs typeface="+mn-cs"/>
        </a:defRPr>
      </a:lvl1pPr>
      <a:lvl2pPr marL="742950" indent="-285750" algn="l" rtl="0" eaLnBrk="0" fontAlgn="base" hangingPunct="0">
        <a:spcBef>
          <a:spcPct val="20000"/>
        </a:spcBef>
        <a:spcAft>
          <a:spcPct val="0"/>
        </a:spcAft>
        <a:buClr>
          <a:srgbClr val="1D2E58"/>
        </a:buClr>
        <a:buSzPct val="90000"/>
        <a:buFont typeface="Wingdings" pitchFamily="2" charset="2"/>
        <a:buChar char="§"/>
        <a:defRPr sz="1600">
          <a:solidFill>
            <a:schemeClr val="tx1"/>
          </a:solidFill>
          <a:latin typeface="+mn-lt"/>
        </a:defRPr>
      </a:lvl2pPr>
      <a:lvl3pPr marL="1143000" indent="-228600" algn="l" rtl="0" eaLnBrk="0" fontAlgn="base" hangingPunct="0">
        <a:spcBef>
          <a:spcPct val="20000"/>
        </a:spcBef>
        <a:spcAft>
          <a:spcPct val="0"/>
        </a:spcAft>
        <a:buClr>
          <a:srgbClr val="1D2E58"/>
        </a:buClr>
        <a:buSzPct val="80000"/>
        <a:buFont typeface="Wingdings" pitchFamily="2" charset="2"/>
        <a:buChar char="§"/>
        <a:defRPr sz="1400">
          <a:solidFill>
            <a:schemeClr val="tx1"/>
          </a:solidFill>
          <a:latin typeface="+mn-lt"/>
        </a:defRPr>
      </a:lvl3pPr>
      <a:lvl4pPr marL="1600200" indent="-228600" algn="l" rtl="0" eaLnBrk="0" fontAlgn="base" hangingPunct="0">
        <a:spcBef>
          <a:spcPct val="20000"/>
        </a:spcBef>
        <a:spcAft>
          <a:spcPct val="0"/>
        </a:spcAft>
        <a:buClr>
          <a:srgbClr val="1D2E58"/>
        </a:buClr>
        <a:buChar char="•"/>
        <a:defRPr sz="1200">
          <a:solidFill>
            <a:schemeClr val="tx1"/>
          </a:solidFill>
          <a:latin typeface="+mn-lt"/>
        </a:defRPr>
      </a:lvl4pPr>
      <a:lvl5pPr marL="2057400" indent="-228600" algn="l" rtl="0" eaLnBrk="0" fontAlgn="base" hangingPunct="0">
        <a:spcBef>
          <a:spcPct val="20000"/>
        </a:spcBef>
        <a:spcAft>
          <a:spcPct val="0"/>
        </a:spcAft>
        <a:buClr>
          <a:srgbClr val="1D2E58"/>
        </a:buClr>
        <a:buChar char="•"/>
        <a:defRPr sz="1200">
          <a:solidFill>
            <a:schemeClr val="tx1"/>
          </a:solidFill>
          <a:latin typeface="+mn-lt"/>
        </a:defRPr>
      </a:lvl5pPr>
      <a:lvl6pPr marL="2514600" indent="-228600" algn="l" rtl="0" fontAlgn="base">
        <a:spcBef>
          <a:spcPct val="20000"/>
        </a:spcBef>
        <a:spcAft>
          <a:spcPct val="0"/>
        </a:spcAft>
        <a:buClr>
          <a:srgbClr val="1D2E58"/>
        </a:buClr>
        <a:buChar char="•"/>
        <a:defRPr sz="1200">
          <a:solidFill>
            <a:schemeClr val="tx1"/>
          </a:solidFill>
          <a:latin typeface="+mn-lt"/>
        </a:defRPr>
      </a:lvl6pPr>
      <a:lvl7pPr marL="2971800" indent="-228600" algn="l" rtl="0" fontAlgn="base">
        <a:spcBef>
          <a:spcPct val="20000"/>
        </a:spcBef>
        <a:spcAft>
          <a:spcPct val="0"/>
        </a:spcAft>
        <a:buClr>
          <a:srgbClr val="1D2E58"/>
        </a:buClr>
        <a:buChar char="•"/>
        <a:defRPr sz="1200">
          <a:solidFill>
            <a:schemeClr val="tx1"/>
          </a:solidFill>
          <a:latin typeface="+mn-lt"/>
        </a:defRPr>
      </a:lvl7pPr>
      <a:lvl8pPr marL="3429000" indent="-228600" algn="l" rtl="0" fontAlgn="base">
        <a:spcBef>
          <a:spcPct val="20000"/>
        </a:spcBef>
        <a:spcAft>
          <a:spcPct val="0"/>
        </a:spcAft>
        <a:buClr>
          <a:srgbClr val="1D2E58"/>
        </a:buClr>
        <a:buChar char="•"/>
        <a:defRPr sz="1200">
          <a:solidFill>
            <a:schemeClr val="tx1"/>
          </a:solidFill>
          <a:latin typeface="+mn-lt"/>
        </a:defRPr>
      </a:lvl8pPr>
      <a:lvl9pPr marL="3886200" indent="-228600" algn="l" rtl="0" fontAlgn="base">
        <a:spcBef>
          <a:spcPct val="20000"/>
        </a:spcBef>
        <a:spcAft>
          <a:spcPct val="0"/>
        </a:spcAft>
        <a:buClr>
          <a:srgbClr val="1D2E58"/>
        </a:buClr>
        <a:buChar char="•"/>
        <a:defRPr sz="12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7388" y="2925763"/>
            <a:ext cx="7772400" cy="1727200"/>
          </a:xfrm>
          <a:noFill/>
        </p:spPr>
        <p:txBody>
          <a:bodyPr/>
          <a:lstStyle/>
          <a:p>
            <a:pPr eaLnBrk="1" hangingPunct="1"/>
            <a:r>
              <a:rPr lang="fr-FR" sz="3200" i="1" dirty="0" smtClean="0">
                <a:solidFill>
                  <a:srgbClr val="1D2E58"/>
                </a:solidFill>
                <a:latin typeface="Arial Narrow" pitchFamily="34" charset="0"/>
              </a:rPr>
              <a:t>L’épargne salariale et l’intéressement :  </a:t>
            </a:r>
            <a:br>
              <a:rPr lang="fr-FR" sz="3200" i="1" dirty="0" smtClean="0">
                <a:solidFill>
                  <a:srgbClr val="1D2E58"/>
                </a:solidFill>
                <a:latin typeface="Arial Narrow" pitchFamily="34" charset="0"/>
              </a:rPr>
            </a:br>
            <a:r>
              <a:rPr lang="fr-FR" sz="3200" i="1" dirty="0" smtClean="0">
                <a:solidFill>
                  <a:srgbClr val="1D2E58"/>
                </a:solidFill>
                <a:latin typeface="Arial Narrow" pitchFamily="34" charset="0"/>
              </a:rPr>
              <a:t>outil d’optimisation et de défiscalisation </a:t>
            </a:r>
            <a:br>
              <a:rPr lang="fr-FR" sz="3200" i="1" dirty="0" smtClean="0">
                <a:solidFill>
                  <a:srgbClr val="1D2E58"/>
                </a:solidFill>
                <a:latin typeface="Arial Narrow" pitchFamily="34" charset="0"/>
              </a:rPr>
            </a:br>
            <a:r>
              <a:rPr lang="fr-FR" sz="3200" i="1" dirty="0" smtClean="0">
                <a:solidFill>
                  <a:srgbClr val="1D2E58"/>
                </a:solidFill>
                <a:latin typeface="Arial Narrow" pitchFamily="34" charset="0"/>
              </a:rPr>
              <a:t>de la rémunération</a:t>
            </a:r>
          </a:p>
        </p:txBody>
      </p:sp>
      <p:sp>
        <p:nvSpPr>
          <p:cNvPr id="4099" name="Rectangle 3"/>
          <p:cNvSpPr>
            <a:spLocks noGrp="1" noChangeArrowheads="1"/>
          </p:cNvSpPr>
          <p:nvPr>
            <p:ph type="subTitle" idx="1"/>
          </p:nvPr>
        </p:nvSpPr>
        <p:spPr>
          <a:xfrm>
            <a:off x="1371600" y="5175250"/>
            <a:ext cx="6400800" cy="990600"/>
          </a:xfrm>
          <a:noFill/>
        </p:spPr>
        <p:txBody>
          <a:bodyPr/>
          <a:lstStyle/>
          <a:p>
            <a:pPr eaLnBrk="1" hangingPunct="1"/>
            <a:r>
              <a:rPr lang="fr-FR" i="0" smtClean="0"/>
              <a:t>JANVIER 2010</a:t>
            </a:r>
          </a:p>
        </p:txBody>
      </p:sp>
      <p:sp>
        <p:nvSpPr>
          <p:cNvPr id="4" name="ZoneTexte 3"/>
          <p:cNvSpPr txBox="1"/>
          <p:nvPr/>
        </p:nvSpPr>
        <p:spPr>
          <a:xfrm>
            <a:off x="1831623" y="1171977"/>
            <a:ext cx="5613973" cy="738664"/>
          </a:xfrm>
          <a:prstGeom prst="rect">
            <a:avLst/>
          </a:prstGeom>
          <a:noFill/>
        </p:spPr>
        <p:txBody>
          <a:bodyPr wrap="none" rtlCol="0">
            <a:spAutoFit/>
          </a:bodyPr>
          <a:lstStyle/>
          <a:p>
            <a:r>
              <a:rPr lang="fr-FR" sz="1400" dirty="0" smtClean="0"/>
              <a:t>Rajouter 1 </a:t>
            </a:r>
            <a:r>
              <a:rPr lang="fr-FR" sz="1400" dirty="0" smtClean="0"/>
              <a:t>slide démontrant les </a:t>
            </a:r>
            <a:r>
              <a:rPr lang="fr-FR" sz="1400" dirty="0" err="1" smtClean="0"/>
              <a:t>qq</a:t>
            </a:r>
            <a:r>
              <a:rPr lang="fr-FR" sz="1400" dirty="0" smtClean="0"/>
              <a:t> principes généraux de l'épargne </a:t>
            </a:r>
            <a:r>
              <a:rPr lang="fr-FR" sz="1400" dirty="0" smtClean="0"/>
              <a:t>salariale</a:t>
            </a:r>
          </a:p>
          <a:p>
            <a:r>
              <a:rPr lang="fr-FR" sz="1400" dirty="0" smtClean="0"/>
              <a:t> </a:t>
            </a:r>
            <a:r>
              <a:rPr lang="fr-FR" sz="1400" dirty="0" smtClean="0"/>
              <a:t>(défiscalisation) et du choix crucial </a:t>
            </a:r>
            <a:r>
              <a:rPr lang="fr-FR" sz="1400" dirty="0" smtClean="0"/>
              <a:t>rente/capital</a:t>
            </a:r>
          </a:p>
          <a:p>
            <a:r>
              <a:rPr lang="fr-FR" sz="1400" dirty="0" smtClean="0"/>
              <a:t> </a:t>
            </a:r>
            <a:r>
              <a:rPr lang="fr-FR" sz="1400" dirty="0" smtClean="0"/>
              <a:t>(elle est prête dans la </a:t>
            </a:r>
            <a:r>
              <a:rPr lang="fr-FR" sz="1400" dirty="0" err="1" smtClean="0"/>
              <a:t>prez</a:t>
            </a:r>
            <a:r>
              <a:rPr lang="fr-FR" sz="1400" dirty="0" smtClean="0"/>
              <a:t> CGPME mais demande </a:t>
            </a:r>
            <a:r>
              <a:rPr lang="fr-FR" sz="1400" dirty="0" err="1" smtClean="0"/>
              <a:t>qq</a:t>
            </a:r>
            <a:r>
              <a:rPr lang="fr-FR" sz="1400" dirty="0" smtClean="0"/>
              <a:t> commentaires)</a:t>
            </a:r>
            <a:endParaRPr lang="fr-FR"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numéro de diapositive 3"/>
          <p:cNvSpPr>
            <a:spLocks noGrp="1"/>
          </p:cNvSpPr>
          <p:nvPr>
            <p:ph type="sldNum" sz="quarter" idx="10"/>
          </p:nvPr>
        </p:nvSpPr>
        <p:spPr>
          <a:noFill/>
        </p:spPr>
        <p:txBody>
          <a:bodyPr/>
          <a:lstStyle/>
          <a:p>
            <a:fld id="{5A71CE70-800A-44FC-83E6-4D489E5C9161}" type="slidenum">
              <a:rPr lang="fr-FR"/>
              <a:pPr/>
              <a:t>10</a:t>
            </a:fld>
            <a:endParaRPr lang="fr-FR"/>
          </a:p>
        </p:txBody>
      </p:sp>
      <p:sp>
        <p:nvSpPr>
          <p:cNvPr id="13315" name="Rectangle 2"/>
          <p:cNvSpPr>
            <a:spLocks noGrp="1" noChangeArrowheads="1"/>
          </p:cNvSpPr>
          <p:nvPr>
            <p:ph type="title"/>
          </p:nvPr>
        </p:nvSpPr>
        <p:spPr>
          <a:xfrm>
            <a:off x="395288" y="214313"/>
            <a:ext cx="8389937" cy="587375"/>
          </a:xfrm>
          <a:noFill/>
        </p:spPr>
        <p:txBody>
          <a:bodyPr/>
          <a:lstStyle/>
          <a:p>
            <a:pPr algn="ctr" eaLnBrk="1" hangingPunct="1"/>
            <a:r>
              <a:rPr lang="fr-FR" sz="2800" i="1" smtClean="0">
                <a:solidFill>
                  <a:srgbClr val="1D2E58"/>
                </a:solidFill>
                <a:latin typeface="Arial Narrow" pitchFamily="34" charset="0"/>
              </a:rPr>
              <a:t>Comment moduler et piloter l’abondement ?</a:t>
            </a:r>
          </a:p>
        </p:txBody>
      </p:sp>
      <p:sp>
        <p:nvSpPr>
          <p:cNvPr id="13316" name="Rectangle 3"/>
          <p:cNvSpPr>
            <a:spLocks noGrp="1" noChangeArrowheads="1"/>
          </p:cNvSpPr>
          <p:nvPr>
            <p:ph type="body" idx="1"/>
          </p:nvPr>
        </p:nvSpPr>
        <p:spPr>
          <a:xfrm>
            <a:off x="407988" y="1125538"/>
            <a:ext cx="8353425" cy="4752975"/>
          </a:xfrm>
        </p:spPr>
        <p:txBody>
          <a:bodyPr/>
          <a:lstStyle/>
          <a:p>
            <a:pPr eaLnBrk="1" hangingPunct="1"/>
            <a:r>
              <a:rPr lang="fr-FR" smtClean="0">
                <a:latin typeface="Arial Narrow" pitchFamily="34" charset="0"/>
              </a:rPr>
              <a:t>Les règles d’attribution de l’abondement sont déterminées par le règlement de Plan</a:t>
            </a:r>
          </a:p>
          <a:p>
            <a:pPr lvl="1" eaLnBrk="1" hangingPunct="1"/>
            <a:r>
              <a:rPr lang="fr-FR" smtClean="0">
                <a:latin typeface="Arial Narrow" pitchFamily="34" charset="0"/>
              </a:rPr>
              <a:t>Elles ne peuvent pas avoir pour effet de rendre le taux d’abondement croissant avec la rémunération, ni en fonction de collèges</a:t>
            </a:r>
          </a:p>
          <a:p>
            <a:pPr lvl="1" eaLnBrk="1" hangingPunct="1"/>
            <a:r>
              <a:rPr lang="fr-FR" smtClean="0">
                <a:latin typeface="Arial Narrow" pitchFamily="34" charset="0"/>
              </a:rPr>
              <a:t>La formule de calcul peut en revanche prévoir une modulation en fonction du montant du versement, de la nature du versement (intéressement, versement volontaire, du choix de l’investissement réalisé, période de versement, etc…)</a:t>
            </a:r>
          </a:p>
          <a:p>
            <a:pPr lvl="1" eaLnBrk="1" hangingPunct="1"/>
            <a:r>
              <a:rPr lang="fr-FR" smtClean="0">
                <a:latin typeface="Arial Narrow" pitchFamily="34" charset="0"/>
              </a:rPr>
              <a:t>La règle d’abondement est pilotée par l’entreprise et peut être modifiée d’une année sur l’autre*</a:t>
            </a:r>
          </a:p>
          <a:p>
            <a:pPr eaLnBrk="1" hangingPunct="1"/>
            <a:r>
              <a:rPr lang="fr-FR" smtClean="0">
                <a:latin typeface="Arial Narrow" pitchFamily="34" charset="0"/>
              </a:rPr>
              <a:t>Les règles les plus fréquentes</a:t>
            </a:r>
          </a:p>
          <a:p>
            <a:pPr lvl="1" eaLnBrk="1" hangingPunct="1">
              <a:lnSpc>
                <a:spcPct val="80000"/>
              </a:lnSpc>
              <a:spcBef>
                <a:spcPct val="35000"/>
              </a:spcBef>
            </a:pPr>
            <a:r>
              <a:rPr lang="fr-FR" smtClean="0">
                <a:latin typeface="Arial Narrow" pitchFamily="34" charset="0"/>
              </a:rPr>
              <a:t>de 0 à 300% avec un plafond jusqu’à 8% et 16% du PASS,</a:t>
            </a:r>
          </a:p>
          <a:p>
            <a:pPr lvl="1" eaLnBrk="1" hangingPunct="1">
              <a:lnSpc>
                <a:spcPct val="80000"/>
              </a:lnSpc>
              <a:spcBef>
                <a:spcPct val="35000"/>
              </a:spcBef>
            </a:pPr>
            <a:r>
              <a:rPr lang="fr-FR" smtClean="0">
                <a:latin typeface="Arial Narrow" pitchFamily="34" charset="0"/>
              </a:rPr>
              <a:t>ou par tranche de versement,</a:t>
            </a:r>
          </a:p>
          <a:p>
            <a:pPr lvl="1" eaLnBrk="1" hangingPunct="1">
              <a:lnSpc>
                <a:spcPct val="80000"/>
              </a:lnSpc>
              <a:spcBef>
                <a:spcPct val="35000"/>
              </a:spcBef>
            </a:pPr>
            <a:r>
              <a:rPr lang="fr-FR" smtClean="0">
                <a:latin typeface="Arial Narrow" pitchFamily="34" charset="0"/>
              </a:rPr>
              <a:t>ou en fonction de l’ancienneté</a:t>
            </a:r>
          </a:p>
          <a:p>
            <a:pPr lvl="1" eaLnBrk="1" hangingPunct="1">
              <a:lnSpc>
                <a:spcPct val="80000"/>
              </a:lnSpc>
              <a:spcBef>
                <a:spcPct val="35000"/>
              </a:spcBef>
            </a:pPr>
            <a:endParaRPr lang="fr-FR" smtClean="0">
              <a:latin typeface="Arial Narrow" pitchFamily="34" charset="0"/>
            </a:endParaRPr>
          </a:p>
          <a:p>
            <a:pPr eaLnBrk="1" hangingPunct="1">
              <a:lnSpc>
                <a:spcPct val="80000"/>
              </a:lnSpc>
              <a:spcBef>
                <a:spcPct val="35000"/>
              </a:spcBef>
            </a:pPr>
            <a:r>
              <a:rPr lang="fr-FR" smtClean="0">
                <a:latin typeface="Arial Narrow" pitchFamily="34" charset="0"/>
              </a:rPr>
              <a:t>Option de versement possible : </a:t>
            </a:r>
          </a:p>
          <a:p>
            <a:pPr lvl="1" eaLnBrk="1" hangingPunct="1">
              <a:lnSpc>
                <a:spcPct val="80000"/>
              </a:lnSpc>
              <a:spcBef>
                <a:spcPct val="35000"/>
              </a:spcBef>
            </a:pPr>
            <a:r>
              <a:rPr lang="fr-FR" smtClean="0">
                <a:latin typeface="Arial Narrow" pitchFamily="34" charset="0"/>
              </a:rPr>
              <a:t>le versement volontaire peut être plafonné en % de la rémunération annuelle brute et dans la limite de 25% (permet de fixer les limites du budget abondement)</a:t>
            </a:r>
          </a:p>
          <a:p>
            <a:pPr lvl="1" eaLnBrk="1" hangingPunct="1">
              <a:spcBef>
                <a:spcPct val="35000"/>
              </a:spcBef>
              <a:buFont typeface="Wingdings" pitchFamily="2" charset="2"/>
              <a:buNone/>
            </a:pPr>
            <a:endParaRPr lang="fr-FR" smtClean="0">
              <a:latin typeface="Arial Narrow" pitchFamily="34" charset="0"/>
            </a:endParaRPr>
          </a:p>
          <a:p>
            <a:pPr lvl="1" eaLnBrk="1" hangingPunct="1">
              <a:spcBef>
                <a:spcPct val="35000"/>
              </a:spcBef>
              <a:buFont typeface="Wingdings" pitchFamily="2" charset="2"/>
              <a:buNone/>
            </a:pPr>
            <a:endParaRPr lang="fr-FR" sz="1400" smtClean="0">
              <a:latin typeface="Arial Narrow" pitchFamily="34" charset="0"/>
            </a:endParaRPr>
          </a:p>
        </p:txBody>
      </p:sp>
      <p:sp>
        <p:nvSpPr>
          <p:cNvPr id="13317" name="Text Box 4"/>
          <p:cNvSpPr txBox="1">
            <a:spLocks noChangeArrowheads="1"/>
          </p:cNvSpPr>
          <p:nvPr/>
        </p:nvSpPr>
        <p:spPr bwMode="auto">
          <a:xfrm>
            <a:off x="1874838" y="6280150"/>
            <a:ext cx="6273800" cy="336550"/>
          </a:xfrm>
          <a:prstGeom prst="rect">
            <a:avLst/>
          </a:prstGeom>
          <a:noFill/>
          <a:ln w="9525">
            <a:noFill/>
            <a:miter lim="800000"/>
            <a:headEnd/>
            <a:tailEnd/>
          </a:ln>
        </p:spPr>
        <p:txBody>
          <a:bodyPr wrap="none" lIns="90000" tIns="46800" rIns="90000" bIns="46800">
            <a:spAutoFit/>
          </a:bodyPr>
          <a:lstStyle/>
          <a:p>
            <a:r>
              <a:rPr lang="fr-FR" sz="1600">
                <a:latin typeface="Arial Narrow" pitchFamily="34" charset="0"/>
              </a:rPr>
              <a:t>* Révisée à la baisse = prise en compte à compter du 1</a:t>
            </a:r>
            <a:r>
              <a:rPr lang="fr-FR" sz="1600" baseline="30000">
                <a:latin typeface="Arial Narrow" pitchFamily="34" charset="0"/>
              </a:rPr>
              <a:t>er</a:t>
            </a:r>
            <a:r>
              <a:rPr lang="fr-FR" sz="1600">
                <a:latin typeface="Arial Narrow" pitchFamily="34" charset="0"/>
              </a:rPr>
              <a:t> janvier de l’année qui suit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numéro de diapositive 3"/>
          <p:cNvSpPr>
            <a:spLocks noGrp="1"/>
          </p:cNvSpPr>
          <p:nvPr>
            <p:ph type="sldNum" sz="quarter" idx="10"/>
          </p:nvPr>
        </p:nvSpPr>
        <p:spPr>
          <a:noFill/>
        </p:spPr>
        <p:txBody>
          <a:bodyPr/>
          <a:lstStyle/>
          <a:p>
            <a:fld id="{72AE7CE3-92EF-4860-B3D5-1E158D7CAC3F}" type="slidenum">
              <a:rPr lang="fr-FR"/>
              <a:pPr/>
              <a:t>11</a:t>
            </a:fld>
            <a:endParaRPr lang="fr-FR"/>
          </a:p>
        </p:txBody>
      </p:sp>
      <p:graphicFrame>
        <p:nvGraphicFramePr>
          <p:cNvPr id="679968" name="Group 32"/>
          <p:cNvGraphicFramePr>
            <a:graphicFrameLocks noGrp="1"/>
          </p:cNvGraphicFramePr>
          <p:nvPr>
            <p:ph idx="1"/>
          </p:nvPr>
        </p:nvGraphicFramePr>
        <p:xfrm>
          <a:off x="1258888" y="1700213"/>
          <a:ext cx="6734175" cy="2755902"/>
        </p:xfrm>
        <a:graphic>
          <a:graphicData uri="http://schemas.openxmlformats.org/drawingml/2006/table">
            <a:tbl>
              <a:tblPr/>
              <a:tblGrid>
                <a:gridCol w="2054225"/>
                <a:gridCol w="1511300"/>
                <a:gridCol w="1512887"/>
                <a:gridCol w="1655763"/>
              </a:tblGrid>
              <a:tr h="781050">
                <a:tc>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Flux</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Monsieur</a:t>
                      </a:r>
                    </a:p>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(gérant TNS)</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Madame</a:t>
                      </a:r>
                    </a:p>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(salariée)</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TOTAL</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474663">
                <a:tc>
                  <a:txBody>
                    <a:bodyPr/>
                    <a:lstStyle/>
                    <a:p>
                      <a:pPr marL="0" marR="0" lvl="0" indent="0" algn="l"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Versements volontaires</a:t>
                      </a:r>
                      <a:endParaRPr kumimoji="0" lang="fr-FR" sz="1600" b="1" i="0" u="none" strike="noStrike" cap="none" normalizeH="0" baseline="0" smtClean="0">
                        <a:ln>
                          <a:noFill/>
                        </a:ln>
                        <a:solidFill>
                          <a:schemeClr val="tx1"/>
                        </a:solidFill>
                        <a:effectLst/>
                        <a:latin typeface="Arial Narrow"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PEI : 925 €</a:t>
                      </a:r>
                    </a:p>
                    <a:p>
                      <a:pPr marL="0" marR="0" lvl="0" indent="0" algn="ctr" defTabSz="914400" rtl="0" eaLnBrk="1" fontAlgn="base" latinLnBrk="0" hangingPunct="1">
                        <a:lnSpc>
                          <a:spcPct val="100000"/>
                        </a:lnSpc>
                        <a:spcBef>
                          <a:spcPct val="5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PERCOI : 1 850 €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PEI : 925 €</a:t>
                      </a:r>
                    </a:p>
                    <a:p>
                      <a:pPr marL="0" marR="0" lvl="0" indent="0" algn="ctr" defTabSz="914400" rtl="0" eaLnBrk="1" fontAlgn="base" latinLnBrk="0" hangingPunct="1">
                        <a:lnSpc>
                          <a:spcPct val="100000"/>
                        </a:lnSpc>
                        <a:spcBef>
                          <a:spcPct val="5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PERCOI : 1 850 €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1 850</a:t>
                      </a:r>
                    </a:p>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3 700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8338">
                <a:tc>
                  <a:txBody>
                    <a:bodyPr/>
                    <a:lstStyle/>
                    <a:p>
                      <a:pPr marL="0" marR="0" lvl="0" indent="0" algn="l" defTabSz="914400" rtl="0" eaLnBrk="1" fontAlgn="base" latinLnBrk="0" hangingPunct="1">
                        <a:lnSpc>
                          <a:spcPct val="95000"/>
                        </a:lnSpc>
                        <a:spcBef>
                          <a:spcPct val="45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Plans d’épargne </a:t>
                      </a:r>
                      <a:br>
                        <a:rPr kumimoji="0" lang="fr-FR" sz="1600" b="1" i="0" u="none" strike="noStrike" cap="none" normalizeH="0" baseline="0" smtClean="0">
                          <a:ln>
                            <a:noFill/>
                          </a:ln>
                          <a:solidFill>
                            <a:schemeClr val="tx1"/>
                          </a:solidFill>
                          <a:effectLst/>
                          <a:latin typeface="Arial Narrow" pitchFamily="34" charset="0"/>
                          <a:cs typeface="Times New Roman" pitchFamily="18" charset="0"/>
                        </a:rPr>
                      </a:br>
                      <a:r>
                        <a:rPr kumimoji="0" lang="fr-FR" sz="1600" b="1" i="0" u="none" strike="noStrike" cap="none" normalizeH="0" baseline="0" smtClean="0">
                          <a:ln>
                            <a:noFill/>
                          </a:ln>
                          <a:solidFill>
                            <a:schemeClr val="tx1"/>
                          </a:solidFill>
                          <a:effectLst/>
                          <a:latin typeface="Arial Narrow" pitchFamily="34" charset="0"/>
                          <a:cs typeface="Times New Roman" pitchFamily="18" charset="0"/>
                        </a:rPr>
                        <a:t>(abondement)</a:t>
                      </a:r>
                      <a:endParaRPr kumimoji="0" lang="fr-FR" sz="1600" b="1" i="0" u="none" strike="noStrike" cap="none" normalizeH="0" baseline="0" smtClean="0">
                        <a:ln>
                          <a:noFill/>
                        </a:ln>
                        <a:solidFill>
                          <a:schemeClr val="tx1"/>
                        </a:solidFill>
                        <a:effectLst/>
                        <a:latin typeface="Arial Narrow"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PEI : 2 769 €</a:t>
                      </a:r>
                    </a:p>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PERCOI : 5 539 €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PEI : 2 769 €</a:t>
                      </a:r>
                    </a:p>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PERCOI : 5 539 €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5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PEI : 5 538 €</a:t>
                      </a:r>
                    </a:p>
                    <a:p>
                      <a:pPr marL="0" marR="0" lvl="0" indent="0" algn="ctr" defTabSz="914400" rtl="0" eaLnBrk="1" fontAlgn="base" latinLnBrk="0" hangingPunct="1">
                        <a:lnSpc>
                          <a:spcPct val="100000"/>
                        </a:lnSpc>
                        <a:spcBef>
                          <a:spcPct val="5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PERCOI : 11 078 €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95000"/>
                        </a:lnSpc>
                        <a:spcBef>
                          <a:spcPct val="45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rPr>
                        <a:t>Montant total annuel</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11 083 €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11 083 €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22 166 €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366" name="Text Box 29"/>
          <p:cNvSpPr txBox="1">
            <a:spLocks noChangeArrowheads="1"/>
          </p:cNvSpPr>
          <p:nvPr/>
        </p:nvSpPr>
        <p:spPr bwMode="auto">
          <a:xfrm>
            <a:off x="787400" y="4797425"/>
            <a:ext cx="7745413" cy="1066800"/>
          </a:xfrm>
          <a:prstGeom prst="rect">
            <a:avLst/>
          </a:prstGeom>
          <a:noFill/>
          <a:ln w="9525" algn="ctr">
            <a:noFill/>
            <a:miter lim="800000"/>
            <a:headEnd/>
            <a:tailEnd/>
          </a:ln>
        </p:spPr>
        <p:txBody>
          <a:bodyPr/>
          <a:lstStyle/>
          <a:p>
            <a:pPr>
              <a:lnSpc>
                <a:spcPct val="90000"/>
              </a:lnSpc>
              <a:spcBef>
                <a:spcPct val="80000"/>
              </a:spcBef>
              <a:buSzPct val="80000"/>
            </a:pPr>
            <a:r>
              <a:rPr lang="fr-FR" sz="2000" b="1">
                <a:solidFill>
                  <a:srgbClr val="1D2E58"/>
                </a:solidFill>
                <a:latin typeface="Arial Narrow" pitchFamily="34" charset="0"/>
                <a:cs typeface="Times New Roman" pitchFamily="18" charset="0"/>
              </a:rPr>
              <a:t>Montant total versé sur les plans d’épargne </a:t>
            </a:r>
            <a:r>
              <a:rPr lang="fr-FR" b="1" u="sng">
                <a:solidFill>
                  <a:srgbClr val="1D2E58"/>
                </a:solidFill>
                <a:latin typeface="Arial Narrow" pitchFamily="34" charset="0"/>
                <a:cs typeface="Times New Roman" pitchFamily="18" charset="0"/>
              </a:rPr>
              <a:t>chaque année</a:t>
            </a:r>
            <a:r>
              <a:rPr lang="fr-FR" sz="2000" b="1">
                <a:solidFill>
                  <a:srgbClr val="1D2E58"/>
                </a:solidFill>
                <a:latin typeface="Arial Narrow" pitchFamily="34" charset="0"/>
                <a:cs typeface="Times New Roman" pitchFamily="18" charset="0"/>
              </a:rPr>
              <a:t> : </a:t>
            </a:r>
            <a:br>
              <a:rPr lang="fr-FR" sz="2000" b="1">
                <a:solidFill>
                  <a:srgbClr val="1D2E58"/>
                </a:solidFill>
                <a:latin typeface="Arial Narrow" pitchFamily="34" charset="0"/>
                <a:cs typeface="Times New Roman" pitchFamily="18" charset="0"/>
              </a:rPr>
            </a:br>
            <a:r>
              <a:rPr lang="fr-FR" sz="2000" b="1" u="sng">
                <a:solidFill>
                  <a:srgbClr val="1D2E58"/>
                </a:solidFill>
                <a:latin typeface="Arial Narrow" pitchFamily="34" charset="0"/>
                <a:cs typeface="Times New Roman" pitchFamily="18" charset="0"/>
              </a:rPr>
              <a:t>22 166 €</a:t>
            </a:r>
            <a:r>
              <a:rPr lang="fr-FR" sz="2000" b="1">
                <a:solidFill>
                  <a:srgbClr val="1D2E58"/>
                </a:solidFill>
                <a:latin typeface="Arial Narrow" pitchFamily="34" charset="0"/>
                <a:cs typeface="Times New Roman" pitchFamily="18" charset="0"/>
              </a:rPr>
              <a:t> </a:t>
            </a:r>
            <a:br>
              <a:rPr lang="fr-FR" sz="2000" b="1">
                <a:solidFill>
                  <a:srgbClr val="1D2E58"/>
                </a:solidFill>
                <a:latin typeface="Arial Narrow" pitchFamily="34" charset="0"/>
                <a:cs typeface="Times New Roman" pitchFamily="18" charset="0"/>
              </a:rPr>
            </a:br>
            <a:r>
              <a:rPr lang="fr-FR" sz="2000">
                <a:solidFill>
                  <a:srgbClr val="1D2E58"/>
                </a:solidFill>
                <a:latin typeface="Arial Narrow" pitchFamily="34" charset="0"/>
                <a:cs typeface="Times New Roman" pitchFamily="18" charset="0"/>
              </a:rPr>
              <a:t>(dont 16 616 € sortis de l’entreprise hors charges et hors impôts*)</a:t>
            </a:r>
          </a:p>
        </p:txBody>
      </p:sp>
      <p:sp>
        <p:nvSpPr>
          <p:cNvPr id="14367" name="Rectangle 30"/>
          <p:cNvSpPr>
            <a:spLocks noChangeArrowheads="1"/>
          </p:cNvSpPr>
          <p:nvPr/>
        </p:nvSpPr>
        <p:spPr bwMode="auto">
          <a:xfrm>
            <a:off x="1708150" y="6237288"/>
            <a:ext cx="6680200" cy="517525"/>
          </a:xfrm>
          <a:prstGeom prst="rect">
            <a:avLst/>
          </a:prstGeom>
          <a:noFill/>
          <a:ln w="9525" algn="ctr">
            <a:noFill/>
            <a:miter lim="800000"/>
            <a:headEnd/>
            <a:tailEnd/>
          </a:ln>
        </p:spPr>
        <p:txBody>
          <a:bodyPr>
            <a:spAutoFit/>
          </a:bodyPr>
          <a:lstStyle/>
          <a:p>
            <a:pPr algn="l"/>
            <a:r>
              <a:rPr lang="fr-FR" sz="1400">
                <a:latin typeface="Arial Narrow" pitchFamily="34" charset="0"/>
              </a:rPr>
              <a:t>* Bruts de CSG/CRDS, contribution de 2% et de taxe pour les Fonds de Réserve de Retraite sur l’abondement PERCO(I) &gt; à 2 300 €</a:t>
            </a:r>
          </a:p>
        </p:txBody>
      </p:sp>
      <p:sp>
        <p:nvSpPr>
          <p:cNvPr id="14368" name="Rectangle 31"/>
          <p:cNvSpPr>
            <a:spLocks noGrp="1" noChangeArrowheads="1"/>
          </p:cNvSpPr>
          <p:nvPr>
            <p:ph type="title"/>
          </p:nvPr>
        </p:nvSpPr>
        <p:spPr>
          <a:xfrm>
            <a:off x="382588" y="333375"/>
            <a:ext cx="8442325" cy="990600"/>
          </a:xfrm>
          <a:noFill/>
        </p:spPr>
        <p:txBody>
          <a:bodyPr/>
          <a:lstStyle/>
          <a:p>
            <a:pPr algn="ctr" eaLnBrk="1" hangingPunct="1"/>
            <a:r>
              <a:rPr lang="fr-FR" i="1" u="sng" smtClean="0">
                <a:solidFill>
                  <a:srgbClr val="1D2E58"/>
                </a:solidFill>
                <a:latin typeface="Arial Narrow" pitchFamily="34" charset="0"/>
              </a:rPr>
              <a:t>Exemple 1</a:t>
            </a:r>
            <a:r>
              <a:rPr lang="fr-FR" i="1" smtClean="0">
                <a:solidFill>
                  <a:srgbClr val="1D2E58"/>
                </a:solidFill>
                <a:latin typeface="Arial Narrow" pitchFamily="34" charset="0"/>
              </a:rPr>
              <a:t> : Optimisation pour Mr Gérant Majoritaire et Mme Conjointe Salariée</a:t>
            </a:r>
            <a:br>
              <a:rPr lang="fr-FR" i="1" smtClean="0">
                <a:solidFill>
                  <a:srgbClr val="1D2E58"/>
                </a:solidFill>
                <a:latin typeface="Arial Narrow" pitchFamily="34" charset="0"/>
              </a:rPr>
            </a:br>
            <a:r>
              <a:rPr lang="fr-FR" i="1" smtClean="0">
                <a:solidFill>
                  <a:srgbClr val="1D2E58"/>
                </a:solidFill>
                <a:latin typeface="Arial Narrow" pitchFamily="34" charset="0"/>
              </a:rPr>
              <a:t>avec un abondement à 300% au plafond pour le PEI et le PERCOI</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u numéro de diapositive 3"/>
          <p:cNvSpPr>
            <a:spLocks noGrp="1"/>
          </p:cNvSpPr>
          <p:nvPr>
            <p:ph type="sldNum" sz="quarter" idx="10"/>
          </p:nvPr>
        </p:nvSpPr>
        <p:spPr>
          <a:noFill/>
        </p:spPr>
        <p:txBody>
          <a:bodyPr/>
          <a:lstStyle/>
          <a:p>
            <a:fld id="{E20FF4C1-DC1C-4032-9713-5C564C9C2895}" type="slidenum">
              <a:rPr lang="fr-FR"/>
              <a:pPr/>
              <a:t>12</a:t>
            </a:fld>
            <a:endParaRPr lang="fr-FR"/>
          </a:p>
        </p:txBody>
      </p:sp>
      <p:sp>
        <p:nvSpPr>
          <p:cNvPr id="15363" name="Rectangle 2"/>
          <p:cNvSpPr>
            <a:spLocks noGrp="1" noChangeArrowheads="1"/>
          </p:cNvSpPr>
          <p:nvPr>
            <p:ph type="title"/>
          </p:nvPr>
        </p:nvSpPr>
        <p:spPr>
          <a:xfrm>
            <a:off x="382588" y="333375"/>
            <a:ext cx="8442325" cy="719138"/>
          </a:xfrm>
          <a:noFill/>
        </p:spPr>
        <p:txBody>
          <a:bodyPr/>
          <a:lstStyle/>
          <a:p>
            <a:pPr eaLnBrk="1" hangingPunct="1"/>
            <a:r>
              <a:rPr lang="fr-FR" i="1" u="sng" smtClean="0">
                <a:solidFill>
                  <a:srgbClr val="1D2E58"/>
                </a:solidFill>
                <a:latin typeface="Arial Narrow" pitchFamily="34" charset="0"/>
              </a:rPr>
              <a:t>Exemple 2</a:t>
            </a:r>
            <a:r>
              <a:rPr lang="fr-FR" i="1" smtClean="0">
                <a:solidFill>
                  <a:srgbClr val="1D2E58"/>
                </a:solidFill>
                <a:latin typeface="Arial Narrow" pitchFamily="34" charset="0"/>
              </a:rPr>
              <a:t> : Gérant Majoritaire et une assistante Salariée (ou femme de ménage)</a:t>
            </a:r>
            <a:endParaRPr lang="fr-FR" i="1" u="sng" smtClean="0">
              <a:solidFill>
                <a:srgbClr val="1D2E58"/>
              </a:solidFill>
              <a:latin typeface="Arial Narrow" pitchFamily="34" charset="0"/>
            </a:endParaRPr>
          </a:p>
        </p:txBody>
      </p:sp>
      <p:sp>
        <p:nvSpPr>
          <p:cNvPr id="15364" name="Text Box 3"/>
          <p:cNvSpPr txBox="1">
            <a:spLocks noChangeArrowheads="1"/>
          </p:cNvSpPr>
          <p:nvPr/>
        </p:nvSpPr>
        <p:spPr bwMode="auto">
          <a:xfrm>
            <a:off x="611188" y="1196975"/>
            <a:ext cx="8064500" cy="4667250"/>
          </a:xfrm>
          <a:prstGeom prst="rect">
            <a:avLst/>
          </a:prstGeom>
          <a:noFill/>
          <a:ln w="9525" algn="ctr">
            <a:noFill/>
            <a:miter lim="800000"/>
            <a:headEnd/>
            <a:tailEnd/>
          </a:ln>
        </p:spPr>
        <p:txBody>
          <a:bodyPr/>
          <a:lstStyle/>
          <a:p>
            <a:pPr algn="l">
              <a:lnSpc>
                <a:spcPct val="90000"/>
              </a:lnSpc>
              <a:spcBef>
                <a:spcPct val="80000"/>
              </a:spcBef>
              <a:buSzPct val="80000"/>
            </a:pPr>
            <a:r>
              <a:rPr lang="fr-FR" sz="1800">
                <a:latin typeface="Arial Narrow" pitchFamily="34" charset="0"/>
                <a:cs typeface="Times New Roman" pitchFamily="18" charset="0"/>
              </a:rPr>
              <a:t>Le chef d’entreprise souhaite optimiser personnellement, mais...</a:t>
            </a:r>
          </a:p>
          <a:p>
            <a:pPr algn="l">
              <a:lnSpc>
                <a:spcPct val="90000"/>
              </a:lnSpc>
              <a:spcBef>
                <a:spcPct val="80000"/>
              </a:spcBef>
              <a:buSzPct val="80000"/>
              <a:buFontTx/>
              <a:buChar char="•"/>
            </a:pPr>
            <a:r>
              <a:rPr lang="fr-FR" sz="1800">
                <a:latin typeface="Arial Narrow" pitchFamily="34" charset="0"/>
                <a:cs typeface="Times New Roman" pitchFamily="18" charset="0"/>
              </a:rPr>
              <a:t> Abondement à 100% au lieu de 300% </a:t>
            </a:r>
          </a:p>
          <a:p>
            <a:pPr algn="l">
              <a:lnSpc>
                <a:spcPct val="90000"/>
              </a:lnSpc>
              <a:spcBef>
                <a:spcPct val="80000"/>
              </a:spcBef>
              <a:buSzPct val="80000"/>
            </a:pPr>
            <a:r>
              <a:rPr lang="fr-FR" sz="1800">
                <a:latin typeface="Arial Narrow" pitchFamily="34" charset="0"/>
                <a:cs typeface="Times New Roman" pitchFamily="18" charset="0"/>
              </a:rPr>
              <a:t>	=&gt; pour avoir 2 769 €, il faut verser 2 769 € et non pas 923 €… (idem pour lui)</a:t>
            </a:r>
          </a:p>
          <a:p>
            <a:pPr algn="l">
              <a:lnSpc>
                <a:spcPct val="90000"/>
              </a:lnSpc>
              <a:spcBef>
                <a:spcPct val="80000"/>
              </a:spcBef>
              <a:buSzPct val="80000"/>
              <a:buFontTx/>
              <a:buChar char="•"/>
            </a:pPr>
            <a:r>
              <a:rPr lang="fr-FR" sz="1800">
                <a:latin typeface="Arial Narrow" pitchFamily="34" charset="0"/>
                <a:cs typeface="Times New Roman" pitchFamily="18" charset="0"/>
              </a:rPr>
              <a:t> Abondement par tranches de versements </a:t>
            </a:r>
          </a:p>
          <a:p>
            <a:pPr algn="l">
              <a:lnSpc>
                <a:spcPct val="90000"/>
              </a:lnSpc>
              <a:spcBef>
                <a:spcPct val="80000"/>
              </a:spcBef>
              <a:buSzPct val="80000"/>
            </a:pPr>
            <a:r>
              <a:rPr lang="fr-FR" sz="1800">
                <a:latin typeface="Arial Narrow" pitchFamily="34" charset="0"/>
                <a:cs typeface="Times New Roman" pitchFamily="18" charset="0"/>
              </a:rPr>
              <a:t>	=&gt; abondement à 300% pour les 200 premiers euros, puis 50% au-delà…</a:t>
            </a:r>
          </a:p>
          <a:p>
            <a:pPr algn="l">
              <a:lnSpc>
                <a:spcPct val="90000"/>
              </a:lnSpc>
              <a:spcBef>
                <a:spcPct val="80000"/>
              </a:spcBef>
              <a:buSzPct val="80000"/>
            </a:pPr>
            <a:r>
              <a:rPr lang="fr-FR" sz="1800">
                <a:latin typeface="Arial Narrow" pitchFamily="34" charset="0"/>
                <a:cs typeface="Times New Roman" pitchFamily="18" charset="0"/>
              </a:rPr>
              <a:t>	Le salarié va verser 200 € pour avoir 600 € d’abondement et va s’arrêter car cela devient moins intéressant ensuite (50%).</a:t>
            </a:r>
          </a:p>
          <a:p>
            <a:pPr algn="l">
              <a:lnSpc>
                <a:spcPct val="90000"/>
              </a:lnSpc>
              <a:spcBef>
                <a:spcPct val="80000"/>
              </a:spcBef>
              <a:buSzPct val="80000"/>
            </a:pPr>
            <a:r>
              <a:rPr lang="fr-FR" sz="1800">
                <a:latin typeface="Arial Narrow" pitchFamily="34" charset="0"/>
                <a:cs typeface="Times New Roman" pitchFamily="18" charset="0"/>
              </a:rPr>
              <a:t>En revanche, le TNS va verser au maximum. Certes, il devra verser 5538 € pour avoir 2 769 € d’abondement…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u numéro de diapositive 3"/>
          <p:cNvSpPr>
            <a:spLocks noGrp="1"/>
          </p:cNvSpPr>
          <p:nvPr>
            <p:ph type="sldNum" sz="quarter" idx="10"/>
          </p:nvPr>
        </p:nvSpPr>
        <p:spPr>
          <a:noFill/>
        </p:spPr>
        <p:txBody>
          <a:bodyPr/>
          <a:lstStyle/>
          <a:p>
            <a:fld id="{489FB115-D210-461F-BCF4-7AE89956FE18}" type="slidenum">
              <a:rPr lang="fr-FR"/>
              <a:pPr/>
              <a:t>13</a:t>
            </a:fld>
            <a:endParaRPr lang="fr-FR"/>
          </a:p>
        </p:txBody>
      </p:sp>
      <p:sp>
        <p:nvSpPr>
          <p:cNvPr id="16387" name="Rectangle 2"/>
          <p:cNvSpPr>
            <a:spLocks noGrp="1" noChangeArrowheads="1"/>
          </p:cNvSpPr>
          <p:nvPr>
            <p:ph type="title"/>
          </p:nvPr>
        </p:nvSpPr>
        <p:spPr>
          <a:xfrm>
            <a:off x="382588" y="333375"/>
            <a:ext cx="8442325" cy="719138"/>
          </a:xfrm>
          <a:noFill/>
        </p:spPr>
        <p:txBody>
          <a:bodyPr/>
          <a:lstStyle/>
          <a:p>
            <a:pPr eaLnBrk="1" hangingPunct="1"/>
            <a:r>
              <a:rPr lang="fr-FR" i="1" u="sng" smtClean="0">
                <a:solidFill>
                  <a:srgbClr val="1D2E58"/>
                </a:solidFill>
                <a:latin typeface="Arial Narrow" pitchFamily="34" charset="0"/>
              </a:rPr>
              <a:t>Exemple 3</a:t>
            </a:r>
            <a:r>
              <a:rPr lang="fr-FR" i="1" smtClean="0">
                <a:solidFill>
                  <a:srgbClr val="1D2E58"/>
                </a:solidFill>
                <a:latin typeface="Arial Narrow" pitchFamily="34" charset="0"/>
              </a:rPr>
              <a:t> : Gérant Majoritaire et plusieurs salariés</a:t>
            </a:r>
            <a:endParaRPr lang="fr-FR" i="1" u="sng" smtClean="0">
              <a:solidFill>
                <a:srgbClr val="1D2E58"/>
              </a:solidFill>
              <a:latin typeface="Arial Narrow" pitchFamily="34" charset="0"/>
            </a:endParaRPr>
          </a:p>
        </p:txBody>
      </p:sp>
      <p:sp>
        <p:nvSpPr>
          <p:cNvPr id="16388" name="Text Box 3"/>
          <p:cNvSpPr txBox="1">
            <a:spLocks noChangeArrowheads="1"/>
          </p:cNvSpPr>
          <p:nvPr/>
        </p:nvSpPr>
        <p:spPr bwMode="auto">
          <a:xfrm>
            <a:off x="787400" y="1196975"/>
            <a:ext cx="7745413" cy="4667250"/>
          </a:xfrm>
          <a:prstGeom prst="rect">
            <a:avLst/>
          </a:prstGeom>
          <a:noFill/>
          <a:ln w="9525" algn="ctr">
            <a:noFill/>
            <a:miter lim="800000"/>
            <a:headEnd/>
            <a:tailEnd/>
          </a:ln>
        </p:spPr>
        <p:txBody>
          <a:bodyPr/>
          <a:lstStyle/>
          <a:p>
            <a:pPr algn="l">
              <a:lnSpc>
                <a:spcPct val="90000"/>
              </a:lnSpc>
              <a:spcBef>
                <a:spcPct val="80000"/>
              </a:spcBef>
              <a:buSzPct val="80000"/>
            </a:pPr>
            <a:r>
              <a:rPr lang="fr-FR" sz="1800">
                <a:latin typeface="Arial Narrow" pitchFamily="34" charset="0"/>
                <a:cs typeface="Times New Roman" pitchFamily="18" charset="0"/>
              </a:rPr>
              <a:t>Le chef d’entreprise souhaite toujours optimiser pour lui, mais aussi fidéliser ses salariés.</a:t>
            </a:r>
          </a:p>
          <a:p>
            <a:pPr algn="l">
              <a:lnSpc>
                <a:spcPct val="90000"/>
              </a:lnSpc>
              <a:spcBef>
                <a:spcPct val="80000"/>
              </a:spcBef>
              <a:buSzPct val="80000"/>
            </a:pPr>
            <a:r>
              <a:rPr lang="fr-FR" sz="1800" u="sng">
                <a:latin typeface="Arial Narrow" pitchFamily="34" charset="0"/>
                <a:cs typeface="Times New Roman" pitchFamily="18" charset="0"/>
              </a:rPr>
              <a:t>Il peut utiliser la capacité d’épargne, mais aussi l’ancienneté :</a:t>
            </a:r>
          </a:p>
          <a:p>
            <a:pPr algn="l">
              <a:lnSpc>
                <a:spcPct val="90000"/>
              </a:lnSpc>
              <a:spcBef>
                <a:spcPct val="80000"/>
              </a:spcBef>
              <a:buSzPct val="80000"/>
              <a:buFontTx/>
              <a:buChar char="•"/>
            </a:pPr>
            <a:r>
              <a:rPr lang="fr-FR" sz="1800">
                <a:latin typeface="Arial Narrow" pitchFamily="34" charset="0"/>
                <a:cs typeface="Times New Roman" pitchFamily="18" charset="0"/>
              </a:rPr>
              <a:t> Abondement à 300% mais plafonné à :</a:t>
            </a:r>
          </a:p>
          <a:p>
            <a:pPr marL="822325" lvl="1" indent="-285750" algn="l">
              <a:lnSpc>
                <a:spcPct val="90000"/>
              </a:lnSpc>
              <a:spcBef>
                <a:spcPct val="80000"/>
              </a:spcBef>
              <a:buSzPct val="80000"/>
              <a:buFontTx/>
              <a:buChar char="-"/>
            </a:pPr>
            <a:r>
              <a:rPr lang="fr-FR" sz="1800">
                <a:latin typeface="Arial Narrow" pitchFamily="34" charset="0"/>
                <a:cs typeface="Times New Roman" pitchFamily="18" charset="0"/>
              </a:rPr>
              <a:t>150 € pour les moins d’1 an d’ancienneté</a:t>
            </a:r>
          </a:p>
          <a:p>
            <a:pPr marL="822325" lvl="1" indent="-285750" algn="l">
              <a:lnSpc>
                <a:spcPct val="90000"/>
              </a:lnSpc>
              <a:spcBef>
                <a:spcPct val="80000"/>
              </a:spcBef>
              <a:buSzPct val="80000"/>
              <a:buFontTx/>
              <a:buChar char="-"/>
            </a:pPr>
            <a:r>
              <a:rPr lang="fr-FR" sz="1800">
                <a:latin typeface="Arial Narrow" pitchFamily="34" charset="0"/>
                <a:cs typeface="Times New Roman" pitchFamily="18" charset="0"/>
              </a:rPr>
              <a:t> 500 € pour les moins de 3 ans d’ancienneté</a:t>
            </a:r>
          </a:p>
          <a:p>
            <a:pPr marL="822325" lvl="1" indent="-285750" algn="l">
              <a:lnSpc>
                <a:spcPct val="90000"/>
              </a:lnSpc>
              <a:spcBef>
                <a:spcPct val="80000"/>
              </a:spcBef>
              <a:buSzPct val="80000"/>
              <a:buFontTx/>
              <a:buChar char="-"/>
            </a:pPr>
            <a:r>
              <a:rPr lang="fr-FR" sz="1800">
                <a:latin typeface="Arial Narrow" pitchFamily="34" charset="0"/>
                <a:cs typeface="Times New Roman" pitchFamily="18" charset="0"/>
              </a:rPr>
              <a:t>1500 € pour les moins de 5 ans d’ancienneté</a:t>
            </a:r>
          </a:p>
          <a:p>
            <a:pPr marL="822325" lvl="1" indent="-285750" algn="l">
              <a:lnSpc>
                <a:spcPct val="90000"/>
              </a:lnSpc>
              <a:spcBef>
                <a:spcPct val="80000"/>
              </a:spcBef>
              <a:buSzPct val="80000"/>
              <a:buFontTx/>
              <a:buChar char="-"/>
            </a:pPr>
            <a:r>
              <a:rPr lang="fr-FR" sz="1800">
                <a:latin typeface="Arial Narrow" pitchFamily="34" charset="0"/>
                <a:cs typeface="Times New Roman" pitchFamily="18" charset="0"/>
              </a:rPr>
              <a:t>8% du PASS pour les plus de 5 ans d’ancienneté</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u numéro de diapositive 3"/>
          <p:cNvSpPr>
            <a:spLocks noGrp="1"/>
          </p:cNvSpPr>
          <p:nvPr>
            <p:ph type="sldNum" sz="quarter" idx="10"/>
          </p:nvPr>
        </p:nvSpPr>
        <p:spPr>
          <a:noFill/>
        </p:spPr>
        <p:txBody>
          <a:bodyPr/>
          <a:lstStyle/>
          <a:p>
            <a:fld id="{FD0A9A16-8D18-4513-ACC0-48D35FC550D3}" type="slidenum">
              <a:rPr lang="fr-FR"/>
              <a:pPr/>
              <a:t>14</a:t>
            </a:fld>
            <a:endParaRPr lang="fr-FR"/>
          </a:p>
        </p:txBody>
      </p:sp>
      <p:sp>
        <p:nvSpPr>
          <p:cNvPr id="17411" name="Rectangle 2"/>
          <p:cNvSpPr>
            <a:spLocks noGrp="1" noChangeArrowheads="1"/>
          </p:cNvSpPr>
          <p:nvPr>
            <p:ph type="title"/>
          </p:nvPr>
        </p:nvSpPr>
        <p:spPr>
          <a:xfrm>
            <a:off x="736600" y="284163"/>
            <a:ext cx="7772400" cy="590550"/>
          </a:xfrm>
          <a:noFill/>
        </p:spPr>
        <p:txBody>
          <a:bodyPr/>
          <a:lstStyle/>
          <a:p>
            <a:pPr algn="ctr" eaLnBrk="1" hangingPunct="1"/>
            <a:r>
              <a:rPr lang="fr-FR" sz="2800" i="1" smtClean="0">
                <a:solidFill>
                  <a:srgbClr val="1D2E58"/>
                </a:solidFill>
                <a:latin typeface="Arial Narrow" pitchFamily="34" charset="0"/>
              </a:rPr>
              <a:t>L’intéressement</a:t>
            </a:r>
          </a:p>
        </p:txBody>
      </p:sp>
      <p:graphicFrame>
        <p:nvGraphicFramePr>
          <p:cNvPr id="689155" name="Group 3"/>
          <p:cNvGraphicFramePr>
            <a:graphicFrameLocks noGrp="1"/>
          </p:cNvGraphicFramePr>
          <p:nvPr>
            <p:ph idx="1"/>
          </p:nvPr>
        </p:nvGraphicFramePr>
        <p:xfrm>
          <a:off x="360363" y="1354138"/>
          <a:ext cx="8353425" cy="4772726"/>
        </p:xfrm>
        <a:graphic>
          <a:graphicData uri="http://schemas.openxmlformats.org/drawingml/2006/table">
            <a:tbl>
              <a:tblPr/>
              <a:tblGrid>
                <a:gridCol w="1866900"/>
                <a:gridCol w="6486525"/>
              </a:tblGrid>
              <a:tr h="1214438">
                <a:tc>
                  <a:txBody>
                    <a:bodyPr/>
                    <a:lstStyle/>
                    <a:p>
                      <a:pPr marL="0" marR="0" lvl="0" indent="0" algn="l"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Verdana" pitchFamily="34" charset="0"/>
                        </a:rPr>
                        <a:t>Les 3 étapes « clé »</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 </a:t>
                      </a:r>
                      <a:r>
                        <a:rPr kumimoji="0" lang="fr-FR" sz="1400" b="1" i="0" u="none" strike="noStrike" cap="none" normalizeH="0" baseline="0" smtClean="0">
                          <a:ln>
                            <a:noFill/>
                          </a:ln>
                          <a:solidFill>
                            <a:schemeClr val="tx1"/>
                          </a:solidFill>
                          <a:effectLst/>
                          <a:latin typeface="Verdana" pitchFamily="34" charset="0"/>
                        </a:rPr>
                        <a:t>Objectif aléatoire</a:t>
                      </a:r>
                      <a:r>
                        <a:rPr kumimoji="0" lang="fr-FR" sz="1400" b="0" i="0" u="none" strike="noStrike" cap="none" normalizeH="0" baseline="0" smtClean="0">
                          <a:ln>
                            <a:noFill/>
                          </a:ln>
                          <a:solidFill>
                            <a:schemeClr val="tx1"/>
                          </a:solidFill>
                          <a:effectLst/>
                          <a:latin typeface="Verdana" pitchFamily="34" charset="0"/>
                        </a:rPr>
                        <a:t> à déterminer (exemple : +5% du CA)</a:t>
                      </a:r>
                    </a:p>
                    <a:p>
                      <a:pPr marL="0" marR="0" lvl="0" indent="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 </a:t>
                      </a:r>
                      <a:r>
                        <a:rPr kumimoji="0" lang="fr-FR" sz="1400" b="1" i="0" u="none" strike="noStrike" cap="none" normalizeH="0" baseline="0" smtClean="0">
                          <a:ln>
                            <a:noFill/>
                          </a:ln>
                          <a:solidFill>
                            <a:schemeClr val="tx1"/>
                          </a:solidFill>
                          <a:effectLst/>
                          <a:latin typeface="Verdana" pitchFamily="34" charset="0"/>
                        </a:rPr>
                        <a:t>Formule de calcul de l’enveloppe</a:t>
                      </a:r>
                      <a:r>
                        <a:rPr kumimoji="0" lang="fr-FR" sz="1400" b="0" i="0" u="none" strike="noStrike" cap="none" normalizeH="0" baseline="0" smtClean="0">
                          <a:ln>
                            <a:noFill/>
                          </a:ln>
                          <a:solidFill>
                            <a:schemeClr val="tx1"/>
                          </a:solidFill>
                          <a:effectLst/>
                          <a:latin typeface="Verdana" pitchFamily="34" charset="0"/>
                        </a:rPr>
                        <a:t> d’Intéressement (exemple : 5% du RN)</a:t>
                      </a:r>
                    </a:p>
                    <a:p>
                      <a:pPr marL="0" marR="0" lvl="0" indent="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 </a:t>
                      </a:r>
                      <a:r>
                        <a:rPr kumimoji="0" lang="fr-FR" sz="1400" b="1" i="0" u="none" strike="noStrike" cap="none" normalizeH="0" baseline="0" smtClean="0">
                          <a:ln>
                            <a:noFill/>
                          </a:ln>
                          <a:solidFill>
                            <a:schemeClr val="tx1"/>
                          </a:solidFill>
                          <a:effectLst/>
                          <a:latin typeface="Verdana" pitchFamily="34" charset="0"/>
                        </a:rPr>
                        <a:t>Répartition de l’enveloppe</a:t>
                      </a:r>
                      <a:r>
                        <a:rPr kumimoji="0" lang="fr-FR" sz="1400" b="0" i="0" u="none" strike="noStrike" cap="none" normalizeH="0" baseline="0" smtClean="0">
                          <a:ln>
                            <a:noFill/>
                          </a:ln>
                          <a:solidFill>
                            <a:schemeClr val="tx1"/>
                          </a:solidFill>
                          <a:effectLst/>
                          <a:latin typeface="Verdana" pitchFamily="34" charset="0"/>
                        </a:rPr>
                        <a:t> vers les bénéficiaires</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79575">
                <a:tc>
                  <a:txBody>
                    <a:bodyPr/>
                    <a:lstStyle/>
                    <a:p>
                      <a:pPr marL="0" marR="0" lvl="0" indent="0" algn="l" defTabSz="914400" rtl="0" eaLnBrk="1" fontAlgn="base" latinLnBrk="0" hangingPunct="1">
                        <a:lnSpc>
                          <a:spcPct val="100000"/>
                        </a:lnSpc>
                        <a:spcBef>
                          <a:spcPct val="80000"/>
                        </a:spcBef>
                        <a:spcAft>
                          <a:spcPct val="0"/>
                        </a:spcAft>
                        <a:buClr>
                          <a:srgbClr val="CC9900"/>
                        </a:buClr>
                        <a:buSzTx/>
                        <a:buFont typeface="Wingdings" pitchFamily="2" charset="2"/>
                        <a:buNone/>
                        <a:tabLst/>
                      </a:pPr>
                      <a:r>
                        <a:rPr kumimoji="0" lang="fr-FR" sz="1600" b="1" i="0" u="none" strike="noStrike" cap="none" normalizeH="0" baseline="0" smtClean="0">
                          <a:ln>
                            <a:noFill/>
                          </a:ln>
                          <a:solidFill>
                            <a:schemeClr val="tx1"/>
                          </a:solidFill>
                          <a:effectLst/>
                          <a:latin typeface="Verdana" pitchFamily="34" charset="0"/>
                        </a:rPr>
                        <a:t>Modalités de répartition entre les bénéficiaires</a:t>
                      </a:r>
                    </a:p>
                    <a:p>
                      <a:pPr marL="0" marR="0" lvl="0" indent="0" algn="l"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77800" marR="0" lvl="0" indent="-17780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soit</a:t>
                      </a:r>
                      <a:r>
                        <a:rPr kumimoji="0" lang="fr-FR" sz="1400" b="1" i="0" u="none" strike="noStrike" cap="none" normalizeH="0" baseline="0" smtClean="0">
                          <a:ln>
                            <a:noFill/>
                          </a:ln>
                          <a:solidFill>
                            <a:schemeClr val="tx1"/>
                          </a:solidFill>
                          <a:effectLst/>
                          <a:latin typeface="Verdana" pitchFamily="34" charset="0"/>
                        </a:rPr>
                        <a:t> uniformément</a:t>
                      </a:r>
                      <a:endParaRPr kumimoji="0" lang="fr-FR" sz="1400" b="0" i="0" u="none" strike="noStrike" cap="none" normalizeH="0" baseline="0" smtClean="0">
                        <a:ln>
                          <a:noFill/>
                        </a:ln>
                        <a:solidFill>
                          <a:schemeClr val="tx1"/>
                        </a:solidFill>
                        <a:effectLst/>
                        <a:latin typeface="Verdana" pitchFamily="34" charset="0"/>
                      </a:endParaRPr>
                    </a:p>
                    <a:p>
                      <a:pPr marL="177800" marR="0" lvl="0" indent="-17780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soit</a:t>
                      </a:r>
                      <a:r>
                        <a:rPr kumimoji="0" lang="fr-FR" sz="1400" b="1" i="0" u="none" strike="noStrike" cap="none" normalizeH="0" baseline="0" smtClean="0">
                          <a:ln>
                            <a:noFill/>
                          </a:ln>
                          <a:solidFill>
                            <a:schemeClr val="tx1"/>
                          </a:solidFill>
                          <a:effectLst/>
                          <a:latin typeface="Verdana" pitchFamily="34" charset="0"/>
                        </a:rPr>
                        <a:t> proportionnellement à la rémunération : </a:t>
                      </a:r>
                      <a:r>
                        <a:rPr kumimoji="0" lang="fr-FR" sz="1400" b="0" i="0" u="none" strike="noStrike" cap="none" normalizeH="0" baseline="0" smtClean="0">
                          <a:ln>
                            <a:noFill/>
                          </a:ln>
                          <a:solidFill>
                            <a:schemeClr val="tx1"/>
                          </a:solidFill>
                          <a:effectLst/>
                          <a:latin typeface="Verdana" pitchFamily="34" charset="0"/>
                        </a:rPr>
                        <a:t>celle du chef d’entreprise plafonnée à celle du collaborateur salarié le mieux payé</a:t>
                      </a:r>
                    </a:p>
                    <a:p>
                      <a:pPr marL="177800" marR="0" lvl="0" indent="-17780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soit</a:t>
                      </a:r>
                      <a:r>
                        <a:rPr kumimoji="0" lang="fr-FR" sz="1400" b="1" i="0" u="none" strike="noStrike" cap="none" normalizeH="0" baseline="0" smtClean="0">
                          <a:ln>
                            <a:noFill/>
                          </a:ln>
                          <a:solidFill>
                            <a:schemeClr val="tx1"/>
                          </a:solidFill>
                          <a:effectLst/>
                          <a:latin typeface="Verdana" pitchFamily="34" charset="0"/>
                        </a:rPr>
                        <a:t> proportionnellement à la durée de présence </a:t>
                      </a:r>
                    </a:p>
                    <a:p>
                      <a:pPr marL="177800" marR="0" lvl="0" indent="-17780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soit</a:t>
                      </a:r>
                      <a:r>
                        <a:rPr kumimoji="0" lang="fr-FR" sz="1400" b="1" i="0" u="none" strike="noStrike" cap="none" normalizeH="0" baseline="0" smtClean="0">
                          <a:ln>
                            <a:noFill/>
                          </a:ln>
                          <a:solidFill>
                            <a:schemeClr val="tx1"/>
                          </a:solidFill>
                          <a:effectLst/>
                          <a:latin typeface="Verdana" pitchFamily="34" charset="0"/>
                        </a:rPr>
                        <a:t> en fonction de la combinaison de plusieurs de ces critères</a:t>
                      </a:r>
                      <a:endParaRPr kumimoji="0" lang="fr-FR" sz="1200" b="0" i="0" u="none" strike="noStrike" cap="none" normalizeH="0" baseline="0" smtClean="0">
                        <a:ln>
                          <a:noFill/>
                        </a:ln>
                        <a:solidFill>
                          <a:schemeClr val="tx1"/>
                        </a:solidFill>
                        <a:effectLst/>
                        <a:latin typeface="Verdana"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43075">
                <a:tc>
                  <a:txBody>
                    <a:bodyPr/>
                    <a:lstStyle/>
                    <a:p>
                      <a:pPr marL="0" marR="0" lvl="0" indent="0" algn="l"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Verdana" pitchFamily="34" charset="0"/>
                        </a:rPr>
                        <a:t>Régime fiscal et social</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77800" marR="0" lvl="0" indent="-177800" algn="l" defTabSz="914400" rtl="0" eaLnBrk="1" fontAlgn="base" latinLnBrk="0" hangingPunct="1">
                        <a:lnSpc>
                          <a:spcPct val="85000"/>
                        </a:lnSpc>
                        <a:spcBef>
                          <a:spcPct val="80000"/>
                        </a:spcBef>
                        <a:spcAft>
                          <a:spcPct val="0"/>
                        </a:spcAft>
                        <a:buClrTx/>
                        <a:buSzPct val="80000"/>
                        <a:buFontTx/>
                        <a:buNone/>
                        <a:tabLst/>
                      </a:pPr>
                      <a:r>
                        <a:rPr kumimoji="0" lang="fr-FR" sz="1400" b="1" i="0" u="none" strike="noStrike" cap="none" normalizeH="0" baseline="0" smtClean="0">
                          <a:ln>
                            <a:noFill/>
                          </a:ln>
                          <a:solidFill>
                            <a:schemeClr val="tx1"/>
                          </a:solidFill>
                          <a:effectLst/>
                          <a:latin typeface="Verdana" pitchFamily="34" charset="0"/>
                        </a:rPr>
                        <a:t>Entreprise</a:t>
                      </a:r>
                      <a:r>
                        <a:rPr kumimoji="0" lang="fr-FR" sz="1400" b="0" i="0" u="none" strike="noStrike" cap="none" normalizeH="0" baseline="0" smtClean="0">
                          <a:ln>
                            <a:noFill/>
                          </a:ln>
                          <a:solidFill>
                            <a:schemeClr val="tx1"/>
                          </a:solidFill>
                          <a:effectLst/>
                          <a:latin typeface="Verdana" pitchFamily="34" charset="0"/>
                        </a:rPr>
                        <a:t> : déductible de l’IS ou de l’IR </a:t>
                      </a:r>
                    </a:p>
                    <a:p>
                      <a:pPr marL="177800" marR="0" lvl="0" indent="-177800" algn="l" defTabSz="914400" rtl="0" eaLnBrk="1" fontAlgn="base" latinLnBrk="0" hangingPunct="1">
                        <a:lnSpc>
                          <a:spcPct val="85000"/>
                        </a:lnSpc>
                        <a:spcBef>
                          <a:spcPct val="80000"/>
                        </a:spcBef>
                        <a:spcAft>
                          <a:spcPct val="0"/>
                        </a:spcAft>
                        <a:buClrTx/>
                        <a:buSzPct val="80000"/>
                        <a:buFontTx/>
                        <a:buNone/>
                        <a:tabLst/>
                      </a:pPr>
                      <a:r>
                        <a:rPr kumimoji="0" lang="fr-FR" sz="1400" b="1" i="0" u="none" strike="noStrike" cap="none" normalizeH="0" baseline="0" smtClean="0">
                          <a:ln>
                            <a:noFill/>
                          </a:ln>
                          <a:solidFill>
                            <a:schemeClr val="tx1"/>
                          </a:solidFill>
                          <a:effectLst/>
                          <a:latin typeface="Verdana" pitchFamily="34" charset="0"/>
                        </a:rPr>
                        <a:t>Bénéficiaire</a:t>
                      </a:r>
                      <a:r>
                        <a:rPr kumimoji="0" lang="fr-FR" sz="1400" b="0" i="0" u="none" strike="noStrike" cap="none" normalizeH="0" baseline="0" smtClean="0">
                          <a:ln>
                            <a:noFill/>
                          </a:ln>
                          <a:solidFill>
                            <a:schemeClr val="tx1"/>
                          </a:solidFill>
                          <a:effectLst/>
                          <a:latin typeface="Verdana" pitchFamily="34" charset="0"/>
                        </a:rPr>
                        <a:t> : </a:t>
                      </a:r>
                    </a:p>
                    <a:p>
                      <a:pPr marL="177800" marR="0" lvl="0" indent="-17780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exonéré de charges sociales mais assujetti aux prélèvements sociaux</a:t>
                      </a:r>
                      <a:endParaRPr kumimoji="0" lang="fr-FR" sz="1400" b="0" i="0" u="none" strike="noStrike" cap="none" normalizeH="0" baseline="0" smtClean="0">
                        <a:ln>
                          <a:noFill/>
                        </a:ln>
                        <a:solidFill>
                          <a:srgbClr val="FF9900"/>
                        </a:solidFill>
                        <a:effectLst/>
                        <a:latin typeface="Verdana" pitchFamily="34" charset="0"/>
                      </a:endParaRPr>
                    </a:p>
                    <a:p>
                      <a:pPr marL="177800" marR="0" lvl="0" indent="-17780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exonéré d’impôt sur le revenu si versé dans un plan d’épargne,</a:t>
                      </a:r>
                    </a:p>
                    <a:p>
                      <a:pPr marL="177800" marR="0" lvl="0" indent="-177800" algn="l" defTabSz="914400" rtl="0" eaLnBrk="1" fontAlgn="base" latinLnBrk="0" hangingPunct="1">
                        <a:lnSpc>
                          <a:spcPct val="85000"/>
                        </a:lnSpc>
                        <a:spcBef>
                          <a:spcPct val="80000"/>
                        </a:spcBef>
                        <a:spcAft>
                          <a:spcPct val="0"/>
                        </a:spcAft>
                        <a:buClr>
                          <a:schemeClr val="accent1"/>
                        </a:buClr>
                        <a:buSzPct val="80000"/>
                        <a:buFont typeface="Wingdings" pitchFamily="2" charset="2"/>
                        <a:buChar char="§"/>
                        <a:tabLst/>
                      </a:pPr>
                      <a:r>
                        <a:rPr kumimoji="0" lang="fr-FR" sz="1400" b="0" i="0" u="none" strike="noStrike" cap="none" normalizeH="0" baseline="0" smtClean="0">
                          <a:ln>
                            <a:noFill/>
                          </a:ln>
                          <a:solidFill>
                            <a:schemeClr val="tx1"/>
                          </a:solidFill>
                          <a:effectLst/>
                          <a:latin typeface="Verdana" pitchFamily="34" charset="0"/>
                        </a:rPr>
                        <a:t>assujetti à l’impôt sur le revenu si perçu immédiatement</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26" name="Text Box 17"/>
          <p:cNvSpPr txBox="1">
            <a:spLocks noChangeArrowheads="1"/>
          </p:cNvSpPr>
          <p:nvPr/>
        </p:nvSpPr>
        <p:spPr bwMode="auto">
          <a:xfrm>
            <a:off x="450850" y="938213"/>
            <a:ext cx="8016875" cy="304800"/>
          </a:xfrm>
          <a:prstGeom prst="rect">
            <a:avLst/>
          </a:prstGeom>
          <a:noFill/>
          <a:ln w="9525">
            <a:noFill/>
            <a:miter lim="800000"/>
            <a:headEnd/>
            <a:tailEnd/>
          </a:ln>
        </p:spPr>
        <p:txBody>
          <a:bodyPr lIns="90000" tIns="46800" rIns="90000" bIns="46800">
            <a:spAutoFit/>
          </a:bodyPr>
          <a:lstStyle/>
          <a:p>
            <a:pPr algn="l">
              <a:spcBef>
                <a:spcPct val="50000"/>
              </a:spcBef>
            </a:pPr>
            <a:r>
              <a:rPr lang="fr-FR" sz="1400">
                <a:latin typeface="Verdana" pitchFamily="34" charset="0"/>
                <a:sym typeface="Wingdings" pitchFamily="2" charset="2"/>
              </a:rPr>
              <a:t> </a:t>
            </a:r>
            <a:r>
              <a:rPr lang="fr-FR" sz="1400">
                <a:latin typeface="Verdana" pitchFamily="34" charset="0"/>
              </a:rPr>
              <a:t>Accord valable 3 ans, négocié avec les salariés, et déposé auprès de la DDTEFP</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numéro de diapositive 3"/>
          <p:cNvSpPr>
            <a:spLocks noGrp="1"/>
          </p:cNvSpPr>
          <p:nvPr>
            <p:ph type="sldNum" sz="quarter" idx="10"/>
          </p:nvPr>
        </p:nvSpPr>
        <p:spPr>
          <a:noFill/>
        </p:spPr>
        <p:txBody>
          <a:bodyPr/>
          <a:lstStyle/>
          <a:p>
            <a:fld id="{D0185C0A-532E-46C2-9472-8149CE95B028}" type="slidenum">
              <a:rPr lang="fr-FR"/>
              <a:pPr/>
              <a:t>15</a:t>
            </a:fld>
            <a:endParaRPr lang="fr-FR"/>
          </a:p>
        </p:txBody>
      </p:sp>
      <p:sp>
        <p:nvSpPr>
          <p:cNvPr id="9219" name="Rectangle 2"/>
          <p:cNvSpPr>
            <a:spLocks noGrp="1" noChangeArrowheads="1"/>
          </p:cNvSpPr>
          <p:nvPr>
            <p:ph type="title"/>
          </p:nvPr>
        </p:nvSpPr>
        <p:spPr>
          <a:xfrm>
            <a:off x="677863" y="206375"/>
            <a:ext cx="7772400" cy="990600"/>
          </a:xfrm>
          <a:noFill/>
        </p:spPr>
        <p:txBody>
          <a:bodyPr/>
          <a:lstStyle/>
          <a:p>
            <a:pPr algn="ctr" eaLnBrk="1" hangingPunct="1"/>
            <a:r>
              <a:rPr lang="fr-FR" i="1" smtClean="0"/>
              <a:t>Respecter l’aléa impose de respecter des délais  </a:t>
            </a:r>
            <a:br>
              <a:rPr lang="fr-FR" i="1" smtClean="0"/>
            </a:br>
            <a:endParaRPr lang="fr-FR" i="1" smtClean="0"/>
          </a:p>
        </p:txBody>
      </p:sp>
      <p:sp>
        <p:nvSpPr>
          <p:cNvPr id="9220" name="Rectangle 3"/>
          <p:cNvSpPr>
            <a:spLocks noChangeArrowheads="1"/>
          </p:cNvSpPr>
          <p:nvPr/>
        </p:nvSpPr>
        <p:spPr bwMode="auto">
          <a:xfrm>
            <a:off x="900113" y="2095500"/>
            <a:ext cx="1871662" cy="406400"/>
          </a:xfrm>
          <a:prstGeom prst="rect">
            <a:avLst/>
          </a:prstGeom>
          <a:solidFill>
            <a:srgbClr val="C0C0C0"/>
          </a:solidFill>
          <a:ln w="9525" algn="ctr">
            <a:solidFill>
              <a:srgbClr val="969696">
                <a:alpha val="79999"/>
              </a:srgbClr>
            </a:solidFill>
            <a:miter lim="800000"/>
            <a:headEnd/>
            <a:tailEnd/>
          </a:ln>
        </p:spPr>
        <p:txBody>
          <a:bodyPr lIns="90000" tIns="46800" rIns="90000" bIns="46800" anchor="ctr">
            <a:spAutoFit/>
          </a:bodyPr>
          <a:lstStyle/>
          <a:p>
            <a:r>
              <a:rPr lang="fr-FR" sz="2000">
                <a:latin typeface="Verdana" pitchFamily="34" charset="0"/>
              </a:rPr>
              <a:t>2009</a:t>
            </a:r>
          </a:p>
        </p:txBody>
      </p:sp>
      <p:sp>
        <p:nvSpPr>
          <p:cNvPr id="9221" name="Rectangle 4"/>
          <p:cNvSpPr>
            <a:spLocks noChangeArrowheads="1"/>
          </p:cNvSpPr>
          <p:nvPr/>
        </p:nvSpPr>
        <p:spPr bwMode="auto">
          <a:xfrm>
            <a:off x="2771775" y="2095500"/>
            <a:ext cx="1871663" cy="406400"/>
          </a:xfrm>
          <a:prstGeom prst="rect">
            <a:avLst/>
          </a:prstGeom>
          <a:solidFill>
            <a:srgbClr val="C0C0C0"/>
          </a:solidFill>
          <a:ln w="9525" algn="ctr">
            <a:solidFill>
              <a:srgbClr val="969696">
                <a:alpha val="79999"/>
              </a:srgbClr>
            </a:solidFill>
            <a:miter lim="800000"/>
            <a:headEnd/>
            <a:tailEnd/>
          </a:ln>
        </p:spPr>
        <p:txBody>
          <a:bodyPr lIns="90000" tIns="46800" rIns="90000" bIns="46800" anchor="ctr">
            <a:spAutoFit/>
          </a:bodyPr>
          <a:lstStyle/>
          <a:p>
            <a:r>
              <a:rPr lang="fr-FR" sz="2000">
                <a:latin typeface="Verdana" pitchFamily="34" charset="0"/>
              </a:rPr>
              <a:t>2010</a:t>
            </a:r>
          </a:p>
        </p:txBody>
      </p:sp>
      <p:sp>
        <p:nvSpPr>
          <p:cNvPr id="9222" name="Rectangle 5"/>
          <p:cNvSpPr>
            <a:spLocks noChangeArrowheads="1"/>
          </p:cNvSpPr>
          <p:nvPr/>
        </p:nvSpPr>
        <p:spPr bwMode="auto">
          <a:xfrm>
            <a:off x="4643438" y="2095500"/>
            <a:ext cx="1871662" cy="406400"/>
          </a:xfrm>
          <a:prstGeom prst="rect">
            <a:avLst/>
          </a:prstGeom>
          <a:solidFill>
            <a:srgbClr val="C0C0C0"/>
          </a:solidFill>
          <a:ln w="9525" algn="ctr">
            <a:solidFill>
              <a:srgbClr val="969696">
                <a:alpha val="79999"/>
              </a:srgbClr>
            </a:solidFill>
            <a:miter lim="800000"/>
            <a:headEnd/>
            <a:tailEnd/>
          </a:ln>
        </p:spPr>
        <p:txBody>
          <a:bodyPr lIns="90000" tIns="46800" rIns="90000" bIns="46800" anchor="ctr">
            <a:spAutoFit/>
          </a:bodyPr>
          <a:lstStyle/>
          <a:p>
            <a:r>
              <a:rPr lang="fr-FR" sz="2000">
                <a:latin typeface="Verdana" pitchFamily="34" charset="0"/>
              </a:rPr>
              <a:t>2011</a:t>
            </a:r>
          </a:p>
        </p:txBody>
      </p:sp>
      <p:sp>
        <p:nvSpPr>
          <p:cNvPr id="9223" name="Rectangle 6"/>
          <p:cNvSpPr>
            <a:spLocks noChangeArrowheads="1"/>
          </p:cNvSpPr>
          <p:nvPr/>
        </p:nvSpPr>
        <p:spPr bwMode="auto">
          <a:xfrm>
            <a:off x="6516688" y="2095500"/>
            <a:ext cx="1871662" cy="406400"/>
          </a:xfrm>
          <a:prstGeom prst="rect">
            <a:avLst/>
          </a:prstGeom>
          <a:solidFill>
            <a:srgbClr val="C0C0C0"/>
          </a:solidFill>
          <a:ln w="9525" algn="ctr">
            <a:solidFill>
              <a:srgbClr val="969696">
                <a:alpha val="79999"/>
              </a:srgbClr>
            </a:solidFill>
            <a:miter lim="800000"/>
            <a:headEnd/>
            <a:tailEnd/>
          </a:ln>
        </p:spPr>
        <p:txBody>
          <a:bodyPr lIns="90000" tIns="46800" rIns="90000" bIns="46800" anchor="ctr">
            <a:spAutoFit/>
          </a:bodyPr>
          <a:lstStyle/>
          <a:p>
            <a:r>
              <a:rPr lang="fr-FR" sz="2000">
                <a:latin typeface="Verdana" pitchFamily="34" charset="0"/>
              </a:rPr>
              <a:t>2012</a:t>
            </a:r>
          </a:p>
        </p:txBody>
      </p:sp>
      <p:sp>
        <p:nvSpPr>
          <p:cNvPr id="9224" name="Line 7"/>
          <p:cNvSpPr>
            <a:spLocks noChangeShapeType="1"/>
          </p:cNvSpPr>
          <p:nvPr/>
        </p:nvSpPr>
        <p:spPr bwMode="auto">
          <a:xfrm>
            <a:off x="1835150" y="1506538"/>
            <a:ext cx="0" cy="1739900"/>
          </a:xfrm>
          <a:prstGeom prst="line">
            <a:avLst/>
          </a:prstGeom>
          <a:noFill/>
          <a:ln w="9525">
            <a:solidFill>
              <a:srgbClr val="1D2E58"/>
            </a:solidFill>
            <a:prstDash val="dash"/>
            <a:round/>
            <a:headEnd/>
            <a:tailEnd/>
          </a:ln>
        </p:spPr>
        <p:txBody>
          <a:bodyPr lIns="90000" tIns="46800" rIns="90000" bIns="46800">
            <a:spAutoFit/>
          </a:bodyPr>
          <a:lstStyle/>
          <a:p>
            <a:endParaRPr lang="fr-FR"/>
          </a:p>
        </p:txBody>
      </p:sp>
      <p:sp>
        <p:nvSpPr>
          <p:cNvPr id="9225" name="Line 8"/>
          <p:cNvSpPr>
            <a:spLocks noChangeShapeType="1"/>
          </p:cNvSpPr>
          <p:nvPr/>
        </p:nvSpPr>
        <p:spPr bwMode="auto">
          <a:xfrm>
            <a:off x="900113" y="3594100"/>
            <a:ext cx="5616575" cy="0"/>
          </a:xfrm>
          <a:prstGeom prst="line">
            <a:avLst/>
          </a:prstGeom>
          <a:noFill/>
          <a:ln w="9525">
            <a:solidFill>
              <a:srgbClr val="1D2E58"/>
            </a:solidFill>
            <a:round/>
            <a:headEnd type="triangle" w="lg" len="med"/>
            <a:tailEnd type="triangle" w="lg" len="med"/>
          </a:ln>
        </p:spPr>
        <p:txBody>
          <a:bodyPr lIns="90000" tIns="46800" rIns="90000" bIns="46800">
            <a:spAutoFit/>
          </a:bodyPr>
          <a:lstStyle/>
          <a:p>
            <a:endParaRPr lang="fr-FR"/>
          </a:p>
        </p:txBody>
      </p:sp>
      <p:sp>
        <p:nvSpPr>
          <p:cNvPr id="9226" name="Text Box 9"/>
          <p:cNvSpPr txBox="1">
            <a:spLocks noChangeArrowheads="1"/>
          </p:cNvSpPr>
          <p:nvPr/>
        </p:nvSpPr>
        <p:spPr bwMode="auto">
          <a:xfrm>
            <a:off x="1403350" y="1104900"/>
            <a:ext cx="804863" cy="304800"/>
          </a:xfrm>
          <a:prstGeom prst="rect">
            <a:avLst/>
          </a:prstGeom>
          <a:noFill/>
          <a:ln w="9525" algn="ctr">
            <a:noFill/>
            <a:miter lim="800000"/>
            <a:headEnd/>
            <a:tailEnd/>
          </a:ln>
        </p:spPr>
        <p:txBody>
          <a:bodyPr wrap="none" lIns="90000" tIns="46800" rIns="90000" bIns="46800">
            <a:spAutoFit/>
          </a:bodyPr>
          <a:lstStyle/>
          <a:p>
            <a:pPr algn="l"/>
            <a:r>
              <a:rPr lang="fr-FR" sz="1400">
                <a:latin typeface="Verdana" pitchFamily="34" charset="0"/>
              </a:rPr>
              <a:t>30 juin</a:t>
            </a:r>
          </a:p>
        </p:txBody>
      </p:sp>
      <p:sp>
        <p:nvSpPr>
          <p:cNvPr id="9227" name="Line 10"/>
          <p:cNvSpPr>
            <a:spLocks noChangeShapeType="1"/>
          </p:cNvSpPr>
          <p:nvPr/>
        </p:nvSpPr>
        <p:spPr bwMode="auto">
          <a:xfrm>
            <a:off x="900113" y="2741613"/>
            <a:ext cx="935037" cy="0"/>
          </a:xfrm>
          <a:prstGeom prst="line">
            <a:avLst/>
          </a:prstGeom>
          <a:noFill/>
          <a:ln w="9525">
            <a:solidFill>
              <a:srgbClr val="969696">
                <a:alpha val="79999"/>
              </a:srgbClr>
            </a:solidFill>
            <a:round/>
            <a:headEnd type="triangle" w="lg" len="med"/>
            <a:tailEnd type="triangle" w="lg" len="med"/>
          </a:ln>
        </p:spPr>
        <p:txBody>
          <a:bodyPr lIns="90000" tIns="46800" rIns="90000" bIns="46800">
            <a:spAutoFit/>
          </a:bodyPr>
          <a:lstStyle/>
          <a:p>
            <a:endParaRPr lang="fr-FR"/>
          </a:p>
        </p:txBody>
      </p:sp>
      <p:sp>
        <p:nvSpPr>
          <p:cNvPr id="9228" name="Text Box 11"/>
          <p:cNvSpPr txBox="1">
            <a:spLocks noChangeArrowheads="1"/>
          </p:cNvSpPr>
          <p:nvPr/>
        </p:nvSpPr>
        <p:spPr bwMode="auto">
          <a:xfrm>
            <a:off x="611188" y="2789238"/>
            <a:ext cx="1225550" cy="457200"/>
          </a:xfrm>
          <a:prstGeom prst="rect">
            <a:avLst/>
          </a:prstGeom>
          <a:noFill/>
          <a:ln w="9525">
            <a:noFill/>
            <a:miter lim="800000"/>
            <a:headEnd/>
            <a:tailEnd/>
          </a:ln>
        </p:spPr>
        <p:txBody>
          <a:bodyPr wrap="none" lIns="90000" tIns="46800" rIns="90000" bIns="46800">
            <a:spAutoFit/>
          </a:bodyPr>
          <a:lstStyle/>
          <a:p>
            <a:pPr algn="l"/>
            <a:r>
              <a:rPr lang="fr-FR" sz="1200">
                <a:latin typeface="Verdana" pitchFamily="34" charset="0"/>
              </a:rPr>
              <a:t>Délai max </a:t>
            </a:r>
          </a:p>
          <a:p>
            <a:pPr algn="l"/>
            <a:r>
              <a:rPr lang="fr-FR" sz="1200">
                <a:latin typeface="Verdana" pitchFamily="34" charset="0"/>
              </a:rPr>
              <a:t>pour conclure</a:t>
            </a:r>
          </a:p>
        </p:txBody>
      </p:sp>
      <p:sp>
        <p:nvSpPr>
          <p:cNvPr id="9229" name="Text Box 12"/>
          <p:cNvSpPr txBox="1">
            <a:spLocks noChangeArrowheads="1"/>
          </p:cNvSpPr>
          <p:nvPr/>
        </p:nvSpPr>
        <p:spPr bwMode="auto">
          <a:xfrm>
            <a:off x="2963863" y="3573463"/>
            <a:ext cx="2179637" cy="336550"/>
          </a:xfrm>
          <a:prstGeom prst="rect">
            <a:avLst/>
          </a:prstGeom>
          <a:noFill/>
          <a:ln w="9525">
            <a:noFill/>
            <a:miter lim="800000"/>
            <a:headEnd/>
            <a:tailEnd/>
          </a:ln>
        </p:spPr>
        <p:txBody>
          <a:bodyPr wrap="none" lIns="90000" tIns="46800" rIns="90000" bIns="46800">
            <a:spAutoFit/>
          </a:bodyPr>
          <a:lstStyle/>
          <a:p>
            <a:pPr algn="l"/>
            <a:r>
              <a:rPr lang="fr-FR" sz="1600" b="1">
                <a:latin typeface="Verdana" pitchFamily="34" charset="0"/>
              </a:rPr>
              <a:t>Durée de l’accord</a:t>
            </a:r>
          </a:p>
        </p:txBody>
      </p:sp>
      <p:sp>
        <p:nvSpPr>
          <p:cNvPr id="9230" name="Text Box 13"/>
          <p:cNvSpPr txBox="1">
            <a:spLocks noChangeArrowheads="1"/>
          </p:cNvSpPr>
          <p:nvPr/>
        </p:nvSpPr>
        <p:spPr bwMode="auto">
          <a:xfrm>
            <a:off x="2566988" y="3008313"/>
            <a:ext cx="2982912" cy="274637"/>
          </a:xfrm>
          <a:prstGeom prst="rect">
            <a:avLst/>
          </a:prstGeom>
          <a:noFill/>
          <a:ln w="9525">
            <a:noFill/>
            <a:miter lim="800000"/>
            <a:headEnd/>
            <a:tailEnd/>
          </a:ln>
        </p:spPr>
        <p:txBody>
          <a:bodyPr wrap="none" lIns="90000" tIns="46800" rIns="90000" bIns="46800">
            <a:spAutoFit/>
          </a:bodyPr>
          <a:lstStyle/>
          <a:p>
            <a:pPr algn="l"/>
            <a:r>
              <a:rPr lang="fr-FR" sz="1200">
                <a:latin typeface="Verdana" pitchFamily="34" charset="0"/>
              </a:rPr>
              <a:t>Date max pour déposer à la DDTEFP</a:t>
            </a:r>
          </a:p>
        </p:txBody>
      </p:sp>
      <p:sp>
        <p:nvSpPr>
          <p:cNvPr id="9231" name="Line 14"/>
          <p:cNvSpPr>
            <a:spLocks noChangeShapeType="1"/>
          </p:cNvSpPr>
          <p:nvPr/>
        </p:nvSpPr>
        <p:spPr bwMode="auto">
          <a:xfrm>
            <a:off x="2195513" y="1824038"/>
            <a:ext cx="0" cy="1422400"/>
          </a:xfrm>
          <a:prstGeom prst="line">
            <a:avLst/>
          </a:prstGeom>
          <a:noFill/>
          <a:ln w="9525">
            <a:solidFill>
              <a:srgbClr val="1D2E58"/>
            </a:solidFill>
            <a:prstDash val="dash"/>
            <a:round/>
            <a:headEnd/>
            <a:tailEnd/>
          </a:ln>
        </p:spPr>
        <p:txBody>
          <a:bodyPr lIns="90000" tIns="46800" rIns="90000" bIns="46800">
            <a:spAutoFit/>
          </a:bodyPr>
          <a:lstStyle/>
          <a:p>
            <a:endParaRPr lang="fr-FR"/>
          </a:p>
        </p:txBody>
      </p:sp>
      <p:sp>
        <p:nvSpPr>
          <p:cNvPr id="9232" name="Text Box 15"/>
          <p:cNvSpPr txBox="1">
            <a:spLocks noChangeArrowheads="1"/>
          </p:cNvSpPr>
          <p:nvPr/>
        </p:nvSpPr>
        <p:spPr bwMode="auto">
          <a:xfrm>
            <a:off x="1835150" y="1536700"/>
            <a:ext cx="966788" cy="304800"/>
          </a:xfrm>
          <a:prstGeom prst="rect">
            <a:avLst/>
          </a:prstGeom>
          <a:noFill/>
          <a:ln w="9525" algn="ctr">
            <a:noFill/>
            <a:miter lim="800000"/>
            <a:headEnd/>
            <a:tailEnd/>
          </a:ln>
        </p:spPr>
        <p:txBody>
          <a:bodyPr wrap="none" lIns="90000" tIns="46800" rIns="90000" bIns="46800">
            <a:spAutoFit/>
          </a:bodyPr>
          <a:lstStyle/>
          <a:p>
            <a:pPr algn="l"/>
            <a:r>
              <a:rPr lang="fr-FR" sz="1400">
                <a:latin typeface="Verdana" pitchFamily="34" charset="0"/>
              </a:rPr>
              <a:t>15 juillet</a:t>
            </a:r>
          </a:p>
        </p:txBody>
      </p:sp>
      <p:sp>
        <p:nvSpPr>
          <p:cNvPr id="9233" name="Line 16"/>
          <p:cNvSpPr>
            <a:spLocks noChangeShapeType="1"/>
          </p:cNvSpPr>
          <p:nvPr/>
        </p:nvSpPr>
        <p:spPr bwMode="auto">
          <a:xfrm>
            <a:off x="6496050" y="3795713"/>
            <a:ext cx="935038" cy="0"/>
          </a:xfrm>
          <a:prstGeom prst="line">
            <a:avLst/>
          </a:prstGeom>
          <a:noFill/>
          <a:ln w="9525">
            <a:solidFill>
              <a:srgbClr val="1D2E58"/>
            </a:solidFill>
            <a:round/>
            <a:headEnd type="triangle" w="lg" len="med"/>
            <a:tailEnd type="triangle" w="lg" len="med"/>
          </a:ln>
        </p:spPr>
        <p:txBody>
          <a:bodyPr lIns="90000" tIns="46800" rIns="90000" bIns="46800">
            <a:spAutoFit/>
          </a:bodyPr>
          <a:lstStyle/>
          <a:p>
            <a:endParaRPr lang="fr-FR"/>
          </a:p>
        </p:txBody>
      </p:sp>
      <p:sp>
        <p:nvSpPr>
          <p:cNvPr id="9234" name="Text Box 17"/>
          <p:cNvSpPr txBox="1">
            <a:spLocks noChangeArrowheads="1"/>
          </p:cNvSpPr>
          <p:nvPr/>
        </p:nvSpPr>
        <p:spPr bwMode="auto">
          <a:xfrm>
            <a:off x="6481763" y="3917950"/>
            <a:ext cx="1403350" cy="457200"/>
          </a:xfrm>
          <a:prstGeom prst="rect">
            <a:avLst/>
          </a:prstGeom>
          <a:noFill/>
          <a:ln w="9525">
            <a:noFill/>
            <a:miter lim="800000"/>
            <a:headEnd/>
            <a:tailEnd/>
          </a:ln>
        </p:spPr>
        <p:txBody>
          <a:bodyPr wrap="none" lIns="90000" tIns="46800" rIns="90000" bIns="46800">
            <a:spAutoFit/>
          </a:bodyPr>
          <a:lstStyle/>
          <a:p>
            <a:pPr algn="l"/>
            <a:r>
              <a:rPr lang="fr-FR" sz="1200">
                <a:latin typeface="Verdana" pitchFamily="34" charset="0"/>
              </a:rPr>
              <a:t>Délai max </a:t>
            </a:r>
          </a:p>
          <a:p>
            <a:pPr algn="l"/>
            <a:r>
              <a:rPr lang="fr-FR" sz="1200">
                <a:latin typeface="Verdana" pitchFamily="34" charset="0"/>
              </a:rPr>
              <a:t>pour renouveler</a:t>
            </a:r>
          </a:p>
        </p:txBody>
      </p:sp>
      <p:sp>
        <p:nvSpPr>
          <p:cNvPr id="9235" name="Line 18"/>
          <p:cNvSpPr>
            <a:spLocks noChangeShapeType="1"/>
          </p:cNvSpPr>
          <p:nvPr/>
        </p:nvSpPr>
        <p:spPr bwMode="auto">
          <a:xfrm>
            <a:off x="7445375" y="1417638"/>
            <a:ext cx="6350" cy="2351087"/>
          </a:xfrm>
          <a:prstGeom prst="line">
            <a:avLst/>
          </a:prstGeom>
          <a:noFill/>
          <a:ln w="12700">
            <a:solidFill>
              <a:srgbClr val="1D2E58"/>
            </a:solidFill>
            <a:prstDash val="dash"/>
            <a:round/>
            <a:headEnd/>
            <a:tailEnd/>
          </a:ln>
        </p:spPr>
        <p:txBody>
          <a:bodyPr lIns="90000" tIns="46800" rIns="90000" bIns="46800">
            <a:spAutoFit/>
          </a:bodyPr>
          <a:lstStyle/>
          <a:p>
            <a:endParaRPr lang="fr-FR"/>
          </a:p>
        </p:txBody>
      </p:sp>
      <p:sp>
        <p:nvSpPr>
          <p:cNvPr id="9236" name="Text Box 19"/>
          <p:cNvSpPr txBox="1">
            <a:spLocks noChangeArrowheads="1"/>
          </p:cNvSpPr>
          <p:nvPr/>
        </p:nvSpPr>
        <p:spPr bwMode="auto">
          <a:xfrm>
            <a:off x="6948488" y="1104900"/>
            <a:ext cx="804862" cy="304800"/>
          </a:xfrm>
          <a:prstGeom prst="rect">
            <a:avLst/>
          </a:prstGeom>
          <a:noFill/>
          <a:ln w="9525" algn="ctr">
            <a:noFill/>
            <a:miter lim="800000"/>
            <a:headEnd/>
            <a:tailEnd/>
          </a:ln>
        </p:spPr>
        <p:txBody>
          <a:bodyPr wrap="none" lIns="90000" tIns="46800" rIns="90000" bIns="46800">
            <a:spAutoFit/>
          </a:bodyPr>
          <a:lstStyle/>
          <a:p>
            <a:pPr algn="l"/>
            <a:r>
              <a:rPr lang="fr-FR" sz="1400">
                <a:latin typeface="Verdana" pitchFamily="34" charset="0"/>
              </a:rPr>
              <a:t>30 juin</a:t>
            </a:r>
          </a:p>
        </p:txBody>
      </p:sp>
      <p:sp>
        <p:nvSpPr>
          <p:cNvPr id="9237" name="Line 20"/>
          <p:cNvSpPr>
            <a:spLocks noChangeShapeType="1"/>
          </p:cNvSpPr>
          <p:nvPr/>
        </p:nvSpPr>
        <p:spPr bwMode="auto">
          <a:xfrm>
            <a:off x="2771775" y="4776788"/>
            <a:ext cx="0" cy="719137"/>
          </a:xfrm>
          <a:prstGeom prst="line">
            <a:avLst/>
          </a:prstGeom>
          <a:noFill/>
          <a:ln w="9525">
            <a:solidFill>
              <a:srgbClr val="1D2E58"/>
            </a:solidFill>
            <a:prstDash val="dash"/>
            <a:round/>
            <a:headEnd/>
            <a:tailEnd/>
          </a:ln>
        </p:spPr>
        <p:txBody>
          <a:bodyPr lIns="90000" tIns="46800" rIns="90000" bIns="46800">
            <a:spAutoFit/>
          </a:bodyPr>
          <a:lstStyle/>
          <a:p>
            <a:endParaRPr lang="fr-FR"/>
          </a:p>
        </p:txBody>
      </p:sp>
      <p:sp>
        <p:nvSpPr>
          <p:cNvPr id="9238" name="Text Box 21"/>
          <p:cNvSpPr txBox="1">
            <a:spLocks noChangeArrowheads="1"/>
          </p:cNvSpPr>
          <p:nvPr/>
        </p:nvSpPr>
        <p:spPr bwMode="auto">
          <a:xfrm>
            <a:off x="3389313" y="4040188"/>
            <a:ext cx="966787" cy="304800"/>
          </a:xfrm>
          <a:prstGeom prst="rect">
            <a:avLst/>
          </a:prstGeom>
          <a:noFill/>
          <a:ln w="9525" algn="ctr">
            <a:noFill/>
            <a:miter lim="800000"/>
            <a:headEnd/>
            <a:tailEnd/>
          </a:ln>
        </p:spPr>
        <p:txBody>
          <a:bodyPr wrap="none" lIns="90000" tIns="46800" rIns="90000" bIns="46800">
            <a:spAutoFit/>
          </a:bodyPr>
          <a:lstStyle/>
          <a:p>
            <a:pPr algn="l"/>
            <a:r>
              <a:rPr lang="fr-FR" sz="1400">
                <a:latin typeface="Verdana" pitchFamily="34" charset="0"/>
              </a:rPr>
              <a:t>31 juillet</a:t>
            </a:r>
          </a:p>
        </p:txBody>
      </p:sp>
      <p:sp>
        <p:nvSpPr>
          <p:cNvPr id="9239" name="Line 22"/>
          <p:cNvSpPr>
            <a:spLocks noChangeShapeType="1"/>
          </p:cNvSpPr>
          <p:nvPr/>
        </p:nvSpPr>
        <p:spPr bwMode="auto">
          <a:xfrm>
            <a:off x="2771775" y="5203825"/>
            <a:ext cx="1152525" cy="0"/>
          </a:xfrm>
          <a:prstGeom prst="line">
            <a:avLst/>
          </a:prstGeom>
          <a:noFill/>
          <a:ln w="9525">
            <a:solidFill>
              <a:srgbClr val="808080"/>
            </a:solidFill>
            <a:round/>
            <a:headEnd type="triangle" w="lg" len="med"/>
            <a:tailEnd type="triangle" w="lg" len="med"/>
          </a:ln>
        </p:spPr>
        <p:txBody>
          <a:bodyPr lIns="90000" tIns="46800" rIns="90000" bIns="46800">
            <a:spAutoFit/>
          </a:bodyPr>
          <a:lstStyle/>
          <a:p>
            <a:endParaRPr lang="fr-FR"/>
          </a:p>
        </p:txBody>
      </p:sp>
      <p:sp>
        <p:nvSpPr>
          <p:cNvPr id="9240" name="Text Box 23"/>
          <p:cNvSpPr txBox="1">
            <a:spLocks noChangeArrowheads="1"/>
          </p:cNvSpPr>
          <p:nvPr/>
        </p:nvSpPr>
        <p:spPr bwMode="auto">
          <a:xfrm>
            <a:off x="2325688" y="5253038"/>
            <a:ext cx="1885950" cy="457200"/>
          </a:xfrm>
          <a:prstGeom prst="rect">
            <a:avLst/>
          </a:prstGeom>
          <a:noFill/>
          <a:ln w="9525">
            <a:noFill/>
            <a:miter lim="800000"/>
            <a:headEnd/>
            <a:tailEnd/>
          </a:ln>
        </p:spPr>
        <p:txBody>
          <a:bodyPr wrap="none" lIns="90000" tIns="46800" rIns="90000" bIns="46800">
            <a:spAutoFit/>
          </a:bodyPr>
          <a:lstStyle/>
          <a:p>
            <a:r>
              <a:rPr lang="fr-FR" sz="1200">
                <a:latin typeface="Verdana" pitchFamily="34" charset="0"/>
              </a:rPr>
              <a:t>Délai max pour verser</a:t>
            </a:r>
          </a:p>
          <a:p>
            <a:r>
              <a:rPr lang="fr-FR" sz="1200">
                <a:latin typeface="Verdana" pitchFamily="34" charset="0"/>
              </a:rPr>
              <a:t> la prime </a:t>
            </a:r>
            <a:r>
              <a:rPr lang="fr-FR" sz="1200" b="1">
                <a:latin typeface="Verdana" pitchFamily="34" charset="0"/>
              </a:rPr>
              <a:t>2009</a:t>
            </a:r>
          </a:p>
        </p:txBody>
      </p:sp>
      <p:sp>
        <p:nvSpPr>
          <p:cNvPr id="9241" name="Line 24"/>
          <p:cNvSpPr>
            <a:spLocks noChangeShapeType="1"/>
          </p:cNvSpPr>
          <p:nvPr/>
        </p:nvSpPr>
        <p:spPr bwMode="auto">
          <a:xfrm>
            <a:off x="4211638" y="5135563"/>
            <a:ext cx="0" cy="719137"/>
          </a:xfrm>
          <a:prstGeom prst="line">
            <a:avLst/>
          </a:prstGeom>
          <a:noFill/>
          <a:ln w="9525">
            <a:solidFill>
              <a:srgbClr val="1D2E58"/>
            </a:solidFill>
            <a:prstDash val="dash"/>
            <a:round/>
            <a:headEnd/>
            <a:tailEnd/>
          </a:ln>
        </p:spPr>
        <p:txBody>
          <a:bodyPr lIns="90000" tIns="46800" rIns="90000" bIns="46800">
            <a:spAutoFit/>
          </a:bodyPr>
          <a:lstStyle/>
          <a:p>
            <a:endParaRPr lang="fr-FR"/>
          </a:p>
        </p:txBody>
      </p:sp>
      <p:sp>
        <p:nvSpPr>
          <p:cNvPr id="9242" name="Freeform 25"/>
          <p:cNvSpPr>
            <a:spLocks/>
          </p:cNvSpPr>
          <p:nvPr/>
        </p:nvSpPr>
        <p:spPr bwMode="auto">
          <a:xfrm>
            <a:off x="3922713" y="5707063"/>
            <a:ext cx="288925" cy="144462"/>
          </a:xfrm>
          <a:custGeom>
            <a:avLst/>
            <a:gdLst>
              <a:gd name="T0" fmla="*/ 0 w 182"/>
              <a:gd name="T1" fmla="*/ 0 h 91"/>
              <a:gd name="T2" fmla="*/ 91 w 182"/>
              <a:gd name="T3" fmla="*/ 91 h 91"/>
              <a:gd name="T4" fmla="*/ 182 w 182"/>
              <a:gd name="T5" fmla="*/ 0 h 91"/>
              <a:gd name="T6" fmla="*/ 0 60000 65536"/>
              <a:gd name="T7" fmla="*/ 0 60000 65536"/>
              <a:gd name="T8" fmla="*/ 0 60000 65536"/>
              <a:gd name="T9" fmla="*/ 0 w 182"/>
              <a:gd name="T10" fmla="*/ 0 h 91"/>
              <a:gd name="T11" fmla="*/ 182 w 182"/>
              <a:gd name="T12" fmla="*/ 91 h 91"/>
            </a:gdLst>
            <a:ahLst/>
            <a:cxnLst>
              <a:cxn ang="T6">
                <a:pos x="T0" y="T1"/>
              </a:cxn>
              <a:cxn ang="T7">
                <a:pos x="T2" y="T3"/>
              </a:cxn>
              <a:cxn ang="T8">
                <a:pos x="T4" y="T5"/>
              </a:cxn>
            </a:cxnLst>
            <a:rect l="T9" t="T10" r="T11" b="T12"/>
            <a:pathLst>
              <a:path w="182" h="91">
                <a:moveTo>
                  <a:pt x="0" y="0"/>
                </a:moveTo>
                <a:cubicBezTo>
                  <a:pt x="30" y="45"/>
                  <a:pt x="61" y="91"/>
                  <a:pt x="91" y="91"/>
                </a:cubicBezTo>
                <a:cubicBezTo>
                  <a:pt x="121" y="91"/>
                  <a:pt x="167" y="15"/>
                  <a:pt x="182" y="0"/>
                </a:cubicBezTo>
              </a:path>
            </a:pathLst>
          </a:custGeom>
          <a:noFill/>
          <a:ln w="9525" cap="flat" cmpd="sng">
            <a:solidFill>
              <a:srgbClr val="1D2E58"/>
            </a:solidFill>
            <a:prstDash val="solid"/>
            <a:round/>
            <a:headEnd type="triangle" w="lg" len="med"/>
            <a:tailEnd type="triangle" w="lg" len="med"/>
          </a:ln>
        </p:spPr>
        <p:txBody>
          <a:bodyPr lIns="90000" tIns="46800" rIns="90000" bIns="46800">
            <a:spAutoFit/>
          </a:bodyPr>
          <a:lstStyle/>
          <a:p>
            <a:endParaRPr lang="fr-FR"/>
          </a:p>
        </p:txBody>
      </p:sp>
      <p:sp>
        <p:nvSpPr>
          <p:cNvPr id="9243" name="Text Box 26"/>
          <p:cNvSpPr txBox="1">
            <a:spLocks noChangeArrowheads="1"/>
          </p:cNvSpPr>
          <p:nvPr/>
        </p:nvSpPr>
        <p:spPr bwMode="auto">
          <a:xfrm>
            <a:off x="3708400" y="5851525"/>
            <a:ext cx="5327650" cy="457200"/>
          </a:xfrm>
          <a:prstGeom prst="rect">
            <a:avLst/>
          </a:prstGeom>
          <a:noFill/>
          <a:ln w="9525">
            <a:noFill/>
            <a:miter lim="800000"/>
            <a:headEnd/>
            <a:tailEnd/>
          </a:ln>
        </p:spPr>
        <p:txBody>
          <a:bodyPr lIns="90000" tIns="46800" rIns="90000" bIns="46800">
            <a:spAutoFit/>
          </a:bodyPr>
          <a:lstStyle/>
          <a:p>
            <a:pPr algn="l"/>
            <a:r>
              <a:rPr lang="fr-FR" sz="1200">
                <a:latin typeface="Verdana" pitchFamily="34" charset="0"/>
              </a:rPr>
              <a:t>15 jours  : délai max pour investir la prime 2009 ou la percevoir  directement</a:t>
            </a:r>
          </a:p>
        </p:txBody>
      </p:sp>
      <p:sp>
        <p:nvSpPr>
          <p:cNvPr id="9244" name="Text Box 27"/>
          <p:cNvSpPr txBox="1">
            <a:spLocks noChangeArrowheads="1"/>
          </p:cNvSpPr>
          <p:nvPr/>
        </p:nvSpPr>
        <p:spPr bwMode="auto">
          <a:xfrm rot="-5400000">
            <a:off x="-175418" y="1975644"/>
            <a:ext cx="1331912" cy="336550"/>
          </a:xfrm>
          <a:prstGeom prst="rect">
            <a:avLst/>
          </a:prstGeom>
          <a:noFill/>
          <a:ln w="9525">
            <a:noFill/>
            <a:miter lim="800000"/>
            <a:headEnd/>
            <a:tailEnd/>
          </a:ln>
        </p:spPr>
        <p:txBody>
          <a:bodyPr wrap="none" lIns="90000" tIns="46800" rIns="90000" bIns="46800">
            <a:spAutoFit/>
          </a:bodyPr>
          <a:lstStyle/>
          <a:p>
            <a:pPr algn="l"/>
            <a:r>
              <a:rPr lang="fr-FR" sz="1600" b="1">
                <a:latin typeface="Verdana" pitchFamily="34" charset="0"/>
              </a:rPr>
              <a:t>L’ACCORD</a:t>
            </a:r>
          </a:p>
        </p:txBody>
      </p:sp>
      <p:sp>
        <p:nvSpPr>
          <p:cNvPr id="9245" name="Text Box 28"/>
          <p:cNvSpPr txBox="1">
            <a:spLocks noChangeArrowheads="1"/>
          </p:cNvSpPr>
          <p:nvPr/>
        </p:nvSpPr>
        <p:spPr bwMode="auto">
          <a:xfrm rot="-5400000">
            <a:off x="-264319" y="4587082"/>
            <a:ext cx="1557337" cy="336550"/>
          </a:xfrm>
          <a:prstGeom prst="rect">
            <a:avLst/>
          </a:prstGeom>
          <a:noFill/>
          <a:ln w="9525">
            <a:noFill/>
            <a:miter lim="800000"/>
            <a:headEnd/>
            <a:tailEnd/>
          </a:ln>
        </p:spPr>
        <p:txBody>
          <a:bodyPr wrap="none" lIns="90000" tIns="46800" rIns="90000" bIns="46800">
            <a:spAutoFit/>
          </a:bodyPr>
          <a:lstStyle/>
          <a:p>
            <a:pPr algn="l"/>
            <a:r>
              <a:rPr lang="fr-FR" sz="1600" b="1">
                <a:latin typeface="Verdana" pitchFamily="34" charset="0"/>
              </a:rPr>
              <a:t>LES PRIMES</a:t>
            </a:r>
          </a:p>
        </p:txBody>
      </p:sp>
      <p:sp>
        <p:nvSpPr>
          <p:cNvPr id="9246" name="Rectangle 29"/>
          <p:cNvSpPr>
            <a:spLocks noChangeArrowheads="1"/>
          </p:cNvSpPr>
          <p:nvPr/>
        </p:nvSpPr>
        <p:spPr bwMode="auto">
          <a:xfrm>
            <a:off x="900113" y="4554538"/>
            <a:ext cx="1871662" cy="406400"/>
          </a:xfrm>
          <a:prstGeom prst="rect">
            <a:avLst/>
          </a:prstGeom>
          <a:solidFill>
            <a:srgbClr val="C0C0C0"/>
          </a:solidFill>
          <a:ln w="9525" algn="ctr">
            <a:solidFill>
              <a:srgbClr val="808080"/>
            </a:solidFill>
            <a:miter lim="800000"/>
            <a:headEnd/>
            <a:tailEnd/>
          </a:ln>
        </p:spPr>
        <p:txBody>
          <a:bodyPr lIns="90000" tIns="46800" rIns="90000" bIns="46800" anchor="ctr">
            <a:spAutoFit/>
          </a:bodyPr>
          <a:lstStyle/>
          <a:p>
            <a:r>
              <a:rPr lang="fr-FR" sz="2000">
                <a:latin typeface="Verdana" pitchFamily="34" charset="0"/>
              </a:rPr>
              <a:t>2009</a:t>
            </a:r>
          </a:p>
        </p:txBody>
      </p:sp>
      <p:sp>
        <p:nvSpPr>
          <p:cNvPr id="9247" name="Rectangle 30"/>
          <p:cNvSpPr>
            <a:spLocks noChangeArrowheads="1"/>
          </p:cNvSpPr>
          <p:nvPr/>
        </p:nvSpPr>
        <p:spPr bwMode="auto">
          <a:xfrm>
            <a:off x="2771775" y="4554538"/>
            <a:ext cx="1871663" cy="406400"/>
          </a:xfrm>
          <a:prstGeom prst="rect">
            <a:avLst/>
          </a:prstGeom>
          <a:solidFill>
            <a:srgbClr val="C0C0C0"/>
          </a:solidFill>
          <a:ln w="9525" algn="ctr">
            <a:solidFill>
              <a:srgbClr val="808080"/>
            </a:solidFill>
            <a:miter lim="800000"/>
            <a:headEnd/>
            <a:tailEnd/>
          </a:ln>
        </p:spPr>
        <p:txBody>
          <a:bodyPr lIns="90000" tIns="46800" rIns="90000" bIns="46800" anchor="ctr">
            <a:spAutoFit/>
          </a:bodyPr>
          <a:lstStyle/>
          <a:p>
            <a:r>
              <a:rPr lang="fr-FR" sz="2000">
                <a:latin typeface="Verdana" pitchFamily="34" charset="0"/>
              </a:rPr>
              <a:t>2010</a:t>
            </a:r>
          </a:p>
        </p:txBody>
      </p:sp>
      <p:sp>
        <p:nvSpPr>
          <p:cNvPr id="9248" name="Rectangle 31"/>
          <p:cNvSpPr>
            <a:spLocks noChangeArrowheads="1"/>
          </p:cNvSpPr>
          <p:nvPr/>
        </p:nvSpPr>
        <p:spPr bwMode="auto">
          <a:xfrm>
            <a:off x="4643438" y="4524375"/>
            <a:ext cx="1871662" cy="466725"/>
          </a:xfrm>
          <a:prstGeom prst="rect">
            <a:avLst/>
          </a:prstGeom>
          <a:noFill/>
          <a:ln w="9525" algn="ctr">
            <a:solidFill>
              <a:srgbClr val="5F5F5F"/>
            </a:solidFill>
            <a:miter lim="800000"/>
            <a:headEnd/>
            <a:tailEnd/>
          </a:ln>
        </p:spPr>
        <p:txBody>
          <a:bodyPr lIns="90000" tIns="46800" rIns="90000" bIns="46800" anchor="ctr">
            <a:spAutoFit/>
          </a:bodyPr>
          <a:lstStyle/>
          <a:p>
            <a:r>
              <a:rPr lang="fr-FR">
                <a:solidFill>
                  <a:srgbClr val="5F5F5F"/>
                </a:solidFill>
              </a:rPr>
              <a:t>2011</a:t>
            </a:r>
          </a:p>
        </p:txBody>
      </p:sp>
      <p:sp>
        <p:nvSpPr>
          <p:cNvPr id="9249" name="Rectangle 32"/>
          <p:cNvSpPr>
            <a:spLocks noChangeArrowheads="1"/>
          </p:cNvSpPr>
          <p:nvPr/>
        </p:nvSpPr>
        <p:spPr bwMode="auto">
          <a:xfrm>
            <a:off x="6516688" y="4524375"/>
            <a:ext cx="1871662" cy="466725"/>
          </a:xfrm>
          <a:prstGeom prst="rect">
            <a:avLst/>
          </a:prstGeom>
          <a:noFill/>
          <a:ln w="9525">
            <a:solidFill>
              <a:srgbClr val="5F5F5F"/>
            </a:solidFill>
            <a:miter lim="800000"/>
            <a:headEnd/>
            <a:tailEnd/>
          </a:ln>
        </p:spPr>
        <p:txBody>
          <a:bodyPr lIns="90000" tIns="46800" rIns="90000" bIns="46800" anchor="ctr">
            <a:spAutoFit/>
          </a:bodyPr>
          <a:lstStyle/>
          <a:p>
            <a:r>
              <a:rPr lang="fr-FR">
                <a:solidFill>
                  <a:srgbClr val="5F5F5F"/>
                </a:solidFill>
              </a:rPr>
              <a:t>2012</a:t>
            </a:r>
          </a:p>
        </p:txBody>
      </p:sp>
      <p:sp>
        <p:nvSpPr>
          <p:cNvPr id="9250" name="Line 33"/>
          <p:cNvSpPr>
            <a:spLocks noChangeShapeType="1"/>
          </p:cNvSpPr>
          <p:nvPr/>
        </p:nvSpPr>
        <p:spPr bwMode="auto">
          <a:xfrm>
            <a:off x="3924300" y="4343400"/>
            <a:ext cx="0" cy="1439863"/>
          </a:xfrm>
          <a:prstGeom prst="line">
            <a:avLst/>
          </a:prstGeom>
          <a:noFill/>
          <a:ln w="9525">
            <a:solidFill>
              <a:srgbClr val="1D2E58"/>
            </a:solidFill>
            <a:prstDash val="dash"/>
            <a:round/>
            <a:headEnd/>
            <a:tailEnd/>
          </a:ln>
        </p:spPr>
        <p:txBody>
          <a:bodyPr lIns="90000" tIns="46800" rIns="90000" bIns="46800">
            <a:spAutoFit/>
          </a:bodyPr>
          <a:lstStyle/>
          <a:p>
            <a:endParaRPr lang="fr-FR"/>
          </a:p>
        </p:txBody>
      </p:sp>
      <p:sp>
        <p:nvSpPr>
          <p:cNvPr id="9251" name="Rectangle 34"/>
          <p:cNvSpPr>
            <a:spLocks noChangeArrowheads="1"/>
          </p:cNvSpPr>
          <p:nvPr/>
        </p:nvSpPr>
        <p:spPr bwMode="auto">
          <a:xfrm>
            <a:off x="2803525" y="908050"/>
            <a:ext cx="3552825" cy="396875"/>
          </a:xfrm>
          <a:prstGeom prst="rect">
            <a:avLst/>
          </a:prstGeom>
          <a:noFill/>
          <a:ln w="9525">
            <a:noFill/>
            <a:miter lim="800000"/>
            <a:headEnd/>
            <a:tailEnd/>
          </a:ln>
        </p:spPr>
        <p:txBody>
          <a:bodyPr wrap="none" lIns="90000" tIns="46800" rIns="90000" bIns="46800">
            <a:spAutoFit/>
          </a:bodyPr>
          <a:lstStyle/>
          <a:p>
            <a:r>
              <a:rPr lang="fr-FR" sz="2000" b="1">
                <a:latin typeface="Arial Narrow" pitchFamily="34" charset="0"/>
              </a:rPr>
              <a:t>Pour une clôture de bilan au 31/12</a:t>
            </a:r>
          </a:p>
        </p:txBody>
      </p:sp>
      <p:sp>
        <p:nvSpPr>
          <p:cNvPr id="9252" name="Line 35"/>
          <p:cNvSpPr>
            <a:spLocks noChangeShapeType="1"/>
          </p:cNvSpPr>
          <p:nvPr/>
        </p:nvSpPr>
        <p:spPr bwMode="auto">
          <a:xfrm flipH="1" flipV="1">
            <a:off x="2208213" y="3132138"/>
            <a:ext cx="352425" cy="9525"/>
          </a:xfrm>
          <a:prstGeom prst="line">
            <a:avLst/>
          </a:prstGeom>
          <a:noFill/>
          <a:ln w="9525">
            <a:solidFill>
              <a:srgbClr val="1D2E58"/>
            </a:solidFill>
            <a:round/>
            <a:headEnd/>
            <a:tailEnd type="triangle" w="med" len="med"/>
          </a:ln>
        </p:spPr>
        <p:txBody>
          <a:bodyPr lIns="90000" tIns="46800" rIns="90000" bIns="46800">
            <a:spAutoFit/>
          </a:bodyPr>
          <a:lstStyle/>
          <a:p>
            <a:endParaRPr lang="fr-FR"/>
          </a:p>
        </p:txBody>
      </p:sp>
      <p:sp>
        <p:nvSpPr>
          <p:cNvPr id="9253" name="Rectangle 36"/>
          <p:cNvSpPr>
            <a:spLocks noChangeArrowheads="1"/>
          </p:cNvSpPr>
          <p:nvPr/>
        </p:nvSpPr>
        <p:spPr bwMode="auto">
          <a:xfrm rot="639792">
            <a:off x="6588125" y="2708275"/>
            <a:ext cx="2390775" cy="952500"/>
          </a:xfrm>
          <a:prstGeom prst="rect">
            <a:avLst/>
          </a:prstGeom>
          <a:solidFill>
            <a:schemeClr val="bg1">
              <a:alpha val="79999"/>
            </a:schemeClr>
          </a:solidFill>
          <a:ln w="9525">
            <a:solidFill>
              <a:schemeClr val="tx1"/>
            </a:solidFill>
            <a:miter lim="800000"/>
            <a:headEnd/>
            <a:tailEnd/>
          </a:ln>
        </p:spPr>
        <p:txBody>
          <a:bodyPr wrap="none" lIns="90000" tIns="46800" rIns="90000" bIns="46800">
            <a:spAutoFit/>
          </a:bodyPr>
          <a:lstStyle/>
          <a:p>
            <a:pPr algn="l"/>
            <a:r>
              <a:rPr lang="fr-FR" sz="1400" b="1">
                <a:solidFill>
                  <a:srgbClr val="FF0000"/>
                </a:solidFill>
                <a:latin typeface="Arial Narrow" pitchFamily="34" charset="0"/>
              </a:rPr>
              <a:t>Nouveau : </a:t>
            </a:r>
          </a:p>
          <a:p>
            <a:pPr algn="l"/>
            <a:r>
              <a:rPr lang="fr-FR" sz="1400" b="1">
                <a:solidFill>
                  <a:srgbClr val="FF0000"/>
                </a:solidFill>
                <a:latin typeface="Arial Narrow" pitchFamily="34" charset="0"/>
              </a:rPr>
              <a:t>renouvellement automatique</a:t>
            </a:r>
          </a:p>
          <a:p>
            <a:pPr algn="l"/>
            <a:r>
              <a:rPr lang="fr-FR" sz="1400" b="1">
                <a:solidFill>
                  <a:srgbClr val="FF0000"/>
                </a:solidFill>
                <a:latin typeface="Arial Narrow" pitchFamily="34" charset="0"/>
              </a:rPr>
              <a:t> possible </a:t>
            </a:r>
          </a:p>
          <a:p>
            <a:pPr algn="l"/>
            <a:r>
              <a:rPr lang="fr-FR" sz="1400" b="1">
                <a:solidFill>
                  <a:srgbClr val="FF0000"/>
                </a:solidFill>
                <a:latin typeface="Arial Narrow" pitchFamily="34" charset="0"/>
              </a:rPr>
              <a:t>sur simple information DDTEFP</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numéro de diapositive 3"/>
          <p:cNvSpPr>
            <a:spLocks noGrp="1"/>
          </p:cNvSpPr>
          <p:nvPr>
            <p:ph type="sldNum" sz="quarter" idx="10"/>
          </p:nvPr>
        </p:nvSpPr>
        <p:spPr>
          <a:noFill/>
        </p:spPr>
        <p:txBody>
          <a:bodyPr/>
          <a:lstStyle/>
          <a:p>
            <a:fld id="{A4AB2CB5-3C32-4139-9D7D-925D13978E7B}" type="slidenum">
              <a:rPr lang="fr-FR"/>
              <a:pPr/>
              <a:t>16</a:t>
            </a:fld>
            <a:endParaRPr lang="fr-FR"/>
          </a:p>
        </p:txBody>
      </p:sp>
      <p:sp>
        <p:nvSpPr>
          <p:cNvPr id="13315" name="Rectangle 2"/>
          <p:cNvSpPr>
            <a:spLocks noGrp="1" noChangeArrowheads="1"/>
          </p:cNvSpPr>
          <p:nvPr>
            <p:ph type="title"/>
          </p:nvPr>
        </p:nvSpPr>
        <p:spPr>
          <a:xfrm>
            <a:off x="379413" y="300038"/>
            <a:ext cx="8389937" cy="1014412"/>
          </a:xfrm>
          <a:noFill/>
        </p:spPr>
        <p:txBody>
          <a:bodyPr/>
          <a:lstStyle/>
          <a:p>
            <a:pPr algn="ctr" eaLnBrk="1" hangingPunct="1"/>
            <a:r>
              <a:rPr lang="fr-FR" sz="2800" i="1" smtClean="0">
                <a:solidFill>
                  <a:srgbClr val="1D2E58"/>
                </a:solidFill>
                <a:latin typeface="Arial Narrow" pitchFamily="34" charset="0"/>
              </a:rPr>
              <a:t>L’Intéressement :</a:t>
            </a:r>
            <a:br>
              <a:rPr lang="fr-FR" sz="2800" i="1" smtClean="0">
                <a:solidFill>
                  <a:srgbClr val="1D2E58"/>
                </a:solidFill>
                <a:latin typeface="Arial Narrow" pitchFamily="34" charset="0"/>
              </a:rPr>
            </a:br>
            <a:r>
              <a:rPr lang="fr-FR" sz="2800" i="1" smtClean="0">
                <a:solidFill>
                  <a:srgbClr val="1D2E58"/>
                </a:solidFill>
                <a:latin typeface="Arial Narrow" pitchFamily="34" charset="0"/>
              </a:rPr>
              <a:t> 5 points clés à définir avec l’entreprise </a:t>
            </a:r>
          </a:p>
        </p:txBody>
      </p:sp>
      <p:sp>
        <p:nvSpPr>
          <p:cNvPr id="13316" name="Rectangle 3"/>
          <p:cNvSpPr>
            <a:spLocks noGrp="1" noChangeArrowheads="1"/>
          </p:cNvSpPr>
          <p:nvPr>
            <p:ph type="body" idx="1"/>
          </p:nvPr>
        </p:nvSpPr>
        <p:spPr>
          <a:xfrm>
            <a:off x="876300" y="1760538"/>
            <a:ext cx="7737475" cy="3600450"/>
          </a:xfrm>
          <a:noFill/>
        </p:spPr>
        <p:txBody>
          <a:bodyPr lIns="71002" tIns="34830" rIns="71002" bIns="34830"/>
          <a:lstStyle/>
          <a:p>
            <a:pPr marL="381000" indent="-381000" defTabSz="528638" eaLnBrk="1" hangingPunct="1">
              <a:buClr>
                <a:schemeClr val="accent1"/>
              </a:buClr>
              <a:buSzTx/>
              <a:buFontTx/>
              <a:buAutoNum type="arabicPeriod"/>
            </a:pPr>
            <a:r>
              <a:rPr lang="fr-FR" smtClean="0">
                <a:latin typeface="Arial Narrow" pitchFamily="34" charset="0"/>
              </a:rPr>
              <a:t>Rechercher les objectifs de l’entreprise à cette mise en place</a:t>
            </a:r>
          </a:p>
          <a:p>
            <a:pPr marL="381000" indent="-381000" defTabSz="528638" eaLnBrk="1" hangingPunct="1">
              <a:buClr>
                <a:schemeClr val="accent1"/>
              </a:buClr>
              <a:buSzTx/>
              <a:buFontTx/>
              <a:buAutoNum type="arabicPeriod"/>
            </a:pPr>
            <a:r>
              <a:rPr lang="fr-FR" smtClean="0">
                <a:latin typeface="Arial Narrow" pitchFamily="34" charset="0"/>
              </a:rPr>
              <a:t>Déterminer le budget global à ne pas dépasser sur les 3 ans</a:t>
            </a:r>
          </a:p>
          <a:p>
            <a:pPr marL="381000" indent="-381000" defTabSz="528638" eaLnBrk="1" hangingPunct="1">
              <a:buClr>
                <a:schemeClr val="accent1"/>
              </a:buClr>
              <a:buSzTx/>
              <a:buFontTx/>
              <a:buAutoNum type="arabicPeriod"/>
            </a:pPr>
            <a:r>
              <a:rPr lang="fr-FR" smtClean="0">
                <a:latin typeface="Arial Narrow" pitchFamily="34" charset="0"/>
              </a:rPr>
              <a:t>Définir le seuil de déclenchement respectant l’aléa sur les 3 ans</a:t>
            </a:r>
          </a:p>
          <a:p>
            <a:pPr marL="381000" indent="-381000" defTabSz="528638" eaLnBrk="1" hangingPunct="1">
              <a:buClr>
                <a:schemeClr val="accent1"/>
              </a:buClr>
              <a:buSzTx/>
              <a:buFontTx/>
              <a:buAutoNum type="arabicPeriod"/>
            </a:pPr>
            <a:r>
              <a:rPr lang="fr-FR" smtClean="0">
                <a:latin typeface="Arial Narrow" pitchFamily="34" charset="0"/>
              </a:rPr>
              <a:t>Fixer la formule de calcul de l’enveloppe d’intéressement </a:t>
            </a:r>
          </a:p>
          <a:p>
            <a:pPr marL="381000" indent="-381000" defTabSz="528638" eaLnBrk="1" hangingPunct="1">
              <a:buClr>
                <a:schemeClr val="accent1"/>
              </a:buClr>
              <a:buSzTx/>
              <a:buFontTx/>
              <a:buAutoNum type="arabicPeriod"/>
            </a:pPr>
            <a:r>
              <a:rPr lang="fr-FR" smtClean="0">
                <a:latin typeface="Arial Narrow" pitchFamily="34" charset="0"/>
              </a:rPr>
              <a:t>Choisir un mode de répartition entre les bénéficiaires</a:t>
            </a:r>
          </a:p>
          <a:p>
            <a:pPr marL="381000" indent="-381000" defTabSz="528638" eaLnBrk="1" hangingPunct="1">
              <a:buClr>
                <a:schemeClr val="accent1"/>
              </a:buClr>
              <a:buSzTx/>
              <a:buFontTx/>
              <a:buNone/>
            </a:pPr>
            <a:endParaRPr lang="fr-FR" smtClean="0">
              <a:latin typeface="Arial Narrow"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numéro de diapositive 3"/>
          <p:cNvSpPr>
            <a:spLocks noGrp="1"/>
          </p:cNvSpPr>
          <p:nvPr>
            <p:ph type="sldNum" sz="quarter" idx="10"/>
          </p:nvPr>
        </p:nvSpPr>
        <p:spPr>
          <a:noFill/>
        </p:spPr>
        <p:txBody>
          <a:bodyPr/>
          <a:lstStyle/>
          <a:p>
            <a:fld id="{0646BB97-C93D-4D9D-9D0F-69BF139C3932}" type="slidenum">
              <a:rPr lang="fr-FR"/>
              <a:pPr/>
              <a:t>17</a:t>
            </a:fld>
            <a:endParaRPr lang="fr-FR"/>
          </a:p>
        </p:txBody>
      </p:sp>
      <p:sp>
        <p:nvSpPr>
          <p:cNvPr id="10243" name="Rectangle 2"/>
          <p:cNvSpPr>
            <a:spLocks noGrp="1" noChangeArrowheads="1"/>
          </p:cNvSpPr>
          <p:nvPr>
            <p:ph type="title"/>
          </p:nvPr>
        </p:nvSpPr>
        <p:spPr>
          <a:xfrm>
            <a:off x="369888" y="142875"/>
            <a:ext cx="8458200" cy="990600"/>
          </a:xfrm>
          <a:noFill/>
        </p:spPr>
        <p:txBody>
          <a:bodyPr/>
          <a:lstStyle/>
          <a:p>
            <a:pPr algn="ctr" eaLnBrk="1" hangingPunct="1"/>
            <a:r>
              <a:rPr lang="fr-FR" i="1" smtClean="0"/>
              <a:t>Respecter l’aléa impose de choisir les objectifs </a:t>
            </a:r>
            <a:br>
              <a:rPr lang="fr-FR" i="1" smtClean="0"/>
            </a:br>
            <a:r>
              <a:rPr lang="fr-FR" i="1" smtClean="0"/>
              <a:t>et les seuils de déclenchement (1)</a:t>
            </a:r>
          </a:p>
        </p:txBody>
      </p:sp>
      <p:sp>
        <p:nvSpPr>
          <p:cNvPr id="10244" name="Rectangle 3"/>
          <p:cNvSpPr>
            <a:spLocks noChangeArrowheads="1"/>
          </p:cNvSpPr>
          <p:nvPr/>
        </p:nvSpPr>
        <p:spPr bwMode="auto">
          <a:xfrm>
            <a:off x="4257675" y="185738"/>
            <a:ext cx="4583113" cy="454025"/>
          </a:xfrm>
          <a:prstGeom prst="rect">
            <a:avLst/>
          </a:prstGeom>
          <a:noFill/>
          <a:ln w="9525">
            <a:noFill/>
            <a:miter lim="800000"/>
            <a:headEnd/>
            <a:tailEnd/>
          </a:ln>
        </p:spPr>
        <p:txBody>
          <a:bodyPr lIns="90488" tIns="44450" rIns="90488" bIns="44450">
            <a:spAutoFit/>
          </a:bodyPr>
          <a:lstStyle/>
          <a:p>
            <a:pPr algn="r" eaLnBrk="0" hangingPunct="0">
              <a:spcBef>
                <a:spcPct val="50000"/>
              </a:spcBef>
            </a:pPr>
            <a:endParaRPr lang="fr-FR">
              <a:latin typeface="Arial" charset="0"/>
            </a:endParaRPr>
          </a:p>
        </p:txBody>
      </p:sp>
      <p:sp>
        <p:nvSpPr>
          <p:cNvPr id="10245" name="Rectangle 4"/>
          <p:cNvSpPr>
            <a:spLocks noChangeArrowheads="1"/>
          </p:cNvSpPr>
          <p:nvPr/>
        </p:nvSpPr>
        <p:spPr bwMode="auto">
          <a:xfrm>
            <a:off x="827088" y="5508625"/>
            <a:ext cx="7848600" cy="800100"/>
          </a:xfrm>
          <a:prstGeom prst="rect">
            <a:avLst/>
          </a:prstGeom>
          <a:noFill/>
          <a:ln w="12700" cap="sq">
            <a:noFill/>
            <a:miter lim="800000"/>
            <a:headEnd type="none" w="sm" len="sm"/>
            <a:tailEnd type="none" w="sm" len="sm"/>
          </a:ln>
        </p:spPr>
        <p:txBody>
          <a:bodyPr anchor="ctr"/>
          <a:lstStyle/>
          <a:p>
            <a:pPr marL="342900" indent="-342900">
              <a:buFont typeface="Wingdings" pitchFamily="2" charset="2"/>
              <a:buChar char="Ø"/>
            </a:pPr>
            <a:r>
              <a:rPr lang="fr-FR" sz="2000">
                <a:solidFill>
                  <a:schemeClr val="accent1"/>
                </a:solidFill>
                <a:latin typeface="Arial Narrow" pitchFamily="34" charset="0"/>
              </a:rPr>
              <a:t>Rappel : les critères doivent être </a:t>
            </a:r>
            <a:r>
              <a:rPr lang="fr-FR" sz="2000" b="1">
                <a:solidFill>
                  <a:schemeClr val="accent1"/>
                </a:solidFill>
                <a:latin typeface="Arial Narrow" pitchFamily="34" charset="0"/>
              </a:rPr>
              <a:t>collectifs</a:t>
            </a:r>
            <a:r>
              <a:rPr lang="fr-FR" sz="2000">
                <a:solidFill>
                  <a:schemeClr val="accent1"/>
                </a:solidFill>
                <a:latin typeface="Arial Narrow" pitchFamily="34" charset="0"/>
              </a:rPr>
              <a:t>, </a:t>
            </a:r>
            <a:r>
              <a:rPr lang="fr-FR" sz="2000" b="1">
                <a:solidFill>
                  <a:schemeClr val="accent1"/>
                </a:solidFill>
                <a:latin typeface="Arial Narrow" pitchFamily="34" charset="0"/>
              </a:rPr>
              <a:t>pertinents</a:t>
            </a:r>
            <a:r>
              <a:rPr lang="fr-FR" sz="2000">
                <a:solidFill>
                  <a:schemeClr val="accent1"/>
                </a:solidFill>
                <a:latin typeface="Arial Narrow" pitchFamily="34" charset="0"/>
              </a:rPr>
              <a:t>, </a:t>
            </a:r>
            <a:br>
              <a:rPr lang="fr-FR" sz="2000">
                <a:solidFill>
                  <a:schemeClr val="accent1"/>
                </a:solidFill>
                <a:latin typeface="Arial Narrow" pitchFamily="34" charset="0"/>
              </a:rPr>
            </a:br>
            <a:r>
              <a:rPr lang="fr-FR" sz="2000" b="1">
                <a:solidFill>
                  <a:schemeClr val="accent1"/>
                </a:solidFill>
                <a:latin typeface="Arial Narrow" pitchFamily="34" charset="0"/>
              </a:rPr>
              <a:t>quantifiables/mesurables</a:t>
            </a:r>
            <a:r>
              <a:rPr lang="fr-FR" sz="2000">
                <a:solidFill>
                  <a:schemeClr val="accent1"/>
                </a:solidFill>
                <a:latin typeface="Arial Narrow" pitchFamily="34" charset="0"/>
              </a:rPr>
              <a:t> et </a:t>
            </a:r>
            <a:r>
              <a:rPr lang="fr-FR" sz="2000" b="1">
                <a:solidFill>
                  <a:schemeClr val="accent1"/>
                </a:solidFill>
                <a:latin typeface="Arial Narrow" pitchFamily="34" charset="0"/>
              </a:rPr>
              <a:t>réalisables. </a:t>
            </a:r>
          </a:p>
        </p:txBody>
      </p:sp>
      <p:graphicFrame>
        <p:nvGraphicFramePr>
          <p:cNvPr id="700421" name="Group 5"/>
          <p:cNvGraphicFramePr>
            <a:graphicFrameLocks noGrp="1"/>
          </p:cNvGraphicFramePr>
          <p:nvPr>
            <p:ph idx="1"/>
          </p:nvPr>
        </p:nvGraphicFramePr>
        <p:xfrm>
          <a:off x="3959225" y="2032000"/>
          <a:ext cx="4752975" cy="3435862"/>
        </p:xfrm>
        <a:graphic>
          <a:graphicData uri="http://schemas.openxmlformats.org/drawingml/2006/table">
            <a:tbl>
              <a:tblPr/>
              <a:tblGrid>
                <a:gridCol w="3384550"/>
                <a:gridCol w="1368425"/>
              </a:tblGrid>
              <a:tr h="379413">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Verdana" pitchFamily="34" charset="0"/>
                        </a:rPr>
                        <a:t>Évolution du CA</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Verdana" pitchFamily="34" charset="0"/>
                        </a:rPr>
                        <a:t>27%</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9413">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Verdana" pitchFamily="34" charset="0"/>
                        </a:rPr>
                        <a:t>Montant du CA </a:t>
                      </a:r>
                      <a:r>
                        <a:rPr kumimoji="0" lang="fr-FR" sz="1600" b="1" i="0" u="none" strike="noStrike" cap="none" normalizeH="0" baseline="0" smtClean="0">
                          <a:ln>
                            <a:noFill/>
                          </a:ln>
                          <a:solidFill>
                            <a:srgbClr val="FF0000"/>
                          </a:solidFill>
                          <a:effectLst/>
                          <a:latin typeface="Verdana" pitchFamily="34" charset="0"/>
                        </a:rPr>
                        <a:t>(à éviter)</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Verdana" pitchFamily="34" charset="0"/>
                        </a:rPr>
                        <a:t>15%</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Verdana" pitchFamily="34" charset="0"/>
                        </a:rPr>
                        <a:t>Résultat d’exploitation</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Verdana" pitchFamily="34" charset="0"/>
                        </a:rPr>
                        <a:t>13%</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9413">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Verdana" pitchFamily="34" charset="0"/>
                        </a:rPr>
                        <a:t>Résultat courant avant Impôt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Verdana" pitchFamily="34" charset="0"/>
                        </a:rPr>
                        <a:t>13%</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9413">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Verdana" pitchFamily="34" charset="0"/>
                        </a:rPr>
                        <a:t>Résultat comptable avant Impôt</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Verdana" pitchFamily="34" charset="0"/>
                        </a:rPr>
                        <a:t>5%</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9413">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Verdana" pitchFamily="34" charset="0"/>
                        </a:rPr>
                        <a:t>Ratio de rentabilité commerciale</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Verdana" pitchFamily="34" charset="0"/>
                        </a:rPr>
                        <a:t>5%</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782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Verdana" pitchFamily="34" charset="0"/>
                        </a:rPr>
                        <a:t>Valeur Ajoutée</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Verdana" pitchFamily="34" charset="0"/>
                        </a:rPr>
                        <a:t>3%</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9413">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Verdana" pitchFamily="34" charset="0"/>
                        </a:rPr>
                        <a:t>Excédent brut d’exploitation</a:t>
                      </a:r>
                    </a:p>
                  </a:txBody>
                  <a:tcPr marL="90000" marR="90000" marT="46800" marB="468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Verdana" pitchFamily="34" charset="0"/>
                        </a:rPr>
                        <a:t>2%</a:t>
                      </a:r>
                    </a:p>
                  </a:txBody>
                  <a:tcPr marL="90000" marR="90000" marT="468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75" name="Rectangle 34"/>
          <p:cNvSpPr>
            <a:spLocks noChangeArrowheads="1"/>
          </p:cNvSpPr>
          <p:nvPr/>
        </p:nvSpPr>
        <p:spPr bwMode="auto">
          <a:xfrm rot="-1029578">
            <a:off x="179388" y="1585913"/>
            <a:ext cx="2678112" cy="466725"/>
          </a:xfrm>
          <a:prstGeom prst="rect">
            <a:avLst/>
          </a:prstGeom>
          <a:solidFill>
            <a:schemeClr val="bg1">
              <a:alpha val="79999"/>
            </a:schemeClr>
          </a:solidFill>
          <a:ln w="9525">
            <a:solidFill>
              <a:schemeClr val="tx1"/>
            </a:solidFill>
            <a:miter lim="800000"/>
            <a:headEnd/>
            <a:tailEnd/>
          </a:ln>
        </p:spPr>
        <p:txBody>
          <a:bodyPr wrap="none" lIns="90000" tIns="46800" rIns="90000" bIns="46800">
            <a:spAutoFit/>
          </a:bodyPr>
          <a:lstStyle/>
          <a:p>
            <a:pPr algn="l"/>
            <a:r>
              <a:rPr lang="fr-FR" b="1">
                <a:solidFill>
                  <a:srgbClr val="FF0000"/>
                </a:solidFill>
                <a:latin typeface="Arial Narrow" pitchFamily="34" charset="0"/>
              </a:rPr>
              <a:t>Objectifs quantitatifs</a:t>
            </a:r>
          </a:p>
        </p:txBody>
      </p:sp>
      <p:sp>
        <p:nvSpPr>
          <p:cNvPr id="10276" name="Rectangle 35"/>
          <p:cNvSpPr>
            <a:spLocks noChangeArrowheads="1"/>
          </p:cNvSpPr>
          <p:nvPr/>
        </p:nvSpPr>
        <p:spPr bwMode="auto">
          <a:xfrm>
            <a:off x="684213" y="2670175"/>
            <a:ext cx="2735262" cy="2198688"/>
          </a:xfrm>
          <a:prstGeom prst="rect">
            <a:avLst/>
          </a:prstGeom>
          <a:solidFill>
            <a:schemeClr val="bg1"/>
          </a:solidFill>
          <a:ln w="12700" cap="sq">
            <a:solidFill>
              <a:schemeClr val="accent1"/>
            </a:solidFill>
            <a:miter lim="800000"/>
            <a:headEnd type="none" w="sm" len="sm"/>
            <a:tailEnd type="none" w="sm" len="sm"/>
          </a:ln>
        </p:spPr>
        <p:txBody>
          <a:bodyPr anchor="ctr"/>
          <a:lstStyle/>
          <a:p>
            <a:r>
              <a:rPr lang="fr-FR" sz="2000" b="1">
                <a:latin typeface="Arial Narrow" pitchFamily="34" charset="0"/>
              </a:rPr>
              <a:t>Principaux objectifs quantitatifs (basés sur les comptes de l’entreprise) </a:t>
            </a:r>
          </a:p>
          <a:p>
            <a:r>
              <a:rPr lang="fr-FR" sz="2000" b="1">
                <a:latin typeface="Arial Narrow" pitchFamily="34" charset="0"/>
              </a:rPr>
              <a:t>retenus dans les TPE et PME/PMI</a:t>
            </a:r>
          </a:p>
        </p:txBody>
      </p:sp>
      <p:sp>
        <p:nvSpPr>
          <p:cNvPr id="10277" name="Rectangle 36"/>
          <p:cNvSpPr>
            <a:spLocks noChangeArrowheads="1"/>
          </p:cNvSpPr>
          <p:nvPr/>
        </p:nvSpPr>
        <p:spPr bwMode="auto">
          <a:xfrm>
            <a:off x="5651500" y="1458913"/>
            <a:ext cx="1354138" cy="457200"/>
          </a:xfrm>
          <a:prstGeom prst="rect">
            <a:avLst/>
          </a:prstGeom>
          <a:noFill/>
          <a:ln w="9525" algn="ctr">
            <a:noFill/>
            <a:miter lim="800000"/>
            <a:headEnd/>
            <a:tailEnd/>
          </a:ln>
        </p:spPr>
        <p:txBody>
          <a:bodyPr wrap="none">
            <a:spAutoFit/>
          </a:bodyPr>
          <a:lstStyle/>
          <a:p>
            <a:pPr algn="r"/>
            <a:r>
              <a:rPr lang="fr-FR" b="1">
                <a:latin typeface="Arial Narrow" pitchFamily="34" charset="0"/>
              </a:rPr>
              <a:t>Exemples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numéro de diapositive 2"/>
          <p:cNvSpPr>
            <a:spLocks noGrp="1"/>
          </p:cNvSpPr>
          <p:nvPr>
            <p:ph type="sldNum" sz="quarter" idx="10"/>
          </p:nvPr>
        </p:nvSpPr>
        <p:spPr>
          <a:noFill/>
        </p:spPr>
        <p:txBody>
          <a:bodyPr/>
          <a:lstStyle/>
          <a:p>
            <a:fld id="{6E5DC012-80A3-4889-81B4-0F7F63BC61CF}" type="slidenum">
              <a:rPr lang="fr-FR"/>
              <a:pPr/>
              <a:t>18</a:t>
            </a:fld>
            <a:endParaRPr lang="fr-FR"/>
          </a:p>
        </p:txBody>
      </p:sp>
      <p:sp>
        <p:nvSpPr>
          <p:cNvPr id="11267" name="Rectangle 2"/>
          <p:cNvSpPr>
            <a:spLocks noGrp="1" noChangeArrowheads="1"/>
          </p:cNvSpPr>
          <p:nvPr>
            <p:ph type="title"/>
          </p:nvPr>
        </p:nvSpPr>
        <p:spPr>
          <a:xfrm>
            <a:off x="685800" y="168275"/>
            <a:ext cx="8207375" cy="990600"/>
          </a:xfrm>
          <a:noFill/>
        </p:spPr>
        <p:txBody>
          <a:bodyPr/>
          <a:lstStyle/>
          <a:p>
            <a:pPr algn="ctr" eaLnBrk="1" hangingPunct="1"/>
            <a:r>
              <a:rPr lang="fr-FR" sz="2800" i="1" smtClean="0">
                <a:solidFill>
                  <a:srgbClr val="1D2E58"/>
                </a:solidFill>
                <a:latin typeface="Arial Narrow" pitchFamily="34" charset="0"/>
              </a:rPr>
              <a:t>Les limites du partage de la prime pour le dirigeant : répartition proportionnelle à la rémunération</a:t>
            </a:r>
          </a:p>
        </p:txBody>
      </p:sp>
      <p:sp>
        <p:nvSpPr>
          <p:cNvPr id="11268" name="Rectangle 3"/>
          <p:cNvSpPr>
            <a:spLocks noChangeArrowheads="1"/>
          </p:cNvSpPr>
          <p:nvPr/>
        </p:nvSpPr>
        <p:spPr bwMode="auto">
          <a:xfrm>
            <a:off x="1331913" y="1792288"/>
            <a:ext cx="2362200" cy="530225"/>
          </a:xfrm>
          <a:prstGeom prst="rect">
            <a:avLst/>
          </a:prstGeom>
          <a:solidFill>
            <a:schemeClr val="folHlink"/>
          </a:solidFill>
          <a:ln w="9525">
            <a:solidFill>
              <a:schemeClr val="tx1"/>
            </a:solidFill>
            <a:miter lim="800000"/>
            <a:headEnd/>
            <a:tailEnd/>
          </a:ln>
        </p:spPr>
        <p:txBody>
          <a:bodyPr lIns="18000" rIns="18000" anchor="ctr"/>
          <a:lstStyle/>
          <a:p>
            <a:pPr>
              <a:lnSpc>
                <a:spcPct val="95000"/>
              </a:lnSpc>
              <a:buClr>
                <a:srgbClr val="CC9900"/>
              </a:buClr>
              <a:buFont typeface="Wingdings" pitchFamily="2" charset="2"/>
              <a:buNone/>
            </a:pPr>
            <a:r>
              <a:rPr lang="fr-FR" sz="1400" b="1">
                <a:solidFill>
                  <a:schemeClr val="bg1"/>
                </a:solidFill>
                <a:latin typeface="Verdana" pitchFamily="34" charset="0"/>
              </a:rPr>
              <a:t>Rémunération annuelle brute</a:t>
            </a:r>
          </a:p>
        </p:txBody>
      </p:sp>
      <p:sp>
        <p:nvSpPr>
          <p:cNvPr id="11269" name="Rectangle 4"/>
          <p:cNvSpPr>
            <a:spLocks noChangeArrowheads="1"/>
          </p:cNvSpPr>
          <p:nvPr/>
        </p:nvSpPr>
        <p:spPr bwMode="auto">
          <a:xfrm>
            <a:off x="1331913" y="2843213"/>
            <a:ext cx="2362200" cy="381000"/>
          </a:xfrm>
          <a:prstGeom prst="rect">
            <a:avLst/>
          </a:prstGeom>
          <a:solidFill>
            <a:schemeClr val="folHlink"/>
          </a:solidFill>
          <a:ln w="9525">
            <a:solidFill>
              <a:schemeClr val="tx1"/>
            </a:solidFill>
            <a:miter lim="800000"/>
            <a:headEnd/>
            <a:tailEnd/>
          </a:ln>
        </p:spPr>
        <p:txBody>
          <a:bodyPr lIns="18000" rIns="18000" anchor="ctr"/>
          <a:lstStyle/>
          <a:p>
            <a:pPr>
              <a:lnSpc>
                <a:spcPct val="95000"/>
              </a:lnSpc>
              <a:buClr>
                <a:srgbClr val="CC9900"/>
              </a:buClr>
              <a:buFont typeface="Wingdings" pitchFamily="2" charset="2"/>
              <a:buNone/>
            </a:pPr>
            <a:r>
              <a:rPr lang="fr-FR" sz="1400" b="1">
                <a:solidFill>
                  <a:schemeClr val="bg1"/>
                </a:solidFill>
                <a:latin typeface="Verdana" pitchFamily="34" charset="0"/>
              </a:rPr>
              <a:t>Prime d’intéressement</a:t>
            </a:r>
          </a:p>
        </p:txBody>
      </p:sp>
      <p:sp>
        <p:nvSpPr>
          <p:cNvPr id="11270" name="Rectangle 5"/>
          <p:cNvSpPr>
            <a:spLocks noChangeArrowheads="1"/>
          </p:cNvSpPr>
          <p:nvPr/>
        </p:nvSpPr>
        <p:spPr bwMode="auto">
          <a:xfrm>
            <a:off x="1331913" y="2309813"/>
            <a:ext cx="2362200" cy="533400"/>
          </a:xfrm>
          <a:prstGeom prst="rect">
            <a:avLst/>
          </a:prstGeom>
          <a:solidFill>
            <a:schemeClr val="folHlink"/>
          </a:solidFill>
          <a:ln w="9525">
            <a:solidFill>
              <a:schemeClr val="tx1"/>
            </a:solidFill>
            <a:miter lim="800000"/>
            <a:headEnd/>
            <a:tailEnd/>
          </a:ln>
        </p:spPr>
        <p:txBody>
          <a:bodyPr lIns="18000" rIns="18000" anchor="ctr"/>
          <a:lstStyle/>
          <a:p>
            <a:pPr>
              <a:lnSpc>
                <a:spcPct val="95000"/>
              </a:lnSpc>
              <a:buClr>
                <a:srgbClr val="CC9900"/>
              </a:buClr>
              <a:buFont typeface="Wingdings" pitchFamily="2" charset="2"/>
              <a:buNone/>
            </a:pPr>
            <a:r>
              <a:rPr lang="fr-FR" sz="1400" b="1">
                <a:solidFill>
                  <a:schemeClr val="bg1"/>
                </a:solidFill>
                <a:latin typeface="Verdana" pitchFamily="34" charset="0"/>
              </a:rPr>
              <a:t>Masse salariale brute globale</a:t>
            </a:r>
          </a:p>
        </p:txBody>
      </p:sp>
      <p:sp>
        <p:nvSpPr>
          <p:cNvPr id="11271" name="Rectangle 6"/>
          <p:cNvSpPr>
            <a:spLocks noChangeArrowheads="1"/>
          </p:cNvSpPr>
          <p:nvPr/>
        </p:nvSpPr>
        <p:spPr bwMode="auto">
          <a:xfrm>
            <a:off x="1331913" y="3224213"/>
            <a:ext cx="2362200" cy="635000"/>
          </a:xfrm>
          <a:prstGeom prst="rect">
            <a:avLst/>
          </a:prstGeom>
          <a:solidFill>
            <a:schemeClr val="folHlink"/>
          </a:solidFill>
          <a:ln w="9525">
            <a:solidFill>
              <a:schemeClr val="tx1"/>
            </a:solidFill>
            <a:miter lim="800000"/>
            <a:headEnd/>
            <a:tailEnd/>
          </a:ln>
        </p:spPr>
        <p:txBody>
          <a:bodyPr lIns="18000" rIns="18000" anchor="ctr"/>
          <a:lstStyle/>
          <a:p>
            <a:pPr>
              <a:lnSpc>
                <a:spcPct val="95000"/>
              </a:lnSpc>
              <a:buClr>
                <a:srgbClr val="CC9900"/>
              </a:buClr>
              <a:buFont typeface="Wingdings" pitchFamily="2" charset="2"/>
              <a:buNone/>
            </a:pPr>
            <a:r>
              <a:rPr lang="fr-FR" sz="1400" b="1">
                <a:solidFill>
                  <a:schemeClr val="bg1"/>
                </a:solidFill>
                <a:latin typeface="Verdana" pitchFamily="34" charset="0"/>
              </a:rPr>
              <a:t>Plafond collectif</a:t>
            </a:r>
          </a:p>
        </p:txBody>
      </p:sp>
      <p:sp>
        <p:nvSpPr>
          <p:cNvPr id="11272" name="Rectangle 7"/>
          <p:cNvSpPr>
            <a:spLocks noChangeArrowheads="1"/>
          </p:cNvSpPr>
          <p:nvPr/>
        </p:nvSpPr>
        <p:spPr bwMode="auto">
          <a:xfrm>
            <a:off x="1331913" y="3859213"/>
            <a:ext cx="2362200" cy="533400"/>
          </a:xfrm>
          <a:prstGeom prst="rect">
            <a:avLst/>
          </a:prstGeom>
          <a:solidFill>
            <a:schemeClr val="folHlink"/>
          </a:solidFill>
          <a:ln w="9525">
            <a:solidFill>
              <a:schemeClr val="tx1"/>
            </a:solidFill>
            <a:miter lim="800000"/>
            <a:headEnd/>
            <a:tailEnd/>
          </a:ln>
        </p:spPr>
        <p:txBody>
          <a:bodyPr lIns="18000" rIns="18000" anchor="ctr"/>
          <a:lstStyle/>
          <a:p>
            <a:pPr>
              <a:lnSpc>
                <a:spcPct val="95000"/>
              </a:lnSpc>
              <a:buClr>
                <a:srgbClr val="CC9900"/>
              </a:buClr>
              <a:buFont typeface="Wingdings" pitchFamily="2" charset="2"/>
              <a:buNone/>
            </a:pPr>
            <a:r>
              <a:rPr lang="fr-FR" sz="1400" b="1">
                <a:solidFill>
                  <a:schemeClr val="bg1"/>
                </a:solidFill>
                <a:latin typeface="Verdana" pitchFamily="34" charset="0"/>
              </a:rPr>
              <a:t>Plafond individuel</a:t>
            </a:r>
          </a:p>
          <a:p>
            <a:pPr>
              <a:lnSpc>
                <a:spcPct val="95000"/>
              </a:lnSpc>
              <a:buClr>
                <a:srgbClr val="CC9900"/>
              </a:buClr>
              <a:buFont typeface="Wingdings" pitchFamily="2" charset="2"/>
              <a:buNone/>
            </a:pPr>
            <a:r>
              <a:rPr lang="fr-FR" sz="1000">
                <a:solidFill>
                  <a:schemeClr val="bg1"/>
                </a:solidFill>
                <a:latin typeface="Verdana" pitchFamily="34" charset="0"/>
              </a:rPr>
              <a:t>Max théorique</a:t>
            </a:r>
          </a:p>
        </p:txBody>
      </p:sp>
      <p:sp>
        <p:nvSpPr>
          <p:cNvPr id="11273" name="Rectangle 8"/>
          <p:cNvSpPr>
            <a:spLocks noChangeArrowheads="1"/>
          </p:cNvSpPr>
          <p:nvPr/>
        </p:nvSpPr>
        <p:spPr bwMode="auto">
          <a:xfrm>
            <a:off x="1331913" y="4392613"/>
            <a:ext cx="2362200" cy="479425"/>
          </a:xfrm>
          <a:prstGeom prst="rect">
            <a:avLst/>
          </a:prstGeom>
          <a:solidFill>
            <a:schemeClr val="folHlink"/>
          </a:solidFill>
          <a:ln w="9525">
            <a:solidFill>
              <a:schemeClr val="tx1"/>
            </a:solidFill>
            <a:miter lim="800000"/>
            <a:headEnd/>
            <a:tailEnd/>
          </a:ln>
        </p:spPr>
        <p:txBody>
          <a:bodyPr lIns="18000" rIns="18000" anchor="ctr"/>
          <a:lstStyle/>
          <a:p>
            <a:pPr>
              <a:lnSpc>
                <a:spcPct val="95000"/>
              </a:lnSpc>
              <a:buClr>
                <a:srgbClr val="CC9900"/>
              </a:buClr>
              <a:buFont typeface="Wingdings" pitchFamily="2" charset="2"/>
              <a:buNone/>
            </a:pPr>
            <a:r>
              <a:rPr lang="fr-FR" sz="1400" b="1">
                <a:solidFill>
                  <a:schemeClr val="bg1"/>
                </a:solidFill>
                <a:latin typeface="Verdana" pitchFamily="34" charset="0"/>
              </a:rPr>
              <a:t>Prime individuelle </a:t>
            </a:r>
          </a:p>
        </p:txBody>
      </p:sp>
      <p:sp>
        <p:nvSpPr>
          <p:cNvPr id="11274" name="Rectangle 9"/>
          <p:cNvSpPr>
            <a:spLocks noChangeArrowheads="1"/>
          </p:cNvSpPr>
          <p:nvPr/>
        </p:nvSpPr>
        <p:spPr bwMode="auto">
          <a:xfrm>
            <a:off x="1331913" y="4862513"/>
            <a:ext cx="2362200" cy="533400"/>
          </a:xfrm>
          <a:prstGeom prst="rect">
            <a:avLst/>
          </a:prstGeom>
          <a:solidFill>
            <a:schemeClr val="folHlink"/>
          </a:solidFill>
          <a:ln w="9525">
            <a:solidFill>
              <a:schemeClr val="tx1"/>
            </a:solidFill>
            <a:miter lim="800000"/>
            <a:headEnd/>
            <a:tailEnd/>
          </a:ln>
        </p:spPr>
        <p:txBody>
          <a:bodyPr lIns="18000" rIns="18000" anchor="ctr"/>
          <a:lstStyle/>
          <a:p>
            <a:pPr>
              <a:lnSpc>
                <a:spcPct val="95000"/>
              </a:lnSpc>
              <a:buClr>
                <a:srgbClr val="CC9900"/>
              </a:buClr>
              <a:buFont typeface="Wingdings" pitchFamily="2" charset="2"/>
              <a:buNone/>
            </a:pPr>
            <a:r>
              <a:rPr lang="fr-FR" sz="1400" b="1">
                <a:solidFill>
                  <a:schemeClr val="bg1"/>
                </a:solidFill>
                <a:latin typeface="Verdana" pitchFamily="34" charset="0"/>
              </a:rPr>
              <a:t>Plafond de versement </a:t>
            </a:r>
          </a:p>
          <a:p>
            <a:pPr>
              <a:lnSpc>
                <a:spcPct val="95000"/>
              </a:lnSpc>
              <a:buClr>
                <a:srgbClr val="CC9900"/>
              </a:buClr>
              <a:buFont typeface="Wingdings" pitchFamily="2" charset="2"/>
              <a:buNone/>
            </a:pPr>
            <a:r>
              <a:rPr lang="fr-FR" sz="1400" b="1">
                <a:solidFill>
                  <a:schemeClr val="bg1"/>
                </a:solidFill>
                <a:latin typeface="Verdana" pitchFamily="34" charset="0"/>
              </a:rPr>
              <a:t>sur PE</a:t>
            </a:r>
            <a:endParaRPr lang="fr-FR" sz="1000">
              <a:solidFill>
                <a:schemeClr val="bg1"/>
              </a:solidFill>
              <a:latin typeface="Verdana" pitchFamily="34" charset="0"/>
            </a:endParaRPr>
          </a:p>
        </p:txBody>
      </p:sp>
      <p:sp>
        <p:nvSpPr>
          <p:cNvPr id="11275" name="Rectangle 10"/>
          <p:cNvSpPr>
            <a:spLocks noChangeArrowheads="1"/>
          </p:cNvSpPr>
          <p:nvPr/>
        </p:nvSpPr>
        <p:spPr bwMode="auto">
          <a:xfrm>
            <a:off x="1331913" y="5395913"/>
            <a:ext cx="2362200" cy="622300"/>
          </a:xfrm>
          <a:prstGeom prst="rect">
            <a:avLst/>
          </a:prstGeom>
          <a:solidFill>
            <a:schemeClr val="folHlink"/>
          </a:solidFill>
          <a:ln w="9525">
            <a:solidFill>
              <a:schemeClr val="tx1"/>
            </a:solidFill>
            <a:miter lim="800000"/>
            <a:headEnd/>
            <a:tailEnd/>
          </a:ln>
        </p:spPr>
        <p:txBody>
          <a:bodyPr lIns="18000" rIns="18000" anchor="ctr"/>
          <a:lstStyle/>
          <a:p>
            <a:pPr>
              <a:lnSpc>
                <a:spcPct val="95000"/>
              </a:lnSpc>
              <a:buClr>
                <a:srgbClr val="CC9900"/>
              </a:buClr>
              <a:buFont typeface="Wingdings" pitchFamily="2" charset="2"/>
              <a:buNone/>
            </a:pPr>
            <a:r>
              <a:rPr lang="fr-FR" sz="1400" b="1">
                <a:solidFill>
                  <a:schemeClr val="bg1"/>
                </a:solidFill>
                <a:latin typeface="Verdana" pitchFamily="34" charset="0"/>
              </a:rPr>
              <a:t>Versement</a:t>
            </a:r>
          </a:p>
        </p:txBody>
      </p:sp>
      <p:sp>
        <p:nvSpPr>
          <p:cNvPr id="11276" name="Rectangle 11"/>
          <p:cNvSpPr>
            <a:spLocks noChangeArrowheads="1"/>
          </p:cNvSpPr>
          <p:nvPr/>
        </p:nvSpPr>
        <p:spPr bwMode="auto">
          <a:xfrm>
            <a:off x="3694113" y="2843213"/>
            <a:ext cx="4073525" cy="381000"/>
          </a:xfrm>
          <a:prstGeom prst="rect">
            <a:avLst/>
          </a:prstGeom>
          <a:solidFill>
            <a:schemeClr val="bg1"/>
          </a:solidFill>
          <a:ln w="12700">
            <a:solidFill>
              <a:schemeClr val="tx1"/>
            </a:solidFill>
            <a:miter lim="800000"/>
            <a:headEnd/>
            <a:tailEnd/>
          </a:ln>
        </p:spPr>
        <p:txBody>
          <a:bodyPr lIns="36000" tIns="36000" rIns="36000" bIns="36000" anchor="ctr"/>
          <a:lstStyle/>
          <a:p>
            <a:pPr>
              <a:lnSpc>
                <a:spcPct val="90000"/>
              </a:lnSpc>
              <a:spcBef>
                <a:spcPct val="20000"/>
              </a:spcBef>
              <a:buClr>
                <a:srgbClr val="CC9900"/>
              </a:buClr>
            </a:pPr>
            <a:r>
              <a:rPr lang="fr-FR" sz="1200">
                <a:solidFill>
                  <a:schemeClr val="accent1"/>
                </a:solidFill>
                <a:latin typeface="Verdana" pitchFamily="34" charset="0"/>
              </a:rPr>
              <a:t>32 000 €</a:t>
            </a:r>
          </a:p>
        </p:txBody>
      </p:sp>
      <p:sp>
        <p:nvSpPr>
          <p:cNvPr id="11277" name="Rectangle 12"/>
          <p:cNvSpPr>
            <a:spLocks noChangeArrowheads="1"/>
          </p:cNvSpPr>
          <p:nvPr/>
        </p:nvSpPr>
        <p:spPr bwMode="auto">
          <a:xfrm>
            <a:off x="3694113" y="1268413"/>
            <a:ext cx="1357312" cy="523875"/>
          </a:xfrm>
          <a:prstGeom prst="rect">
            <a:avLst/>
          </a:prstGeom>
          <a:noFill/>
          <a:ln w="9525">
            <a:solidFill>
              <a:schemeClr val="tx1"/>
            </a:solidFill>
            <a:miter lim="800000"/>
            <a:headEnd/>
            <a:tailEnd/>
          </a:ln>
        </p:spPr>
        <p:txBody>
          <a:bodyPr lIns="18000" rIns="18000" anchor="ctr"/>
          <a:lstStyle/>
          <a:p>
            <a:pPr>
              <a:spcBef>
                <a:spcPct val="20000"/>
              </a:spcBef>
              <a:buClr>
                <a:srgbClr val="CC9900"/>
              </a:buClr>
              <a:buFont typeface="Wingdings" pitchFamily="2" charset="2"/>
              <a:buNone/>
            </a:pPr>
            <a:r>
              <a:rPr lang="fr-FR" sz="1400" b="1">
                <a:solidFill>
                  <a:schemeClr val="accent1"/>
                </a:solidFill>
                <a:latin typeface="Verdana" pitchFamily="34" charset="0"/>
              </a:rPr>
              <a:t>Salarié A</a:t>
            </a:r>
          </a:p>
        </p:txBody>
      </p:sp>
      <p:sp>
        <p:nvSpPr>
          <p:cNvPr id="11278" name="Rectangle 13"/>
          <p:cNvSpPr>
            <a:spLocks noChangeArrowheads="1"/>
          </p:cNvSpPr>
          <p:nvPr/>
        </p:nvSpPr>
        <p:spPr bwMode="auto">
          <a:xfrm>
            <a:off x="5051425" y="1268413"/>
            <a:ext cx="1358900" cy="523875"/>
          </a:xfrm>
          <a:prstGeom prst="rect">
            <a:avLst/>
          </a:prstGeom>
          <a:noFill/>
          <a:ln w="9525">
            <a:solidFill>
              <a:schemeClr val="tx1"/>
            </a:solidFill>
            <a:miter lim="800000"/>
            <a:headEnd/>
            <a:tailEnd/>
          </a:ln>
        </p:spPr>
        <p:txBody>
          <a:bodyPr lIns="18000" rIns="18000" anchor="ctr"/>
          <a:lstStyle/>
          <a:p>
            <a:pPr>
              <a:spcBef>
                <a:spcPct val="20000"/>
              </a:spcBef>
              <a:buClr>
                <a:srgbClr val="CC9900"/>
              </a:buClr>
              <a:buFont typeface="Wingdings" pitchFamily="2" charset="2"/>
              <a:buNone/>
            </a:pPr>
            <a:r>
              <a:rPr lang="fr-FR" sz="1400" b="1">
                <a:solidFill>
                  <a:schemeClr val="accent1"/>
                </a:solidFill>
                <a:latin typeface="Verdana" pitchFamily="34" charset="0"/>
              </a:rPr>
              <a:t>Salarié B</a:t>
            </a:r>
          </a:p>
        </p:txBody>
      </p:sp>
      <p:sp>
        <p:nvSpPr>
          <p:cNvPr id="11279" name="Rectangle 14"/>
          <p:cNvSpPr>
            <a:spLocks noChangeArrowheads="1"/>
          </p:cNvSpPr>
          <p:nvPr/>
        </p:nvSpPr>
        <p:spPr bwMode="auto">
          <a:xfrm>
            <a:off x="6410325" y="1268413"/>
            <a:ext cx="1357313" cy="523875"/>
          </a:xfrm>
          <a:prstGeom prst="rect">
            <a:avLst/>
          </a:prstGeom>
          <a:noFill/>
          <a:ln w="9525">
            <a:solidFill>
              <a:schemeClr val="tx1"/>
            </a:solidFill>
            <a:miter lim="800000"/>
            <a:headEnd/>
            <a:tailEnd/>
          </a:ln>
        </p:spPr>
        <p:txBody>
          <a:bodyPr lIns="18000" rIns="18000" anchor="ctr"/>
          <a:lstStyle/>
          <a:p>
            <a:pPr>
              <a:spcBef>
                <a:spcPct val="20000"/>
              </a:spcBef>
              <a:buClr>
                <a:srgbClr val="CC9900"/>
              </a:buClr>
              <a:buFont typeface="Wingdings" pitchFamily="2" charset="2"/>
              <a:buNone/>
            </a:pPr>
            <a:r>
              <a:rPr lang="fr-FR" sz="1400" b="1">
                <a:solidFill>
                  <a:schemeClr val="accent1"/>
                </a:solidFill>
                <a:latin typeface="Verdana" pitchFamily="34" charset="0"/>
              </a:rPr>
              <a:t>Dirigeant</a:t>
            </a:r>
          </a:p>
        </p:txBody>
      </p:sp>
      <p:sp>
        <p:nvSpPr>
          <p:cNvPr id="11280" name="Rectangle 15"/>
          <p:cNvSpPr>
            <a:spLocks noChangeArrowheads="1"/>
          </p:cNvSpPr>
          <p:nvPr/>
        </p:nvSpPr>
        <p:spPr bwMode="auto">
          <a:xfrm>
            <a:off x="3694113" y="1789113"/>
            <a:ext cx="1357312" cy="520700"/>
          </a:xfrm>
          <a:prstGeom prst="rect">
            <a:avLst/>
          </a:prstGeom>
          <a:solidFill>
            <a:schemeClr val="bg1"/>
          </a:solidFill>
          <a:ln w="12700">
            <a:solidFill>
              <a:schemeClr val="tx1"/>
            </a:solidFill>
            <a:miter lim="800000"/>
            <a:headEnd/>
            <a:tailEnd/>
          </a:ln>
        </p:spPr>
        <p:txBody>
          <a:bodyPr lIns="36000" tIns="36000" rIns="36000" bIns="36000" anchor="ctr"/>
          <a:lstStyle/>
          <a:p>
            <a:pPr>
              <a:lnSpc>
                <a:spcPct val="90000"/>
              </a:lnSpc>
              <a:spcBef>
                <a:spcPct val="20000"/>
              </a:spcBef>
              <a:buClr>
                <a:srgbClr val="CC9900"/>
              </a:buClr>
            </a:pPr>
            <a:r>
              <a:rPr lang="fr-FR" sz="1200">
                <a:solidFill>
                  <a:schemeClr val="accent1"/>
                </a:solidFill>
                <a:latin typeface="Verdana" pitchFamily="34" charset="0"/>
              </a:rPr>
              <a:t>20 000 €</a:t>
            </a:r>
          </a:p>
        </p:txBody>
      </p:sp>
      <p:sp>
        <p:nvSpPr>
          <p:cNvPr id="11281" name="Rectangle 16"/>
          <p:cNvSpPr>
            <a:spLocks noChangeArrowheads="1"/>
          </p:cNvSpPr>
          <p:nvPr/>
        </p:nvSpPr>
        <p:spPr bwMode="auto">
          <a:xfrm>
            <a:off x="5051425" y="1789113"/>
            <a:ext cx="1358900" cy="520700"/>
          </a:xfrm>
          <a:prstGeom prst="rect">
            <a:avLst/>
          </a:prstGeom>
          <a:solidFill>
            <a:schemeClr val="bg1"/>
          </a:solidFill>
          <a:ln w="12700">
            <a:solidFill>
              <a:schemeClr val="tx1"/>
            </a:solidFill>
            <a:miter lim="800000"/>
            <a:headEnd/>
            <a:tailEnd/>
          </a:ln>
        </p:spPr>
        <p:txBody>
          <a:bodyPr lIns="36000" tIns="36000" rIns="36000" bIns="36000" anchor="ctr"/>
          <a:lstStyle/>
          <a:p>
            <a:pPr>
              <a:lnSpc>
                <a:spcPct val="90000"/>
              </a:lnSpc>
              <a:spcBef>
                <a:spcPct val="20000"/>
              </a:spcBef>
              <a:buClr>
                <a:srgbClr val="CC9900"/>
              </a:buClr>
            </a:pPr>
            <a:r>
              <a:rPr lang="fr-FR" sz="1200">
                <a:solidFill>
                  <a:schemeClr val="accent1"/>
                </a:solidFill>
                <a:latin typeface="Verdana" pitchFamily="34" charset="0"/>
              </a:rPr>
              <a:t>40 000 €</a:t>
            </a:r>
          </a:p>
        </p:txBody>
      </p:sp>
      <p:sp>
        <p:nvSpPr>
          <p:cNvPr id="11282" name="Rectangle 17"/>
          <p:cNvSpPr>
            <a:spLocks noChangeArrowheads="1"/>
          </p:cNvSpPr>
          <p:nvPr/>
        </p:nvSpPr>
        <p:spPr bwMode="auto">
          <a:xfrm>
            <a:off x="6410325" y="1789113"/>
            <a:ext cx="1357313" cy="520700"/>
          </a:xfrm>
          <a:prstGeom prst="rect">
            <a:avLst/>
          </a:prstGeom>
          <a:solidFill>
            <a:schemeClr val="bg1"/>
          </a:solidFill>
          <a:ln w="12700">
            <a:solidFill>
              <a:schemeClr val="tx1"/>
            </a:solidFill>
            <a:miter lim="800000"/>
            <a:headEnd/>
            <a:tailEnd/>
          </a:ln>
        </p:spPr>
        <p:txBody>
          <a:bodyPr lIns="36000" tIns="36000" rIns="36000" bIns="36000" anchor="ctr"/>
          <a:lstStyle/>
          <a:p>
            <a:pPr>
              <a:lnSpc>
                <a:spcPct val="90000"/>
              </a:lnSpc>
              <a:spcBef>
                <a:spcPct val="20000"/>
              </a:spcBef>
              <a:buClr>
                <a:srgbClr val="CC9900"/>
              </a:buClr>
            </a:pPr>
            <a:r>
              <a:rPr lang="fr-FR" sz="1200">
                <a:solidFill>
                  <a:schemeClr val="accent1"/>
                </a:solidFill>
                <a:latin typeface="Verdana" pitchFamily="34" charset="0"/>
              </a:rPr>
              <a:t>140 000 €</a:t>
            </a:r>
          </a:p>
          <a:p>
            <a:pPr>
              <a:lnSpc>
                <a:spcPct val="90000"/>
              </a:lnSpc>
              <a:spcBef>
                <a:spcPct val="20000"/>
              </a:spcBef>
              <a:buClr>
                <a:srgbClr val="CC9900"/>
              </a:buClr>
            </a:pPr>
            <a:r>
              <a:rPr lang="fr-FR" sz="1200">
                <a:solidFill>
                  <a:schemeClr val="accent1"/>
                </a:solidFill>
                <a:latin typeface="Verdana" pitchFamily="34" charset="0"/>
              </a:rPr>
              <a:t>(N-1)</a:t>
            </a:r>
          </a:p>
        </p:txBody>
      </p:sp>
      <p:sp>
        <p:nvSpPr>
          <p:cNvPr id="11283" name="Rectangle 18"/>
          <p:cNvSpPr>
            <a:spLocks noChangeArrowheads="1"/>
          </p:cNvSpPr>
          <p:nvPr/>
        </p:nvSpPr>
        <p:spPr bwMode="auto">
          <a:xfrm>
            <a:off x="3694113" y="2309813"/>
            <a:ext cx="4073525" cy="533400"/>
          </a:xfrm>
          <a:prstGeom prst="rect">
            <a:avLst/>
          </a:prstGeom>
          <a:solidFill>
            <a:schemeClr val="bg1"/>
          </a:solidFill>
          <a:ln w="12700">
            <a:solidFill>
              <a:schemeClr val="tx1"/>
            </a:solidFill>
            <a:miter lim="800000"/>
            <a:headEnd/>
            <a:tailEnd/>
          </a:ln>
        </p:spPr>
        <p:txBody>
          <a:bodyPr lIns="36000" tIns="36000" rIns="36000" bIns="36000" anchor="ctr"/>
          <a:lstStyle/>
          <a:p>
            <a:pPr>
              <a:lnSpc>
                <a:spcPct val="90000"/>
              </a:lnSpc>
              <a:spcBef>
                <a:spcPct val="20000"/>
              </a:spcBef>
              <a:buClr>
                <a:srgbClr val="CC9900"/>
              </a:buClr>
            </a:pPr>
            <a:r>
              <a:rPr lang="fr-FR" sz="1200">
                <a:solidFill>
                  <a:schemeClr val="accent1"/>
                </a:solidFill>
                <a:latin typeface="Verdana" pitchFamily="34" charset="0"/>
              </a:rPr>
              <a:t>200 000 €</a:t>
            </a:r>
          </a:p>
        </p:txBody>
      </p:sp>
      <p:sp>
        <p:nvSpPr>
          <p:cNvPr id="11284" name="Rectangle 19"/>
          <p:cNvSpPr>
            <a:spLocks noChangeArrowheads="1"/>
          </p:cNvSpPr>
          <p:nvPr/>
        </p:nvSpPr>
        <p:spPr bwMode="auto">
          <a:xfrm>
            <a:off x="3694113" y="3224213"/>
            <a:ext cx="4073525" cy="635000"/>
          </a:xfrm>
          <a:prstGeom prst="rect">
            <a:avLst/>
          </a:prstGeom>
          <a:solidFill>
            <a:schemeClr val="bg1"/>
          </a:solidFill>
          <a:ln w="12700">
            <a:solidFill>
              <a:schemeClr val="tx1"/>
            </a:solidFill>
            <a:miter lim="800000"/>
            <a:headEnd/>
            <a:tailEnd/>
          </a:ln>
        </p:spPr>
        <p:txBody>
          <a:bodyPr lIns="36000" tIns="36000" rIns="36000" bIns="36000" anchor="ctr"/>
          <a:lstStyle/>
          <a:p>
            <a:pPr>
              <a:lnSpc>
                <a:spcPct val="90000"/>
              </a:lnSpc>
              <a:spcBef>
                <a:spcPct val="20000"/>
              </a:spcBef>
              <a:buClr>
                <a:srgbClr val="CC9900"/>
              </a:buClr>
            </a:pPr>
            <a:r>
              <a:rPr lang="fr-FR" sz="1000">
                <a:solidFill>
                  <a:schemeClr val="accent1"/>
                </a:solidFill>
                <a:latin typeface="Verdana" pitchFamily="34" charset="0"/>
              </a:rPr>
              <a:t>Max 20% de l’ensemble des salaires bruts versés année N + rémunération brute du dirigeant année N-1 </a:t>
            </a:r>
          </a:p>
          <a:p>
            <a:pPr>
              <a:lnSpc>
                <a:spcPct val="90000"/>
              </a:lnSpc>
              <a:spcBef>
                <a:spcPct val="20000"/>
              </a:spcBef>
              <a:buClr>
                <a:srgbClr val="CC9900"/>
              </a:buClr>
            </a:pPr>
            <a:r>
              <a:rPr lang="fr-FR" sz="1000" b="1">
                <a:solidFill>
                  <a:schemeClr val="accent1"/>
                </a:solidFill>
                <a:latin typeface="Verdana" pitchFamily="34" charset="0"/>
              </a:rPr>
              <a:t>Soit 40 000 €</a:t>
            </a:r>
          </a:p>
        </p:txBody>
      </p:sp>
      <p:sp>
        <p:nvSpPr>
          <p:cNvPr id="11285" name="Rectangle 20"/>
          <p:cNvSpPr>
            <a:spLocks noChangeArrowheads="1"/>
          </p:cNvSpPr>
          <p:nvPr/>
        </p:nvSpPr>
        <p:spPr bwMode="auto">
          <a:xfrm>
            <a:off x="3694113" y="3859213"/>
            <a:ext cx="4073525" cy="533400"/>
          </a:xfrm>
          <a:prstGeom prst="rect">
            <a:avLst/>
          </a:prstGeom>
          <a:solidFill>
            <a:schemeClr val="bg1"/>
          </a:solidFill>
          <a:ln w="12700">
            <a:solidFill>
              <a:schemeClr val="tx1"/>
            </a:solidFill>
            <a:miter lim="800000"/>
            <a:headEnd/>
            <a:tailEnd/>
          </a:ln>
        </p:spPr>
        <p:txBody>
          <a:bodyPr lIns="36000" tIns="36000" rIns="36000" bIns="36000" anchor="ctr"/>
          <a:lstStyle/>
          <a:p>
            <a:pPr>
              <a:lnSpc>
                <a:spcPct val="90000"/>
              </a:lnSpc>
              <a:spcBef>
                <a:spcPct val="20000"/>
              </a:spcBef>
              <a:buClr>
                <a:srgbClr val="CC9900"/>
              </a:buClr>
            </a:pPr>
            <a:r>
              <a:rPr lang="fr-FR" sz="1200">
                <a:solidFill>
                  <a:schemeClr val="accent1"/>
                </a:solidFill>
                <a:latin typeface="Verdana" pitchFamily="34" charset="0"/>
              </a:rPr>
              <a:t>50 % du PASS</a:t>
            </a:r>
          </a:p>
          <a:p>
            <a:pPr>
              <a:lnSpc>
                <a:spcPct val="90000"/>
              </a:lnSpc>
              <a:spcBef>
                <a:spcPct val="20000"/>
              </a:spcBef>
              <a:buClr>
                <a:srgbClr val="CC9900"/>
              </a:buClr>
            </a:pPr>
            <a:r>
              <a:rPr lang="fr-FR" sz="1200">
                <a:solidFill>
                  <a:schemeClr val="accent1"/>
                </a:solidFill>
                <a:latin typeface="Verdana" pitchFamily="34" charset="0"/>
              </a:rPr>
              <a:t>Soit  16 638€ en 2008</a:t>
            </a:r>
          </a:p>
        </p:txBody>
      </p:sp>
      <p:sp>
        <p:nvSpPr>
          <p:cNvPr id="11286" name="Rectangle 21"/>
          <p:cNvSpPr>
            <a:spLocks noChangeArrowheads="1"/>
          </p:cNvSpPr>
          <p:nvPr/>
        </p:nvSpPr>
        <p:spPr bwMode="auto">
          <a:xfrm>
            <a:off x="3694113" y="4392613"/>
            <a:ext cx="1357312" cy="461962"/>
          </a:xfrm>
          <a:prstGeom prst="rect">
            <a:avLst/>
          </a:prstGeom>
          <a:solidFill>
            <a:schemeClr val="bg1"/>
          </a:solidFill>
          <a:ln w="12700">
            <a:solidFill>
              <a:schemeClr val="tx1"/>
            </a:solidFill>
            <a:miter lim="800000"/>
            <a:headEnd/>
            <a:tailEnd/>
          </a:ln>
        </p:spPr>
        <p:txBody>
          <a:bodyPr lIns="36000" tIns="36000" rIns="36000" bIns="36000" anchor="ctr"/>
          <a:lstStyle/>
          <a:p>
            <a:pPr>
              <a:lnSpc>
                <a:spcPct val="90000"/>
              </a:lnSpc>
              <a:spcBef>
                <a:spcPct val="20000"/>
              </a:spcBef>
              <a:buClr>
                <a:srgbClr val="CC9900"/>
              </a:buClr>
            </a:pPr>
            <a:r>
              <a:rPr lang="fr-FR" sz="1200" b="1">
                <a:solidFill>
                  <a:schemeClr val="accent1"/>
                </a:solidFill>
                <a:latin typeface="Verdana" pitchFamily="34" charset="0"/>
              </a:rPr>
              <a:t>20 %</a:t>
            </a:r>
          </a:p>
          <a:p>
            <a:pPr>
              <a:lnSpc>
                <a:spcPct val="90000"/>
              </a:lnSpc>
              <a:spcBef>
                <a:spcPct val="20000"/>
              </a:spcBef>
              <a:buClr>
                <a:srgbClr val="CC9900"/>
              </a:buClr>
            </a:pPr>
            <a:r>
              <a:rPr lang="fr-FR" sz="1200" b="1">
                <a:solidFill>
                  <a:schemeClr val="accent1"/>
                </a:solidFill>
                <a:latin typeface="Verdana" pitchFamily="34" charset="0"/>
              </a:rPr>
              <a:t>6 400 €</a:t>
            </a:r>
          </a:p>
        </p:txBody>
      </p:sp>
      <p:sp>
        <p:nvSpPr>
          <p:cNvPr id="11287" name="Rectangle 22"/>
          <p:cNvSpPr>
            <a:spLocks noChangeArrowheads="1"/>
          </p:cNvSpPr>
          <p:nvPr/>
        </p:nvSpPr>
        <p:spPr bwMode="auto">
          <a:xfrm>
            <a:off x="5051425" y="4392613"/>
            <a:ext cx="1358900" cy="461962"/>
          </a:xfrm>
          <a:prstGeom prst="rect">
            <a:avLst/>
          </a:prstGeom>
          <a:solidFill>
            <a:schemeClr val="bg1"/>
          </a:solidFill>
          <a:ln w="12700">
            <a:solidFill>
              <a:schemeClr val="tx1"/>
            </a:solidFill>
            <a:miter lim="800000"/>
            <a:headEnd/>
            <a:tailEnd/>
          </a:ln>
        </p:spPr>
        <p:txBody>
          <a:bodyPr lIns="36000" tIns="36000" rIns="36000" bIns="36000" anchor="ctr"/>
          <a:lstStyle/>
          <a:p>
            <a:pPr>
              <a:lnSpc>
                <a:spcPct val="90000"/>
              </a:lnSpc>
              <a:spcBef>
                <a:spcPct val="20000"/>
              </a:spcBef>
              <a:buClr>
                <a:srgbClr val="CC9900"/>
              </a:buClr>
            </a:pPr>
            <a:r>
              <a:rPr lang="fr-FR" sz="1200" b="1">
                <a:solidFill>
                  <a:schemeClr val="accent1"/>
                </a:solidFill>
                <a:latin typeface="Verdana" pitchFamily="34" charset="0"/>
              </a:rPr>
              <a:t>40 %</a:t>
            </a:r>
          </a:p>
          <a:p>
            <a:pPr>
              <a:lnSpc>
                <a:spcPct val="90000"/>
              </a:lnSpc>
              <a:spcBef>
                <a:spcPct val="20000"/>
              </a:spcBef>
              <a:buClr>
                <a:srgbClr val="CC9900"/>
              </a:buClr>
            </a:pPr>
            <a:r>
              <a:rPr lang="fr-FR" sz="1200" b="1">
                <a:solidFill>
                  <a:schemeClr val="accent1"/>
                </a:solidFill>
                <a:latin typeface="Verdana" pitchFamily="34" charset="0"/>
              </a:rPr>
              <a:t>12 800 €</a:t>
            </a:r>
          </a:p>
        </p:txBody>
      </p:sp>
      <p:sp>
        <p:nvSpPr>
          <p:cNvPr id="11288" name="Rectangle 23"/>
          <p:cNvSpPr>
            <a:spLocks noChangeArrowheads="1"/>
          </p:cNvSpPr>
          <p:nvPr/>
        </p:nvSpPr>
        <p:spPr bwMode="auto">
          <a:xfrm>
            <a:off x="6410325" y="4392613"/>
            <a:ext cx="1357313" cy="461962"/>
          </a:xfrm>
          <a:prstGeom prst="rect">
            <a:avLst/>
          </a:prstGeom>
          <a:solidFill>
            <a:schemeClr val="bg1"/>
          </a:solidFill>
          <a:ln w="12700">
            <a:solidFill>
              <a:schemeClr val="tx1"/>
            </a:solidFill>
            <a:miter lim="800000"/>
            <a:headEnd/>
            <a:tailEnd/>
          </a:ln>
        </p:spPr>
        <p:txBody>
          <a:bodyPr lIns="36000" tIns="36000" rIns="36000" bIns="36000" anchor="ctr"/>
          <a:lstStyle/>
          <a:p>
            <a:pPr>
              <a:lnSpc>
                <a:spcPct val="90000"/>
              </a:lnSpc>
              <a:spcBef>
                <a:spcPct val="20000"/>
              </a:spcBef>
              <a:buClr>
                <a:srgbClr val="CC9900"/>
              </a:buClr>
            </a:pPr>
            <a:r>
              <a:rPr lang="fr-FR" sz="1200" b="1">
                <a:solidFill>
                  <a:schemeClr val="accent1"/>
                </a:solidFill>
                <a:latin typeface="Verdana" pitchFamily="34" charset="0"/>
              </a:rPr>
              <a:t>40 %</a:t>
            </a:r>
          </a:p>
          <a:p>
            <a:pPr>
              <a:lnSpc>
                <a:spcPct val="90000"/>
              </a:lnSpc>
              <a:spcBef>
                <a:spcPct val="20000"/>
              </a:spcBef>
              <a:buClr>
                <a:srgbClr val="CC9900"/>
              </a:buClr>
            </a:pPr>
            <a:r>
              <a:rPr lang="fr-FR" sz="1200" b="1">
                <a:solidFill>
                  <a:schemeClr val="accent1"/>
                </a:solidFill>
                <a:latin typeface="Verdana" pitchFamily="34" charset="0"/>
              </a:rPr>
              <a:t>12 800 €</a:t>
            </a:r>
          </a:p>
        </p:txBody>
      </p:sp>
      <p:sp>
        <p:nvSpPr>
          <p:cNvPr id="11289" name="Rectangle 24"/>
          <p:cNvSpPr>
            <a:spLocks noChangeArrowheads="1"/>
          </p:cNvSpPr>
          <p:nvPr/>
        </p:nvSpPr>
        <p:spPr bwMode="auto">
          <a:xfrm>
            <a:off x="3694113" y="4862513"/>
            <a:ext cx="1357312" cy="533400"/>
          </a:xfrm>
          <a:prstGeom prst="rect">
            <a:avLst/>
          </a:prstGeom>
          <a:solidFill>
            <a:schemeClr val="bg1"/>
          </a:solidFill>
          <a:ln w="12700">
            <a:solidFill>
              <a:schemeClr val="tx1"/>
            </a:solidFill>
            <a:miter lim="800000"/>
            <a:headEnd/>
            <a:tailEnd/>
          </a:ln>
        </p:spPr>
        <p:txBody>
          <a:bodyPr lIns="36000" tIns="36000" rIns="36000" bIns="36000" anchor="ctr"/>
          <a:lstStyle/>
          <a:p>
            <a:pPr>
              <a:lnSpc>
                <a:spcPct val="90000"/>
              </a:lnSpc>
              <a:spcBef>
                <a:spcPct val="20000"/>
              </a:spcBef>
              <a:buClr>
                <a:srgbClr val="CC9900"/>
              </a:buClr>
            </a:pPr>
            <a:r>
              <a:rPr lang="fr-FR" sz="1200">
                <a:solidFill>
                  <a:schemeClr val="accent1"/>
                </a:solidFill>
                <a:latin typeface="Verdana" pitchFamily="34" charset="0"/>
              </a:rPr>
              <a:t>25 %</a:t>
            </a:r>
          </a:p>
          <a:p>
            <a:pPr>
              <a:lnSpc>
                <a:spcPct val="90000"/>
              </a:lnSpc>
              <a:spcBef>
                <a:spcPct val="20000"/>
              </a:spcBef>
              <a:buClr>
                <a:srgbClr val="CC9900"/>
              </a:buClr>
            </a:pPr>
            <a:r>
              <a:rPr lang="fr-FR" sz="1200">
                <a:solidFill>
                  <a:schemeClr val="accent1"/>
                </a:solidFill>
                <a:latin typeface="Verdana" pitchFamily="34" charset="0"/>
              </a:rPr>
              <a:t>5 000 €</a:t>
            </a:r>
          </a:p>
        </p:txBody>
      </p:sp>
      <p:sp>
        <p:nvSpPr>
          <p:cNvPr id="11290" name="Rectangle 25"/>
          <p:cNvSpPr>
            <a:spLocks noChangeArrowheads="1"/>
          </p:cNvSpPr>
          <p:nvPr/>
        </p:nvSpPr>
        <p:spPr bwMode="auto">
          <a:xfrm>
            <a:off x="5051425" y="4862513"/>
            <a:ext cx="1358900" cy="533400"/>
          </a:xfrm>
          <a:prstGeom prst="rect">
            <a:avLst/>
          </a:prstGeom>
          <a:solidFill>
            <a:schemeClr val="bg1"/>
          </a:solidFill>
          <a:ln w="12700">
            <a:solidFill>
              <a:schemeClr val="tx1"/>
            </a:solidFill>
            <a:miter lim="800000"/>
            <a:headEnd/>
            <a:tailEnd/>
          </a:ln>
        </p:spPr>
        <p:txBody>
          <a:bodyPr lIns="36000" tIns="36000" rIns="36000" bIns="36000" anchor="ctr"/>
          <a:lstStyle/>
          <a:p>
            <a:pPr>
              <a:lnSpc>
                <a:spcPct val="90000"/>
              </a:lnSpc>
              <a:spcBef>
                <a:spcPct val="20000"/>
              </a:spcBef>
              <a:buClr>
                <a:srgbClr val="CC9900"/>
              </a:buClr>
            </a:pPr>
            <a:r>
              <a:rPr lang="fr-FR" sz="1200">
                <a:solidFill>
                  <a:schemeClr val="accent1"/>
                </a:solidFill>
                <a:latin typeface="Verdana" pitchFamily="34" charset="0"/>
              </a:rPr>
              <a:t>25 %</a:t>
            </a:r>
          </a:p>
          <a:p>
            <a:pPr>
              <a:lnSpc>
                <a:spcPct val="90000"/>
              </a:lnSpc>
              <a:spcBef>
                <a:spcPct val="20000"/>
              </a:spcBef>
              <a:buClr>
                <a:srgbClr val="CC9900"/>
              </a:buClr>
            </a:pPr>
            <a:r>
              <a:rPr lang="fr-FR" sz="1200">
                <a:solidFill>
                  <a:schemeClr val="accent1"/>
                </a:solidFill>
                <a:latin typeface="Verdana" pitchFamily="34" charset="0"/>
              </a:rPr>
              <a:t>10 000 €</a:t>
            </a:r>
          </a:p>
        </p:txBody>
      </p:sp>
      <p:sp>
        <p:nvSpPr>
          <p:cNvPr id="11291" name="Rectangle 26"/>
          <p:cNvSpPr>
            <a:spLocks noChangeArrowheads="1"/>
          </p:cNvSpPr>
          <p:nvPr/>
        </p:nvSpPr>
        <p:spPr bwMode="auto">
          <a:xfrm>
            <a:off x="6410325" y="4862513"/>
            <a:ext cx="1357313" cy="533400"/>
          </a:xfrm>
          <a:prstGeom prst="rect">
            <a:avLst/>
          </a:prstGeom>
          <a:solidFill>
            <a:schemeClr val="bg1"/>
          </a:solidFill>
          <a:ln w="12700">
            <a:solidFill>
              <a:schemeClr val="tx1"/>
            </a:solidFill>
            <a:miter lim="800000"/>
            <a:headEnd/>
            <a:tailEnd/>
          </a:ln>
        </p:spPr>
        <p:txBody>
          <a:bodyPr lIns="36000" tIns="36000" rIns="36000" bIns="36000" anchor="ctr"/>
          <a:lstStyle/>
          <a:p>
            <a:pPr>
              <a:lnSpc>
                <a:spcPct val="90000"/>
              </a:lnSpc>
              <a:spcBef>
                <a:spcPct val="20000"/>
              </a:spcBef>
              <a:buClr>
                <a:srgbClr val="CC9900"/>
              </a:buClr>
            </a:pPr>
            <a:r>
              <a:rPr lang="fr-FR" sz="1200">
                <a:solidFill>
                  <a:schemeClr val="accent1"/>
                </a:solidFill>
                <a:latin typeface="Verdana" pitchFamily="34" charset="0"/>
              </a:rPr>
              <a:t>25 %</a:t>
            </a:r>
          </a:p>
          <a:p>
            <a:pPr>
              <a:lnSpc>
                <a:spcPct val="90000"/>
              </a:lnSpc>
              <a:spcBef>
                <a:spcPct val="20000"/>
              </a:spcBef>
              <a:buClr>
                <a:srgbClr val="CC9900"/>
              </a:buClr>
            </a:pPr>
            <a:r>
              <a:rPr lang="fr-FR" sz="1200">
                <a:solidFill>
                  <a:schemeClr val="accent1"/>
                </a:solidFill>
                <a:latin typeface="Verdana" pitchFamily="34" charset="0"/>
              </a:rPr>
              <a:t>35 000 €</a:t>
            </a:r>
          </a:p>
        </p:txBody>
      </p:sp>
      <p:sp>
        <p:nvSpPr>
          <p:cNvPr id="11292" name="Rectangle 27"/>
          <p:cNvSpPr>
            <a:spLocks noChangeArrowheads="1"/>
          </p:cNvSpPr>
          <p:nvPr/>
        </p:nvSpPr>
        <p:spPr bwMode="auto">
          <a:xfrm>
            <a:off x="3694113" y="5395913"/>
            <a:ext cx="1357312" cy="622300"/>
          </a:xfrm>
          <a:prstGeom prst="rect">
            <a:avLst/>
          </a:prstGeom>
          <a:solidFill>
            <a:schemeClr val="bg1"/>
          </a:solidFill>
          <a:ln w="12700">
            <a:solidFill>
              <a:schemeClr val="tx1"/>
            </a:solidFill>
            <a:miter lim="800000"/>
            <a:headEnd/>
            <a:tailEnd/>
          </a:ln>
        </p:spPr>
        <p:txBody>
          <a:bodyPr lIns="36000" tIns="36000" rIns="36000" bIns="36000" anchor="ctr"/>
          <a:lstStyle/>
          <a:p>
            <a:pPr>
              <a:lnSpc>
                <a:spcPct val="90000"/>
              </a:lnSpc>
              <a:spcBef>
                <a:spcPct val="20000"/>
              </a:spcBef>
              <a:buClr>
                <a:srgbClr val="CC9900"/>
              </a:buClr>
            </a:pPr>
            <a:r>
              <a:rPr lang="fr-FR" sz="1200" b="1">
                <a:solidFill>
                  <a:schemeClr val="accent1"/>
                </a:solidFill>
                <a:latin typeface="Verdana" pitchFamily="34" charset="0"/>
              </a:rPr>
              <a:t>PE : 5 000 € </a:t>
            </a:r>
          </a:p>
          <a:p>
            <a:pPr>
              <a:lnSpc>
                <a:spcPct val="90000"/>
              </a:lnSpc>
              <a:spcBef>
                <a:spcPct val="20000"/>
              </a:spcBef>
              <a:buClr>
                <a:srgbClr val="CC9900"/>
              </a:buClr>
            </a:pPr>
            <a:r>
              <a:rPr lang="fr-FR" sz="1200" b="1">
                <a:solidFill>
                  <a:schemeClr val="accent1"/>
                </a:solidFill>
                <a:latin typeface="Verdana" pitchFamily="34" charset="0"/>
              </a:rPr>
              <a:t>Cash : 1 400 €</a:t>
            </a:r>
          </a:p>
        </p:txBody>
      </p:sp>
      <p:sp>
        <p:nvSpPr>
          <p:cNvPr id="11293" name="Rectangle 28"/>
          <p:cNvSpPr>
            <a:spLocks noChangeArrowheads="1"/>
          </p:cNvSpPr>
          <p:nvPr/>
        </p:nvSpPr>
        <p:spPr bwMode="auto">
          <a:xfrm>
            <a:off x="5051425" y="5395913"/>
            <a:ext cx="1358900" cy="622300"/>
          </a:xfrm>
          <a:prstGeom prst="rect">
            <a:avLst/>
          </a:prstGeom>
          <a:solidFill>
            <a:schemeClr val="bg1"/>
          </a:solidFill>
          <a:ln w="12700">
            <a:solidFill>
              <a:schemeClr val="tx1"/>
            </a:solidFill>
            <a:miter lim="800000"/>
            <a:headEnd/>
            <a:tailEnd/>
          </a:ln>
        </p:spPr>
        <p:txBody>
          <a:bodyPr lIns="36000" tIns="36000" rIns="36000" bIns="36000" anchor="ctr"/>
          <a:lstStyle/>
          <a:p>
            <a:pPr>
              <a:lnSpc>
                <a:spcPct val="90000"/>
              </a:lnSpc>
              <a:spcBef>
                <a:spcPct val="20000"/>
              </a:spcBef>
              <a:buClr>
                <a:srgbClr val="CC9900"/>
              </a:buClr>
            </a:pPr>
            <a:r>
              <a:rPr lang="fr-FR" sz="1200" b="1">
                <a:solidFill>
                  <a:schemeClr val="accent1"/>
                </a:solidFill>
                <a:latin typeface="Verdana" pitchFamily="34" charset="0"/>
              </a:rPr>
              <a:t>PE : 10 000 € </a:t>
            </a:r>
          </a:p>
          <a:p>
            <a:pPr>
              <a:lnSpc>
                <a:spcPct val="90000"/>
              </a:lnSpc>
              <a:spcBef>
                <a:spcPct val="20000"/>
              </a:spcBef>
              <a:buClr>
                <a:srgbClr val="CC9900"/>
              </a:buClr>
            </a:pPr>
            <a:r>
              <a:rPr lang="fr-FR" sz="1200" b="1">
                <a:solidFill>
                  <a:schemeClr val="accent1"/>
                </a:solidFill>
                <a:latin typeface="Verdana" pitchFamily="34" charset="0"/>
              </a:rPr>
              <a:t>Cash : 2 800 €</a:t>
            </a:r>
          </a:p>
        </p:txBody>
      </p:sp>
      <p:sp>
        <p:nvSpPr>
          <p:cNvPr id="11294" name="Rectangle 29"/>
          <p:cNvSpPr>
            <a:spLocks noChangeArrowheads="1"/>
          </p:cNvSpPr>
          <p:nvPr/>
        </p:nvSpPr>
        <p:spPr bwMode="auto">
          <a:xfrm>
            <a:off x="6410325" y="5395913"/>
            <a:ext cx="1357313" cy="622300"/>
          </a:xfrm>
          <a:prstGeom prst="rect">
            <a:avLst/>
          </a:prstGeom>
          <a:solidFill>
            <a:schemeClr val="bg1"/>
          </a:solidFill>
          <a:ln w="12700">
            <a:solidFill>
              <a:schemeClr val="tx1"/>
            </a:solidFill>
            <a:miter lim="800000"/>
            <a:headEnd/>
            <a:tailEnd/>
          </a:ln>
        </p:spPr>
        <p:txBody>
          <a:bodyPr lIns="36000" tIns="36000" rIns="36000" bIns="36000" anchor="ctr"/>
          <a:lstStyle/>
          <a:p>
            <a:pPr>
              <a:lnSpc>
                <a:spcPct val="90000"/>
              </a:lnSpc>
              <a:spcBef>
                <a:spcPct val="20000"/>
              </a:spcBef>
              <a:buClr>
                <a:srgbClr val="CC9900"/>
              </a:buClr>
            </a:pPr>
            <a:r>
              <a:rPr lang="fr-FR" sz="1200" b="1">
                <a:solidFill>
                  <a:schemeClr val="accent1"/>
                </a:solidFill>
                <a:latin typeface="Verdana" pitchFamily="34" charset="0"/>
              </a:rPr>
              <a:t>PE : 12 800 €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numéro de diapositive 3"/>
          <p:cNvSpPr>
            <a:spLocks noGrp="1"/>
          </p:cNvSpPr>
          <p:nvPr>
            <p:ph type="sldNum" sz="quarter" idx="10"/>
          </p:nvPr>
        </p:nvSpPr>
        <p:spPr>
          <a:noFill/>
        </p:spPr>
        <p:txBody>
          <a:bodyPr/>
          <a:lstStyle/>
          <a:p>
            <a:fld id="{BD6101A8-0E44-446C-87B3-F389B6261F88}" type="slidenum">
              <a:rPr lang="fr-FR"/>
              <a:pPr/>
              <a:t>19</a:t>
            </a:fld>
            <a:endParaRPr lang="fr-FR"/>
          </a:p>
        </p:txBody>
      </p:sp>
      <p:sp>
        <p:nvSpPr>
          <p:cNvPr id="12291" name="Rectangle 2"/>
          <p:cNvSpPr>
            <a:spLocks noGrp="1" noChangeArrowheads="1"/>
          </p:cNvSpPr>
          <p:nvPr>
            <p:ph type="title"/>
          </p:nvPr>
        </p:nvSpPr>
        <p:spPr>
          <a:xfrm>
            <a:off x="379413" y="115888"/>
            <a:ext cx="8389937" cy="1014412"/>
          </a:xfrm>
          <a:noFill/>
        </p:spPr>
        <p:txBody>
          <a:bodyPr/>
          <a:lstStyle/>
          <a:p>
            <a:pPr algn="ctr" eaLnBrk="1" hangingPunct="1"/>
            <a:r>
              <a:rPr lang="fr-FR" i="1" smtClean="0"/>
              <a:t>Le principe de non substitution et l’intéressement :</a:t>
            </a:r>
            <a:br>
              <a:rPr lang="fr-FR" i="1" smtClean="0"/>
            </a:br>
            <a:r>
              <a:rPr lang="fr-FR" i="1" smtClean="0"/>
              <a:t>conseils pratiques</a:t>
            </a:r>
            <a:endParaRPr lang="fr-FR" sz="1800" i="1" smtClean="0"/>
          </a:p>
        </p:txBody>
      </p:sp>
      <p:sp>
        <p:nvSpPr>
          <p:cNvPr id="12292" name="Rectangle 3"/>
          <p:cNvSpPr>
            <a:spLocks noGrp="1" noChangeArrowheads="1"/>
          </p:cNvSpPr>
          <p:nvPr>
            <p:ph type="body" idx="1"/>
          </p:nvPr>
        </p:nvSpPr>
        <p:spPr>
          <a:xfrm>
            <a:off x="2124075" y="1441450"/>
            <a:ext cx="6696075" cy="4575175"/>
          </a:xfrm>
          <a:noFill/>
        </p:spPr>
        <p:txBody>
          <a:bodyPr/>
          <a:lstStyle/>
          <a:p>
            <a:pPr eaLnBrk="1" hangingPunct="1">
              <a:lnSpc>
                <a:spcPct val="80000"/>
              </a:lnSpc>
            </a:pPr>
            <a:r>
              <a:rPr lang="fr-FR" sz="1600" b="1" smtClean="0"/>
              <a:t>Intéressement en complément de primes existantes, il ne les remplace pas </a:t>
            </a:r>
          </a:p>
          <a:p>
            <a:pPr lvl="1" eaLnBrk="1" hangingPunct="1">
              <a:lnSpc>
                <a:spcPct val="80000"/>
              </a:lnSpc>
            </a:pPr>
            <a:r>
              <a:rPr lang="fr-FR" sz="1400" smtClean="0"/>
              <a:t>Peut se financer par l’accord d’intéressement en visant à améliorer la rentabilité de l’entreprise le surplus de rentabilité finance le surplus de primes (notamment avec le nouveau crédit d’impôts)</a:t>
            </a:r>
          </a:p>
          <a:p>
            <a:pPr lvl="1" eaLnBrk="1" hangingPunct="1">
              <a:lnSpc>
                <a:spcPct val="80000"/>
              </a:lnSpc>
            </a:pPr>
            <a:r>
              <a:rPr lang="fr-FR" sz="1400" smtClean="0"/>
              <a:t>Les salaires fixes peuvent être augmentés moins que prévu</a:t>
            </a:r>
          </a:p>
          <a:p>
            <a:pPr eaLnBrk="1" hangingPunct="1">
              <a:lnSpc>
                <a:spcPct val="80000"/>
              </a:lnSpc>
              <a:spcBef>
                <a:spcPct val="65000"/>
              </a:spcBef>
            </a:pPr>
            <a:r>
              <a:rPr lang="fr-FR" sz="1600" b="1" smtClean="0"/>
              <a:t>Le respect de 12 mois entre les 2 systèmes </a:t>
            </a:r>
          </a:p>
          <a:p>
            <a:pPr lvl="1" eaLnBrk="1" hangingPunct="1">
              <a:lnSpc>
                <a:spcPct val="80000"/>
              </a:lnSpc>
            </a:pPr>
            <a:r>
              <a:rPr lang="fr-FR" sz="1400" smtClean="0"/>
              <a:t>Arrêt des primes variables chargées, et dénonciation par les salariés</a:t>
            </a:r>
          </a:p>
          <a:p>
            <a:pPr lvl="1" eaLnBrk="1" hangingPunct="1">
              <a:lnSpc>
                <a:spcPct val="80000"/>
              </a:lnSpc>
            </a:pPr>
            <a:r>
              <a:rPr lang="fr-FR" sz="1400" smtClean="0"/>
              <a:t>Pendant les 12 mois suivants : pas de prime </a:t>
            </a:r>
          </a:p>
          <a:p>
            <a:pPr lvl="1" eaLnBrk="1" hangingPunct="1">
              <a:lnSpc>
                <a:spcPct val="80000"/>
              </a:lnSpc>
            </a:pPr>
            <a:r>
              <a:rPr lang="fr-FR" sz="1400" smtClean="0"/>
              <a:t>Au terme des 12 mois : dépôt de l’accord, primes versées à la clôture du bilan N+1 </a:t>
            </a:r>
          </a:p>
          <a:p>
            <a:pPr lvl="1" eaLnBrk="1" hangingPunct="1">
              <a:lnSpc>
                <a:spcPct val="80000"/>
              </a:lnSpc>
              <a:buFont typeface="Wingdings" pitchFamily="2" charset="2"/>
              <a:buChar char="Ø"/>
            </a:pPr>
            <a:r>
              <a:rPr lang="fr-FR" sz="1400" b="1" smtClean="0"/>
              <a:t>Soit 24 mois sans primes ! </a:t>
            </a:r>
          </a:p>
          <a:p>
            <a:pPr eaLnBrk="1" hangingPunct="1">
              <a:lnSpc>
                <a:spcPct val="80000"/>
              </a:lnSpc>
            </a:pPr>
            <a:r>
              <a:rPr lang="fr-FR" sz="1600" b="1" smtClean="0"/>
              <a:t>Gérer les 2 systèmes en parallèle sur plusieurs exercices</a:t>
            </a:r>
          </a:p>
          <a:p>
            <a:pPr lvl="1" eaLnBrk="1" hangingPunct="1">
              <a:lnSpc>
                <a:spcPct val="80000"/>
              </a:lnSpc>
            </a:pPr>
            <a:r>
              <a:rPr lang="fr-FR" sz="1400" smtClean="0"/>
              <a:t>Réduction progressive des primes chargées par augmentation des objectifs </a:t>
            </a:r>
          </a:p>
          <a:p>
            <a:pPr lvl="1" eaLnBrk="1" hangingPunct="1">
              <a:lnSpc>
                <a:spcPct val="80000"/>
              </a:lnSpc>
            </a:pPr>
            <a:r>
              <a:rPr lang="fr-FR" sz="1400" smtClean="0"/>
              <a:t>Augmentation progressive de la prime d’intéressement </a:t>
            </a:r>
          </a:p>
        </p:txBody>
      </p:sp>
      <p:sp>
        <p:nvSpPr>
          <p:cNvPr id="12293" name="Rectangle 4"/>
          <p:cNvSpPr>
            <a:spLocks noChangeArrowheads="1"/>
          </p:cNvSpPr>
          <p:nvPr/>
        </p:nvSpPr>
        <p:spPr bwMode="auto">
          <a:xfrm rot="-635337">
            <a:off x="395288" y="2251075"/>
            <a:ext cx="1619250" cy="457200"/>
          </a:xfrm>
          <a:prstGeom prst="rect">
            <a:avLst/>
          </a:prstGeom>
          <a:noFill/>
          <a:ln w="9525" algn="ctr">
            <a:solidFill>
              <a:schemeClr val="accent1"/>
            </a:solidFill>
            <a:miter lim="800000"/>
            <a:headEnd/>
            <a:tailEnd/>
          </a:ln>
        </p:spPr>
        <p:txBody>
          <a:bodyPr lIns="54000" tIns="10800" rIns="54000" bIns="10800" anchor="ctr"/>
          <a:lstStyle/>
          <a:p>
            <a:r>
              <a:rPr lang="fr-FR" sz="2000" b="1">
                <a:solidFill>
                  <a:schemeClr val="accent1"/>
                </a:solidFill>
                <a:latin typeface="Arial Narrow" pitchFamily="34" charset="0"/>
              </a:rPr>
              <a:t>Le plus simple</a:t>
            </a:r>
            <a:r>
              <a:rPr lang="fr-FR" b="1">
                <a:solidFill>
                  <a:schemeClr val="accent1"/>
                </a:solidFill>
                <a:latin typeface="Arial Narrow" pitchFamily="34" charset="0"/>
              </a:rPr>
              <a:t> </a:t>
            </a:r>
          </a:p>
        </p:txBody>
      </p:sp>
      <p:sp>
        <p:nvSpPr>
          <p:cNvPr id="12294" name="Rectangle 5"/>
          <p:cNvSpPr>
            <a:spLocks noChangeArrowheads="1"/>
          </p:cNvSpPr>
          <p:nvPr/>
        </p:nvSpPr>
        <p:spPr bwMode="auto">
          <a:xfrm rot="-673471">
            <a:off x="504825" y="3616325"/>
            <a:ext cx="1619250" cy="936625"/>
          </a:xfrm>
          <a:prstGeom prst="rect">
            <a:avLst/>
          </a:prstGeom>
          <a:noFill/>
          <a:ln w="9525" algn="ctr">
            <a:solidFill>
              <a:schemeClr val="accent1"/>
            </a:solidFill>
            <a:miter lim="800000"/>
            <a:headEnd/>
            <a:tailEnd/>
          </a:ln>
        </p:spPr>
        <p:txBody>
          <a:bodyPr lIns="54000" tIns="10800" rIns="54000" bIns="10800" anchor="ctr"/>
          <a:lstStyle/>
          <a:p>
            <a:r>
              <a:rPr lang="fr-FR" sz="2000" b="1">
                <a:solidFill>
                  <a:schemeClr val="accent1"/>
                </a:solidFill>
                <a:latin typeface="Arial Narrow" pitchFamily="34" charset="0"/>
              </a:rPr>
              <a:t>Difficile à négocier avec les salariés</a:t>
            </a:r>
          </a:p>
        </p:txBody>
      </p:sp>
      <p:sp>
        <p:nvSpPr>
          <p:cNvPr id="12295" name="Rectangle 6"/>
          <p:cNvSpPr>
            <a:spLocks noChangeArrowheads="1"/>
          </p:cNvSpPr>
          <p:nvPr/>
        </p:nvSpPr>
        <p:spPr bwMode="auto">
          <a:xfrm rot="-719469">
            <a:off x="608013" y="5419725"/>
            <a:ext cx="1403350" cy="457200"/>
          </a:xfrm>
          <a:prstGeom prst="rect">
            <a:avLst/>
          </a:prstGeom>
          <a:noFill/>
          <a:ln w="9525" algn="ctr">
            <a:solidFill>
              <a:schemeClr val="accent1"/>
            </a:solidFill>
            <a:miter lim="800000"/>
            <a:headEnd/>
            <a:tailEnd/>
          </a:ln>
        </p:spPr>
        <p:txBody>
          <a:bodyPr lIns="54000" tIns="10800" rIns="54000" bIns="10800" anchor="ctr"/>
          <a:lstStyle/>
          <a:p>
            <a:pPr marL="273050" indent="-273050"/>
            <a:r>
              <a:rPr lang="fr-FR" b="1">
                <a:solidFill>
                  <a:schemeClr val="accent1"/>
                </a:solidFill>
                <a:latin typeface="Arial Narrow" pitchFamily="34" charset="0"/>
              </a:rPr>
              <a:t> </a:t>
            </a:r>
            <a:r>
              <a:rPr lang="fr-FR" sz="2000" b="1">
                <a:solidFill>
                  <a:schemeClr val="accent1"/>
                </a:solidFill>
                <a:latin typeface="Arial Narrow" pitchFamily="34" charset="0"/>
              </a:rPr>
              <a:t>Complexe</a:t>
            </a:r>
            <a:endParaRPr lang="fr-FR" b="1">
              <a:solidFill>
                <a:schemeClr val="accent1"/>
              </a:solidFill>
              <a:latin typeface="Arial Narrow"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numéro de diapositive 3"/>
          <p:cNvSpPr>
            <a:spLocks noGrp="1"/>
          </p:cNvSpPr>
          <p:nvPr>
            <p:ph type="sldNum" sz="quarter" idx="10"/>
          </p:nvPr>
        </p:nvSpPr>
        <p:spPr>
          <a:noFill/>
        </p:spPr>
        <p:txBody>
          <a:bodyPr/>
          <a:lstStyle/>
          <a:p>
            <a:fld id="{260E1174-3771-460B-B179-8B497A865D98}" type="slidenum">
              <a:rPr lang="fr-FR"/>
              <a:pPr/>
              <a:t>2</a:t>
            </a:fld>
            <a:endParaRPr lang="fr-FR"/>
          </a:p>
        </p:txBody>
      </p:sp>
      <p:sp>
        <p:nvSpPr>
          <p:cNvPr id="501763" name="Rectangle 3"/>
          <p:cNvSpPr>
            <a:spLocks noChangeArrowheads="1"/>
          </p:cNvSpPr>
          <p:nvPr/>
        </p:nvSpPr>
        <p:spPr bwMode="auto">
          <a:xfrm>
            <a:off x="322263" y="1557338"/>
            <a:ext cx="8281987" cy="647700"/>
          </a:xfrm>
          <a:prstGeom prst="rect">
            <a:avLst/>
          </a:prstGeom>
          <a:solidFill>
            <a:srgbClr val="969696">
              <a:alpha val="45097"/>
            </a:srgbClr>
          </a:solidFill>
          <a:ln w="9525">
            <a:noFill/>
            <a:miter lim="800000"/>
            <a:headEnd/>
            <a:tailEnd/>
          </a:ln>
        </p:spPr>
        <p:txBody>
          <a:bodyPr lIns="90000" tIns="46800" rIns="90000" bIns="46800" anchor="ctr">
            <a:spAutoFit/>
          </a:bodyPr>
          <a:lstStyle/>
          <a:p>
            <a:endParaRPr lang="fr-FR"/>
          </a:p>
        </p:txBody>
      </p:sp>
      <p:sp>
        <p:nvSpPr>
          <p:cNvPr id="5124" name="Rectangle 2"/>
          <p:cNvSpPr>
            <a:spLocks noGrp="1" noChangeArrowheads="1"/>
          </p:cNvSpPr>
          <p:nvPr>
            <p:ph type="body" idx="1"/>
          </p:nvPr>
        </p:nvSpPr>
        <p:spPr>
          <a:xfrm>
            <a:off x="323850" y="1700213"/>
            <a:ext cx="8470900" cy="4191000"/>
          </a:xfrm>
          <a:noFill/>
        </p:spPr>
        <p:txBody>
          <a:bodyPr/>
          <a:lstStyle/>
          <a:p>
            <a:pPr eaLnBrk="1" hangingPunct="1">
              <a:lnSpc>
                <a:spcPct val="80000"/>
              </a:lnSpc>
            </a:pPr>
            <a:r>
              <a:rPr lang="fr-FR" sz="2400" smtClean="0">
                <a:latin typeface="Arial Narrow" pitchFamily="34" charset="0"/>
              </a:rPr>
              <a:t>Les dispositifs d’épargne salariale et leurs principaux avantages </a:t>
            </a:r>
          </a:p>
          <a:p>
            <a:pPr eaLnBrk="1" hangingPunct="1">
              <a:lnSpc>
                <a:spcPct val="80000"/>
              </a:lnSpc>
            </a:pPr>
            <a:r>
              <a:rPr lang="fr-FR" sz="2400" smtClean="0">
                <a:latin typeface="Arial Narrow" pitchFamily="34" charset="0"/>
              </a:rPr>
              <a:t>Une réglementation qui confirme l’attractivité de l’épargne salariale</a:t>
            </a:r>
          </a:p>
          <a:p>
            <a:pPr eaLnBrk="1" hangingPunct="1">
              <a:lnSpc>
                <a:spcPct val="80000"/>
              </a:lnSpc>
              <a:buFontTx/>
              <a:buNone/>
            </a:pPr>
            <a:endParaRPr lang="fr-FR" sz="2400" smtClean="0">
              <a:latin typeface="Arial Narrow" pitchFamily="34" charset="0"/>
            </a:endParaRPr>
          </a:p>
          <a:p>
            <a:pPr eaLnBrk="1" hangingPunct="1">
              <a:lnSpc>
                <a:spcPct val="80000"/>
              </a:lnSpc>
            </a:pPr>
            <a:endParaRPr lang="fr-FR" sz="2400" smtClean="0">
              <a:latin typeface="Arial Narrow" pitchFamily="34" charset="0"/>
            </a:endParaRPr>
          </a:p>
        </p:txBody>
      </p:sp>
      <p:sp>
        <p:nvSpPr>
          <p:cNvPr id="5125" name="Rectangle 4"/>
          <p:cNvSpPr>
            <a:spLocks noGrp="1" noChangeArrowheads="1"/>
          </p:cNvSpPr>
          <p:nvPr>
            <p:ph type="title"/>
          </p:nvPr>
        </p:nvSpPr>
        <p:spPr>
          <a:xfrm>
            <a:off x="685800" y="255588"/>
            <a:ext cx="7772400" cy="990600"/>
          </a:xfrm>
          <a:noFill/>
        </p:spPr>
        <p:txBody>
          <a:bodyPr/>
          <a:lstStyle/>
          <a:p>
            <a:pPr algn="ctr" eaLnBrk="1" hangingPunct="1"/>
            <a:r>
              <a:rPr lang="fr-FR" sz="2800" i="1" smtClean="0">
                <a:solidFill>
                  <a:srgbClr val="1D2E58"/>
                </a:solidFill>
                <a:latin typeface="Arial Narrow" pitchFamily="34" charset="0"/>
              </a:rPr>
              <a:t>Sommaire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63"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Espace réservé du numéro de diapositive 3"/>
          <p:cNvSpPr>
            <a:spLocks noGrp="1"/>
          </p:cNvSpPr>
          <p:nvPr>
            <p:ph type="sldNum" sz="quarter" idx="10"/>
          </p:nvPr>
        </p:nvSpPr>
        <p:spPr>
          <a:noFill/>
        </p:spPr>
        <p:txBody>
          <a:bodyPr/>
          <a:lstStyle/>
          <a:p>
            <a:fld id="{C99FB299-0A7E-4181-8C61-404B3519BC52}" type="slidenum">
              <a:rPr lang="fr-FR"/>
              <a:pPr/>
              <a:t>20</a:t>
            </a:fld>
            <a:endParaRPr lang="fr-FR"/>
          </a:p>
        </p:txBody>
      </p:sp>
      <p:sp>
        <p:nvSpPr>
          <p:cNvPr id="1028" name="Rectangle 2"/>
          <p:cNvSpPr>
            <a:spLocks noGrp="1" noChangeArrowheads="1"/>
          </p:cNvSpPr>
          <p:nvPr>
            <p:ph type="title"/>
          </p:nvPr>
        </p:nvSpPr>
        <p:spPr>
          <a:xfrm>
            <a:off x="917575" y="188913"/>
            <a:ext cx="7874000" cy="1081087"/>
          </a:xfrm>
          <a:noFill/>
        </p:spPr>
        <p:txBody>
          <a:bodyPr/>
          <a:lstStyle/>
          <a:p>
            <a:pPr algn="ctr" eaLnBrk="1" hangingPunct="1"/>
            <a:r>
              <a:rPr lang="fr-FR" sz="2800" i="1" smtClean="0">
                <a:solidFill>
                  <a:srgbClr val="1D2E58"/>
                </a:solidFill>
                <a:latin typeface="Arial Narrow" pitchFamily="34" charset="0"/>
              </a:rPr>
              <a:t>Optimiser sa rémunération et augmenter son patrimoine avec un simple abondement </a:t>
            </a:r>
          </a:p>
        </p:txBody>
      </p:sp>
      <p:sp>
        <p:nvSpPr>
          <p:cNvPr id="1029" name="AutoShape 4"/>
          <p:cNvSpPr>
            <a:spLocks noChangeArrowheads="1"/>
          </p:cNvSpPr>
          <p:nvPr/>
        </p:nvSpPr>
        <p:spPr bwMode="auto">
          <a:xfrm>
            <a:off x="685800" y="4592638"/>
            <a:ext cx="8143875" cy="952500"/>
          </a:xfrm>
          <a:prstGeom prst="roundRect">
            <a:avLst>
              <a:gd name="adj" fmla="val 16667"/>
            </a:avLst>
          </a:prstGeom>
          <a:noFill/>
          <a:ln w="9525">
            <a:solidFill>
              <a:schemeClr val="accent1"/>
            </a:solidFill>
            <a:round/>
            <a:headEnd/>
            <a:tailEnd/>
          </a:ln>
        </p:spPr>
        <p:txBody>
          <a:bodyPr lIns="54000" rIns="54000" anchor="ctr"/>
          <a:lstStyle/>
          <a:p>
            <a:pPr marL="185738" indent="-185738" algn="l">
              <a:buClr>
                <a:schemeClr val="accent1"/>
              </a:buClr>
              <a:buSzPct val="80000"/>
              <a:buFont typeface="Wingdings" pitchFamily="2" charset="2"/>
              <a:buChar char="§"/>
            </a:pPr>
            <a:r>
              <a:rPr lang="fr-FR" sz="1200">
                <a:latin typeface="Verdana" pitchFamily="34" charset="0"/>
              </a:rPr>
              <a:t>Versements d’épargne totaux au cours de la période : 		            	130 000 €</a:t>
            </a:r>
          </a:p>
          <a:p>
            <a:pPr marL="185738" indent="-185738" algn="l">
              <a:buClr>
                <a:schemeClr val="accent1"/>
              </a:buClr>
              <a:buSzPct val="80000"/>
              <a:buFont typeface="Wingdings" pitchFamily="2" charset="2"/>
              <a:buChar char="§"/>
            </a:pPr>
            <a:r>
              <a:rPr lang="fr-FR" sz="1200">
                <a:latin typeface="Verdana" pitchFamily="34" charset="0"/>
              </a:rPr>
              <a:t>Abondement* total dépensé avec exonérations de charges et d’impôts** :    	417 000 €</a:t>
            </a:r>
          </a:p>
          <a:p>
            <a:pPr marL="185738" indent="-185738" algn="l">
              <a:buClr>
                <a:schemeClr val="accent1"/>
              </a:buClr>
              <a:buSzPct val="80000"/>
              <a:buFont typeface="Wingdings" pitchFamily="2" charset="2"/>
              <a:buChar char="§"/>
            </a:pPr>
            <a:r>
              <a:rPr lang="fr-FR" sz="1200">
                <a:latin typeface="Verdana" pitchFamily="34" charset="0"/>
              </a:rPr>
              <a:t>Capitalisation*** : 					            	290 000 €</a:t>
            </a:r>
          </a:p>
        </p:txBody>
      </p:sp>
      <p:sp>
        <p:nvSpPr>
          <p:cNvPr id="1030" name="Rectangle 5"/>
          <p:cNvSpPr>
            <a:spLocks noChangeArrowheads="1"/>
          </p:cNvSpPr>
          <p:nvPr/>
        </p:nvSpPr>
        <p:spPr bwMode="auto">
          <a:xfrm>
            <a:off x="1763713" y="6308725"/>
            <a:ext cx="4837112" cy="444500"/>
          </a:xfrm>
          <a:prstGeom prst="rect">
            <a:avLst/>
          </a:prstGeom>
          <a:solidFill>
            <a:schemeClr val="bg1"/>
          </a:solidFill>
          <a:ln w="9525">
            <a:noFill/>
            <a:miter lim="800000"/>
            <a:headEnd/>
            <a:tailEnd/>
          </a:ln>
        </p:spPr>
        <p:txBody>
          <a:bodyPr lIns="90000" tIns="46800" rIns="90000" bIns="46800" anchor="ctr">
            <a:spAutoFit/>
          </a:bodyPr>
          <a:lstStyle/>
          <a:p>
            <a:endParaRPr lang="fr-FR"/>
          </a:p>
        </p:txBody>
      </p:sp>
      <p:sp>
        <p:nvSpPr>
          <p:cNvPr id="1031" name="Rectangle 6"/>
          <p:cNvSpPr>
            <a:spLocks noChangeArrowheads="1"/>
          </p:cNvSpPr>
          <p:nvPr/>
        </p:nvSpPr>
        <p:spPr bwMode="auto">
          <a:xfrm>
            <a:off x="238125" y="5661025"/>
            <a:ext cx="8497888" cy="457200"/>
          </a:xfrm>
          <a:prstGeom prst="rect">
            <a:avLst/>
          </a:prstGeom>
          <a:noFill/>
          <a:ln w="9525" algn="ctr">
            <a:noFill/>
            <a:miter lim="800000"/>
            <a:headEnd type="none" w="sm" len="sm"/>
            <a:tailEnd type="none" w="sm" len="sm"/>
          </a:ln>
        </p:spPr>
        <p:txBody>
          <a:bodyPr/>
          <a:lstStyle/>
          <a:p>
            <a:pPr>
              <a:lnSpc>
                <a:spcPct val="90000"/>
              </a:lnSpc>
              <a:spcBef>
                <a:spcPct val="80000"/>
              </a:spcBef>
              <a:buSzPct val="80000"/>
            </a:pPr>
            <a:r>
              <a:rPr lang="fr-FR" sz="1800" b="1">
                <a:solidFill>
                  <a:srgbClr val="1D2E58"/>
                </a:solidFill>
                <a:latin typeface="Arial Narrow" pitchFamily="34" charset="0"/>
              </a:rPr>
              <a:t>Soit un capital de</a:t>
            </a:r>
            <a:r>
              <a:rPr lang="fr-FR" sz="2000" b="1">
                <a:solidFill>
                  <a:srgbClr val="1D2E58"/>
                </a:solidFill>
                <a:latin typeface="Arial Narrow" pitchFamily="34" charset="0"/>
              </a:rPr>
              <a:t> 740 000 € NETS </a:t>
            </a:r>
            <a:r>
              <a:rPr lang="fr-FR" sz="1800" b="1">
                <a:solidFill>
                  <a:srgbClr val="1D2E58"/>
                </a:solidFill>
                <a:latin typeface="Arial Narrow" pitchFamily="34" charset="0"/>
              </a:rPr>
              <a:t>après 20 ans</a:t>
            </a:r>
          </a:p>
        </p:txBody>
      </p:sp>
      <p:graphicFrame>
        <p:nvGraphicFramePr>
          <p:cNvPr id="1026" name="Object 7"/>
          <p:cNvGraphicFramePr>
            <a:graphicFrameLocks noChangeAspect="1"/>
          </p:cNvGraphicFramePr>
          <p:nvPr/>
        </p:nvGraphicFramePr>
        <p:xfrm>
          <a:off x="1254125" y="2857500"/>
          <a:ext cx="6521450" cy="1828800"/>
        </p:xfrm>
        <a:graphic>
          <a:graphicData uri="http://schemas.openxmlformats.org/presentationml/2006/ole">
            <p:oleObj spid="_x0000_s1026" name="Graphique" r:id="rId4" imgW="6543675" imgH="1809750" progId="MSGraph.Chart.8">
              <p:embed followColorScheme="full"/>
            </p:oleObj>
          </a:graphicData>
        </a:graphic>
      </p:graphicFrame>
      <p:sp>
        <p:nvSpPr>
          <p:cNvPr id="1032" name="AutoShape 8"/>
          <p:cNvSpPr>
            <a:spLocks noChangeArrowheads="1"/>
          </p:cNvSpPr>
          <p:nvPr/>
        </p:nvSpPr>
        <p:spPr bwMode="auto">
          <a:xfrm>
            <a:off x="7740650" y="2806700"/>
            <a:ext cx="1106488" cy="601663"/>
          </a:xfrm>
          <a:prstGeom prst="roundRect">
            <a:avLst>
              <a:gd name="adj" fmla="val 16667"/>
            </a:avLst>
          </a:prstGeom>
          <a:noFill/>
          <a:ln w="12700" cap="sq">
            <a:solidFill>
              <a:schemeClr val="tx1"/>
            </a:solidFill>
            <a:round/>
            <a:headEnd type="none" w="sm" len="sm"/>
            <a:tailEnd type="none" w="sm" len="sm"/>
          </a:ln>
        </p:spPr>
        <p:txBody>
          <a:bodyPr lIns="18000" rIns="18000" anchor="ctr"/>
          <a:lstStyle/>
          <a:p>
            <a:r>
              <a:rPr lang="fr-FR" sz="1800" b="1">
                <a:latin typeface="Arial Narrow" pitchFamily="34" charset="0"/>
              </a:rPr>
              <a:t>772 k€ bruts</a:t>
            </a:r>
          </a:p>
        </p:txBody>
      </p:sp>
      <p:sp>
        <p:nvSpPr>
          <p:cNvPr id="1033" name="Text Box 9"/>
          <p:cNvSpPr txBox="1">
            <a:spLocks noChangeArrowheads="1"/>
          </p:cNvSpPr>
          <p:nvPr/>
        </p:nvSpPr>
        <p:spPr bwMode="auto">
          <a:xfrm>
            <a:off x="7802563" y="4076700"/>
            <a:ext cx="550862" cy="228600"/>
          </a:xfrm>
          <a:prstGeom prst="rect">
            <a:avLst/>
          </a:prstGeom>
          <a:noFill/>
          <a:ln w="12700" cap="sq">
            <a:noFill/>
            <a:miter lim="800000"/>
            <a:headEnd type="none" w="sm" len="sm"/>
            <a:tailEnd type="none" w="sm" len="sm"/>
          </a:ln>
        </p:spPr>
        <p:txBody>
          <a:bodyPr wrap="none">
            <a:spAutoFit/>
          </a:bodyPr>
          <a:lstStyle/>
          <a:p>
            <a:r>
              <a:rPr lang="fr-FR" sz="900">
                <a:solidFill>
                  <a:srgbClr val="1D2E58"/>
                </a:solidFill>
                <a:latin typeface="Tahoma" pitchFamily="34" charset="0"/>
              </a:rPr>
              <a:t>Années</a:t>
            </a:r>
          </a:p>
        </p:txBody>
      </p:sp>
      <p:sp>
        <p:nvSpPr>
          <p:cNvPr id="1034" name="Rectangle 10"/>
          <p:cNvSpPr>
            <a:spLocks noChangeArrowheads="1"/>
          </p:cNvSpPr>
          <p:nvPr/>
        </p:nvSpPr>
        <p:spPr bwMode="auto">
          <a:xfrm>
            <a:off x="1955800" y="6296025"/>
            <a:ext cx="6453188" cy="352425"/>
          </a:xfrm>
          <a:prstGeom prst="rect">
            <a:avLst/>
          </a:prstGeom>
          <a:noFill/>
          <a:ln w="9525" algn="ctr">
            <a:noFill/>
            <a:miter lim="800000"/>
            <a:headEnd type="none" w="sm" len="sm"/>
            <a:tailEnd type="none" w="sm" len="sm"/>
          </a:ln>
        </p:spPr>
        <p:txBody>
          <a:bodyPr>
            <a:spAutoFit/>
          </a:bodyPr>
          <a:lstStyle/>
          <a:p>
            <a:pPr algn="l">
              <a:lnSpc>
                <a:spcPct val="85000"/>
              </a:lnSpc>
            </a:pPr>
            <a:r>
              <a:rPr lang="fr-FR" sz="1000">
                <a:latin typeface="Arial Narrow" pitchFamily="34" charset="0"/>
              </a:rPr>
              <a:t>* Investi net de CSG CRDS pour Mme, et net de frais **  yc 8,2% de taxe au Fonds de Réserve des Retraites (FRR) sur l’abondement PERCOI &gt; à 2 300 € et hors économie d’IS *** Taux de capitalisation net de 5%</a:t>
            </a:r>
          </a:p>
        </p:txBody>
      </p:sp>
      <p:sp>
        <p:nvSpPr>
          <p:cNvPr id="1035" name="Rectangle 11"/>
          <p:cNvSpPr>
            <a:spLocks noGrp="1" noChangeArrowheads="1"/>
          </p:cNvSpPr>
          <p:nvPr>
            <p:ph type="body" idx="1"/>
          </p:nvPr>
        </p:nvSpPr>
        <p:spPr>
          <a:xfrm>
            <a:off x="471488" y="1458913"/>
            <a:ext cx="8459787" cy="919162"/>
          </a:xfrm>
          <a:noFill/>
        </p:spPr>
        <p:txBody>
          <a:bodyPr/>
          <a:lstStyle/>
          <a:p>
            <a:pPr eaLnBrk="1" hangingPunct="1"/>
            <a:r>
              <a:rPr lang="fr-FR" sz="1600" smtClean="0">
                <a:latin typeface="Arial Narrow" pitchFamily="34" charset="0"/>
              </a:rPr>
              <a:t>Mr Gérant et Mme Salariée partent à la retraite dans 20 ans, versent chaque année l’épargne personnelle nécessaire (5 498€ à 2 en 2009) pour bénéficier à plein de l’abondement sur les PEI/PERCOI et obtiennent 16 494 € bruts défiscalisés d’abondement</a:t>
            </a:r>
          </a:p>
          <a:p>
            <a:pPr eaLnBrk="1" hangingPunct="1">
              <a:spcBef>
                <a:spcPct val="50000"/>
              </a:spcBef>
            </a:pPr>
            <a:r>
              <a:rPr lang="fr-FR" sz="1600" smtClean="0">
                <a:latin typeface="Arial Narrow" pitchFamily="34" charset="0"/>
              </a:rPr>
              <a:t>Versements et abondement sont revalorisés chaque année de l’évolution du PASS (hypothèse de 2% / an)</a:t>
            </a:r>
          </a:p>
        </p:txBody>
      </p:sp>
      <p:sp>
        <p:nvSpPr>
          <p:cNvPr id="1036" name="Rectangle 12"/>
          <p:cNvSpPr>
            <a:spLocks noChangeArrowheads="1"/>
          </p:cNvSpPr>
          <p:nvPr/>
        </p:nvSpPr>
        <p:spPr bwMode="auto">
          <a:xfrm>
            <a:off x="1949450" y="3421063"/>
            <a:ext cx="846138" cy="336550"/>
          </a:xfrm>
          <a:prstGeom prst="rect">
            <a:avLst/>
          </a:prstGeom>
          <a:noFill/>
          <a:ln w="9525">
            <a:noFill/>
            <a:miter lim="800000"/>
            <a:headEnd/>
            <a:tailEnd/>
          </a:ln>
        </p:spPr>
        <p:txBody>
          <a:bodyPr wrap="none" lIns="90000" tIns="46800" rIns="90000" bIns="46800">
            <a:spAutoFit/>
          </a:bodyPr>
          <a:lstStyle/>
          <a:p>
            <a:r>
              <a:rPr lang="fr-FR" sz="1600" b="1">
                <a:solidFill>
                  <a:srgbClr val="1D2E58"/>
                </a:solidFill>
                <a:latin typeface="Arial Narrow" pitchFamily="34" charset="0"/>
              </a:rPr>
              <a:t>Épargne</a:t>
            </a:r>
          </a:p>
        </p:txBody>
      </p:sp>
      <p:sp>
        <p:nvSpPr>
          <p:cNvPr id="1037" name="Rectangle 13"/>
          <p:cNvSpPr>
            <a:spLocks noChangeArrowheads="1"/>
          </p:cNvSpPr>
          <p:nvPr/>
        </p:nvSpPr>
        <p:spPr bwMode="auto">
          <a:xfrm rot="-1029578">
            <a:off x="179388" y="801688"/>
            <a:ext cx="1468437" cy="466725"/>
          </a:xfrm>
          <a:prstGeom prst="rect">
            <a:avLst/>
          </a:prstGeom>
          <a:noFill/>
          <a:ln w="9525">
            <a:solidFill>
              <a:schemeClr val="tx1"/>
            </a:solidFill>
            <a:miter lim="800000"/>
            <a:headEnd/>
            <a:tailEnd/>
          </a:ln>
        </p:spPr>
        <p:txBody>
          <a:bodyPr wrap="none" lIns="90000" tIns="46800" rIns="90000" bIns="46800">
            <a:spAutoFit/>
          </a:bodyPr>
          <a:lstStyle/>
          <a:p>
            <a:pPr algn="l"/>
            <a:r>
              <a:rPr lang="fr-FR" b="1">
                <a:solidFill>
                  <a:srgbClr val="1D2E58"/>
                </a:solidFill>
                <a:latin typeface="Arial Narrow" pitchFamily="34" charset="0"/>
              </a:rPr>
              <a:t>Illustration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u numéro de diapositive 3"/>
          <p:cNvSpPr>
            <a:spLocks noGrp="1"/>
          </p:cNvSpPr>
          <p:nvPr>
            <p:ph type="sldNum" sz="quarter" idx="10"/>
          </p:nvPr>
        </p:nvSpPr>
        <p:spPr>
          <a:noFill/>
        </p:spPr>
        <p:txBody>
          <a:bodyPr/>
          <a:lstStyle/>
          <a:p>
            <a:fld id="{2B8E3003-0A19-4D0F-94AD-5BD4A7B9AE6B}" type="slidenum">
              <a:rPr lang="fr-FR"/>
              <a:pPr/>
              <a:t>21</a:t>
            </a:fld>
            <a:endParaRPr lang="fr-FR"/>
          </a:p>
        </p:txBody>
      </p:sp>
      <p:sp>
        <p:nvSpPr>
          <p:cNvPr id="18435" name="Rectangle 2"/>
          <p:cNvSpPr>
            <a:spLocks noGrp="1" noChangeArrowheads="1"/>
          </p:cNvSpPr>
          <p:nvPr>
            <p:ph type="title"/>
          </p:nvPr>
        </p:nvSpPr>
        <p:spPr>
          <a:xfrm>
            <a:off x="877888" y="192088"/>
            <a:ext cx="8129587" cy="990600"/>
          </a:xfrm>
          <a:noFill/>
        </p:spPr>
        <p:txBody>
          <a:bodyPr/>
          <a:lstStyle/>
          <a:p>
            <a:pPr algn="ctr" eaLnBrk="1" hangingPunct="1"/>
            <a:r>
              <a:rPr lang="fr-FR" sz="2800" i="1" smtClean="0">
                <a:solidFill>
                  <a:srgbClr val="1D2E58"/>
                </a:solidFill>
                <a:latin typeface="Arial Narrow" pitchFamily="34" charset="0"/>
              </a:rPr>
              <a:t>Des schémas répondant directement aux objectifs patrimoniaux ou sociaux du dirigeant/TNS</a:t>
            </a:r>
          </a:p>
        </p:txBody>
      </p:sp>
      <p:graphicFrame>
        <p:nvGraphicFramePr>
          <p:cNvPr id="613424" name="Group 48"/>
          <p:cNvGraphicFramePr>
            <a:graphicFrameLocks noGrp="1"/>
          </p:cNvGraphicFramePr>
          <p:nvPr>
            <p:ph idx="1"/>
          </p:nvPr>
        </p:nvGraphicFramePr>
        <p:xfrm>
          <a:off x="1500188" y="1812925"/>
          <a:ext cx="5584825" cy="3668778"/>
        </p:xfrm>
        <a:graphic>
          <a:graphicData uri="http://schemas.openxmlformats.org/drawingml/2006/table">
            <a:tbl>
              <a:tblPr/>
              <a:tblGrid>
                <a:gridCol w="2101850"/>
                <a:gridCol w="1697037"/>
                <a:gridCol w="1785938"/>
              </a:tblGrid>
              <a:tr h="476250">
                <a:tc rowSpan="2">
                  <a:txBody>
                    <a:bodyPr/>
                    <a:lstStyle/>
                    <a:p>
                      <a:pPr marL="0" marR="0" lvl="0" indent="0" algn="l"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Mécanisme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gridSpan="2">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2000" b="1" i="0" u="none" strike="noStrike" cap="none" normalizeH="0" baseline="0" smtClean="0">
                          <a:ln>
                            <a:noFill/>
                          </a:ln>
                          <a:solidFill>
                            <a:schemeClr val="bg1"/>
                          </a:solidFill>
                          <a:effectLst/>
                          <a:latin typeface="Arial Narrow" pitchFamily="34" charset="0"/>
                        </a:rPr>
                        <a:t>TPE &lt; 2 salariés dont conjoint</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hMerge="1">
                  <a:txBody>
                    <a:bodyPr/>
                    <a:lstStyle/>
                    <a:p>
                      <a:endParaRPr lang="fr-FR"/>
                    </a:p>
                  </a:txBody>
                  <a:tcPr/>
                </a:tc>
              </a:tr>
              <a:tr h="495300">
                <a:tc vMerge="1">
                  <a:txBody>
                    <a:bodyPr/>
                    <a:lstStyle/>
                    <a:p>
                      <a:endParaRPr lang="fr-FR"/>
                    </a:p>
                  </a:txBody>
                  <a:tcPr/>
                </a:tc>
                <a:tc>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TNS / Dirigeant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Conjoint salarié</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495300">
                <a:tc>
                  <a:txBody>
                    <a:bodyPr/>
                    <a:lstStyle/>
                    <a:p>
                      <a:pPr marL="0" marR="0" lvl="0" indent="0" algn="l"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rgbClr val="1D2E58"/>
                          </a:solidFill>
                          <a:effectLst/>
                          <a:latin typeface="Arial Narrow" pitchFamily="34" charset="0"/>
                          <a:cs typeface="Times New Roman" pitchFamily="18" charset="0"/>
                        </a:rPr>
                        <a:t>Intéressement *</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 17 310 €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17 310 €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95000"/>
                        </a:lnSpc>
                        <a:spcBef>
                          <a:spcPct val="45000"/>
                        </a:spcBef>
                        <a:spcAft>
                          <a:spcPct val="0"/>
                        </a:spcAft>
                        <a:buClrTx/>
                        <a:buSzPct val="80000"/>
                        <a:buFontTx/>
                        <a:buNone/>
                        <a:tabLst/>
                      </a:pPr>
                      <a:r>
                        <a:rPr kumimoji="0" lang="fr-FR" sz="1600" b="1" i="0" u="none" strike="noStrike" cap="none" normalizeH="0" baseline="0" smtClean="0">
                          <a:ln>
                            <a:noFill/>
                          </a:ln>
                          <a:solidFill>
                            <a:srgbClr val="1D2E58"/>
                          </a:solidFill>
                          <a:effectLst/>
                          <a:latin typeface="Arial Narrow" pitchFamily="34" charset="0"/>
                          <a:cs typeface="Times New Roman" pitchFamily="18" charset="0"/>
                        </a:rPr>
                        <a:t>Participation *</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25 965 €*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25 965 €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95000"/>
                        </a:lnSpc>
                        <a:spcBef>
                          <a:spcPct val="45000"/>
                        </a:spcBef>
                        <a:spcAft>
                          <a:spcPct val="0"/>
                        </a:spcAft>
                        <a:buClrTx/>
                        <a:buSzPct val="80000"/>
                        <a:buFontTx/>
                        <a:buNone/>
                        <a:tabLst/>
                      </a:pPr>
                      <a:r>
                        <a:rPr kumimoji="0" lang="fr-FR" sz="1600" b="1" i="0" u="none" strike="noStrike" cap="none" normalizeH="0" baseline="0" smtClean="0">
                          <a:ln>
                            <a:noFill/>
                          </a:ln>
                          <a:solidFill>
                            <a:srgbClr val="1D2E58"/>
                          </a:solidFill>
                          <a:effectLst/>
                          <a:latin typeface="Arial Narrow" pitchFamily="34" charset="0"/>
                          <a:cs typeface="Times New Roman" pitchFamily="18" charset="0"/>
                        </a:rPr>
                        <a:t>Plans d’épargne * (abondements)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PEI : 2 769 €</a:t>
                      </a:r>
                    </a:p>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PERCOI : 5 539 €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PEI : 2 769 €</a:t>
                      </a:r>
                    </a:p>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PERCOI : 5 439 €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95000"/>
                        </a:lnSpc>
                        <a:spcBef>
                          <a:spcPct val="45000"/>
                        </a:spcBef>
                        <a:spcAft>
                          <a:spcPct val="0"/>
                        </a:spcAft>
                        <a:buClrTx/>
                        <a:buSzPct val="80000"/>
                        <a:buFontTx/>
                        <a:buNone/>
                        <a:tabLst/>
                      </a:pPr>
                      <a:r>
                        <a:rPr kumimoji="0" lang="fr-FR" sz="1600" b="1" i="0" u="none" strike="noStrike" cap="none" normalizeH="0" baseline="0" smtClean="0">
                          <a:ln>
                            <a:noFill/>
                          </a:ln>
                          <a:solidFill>
                            <a:srgbClr val="1D2E58"/>
                          </a:solidFill>
                          <a:effectLst/>
                          <a:latin typeface="Arial Narrow" pitchFamily="34" charset="0"/>
                          <a:cs typeface="Times New Roman" pitchFamily="18" charset="0"/>
                        </a:rPr>
                        <a:t>Montants individuels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51 583 €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cs typeface="Times New Roman" pitchFamily="18" charset="0"/>
                        </a:rPr>
                        <a:t>51 583 €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fr-FR" sz="1600" b="1" i="0" u="none" strike="noStrike" cap="none" normalizeH="0" baseline="0" smtClean="0">
                          <a:ln>
                            <a:noFill/>
                          </a:ln>
                          <a:solidFill>
                            <a:srgbClr val="1D2E58"/>
                          </a:solidFill>
                          <a:effectLst/>
                          <a:latin typeface="Arial Narrow" pitchFamily="34" charset="0"/>
                        </a:rPr>
                        <a:t>Totaux </a:t>
                      </a:r>
                    </a:p>
                    <a:p>
                      <a:pPr marL="0" marR="0" lvl="0" indent="0" algn="l" defTabSz="914400" rtl="0" eaLnBrk="1" fontAlgn="base" latinLnBrk="0" hangingPunct="1">
                        <a:lnSpc>
                          <a:spcPct val="100000"/>
                        </a:lnSpc>
                        <a:spcBef>
                          <a:spcPct val="0"/>
                        </a:spcBef>
                        <a:spcAft>
                          <a:spcPct val="0"/>
                        </a:spcAft>
                        <a:buClrTx/>
                        <a:buSzPct val="80000"/>
                        <a:buFontTx/>
                        <a:buNone/>
                        <a:tabLst/>
                      </a:pPr>
                      <a:r>
                        <a:rPr kumimoji="0" lang="fr-FR" sz="1600" b="0" i="0" u="none" strike="noStrike" cap="none" normalizeH="0" baseline="0" smtClean="0">
                          <a:ln>
                            <a:noFill/>
                          </a:ln>
                          <a:solidFill>
                            <a:srgbClr val="1D2E58"/>
                          </a:solidFill>
                          <a:effectLst/>
                          <a:latin typeface="Arial Narrow" pitchFamily="34" charset="0"/>
                        </a:rPr>
                        <a:t>(chaque année)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fr-FR" sz="2000" b="1" i="0" u="none" strike="noStrike" cap="none" normalizeH="0" baseline="0" smtClean="0">
                          <a:ln>
                            <a:noFill/>
                          </a:ln>
                          <a:solidFill>
                            <a:srgbClr val="FF0000"/>
                          </a:solidFill>
                          <a:effectLst/>
                          <a:latin typeface="Arial Narrow" pitchFamily="34" charset="0"/>
                          <a:cs typeface="Times New Roman" pitchFamily="18" charset="0"/>
                        </a:rPr>
                        <a:t>103 166 €** pour un couple / an</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bl>
          </a:graphicData>
        </a:graphic>
      </p:graphicFrame>
      <p:sp>
        <p:nvSpPr>
          <p:cNvPr id="18467" name="Rectangle 41"/>
          <p:cNvSpPr>
            <a:spLocks noChangeArrowheads="1"/>
          </p:cNvSpPr>
          <p:nvPr/>
        </p:nvSpPr>
        <p:spPr bwMode="auto">
          <a:xfrm>
            <a:off x="849313" y="5826125"/>
            <a:ext cx="7848600" cy="304800"/>
          </a:xfrm>
          <a:prstGeom prst="rect">
            <a:avLst/>
          </a:prstGeom>
          <a:noFill/>
          <a:ln w="9525" algn="ctr">
            <a:noFill/>
            <a:miter lim="800000"/>
            <a:headEnd/>
            <a:tailEnd/>
          </a:ln>
        </p:spPr>
        <p:txBody>
          <a:bodyPr>
            <a:spAutoFit/>
          </a:bodyPr>
          <a:lstStyle/>
          <a:p>
            <a:pPr algn="l"/>
            <a:r>
              <a:rPr lang="fr-FR" sz="1400">
                <a:latin typeface="Arial Narrow" pitchFamily="34" charset="0"/>
              </a:rPr>
              <a:t>** Bruts de CSG/CRDS et de taxe pour les Fonds de Réserve de Retraite sur l’abondement  PERCO(I) &gt; à 2 300 €</a:t>
            </a:r>
          </a:p>
        </p:txBody>
      </p:sp>
      <p:sp>
        <p:nvSpPr>
          <p:cNvPr id="18468" name="Text Box 43"/>
          <p:cNvSpPr txBox="1">
            <a:spLocks noChangeArrowheads="1"/>
          </p:cNvSpPr>
          <p:nvPr/>
        </p:nvSpPr>
        <p:spPr bwMode="auto">
          <a:xfrm>
            <a:off x="3614738" y="1304925"/>
            <a:ext cx="3443287" cy="452438"/>
          </a:xfrm>
          <a:prstGeom prst="rect">
            <a:avLst/>
          </a:prstGeom>
          <a:solidFill>
            <a:schemeClr val="bg2"/>
          </a:solidFill>
          <a:ln w="22225" algn="ctr">
            <a:solidFill>
              <a:schemeClr val="bg1"/>
            </a:solidFill>
            <a:miter lim="800000"/>
            <a:headEnd/>
            <a:tailEnd/>
          </a:ln>
        </p:spPr>
        <p:txBody>
          <a:bodyPr lIns="54000" tIns="46800" rIns="54000" bIns="46800" anchor="ctr"/>
          <a:lstStyle/>
          <a:p>
            <a:pPr>
              <a:lnSpc>
                <a:spcPct val="95000"/>
              </a:lnSpc>
            </a:pPr>
            <a:r>
              <a:rPr lang="fr-FR" b="1">
                <a:solidFill>
                  <a:schemeClr val="bg1"/>
                </a:solidFill>
                <a:latin typeface="Arial Narrow" pitchFamily="34" charset="0"/>
              </a:rPr>
              <a:t>Patrimoine / Retraite</a:t>
            </a:r>
          </a:p>
        </p:txBody>
      </p:sp>
      <p:sp>
        <p:nvSpPr>
          <p:cNvPr id="18469" name="Rectangle 44"/>
          <p:cNvSpPr>
            <a:spLocks noChangeArrowheads="1"/>
          </p:cNvSpPr>
          <p:nvPr/>
        </p:nvSpPr>
        <p:spPr bwMode="auto">
          <a:xfrm>
            <a:off x="900113" y="5589588"/>
            <a:ext cx="7848600" cy="304800"/>
          </a:xfrm>
          <a:prstGeom prst="rect">
            <a:avLst/>
          </a:prstGeom>
          <a:noFill/>
          <a:ln w="9525" algn="ctr">
            <a:noFill/>
            <a:miter lim="800000"/>
            <a:headEnd/>
            <a:tailEnd/>
          </a:ln>
        </p:spPr>
        <p:txBody>
          <a:bodyPr>
            <a:spAutoFit/>
          </a:bodyPr>
          <a:lstStyle/>
          <a:p>
            <a:pPr algn="l"/>
            <a:r>
              <a:rPr lang="fr-FR" sz="1400">
                <a:latin typeface="Arial Narrow" pitchFamily="34" charset="0"/>
              </a:rPr>
              <a:t>* Maximum légal en 2009</a:t>
            </a:r>
          </a:p>
        </p:txBody>
      </p:sp>
      <p:sp>
        <p:nvSpPr>
          <p:cNvPr id="18470" name="Rectangle 46"/>
          <p:cNvSpPr>
            <a:spLocks noChangeArrowheads="1"/>
          </p:cNvSpPr>
          <p:nvPr/>
        </p:nvSpPr>
        <p:spPr bwMode="auto">
          <a:xfrm rot="-1029578">
            <a:off x="257175" y="981075"/>
            <a:ext cx="1468438" cy="466725"/>
          </a:xfrm>
          <a:prstGeom prst="rect">
            <a:avLst/>
          </a:prstGeom>
          <a:noFill/>
          <a:ln w="9525">
            <a:solidFill>
              <a:schemeClr val="tx1"/>
            </a:solidFill>
            <a:miter lim="800000"/>
            <a:headEnd/>
            <a:tailEnd/>
          </a:ln>
        </p:spPr>
        <p:txBody>
          <a:bodyPr wrap="none" lIns="90000" tIns="46800" rIns="90000" bIns="46800">
            <a:spAutoFit/>
          </a:bodyPr>
          <a:lstStyle/>
          <a:p>
            <a:pPr algn="l"/>
            <a:r>
              <a:rPr lang="fr-FR" b="1">
                <a:solidFill>
                  <a:srgbClr val="1D2E58"/>
                </a:solidFill>
                <a:latin typeface="Arial Narrow" pitchFamily="34" charset="0"/>
              </a:rPr>
              <a:t>Illustration</a:t>
            </a:r>
          </a:p>
        </p:txBody>
      </p:sp>
      <p:sp>
        <p:nvSpPr>
          <p:cNvPr id="18471" name="Rectangle 47"/>
          <p:cNvSpPr>
            <a:spLocks noChangeArrowheads="1"/>
          </p:cNvSpPr>
          <p:nvPr/>
        </p:nvSpPr>
        <p:spPr bwMode="auto">
          <a:xfrm>
            <a:off x="1890713" y="6311900"/>
            <a:ext cx="6581775" cy="342900"/>
          </a:xfrm>
          <a:prstGeom prst="rect">
            <a:avLst/>
          </a:prstGeom>
          <a:noFill/>
          <a:ln w="9525">
            <a:noFill/>
            <a:miter lim="800000"/>
            <a:headEnd/>
            <a:tailEnd/>
          </a:ln>
        </p:spPr>
        <p:txBody>
          <a:bodyPr/>
          <a:lstStyle/>
          <a:p>
            <a:pPr algn="l">
              <a:lnSpc>
                <a:spcPct val="80000"/>
              </a:lnSpc>
              <a:spcBef>
                <a:spcPct val="80000"/>
              </a:spcBef>
              <a:buSzPct val="80000"/>
            </a:pPr>
            <a:r>
              <a:rPr lang="fr-FR" sz="1000">
                <a:solidFill>
                  <a:schemeClr val="accent2"/>
                </a:solidFill>
                <a:latin typeface="Verdana" pitchFamily="34" charset="0"/>
              </a:rPr>
              <a:t>* Loi en faveur des revenus du travail du 3 décembre 2008 : le dirigeant et son conjoint collaborateur ou associé de société de moins de 50 salariés sont bénéficiaires de la participation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u numéro de diapositive 3"/>
          <p:cNvSpPr>
            <a:spLocks noGrp="1"/>
          </p:cNvSpPr>
          <p:nvPr>
            <p:ph type="sldNum" sz="quarter" idx="10"/>
          </p:nvPr>
        </p:nvSpPr>
        <p:spPr>
          <a:noFill/>
        </p:spPr>
        <p:txBody>
          <a:bodyPr/>
          <a:lstStyle/>
          <a:p>
            <a:fld id="{8201F44D-8E7B-49AB-A427-CCE68AE29F76}" type="slidenum">
              <a:rPr lang="fr-FR"/>
              <a:pPr/>
              <a:t>22</a:t>
            </a:fld>
            <a:endParaRPr lang="fr-FR"/>
          </a:p>
        </p:txBody>
      </p:sp>
      <p:sp>
        <p:nvSpPr>
          <p:cNvPr id="19459" name="Rectangle 2"/>
          <p:cNvSpPr>
            <a:spLocks noGrp="1" noChangeArrowheads="1"/>
          </p:cNvSpPr>
          <p:nvPr>
            <p:ph type="title"/>
          </p:nvPr>
        </p:nvSpPr>
        <p:spPr>
          <a:xfrm>
            <a:off x="369888" y="201613"/>
            <a:ext cx="8389937" cy="587375"/>
          </a:xfrm>
          <a:noFill/>
        </p:spPr>
        <p:txBody>
          <a:bodyPr/>
          <a:lstStyle/>
          <a:p>
            <a:pPr algn="ctr" eaLnBrk="1" hangingPunct="1"/>
            <a:r>
              <a:rPr lang="fr-FR" sz="2800" i="1" smtClean="0">
                <a:solidFill>
                  <a:srgbClr val="1D2E58"/>
                </a:solidFill>
                <a:latin typeface="Arial Narrow" pitchFamily="34" charset="0"/>
              </a:rPr>
              <a:t>Les principales évolutions réglementaires sur la </a:t>
            </a:r>
            <a:r>
              <a:rPr lang="fr-FR" sz="3200" i="1" smtClean="0">
                <a:solidFill>
                  <a:srgbClr val="1D2E58"/>
                </a:solidFill>
                <a:latin typeface="Arial Narrow" pitchFamily="34" charset="0"/>
              </a:rPr>
              <a:t>participation</a:t>
            </a:r>
          </a:p>
        </p:txBody>
      </p:sp>
      <p:sp>
        <p:nvSpPr>
          <p:cNvPr id="19460" name="Rectangle 3"/>
          <p:cNvSpPr>
            <a:spLocks noGrp="1" noChangeArrowheads="1"/>
          </p:cNvSpPr>
          <p:nvPr>
            <p:ph type="body" idx="1"/>
          </p:nvPr>
        </p:nvSpPr>
        <p:spPr>
          <a:xfrm>
            <a:off x="409575" y="1825625"/>
            <a:ext cx="8350250" cy="4192588"/>
          </a:xfrm>
          <a:noFill/>
        </p:spPr>
        <p:txBody>
          <a:bodyPr/>
          <a:lstStyle/>
          <a:p>
            <a:pPr eaLnBrk="1" hangingPunct="1">
              <a:spcBef>
                <a:spcPct val="50000"/>
              </a:spcBef>
            </a:pPr>
            <a:r>
              <a:rPr lang="fr-FR" smtClean="0">
                <a:latin typeface="Arial Narrow" pitchFamily="34" charset="0"/>
                <a:cs typeface="Times New Roman" pitchFamily="18" charset="0"/>
              </a:rPr>
              <a:t>Le chef d’entreprise et son conjoint collaborateur ou associés deviennent éligibles :</a:t>
            </a:r>
          </a:p>
          <a:p>
            <a:pPr lvl="1" eaLnBrk="1" hangingPunct="1"/>
            <a:r>
              <a:rPr lang="fr-FR" smtClean="0">
                <a:latin typeface="Arial Narrow" pitchFamily="34" charset="0"/>
                <a:cs typeface="Times New Roman" pitchFamily="18" charset="0"/>
              </a:rPr>
              <a:t>Sur la totalité de la participation dans les entreprises de moins de 50 salariés</a:t>
            </a:r>
          </a:p>
          <a:p>
            <a:pPr lvl="1" eaLnBrk="1" hangingPunct="1"/>
            <a:r>
              <a:rPr lang="fr-FR" smtClean="0">
                <a:latin typeface="Arial Narrow" pitchFamily="34" charset="0"/>
                <a:cs typeface="Times New Roman" pitchFamily="18" charset="0"/>
              </a:rPr>
              <a:t>Sur la part de participation excédent le minimum légal dans les entreprises jusqu’à 250 salariés</a:t>
            </a:r>
          </a:p>
          <a:p>
            <a:pPr eaLnBrk="1" hangingPunct="1">
              <a:spcBef>
                <a:spcPct val="50000"/>
              </a:spcBef>
            </a:pPr>
            <a:r>
              <a:rPr lang="fr-FR" smtClean="0">
                <a:latin typeface="Arial Narrow" pitchFamily="34" charset="0"/>
                <a:cs typeface="Times New Roman" pitchFamily="18" charset="0"/>
              </a:rPr>
              <a:t>Elle peut devenir liquide :</a:t>
            </a:r>
          </a:p>
          <a:p>
            <a:pPr lvl="1" eaLnBrk="1" hangingPunct="1"/>
            <a:r>
              <a:rPr lang="fr-FR" smtClean="0">
                <a:latin typeface="Arial Narrow" pitchFamily="34" charset="0"/>
                <a:cs typeface="Times New Roman" pitchFamily="18" charset="0"/>
              </a:rPr>
              <a:t>Principe : blocage 5 ans par défaut, (contrairement à l’intéressement qui est versé par défaut), avec choix individuel de percevoir immédiatement tout ou partie</a:t>
            </a:r>
          </a:p>
          <a:p>
            <a:pPr lvl="1" eaLnBrk="1" hangingPunct="1"/>
            <a:r>
              <a:rPr lang="fr-FR" smtClean="0">
                <a:latin typeface="Arial Narrow" pitchFamily="34" charset="0"/>
                <a:cs typeface="Times New Roman" pitchFamily="18" charset="0"/>
              </a:rPr>
              <a:t>Si perception immédiate : à déclarer dans le revenu personnel de l’année</a:t>
            </a:r>
          </a:p>
          <a:p>
            <a:pPr lvl="1" eaLnBrk="1" hangingPunct="1"/>
            <a:r>
              <a:rPr lang="fr-FR" smtClean="0">
                <a:latin typeface="Arial Narrow" pitchFamily="34" charset="0"/>
                <a:cs typeface="Times New Roman" pitchFamily="18" charset="0"/>
              </a:rPr>
              <a:t>La participation à formule dérogatoire, si prévu dans l’accord : possibilité de percevoir tout ou partie immédiatement, ou blocage 5 ans</a:t>
            </a:r>
          </a:p>
          <a:p>
            <a:pPr lvl="1" eaLnBrk="1" hangingPunct="1"/>
            <a:r>
              <a:rPr lang="fr-FR" smtClean="0">
                <a:latin typeface="Arial Narrow" pitchFamily="34" charset="0"/>
                <a:cs typeface="Times New Roman" pitchFamily="18" charset="0"/>
              </a:rPr>
              <a:t>La participation versée dans un plan d’épargne ne compte pas dans le plafond annuel maximal de versement volontaire de 25% de la rémunération annuelle brute </a:t>
            </a:r>
          </a:p>
          <a:p>
            <a:pPr eaLnBrk="1" hangingPunct="1">
              <a:spcBef>
                <a:spcPct val="50000"/>
              </a:spcBef>
            </a:pPr>
            <a:r>
              <a:rPr lang="fr-FR" smtClean="0">
                <a:latin typeface="Arial Narrow" pitchFamily="34" charset="0"/>
                <a:cs typeface="Times New Roman" pitchFamily="18" charset="0"/>
              </a:rPr>
              <a:t>Elle peut être abondée dans le PEE/PEI</a:t>
            </a:r>
          </a:p>
          <a:p>
            <a:pPr lvl="1" eaLnBrk="1" hangingPunct="1"/>
            <a:r>
              <a:rPr lang="fr-FR" smtClean="0">
                <a:latin typeface="Arial Narrow" pitchFamily="34" charset="0"/>
                <a:cs typeface="Times New Roman" pitchFamily="18" charset="0"/>
              </a:rPr>
              <a:t>En cas de choix individuel d’épargne de la participation dans le PEE/PEI, l’entreprise peut prévoir un abondement</a:t>
            </a:r>
          </a:p>
        </p:txBody>
      </p:sp>
      <p:sp>
        <p:nvSpPr>
          <p:cNvPr id="19461" name="Rectangle 4"/>
          <p:cNvSpPr>
            <a:spLocks noChangeArrowheads="1"/>
          </p:cNvSpPr>
          <p:nvPr/>
        </p:nvSpPr>
        <p:spPr bwMode="auto">
          <a:xfrm>
            <a:off x="1555750" y="1341438"/>
            <a:ext cx="5830888" cy="396875"/>
          </a:xfrm>
          <a:prstGeom prst="rect">
            <a:avLst/>
          </a:prstGeom>
          <a:noFill/>
          <a:ln w="9525">
            <a:noFill/>
            <a:miter lim="800000"/>
            <a:headEnd/>
            <a:tailEnd/>
          </a:ln>
        </p:spPr>
        <p:txBody>
          <a:bodyPr wrap="none" lIns="90000" tIns="46800" rIns="90000" bIns="46800">
            <a:spAutoFit/>
          </a:bodyPr>
          <a:lstStyle/>
          <a:p>
            <a:pPr algn="l">
              <a:spcBef>
                <a:spcPct val="30000"/>
              </a:spcBef>
              <a:buSzPct val="80000"/>
            </a:pPr>
            <a:r>
              <a:rPr lang="fr-FR" sz="2000" b="1">
                <a:latin typeface="Arial Narrow" pitchFamily="34" charset="0"/>
              </a:rPr>
              <a:t>Loi en faveur des revenus du Travail du 3 décembre 2008</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u numéro de diapositive 3"/>
          <p:cNvSpPr>
            <a:spLocks noGrp="1"/>
          </p:cNvSpPr>
          <p:nvPr>
            <p:ph type="sldNum" sz="quarter" idx="10"/>
          </p:nvPr>
        </p:nvSpPr>
        <p:spPr>
          <a:noFill/>
        </p:spPr>
        <p:txBody>
          <a:bodyPr/>
          <a:lstStyle/>
          <a:p>
            <a:fld id="{4EE23F51-9455-4FC3-9415-DEC8985BBE67}" type="slidenum">
              <a:rPr lang="fr-FR"/>
              <a:pPr/>
              <a:t>23</a:t>
            </a:fld>
            <a:endParaRPr lang="fr-FR"/>
          </a:p>
        </p:txBody>
      </p:sp>
      <p:sp>
        <p:nvSpPr>
          <p:cNvPr id="20483" name="Rectangle 2"/>
          <p:cNvSpPr>
            <a:spLocks noGrp="1" noChangeArrowheads="1"/>
          </p:cNvSpPr>
          <p:nvPr>
            <p:ph type="title"/>
          </p:nvPr>
        </p:nvSpPr>
        <p:spPr>
          <a:xfrm>
            <a:off x="369888" y="163513"/>
            <a:ext cx="8389937" cy="587375"/>
          </a:xfrm>
          <a:noFill/>
        </p:spPr>
        <p:txBody>
          <a:bodyPr/>
          <a:lstStyle/>
          <a:p>
            <a:pPr algn="ctr" eaLnBrk="1" hangingPunct="1"/>
            <a:r>
              <a:rPr lang="fr-FR" sz="2800" i="1" smtClean="0">
                <a:solidFill>
                  <a:srgbClr val="1D2E58"/>
                </a:solidFill>
                <a:latin typeface="Arial Narrow" pitchFamily="34" charset="0"/>
              </a:rPr>
              <a:t>Les principales évolutions réglementaires  sur </a:t>
            </a:r>
            <a:r>
              <a:rPr lang="fr-FR" sz="3200" i="1" smtClean="0">
                <a:solidFill>
                  <a:srgbClr val="1D2E58"/>
                </a:solidFill>
                <a:latin typeface="Arial Narrow" pitchFamily="34" charset="0"/>
              </a:rPr>
              <a:t>l’intéressement</a:t>
            </a:r>
          </a:p>
        </p:txBody>
      </p:sp>
      <p:sp>
        <p:nvSpPr>
          <p:cNvPr id="20484" name="Rectangle 3"/>
          <p:cNvSpPr>
            <a:spLocks noGrp="1" noChangeArrowheads="1"/>
          </p:cNvSpPr>
          <p:nvPr>
            <p:ph type="body" idx="1"/>
          </p:nvPr>
        </p:nvSpPr>
        <p:spPr>
          <a:xfrm>
            <a:off x="434975" y="1392238"/>
            <a:ext cx="8350250" cy="4987925"/>
          </a:xfrm>
          <a:noFill/>
        </p:spPr>
        <p:txBody>
          <a:bodyPr/>
          <a:lstStyle/>
          <a:p>
            <a:pPr algn="ctr" eaLnBrk="1" hangingPunct="1">
              <a:spcBef>
                <a:spcPct val="30000"/>
              </a:spcBef>
              <a:buFontTx/>
              <a:buNone/>
            </a:pPr>
            <a:endParaRPr lang="fr-FR" sz="1600" b="1" smtClean="0"/>
          </a:p>
          <a:p>
            <a:pPr eaLnBrk="1" hangingPunct="1">
              <a:spcBef>
                <a:spcPct val="50000"/>
              </a:spcBef>
            </a:pPr>
            <a:r>
              <a:rPr lang="fr-FR" sz="1600" smtClean="0"/>
              <a:t>20% de crédit d’Impôt sur l’intéressement :</a:t>
            </a:r>
          </a:p>
          <a:p>
            <a:pPr lvl="1" eaLnBrk="1" hangingPunct="1"/>
            <a:r>
              <a:rPr lang="fr-FR" sz="1400" smtClean="0"/>
              <a:t>Crédit imputable sur l’IS ou sur l’IR du TNS</a:t>
            </a:r>
          </a:p>
          <a:p>
            <a:pPr lvl="1" eaLnBrk="1" hangingPunct="1"/>
            <a:r>
              <a:rPr lang="fr-FR" sz="1400" smtClean="0"/>
              <a:t>Payé en cash s’il excède l’impôt dû</a:t>
            </a:r>
          </a:p>
          <a:p>
            <a:pPr eaLnBrk="1" hangingPunct="1"/>
            <a:r>
              <a:rPr lang="fr-FR" sz="1600" smtClean="0"/>
              <a:t>Crédit d’impôt qui s’applique dès promulgation de la loi sur :</a:t>
            </a:r>
          </a:p>
          <a:p>
            <a:pPr lvl="1" eaLnBrk="1" hangingPunct="1"/>
            <a:r>
              <a:rPr lang="fr-FR" sz="1400" smtClean="0"/>
              <a:t>100% des sommes versées pour les nouveaux accords déposés jusqu’en 2014 </a:t>
            </a:r>
          </a:p>
          <a:p>
            <a:pPr lvl="1" eaLnBrk="1" hangingPunct="1"/>
            <a:r>
              <a:rPr lang="fr-FR" sz="1400" smtClean="0"/>
              <a:t>La différence entre les primes versées et :</a:t>
            </a:r>
          </a:p>
          <a:p>
            <a:pPr lvl="2" eaLnBrk="1" hangingPunct="1"/>
            <a:r>
              <a:rPr lang="fr-FR" sz="1200" smtClean="0"/>
              <a:t>La moyenne des primes versées au titre de l’accord précédent en cas de renouvellement</a:t>
            </a:r>
          </a:p>
          <a:p>
            <a:pPr lvl="2" eaLnBrk="1" hangingPunct="1"/>
            <a:r>
              <a:rPr lang="fr-FR" sz="1200" smtClean="0"/>
              <a:t>La moyenne des primes versées au titre de l’accord en vigueur en cas d’avenant de modification</a:t>
            </a:r>
          </a:p>
          <a:p>
            <a:pPr lvl="1" eaLnBrk="1" hangingPunct="1">
              <a:buFont typeface="Wingdings" pitchFamily="2" charset="2"/>
              <a:buNone/>
            </a:pPr>
            <a:endParaRPr lang="fr-FR" sz="1400" smtClean="0"/>
          </a:p>
          <a:p>
            <a:pPr eaLnBrk="1" hangingPunct="1">
              <a:spcBef>
                <a:spcPct val="30000"/>
              </a:spcBef>
            </a:pPr>
            <a:r>
              <a:rPr lang="fr-FR" sz="1600" smtClean="0"/>
              <a:t>Les chefs d’entreprises sont éligibles jusqu’à 250 salariés au lieu de 100</a:t>
            </a:r>
          </a:p>
          <a:p>
            <a:pPr eaLnBrk="1" hangingPunct="1">
              <a:spcBef>
                <a:spcPct val="30000"/>
              </a:spcBef>
            </a:pPr>
            <a:r>
              <a:rPr lang="fr-FR" sz="1600" smtClean="0"/>
              <a:t>Reconduction tacite de l’accord au bout des 3 ans</a:t>
            </a:r>
          </a:p>
        </p:txBody>
      </p:sp>
      <p:sp>
        <p:nvSpPr>
          <p:cNvPr id="20485" name="Rectangle 4"/>
          <p:cNvSpPr>
            <a:spLocks noChangeArrowheads="1"/>
          </p:cNvSpPr>
          <p:nvPr/>
        </p:nvSpPr>
        <p:spPr bwMode="auto">
          <a:xfrm>
            <a:off x="1536700" y="1223963"/>
            <a:ext cx="5830888" cy="396875"/>
          </a:xfrm>
          <a:prstGeom prst="rect">
            <a:avLst/>
          </a:prstGeom>
          <a:noFill/>
          <a:ln w="9525">
            <a:noFill/>
            <a:miter lim="800000"/>
            <a:headEnd/>
            <a:tailEnd/>
          </a:ln>
        </p:spPr>
        <p:txBody>
          <a:bodyPr wrap="none" lIns="90000" tIns="46800" rIns="90000" bIns="46800">
            <a:spAutoFit/>
          </a:bodyPr>
          <a:lstStyle/>
          <a:p>
            <a:pPr algn="l">
              <a:spcBef>
                <a:spcPct val="30000"/>
              </a:spcBef>
              <a:buSzPct val="80000"/>
            </a:pPr>
            <a:r>
              <a:rPr lang="fr-FR" sz="2000" b="1">
                <a:latin typeface="Arial Narrow" pitchFamily="34" charset="0"/>
              </a:rPr>
              <a:t>Loi en faveur des revenus du Travail du 3 décembre 2008</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numéro de diapositive 3"/>
          <p:cNvSpPr>
            <a:spLocks noGrp="1"/>
          </p:cNvSpPr>
          <p:nvPr>
            <p:ph type="sldNum" sz="quarter" idx="10"/>
          </p:nvPr>
        </p:nvSpPr>
        <p:spPr>
          <a:noFill/>
        </p:spPr>
        <p:txBody>
          <a:bodyPr/>
          <a:lstStyle/>
          <a:p>
            <a:fld id="{E2F0BA50-EEEF-4A59-B1BF-FEF250C04D7E}" type="slidenum">
              <a:rPr lang="fr-FR"/>
              <a:pPr/>
              <a:t>24</a:t>
            </a:fld>
            <a:endParaRPr lang="fr-FR"/>
          </a:p>
        </p:txBody>
      </p:sp>
      <p:sp>
        <p:nvSpPr>
          <p:cNvPr id="21507" name="Rectangle 2"/>
          <p:cNvSpPr>
            <a:spLocks noGrp="1" noChangeArrowheads="1"/>
          </p:cNvSpPr>
          <p:nvPr>
            <p:ph type="title"/>
          </p:nvPr>
        </p:nvSpPr>
        <p:spPr>
          <a:xfrm>
            <a:off x="447675" y="241300"/>
            <a:ext cx="8318500" cy="990600"/>
          </a:xfrm>
          <a:noFill/>
        </p:spPr>
        <p:txBody>
          <a:bodyPr/>
          <a:lstStyle/>
          <a:p>
            <a:pPr algn="ctr" eaLnBrk="1" hangingPunct="1"/>
            <a:r>
              <a:rPr lang="fr-FR" sz="2800" i="1" smtClean="0">
                <a:solidFill>
                  <a:srgbClr val="1D2E58"/>
                </a:solidFill>
                <a:latin typeface="Arial Narrow" pitchFamily="34" charset="0"/>
              </a:rPr>
              <a:t>Les principales évolutions réglementaires sur </a:t>
            </a:r>
            <a:br>
              <a:rPr lang="fr-FR" sz="2800" i="1" smtClean="0">
                <a:solidFill>
                  <a:srgbClr val="1D2E58"/>
                </a:solidFill>
                <a:latin typeface="Arial Narrow" pitchFamily="34" charset="0"/>
              </a:rPr>
            </a:br>
            <a:r>
              <a:rPr lang="fr-FR" sz="2800" i="1" smtClean="0">
                <a:solidFill>
                  <a:srgbClr val="1D2E58"/>
                </a:solidFill>
                <a:latin typeface="Arial Narrow" pitchFamily="34" charset="0"/>
              </a:rPr>
              <a:t>les </a:t>
            </a:r>
            <a:r>
              <a:rPr lang="fr-FR" sz="3200" i="1" smtClean="0">
                <a:solidFill>
                  <a:srgbClr val="1D2E58"/>
                </a:solidFill>
                <a:latin typeface="Arial Narrow" pitchFamily="34" charset="0"/>
              </a:rPr>
              <a:t>plans</a:t>
            </a:r>
            <a:r>
              <a:rPr lang="fr-FR" sz="2800" i="1" smtClean="0">
                <a:solidFill>
                  <a:srgbClr val="1D2E58"/>
                </a:solidFill>
                <a:latin typeface="Arial Narrow" pitchFamily="34" charset="0"/>
              </a:rPr>
              <a:t>*</a:t>
            </a:r>
          </a:p>
        </p:txBody>
      </p:sp>
      <p:sp>
        <p:nvSpPr>
          <p:cNvPr id="21508" name="Rectangle 3"/>
          <p:cNvSpPr>
            <a:spLocks noGrp="1" noChangeArrowheads="1"/>
          </p:cNvSpPr>
          <p:nvPr>
            <p:ph type="body" idx="1"/>
          </p:nvPr>
        </p:nvSpPr>
        <p:spPr>
          <a:xfrm>
            <a:off x="706438" y="1760538"/>
            <a:ext cx="7975600" cy="4267200"/>
          </a:xfrm>
          <a:noFill/>
        </p:spPr>
        <p:txBody>
          <a:bodyPr/>
          <a:lstStyle/>
          <a:p>
            <a:pPr eaLnBrk="1" hangingPunct="1">
              <a:spcBef>
                <a:spcPct val="50000"/>
              </a:spcBef>
            </a:pPr>
            <a:r>
              <a:rPr lang="fr-FR" smtClean="0">
                <a:latin typeface="Arial Narrow" pitchFamily="34" charset="0"/>
                <a:cs typeface="Times New Roman" pitchFamily="18" charset="0"/>
              </a:rPr>
              <a:t>Le PERCO/PERCOI </a:t>
            </a:r>
          </a:p>
          <a:p>
            <a:pPr lvl="1" eaLnBrk="1" hangingPunct="1"/>
            <a:r>
              <a:rPr lang="fr-FR" smtClean="0">
                <a:latin typeface="Arial Narrow" pitchFamily="34" charset="0"/>
                <a:cs typeface="Times New Roman" pitchFamily="18" charset="0"/>
              </a:rPr>
              <a:t>Mise en œuvre d’un système d’adhésion automatique des collaborateurs des entreprises bénéficiant d’un PERCO</a:t>
            </a:r>
          </a:p>
          <a:p>
            <a:pPr lvl="1" eaLnBrk="1" hangingPunct="1"/>
            <a:endParaRPr lang="fr-FR" smtClean="0">
              <a:latin typeface="Arial Narrow" pitchFamily="34" charset="0"/>
              <a:cs typeface="Times New Roman" pitchFamily="18" charset="0"/>
            </a:endParaRPr>
          </a:p>
          <a:p>
            <a:pPr eaLnBrk="1" hangingPunct="1">
              <a:spcBef>
                <a:spcPct val="50000"/>
              </a:spcBef>
            </a:pPr>
            <a:r>
              <a:rPr lang="fr-FR" smtClean="0">
                <a:latin typeface="Arial Narrow" pitchFamily="34" charset="0"/>
                <a:cs typeface="Times New Roman" pitchFamily="18" charset="0"/>
              </a:rPr>
              <a:t>Introduction systématique d’au moins un fonds solidaire dans les PEE/PEI (alignement sur le PERCO/PERCOI)</a:t>
            </a:r>
          </a:p>
          <a:p>
            <a:pPr lvl="1" eaLnBrk="1" hangingPunct="1"/>
            <a:r>
              <a:rPr lang="fr-FR" smtClean="0">
                <a:latin typeface="Arial Narrow" pitchFamily="34" charset="0"/>
                <a:cs typeface="Times New Roman" pitchFamily="18" charset="0"/>
              </a:rPr>
              <a:t>pour les PEE existants : à compter du 01/01/10</a:t>
            </a:r>
          </a:p>
          <a:p>
            <a:pPr lvl="1" eaLnBrk="1" hangingPunct="1"/>
            <a:r>
              <a:rPr lang="fr-FR" smtClean="0">
                <a:latin typeface="Arial Narrow" pitchFamily="34" charset="0"/>
                <a:cs typeface="Times New Roman" pitchFamily="18" charset="0"/>
              </a:rPr>
              <a:t>pour les nouveaux : à compter du 01/01/09</a:t>
            </a:r>
          </a:p>
          <a:p>
            <a:pPr lvl="1" eaLnBrk="1" hangingPunct="1"/>
            <a:endParaRPr lang="fr-FR" smtClean="0">
              <a:latin typeface="Arial Narrow" pitchFamily="34" charset="0"/>
              <a:cs typeface="Times New Roman" pitchFamily="18" charset="0"/>
            </a:endParaRPr>
          </a:p>
          <a:p>
            <a:pPr eaLnBrk="1" hangingPunct="1"/>
            <a:r>
              <a:rPr lang="fr-FR" smtClean="0">
                <a:latin typeface="Arial Narrow" pitchFamily="34" charset="0"/>
                <a:cs typeface="Times New Roman" pitchFamily="18" charset="0"/>
              </a:rPr>
              <a:t>Obligation de négocier un PERCO si PEE en place depuis plus de 3 ans</a:t>
            </a:r>
          </a:p>
          <a:p>
            <a:pPr eaLnBrk="1" hangingPunct="1">
              <a:spcBef>
                <a:spcPct val="50000"/>
              </a:spcBef>
            </a:pPr>
            <a:endParaRPr lang="fr-FR" smtClean="0">
              <a:latin typeface="Arial Narrow" pitchFamily="34" charset="0"/>
              <a:cs typeface="Times New Roman" pitchFamily="18" charset="0"/>
            </a:endParaRPr>
          </a:p>
          <a:p>
            <a:pPr lvl="1" eaLnBrk="1" hangingPunct="1"/>
            <a:endParaRPr lang="fr-FR" smtClean="0">
              <a:latin typeface="Arial Narrow" pitchFamily="34" charset="0"/>
              <a:cs typeface="Times New Roman" pitchFamily="18" charset="0"/>
            </a:endParaRPr>
          </a:p>
        </p:txBody>
      </p:sp>
      <p:sp>
        <p:nvSpPr>
          <p:cNvPr id="21509" name="Rectangle 4"/>
          <p:cNvSpPr>
            <a:spLocks noChangeArrowheads="1"/>
          </p:cNvSpPr>
          <p:nvPr/>
        </p:nvSpPr>
        <p:spPr bwMode="auto">
          <a:xfrm>
            <a:off x="1890713" y="6311900"/>
            <a:ext cx="6334125" cy="342900"/>
          </a:xfrm>
          <a:prstGeom prst="rect">
            <a:avLst/>
          </a:prstGeom>
          <a:noFill/>
          <a:ln w="9525">
            <a:noFill/>
            <a:miter lim="800000"/>
            <a:headEnd/>
            <a:tailEnd/>
          </a:ln>
        </p:spPr>
        <p:txBody>
          <a:bodyPr/>
          <a:lstStyle/>
          <a:p>
            <a:pPr marL="342900" indent="-342900" algn="l">
              <a:lnSpc>
                <a:spcPct val="80000"/>
              </a:lnSpc>
              <a:spcBef>
                <a:spcPct val="80000"/>
              </a:spcBef>
              <a:buSzPct val="80000"/>
            </a:pPr>
            <a:r>
              <a:rPr lang="fr-FR" sz="1000">
                <a:solidFill>
                  <a:schemeClr val="accent2"/>
                </a:solidFill>
                <a:latin typeface="Verdana" pitchFamily="34" charset="0"/>
              </a:rPr>
              <a:t>* Loi en faveur des revenus du travail du 3 décembre 2008, loi de Modernisation de l’économie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ce réservé du numéro de diapositive 4"/>
          <p:cNvSpPr>
            <a:spLocks noGrp="1"/>
          </p:cNvSpPr>
          <p:nvPr>
            <p:ph type="sldNum" sz="quarter" idx="10"/>
          </p:nvPr>
        </p:nvSpPr>
        <p:spPr>
          <a:noFill/>
        </p:spPr>
        <p:txBody>
          <a:bodyPr/>
          <a:lstStyle/>
          <a:p>
            <a:fld id="{5002DEB9-D973-49D9-B83A-F77174C95935}" type="slidenum">
              <a:rPr lang="fr-FR"/>
              <a:pPr/>
              <a:t>25</a:t>
            </a:fld>
            <a:endParaRPr lang="fr-FR"/>
          </a:p>
        </p:txBody>
      </p:sp>
      <p:sp>
        <p:nvSpPr>
          <p:cNvPr id="22531" name="Rectangle 2"/>
          <p:cNvSpPr>
            <a:spLocks noGrp="1" noChangeArrowheads="1"/>
          </p:cNvSpPr>
          <p:nvPr>
            <p:ph type="title"/>
          </p:nvPr>
        </p:nvSpPr>
        <p:spPr>
          <a:xfrm>
            <a:off x="685800" y="152400"/>
            <a:ext cx="7772400" cy="990600"/>
          </a:xfrm>
          <a:noFill/>
        </p:spPr>
        <p:txBody>
          <a:bodyPr/>
          <a:lstStyle/>
          <a:p>
            <a:pPr algn="ctr" eaLnBrk="1" hangingPunct="1"/>
            <a:r>
              <a:rPr lang="fr-FR" sz="2800" i="1" smtClean="0">
                <a:solidFill>
                  <a:srgbClr val="1D2E58"/>
                </a:solidFill>
                <a:latin typeface="Arial Narrow" pitchFamily="34" charset="0"/>
              </a:rPr>
              <a:t>Nouvelles taxes sociales et nouveaux plafonds 2010</a:t>
            </a:r>
          </a:p>
        </p:txBody>
      </p:sp>
      <p:sp>
        <p:nvSpPr>
          <p:cNvPr id="22532" name="Rectangle 3"/>
          <p:cNvSpPr>
            <a:spLocks noGrp="1" noChangeArrowheads="1"/>
          </p:cNvSpPr>
          <p:nvPr>
            <p:ph type="body" sz="half" idx="1"/>
          </p:nvPr>
        </p:nvSpPr>
        <p:spPr>
          <a:xfrm>
            <a:off x="458788" y="777875"/>
            <a:ext cx="8389937" cy="4645025"/>
          </a:xfrm>
          <a:noFill/>
        </p:spPr>
        <p:txBody>
          <a:bodyPr/>
          <a:lstStyle/>
          <a:p>
            <a:pPr eaLnBrk="1" hangingPunct="1">
              <a:spcBef>
                <a:spcPct val="50000"/>
              </a:spcBef>
            </a:pPr>
            <a:r>
              <a:rPr lang="fr-FR" smtClean="0">
                <a:latin typeface="Arial Narrow" pitchFamily="34" charset="0"/>
                <a:cs typeface="Times New Roman" pitchFamily="18" charset="0"/>
              </a:rPr>
              <a:t>Loi de financement de la Sécurité Sociale : taxation à hauteur de 4 % sur les flux de Participation, d’Intéressement et d’Abondement</a:t>
            </a:r>
          </a:p>
          <a:p>
            <a:pPr lvl="1" eaLnBrk="1" hangingPunct="1">
              <a:buFontTx/>
              <a:buChar char="•"/>
            </a:pPr>
            <a:r>
              <a:rPr lang="fr-FR" smtClean="0">
                <a:latin typeface="Arial Narrow" pitchFamily="34" charset="0"/>
                <a:cs typeface="Times New Roman" pitchFamily="18" charset="0"/>
              </a:rPr>
              <a:t>À la charge de l’employeur</a:t>
            </a:r>
          </a:p>
          <a:p>
            <a:pPr lvl="1" eaLnBrk="1" hangingPunct="1">
              <a:buFontTx/>
              <a:buChar char="•"/>
            </a:pPr>
            <a:r>
              <a:rPr lang="fr-FR" smtClean="0">
                <a:latin typeface="Arial Narrow" pitchFamily="34" charset="0"/>
                <a:cs typeface="Times New Roman" pitchFamily="18" charset="0"/>
              </a:rPr>
              <a:t>Applicable à compter du 01/01/10</a:t>
            </a:r>
          </a:p>
          <a:p>
            <a:pPr eaLnBrk="1" hangingPunct="1">
              <a:spcBef>
                <a:spcPct val="70000"/>
              </a:spcBef>
            </a:pPr>
            <a:r>
              <a:rPr lang="fr-FR" smtClean="0">
                <a:latin typeface="Arial Narrow" pitchFamily="34" charset="0"/>
                <a:cs typeface="Times New Roman" pitchFamily="18" charset="0"/>
              </a:rPr>
              <a:t>Loi sur le Revenu de Solidarité Active (RSA)</a:t>
            </a:r>
          </a:p>
          <a:p>
            <a:pPr lvl="1" eaLnBrk="1" hangingPunct="1">
              <a:buFontTx/>
              <a:buChar char="•"/>
            </a:pPr>
            <a:r>
              <a:rPr lang="fr-FR" smtClean="0">
                <a:latin typeface="Arial Narrow" pitchFamily="34" charset="0"/>
                <a:cs typeface="Times New Roman" pitchFamily="18" charset="0"/>
              </a:rPr>
              <a:t>Nouveau prélèvement de 1,1% sur les plus-values réalisées dans les plans d’épargne au titre du revenu de solidarité active (RSA), qui s’ajoute à la CSG/CRDS et autres prélèvements sociaux de 11%</a:t>
            </a:r>
          </a:p>
          <a:p>
            <a:pPr lvl="1" eaLnBrk="1" hangingPunct="1">
              <a:buFont typeface="Wingdings" pitchFamily="2" charset="2"/>
              <a:buChar char="Ø"/>
            </a:pPr>
            <a:r>
              <a:rPr lang="fr-FR" smtClean="0">
                <a:latin typeface="Arial Narrow" pitchFamily="34" charset="0"/>
                <a:cs typeface="Times New Roman" pitchFamily="18" charset="0"/>
              </a:rPr>
              <a:t>Total des taxes prélevées sur les plus-values des placements : 12,1%</a:t>
            </a:r>
          </a:p>
          <a:p>
            <a:pPr eaLnBrk="1" hangingPunct="1">
              <a:spcBef>
                <a:spcPct val="70000"/>
              </a:spcBef>
            </a:pPr>
            <a:r>
              <a:rPr lang="fr-FR" smtClean="0">
                <a:latin typeface="Arial Narrow" pitchFamily="34" charset="0"/>
                <a:cs typeface="Times New Roman" pitchFamily="18" charset="0"/>
              </a:rPr>
              <a:t>NB : le nouveau Plafond de la Sécurité Sociale en 2010 est de 34 620 €</a:t>
            </a:r>
          </a:p>
          <a:p>
            <a:pPr lvl="1" eaLnBrk="1" hangingPunct="1">
              <a:spcBef>
                <a:spcPct val="70000"/>
              </a:spcBef>
              <a:buFont typeface="Wingdings" pitchFamily="2" charset="2"/>
              <a:buNone/>
            </a:pPr>
            <a:endParaRPr lang="fr-FR" smtClean="0">
              <a:latin typeface="Arial Narrow" pitchFamily="34" charset="0"/>
              <a:cs typeface="Times New Roman" pitchFamily="18" charset="0"/>
            </a:endParaRPr>
          </a:p>
        </p:txBody>
      </p:sp>
      <p:graphicFrame>
        <p:nvGraphicFramePr>
          <p:cNvPr id="665625" name="Group 25"/>
          <p:cNvGraphicFramePr>
            <a:graphicFrameLocks noGrp="1"/>
          </p:cNvGraphicFramePr>
          <p:nvPr>
            <p:ph sz="half" idx="2"/>
          </p:nvPr>
        </p:nvGraphicFramePr>
        <p:xfrm>
          <a:off x="1282700" y="4205288"/>
          <a:ext cx="6578600" cy="1815721"/>
        </p:xfrm>
        <a:graphic>
          <a:graphicData uri="http://schemas.openxmlformats.org/drawingml/2006/table">
            <a:tbl>
              <a:tblPr/>
              <a:tblGrid>
                <a:gridCol w="2576513"/>
                <a:gridCol w="4002087"/>
              </a:tblGrid>
              <a:tr h="349250">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Mécanisme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Nouveaux plafonds individuels en 2009</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41313">
                <a:tc>
                  <a:txBody>
                    <a:bodyPr/>
                    <a:lstStyle/>
                    <a:p>
                      <a:pPr marL="0" marR="0" lvl="0" indent="0" algn="ctr" defTabSz="914400" rtl="0" eaLnBrk="1" fontAlgn="base" latinLnBrk="0" hangingPunct="1">
                        <a:lnSpc>
                          <a:spcPct val="100000"/>
                        </a:lnSpc>
                        <a:spcBef>
                          <a:spcPct val="4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rPr>
                        <a:t>Abondement PEE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5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8% du PASS, soit : </a:t>
                      </a:r>
                      <a:r>
                        <a:rPr kumimoji="0" lang="fr-FR" sz="1600" b="1" i="0" u="none" strike="noStrike" cap="none" normalizeH="0" baseline="0" smtClean="0">
                          <a:ln>
                            <a:noFill/>
                          </a:ln>
                          <a:solidFill>
                            <a:schemeClr val="tx1"/>
                          </a:solidFill>
                          <a:effectLst/>
                          <a:latin typeface="Arial Narrow" pitchFamily="34" charset="0"/>
                        </a:rPr>
                        <a:t>2 769.60</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914400" rtl="0" eaLnBrk="1" fontAlgn="base" latinLnBrk="0" hangingPunct="1">
                        <a:lnSpc>
                          <a:spcPct val="100000"/>
                        </a:lnSpc>
                        <a:spcBef>
                          <a:spcPct val="4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rPr>
                        <a:t>Abondement PERCO</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5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16% du PASS  soit : </a:t>
                      </a:r>
                      <a:r>
                        <a:rPr kumimoji="0" lang="fr-FR" sz="1600" b="1" i="0" u="none" strike="noStrike" cap="none" normalizeH="0" baseline="0" smtClean="0">
                          <a:ln>
                            <a:noFill/>
                          </a:ln>
                          <a:solidFill>
                            <a:schemeClr val="tx1"/>
                          </a:solidFill>
                          <a:effectLst/>
                          <a:latin typeface="Arial Narrow" pitchFamily="34" charset="0"/>
                        </a:rPr>
                        <a:t>5 539.20</a:t>
                      </a:r>
                      <a:endParaRPr kumimoji="0" lang="fr-FR" sz="1600" b="1" i="0" u="none" strike="noStrike" cap="none" normalizeH="0" baseline="0" smtClean="0">
                        <a:ln>
                          <a:noFill/>
                        </a:ln>
                        <a:solidFill>
                          <a:srgbClr val="FF9900"/>
                        </a:solidFill>
                        <a:effectLst/>
                        <a:latin typeface="Arial Narrow" pitchFamily="34" charset="0"/>
                      </a:endParaRP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875">
                <a:tc>
                  <a:txBody>
                    <a:bodyPr/>
                    <a:lstStyle/>
                    <a:p>
                      <a:pPr marL="0" marR="0" lvl="0" indent="0" algn="ctr" defTabSz="914400" rtl="0" eaLnBrk="1" fontAlgn="base" latinLnBrk="0" hangingPunct="1">
                        <a:lnSpc>
                          <a:spcPct val="100000"/>
                        </a:lnSpc>
                        <a:spcBef>
                          <a:spcPct val="4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rPr>
                        <a:t>Intéressement</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5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50% du PASS, soit : </a:t>
                      </a:r>
                      <a:r>
                        <a:rPr kumimoji="0" lang="fr-FR" sz="1600" b="1" i="0" u="none" strike="noStrike" cap="none" normalizeH="0" baseline="0" smtClean="0">
                          <a:ln>
                            <a:noFill/>
                          </a:ln>
                          <a:solidFill>
                            <a:schemeClr val="tx1"/>
                          </a:solidFill>
                          <a:effectLst/>
                          <a:latin typeface="Arial Narrow" pitchFamily="34" charset="0"/>
                        </a:rPr>
                        <a:t>17 310 €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4013">
                <a:tc>
                  <a:txBody>
                    <a:bodyPr/>
                    <a:lstStyle/>
                    <a:p>
                      <a:pPr marL="0" marR="0" lvl="0" indent="0" algn="ctr" defTabSz="914400" rtl="0" eaLnBrk="1" fontAlgn="base" latinLnBrk="0" hangingPunct="1">
                        <a:lnSpc>
                          <a:spcPct val="100000"/>
                        </a:lnSpc>
                        <a:spcBef>
                          <a:spcPct val="4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rPr>
                        <a:t>Participation</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5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75% du PASS, soit : </a:t>
                      </a:r>
                      <a:r>
                        <a:rPr kumimoji="0" lang="fr-FR" sz="1600" b="1" i="0" u="none" strike="noStrike" cap="none" normalizeH="0" baseline="0" smtClean="0">
                          <a:ln>
                            <a:noFill/>
                          </a:ln>
                          <a:solidFill>
                            <a:schemeClr val="tx1"/>
                          </a:solidFill>
                          <a:effectLst/>
                          <a:latin typeface="Arial Narrow" pitchFamily="34" charset="0"/>
                        </a:rPr>
                        <a:t>25 965 €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u numéro de diapositive 3"/>
          <p:cNvSpPr>
            <a:spLocks noGrp="1"/>
          </p:cNvSpPr>
          <p:nvPr>
            <p:ph type="sldNum" sz="quarter" idx="10"/>
          </p:nvPr>
        </p:nvSpPr>
        <p:spPr>
          <a:noFill/>
        </p:spPr>
        <p:txBody>
          <a:bodyPr/>
          <a:lstStyle/>
          <a:p>
            <a:fld id="{D18CDAFC-6DA4-43A1-9267-13EF55C0AAF7}" type="slidenum">
              <a:rPr lang="fr-FR"/>
              <a:pPr/>
              <a:t>26</a:t>
            </a:fld>
            <a:endParaRPr lang="fr-FR"/>
          </a:p>
        </p:txBody>
      </p:sp>
      <p:sp>
        <p:nvSpPr>
          <p:cNvPr id="23555" name="Rectangle 2"/>
          <p:cNvSpPr>
            <a:spLocks noGrp="1" noChangeArrowheads="1"/>
          </p:cNvSpPr>
          <p:nvPr>
            <p:ph type="title"/>
          </p:nvPr>
        </p:nvSpPr>
        <p:spPr>
          <a:xfrm>
            <a:off x="711200" y="127000"/>
            <a:ext cx="7772400" cy="990600"/>
          </a:xfrm>
          <a:noFill/>
        </p:spPr>
        <p:txBody>
          <a:bodyPr/>
          <a:lstStyle/>
          <a:p>
            <a:pPr algn="ctr" eaLnBrk="1" hangingPunct="1"/>
            <a:r>
              <a:rPr lang="fr-FR" sz="2800" i="1" smtClean="0">
                <a:solidFill>
                  <a:srgbClr val="1D2E58"/>
                </a:solidFill>
                <a:latin typeface="Arial Narrow" pitchFamily="34" charset="0"/>
              </a:rPr>
              <a:t>L’efficacité sociale et fiscale grâce au crédit d’impôt de l’intéressement </a:t>
            </a:r>
          </a:p>
        </p:txBody>
      </p:sp>
      <p:sp>
        <p:nvSpPr>
          <p:cNvPr id="23556" name="Rectangle 3"/>
          <p:cNvSpPr>
            <a:spLocks noChangeArrowheads="1"/>
          </p:cNvSpPr>
          <p:nvPr/>
        </p:nvSpPr>
        <p:spPr bwMode="auto">
          <a:xfrm>
            <a:off x="2132013" y="6337300"/>
            <a:ext cx="6334125" cy="342900"/>
          </a:xfrm>
          <a:prstGeom prst="rect">
            <a:avLst/>
          </a:prstGeom>
          <a:noFill/>
          <a:ln w="9525" algn="ctr">
            <a:noFill/>
            <a:miter lim="800000"/>
            <a:headEnd/>
            <a:tailEnd/>
          </a:ln>
        </p:spPr>
        <p:txBody>
          <a:bodyPr/>
          <a:lstStyle/>
          <a:p>
            <a:pPr algn="l">
              <a:lnSpc>
                <a:spcPct val="90000"/>
              </a:lnSpc>
              <a:spcBef>
                <a:spcPct val="50000"/>
              </a:spcBef>
              <a:buSzPct val="80000"/>
            </a:pPr>
            <a:r>
              <a:rPr lang="fr-FR" sz="1000">
                <a:solidFill>
                  <a:schemeClr val="accent2"/>
                </a:solidFill>
                <a:latin typeface="Verdana" pitchFamily="34" charset="0"/>
              </a:rPr>
              <a:t>* Loi en faveur des revenus du travail du 3 décembre 2008</a:t>
            </a:r>
          </a:p>
          <a:p>
            <a:pPr algn="l">
              <a:lnSpc>
                <a:spcPct val="90000"/>
              </a:lnSpc>
              <a:spcBef>
                <a:spcPct val="50000"/>
              </a:spcBef>
              <a:buSzPct val="80000"/>
            </a:pPr>
            <a:r>
              <a:rPr lang="fr-FR" sz="1000">
                <a:solidFill>
                  <a:schemeClr val="accent2"/>
                </a:solidFill>
                <a:latin typeface="Verdana" pitchFamily="34" charset="0"/>
              </a:rPr>
              <a:t>Hypothèses prudentes de charges patronales 40%, de charges salariales 15%, de TMIRPP 14%</a:t>
            </a:r>
          </a:p>
        </p:txBody>
      </p:sp>
      <p:sp>
        <p:nvSpPr>
          <p:cNvPr id="23557" name="Line 4"/>
          <p:cNvSpPr>
            <a:spLocks noChangeShapeType="1"/>
          </p:cNvSpPr>
          <p:nvPr/>
        </p:nvSpPr>
        <p:spPr bwMode="auto">
          <a:xfrm>
            <a:off x="457200" y="5491163"/>
            <a:ext cx="8258175" cy="0"/>
          </a:xfrm>
          <a:prstGeom prst="line">
            <a:avLst/>
          </a:prstGeom>
          <a:noFill/>
          <a:ln w="9525">
            <a:solidFill>
              <a:srgbClr val="1D2E58"/>
            </a:solidFill>
            <a:prstDash val="dash"/>
            <a:round/>
            <a:headEnd/>
            <a:tailEnd/>
          </a:ln>
        </p:spPr>
        <p:txBody>
          <a:bodyPr lIns="18000" tIns="10800" rIns="18000" bIns="10800">
            <a:spAutoFit/>
          </a:bodyPr>
          <a:lstStyle/>
          <a:p>
            <a:endParaRPr lang="fr-FR"/>
          </a:p>
        </p:txBody>
      </p:sp>
      <p:sp>
        <p:nvSpPr>
          <p:cNvPr id="23558" name="Rectangle 5"/>
          <p:cNvSpPr>
            <a:spLocks noChangeArrowheads="1"/>
          </p:cNvSpPr>
          <p:nvPr/>
        </p:nvSpPr>
        <p:spPr bwMode="auto">
          <a:xfrm>
            <a:off x="2222500" y="1427163"/>
            <a:ext cx="1673225" cy="942975"/>
          </a:xfrm>
          <a:prstGeom prst="rect">
            <a:avLst/>
          </a:prstGeom>
          <a:noFill/>
          <a:ln w="9525">
            <a:noFill/>
            <a:miter lim="800000"/>
            <a:headEnd/>
            <a:tailEnd/>
          </a:ln>
        </p:spPr>
        <p:txBody>
          <a:bodyPr lIns="90000" tIns="46800" rIns="90000" bIns="46800">
            <a:spAutoFit/>
          </a:bodyPr>
          <a:lstStyle/>
          <a:p>
            <a:r>
              <a:rPr lang="fr-FR" sz="1400" b="1">
                <a:latin typeface="Verdana" pitchFamily="34" charset="0"/>
              </a:rPr>
              <a:t>Pour un coût identique entreprise </a:t>
            </a:r>
          </a:p>
          <a:p>
            <a:r>
              <a:rPr lang="fr-FR" sz="1400" b="1">
                <a:latin typeface="Verdana" pitchFamily="34" charset="0"/>
              </a:rPr>
              <a:t>de 1000 €</a:t>
            </a:r>
          </a:p>
        </p:txBody>
      </p:sp>
      <p:sp>
        <p:nvSpPr>
          <p:cNvPr id="23559" name="Rectangle 6"/>
          <p:cNvSpPr>
            <a:spLocks noChangeArrowheads="1"/>
          </p:cNvSpPr>
          <p:nvPr/>
        </p:nvSpPr>
        <p:spPr bwMode="auto">
          <a:xfrm>
            <a:off x="7304088" y="1422400"/>
            <a:ext cx="1674812" cy="942975"/>
          </a:xfrm>
          <a:prstGeom prst="rect">
            <a:avLst/>
          </a:prstGeom>
          <a:noFill/>
          <a:ln w="9525" algn="ctr">
            <a:noFill/>
            <a:miter lim="800000"/>
            <a:headEnd/>
            <a:tailEnd/>
          </a:ln>
        </p:spPr>
        <p:txBody>
          <a:bodyPr lIns="90000" tIns="46800" rIns="90000" bIns="46800">
            <a:spAutoFit/>
          </a:bodyPr>
          <a:lstStyle/>
          <a:p>
            <a:r>
              <a:rPr lang="fr-FR" sz="1400" b="1">
                <a:latin typeface="Verdana" pitchFamily="34" charset="0"/>
              </a:rPr>
              <a:t>Pour un gain identique salarié </a:t>
            </a:r>
          </a:p>
          <a:p>
            <a:r>
              <a:rPr lang="fr-FR" sz="1400" b="1">
                <a:latin typeface="Verdana" pitchFamily="34" charset="0"/>
              </a:rPr>
              <a:t>de 1000€</a:t>
            </a:r>
          </a:p>
        </p:txBody>
      </p:sp>
      <p:sp>
        <p:nvSpPr>
          <p:cNvPr id="23560" name="Line 7"/>
          <p:cNvSpPr>
            <a:spLocks noChangeShapeType="1"/>
          </p:cNvSpPr>
          <p:nvPr/>
        </p:nvSpPr>
        <p:spPr bwMode="auto">
          <a:xfrm>
            <a:off x="5816600" y="1217613"/>
            <a:ext cx="0" cy="4745037"/>
          </a:xfrm>
          <a:prstGeom prst="line">
            <a:avLst/>
          </a:prstGeom>
          <a:noFill/>
          <a:ln w="9525" cap="rnd">
            <a:solidFill>
              <a:schemeClr val="accent1"/>
            </a:solidFill>
            <a:prstDash val="sysDot"/>
            <a:round/>
            <a:headEnd/>
            <a:tailEnd/>
          </a:ln>
        </p:spPr>
        <p:txBody>
          <a:bodyPr lIns="90000" tIns="46800" rIns="90000" bIns="46800">
            <a:spAutoFit/>
          </a:bodyPr>
          <a:lstStyle/>
          <a:p>
            <a:endParaRPr lang="fr-FR"/>
          </a:p>
        </p:txBody>
      </p:sp>
      <p:sp>
        <p:nvSpPr>
          <p:cNvPr id="23561" name="Rectangle 8"/>
          <p:cNvSpPr>
            <a:spLocks noChangeArrowheads="1"/>
          </p:cNvSpPr>
          <p:nvPr/>
        </p:nvSpPr>
        <p:spPr bwMode="auto">
          <a:xfrm>
            <a:off x="557213" y="3040063"/>
            <a:ext cx="1066800" cy="2454275"/>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grpSp>
        <p:nvGrpSpPr>
          <p:cNvPr id="23562" name="Group 9"/>
          <p:cNvGrpSpPr>
            <a:grpSpLocks/>
          </p:cNvGrpSpPr>
          <p:nvPr/>
        </p:nvGrpSpPr>
        <p:grpSpPr bwMode="auto">
          <a:xfrm>
            <a:off x="484188" y="4157663"/>
            <a:ext cx="1201737" cy="223837"/>
            <a:chOff x="202" y="2515"/>
            <a:chExt cx="781" cy="146"/>
          </a:xfrm>
        </p:grpSpPr>
        <p:sp>
          <p:nvSpPr>
            <p:cNvPr id="23611" name="Rectangle 10"/>
            <p:cNvSpPr>
              <a:spLocks noChangeArrowheads="1"/>
            </p:cNvSpPr>
            <p:nvPr/>
          </p:nvSpPr>
          <p:spPr bwMode="auto">
            <a:xfrm>
              <a:off x="249" y="2515"/>
              <a:ext cx="694" cy="142"/>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612" name="Rectangle 11"/>
            <p:cNvSpPr>
              <a:spLocks noChangeArrowheads="1"/>
            </p:cNvSpPr>
            <p:nvPr/>
          </p:nvSpPr>
          <p:spPr bwMode="auto">
            <a:xfrm>
              <a:off x="202" y="2532"/>
              <a:ext cx="781" cy="129"/>
            </a:xfrm>
            <a:prstGeom prst="rect">
              <a:avLst/>
            </a:prstGeom>
            <a:noFill/>
            <a:ln w="9525">
              <a:noFill/>
              <a:miter lim="800000"/>
              <a:headEnd/>
              <a:tailEnd/>
            </a:ln>
          </p:spPr>
          <p:txBody>
            <a:bodyPr lIns="90000" tIns="46800" rIns="90000" bIns="46800">
              <a:spAutoFit/>
            </a:bodyPr>
            <a:lstStyle/>
            <a:p>
              <a:pPr>
                <a:lnSpc>
                  <a:spcPct val="70000"/>
                </a:lnSpc>
              </a:pPr>
              <a:r>
                <a:rPr lang="fr-FR" sz="1000">
                  <a:solidFill>
                    <a:schemeClr val="bg1"/>
                  </a:solidFill>
                  <a:latin typeface="Verdana" pitchFamily="34" charset="0"/>
                </a:rPr>
                <a:t>Impôt revenu</a:t>
              </a:r>
            </a:p>
          </p:txBody>
        </p:sp>
      </p:grpSp>
      <p:sp>
        <p:nvSpPr>
          <p:cNvPr id="23563" name="Rectangle 12"/>
          <p:cNvSpPr>
            <a:spLocks noChangeArrowheads="1"/>
          </p:cNvSpPr>
          <p:nvPr/>
        </p:nvSpPr>
        <p:spPr bwMode="auto">
          <a:xfrm>
            <a:off x="557213" y="3205163"/>
            <a:ext cx="1066800" cy="534987"/>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564" name="Rectangle 13"/>
          <p:cNvSpPr>
            <a:spLocks noChangeArrowheads="1"/>
          </p:cNvSpPr>
          <p:nvPr/>
        </p:nvSpPr>
        <p:spPr bwMode="auto">
          <a:xfrm>
            <a:off x="517525" y="3303588"/>
            <a:ext cx="1222375" cy="304800"/>
          </a:xfrm>
          <a:prstGeom prst="rect">
            <a:avLst/>
          </a:prstGeom>
          <a:noFill/>
          <a:ln w="9525" algn="ctr">
            <a:noFill/>
            <a:miter lim="800000"/>
            <a:headEnd/>
            <a:tailEnd/>
          </a:ln>
        </p:spPr>
        <p:txBody>
          <a:bodyPr lIns="90000" tIns="46800" rIns="90000" bIns="46800">
            <a:spAutoFit/>
          </a:bodyPr>
          <a:lstStyle/>
          <a:p>
            <a:pPr>
              <a:lnSpc>
                <a:spcPct val="70000"/>
              </a:lnSpc>
            </a:pPr>
            <a:r>
              <a:rPr lang="fr-FR" sz="1000">
                <a:solidFill>
                  <a:schemeClr val="bg1"/>
                </a:solidFill>
                <a:latin typeface="Verdana" pitchFamily="34" charset="0"/>
              </a:rPr>
              <a:t>Charges </a:t>
            </a:r>
          </a:p>
          <a:p>
            <a:pPr>
              <a:lnSpc>
                <a:spcPct val="70000"/>
              </a:lnSpc>
            </a:pPr>
            <a:r>
              <a:rPr lang="fr-FR" sz="1000">
                <a:solidFill>
                  <a:schemeClr val="bg1"/>
                </a:solidFill>
                <a:latin typeface="Verdana" pitchFamily="34" charset="0"/>
              </a:rPr>
              <a:t>Patronales</a:t>
            </a:r>
          </a:p>
        </p:txBody>
      </p:sp>
      <p:grpSp>
        <p:nvGrpSpPr>
          <p:cNvPr id="23565" name="Group 14"/>
          <p:cNvGrpSpPr>
            <a:grpSpLocks/>
          </p:cNvGrpSpPr>
          <p:nvPr/>
        </p:nvGrpSpPr>
        <p:grpSpPr bwMode="auto">
          <a:xfrm>
            <a:off x="481013" y="3740150"/>
            <a:ext cx="1220787" cy="423863"/>
            <a:chOff x="200" y="2235"/>
            <a:chExt cx="794" cy="278"/>
          </a:xfrm>
        </p:grpSpPr>
        <p:sp>
          <p:nvSpPr>
            <p:cNvPr id="23609" name="Rectangle 15"/>
            <p:cNvSpPr>
              <a:spLocks noChangeArrowheads="1"/>
            </p:cNvSpPr>
            <p:nvPr/>
          </p:nvSpPr>
          <p:spPr bwMode="auto">
            <a:xfrm>
              <a:off x="249" y="2235"/>
              <a:ext cx="694" cy="278"/>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610" name="Rectangle 16"/>
            <p:cNvSpPr>
              <a:spLocks noChangeArrowheads="1"/>
            </p:cNvSpPr>
            <p:nvPr/>
          </p:nvSpPr>
          <p:spPr bwMode="auto">
            <a:xfrm>
              <a:off x="200" y="2285"/>
              <a:ext cx="794" cy="200"/>
            </a:xfrm>
            <a:prstGeom prst="rect">
              <a:avLst/>
            </a:prstGeom>
            <a:noFill/>
            <a:ln w="9525" algn="ctr">
              <a:noFill/>
              <a:miter lim="800000"/>
              <a:headEnd/>
              <a:tailEnd/>
            </a:ln>
          </p:spPr>
          <p:txBody>
            <a:bodyPr lIns="90000" tIns="46800" rIns="90000" bIns="46800">
              <a:spAutoFit/>
            </a:bodyPr>
            <a:lstStyle/>
            <a:p>
              <a:pPr>
                <a:lnSpc>
                  <a:spcPct val="70000"/>
                </a:lnSpc>
              </a:pPr>
              <a:r>
                <a:rPr lang="fr-FR" sz="1000">
                  <a:solidFill>
                    <a:schemeClr val="bg1"/>
                  </a:solidFill>
                  <a:latin typeface="Verdana" pitchFamily="34" charset="0"/>
                </a:rPr>
                <a:t>Charges </a:t>
              </a:r>
            </a:p>
            <a:p>
              <a:pPr>
                <a:lnSpc>
                  <a:spcPct val="70000"/>
                </a:lnSpc>
              </a:pPr>
              <a:r>
                <a:rPr lang="fr-FR" sz="1000">
                  <a:solidFill>
                    <a:schemeClr val="bg1"/>
                  </a:solidFill>
                  <a:latin typeface="Verdana" pitchFamily="34" charset="0"/>
                </a:rPr>
                <a:t>salariales</a:t>
              </a:r>
            </a:p>
          </p:txBody>
        </p:sp>
      </p:grpSp>
      <p:grpSp>
        <p:nvGrpSpPr>
          <p:cNvPr id="23566" name="Group 17"/>
          <p:cNvGrpSpPr>
            <a:grpSpLocks/>
          </p:cNvGrpSpPr>
          <p:nvPr/>
        </p:nvGrpSpPr>
        <p:grpSpPr bwMode="auto">
          <a:xfrm>
            <a:off x="519113" y="2992438"/>
            <a:ext cx="1293812" cy="246062"/>
            <a:chOff x="224" y="1744"/>
            <a:chExt cx="842" cy="161"/>
          </a:xfrm>
        </p:grpSpPr>
        <p:sp>
          <p:nvSpPr>
            <p:cNvPr id="23607" name="Rectangle 18"/>
            <p:cNvSpPr>
              <a:spLocks noChangeArrowheads="1"/>
            </p:cNvSpPr>
            <p:nvPr/>
          </p:nvSpPr>
          <p:spPr bwMode="auto">
            <a:xfrm>
              <a:off x="249" y="1763"/>
              <a:ext cx="694" cy="121"/>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608" name="Rectangle 19"/>
            <p:cNvSpPr>
              <a:spLocks noChangeArrowheads="1"/>
            </p:cNvSpPr>
            <p:nvPr/>
          </p:nvSpPr>
          <p:spPr bwMode="auto">
            <a:xfrm>
              <a:off x="224" y="1744"/>
              <a:ext cx="842" cy="161"/>
            </a:xfrm>
            <a:prstGeom prst="rect">
              <a:avLst/>
            </a:prstGeom>
            <a:noFill/>
            <a:ln w="9525">
              <a:noFill/>
              <a:miter lim="800000"/>
              <a:headEnd/>
              <a:tailEnd/>
            </a:ln>
          </p:spPr>
          <p:txBody>
            <a:bodyPr lIns="90000" tIns="46800" rIns="90000" bIns="46800">
              <a:spAutoFit/>
            </a:bodyPr>
            <a:lstStyle/>
            <a:p>
              <a:r>
                <a:rPr lang="fr-FR" sz="1000">
                  <a:solidFill>
                    <a:schemeClr val="bg1"/>
                  </a:solidFill>
                  <a:latin typeface="Verdana" pitchFamily="34" charset="0"/>
                </a:rPr>
                <a:t>CSG/CRDS</a:t>
              </a:r>
            </a:p>
          </p:txBody>
        </p:sp>
      </p:grpSp>
      <p:sp>
        <p:nvSpPr>
          <p:cNvPr id="23567" name="Rectangle 20"/>
          <p:cNvSpPr>
            <a:spLocks noChangeArrowheads="1"/>
          </p:cNvSpPr>
          <p:nvPr/>
        </p:nvSpPr>
        <p:spPr bwMode="auto">
          <a:xfrm>
            <a:off x="644525" y="4525963"/>
            <a:ext cx="908050" cy="457200"/>
          </a:xfrm>
          <a:prstGeom prst="rect">
            <a:avLst/>
          </a:prstGeom>
          <a:solidFill>
            <a:srgbClr val="FF6600"/>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Il reste 475 €</a:t>
            </a:r>
          </a:p>
        </p:txBody>
      </p:sp>
      <p:sp>
        <p:nvSpPr>
          <p:cNvPr id="23568" name="Rectangle 21"/>
          <p:cNvSpPr>
            <a:spLocks noChangeArrowheads="1"/>
          </p:cNvSpPr>
          <p:nvPr/>
        </p:nvSpPr>
        <p:spPr bwMode="auto">
          <a:xfrm>
            <a:off x="2500313" y="3040063"/>
            <a:ext cx="1066800" cy="2454275"/>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grpSp>
        <p:nvGrpSpPr>
          <p:cNvPr id="23569" name="Group 22"/>
          <p:cNvGrpSpPr>
            <a:grpSpLocks/>
          </p:cNvGrpSpPr>
          <p:nvPr/>
        </p:nvGrpSpPr>
        <p:grpSpPr bwMode="auto">
          <a:xfrm>
            <a:off x="2462213" y="3005138"/>
            <a:ext cx="1282700" cy="244475"/>
            <a:chOff x="224" y="1744"/>
            <a:chExt cx="842" cy="161"/>
          </a:xfrm>
        </p:grpSpPr>
        <p:sp>
          <p:nvSpPr>
            <p:cNvPr id="23605" name="Rectangle 23"/>
            <p:cNvSpPr>
              <a:spLocks noChangeArrowheads="1"/>
            </p:cNvSpPr>
            <p:nvPr/>
          </p:nvSpPr>
          <p:spPr bwMode="auto">
            <a:xfrm>
              <a:off x="249" y="1763"/>
              <a:ext cx="694" cy="121"/>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606" name="Rectangle 24"/>
            <p:cNvSpPr>
              <a:spLocks noChangeArrowheads="1"/>
            </p:cNvSpPr>
            <p:nvPr/>
          </p:nvSpPr>
          <p:spPr bwMode="auto">
            <a:xfrm>
              <a:off x="224" y="1744"/>
              <a:ext cx="842" cy="161"/>
            </a:xfrm>
            <a:prstGeom prst="rect">
              <a:avLst/>
            </a:prstGeom>
            <a:noFill/>
            <a:ln w="9525">
              <a:noFill/>
              <a:miter lim="800000"/>
              <a:headEnd/>
              <a:tailEnd/>
            </a:ln>
          </p:spPr>
          <p:txBody>
            <a:bodyPr lIns="90000" tIns="46800" rIns="90000" bIns="46800">
              <a:spAutoFit/>
            </a:bodyPr>
            <a:lstStyle/>
            <a:p>
              <a:r>
                <a:rPr lang="fr-FR" sz="1000">
                  <a:solidFill>
                    <a:schemeClr val="bg1"/>
                  </a:solidFill>
                  <a:latin typeface="Verdana" pitchFamily="34" charset="0"/>
                </a:rPr>
                <a:t>CSG/CRDS</a:t>
              </a:r>
            </a:p>
          </p:txBody>
        </p:sp>
      </p:grpSp>
      <p:grpSp>
        <p:nvGrpSpPr>
          <p:cNvPr id="23570" name="Group 25"/>
          <p:cNvGrpSpPr>
            <a:grpSpLocks/>
          </p:cNvGrpSpPr>
          <p:nvPr/>
        </p:nvGrpSpPr>
        <p:grpSpPr bwMode="auto">
          <a:xfrm>
            <a:off x="2428875" y="3400425"/>
            <a:ext cx="1200150" cy="350838"/>
            <a:chOff x="202" y="2515"/>
            <a:chExt cx="781" cy="142"/>
          </a:xfrm>
        </p:grpSpPr>
        <p:sp>
          <p:nvSpPr>
            <p:cNvPr id="23603" name="Rectangle 26"/>
            <p:cNvSpPr>
              <a:spLocks noChangeArrowheads="1"/>
            </p:cNvSpPr>
            <p:nvPr/>
          </p:nvSpPr>
          <p:spPr bwMode="auto">
            <a:xfrm>
              <a:off x="249" y="2515"/>
              <a:ext cx="694" cy="142"/>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604" name="Rectangle 27"/>
            <p:cNvSpPr>
              <a:spLocks noChangeArrowheads="1"/>
            </p:cNvSpPr>
            <p:nvPr/>
          </p:nvSpPr>
          <p:spPr bwMode="auto">
            <a:xfrm>
              <a:off x="202" y="2532"/>
              <a:ext cx="781" cy="80"/>
            </a:xfrm>
            <a:prstGeom prst="rect">
              <a:avLst/>
            </a:prstGeom>
            <a:noFill/>
            <a:ln w="9525">
              <a:noFill/>
              <a:miter lim="800000"/>
              <a:headEnd/>
              <a:tailEnd/>
            </a:ln>
          </p:spPr>
          <p:txBody>
            <a:bodyPr lIns="90000" tIns="46800" rIns="90000" bIns="46800">
              <a:spAutoFit/>
            </a:bodyPr>
            <a:lstStyle/>
            <a:p>
              <a:pPr>
                <a:lnSpc>
                  <a:spcPct val="70000"/>
                </a:lnSpc>
              </a:pPr>
              <a:r>
                <a:rPr lang="fr-FR" sz="1000">
                  <a:solidFill>
                    <a:schemeClr val="bg1"/>
                  </a:solidFill>
                  <a:latin typeface="Verdana" pitchFamily="34" charset="0"/>
                </a:rPr>
                <a:t>Impôt revenu</a:t>
              </a:r>
            </a:p>
          </p:txBody>
        </p:sp>
      </p:grpSp>
      <p:sp>
        <p:nvSpPr>
          <p:cNvPr id="23571" name="Rectangle 28"/>
          <p:cNvSpPr>
            <a:spLocks noChangeArrowheads="1"/>
          </p:cNvSpPr>
          <p:nvPr/>
        </p:nvSpPr>
        <p:spPr bwMode="auto">
          <a:xfrm>
            <a:off x="2597150" y="4132263"/>
            <a:ext cx="908050" cy="457200"/>
          </a:xfrm>
          <a:prstGeom prst="rect">
            <a:avLst/>
          </a:prstGeom>
          <a:solidFill>
            <a:srgbClr val="FF6600"/>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Il reste</a:t>
            </a:r>
          </a:p>
          <a:p>
            <a:r>
              <a:rPr lang="fr-FR" sz="1200" b="1">
                <a:solidFill>
                  <a:schemeClr val="bg1"/>
                </a:solidFill>
                <a:latin typeface="Verdana" pitchFamily="34" charset="0"/>
              </a:rPr>
              <a:t>967€</a:t>
            </a:r>
          </a:p>
        </p:txBody>
      </p:sp>
      <p:sp>
        <p:nvSpPr>
          <p:cNvPr id="23572" name="Rectangle 29"/>
          <p:cNvSpPr>
            <a:spLocks noChangeArrowheads="1"/>
          </p:cNvSpPr>
          <p:nvPr/>
        </p:nvSpPr>
        <p:spPr bwMode="auto">
          <a:xfrm>
            <a:off x="730250" y="5070475"/>
            <a:ext cx="750888" cy="204788"/>
          </a:xfrm>
          <a:prstGeom prst="rect">
            <a:avLst/>
          </a:prstGeom>
          <a:noFill/>
          <a:ln w="9525">
            <a:noFill/>
            <a:miter lim="800000"/>
            <a:headEnd/>
            <a:tailEnd/>
          </a:ln>
        </p:spPr>
        <p:txBody>
          <a:bodyPr lIns="18000" tIns="10800" rIns="18000" bIns="10800">
            <a:spAutoFit/>
          </a:bodyPr>
          <a:lstStyle/>
          <a:p>
            <a:pPr>
              <a:spcBef>
                <a:spcPct val="50000"/>
              </a:spcBef>
              <a:buSzPct val="80000"/>
            </a:pPr>
            <a:r>
              <a:rPr lang="fr-FR" sz="1200" b="1">
                <a:latin typeface="Verdana" pitchFamily="34" charset="0"/>
              </a:rPr>
              <a:t>Salaire</a:t>
            </a:r>
          </a:p>
        </p:txBody>
      </p:sp>
      <p:sp>
        <p:nvSpPr>
          <p:cNvPr id="23573" name="Rectangle 30"/>
          <p:cNvSpPr>
            <a:spLocks noChangeArrowheads="1"/>
          </p:cNvSpPr>
          <p:nvPr/>
        </p:nvSpPr>
        <p:spPr bwMode="auto">
          <a:xfrm>
            <a:off x="2227263" y="5049838"/>
            <a:ext cx="1593850" cy="387350"/>
          </a:xfrm>
          <a:prstGeom prst="rect">
            <a:avLst/>
          </a:prstGeom>
          <a:noFill/>
          <a:ln w="9525">
            <a:noFill/>
            <a:miter lim="800000"/>
            <a:headEnd/>
            <a:tailEnd/>
          </a:ln>
        </p:spPr>
        <p:txBody>
          <a:bodyPr lIns="18000" tIns="10800" rIns="18000" bIns="10800">
            <a:spAutoFit/>
          </a:bodyPr>
          <a:lstStyle/>
          <a:p>
            <a:pPr>
              <a:spcBef>
                <a:spcPct val="50000"/>
              </a:spcBef>
              <a:buSzPct val="80000"/>
            </a:pPr>
            <a:r>
              <a:rPr lang="fr-FR" sz="1200" b="1">
                <a:latin typeface="Verdana" pitchFamily="34" charset="0"/>
              </a:rPr>
              <a:t>Intéressement perçu</a:t>
            </a:r>
          </a:p>
        </p:txBody>
      </p:sp>
      <p:sp>
        <p:nvSpPr>
          <p:cNvPr id="23574" name="Rectangle 31"/>
          <p:cNvSpPr>
            <a:spLocks noChangeArrowheads="1"/>
          </p:cNvSpPr>
          <p:nvPr/>
        </p:nvSpPr>
        <p:spPr bwMode="auto">
          <a:xfrm>
            <a:off x="4441825" y="3028950"/>
            <a:ext cx="1066800" cy="2454275"/>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sp>
        <p:nvSpPr>
          <p:cNvPr id="23575" name="Rectangle 32"/>
          <p:cNvSpPr>
            <a:spLocks noChangeArrowheads="1"/>
          </p:cNvSpPr>
          <p:nvPr/>
        </p:nvSpPr>
        <p:spPr bwMode="auto">
          <a:xfrm>
            <a:off x="4192588" y="5027613"/>
            <a:ext cx="1595437" cy="639762"/>
          </a:xfrm>
          <a:prstGeom prst="rect">
            <a:avLst/>
          </a:prstGeom>
          <a:noFill/>
          <a:ln w="9525">
            <a:noFill/>
            <a:miter lim="800000"/>
            <a:headEnd/>
            <a:tailEnd/>
          </a:ln>
        </p:spPr>
        <p:txBody>
          <a:bodyPr lIns="90000" tIns="46800" rIns="90000" bIns="46800">
            <a:spAutoFit/>
          </a:bodyPr>
          <a:lstStyle/>
          <a:p>
            <a:pPr>
              <a:spcBef>
                <a:spcPct val="50000"/>
              </a:spcBef>
              <a:buSzPct val="80000"/>
            </a:pPr>
            <a:r>
              <a:rPr lang="fr-FR" sz="1200" b="1">
                <a:latin typeface="Verdana" pitchFamily="34" charset="0"/>
              </a:rPr>
              <a:t>Intéressement épargné </a:t>
            </a:r>
            <a:br>
              <a:rPr lang="fr-FR" sz="1200" b="1">
                <a:latin typeface="Verdana" pitchFamily="34" charset="0"/>
              </a:rPr>
            </a:br>
            <a:endParaRPr lang="fr-FR" sz="1200" b="1">
              <a:latin typeface="Verdana" pitchFamily="34" charset="0"/>
            </a:endParaRPr>
          </a:p>
        </p:txBody>
      </p:sp>
      <p:grpSp>
        <p:nvGrpSpPr>
          <p:cNvPr id="23576" name="Group 33"/>
          <p:cNvGrpSpPr>
            <a:grpSpLocks/>
          </p:cNvGrpSpPr>
          <p:nvPr/>
        </p:nvGrpSpPr>
        <p:grpSpPr bwMode="auto">
          <a:xfrm>
            <a:off x="4405313" y="3005138"/>
            <a:ext cx="1293812" cy="244475"/>
            <a:chOff x="224" y="1744"/>
            <a:chExt cx="842" cy="161"/>
          </a:xfrm>
        </p:grpSpPr>
        <p:sp>
          <p:nvSpPr>
            <p:cNvPr id="23601" name="Rectangle 34"/>
            <p:cNvSpPr>
              <a:spLocks noChangeArrowheads="1"/>
            </p:cNvSpPr>
            <p:nvPr/>
          </p:nvSpPr>
          <p:spPr bwMode="auto">
            <a:xfrm>
              <a:off x="249" y="1763"/>
              <a:ext cx="694" cy="121"/>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602" name="Rectangle 35"/>
            <p:cNvSpPr>
              <a:spLocks noChangeArrowheads="1"/>
            </p:cNvSpPr>
            <p:nvPr/>
          </p:nvSpPr>
          <p:spPr bwMode="auto">
            <a:xfrm>
              <a:off x="224" y="1744"/>
              <a:ext cx="842" cy="161"/>
            </a:xfrm>
            <a:prstGeom prst="rect">
              <a:avLst/>
            </a:prstGeom>
            <a:noFill/>
            <a:ln w="9525">
              <a:noFill/>
              <a:miter lim="800000"/>
              <a:headEnd/>
              <a:tailEnd/>
            </a:ln>
          </p:spPr>
          <p:txBody>
            <a:bodyPr lIns="90000" tIns="46800" rIns="90000" bIns="46800">
              <a:spAutoFit/>
            </a:bodyPr>
            <a:lstStyle/>
            <a:p>
              <a:r>
                <a:rPr lang="fr-FR" sz="1000">
                  <a:solidFill>
                    <a:schemeClr val="bg1"/>
                  </a:solidFill>
                  <a:latin typeface="Verdana" pitchFamily="34" charset="0"/>
                </a:rPr>
                <a:t>CSG/CRDS</a:t>
              </a:r>
            </a:p>
          </p:txBody>
        </p:sp>
      </p:grpSp>
      <p:sp>
        <p:nvSpPr>
          <p:cNvPr id="23577" name="Rectangle 36"/>
          <p:cNvSpPr>
            <a:spLocks noChangeArrowheads="1"/>
          </p:cNvSpPr>
          <p:nvPr/>
        </p:nvSpPr>
        <p:spPr bwMode="auto">
          <a:xfrm>
            <a:off x="4529138" y="3692525"/>
            <a:ext cx="909637" cy="457200"/>
          </a:xfrm>
          <a:prstGeom prst="rect">
            <a:avLst/>
          </a:prstGeom>
          <a:solidFill>
            <a:srgbClr val="FF6600"/>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Il reste</a:t>
            </a:r>
          </a:p>
          <a:p>
            <a:r>
              <a:rPr lang="fr-FR" sz="1200" b="1">
                <a:solidFill>
                  <a:schemeClr val="bg1"/>
                </a:solidFill>
                <a:latin typeface="Verdana" pitchFamily="34" charset="0"/>
              </a:rPr>
              <a:t>1124 €</a:t>
            </a:r>
          </a:p>
        </p:txBody>
      </p:sp>
      <p:sp>
        <p:nvSpPr>
          <p:cNvPr id="23578" name="Rectangle 37"/>
          <p:cNvSpPr>
            <a:spLocks noChangeArrowheads="1"/>
          </p:cNvSpPr>
          <p:nvPr/>
        </p:nvSpPr>
        <p:spPr bwMode="auto">
          <a:xfrm>
            <a:off x="1685925" y="5507038"/>
            <a:ext cx="2724150" cy="304800"/>
          </a:xfrm>
          <a:prstGeom prst="rect">
            <a:avLst/>
          </a:prstGeom>
          <a:noFill/>
          <a:ln w="9525">
            <a:noFill/>
            <a:miter lim="800000"/>
            <a:headEnd/>
            <a:tailEnd/>
          </a:ln>
        </p:spPr>
        <p:txBody>
          <a:bodyPr lIns="90000" tIns="46800" rIns="90000" bIns="46800">
            <a:spAutoFit/>
          </a:bodyPr>
          <a:lstStyle/>
          <a:p>
            <a:r>
              <a:rPr lang="fr-FR" sz="1400" b="1">
                <a:latin typeface="Verdana" pitchFamily="34" charset="0"/>
              </a:rPr>
              <a:t>Taux d’efficacité</a:t>
            </a:r>
          </a:p>
        </p:txBody>
      </p:sp>
      <p:sp>
        <p:nvSpPr>
          <p:cNvPr id="23579" name="Rectangle 38"/>
          <p:cNvSpPr>
            <a:spLocks noChangeArrowheads="1"/>
          </p:cNvSpPr>
          <p:nvPr/>
        </p:nvSpPr>
        <p:spPr bwMode="auto">
          <a:xfrm>
            <a:off x="608013" y="5821363"/>
            <a:ext cx="1017587" cy="274637"/>
          </a:xfrm>
          <a:prstGeom prst="rect">
            <a:avLst/>
          </a:prstGeom>
          <a:solidFill>
            <a:schemeClr val="accent1"/>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48%</a:t>
            </a:r>
          </a:p>
        </p:txBody>
      </p:sp>
      <p:sp>
        <p:nvSpPr>
          <p:cNvPr id="23580" name="Rectangle 39"/>
          <p:cNvSpPr>
            <a:spLocks noChangeArrowheads="1"/>
          </p:cNvSpPr>
          <p:nvPr/>
        </p:nvSpPr>
        <p:spPr bwMode="auto">
          <a:xfrm>
            <a:off x="2525713" y="5821363"/>
            <a:ext cx="1017587" cy="274637"/>
          </a:xfrm>
          <a:prstGeom prst="rect">
            <a:avLst/>
          </a:prstGeom>
          <a:solidFill>
            <a:schemeClr val="accent1"/>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96%</a:t>
            </a:r>
          </a:p>
        </p:txBody>
      </p:sp>
      <p:sp>
        <p:nvSpPr>
          <p:cNvPr id="23581" name="Rectangle 40"/>
          <p:cNvSpPr>
            <a:spLocks noChangeArrowheads="1"/>
          </p:cNvSpPr>
          <p:nvPr/>
        </p:nvSpPr>
        <p:spPr bwMode="auto">
          <a:xfrm>
            <a:off x="4468813" y="5845175"/>
            <a:ext cx="1017587" cy="274638"/>
          </a:xfrm>
          <a:prstGeom prst="rect">
            <a:avLst/>
          </a:prstGeom>
          <a:solidFill>
            <a:schemeClr val="accent1"/>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112%</a:t>
            </a:r>
          </a:p>
        </p:txBody>
      </p:sp>
      <p:sp>
        <p:nvSpPr>
          <p:cNvPr id="23582" name="Line 41"/>
          <p:cNvSpPr>
            <a:spLocks noChangeShapeType="1"/>
          </p:cNvSpPr>
          <p:nvPr/>
        </p:nvSpPr>
        <p:spPr bwMode="auto">
          <a:xfrm flipV="1">
            <a:off x="557213" y="4033838"/>
            <a:ext cx="5130800" cy="1449387"/>
          </a:xfrm>
          <a:prstGeom prst="line">
            <a:avLst/>
          </a:prstGeom>
          <a:noFill/>
          <a:ln w="41275">
            <a:solidFill>
              <a:srgbClr val="FF6600"/>
            </a:solidFill>
            <a:round/>
            <a:headEnd/>
            <a:tailEnd type="triangle" w="med" len="med"/>
          </a:ln>
        </p:spPr>
        <p:txBody>
          <a:bodyPr lIns="90000" tIns="46800" rIns="90000" bIns="46800">
            <a:spAutoFit/>
          </a:bodyPr>
          <a:lstStyle/>
          <a:p>
            <a:endParaRPr lang="fr-FR"/>
          </a:p>
        </p:txBody>
      </p:sp>
      <p:sp>
        <p:nvSpPr>
          <p:cNvPr id="23583" name="Rectangle 42"/>
          <p:cNvSpPr>
            <a:spLocks noChangeArrowheads="1"/>
          </p:cNvSpPr>
          <p:nvPr/>
        </p:nvSpPr>
        <p:spPr bwMode="auto">
          <a:xfrm>
            <a:off x="5976938" y="3028950"/>
            <a:ext cx="1066800" cy="2454275"/>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sp>
        <p:nvSpPr>
          <p:cNvPr id="23584" name="Rectangle 43"/>
          <p:cNvSpPr>
            <a:spLocks noChangeArrowheads="1"/>
          </p:cNvSpPr>
          <p:nvPr/>
        </p:nvSpPr>
        <p:spPr bwMode="auto">
          <a:xfrm>
            <a:off x="5969000" y="1041400"/>
            <a:ext cx="1074738" cy="1998663"/>
          </a:xfrm>
          <a:prstGeom prst="rect">
            <a:avLst/>
          </a:prstGeom>
          <a:solidFill>
            <a:schemeClr val="accent1"/>
          </a:solidFill>
          <a:ln w="9525">
            <a:solidFill>
              <a:srgbClr val="1D2E58"/>
            </a:solidFill>
            <a:miter lim="800000"/>
            <a:headEnd/>
            <a:tailEnd/>
          </a:ln>
        </p:spPr>
        <p:txBody>
          <a:bodyPr lIns="90000" tIns="46800" rIns="90000" bIns="46800" anchor="ctr">
            <a:spAutoFit/>
          </a:bodyPr>
          <a:lstStyle/>
          <a:p>
            <a:endParaRPr lang="fr-FR"/>
          </a:p>
        </p:txBody>
      </p:sp>
      <p:sp>
        <p:nvSpPr>
          <p:cNvPr id="23585" name="Rectangle 44"/>
          <p:cNvSpPr>
            <a:spLocks noChangeArrowheads="1"/>
          </p:cNvSpPr>
          <p:nvPr/>
        </p:nvSpPr>
        <p:spPr bwMode="auto">
          <a:xfrm>
            <a:off x="5976938" y="1927225"/>
            <a:ext cx="1066800" cy="639763"/>
          </a:xfrm>
          <a:prstGeom prst="rect">
            <a:avLst/>
          </a:prstGeom>
          <a:noFill/>
          <a:ln w="9525">
            <a:noFill/>
            <a:miter lim="800000"/>
            <a:headEnd/>
            <a:tailEnd/>
          </a:ln>
        </p:spPr>
        <p:txBody>
          <a:bodyPr lIns="90000" tIns="46800" rIns="90000" bIns="46800">
            <a:spAutoFit/>
          </a:bodyPr>
          <a:lstStyle/>
          <a:p>
            <a:r>
              <a:rPr lang="fr-FR" sz="1200" b="1">
                <a:solidFill>
                  <a:schemeClr val="bg1"/>
                </a:solidFill>
                <a:latin typeface="Verdana" pitchFamily="34" charset="0"/>
              </a:rPr>
              <a:t>Coût entreprise</a:t>
            </a:r>
          </a:p>
          <a:p>
            <a:r>
              <a:rPr lang="fr-FR" sz="1200" b="1">
                <a:solidFill>
                  <a:schemeClr val="bg1"/>
                </a:solidFill>
                <a:latin typeface="Verdana" pitchFamily="34" charset="0"/>
              </a:rPr>
              <a:t>2 266 €</a:t>
            </a:r>
          </a:p>
        </p:txBody>
      </p:sp>
      <p:sp>
        <p:nvSpPr>
          <p:cNvPr id="23586" name="Rectangle 45"/>
          <p:cNvSpPr>
            <a:spLocks noChangeArrowheads="1"/>
          </p:cNvSpPr>
          <p:nvPr/>
        </p:nvSpPr>
        <p:spPr bwMode="auto">
          <a:xfrm>
            <a:off x="6213475" y="5124450"/>
            <a:ext cx="628650" cy="204788"/>
          </a:xfrm>
          <a:prstGeom prst="rect">
            <a:avLst/>
          </a:prstGeom>
          <a:noFill/>
          <a:ln w="9525">
            <a:noFill/>
            <a:miter lim="800000"/>
            <a:headEnd/>
            <a:tailEnd/>
          </a:ln>
        </p:spPr>
        <p:txBody>
          <a:bodyPr wrap="none" lIns="18000" tIns="10800" rIns="18000" bIns="10800">
            <a:spAutoFit/>
          </a:bodyPr>
          <a:lstStyle/>
          <a:p>
            <a:pPr>
              <a:spcBef>
                <a:spcPct val="50000"/>
              </a:spcBef>
              <a:buSzPct val="80000"/>
            </a:pPr>
            <a:r>
              <a:rPr lang="fr-FR" sz="1200" b="1">
                <a:latin typeface="Verdana" pitchFamily="34" charset="0"/>
              </a:rPr>
              <a:t>Salaire</a:t>
            </a:r>
          </a:p>
        </p:txBody>
      </p:sp>
      <p:sp>
        <p:nvSpPr>
          <p:cNvPr id="23587" name="Rectangle 46"/>
          <p:cNvSpPr>
            <a:spLocks noChangeArrowheads="1"/>
          </p:cNvSpPr>
          <p:nvPr/>
        </p:nvSpPr>
        <p:spPr bwMode="auto">
          <a:xfrm>
            <a:off x="7575550" y="3028950"/>
            <a:ext cx="1066800" cy="2454275"/>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sp>
        <p:nvSpPr>
          <p:cNvPr id="23588" name="Rectangle 47"/>
          <p:cNvSpPr>
            <a:spLocks noChangeArrowheads="1"/>
          </p:cNvSpPr>
          <p:nvPr/>
        </p:nvSpPr>
        <p:spPr bwMode="auto">
          <a:xfrm>
            <a:off x="7300913" y="5010150"/>
            <a:ext cx="1595437" cy="387350"/>
          </a:xfrm>
          <a:prstGeom prst="rect">
            <a:avLst/>
          </a:prstGeom>
          <a:noFill/>
          <a:ln w="9525">
            <a:noFill/>
            <a:miter lim="800000"/>
            <a:headEnd/>
            <a:tailEnd/>
          </a:ln>
        </p:spPr>
        <p:txBody>
          <a:bodyPr lIns="18000" tIns="10800" rIns="18000" bIns="10800">
            <a:spAutoFit/>
          </a:bodyPr>
          <a:lstStyle/>
          <a:p>
            <a:pPr>
              <a:spcBef>
                <a:spcPct val="50000"/>
              </a:spcBef>
              <a:buSzPct val="80000"/>
            </a:pPr>
            <a:r>
              <a:rPr lang="fr-FR" sz="1200" b="1">
                <a:latin typeface="Verdana" pitchFamily="34" charset="0"/>
              </a:rPr>
              <a:t>Intéressement épargné</a:t>
            </a:r>
          </a:p>
        </p:txBody>
      </p:sp>
      <p:sp>
        <p:nvSpPr>
          <p:cNvPr id="23589" name="Rectangle 48"/>
          <p:cNvSpPr>
            <a:spLocks noChangeArrowheads="1"/>
          </p:cNvSpPr>
          <p:nvPr/>
        </p:nvSpPr>
        <p:spPr bwMode="auto">
          <a:xfrm>
            <a:off x="7567613" y="3028950"/>
            <a:ext cx="1074737" cy="411163"/>
          </a:xfrm>
          <a:prstGeom prst="rect">
            <a:avLst/>
          </a:prstGeom>
          <a:solidFill>
            <a:srgbClr val="FF9900"/>
          </a:solidFill>
          <a:ln w="9525">
            <a:solidFill>
              <a:srgbClr val="1D2E58"/>
            </a:solidFill>
            <a:miter lim="800000"/>
            <a:headEnd/>
            <a:tailEnd/>
          </a:ln>
        </p:spPr>
        <p:txBody>
          <a:bodyPr lIns="90000" tIns="46800" rIns="90000" bIns="46800" anchor="ctr">
            <a:spAutoFit/>
          </a:bodyPr>
          <a:lstStyle/>
          <a:p>
            <a:endParaRPr lang="fr-FR"/>
          </a:p>
        </p:txBody>
      </p:sp>
      <p:sp>
        <p:nvSpPr>
          <p:cNvPr id="23590" name="Rectangle 49"/>
          <p:cNvSpPr>
            <a:spLocks noChangeArrowheads="1"/>
          </p:cNvSpPr>
          <p:nvPr/>
        </p:nvSpPr>
        <p:spPr bwMode="auto">
          <a:xfrm>
            <a:off x="7573963" y="3105150"/>
            <a:ext cx="1092200" cy="274638"/>
          </a:xfrm>
          <a:prstGeom prst="rect">
            <a:avLst/>
          </a:prstGeom>
          <a:noFill/>
          <a:ln w="9525">
            <a:noFill/>
            <a:miter lim="800000"/>
            <a:headEnd/>
            <a:tailEnd/>
          </a:ln>
        </p:spPr>
        <p:txBody>
          <a:bodyPr lIns="90000" tIns="46800" rIns="90000" bIns="46800">
            <a:spAutoFit/>
          </a:bodyPr>
          <a:lstStyle/>
          <a:p>
            <a:r>
              <a:rPr lang="fr-FR" sz="1200" b="1">
                <a:solidFill>
                  <a:schemeClr val="bg1"/>
                </a:solidFill>
                <a:latin typeface="Verdana" pitchFamily="34" charset="0"/>
              </a:rPr>
              <a:t>900 €*</a:t>
            </a:r>
          </a:p>
        </p:txBody>
      </p:sp>
      <p:sp>
        <p:nvSpPr>
          <p:cNvPr id="23591" name="Line 50"/>
          <p:cNvSpPr>
            <a:spLocks noChangeShapeType="1"/>
          </p:cNvSpPr>
          <p:nvPr/>
        </p:nvSpPr>
        <p:spPr bwMode="auto">
          <a:xfrm>
            <a:off x="7181850" y="2105025"/>
            <a:ext cx="742950" cy="836613"/>
          </a:xfrm>
          <a:prstGeom prst="line">
            <a:avLst/>
          </a:prstGeom>
          <a:noFill/>
          <a:ln w="41275">
            <a:solidFill>
              <a:srgbClr val="FF6600"/>
            </a:solidFill>
            <a:round/>
            <a:headEnd/>
            <a:tailEnd type="triangle" w="med" len="med"/>
          </a:ln>
        </p:spPr>
        <p:txBody>
          <a:bodyPr lIns="90000" tIns="46800" rIns="90000" bIns="46800">
            <a:spAutoFit/>
          </a:bodyPr>
          <a:lstStyle/>
          <a:p>
            <a:endParaRPr lang="fr-FR"/>
          </a:p>
        </p:txBody>
      </p:sp>
      <p:sp>
        <p:nvSpPr>
          <p:cNvPr id="23592" name="Rectangle 51"/>
          <p:cNvSpPr>
            <a:spLocks noChangeArrowheads="1"/>
          </p:cNvSpPr>
          <p:nvPr/>
        </p:nvSpPr>
        <p:spPr bwMode="auto">
          <a:xfrm>
            <a:off x="4440238" y="2413000"/>
            <a:ext cx="1068387" cy="639763"/>
          </a:xfrm>
          <a:prstGeom prst="rect">
            <a:avLst/>
          </a:prstGeom>
          <a:solidFill>
            <a:srgbClr val="FF6600"/>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Nouveau crédit d’IS*</a:t>
            </a:r>
          </a:p>
        </p:txBody>
      </p:sp>
      <p:sp>
        <p:nvSpPr>
          <p:cNvPr id="23593" name="Rectangle 52"/>
          <p:cNvSpPr>
            <a:spLocks noChangeArrowheads="1"/>
          </p:cNvSpPr>
          <p:nvPr/>
        </p:nvSpPr>
        <p:spPr bwMode="auto">
          <a:xfrm>
            <a:off x="2484438" y="2413000"/>
            <a:ext cx="1081087" cy="639763"/>
          </a:xfrm>
          <a:prstGeom prst="rect">
            <a:avLst/>
          </a:prstGeom>
          <a:solidFill>
            <a:srgbClr val="FF6600"/>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Nouveau crédit d’IS*</a:t>
            </a:r>
          </a:p>
        </p:txBody>
      </p:sp>
      <p:grpSp>
        <p:nvGrpSpPr>
          <p:cNvPr id="23594" name="Group 53"/>
          <p:cNvGrpSpPr>
            <a:grpSpLocks/>
          </p:cNvGrpSpPr>
          <p:nvPr/>
        </p:nvGrpSpPr>
        <p:grpSpPr bwMode="auto">
          <a:xfrm>
            <a:off x="4379913" y="3208338"/>
            <a:ext cx="1176337" cy="222250"/>
            <a:chOff x="202" y="2515"/>
            <a:chExt cx="781" cy="154"/>
          </a:xfrm>
        </p:grpSpPr>
        <p:sp>
          <p:nvSpPr>
            <p:cNvPr id="23599" name="Rectangle 54"/>
            <p:cNvSpPr>
              <a:spLocks noChangeArrowheads="1"/>
            </p:cNvSpPr>
            <p:nvPr/>
          </p:nvSpPr>
          <p:spPr bwMode="auto">
            <a:xfrm>
              <a:off x="249" y="2515"/>
              <a:ext cx="694" cy="142"/>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600" name="Rectangle 55"/>
            <p:cNvSpPr>
              <a:spLocks noChangeArrowheads="1"/>
            </p:cNvSpPr>
            <p:nvPr/>
          </p:nvSpPr>
          <p:spPr bwMode="auto">
            <a:xfrm>
              <a:off x="202" y="2532"/>
              <a:ext cx="781" cy="137"/>
            </a:xfrm>
            <a:prstGeom prst="rect">
              <a:avLst/>
            </a:prstGeom>
            <a:noFill/>
            <a:ln w="9525">
              <a:noFill/>
              <a:miter lim="800000"/>
              <a:headEnd/>
              <a:tailEnd/>
            </a:ln>
          </p:spPr>
          <p:txBody>
            <a:bodyPr lIns="90000" tIns="46800" rIns="90000" bIns="46800">
              <a:spAutoFit/>
            </a:bodyPr>
            <a:lstStyle/>
            <a:p>
              <a:pPr>
                <a:lnSpc>
                  <a:spcPct val="70000"/>
                </a:lnSpc>
              </a:pPr>
              <a:r>
                <a:rPr lang="fr-FR" sz="1000">
                  <a:solidFill>
                    <a:srgbClr val="FF9900"/>
                  </a:solidFill>
                  <a:latin typeface="Verdana" pitchFamily="34" charset="0"/>
                </a:rPr>
                <a:t>Nelle Taxe 2%</a:t>
              </a:r>
            </a:p>
          </p:txBody>
        </p:sp>
      </p:grpSp>
      <p:grpSp>
        <p:nvGrpSpPr>
          <p:cNvPr id="23595" name="Group 56"/>
          <p:cNvGrpSpPr>
            <a:grpSpLocks/>
          </p:cNvGrpSpPr>
          <p:nvPr/>
        </p:nvGrpSpPr>
        <p:grpSpPr bwMode="auto">
          <a:xfrm>
            <a:off x="2428875" y="3187700"/>
            <a:ext cx="1190625" cy="223838"/>
            <a:chOff x="202" y="2515"/>
            <a:chExt cx="781" cy="152"/>
          </a:xfrm>
        </p:grpSpPr>
        <p:sp>
          <p:nvSpPr>
            <p:cNvPr id="23597" name="Rectangle 57"/>
            <p:cNvSpPr>
              <a:spLocks noChangeArrowheads="1"/>
            </p:cNvSpPr>
            <p:nvPr/>
          </p:nvSpPr>
          <p:spPr bwMode="auto">
            <a:xfrm>
              <a:off x="249" y="2515"/>
              <a:ext cx="694" cy="142"/>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23598" name="Rectangle 58"/>
            <p:cNvSpPr>
              <a:spLocks noChangeArrowheads="1"/>
            </p:cNvSpPr>
            <p:nvPr/>
          </p:nvSpPr>
          <p:spPr bwMode="auto">
            <a:xfrm>
              <a:off x="202" y="2532"/>
              <a:ext cx="781" cy="135"/>
            </a:xfrm>
            <a:prstGeom prst="rect">
              <a:avLst/>
            </a:prstGeom>
            <a:noFill/>
            <a:ln w="9525">
              <a:noFill/>
              <a:miter lim="800000"/>
              <a:headEnd/>
              <a:tailEnd/>
            </a:ln>
          </p:spPr>
          <p:txBody>
            <a:bodyPr lIns="90000" tIns="46800" rIns="90000" bIns="46800">
              <a:spAutoFit/>
            </a:bodyPr>
            <a:lstStyle/>
            <a:p>
              <a:pPr>
                <a:lnSpc>
                  <a:spcPct val="70000"/>
                </a:lnSpc>
              </a:pPr>
              <a:r>
                <a:rPr lang="fr-FR" sz="1000">
                  <a:solidFill>
                    <a:srgbClr val="FF9900"/>
                  </a:solidFill>
                  <a:latin typeface="Verdana" pitchFamily="34" charset="0"/>
                </a:rPr>
                <a:t>Nelle Taxe 2%</a:t>
              </a:r>
            </a:p>
          </p:txBody>
        </p:sp>
      </p:grpSp>
      <p:sp>
        <p:nvSpPr>
          <p:cNvPr id="23596" name="Rectangle 59"/>
          <p:cNvSpPr>
            <a:spLocks noChangeArrowheads="1"/>
          </p:cNvSpPr>
          <p:nvPr/>
        </p:nvSpPr>
        <p:spPr bwMode="auto">
          <a:xfrm rot="-1029578">
            <a:off x="393700" y="1254125"/>
            <a:ext cx="1592263" cy="466725"/>
          </a:xfrm>
          <a:prstGeom prst="rect">
            <a:avLst/>
          </a:prstGeom>
          <a:solidFill>
            <a:schemeClr val="bg1">
              <a:alpha val="79999"/>
            </a:schemeClr>
          </a:solidFill>
          <a:ln w="9525">
            <a:solidFill>
              <a:schemeClr val="tx1"/>
            </a:solidFill>
            <a:miter lim="800000"/>
            <a:headEnd/>
            <a:tailEnd/>
          </a:ln>
        </p:spPr>
        <p:txBody>
          <a:bodyPr wrap="none" lIns="90000" tIns="46800" rIns="90000" bIns="46800">
            <a:spAutoFit/>
          </a:bodyPr>
          <a:lstStyle/>
          <a:p>
            <a:pPr algn="l"/>
            <a:r>
              <a:rPr lang="fr-FR" b="1">
                <a:solidFill>
                  <a:srgbClr val="FF0000"/>
                </a:solidFill>
                <a:latin typeface="Arial Narrow" pitchFamily="34" charset="0"/>
              </a:rPr>
              <a:t>Aujourd’hui</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u numéro de diapositive 3"/>
          <p:cNvSpPr>
            <a:spLocks noGrp="1"/>
          </p:cNvSpPr>
          <p:nvPr>
            <p:ph type="sldNum" sz="quarter" idx="10"/>
          </p:nvPr>
        </p:nvSpPr>
        <p:spPr>
          <a:noFill/>
        </p:spPr>
        <p:txBody>
          <a:bodyPr/>
          <a:lstStyle/>
          <a:p>
            <a:fld id="{7D5AE485-B43C-414B-A49C-751FB3960C4E}" type="slidenum">
              <a:rPr lang="fr-FR"/>
              <a:pPr/>
              <a:t>27</a:t>
            </a:fld>
            <a:endParaRPr lang="fr-FR"/>
          </a:p>
        </p:txBody>
      </p:sp>
      <p:sp>
        <p:nvSpPr>
          <p:cNvPr id="24579" name="Rectangle 2"/>
          <p:cNvSpPr>
            <a:spLocks noGrp="1" noChangeArrowheads="1"/>
          </p:cNvSpPr>
          <p:nvPr>
            <p:ph type="title"/>
          </p:nvPr>
        </p:nvSpPr>
        <p:spPr>
          <a:xfrm>
            <a:off x="682625" y="260350"/>
            <a:ext cx="8066088" cy="990600"/>
          </a:xfrm>
          <a:noFill/>
        </p:spPr>
        <p:txBody>
          <a:bodyPr/>
          <a:lstStyle/>
          <a:p>
            <a:pPr algn="ctr" eaLnBrk="1" hangingPunct="1"/>
            <a:r>
              <a:rPr lang="fr-FR" sz="2800" i="1" smtClean="0">
                <a:solidFill>
                  <a:srgbClr val="1D2E58"/>
                </a:solidFill>
                <a:latin typeface="Arial Narrow" pitchFamily="34" charset="0"/>
              </a:rPr>
              <a:t>Synthèse : les points forts</a:t>
            </a:r>
            <a:br>
              <a:rPr lang="fr-FR" sz="2800" i="1" smtClean="0">
                <a:solidFill>
                  <a:srgbClr val="1D2E58"/>
                </a:solidFill>
                <a:latin typeface="Arial Narrow" pitchFamily="34" charset="0"/>
              </a:rPr>
            </a:br>
            <a:endParaRPr lang="fr-FR" sz="2800" i="1" smtClean="0">
              <a:solidFill>
                <a:srgbClr val="1D2E58"/>
              </a:solidFill>
              <a:latin typeface="Arial Narrow" pitchFamily="34" charset="0"/>
            </a:endParaRPr>
          </a:p>
        </p:txBody>
      </p:sp>
      <p:sp>
        <p:nvSpPr>
          <p:cNvPr id="24580" name="Rectangle 3"/>
          <p:cNvSpPr>
            <a:spLocks noGrp="1" noChangeArrowheads="1"/>
          </p:cNvSpPr>
          <p:nvPr>
            <p:ph type="body" idx="1"/>
          </p:nvPr>
        </p:nvSpPr>
        <p:spPr>
          <a:xfrm>
            <a:off x="498475" y="1238250"/>
            <a:ext cx="8462963" cy="5184775"/>
          </a:xfrm>
          <a:noFill/>
        </p:spPr>
        <p:txBody>
          <a:bodyPr/>
          <a:lstStyle/>
          <a:p>
            <a:pPr eaLnBrk="1" hangingPunct="1">
              <a:lnSpc>
                <a:spcPct val="95000"/>
              </a:lnSpc>
              <a:spcBef>
                <a:spcPct val="40000"/>
              </a:spcBef>
            </a:pPr>
            <a:r>
              <a:rPr lang="fr-FR" smtClean="0">
                <a:latin typeface="Arial Narrow" pitchFamily="34" charset="0"/>
              </a:rPr>
              <a:t>Bénéfice de la séparation des tâches entre :</a:t>
            </a:r>
          </a:p>
          <a:p>
            <a:pPr lvl="1" eaLnBrk="1" hangingPunct="1">
              <a:lnSpc>
                <a:spcPct val="80000"/>
              </a:lnSpc>
              <a:spcBef>
                <a:spcPct val="10000"/>
              </a:spcBef>
            </a:pPr>
            <a:r>
              <a:rPr lang="fr-FR" smtClean="0">
                <a:latin typeface="Arial Narrow" pitchFamily="34" charset="0"/>
              </a:rPr>
              <a:t>Un teneur de comptes de qualité, CREELIA</a:t>
            </a:r>
          </a:p>
          <a:p>
            <a:pPr lvl="1" eaLnBrk="1" hangingPunct="1">
              <a:lnSpc>
                <a:spcPct val="80000"/>
              </a:lnSpc>
              <a:spcBef>
                <a:spcPct val="10000"/>
              </a:spcBef>
            </a:pPr>
            <a:r>
              <a:rPr lang="fr-FR" smtClean="0">
                <a:latin typeface="Arial Narrow" pitchFamily="34" charset="0"/>
              </a:rPr>
              <a:t>Et une sélection des meilleurs gérants d’actifs pour chaque Fonds de placement (FCPE)</a:t>
            </a:r>
          </a:p>
          <a:p>
            <a:pPr eaLnBrk="1" hangingPunct="1">
              <a:lnSpc>
                <a:spcPct val="95000"/>
              </a:lnSpc>
              <a:spcBef>
                <a:spcPct val="40000"/>
              </a:spcBef>
            </a:pPr>
            <a:r>
              <a:rPr lang="fr-FR" smtClean="0">
                <a:latin typeface="Arial Narrow" pitchFamily="34" charset="0"/>
              </a:rPr>
              <a:t>Une sélection enrichie des supports d’investissement pour couvrir tous les objectifs, avec une grande transparence des frais appliqués</a:t>
            </a:r>
          </a:p>
          <a:p>
            <a:pPr eaLnBrk="1" hangingPunct="1">
              <a:lnSpc>
                <a:spcPct val="95000"/>
              </a:lnSpc>
              <a:spcBef>
                <a:spcPct val="40000"/>
              </a:spcBef>
            </a:pPr>
            <a:r>
              <a:rPr lang="fr-FR" smtClean="0">
                <a:latin typeface="Arial Narrow" pitchFamily="34" charset="0"/>
              </a:rPr>
              <a:t>Fonctionnalités salariés aisée et de qualité :</a:t>
            </a:r>
          </a:p>
          <a:p>
            <a:pPr lvl="1" eaLnBrk="1" hangingPunct="1">
              <a:lnSpc>
                <a:spcPct val="80000"/>
              </a:lnSpc>
              <a:spcBef>
                <a:spcPct val="10000"/>
              </a:spcBef>
            </a:pPr>
            <a:r>
              <a:rPr lang="fr-FR" smtClean="0">
                <a:latin typeface="Arial Narrow" pitchFamily="34" charset="0"/>
              </a:rPr>
              <a:t>Site Internet sécurisé et opérationnel</a:t>
            </a:r>
          </a:p>
          <a:p>
            <a:pPr lvl="1" eaLnBrk="1" hangingPunct="1">
              <a:lnSpc>
                <a:spcPct val="80000"/>
              </a:lnSpc>
              <a:spcBef>
                <a:spcPct val="10000"/>
              </a:spcBef>
            </a:pPr>
            <a:r>
              <a:rPr lang="fr-FR" smtClean="0">
                <a:latin typeface="Arial Narrow" pitchFamily="34" charset="0"/>
              </a:rPr>
              <a:t>SVI disponible</a:t>
            </a:r>
          </a:p>
          <a:p>
            <a:pPr eaLnBrk="1" hangingPunct="1">
              <a:lnSpc>
                <a:spcPct val="95000"/>
              </a:lnSpc>
              <a:spcBef>
                <a:spcPct val="40000"/>
              </a:spcBef>
            </a:pPr>
            <a:r>
              <a:rPr lang="fr-FR" smtClean="0">
                <a:latin typeface="Arial Narrow" pitchFamily="34" charset="0"/>
              </a:rPr>
              <a:t>Qualité améliorée des fonctionnalités entreprise :</a:t>
            </a:r>
          </a:p>
          <a:p>
            <a:pPr lvl="1" eaLnBrk="1" hangingPunct="1">
              <a:lnSpc>
                <a:spcPct val="80000"/>
              </a:lnSpc>
              <a:spcBef>
                <a:spcPct val="10000"/>
              </a:spcBef>
            </a:pPr>
            <a:r>
              <a:rPr lang="fr-FR" smtClean="0">
                <a:latin typeface="Arial Narrow" pitchFamily="34" charset="0"/>
              </a:rPr>
              <a:t>Externalisation des traitements (campagnes de versement) possible</a:t>
            </a:r>
          </a:p>
          <a:p>
            <a:pPr lvl="1" eaLnBrk="1" hangingPunct="1">
              <a:lnSpc>
                <a:spcPct val="80000"/>
              </a:lnSpc>
              <a:spcBef>
                <a:spcPct val="10000"/>
              </a:spcBef>
            </a:pPr>
            <a:r>
              <a:rPr lang="fr-FR" smtClean="0">
                <a:latin typeface="Arial Narrow" pitchFamily="34" charset="0"/>
              </a:rPr>
              <a:t>Reporting et suivi des campagnes sur internet</a:t>
            </a:r>
          </a:p>
          <a:p>
            <a:pPr eaLnBrk="1" hangingPunct="1">
              <a:lnSpc>
                <a:spcPct val="95000"/>
              </a:lnSpc>
              <a:spcBef>
                <a:spcPct val="40000"/>
              </a:spcBef>
            </a:pPr>
            <a:r>
              <a:rPr lang="fr-FR" smtClean="0">
                <a:latin typeface="Arial Narrow" pitchFamily="34" charset="0"/>
              </a:rPr>
              <a:t>Sécurité de l’épargne garantie par le teneur de comptes (Crédit Agricole) et la banque dépositaire des FCPE (RBC-DEXIA)</a:t>
            </a:r>
          </a:p>
          <a:p>
            <a:pPr eaLnBrk="1" hangingPunct="1">
              <a:lnSpc>
                <a:spcPct val="95000"/>
              </a:lnSpc>
              <a:spcBef>
                <a:spcPct val="40000"/>
              </a:spcBef>
            </a:pPr>
            <a:r>
              <a:rPr lang="fr-FR" smtClean="0">
                <a:latin typeface="Arial Narrow" pitchFamily="34" charset="0"/>
              </a:rPr>
              <a:t>Une équipe de terrain et des moyens à disposition de nos partenaires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u numéro de diapositive 2"/>
          <p:cNvSpPr>
            <a:spLocks noGrp="1"/>
          </p:cNvSpPr>
          <p:nvPr>
            <p:ph type="sldNum" sz="quarter" idx="10"/>
          </p:nvPr>
        </p:nvSpPr>
        <p:spPr>
          <a:noFill/>
        </p:spPr>
        <p:txBody>
          <a:bodyPr/>
          <a:lstStyle/>
          <a:p>
            <a:fld id="{BC113E4D-0A49-4112-A1B8-7CC4B701A4C2}" type="slidenum">
              <a:rPr lang="fr-FR"/>
              <a:pPr/>
              <a:t>28</a:t>
            </a:fld>
            <a:endParaRPr lang="fr-FR"/>
          </a:p>
        </p:txBody>
      </p:sp>
      <p:sp>
        <p:nvSpPr>
          <p:cNvPr id="25603" name="Rectangle 2"/>
          <p:cNvSpPr>
            <a:spLocks noGrp="1" noChangeArrowheads="1"/>
          </p:cNvSpPr>
          <p:nvPr>
            <p:ph type="title"/>
          </p:nvPr>
        </p:nvSpPr>
        <p:spPr>
          <a:xfrm>
            <a:off x="3733800" y="2281238"/>
            <a:ext cx="4899025" cy="812800"/>
          </a:xfrm>
          <a:noFill/>
        </p:spPr>
        <p:txBody>
          <a:bodyPr/>
          <a:lstStyle/>
          <a:p>
            <a:pPr algn="r" eaLnBrk="1" hangingPunct="1"/>
            <a:r>
              <a:rPr lang="fr-FR" sz="2800" i="1" smtClean="0">
                <a:solidFill>
                  <a:srgbClr val="1D2E58"/>
                </a:solidFill>
                <a:latin typeface="Arial Narrow" pitchFamily="34" charset="0"/>
              </a:rPr>
              <a:t>QUESTIONS / REPONSES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Espace réservé du numéro de diapositive 1"/>
          <p:cNvSpPr>
            <a:spLocks noGrp="1"/>
          </p:cNvSpPr>
          <p:nvPr>
            <p:ph type="sldNum" sz="quarter" idx="10"/>
          </p:nvPr>
        </p:nvSpPr>
        <p:spPr>
          <a:noFill/>
        </p:spPr>
        <p:txBody>
          <a:bodyPr/>
          <a:lstStyle/>
          <a:p>
            <a:fld id="{D093783D-7C0A-4DF5-9E35-A956FA3C0FE8}" type="slidenum">
              <a:rPr lang="fr-FR"/>
              <a:pPr/>
              <a:t>3</a:t>
            </a:fld>
            <a:endParaRPr lang="fr-FR"/>
          </a:p>
        </p:txBody>
      </p:sp>
      <p:sp>
        <p:nvSpPr>
          <p:cNvPr id="7171" name="Rectangle 2"/>
          <p:cNvSpPr>
            <a:spLocks noChangeArrowheads="1"/>
          </p:cNvSpPr>
          <p:nvPr/>
        </p:nvSpPr>
        <p:spPr bwMode="auto">
          <a:xfrm>
            <a:off x="457200" y="222250"/>
            <a:ext cx="8459788" cy="393700"/>
          </a:xfrm>
          <a:prstGeom prst="rect">
            <a:avLst/>
          </a:prstGeom>
          <a:noFill/>
          <a:ln w="9525" algn="ctr">
            <a:noFill/>
            <a:miter lim="800000"/>
            <a:headEnd/>
            <a:tailEnd/>
          </a:ln>
        </p:spPr>
        <p:txBody>
          <a:bodyPr/>
          <a:lstStyle/>
          <a:p>
            <a:r>
              <a:rPr lang="fr-FR" sz="2800" b="1" i="1">
                <a:solidFill>
                  <a:srgbClr val="1D2E58"/>
                </a:solidFill>
                <a:latin typeface="Arial Narrow" pitchFamily="34" charset="0"/>
              </a:rPr>
              <a:t>Panorama des dispositifs d’épargne salariale</a:t>
            </a:r>
          </a:p>
        </p:txBody>
      </p:sp>
      <p:sp>
        <p:nvSpPr>
          <p:cNvPr id="7172" name="Text Box 3"/>
          <p:cNvSpPr txBox="1">
            <a:spLocks noChangeArrowheads="1"/>
          </p:cNvSpPr>
          <p:nvPr/>
        </p:nvSpPr>
        <p:spPr bwMode="auto">
          <a:xfrm>
            <a:off x="1604963" y="1370013"/>
            <a:ext cx="2967037" cy="366712"/>
          </a:xfrm>
          <a:prstGeom prst="rect">
            <a:avLst/>
          </a:prstGeom>
          <a:noFill/>
          <a:ln w="9525">
            <a:noFill/>
            <a:miter lim="800000"/>
            <a:headEnd/>
            <a:tailEnd/>
          </a:ln>
        </p:spPr>
        <p:txBody>
          <a:bodyPr>
            <a:spAutoFit/>
          </a:bodyPr>
          <a:lstStyle/>
          <a:p>
            <a:pPr>
              <a:spcBef>
                <a:spcPct val="50000"/>
              </a:spcBef>
            </a:pPr>
            <a:r>
              <a:rPr lang="fr-FR" sz="1800" b="1">
                <a:solidFill>
                  <a:srgbClr val="1D2E58"/>
                </a:solidFill>
                <a:latin typeface="Trebuchet MS" pitchFamily="34" charset="0"/>
              </a:rPr>
              <a:t>L’ENTREPRISE</a:t>
            </a:r>
          </a:p>
        </p:txBody>
      </p:sp>
      <p:sp>
        <p:nvSpPr>
          <p:cNvPr id="7173" name="Text Box 4"/>
          <p:cNvSpPr txBox="1">
            <a:spLocks noChangeArrowheads="1"/>
          </p:cNvSpPr>
          <p:nvPr/>
        </p:nvSpPr>
        <p:spPr bwMode="auto">
          <a:xfrm>
            <a:off x="6332538" y="1376363"/>
            <a:ext cx="1800225" cy="366712"/>
          </a:xfrm>
          <a:prstGeom prst="rect">
            <a:avLst/>
          </a:prstGeom>
          <a:noFill/>
          <a:ln w="9525">
            <a:noFill/>
            <a:miter lim="800000"/>
            <a:headEnd/>
            <a:tailEnd/>
          </a:ln>
        </p:spPr>
        <p:txBody>
          <a:bodyPr>
            <a:spAutoFit/>
          </a:bodyPr>
          <a:lstStyle/>
          <a:p>
            <a:pPr>
              <a:spcBef>
                <a:spcPct val="50000"/>
              </a:spcBef>
            </a:pPr>
            <a:r>
              <a:rPr lang="fr-FR" sz="1800" b="1">
                <a:solidFill>
                  <a:srgbClr val="000066"/>
                </a:solidFill>
                <a:latin typeface="Trebuchet MS" pitchFamily="34" charset="0"/>
              </a:rPr>
              <a:t>BENEFICIAIRES</a:t>
            </a:r>
          </a:p>
        </p:txBody>
      </p:sp>
      <p:sp>
        <p:nvSpPr>
          <p:cNvPr id="7174" name="Rectangle 5"/>
          <p:cNvSpPr>
            <a:spLocks noChangeArrowheads="1"/>
          </p:cNvSpPr>
          <p:nvPr/>
        </p:nvSpPr>
        <p:spPr bwMode="auto">
          <a:xfrm>
            <a:off x="812800" y="1736725"/>
            <a:ext cx="5113338" cy="935038"/>
          </a:xfrm>
          <a:prstGeom prst="rect">
            <a:avLst/>
          </a:prstGeom>
          <a:solidFill>
            <a:srgbClr val="C0C0C0">
              <a:alpha val="61960"/>
            </a:srgbClr>
          </a:solidFill>
          <a:ln w="9525">
            <a:noFill/>
            <a:miter lim="800000"/>
            <a:headEnd/>
            <a:tailEnd/>
          </a:ln>
        </p:spPr>
        <p:txBody>
          <a:bodyPr wrap="none" anchor="ctr"/>
          <a:lstStyle/>
          <a:p>
            <a:endParaRPr lang="fr-FR"/>
          </a:p>
        </p:txBody>
      </p:sp>
      <p:sp>
        <p:nvSpPr>
          <p:cNvPr id="7175" name="Rectangle 6"/>
          <p:cNvSpPr>
            <a:spLocks noChangeArrowheads="1"/>
          </p:cNvSpPr>
          <p:nvPr/>
        </p:nvSpPr>
        <p:spPr bwMode="auto">
          <a:xfrm>
            <a:off x="6140450" y="1736725"/>
            <a:ext cx="2466975" cy="935038"/>
          </a:xfrm>
          <a:prstGeom prst="rect">
            <a:avLst/>
          </a:prstGeom>
          <a:solidFill>
            <a:srgbClr val="C0C0C0">
              <a:alpha val="61960"/>
            </a:srgbClr>
          </a:solidFill>
          <a:ln w="9525">
            <a:noFill/>
            <a:miter lim="800000"/>
            <a:headEnd/>
            <a:tailEnd/>
          </a:ln>
        </p:spPr>
        <p:txBody>
          <a:bodyPr wrap="none" anchor="ctr"/>
          <a:lstStyle/>
          <a:p>
            <a:endParaRPr lang="fr-FR"/>
          </a:p>
        </p:txBody>
      </p:sp>
      <p:sp>
        <p:nvSpPr>
          <p:cNvPr id="7176" name="Text Box 7"/>
          <p:cNvSpPr txBox="1">
            <a:spLocks noChangeAspect="1" noChangeArrowheads="1"/>
          </p:cNvSpPr>
          <p:nvPr/>
        </p:nvSpPr>
        <p:spPr bwMode="auto">
          <a:xfrm>
            <a:off x="887413" y="2082800"/>
            <a:ext cx="1582737" cy="504825"/>
          </a:xfrm>
          <a:prstGeom prst="rect">
            <a:avLst/>
          </a:prstGeom>
          <a:noFill/>
          <a:ln w="9525">
            <a:solidFill>
              <a:schemeClr val="tx1"/>
            </a:solidFill>
            <a:miter lim="800000"/>
            <a:headEnd/>
            <a:tailEnd/>
          </a:ln>
        </p:spPr>
        <p:txBody>
          <a:bodyPr anchor="ctr"/>
          <a:lstStyle/>
          <a:p>
            <a:pPr>
              <a:spcBef>
                <a:spcPct val="50000"/>
              </a:spcBef>
            </a:pPr>
            <a:r>
              <a:rPr lang="fr-FR" sz="1400" b="1">
                <a:solidFill>
                  <a:srgbClr val="000066"/>
                </a:solidFill>
                <a:latin typeface="Trebuchet MS" pitchFamily="34" charset="0"/>
              </a:rPr>
              <a:t>Participation</a:t>
            </a:r>
          </a:p>
        </p:txBody>
      </p:sp>
      <p:sp>
        <p:nvSpPr>
          <p:cNvPr id="7177" name="Text Box 8"/>
          <p:cNvSpPr txBox="1">
            <a:spLocks noChangeAspect="1" noChangeArrowheads="1"/>
          </p:cNvSpPr>
          <p:nvPr/>
        </p:nvSpPr>
        <p:spPr bwMode="auto">
          <a:xfrm>
            <a:off x="2541588" y="2082800"/>
            <a:ext cx="1584325" cy="504825"/>
          </a:xfrm>
          <a:prstGeom prst="rect">
            <a:avLst/>
          </a:prstGeom>
          <a:noFill/>
          <a:ln w="9525" algn="ctr">
            <a:solidFill>
              <a:schemeClr val="tx1"/>
            </a:solidFill>
            <a:miter lim="800000"/>
            <a:headEnd/>
            <a:tailEnd/>
          </a:ln>
        </p:spPr>
        <p:txBody>
          <a:bodyPr anchor="ctr"/>
          <a:lstStyle/>
          <a:p>
            <a:pPr>
              <a:spcBef>
                <a:spcPct val="50000"/>
              </a:spcBef>
            </a:pPr>
            <a:r>
              <a:rPr lang="fr-FR" sz="1400" b="1">
                <a:solidFill>
                  <a:srgbClr val="000066"/>
                </a:solidFill>
                <a:latin typeface="Trebuchet MS" pitchFamily="34" charset="0"/>
              </a:rPr>
              <a:t>Intéressement</a:t>
            </a:r>
          </a:p>
        </p:txBody>
      </p:sp>
      <p:sp>
        <p:nvSpPr>
          <p:cNvPr id="7178" name="Text Box 9"/>
          <p:cNvSpPr txBox="1">
            <a:spLocks noChangeAspect="1" noChangeArrowheads="1"/>
          </p:cNvSpPr>
          <p:nvPr/>
        </p:nvSpPr>
        <p:spPr bwMode="auto">
          <a:xfrm>
            <a:off x="4271963" y="2082800"/>
            <a:ext cx="1558925" cy="504825"/>
          </a:xfrm>
          <a:prstGeom prst="rect">
            <a:avLst/>
          </a:prstGeom>
          <a:noFill/>
          <a:ln w="9525" algn="ctr">
            <a:solidFill>
              <a:schemeClr val="tx1"/>
            </a:solidFill>
            <a:miter lim="800000"/>
            <a:headEnd/>
            <a:tailEnd/>
          </a:ln>
        </p:spPr>
        <p:txBody>
          <a:bodyPr anchor="ctr"/>
          <a:lstStyle/>
          <a:p>
            <a:pPr>
              <a:spcBef>
                <a:spcPct val="50000"/>
              </a:spcBef>
            </a:pPr>
            <a:r>
              <a:rPr lang="fr-FR" sz="1400" b="1">
                <a:solidFill>
                  <a:srgbClr val="000066"/>
                </a:solidFill>
                <a:latin typeface="Trebuchet MS" pitchFamily="34" charset="0"/>
              </a:rPr>
              <a:t>Abondement</a:t>
            </a:r>
          </a:p>
        </p:txBody>
      </p:sp>
      <p:sp>
        <p:nvSpPr>
          <p:cNvPr id="7179" name="Text Box 10"/>
          <p:cNvSpPr txBox="1">
            <a:spLocks noChangeAspect="1" noChangeArrowheads="1"/>
          </p:cNvSpPr>
          <p:nvPr/>
        </p:nvSpPr>
        <p:spPr bwMode="auto">
          <a:xfrm>
            <a:off x="6269038" y="1806575"/>
            <a:ext cx="1203325" cy="831850"/>
          </a:xfrm>
          <a:prstGeom prst="rect">
            <a:avLst/>
          </a:prstGeom>
          <a:noFill/>
          <a:ln w="9525">
            <a:solidFill>
              <a:schemeClr val="tx1"/>
            </a:solidFill>
            <a:miter lim="800000"/>
            <a:headEnd/>
            <a:tailEnd/>
          </a:ln>
        </p:spPr>
        <p:txBody>
          <a:bodyPr anchor="ctr">
            <a:spAutoFit/>
          </a:bodyPr>
          <a:lstStyle/>
          <a:p>
            <a:pPr>
              <a:spcBef>
                <a:spcPct val="50000"/>
              </a:spcBef>
            </a:pPr>
            <a:r>
              <a:rPr lang="fr-FR" sz="1200" b="1">
                <a:solidFill>
                  <a:srgbClr val="000066"/>
                </a:solidFill>
                <a:latin typeface="Trebuchet MS" pitchFamily="34" charset="0"/>
              </a:rPr>
              <a:t>Versement volontaire (épargne personnelle)</a:t>
            </a:r>
          </a:p>
        </p:txBody>
      </p:sp>
      <p:sp>
        <p:nvSpPr>
          <p:cNvPr id="7180" name="Text Box 11"/>
          <p:cNvSpPr txBox="1">
            <a:spLocks noChangeArrowheads="1"/>
          </p:cNvSpPr>
          <p:nvPr/>
        </p:nvSpPr>
        <p:spPr bwMode="auto">
          <a:xfrm>
            <a:off x="7142163" y="4129088"/>
            <a:ext cx="1884362" cy="549275"/>
          </a:xfrm>
          <a:prstGeom prst="rect">
            <a:avLst/>
          </a:prstGeom>
          <a:noFill/>
          <a:ln w="9525">
            <a:noFill/>
            <a:miter lim="800000"/>
            <a:headEnd/>
            <a:tailEnd/>
          </a:ln>
        </p:spPr>
        <p:txBody>
          <a:bodyPr>
            <a:spAutoFit/>
          </a:bodyPr>
          <a:lstStyle/>
          <a:p>
            <a:pPr>
              <a:spcBef>
                <a:spcPct val="50000"/>
              </a:spcBef>
            </a:pPr>
            <a:r>
              <a:rPr lang="fr-FR" sz="1600" b="1">
                <a:solidFill>
                  <a:srgbClr val="000066"/>
                </a:solidFill>
                <a:latin typeface="Trebuchet MS" pitchFamily="34" charset="0"/>
              </a:rPr>
              <a:t>Perçu en cash </a:t>
            </a:r>
            <a:r>
              <a:rPr lang="fr-FR" sz="1400" b="1">
                <a:solidFill>
                  <a:srgbClr val="000066"/>
                </a:solidFill>
                <a:latin typeface="Trebuchet MS" pitchFamily="34" charset="0"/>
              </a:rPr>
              <a:t>(déclaration à l’IR)</a:t>
            </a:r>
          </a:p>
        </p:txBody>
      </p:sp>
      <p:sp>
        <p:nvSpPr>
          <p:cNvPr id="7181" name="Rectangle 12"/>
          <p:cNvSpPr>
            <a:spLocks noChangeArrowheads="1"/>
          </p:cNvSpPr>
          <p:nvPr/>
        </p:nvSpPr>
        <p:spPr bwMode="auto">
          <a:xfrm>
            <a:off x="77788" y="1736725"/>
            <a:ext cx="663575" cy="4149725"/>
          </a:xfrm>
          <a:prstGeom prst="rect">
            <a:avLst/>
          </a:prstGeom>
          <a:solidFill>
            <a:srgbClr val="C0C0C0">
              <a:alpha val="61960"/>
            </a:srgbClr>
          </a:solidFill>
          <a:ln w="9525">
            <a:noFill/>
            <a:miter lim="800000"/>
            <a:headEnd/>
            <a:tailEnd/>
          </a:ln>
        </p:spPr>
        <p:txBody>
          <a:bodyPr wrap="none" anchor="ctr"/>
          <a:lstStyle/>
          <a:p>
            <a:endParaRPr lang="fr-FR"/>
          </a:p>
        </p:txBody>
      </p:sp>
      <p:sp>
        <p:nvSpPr>
          <p:cNvPr id="7182" name="Text Box 13"/>
          <p:cNvSpPr txBox="1">
            <a:spLocks noChangeArrowheads="1"/>
          </p:cNvSpPr>
          <p:nvPr/>
        </p:nvSpPr>
        <p:spPr bwMode="auto">
          <a:xfrm rot="-5400000">
            <a:off x="-246856" y="2139157"/>
            <a:ext cx="1368425" cy="274637"/>
          </a:xfrm>
          <a:prstGeom prst="rect">
            <a:avLst/>
          </a:prstGeom>
          <a:noFill/>
          <a:ln w="9525">
            <a:noFill/>
            <a:miter lim="800000"/>
            <a:headEnd/>
            <a:tailEnd/>
          </a:ln>
        </p:spPr>
        <p:txBody>
          <a:bodyPr>
            <a:spAutoFit/>
          </a:bodyPr>
          <a:lstStyle/>
          <a:p>
            <a:pPr>
              <a:spcBef>
                <a:spcPct val="50000"/>
              </a:spcBef>
            </a:pPr>
            <a:r>
              <a:rPr lang="fr-FR" sz="1200" b="1">
                <a:solidFill>
                  <a:srgbClr val="000066"/>
                </a:solidFill>
                <a:latin typeface="Trebuchet MS" pitchFamily="34" charset="0"/>
              </a:rPr>
              <a:t>VERSEMENTS</a:t>
            </a:r>
          </a:p>
        </p:txBody>
      </p:sp>
      <p:sp>
        <p:nvSpPr>
          <p:cNvPr id="7183" name="Text Box 14"/>
          <p:cNvSpPr txBox="1">
            <a:spLocks noChangeArrowheads="1"/>
          </p:cNvSpPr>
          <p:nvPr/>
        </p:nvSpPr>
        <p:spPr bwMode="auto">
          <a:xfrm rot="-5400000">
            <a:off x="-281781" y="3890169"/>
            <a:ext cx="1368425" cy="274637"/>
          </a:xfrm>
          <a:prstGeom prst="rect">
            <a:avLst/>
          </a:prstGeom>
          <a:noFill/>
          <a:ln w="9525">
            <a:noFill/>
            <a:miter lim="800000"/>
            <a:headEnd/>
            <a:tailEnd/>
          </a:ln>
        </p:spPr>
        <p:txBody>
          <a:bodyPr>
            <a:spAutoFit/>
          </a:bodyPr>
          <a:lstStyle/>
          <a:p>
            <a:pPr>
              <a:spcBef>
                <a:spcPct val="50000"/>
              </a:spcBef>
            </a:pPr>
            <a:r>
              <a:rPr lang="fr-FR" sz="1200" b="1">
                <a:solidFill>
                  <a:srgbClr val="000066"/>
                </a:solidFill>
                <a:latin typeface="Trebuchet MS" pitchFamily="34" charset="0"/>
              </a:rPr>
              <a:t>COMPTES</a:t>
            </a:r>
          </a:p>
        </p:txBody>
      </p:sp>
      <p:sp>
        <p:nvSpPr>
          <p:cNvPr id="7184" name="Text Box 15"/>
          <p:cNvSpPr txBox="1">
            <a:spLocks noChangeArrowheads="1"/>
          </p:cNvSpPr>
          <p:nvPr/>
        </p:nvSpPr>
        <p:spPr bwMode="auto">
          <a:xfrm rot="-5400000">
            <a:off x="-265906" y="5153819"/>
            <a:ext cx="1368425" cy="274637"/>
          </a:xfrm>
          <a:prstGeom prst="rect">
            <a:avLst/>
          </a:prstGeom>
          <a:noFill/>
          <a:ln w="9525">
            <a:noFill/>
            <a:miter lim="800000"/>
            <a:headEnd/>
            <a:tailEnd/>
          </a:ln>
        </p:spPr>
        <p:txBody>
          <a:bodyPr>
            <a:spAutoFit/>
          </a:bodyPr>
          <a:lstStyle/>
          <a:p>
            <a:pPr>
              <a:spcBef>
                <a:spcPct val="50000"/>
              </a:spcBef>
            </a:pPr>
            <a:r>
              <a:rPr lang="fr-FR" sz="1200" b="1">
                <a:solidFill>
                  <a:srgbClr val="000066"/>
                </a:solidFill>
                <a:latin typeface="Trebuchet MS" pitchFamily="34" charset="0"/>
              </a:rPr>
              <a:t>FCPE</a:t>
            </a:r>
          </a:p>
        </p:txBody>
      </p:sp>
      <p:sp>
        <p:nvSpPr>
          <p:cNvPr id="7185" name="Rectangle 16"/>
          <p:cNvSpPr>
            <a:spLocks noChangeArrowheads="1"/>
          </p:cNvSpPr>
          <p:nvPr/>
        </p:nvSpPr>
        <p:spPr bwMode="auto">
          <a:xfrm>
            <a:off x="3122613" y="3641725"/>
            <a:ext cx="3597275" cy="2247900"/>
          </a:xfrm>
          <a:prstGeom prst="rect">
            <a:avLst/>
          </a:prstGeom>
          <a:solidFill>
            <a:srgbClr val="C0C0C0">
              <a:alpha val="61960"/>
            </a:srgbClr>
          </a:solidFill>
          <a:ln w="9525" algn="ctr">
            <a:noFill/>
            <a:miter lim="800000"/>
            <a:headEnd/>
            <a:tailEnd/>
          </a:ln>
        </p:spPr>
        <p:txBody>
          <a:bodyPr wrap="none" anchor="ctr"/>
          <a:lstStyle/>
          <a:p>
            <a:endParaRPr lang="fr-FR" sz="1200" b="1">
              <a:latin typeface="Arial" charset="0"/>
            </a:endParaRPr>
          </a:p>
          <a:p>
            <a:endParaRPr lang="fr-FR" sz="1400" b="1">
              <a:latin typeface="Arial" charset="0"/>
            </a:endParaRPr>
          </a:p>
          <a:p>
            <a:endParaRPr lang="fr-FR" sz="1400" b="1">
              <a:latin typeface="Arial" charset="0"/>
            </a:endParaRPr>
          </a:p>
          <a:p>
            <a:endParaRPr lang="fr-FR" sz="1400" b="1">
              <a:latin typeface="Arial" charset="0"/>
            </a:endParaRPr>
          </a:p>
          <a:p>
            <a:endParaRPr lang="fr-FR" sz="1400" b="1">
              <a:latin typeface="Arial" charset="0"/>
            </a:endParaRPr>
          </a:p>
          <a:p>
            <a:endParaRPr lang="fr-FR" sz="1400" b="1">
              <a:latin typeface="Arial" charset="0"/>
            </a:endParaRPr>
          </a:p>
        </p:txBody>
      </p:sp>
      <p:sp>
        <p:nvSpPr>
          <p:cNvPr id="7186" name="Rectangle 17"/>
          <p:cNvSpPr>
            <a:spLocks noChangeArrowheads="1"/>
          </p:cNvSpPr>
          <p:nvPr/>
        </p:nvSpPr>
        <p:spPr bwMode="auto">
          <a:xfrm>
            <a:off x="3281363" y="5114925"/>
            <a:ext cx="3292475" cy="641350"/>
          </a:xfrm>
          <a:prstGeom prst="rect">
            <a:avLst/>
          </a:prstGeom>
          <a:solidFill>
            <a:schemeClr val="bg1"/>
          </a:solidFill>
          <a:ln w="9525" algn="ctr">
            <a:solidFill>
              <a:schemeClr val="tx1"/>
            </a:solidFill>
            <a:miter lim="800000"/>
            <a:headEnd/>
            <a:tailEnd/>
          </a:ln>
        </p:spPr>
        <p:txBody>
          <a:bodyPr lIns="90000" tIns="46800" rIns="90000" bIns="46800"/>
          <a:lstStyle/>
          <a:p>
            <a:r>
              <a:rPr lang="fr-FR" sz="1600" b="1">
                <a:solidFill>
                  <a:srgbClr val="000066"/>
                </a:solidFill>
                <a:latin typeface="Trebuchet MS" pitchFamily="34" charset="0"/>
              </a:rPr>
              <a:t>Fonds</a:t>
            </a:r>
          </a:p>
          <a:p>
            <a:r>
              <a:rPr lang="fr-FR" sz="1600" b="1">
                <a:solidFill>
                  <a:srgbClr val="000066"/>
                </a:solidFill>
                <a:latin typeface="Trebuchet MS" pitchFamily="34" charset="0"/>
              </a:rPr>
              <a:t>(FCPE)</a:t>
            </a:r>
          </a:p>
        </p:txBody>
      </p:sp>
      <p:sp>
        <p:nvSpPr>
          <p:cNvPr id="7187" name="Rectangle 18"/>
          <p:cNvSpPr>
            <a:spLocks noChangeArrowheads="1"/>
          </p:cNvSpPr>
          <p:nvPr/>
        </p:nvSpPr>
        <p:spPr bwMode="auto">
          <a:xfrm>
            <a:off x="3236913" y="3757613"/>
            <a:ext cx="3384550" cy="1146175"/>
          </a:xfrm>
          <a:prstGeom prst="rect">
            <a:avLst/>
          </a:prstGeom>
          <a:solidFill>
            <a:schemeClr val="bg1"/>
          </a:solidFill>
          <a:ln w="9525">
            <a:solidFill>
              <a:schemeClr val="tx1"/>
            </a:solidFill>
            <a:miter lim="800000"/>
            <a:headEnd/>
            <a:tailEnd/>
          </a:ln>
        </p:spPr>
        <p:txBody>
          <a:bodyPr lIns="90000" tIns="46800" rIns="90000" bIns="46800"/>
          <a:lstStyle/>
          <a:p>
            <a:r>
              <a:rPr lang="fr-FR" sz="1600" b="1">
                <a:solidFill>
                  <a:srgbClr val="000066"/>
                </a:solidFill>
                <a:latin typeface="Trebuchet MS" pitchFamily="34" charset="0"/>
              </a:rPr>
              <a:t>Plans d’épargne*</a:t>
            </a:r>
          </a:p>
        </p:txBody>
      </p:sp>
      <p:sp>
        <p:nvSpPr>
          <p:cNvPr id="7188" name="Rectangle 19"/>
          <p:cNvSpPr>
            <a:spLocks noChangeArrowheads="1"/>
          </p:cNvSpPr>
          <p:nvPr/>
        </p:nvSpPr>
        <p:spPr bwMode="auto">
          <a:xfrm>
            <a:off x="3438525" y="4084638"/>
            <a:ext cx="1474788" cy="684212"/>
          </a:xfrm>
          <a:prstGeom prst="rect">
            <a:avLst/>
          </a:prstGeom>
          <a:solidFill>
            <a:srgbClr val="C0C0C0">
              <a:alpha val="61960"/>
            </a:srgbClr>
          </a:solidFill>
          <a:ln w="9525" algn="ctr">
            <a:noFill/>
            <a:miter lim="800000"/>
            <a:headEnd/>
            <a:tailEnd/>
          </a:ln>
        </p:spPr>
        <p:txBody>
          <a:bodyPr wrap="none" anchor="ctr"/>
          <a:lstStyle/>
          <a:p>
            <a:r>
              <a:rPr lang="fr-FR" sz="1600" b="1">
                <a:solidFill>
                  <a:srgbClr val="000066"/>
                </a:solidFill>
                <a:latin typeface="Trebuchet MS" pitchFamily="34" charset="0"/>
              </a:rPr>
              <a:t>PEI</a:t>
            </a:r>
          </a:p>
          <a:p>
            <a:r>
              <a:rPr lang="fr-FR" sz="1600" b="1">
                <a:solidFill>
                  <a:srgbClr val="000066"/>
                </a:solidFill>
                <a:latin typeface="Trebuchet MS" pitchFamily="34" charset="0"/>
              </a:rPr>
              <a:t>(5 ans)</a:t>
            </a:r>
          </a:p>
        </p:txBody>
      </p:sp>
      <p:sp>
        <p:nvSpPr>
          <p:cNvPr id="7189" name="Rectangle 20"/>
          <p:cNvSpPr>
            <a:spLocks noChangeArrowheads="1"/>
          </p:cNvSpPr>
          <p:nvPr/>
        </p:nvSpPr>
        <p:spPr bwMode="auto">
          <a:xfrm>
            <a:off x="5010150" y="4084638"/>
            <a:ext cx="1474788" cy="684212"/>
          </a:xfrm>
          <a:prstGeom prst="rect">
            <a:avLst/>
          </a:prstGeom>
          <a:solidFill>
            <a:srgbClr val="C0C0C0">
              <a:alpha val="61960"/>
            </a:srgbClr>
          </a:solidFill>
          <a:ln w="9525" algn="ctr">
            <a:noFill/>
            <a:miter lim="800000"/>
            <a:headEnd/>
            <a:tailEnd/>
          </a:ln>
        </p:spPr>
        <p:txBody>
          <a:bodyPr wrap="none" anchor="ctr"/>
          <a:lstStyle/>
          <a:p>
            <a:r>
              <a:rPr lang="fr-FR" sz="1600" b="1">
                <a:solidFill>
                  <a:srgbClr val="000066"/>
                </a:solidFill>
                <a:latin typeface="Trebuchet MS" pitchFamily="34" charset="0"/>
              </a:rPr>
              <a:t>PERCOI</a:t>
            </a:r>
          </a:p>
          <a:p>
            <a:r>
              <a:rPr lang="fr-FR" sz="1600" b="1">
                <a:solidFill>
                  <a:srgbClr val="000066"/>
                </a:solidFill>
                <a:latin typeface="Trebuchet MS" pitchFamily="34" charset="0"/>
              </a:rPr>
              <a:t>(Retraite)</a:t>
            </a:r>
          </a:p>
        </p:txBody>
      </p:sp>
      <p:cxnSp>
        <p:nvCxnSpPr>
          <p:cNvPr id="7190" name="AutoShape 21"/>
          <p:cNvCxnSpPr>
            <a:cxnSpLocks noChangeShapeType="1"/>
            <a:stCxn id="7176" idx="2"/>
            <a:endCxn id="7185" idx="0"/>
          </p:cNvCxnSpPr>
          <p:nvPr/>
        </p:nvCxnSpPr>
        <p:spPr bwMode="auto">
          <a:xfrm rot="16200000" flipH="1">
            <a:off x="2773363" y="1493837"/>
            <a:ext cx="1054100" cy="3241675"/>
          </a:xfrm>
          <a:prstGeom prst="bentConnector3">
            <a:avLst>
              <a:gd name="adj1" fmla="val 50000"/>
            </a:avLst>
          </a:prstGeom>
          <a:noFill/>
          <a:ln w="9525">
            <a:solidFill>
              <a:srgbClr val="1D2E58"/>
            </a:solidFill>
            <a:miter lim="800000"/>
            <a:headEnd/>
            <a:tailEnd type="triangle" w="med" len="med"/>
          </a:ln>
        </p:spPr>
      </p:cxnSp>
      <p:cxnSp>
        <p:nvCxnSpPr>
          <p:cNvPr id="7191" name="AutoShape 22"/>
          <p:cNvCxnSpPr>
            <a:cxnSpLocks noChangeShapeType="1"/>
            <a:stCxn id="7177" idx="2"/>
            <a:endCxn id="7185" idx="0"/>
          </p:cNvCxnSpPr>
          <p:nvPr/>
        </p:nvCxnSpPr>
        <p:spPr bwMode="auto">
          <a:xfrm rot="16200000" flipH="1">
            <a:off x="3600450" y="2320925"/>
            <a:ext cx="1054100" cy="1587500"/>
          </a:xfrm>
          <a:prstGeom prst="bentConnector3">
            <a:avLst>
              <a:gd name="adj1" fmla="val 50000"/>
            </a:avLst>
          </a:prstGeom>
          <a:noFill/>
          <a:ln w="9525">
            <a:solidFill>
              <a:srgbClr val="1D2E58"/>
            </a:solidFill>
            <a:miter lim="800000"/>
            <a:headEnd/>
            <a:tailEnd type="triangle" w="med" len="med"/>
          </a:ln>
        </p:spPr>
      </p:cxnSp>
      <p:cxnSp>
        <p:nvCxnSpPr>
          <p:cNvPr id="7192" name="AutoShape 23"/>
          <p:cNvCxnSpPr>
            <a:cxnSpLocks noChangeShapeType="1"/>
            <a:stCxn id="7175" idx="2"/>
            <a:endCxn id="7185" idx="0"/>
          </p:cNvCxnSpPr>
          <p:nvPr/>
        </p:nvCxnSpPr>
        <p:spPr bwMode="auto">
          <a:xfrm rot="5400000">
            <a:off x="5662613" y="1930400"/>
            <a:ext cx="969962" cy="2452688"/>
          </a:xfrm>
          <a:prstGeom prst="bentConnector3">
            <a:avLst>
              <a:gd name="adj1" fmla="val 45824"/>
            </a:avLst>
          </a:prstGeom>
          <a:noFill/>
          <a:ln w="9525">
            <a:solidFill>
              <a:srgbClr val="1D2E58"/>
            </a:solidFill>
            <a:miter lim="800000"/>
            <a:headEnd/>
            <a:tailEnd type="triangle" w="med" len="med"/>
          </a:ln>
        </p:spPr>
      </p:cxnSp>
      <p:sp>
        <p:nvSpPr>
          <p:cNvPr id="7193" name="Rectangle 24"/>
          <p:cNvSpPr>
            <a:spLocks noChangeArrowheads="1"/>
          </p:cNvSpPr>
          <p:nvPr/>
        </p:nvSpPr>
        <p:spPr bwMode="auto">
          <a:xfrm>
            <a:off x="1871663" y="6315075"/>
            <a:ext cx="6711950" cy="361950"/>
          </a:xfrm>
          <a:prstGeom prst="rect">
            <a:avLst/>
          </a:prstGeom>
          <a:noFill/>
          <a:ln w="9525">
            <a:noFill/>
            <a:miter lim="800000"/>
            <a:headEnd/>
            <a:tailEnd/>
          </a:ln>
        </p:spPr>
        <p:txBody>
          <a:bodyPr lIns="90000" tIns="46800" rIns="90000" bIns="46800">
            <a:spAutoFit/>
          </a:bodyPr>
          <a:lstStyle/>
          <a:p>
            <a:pPr algn="l">
              <a:lnSpc>
                <a:spcPct val="80000"/>
              </a:lnSpc>
              <a:spcBef>
                <a:spcPct val="50000"/>
              </a:spcBef>
              <a:buSzPct val="120000"/>
              <a:buFont typeface="Wingdings 2" pitchFamily="18" charset="2"/>
              <a:buNone/>
            </a:pPr>
            <a:r>
              <a:rPr lang="fr-FR" sz="1100">
                <a:solidFill>
                  <a:schemeClr val="accent1"/>
                </a:solidFill>
                <a:latin typeface="Verdana" pitchFamily="34" charset="0"/>
              </a:rPr>
              <a:t>* Versement Maximum 25% de la rémunération annuelle brute, N-1 pour le TNS</a:t>
            </a:r>
            <a:br>
              <a:rPr lang="fr-FR" sz="1100">
                <a:solidFill>
                  <a:schemeClr val="accent1"/>
                </a:solidFill>
                <a:latin typeface="Verdana" pitchFamily="34" charset="0"/>
              </a:rPr>
            </a:br>
            <a:r>
              <a:rPr lang="fr-FR" sz="1100">
                <a:solidFill>
                  <a:schemeClr val="accent1"/>
                </a:solidFill>
                <a:latin typeface="Verdana" pitchFamily="34" charset="0"/>
              </a:rPr>
              <a:t>     (hors participation ou transfert de Plans)</a:t>
            </a:r>
          </a:p>
        </p:txBody>
      </p:sp>
      <p:sp>
        <p:nvSpPr>
          <p:cNvPr id="7194" name="Line 25"/>
          <p:cNvSpPr>
            <a:spLocks noChangeShapeType="1"/>
          </p:cNvSpPr>
          <p:nvPr/>
        </p:nvSpPr>
        <p:spPr bwMode="auto">
          <a:xfrm>
            <a:off x="8764588" y="1177925"/>
            <a:ext cx="0" cy="2803525"/>
          </a:xfrm>
          <a:prstGeom prst="line">
            <a:avLst/>
          </a:prstGeom>
          <a:noFill/>
          <a:ln w="9525">
            <a:solidFill>
              <a:srgbClr val="1D2E58"/>
            </a:solidFill>
            <a:round/>
            <a:headEnd/>
            <a:tailEnd type="triangle" w="med" len="med"/>
          </a:ln>
        </p:spPr>
        <p:txBody>
          <a:bodyPr lIns="90000" tIns="46800" rIns="90000" bIns="46800">
            <a:spAutoFit/>
          </a:bodyPr>
          <a:lstStyle/>
          <a:p>
            <a:endParaRPr lang="fr-FR"/>
          </a:p>
        </p:txBody>
      </p:sp>
      <p:sp>
        <p:nvSpPr>
          <p:cNvPr id="7195" name="Line 26"/>
          <p:cNvSpPr>
            <a:spLocks noChangeShapeType="1"/>
          </p:cNvSpPr>
          <p:nvPr/>
        </p:nvSpPr>
        <p:spPr bwMode="auto">
          <a:xfrm flipV="1">
            <a:off x="3946525" y="1179513"/>
            <a:ext cx="0" cy="854075"/>
          </a:xfrm>
          <a:prstGeom prst="line">
            <a:avLst/>
          </a:prstGeom>
          <a:noFill/>
          <a:ln w="9525">
            <a:solidFill>
              <a:srgbClr val="1D2E58"/>
            </a:solidFill>
            <a:round/>
            <a:headEnd/>
            <a:tailEnd type="triangle" w="med" len="med"/>
          </a:ln>
        </p:spPr>
        <p:txBody>
          <a:bodyPr lIns="90000" tIns="46800" rIns="90000" bIns="46800">
            <a:spAutoFit/>
          </a:bodyPr>
          <a:lstStyle/>
          <a:p>
            <a:endParaRPr lang="fr-FR"/>
          </a:p>
        </p:txBody>
      </p:sp>
      <p:sp>
        <p:nvSpPr>
          <p:cNvPr id="7196" name="Line 27"/>
          <p:cNvSpPr>
            <a:spLocks noChangeShapeType="1"/>
          </p:cNvSpPr>
          <p:nvPr/>
        </p:nvSpPr>
        <p:spPr bwMode="auto">
          <a:xfrm flipV="1">
            <a:off x="1841500" y="1190625"/>
            <a:ext cx="0" cy="879475"/>
          </a:xfrm>
          <a:prstGeom prst="line">
            <a:avLst/>
          </a:prstGeom>
          <a:noFill/>
          <a:ln w="9525">
            <a:solidFill>
              <a:srgbClr val="1D2E58"/>
            </a:solidFill>
            <a:round/>
            <a:headEnd/>
            <a:tailEnd type="triangle" w="med" len="med"/>
          </a:ln>
        </p:spPr>
        <p:txBody>
          <a:bodyPr lIns="90000" tIns="46800" rIns="90000" bIns="46800">
            <a:spAutoFit/>
          </a:bodyPr>
          <a:lstStyle/>
          <a:p>
            <a:endParaRPr lang="fr-FR"/>
          </a:p>
        </p:txBody>
      </p:sp>
      <p:sp>
        <p:nvSpPr>
          <p:cNvPr id="7197" name="Line 28"/>
          <p:cNvSpPr>
            <a:spLocks noChangeShapeType="1"/>
          </p:cNvSpPr>
          <p:nvPr/>
        </p:nvSpPr>
        <p:spPr bwMode="auto">
          <a:xfrm>
            <a:off x="1865313" y="1155700"/>
            <a:ext cx="6856412" cy="0"/>
          </a:xfrm>
          <a:prstGeom prst="line">
            <a:avLst/>
          </a:prstGeom>
          <a:noFill/>
          <a:ln w="9525">
            <a:solidFill>
              <a:srgbClr val="1D2E58"/>
            </a:solidFill>
            <a:round/>
            <a:headEnd/>
            <a:tailEnd type="triangle" w="med" len="med"/>
          </a:ln>
        </p:spPr>
        <p:txBody>
          <a:bodyPr lIns="90000" tIns="46800" rIns="90000" bIns="46800">
            <a:spAutoFit/>
          </a:bodyPr>
          <a:lstStyle/>
          <a:p>
            <a:endParaRPr lang="fr-FR"/>
          </a:p>
        </p:txBody>
      </p:sp>
      <p:sp>
        <p:nvSpPr>
          <p:cNvPr id="7198" name="Line 29"/>
          <p:cNvSpPr>
            <a:spLocks noChangeShapeType="1"/>
          </p:cNvSpPr>
          <p:nvPr/>
        </p:nvSpPr>
        <p:spPr bwMode="auto">
          <a:xfrm>
            <a:off x="4729163" y="2695575"/>
            <a:ext cx="0" cy="431800"/>
          </a:xfrm>
          <a:prstGeom prst="line">
            <a:avLst/>
          </a:prstGeom>
          <a:noFill/>
          <a:ln w="9525">
            <a:solidFill>
              <a:srgbClr val="1D2E58"/>
            </a:solidFill>
            <a:round/>
            <a:headEnd/>
            <a:tailEnd type="triangle" w="med" len="med"/>
          </a:ln>
        </p:spPr>
        <p:txBody>
          <a:bodyPr lIns="90000" tIns="46800" rIns="90000" bIns="46800">
            <a:spAutoFit/>
          </a:bodyPr>
          <a:lstStyle/>
          <a:p>
            <a:endParaRPr lang="fr-FR"/>
          </a:p>
        </p:txBody>
      </p:sp>
      <p:sp>
        <p:nvSpPr>
          <p:cNvPr id="7199" name="Text Box 30"/>
          <p:cNvSpPr txBox="1">
            <a:spLocks noChangeAspect="1" noChangeArrowheads="1"/>
          </p:cNvSpPr>
          <p:nvPr/>
        </p:nvSpPr>
        <p:spPr bwMode="auto">
          <a:xfrm>
            <a:off x="7573963" y="2019300"/>
            <a:ext cx="962025" cy="466725"/>
          </a:xfrm>
          <a:prstGeom prst="rect">
            <a:avLst/>
          </a:prstGeom>
          <a:noFill/>
          <a:ln w="9525">
            <a:solidFill>
              <a:schemeClr val="tx1"/>
            </a:solidFill>
            <a:miter lim="800000"/>
            <a:headEnd/>
            <a:tailEnd/>
          </a:ln>
        </p:spPr>
        <p:txBody>
          <a:bodyPr anchor="ctr">
            <a:spAutoFit/>
          </a:bodyPr>
          <a:lstStyle/>
          <a:p>
            <a:pPr>
              <a:spcBef>
                <a:spcPct val="50000"/>
              </a:spcBef>
            </a:pPr>
            <a:r>
              <a:rPr lang="fr-FR" sz="1200" b="1">
                <a:solidFill>
                  <a:srgbClr val="000066"/>
                </a:solidFill>
                <a:latin typeface="Trebuchet MS" pitchFamily="34" charset="0"/>
              </a:rPr>
              <a:t>Transfert individuel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3"/>
          <p:cNvSpPr>
            <a:spLocks noGrp="1"/>
          </p:cNvSpPr>
          <p:nvPr>
            <p:ph type="sldNum" sz="quarter" idx="10"/>
          </p:nvPr>
        </p:nvSpPr>
        <p:spPr>
          <a:noFill/>
        </p:spPr>
        <p:txBody>
          <a:bodyPr/>
          <a:lstStyle/>
          <a:p>
            <a:fld id="{FF3A7FD7-EF89-4D89-8D01-39B861652462}" type="slidenum">
              <a:rPr lang="fr-FR"/>
              <a:pPr/>
              <a:t>4</a:t>
            </a:fld>
            <a:endParaRPr lang="fr-FR"/>
          </a:p>
        </p:txBody>
      </p:sp>
      <p:sp>
        <p:nvSpPr>
          <p:cNvPr id="8195" name="Rectangle 2"/>
          <p:cNvSpPr>
            <a:spLocks noChangeArrowheads="1"/>
          </p:cNvSpPr>
          <p:nvPr/>
        </p:nvSpPr>
        <p:spPr bwMode="auto">
          <a:xfrm>
            <a:off x="295275" y="900113"/>
            <a:ext cx="25971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a:latin typeface="Arial Narrow" pitchFamily="34" charset="0"/>
              </a:rPr>
              <a:t>L’abondement* : prime à l’épargne</a:t>
            </a:r>
          </a:p>
        </p:txBody>
      </p:sp>
      <p:sp>
        <p:nvSpPr>
          <p:cNvPr id="8196" name="Text Box 3"/>
          <p:cNvSpPr txBox="1">
            <a:spLocks noChangeArrowheads="1"/>
          </p:cNvSpPr>
          <p:nvPr/>
        </p:nvSpPr>
        <p:spPr bwMode="auto">
          <a:xfrm>
            <a:off x="250825" y="1725613"/>
            <a:ext cx="2663825" cy="3300412"/>
          </a:xfrm>
          <a:prstGeom prst="rect">
            <a:avLst/>
          </a:prstGeom>
          <a:solidFill>
            <a:srgbClr val="DDDDDD"/>
          </a:solidFill>
          <a:ln w="9525">
            <a:solidFill>
              <a:schemeClr val="tx1"/>
            </a:solidFill>
            <a:miter lim="800000"/>
            <a:headEnd/>
            <a:tailEnd/>
          </a:ln>
        </p:spPr>
        <p:txBody>
          <a:bodyPr lIns="90000" tIns="46800" rIns="90000" bIns="46800"/>
          <a:lstStyle/>
          <a:p>
            <a:pPr algn="l">
              <a:lnSpc>
                <a:spcPct val="105000"/>
              </a:lnSpc>
              <a:spcBef>
                <a:spcPct val="20000"/>
              </a:spcBef>
            </a:pPr>
            <a:r>
              <a:rPr lang="fr-FR" sz="1800" dirty="0">
                <a:latin typeface="Arial Narrow" pitchFamily="34" charset="0"/>
              </a:rPr>
              <a:t>Complète les </a:t>
            </a:r>
            <a:r>
              <a:rPr lang="fr-FR" sz="1800" b="1" dirty="0">
                <a:latin typeface="Arial Narrow" pitchFamily="34" charset="0"/>
              </a:rPr>
              <a:t>versements volontaires</a:t>
            </a:r>
            <a:r>
              <a:rPr lang="fr-FR" sz="1800" dirty="0">
                <a:latin typeface="Arial Narrow" pitchFamily="34" charset="0"/>
              </a:rPr>
              <a:t> des épargnants, jusqu’à 300%, dans la limite de :</a:t>
            </a:r>
          </a:p>
          <a:p>
            <a:pPr algn="l">
              <a:lnSpc>
                <a:spcPct val="105000"/>
              </a:lnSpc>
              <a:spcBef>
                <a:spcPct val="30000"/>
              </a:spcBef>
              <a:buClr>
                <a:srgbClr val="1D2E58"/>
              </a:buClr>
              <a:buSzPct val="50000"/>
              <a:buFontTx/>
              <a:buChar char="-"/>
            </a:pPr>
            <a:r>
              <a:rPr lang="fr-FR" sz="1800" dirty="0">
                <a:latin typeface="Arial Narrow" pitchFamily="34" charset="0"/>
              </a:rPr>
              <a:t> PEI : </a:t>
            </a:r>
            <a:r>
              <a:rPr lang="fr-FR" sz="1800" b="1" dirty="0">
                <a:latin typeface="Arial Narrow" pitchFamily="34" charset="0"/>
              </a:rPr>
              <a:t>8% du PASS</a:t>
            </a:r>
            <a:r>
              <a:rPr lang="fr-FR" sz="1800" dirty="0">
                <a:latin typeface="Arial Narrow" pitchFamily="34" charset="0"/>
              </a:rPr>
              <a:t> </a:t>
            </a:r>
            <a:br>
              <a:rPr lang="fr-FR" sz="1800" dirty="0">
                <a:latin typeface="Arial Narrow" pitchFamily="34" charset="0"/>
              </a:rPr>
            </a:br>
            <a:r>
              <a:rPr lang="fr-FR" sz="1800" dirty="0">
                <a:latin typeface="Arial Narrow" pitchFamily="34" charset="0"/>
              </a:rPr>
              <a:t>par an et par bénéficiaire</a:t>
            </a:r>
          </a:p>
          <a:p>
            <a:pPr algn="l">
              <a:lnSpc>
                <a:spcPct val="105000"/>
              </a:lnSpc>
              <a:buClr>
                <a:srgbClr val="1D2E58"/>
              </a:buClr>
              <a:buSzPct val="50000"/>
            </a:pPr>
            <a:r>
              <a:rPr lang="fr-FR" sz="1800" dirty="0">
                <a:latin typeface="Arial Narrow" pitchFamily="34" charset="0"/>
              </a:rPr>
              <a:t>(2 769 € en 2010)</a:t>
            </a:r>
          </a:p>
          <a:p>
            <a:pPr algn="l">
              <a:lnSpc>
                <a:spcPct val="105000"/>
              </a:lnSpc>
              <a:spcBef>
                <a:spcPct val="40000"/>
              </a:spcBef>
              <a:buClr>
                <a:srgbClr val="1D2E58"/>
              </a:buClr>
              <a:buSzPct val="50000"/>
              <a:buFontTx/>
              <a:buChar char="-"/>
            </a:pPr>
            <a:r>
              <a:rPr lang="fr-FR" sz="1800" dirty="0">
                <a:latin typeface="Arial Narrow" pitchFamily="34" charset="0"/>
              </a:rPr>
              <a:t> PERCOI : </a:t>
            </a:r>
            <a:r>
              <a:rPr lang="fr-FR" sz="1800" b="1" dirty="0">
                <a:latin typeface="Arial Narrow" pitchFamily="34" charset="0"/>
              </a:rPr>
              <a:t>16% du PASS</a:t>
            </a:r>
            <a:r>
              <a:rPr lang="fr-FR" sz="1800" dirty="0">
                <a:latin typeface="Arial Narrow" pitchFamily="34" charset="0"/>
              </a:rPr>
              <a:t>      par an et par bénéficiaire </a:t>
            </a:r>
            <a:br>
              <a:rPr lang="fr-FR" sz="1800" dirty="0">
                <a:latin typeface="Arial Narrow" pitchFamily="34" charset="0"/>
              </a:rPr>
            </a:br>
            <a:r>
              <a:rPr lang="fr-FR" sz="1800" dirty="0">
                <a:latin typeface="Arial Narrow" pitchFamily="34" charset="0"/>
              </a:rPr>
              <a:t>(5 539 € en 2010) </a:t>
            </a:r>
          </a:p>
        </p:txBody>
      </p:sp>
      <p:sp>
        <p:nvSpPr>
          <p:cNvPr id="8197" name="Rectangle 4"/>
          <p:cNvSpPr>
            <a:spLocks noChangeArrowheads="1"/>
          </p:cNvSpPr>
          <p:nvPr/>
        </p:nvSpPr>
        <p:spPr bwMode="auto">
          <a:xfrm>
            <a:off x="3130550" y="900113"/>
            <a:ext cx="29527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a:latin typeface="Arial Narrow" pitchFamily="34" charset="0"/>
              </a:rPr>
              <a:t>L’intéressement* : prime à la performance</a:t>
            </a:r>
          </a:p>
        </p:txBody>
      </p:sp>
      <p:sp>
        <p:nvSpPr>
          <p:cNvPr id="8198" name="Text Box 5"/>
          <p:cNvSpPr txBox="1">
            <a:spLocks noChangeArrowheads="1"/>
          </p:cNvSpPr>
          <p:nvPr/>
        </p:nvSpPr>
        <p:spPr bwMode="auto">
          <a:xfrm>
            <a:off x="3130550" y="1725613"/>
            <a:ext cx="2881313" cy="3300412"/>
          </a:xfrm>
          <a:prstGeom prst="rect">
            <a:avLst/>
          </a:prstGeom>
          <a:solidFill>
            <a:srgbClr val="DDDDDD"/>
          </a:solidFill>
          <a:ln w="9525">
            <a:solidFill>
              <a:schemeClr val="tx1"/>
            </a:solidFill>
            <a:miter lim="800000"/>
            <a:headEnd/>
            <a:tailEnd/>
          </a:ln>
        </p:spPr>
        <p:txBody>
          <a:bodyPr lIns="90000" tIns="46800" rIns="90000" bIns="46800"/>
          <a:lstStyle/>
          <a:p>
            <a:pPr algn="l">
              <a:lnSpc>
                <a:spcPct val="105000"/>
              </a:lnSpc>
              <a:spcBef>
                <a:spcPct val="20000"/>
              </a:spcBef>
            </a:pPr>
            <a:r>
              <a:rPr lang="fr-FR" sz="1800" dirty="0">
                <a:latin typeface="Arial Narrow" pitchFamily="34" charset="0"/>
              </a:rPr>
              <a:t>Contribue à améliorer l’efficacité de l’entreprise par </a:t>
            </a:r>
            <a:r>
              <a:rPr lang="fr-FR" sz="1800" b="1" dirty="0">
                <a:latin typeface="Arial Narrow" pitchFamily="34" charset="0"/>
              </a:rPr>
              <a:t>réalisation d’objectifs communs</a:t>
            </a:r>
          </a:p>
          <a:p>
            <a:pPr algn="l">
              <a:lnSpc>
                <a:spcPct val="105000"/>
              </a:lnSpc>
              <a:spcBef>
                <a:spcPct val="20000"/>
              </a:spcBef>
            </a:pPr>
            <a:r>
              <a:rPr lang="fr-FR" sz="1800" dirty="0">
                <a:latin typeface="Arial Narrow" pitchFamily="34" charset="0"/>
              </a:rPr>
              <a:t>Prime exonérée de charges et, si épargnée dans un Plan, exonérée d’IR.</a:t>
            </a:r>
          </a:p>
          <a:p>
            <a:pPr algn="l">
              <a:lnSpc>
                <a:spcPct val="105000"/>
              </a:lnSpc>
              <a:spcBef>
                <a:spcPct val="20000"/>
              </a:spcBef>
              <a:buClr>
                <a:srgbClr val="1D2E58"/>
              </a:buClr>
              <a:buSzPct val="50000"/>
              <a:buFont typeface="Arial Narrow" pitchFamily="34" charset="0"/>
              <a:buNone/>
            </a:pPr>
            <a:r>
              <a:rPr lang="fr-FR" sz="1800" dirty="0">
                <a:latin typeface="Arial Narrow" pitchFamily="34" charset="0"/>
              </a:rPr>
              <a:t>- Plafond individuel : </a:t>
            </a:r>
            <a:r>
              <a:rPr lang="fr-FR" sz="1800" b="1" dirty="0">
                <a:latin typeface="Arial Narrow" pitchFamily="34" charset="0"/>
              </a:rPr>
              <a:t>½ PASS</a:t>
            </a:r>
            <a:r>
              <a:rPr lang="fr-FR" sz="1800" dirty="0">
                <a:latin typeface="Arial Narrow" pitchFamily="34" charset="0"/>
              </a:rPr>
              <a:t> soit </a:t>
            </a:r>
            <a:r>
              <a:rPr lang="fr-FR" sz="1800" b="1" dirty="0">
                <a:latin typeface="Arial Narrow" pitchFamily="34" charset="0"/>
              </a:rPr>
              <a:t>17 310 €</a:t>
            </a:r>
            <a:r>
              <a:rPr lang="fr-FR" sz="1800" dirty="0">
                <a:latin typeface="Arial Narrow" pitchFamily="34" charset="0"/>
              </a:rPr>
              <a:t> en 2010</a:t>
            </a:r>
          </a:p>
          <a:p>
            <a:pPr algn="l">
              <a:lnSpc>
                <a:spcPct val="105000"/>
              </a:lnSpc>
              <a:spcBef>
                <a:spcPct val="20000"/>
              </a:spcBef>
              <a:buClr>
                <a:srgbClr val="1D2E58"/>
              </a:buClr>
              <a:buSzPct val="50000"/>
              <a:buFont typeface="Arial Narrow" pitchFamily="34" charset="0"/>
              <a:buNone/>
            </a:pPr>
            <a:r>
              <a:rPr lang="fr-FR" sz="1800" dirty="0">
                <a:latin typeface="Arial Narrow" pitchFamily="34" charset="0"/>
              </a:rPr>
              <a:t>- Plafond global : 20% de la rémunération brute globale</a:t>
            </a:r>
          </a:p>
        </p:txBody>
      </p:sp>
      <p:sp>
        <p:nvSpPr>
          <p:cNvPr id="8199" name="Rectangle 6"/>
          <p:cNvSpPr>
            <a:spLocks noChangeArrowheads="1"/>
          </p:cNvSpPr>
          <p:nvPr/>
        </p:nvSpPr>
        <p:spPr bwMode="auto">
          <a:xfrm>
            <a:off x="6135688" y="887413"/>
            <a:ext cx="2736850" cy="762000"/>
          </a:xfrm>
          <a:prstGeom prst="rect">
            <a:avLst/>
          </a:prstGeom>
          <a:noFill/>
          <a:ln w="9525" algn="ctr">
            <a:noFill/>
            <a:miter lim="800000"/>
            <a:headEnd/>
            <a:tailEnd/>
          </a:ln>
        </p:spPr>
        <p:txBody>
          <a:bodyPr lIns="67012" tIns="32873" rIns="67012" bIns="32873" anchor="ctr">
            <a:spAutoFit/>
          </a:bodyPr>
          <a:lstStyle/>
          <a:p>
            <a:pPr defTabSz="528638">
              <a:lnSpc>
                <a:spcPct val="95000"/>
              </a:lnSpc>
              <a:spcBef>
                <a:spcPct val="50000"/>
              </a:spcBef>
              <a:buSzPct val="80000"/>
            </a:pPr>
            <a:r>
              <a:rPr lang="fr-FR" b="1">
                <a:latin typeface="Arial Narrow" pitchFamily="34" charset="0"/>
              </a:rPr>
              <a:t>La participation</a:t>
            </a:r>
            <a:r>
              <a:rPr lang="fr-FR" sz="1800" b="1">
                <a:latin typeface="Verdana" pitchFamily="34" charset="0"/>
              </a:rPr>
              <a:t>*</a:t>
            </a:r>
            <a:r>
              <a:rPr lang="fr-FR" sz="1800">
                <a:latin typeface="Verdana" pitchFamily="34" charset="0"/>
              </a:rPr>
              <a:t> </a:t>
            </a:r>
            <a:r>
              <a:rPr lang="fr-FR" b="1">
                <a:latin typeface="Arial Narrow" pitchFamily="34" charset="0"/>
              </a:rPr>
              <a:t>: prime au résultat</a:t>
            </a:r>
          </a:p>
        </p:txBody>
      </p:sp>
      <p:sp>
        <p:nvSpPr>
          <p:cNvPr id="8200" name="Text Box 7"/>
          <p:cNvSpPr txBox="1">
            <a:spLocks noChangeArrowheads="1"/>
          </p:cNvSpPr>
          <p:nvPr/>
        </p:nvSpPr>
        <p:spPr bwMode="auto">
          <a:xfrm>
            <a:off x="6227763" y="1725613"/>
            <a:ext cx="2663825" cy="3300412"/>
          </a:xfrm>
          <a:prstGeom prst="rect">
            <a:avLst/>
          </a:prstGeom>
          <a:solidFill>
            <a:srgbClr val="DDDDDD"/>
          </a:solidFill>
          <a:ln w="9525">
            <a:solidFill>
              <a:schemeClr val="tx1"/>
            </a:solidFill>
            <a:miter lim="800000"/>
            <a:headEnd/>
            <a:tailEnd/>
          </a:ln>
        </p:spPr>
        <p:txBody>
          <a:bodyPr lIns="90000" tIns="46800" rIns="90000" bIns="46800"/>
          <a:lstStyle/>
          <a:p>
            <a:pPr algn="l">
              <a:spcBef>
                <a:spcPct val="20000"/>
              </a:spcBef>
            </a:pPr>
            <a:r>
              <a:rPr lang="fr-FR" sz="1800" dirty="0">
                <a:latin typeface="Arial Narrow" pitchFamily="34" charset="0"/>
              </a:rPr>
              <a:t>Partage du résultat de l’entreprise. Obligatoire si + de 50 salariés</a:t>
            </a:r>
          </a:p>
          <a:p>
            <a:pPr algn="l">
              <a:spcBef>
                <a:spcPct val="20000"/>
              </a:spcBef>
            </a:pPr>
            <a:r>
              <a:rPr lang="fr-FR" sz="1800" dirty="0">
                <a:latin typeface="Arial Narrow" pitchFamily="34" charset="0"/>
              </a:rPr>
              <a:t>Prime exonérée de charges et, si épargnée dans un Plan, exonérée d’IR.</a:t>
            </a:r>
          </a:p>
          <a:p>
            <a:pPr algn="l">
              <a:spcBef>
                <a:spcPct val="20000"/>
              </a:spcBef>
            </a:pPr>
            <a:r>
              <a:rPr lang="fr-FR" sz="1800" dirty="0">
                <a:latin typeface="Arial Narrow" pitchFamily="34" charset="0"/>
              </a:rPr>
              <a:t>- Plafond individuel : </a:t>
            </a:r>
            <a:r>
              <a:rPr lang="fr-FR" sz="1800" b="1" dirty="0">
                <a:latin typeface="Arial Narrow" pitchFamily="34" charset="0"/>
              </a:rPr>
              <a:t>¾ du PASS</a:t>
            </a:r>
            <a:r>
              <a:rPr lang="fr-FR" sz="1800" dirty="0">
                <a:latin typeface="Arial Narrow" pitchFamily="34" charset="0"/>
              </a:rPr>
              <a:t> soit </a:t>
            </a:r>
            <a:r>
              <a:rPr lang="fr-FR" sz="1800" b="1" dirty="0">
                <a:latin typeface="Arial Narrow" pitchFamily="34" charset="0"/>
              </a:rPr>
              <a:t>25 965 €</a:t>
            </a:r>
            <a:r>
              <a:rPr lang="fr-FR" sz="1800" dirty="0">
                <a:latin typeface="Arial Narrow" pitchFamily="34" charset="0"/>
              </a:rPr>
              <a:t> en 2010</a:t>
            </a:r>
          </a:p>
          <a:p>
            <a:pPr algn="l">
              <a:spcBef>
                <a:spcPct val="20000"/>
              </a:spcBef>
              <a:buClr>
                <a:srgbClr val="1D2E58"/>
              </a:buClr>
              <a:buSzPct val="50000"/>
              <a:buFont typeface="Arial Narrow" pitchFamily="34" charset="0"/>
              <a:buNone/>
            </a:pPr>
            <a:r>
              <a:rPr lang="fr-FR" sz="1800" dirty="0">
                <a:latin typeface="Arial Narrow" pitchFamily="34" charset="0"/>
              </a:rPr>
              <a:t>- Plafond global : 50% du résultat</a:t>
            </a:r>
          </a:p>
        </p:txBody>
      </p:sp>
      <p:sp>
        <p:nvSpPr>
          <p:cNvPr id="8201" name="Rectangle 8"/>
          <p:cNvSpPr>
            <a:spLocks noChangeArrowheads="1"/>
          </p:cNvSpPr>
          <p:nvPr/>
        </p:nvSpPr>
        <p:spPr bwMode="auto">
          <a:xfrm>
            <a:off x="611188" y="209550"/>
            <a:ext cx="7921625" cy="693738"/>
          </a:xfrm>
          <a:prstGeom prst="rect">
            <a:avLst/>
          </a:prstGeom>
          <a:noFill/>
          <a:ln w="9525" algn="ctr">
            <a:noFill/>
            <a:miter lim="800000"/>
            <a:headEnd/>
            <a:tailEnd/>
          </a:ln>
        </p:spPr>
        <p:txBody>
          <a:bodyPr/>
          <a:lstStyle/>
          <a:p>
            <a:r>
              <a:rPr lang="fr-FR" sz="2800" b="1" i="1">
                <a:solidFill>
                  <a:srgbClr val="1D2E58"/>
                </a:solidFill>
                <a:latin typeface="Arial Narrow" pitchFamily="34" charset="0"/>
              </a:rPr>
              <a:t>Des montants en jeu très importants </a:t>
            </a:r>
          </a:p>
        </p:txBody>
      </p:sp>
      <p:sp>
        <p:nvSpPr>
          <p:cNvPr id="8202" name="Text Box 9"/>
          <p:cNvSpPr txBox="1">
            <a:spLocks noChangeArrowheads="1"/>
          </p:cNvSpPr>
          <p:nvPr/>
        </p:nvSpPr>
        <p:spPr bwMode="auto">
          <a:xfrm>
            <a:off x="1790700" y="6400800"/>
            <a:ext cx="6600825" cy="227013"/>
          </a:xfrm>
          <a:prstGeom prst="rect">
            <a:avLst/>
          </a:prstGeom>
          <a:noFill/>
          <a:ln w="9525" algn="ctr">
            <a:noFill/>
            <a:miter lim="800000"/>
            <a:headEnd/>
            <a:tailEnd/>
          </a:ln>
        </p:spPr>
        <p:txBody>
          <a:bodyPr lIns="90000" tIns="46800" rIns="90000" bIns="46800">
            <a:spAutoFit/>
          </a:bodyPr>
          <a:lstStyle/>
          <a:p>
            <a:pPr algn="l">
              <a:lnSpc>
                <a:spcPct val="80000"/>
              </a:lnSpc>
              <a:spcBef>
                <a:spcPct val="50000"/>
              </a:spcBef>
              <a:buSzPct val="120000"/>
              <a:buFont typeface="Wingdings 2" pitchFamily="18" charset="2"/>
              <a:buNone/>
            </a:pPr>
            <a:r>
              <a:rPr lang="fr-FR" sz="1100">
                <a:solidFill>
                  <a:schemeClr val="accent1"/>
                </a:solidFill>
                <a:latin typeface="Verdana" pitchFamily="34" charset="0"/>
              </a:rPr>
              <a:t>* Les chefs d’entreprise et leurs conjoints collaborateurs sont éligibles sous conditions</a:t>
            </a:r>
          </a:p>
        </p:txBody>
      </p:sp>
      <p:sp>
        <p:nvSpPr>
          <p:cNvPr id="8203" name="AutoShape 10"/>
          <p:cNvSpPr>
            <a:spLocks noGrp="1" noChangeArrowheads="1"/>
          </p:cNvSpPr>
          <p:nvPr>
            <p:ph type="body" idx="1"/>
          </p:nvPr>
        </p:nvSpPr>
        <p:spPr>
          <a:xfrm>
            <a:off x="1708150" y="5173663"/>
            <a:ext cx="5732463" cy="974725"/>
          </a:xfrm>
          <a:prstGeom prst="roundRect">
            <a:avLst>
              <a:gd name="adj" fmla="val 16667"/>
            </a:avLst>
          </a:prstGeom>
          <a:noFill/>
          <a:ln cap="flat" algn="ctr">
            <a:solidFill>
              <a:schemeClr val="accent1"/>
            </a:solidFill>
            <a:round/>
            <a:headEnd type="none" w="med" len="med"/>
            <a:tailEnd type="none" w="med" len="med"/>
          </a:ln>
        </p:spPr>
        <p:txBody>
          <a:bodyPr lIns="54000" tIns="10800" rIns="54000" bIns="10800"/>
          <a:lstStyle/>
          <a:p>
            <a:pPr marL="273050" indent="-273050" eaLnBrk="1" hangingPunct="1">
              <a:spcBef>
                <a:spcPct val="0"/>
              </a:spcBef>
              <a:buFontTx/>
              <a:buNone/>
            </a:pPr>
            <a:r>
              <a:rPr lang="fr-FR" sz="2000" b="1" smtClean="0">
                <a:latin typeface="Arial Narrow" pitchFamily="34" charset="0"/>
              </a:rPr>
              <a:t>Rappel : ce sont des mécanismes collectifs</a:t>
            </a:r>
          </a:p>
          <a:p>
            <a:pPr marL="273050" indent="-273050" eaLnBrk="1" hangingPunct="1">
              <a:spcBef>
                <a:spcPct val="0"/>
              </a:spcBef>
            </a:pPr>
            <a:r>
              <a:rPr lang="fr-FR" smtClean="0">
                <a:latin typeface="Arial Narrow" pitchFamily="34" charset="0"/>
              </a:rPr>
              <a:t>Pas d’exclusion, pas de collèges, pas d’individualisation</a:t>
            </a:r>
          </a:p>
          <a:p>
            <a:pPr marL="273050" indent="-273050" eaLnBrk="1" hangingPunct="1">
              <a:spcBef>
                <a:spcPct val="0"/>
              </a:spcBef>
            </a:pPr>
            <a:r>
              <a:rPr lang="fr-FR" smtClean="0">
                <a:latin typeface="Arial Narrow" pitchFamily="34" charset="0"/>
              </a:rPr>
              <a:t>Existence d’un salarié différent du dirigeant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numéro de diapositive 3"/>
          <p:cNvSpPr>
            <a:spLocks noGrp="1"/>
          </p:cNvSpPr>
          <p:nvPr>
            <p:ph type="sldNum" sz="quarter" idx="10"/>
          </p:nvPr>
        </p:nvSpPr>
        <p:spPr>
          <a:noFill/>
        </p:spPr>
        <p:txBody>
          <a:bodyPr/>
          <a:lstStyle/>
          <a:p>
            <a:fld id="{3BAC8E3C-372A-45CF-B7D5-BA0E7857930B}" type="slidenum">
              <a:rPr lang="fr-FR"/>
              <a:pPr/>
              <a:t>5</a:t>
            </a:fld>
            <a:endParaRPr lang="fr-FR"/>
          </a:p>
        </p:txBody>
      </p:sp>
      <p:sp>
        <p:nvSpPr>
          <p:cNvPr id="6147" name="Rectangle 2"/>
          <p:cNvSpPr>
            <a:spLocks noGrp="1" noChangeArrowheads="1"/>
          </p:cNvSpPr>
          <p:nvPr>
            <p:ph type="title"/>
          </p:nvPr>
        </p:nvSpPr>
        <p:spPr>
          <a:xfrm>
            <a:off x="877888" y="192088"/>
            <a:ext cx="8129587" cy="990600"/>
          </a:xfrm>
          <a:noFill/>
        </p:spPr>
        <p:txBody>
          <a:bodyPr/>
          <a:lstStyle/>
          <a:p>
            <a:pPr algn="ctr" eaLnBrk="1" hangingPunct="1"/>
            <a:r>
              <a:rPr lang="fr-FR" sz="2800" i="1" smtClean="0">
                <a:solidFill>
                  <a:srgbClr val="1D2E58"/>
                </a:solidFill>
                <a:latin typeface="Arial Narrow" pitchFamily="34" charset="0"/>
              </a:rPr>
              <a:t>Des schémas répondant directement aux objectifs patrimoniaux ou sociaux du dirigeant/TNS</a:t>
            </a:r>
          </a:p>
        </p:txBody>
      </p:sp>
      <p:graphicFrame>
        <p:nvGraphicFramePr>
          <p:cNvPr id="694275" name="Group 3"/>
          <p:cNvGraphicFramePr>
            <a:graphicFrameLocks noGrp="1"/>
          </p:cNvGraphicFramePr>
          <p:nvPr>
            <p:ph idx="1"/>
          </p:nvPr>
        </p:nvGraphicFramePr>
        <p:xfrm>
          <a:off x="611188" y="1760538"/>
          <a:ext cx="7861300" cy="3668778"/>
        </p:xfrm>
        <a:graphic>
          <a:graphicData uri="http://schemas.openxmlformats.org/drawingml/2006/table">
            <a:tbl>
              <a:tblPr/>
              <a:tblGrid>
                <a:gridCol w="2101850"/>
                <a:gridCol w="1697037"/>
                <a:gridCol w="1785938"/>
                <a:gridCol w="2276475"/>
              </a:tblGrid>
              <a:tr h="476250">
                <a:tc rowSpan="2">
                  <a:txBody>
                    <a:bodyPr/>
                    <a:lstStyle/>
                    <a:p>
                      <a:pPr marL="0" marR="0" lvl="0" indent="0" algn="l"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dirty="0" smtClean="0">
                          <a:ln>
                            <a:noFill/>
                          </a:ln>
                          <a:solidFill>
                            <a:schemeClr val="bg1"/>
                          </a:solidFill>
                          <a:effectLst/>
                          <a:latin typeface="Arial Narrow" pitchFamily="34" charset="0"/>
                        </a:rPr>
                        <a:t>Mécanisme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gridSpan="2">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2000" b="1" i="0" u="none" strike="noStrike" cap="none" normalizeH="0" baseline="0" smtClean="0">
                          <a:ln>
                            <a:noFill/>
                          </a:ln>
                          <a:solidFill>
                            <a:schemeClr val="bg1"/>
                          </a:solidFill>
                          <a:effectLst/>
                          <a:latin typeface="Arial Narrow" pitchFamily="34" charset="0"/>
                        </a:rPr>
                        <a:t>TPE &lt; 2 salariés dont conjoint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hMerge="1">
                  <a:txBody>
                    <a:bodyPr/>
                    <a:lstStyle/>
                    <a:p>
                      <a:endParaRPr lang="fr-FR"/>
                    </a:p>
                  </a:txBody>
                  <a:tcPr/>
                </a:tc>
                <a:tc rowSpan="2">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Arial Narrow" pitchFamily="34" charset="0"/>
                        </a:rPr>
                        <a:t>TPE / PME </a:t>
                      </a:r>
                      <a:br>
                        <a:rPr kumimoji="0" lang="fr-FR" sz="2000" b="1" i="0" u="none" strike="noStrike" cap="none" normalizeH="0" baseline="0" smtClean="0">
                          <a:ln>
                            <a:noFill/>
                          </a:ln>
                          <a:solidFill>
                            <a:schemeClr val="bg1"/>
                          </a:solidFill>
                          <a:effectLst/>
                          <a:latin typeface="Arial Narrow" pitchFamily="34" charset="0"/>
                        </a:rPr>
                      </a:br>
                      <a:r>
                        <a:rPr kumimoji="0" lang="fr-FR" sz="2000" b="1" i="0" u="none" strike="noStrike" cap="none" normalizeH="0" baseline="0" smtClean="0">
                          <a:ln>
                            <a:noFill/>
                          </a:ln>
                          <a:solidFill>
                            <a:schemeClr val="bg1"/>
                          </a:solidFill>
                          <a:effectLst/>
                          <a:latin typeface="Arial Narrow" pitchFamily="34" charset="0"/>
                        </a:rPr>
                        <a:t>&gt; 2 salariés</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495300">
                <a:tc vMerge="1">
                  <a:txBody>
                    <a:bodyPr/>
                    <a:lstStyle/>
                    <a:p>
                      <a:endParaRPr lang="fr-FR"/>
                    </a:p>
                  </a:txBody>
                  <a:tcPr/>
                </a:tc>
                <a:tc>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TNS / Dirigeant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95000"/>
                        </a:lnSpc>
                        <a:spcBef>
                          <a:spcPct val="0"/>
                        </a:spcBef>
                        <a:spcAft>
                          <a:spcPct val="0"/>
                        </a:spcAft>
                        <a:buClrTx/>
                        <a:buSzPct val="80000"/>
                        <a:buFontTx/>
                        <a:buNone/>
                        <a:tabLst/>
                      </a:pPr>
                      <a:r>
                        <a:rPr kumimoji="0" lang="fr-FR" sz="1800" b="1" i="0" u="none" strike="noStrike" cap="none" normalizeH="0" baseline="0" smtClean="0">
                          <a:ln>
                            <a:noFill/>
                          </a:ln>
                          <a:solidFill>
                            <a:schemeClr val="bg1"/>
                          </a:solidFill>
                          <a:effectLst/>
                          <a:latin typeface="Arial Narrow" pitchFamily="34" charset="0"/>
                        </a:rPr>
                        <a:t>Conjoint salarié</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vMerge="1">
                  <a:txBody>
                    <a:bodyPr/>
                    <a:lstStyle/>
                    <a:p>
                      <a:endParaRPr lang="fr-FR"/>
                    </a:p>
                  </a:txBody>
                  <a:tcPr/>
                </a:tc>
              </a:tr>
              <a:tr h="495300">
                <a:tc>
                  <a:txBody>
                    <a:bodyPr/>
                    <a:lstStyle/>
                    <a:p>
                      <a:pPr marL="0" marR="0" lvl="0" indent="0" algn="l"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smtClean="0">
                          <a:ln>
                            <a:noFill/>
                          </a:ln>
                          <a:solidFill>
                            <a:srgbClr val="1D2E58"/>
                          </a:solidFill>
                          <a:effectLst/>
                          <a:latin typeface="Arial Narrow" pitchFamily="34" charset="0"/>
                          <a:cs typeface="Times New Roman" pitchFamily="18" charset="0"/>
                        </a:rPr>
                        <a:t>Intéressement *</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lang="fr-FR" sz="1600" b="1" dirty="0" smtClean="0">
                          <a:latin typeface="Arial Narrow" pitchFamily="34" charset="0"/>
                        </a:rPr>
                        <a:t>17 310 </a:t>
                      </a: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lang="fr-FR" sz="1600" b="1" dirty="0" smtClean="0">
                          <a:latin typeface="Arial Narrow" pitchFamily="34" charset="0"/>
                        </a:rPr>
                        <a:t>17 310 </a:t>
                      </a: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95000"/>
                        </a:lnSpc>
                        <a:spcBef>
                          <a:spcPct val="45000"/>
                        </a:spcBef>
                        <a:spcAft>
                          <a:spcPct val="0"/>
                        </a:spcAft>
                        <a:buClrTx/>
                        <a:buSzPct val="80000"/>
                        <a:buFontTx/>
                        <a:buNone/>
                        <a:tabLst/>
                      </a:pPr>
                      <a:r>
                        <a:rPr kumimoji="0" lang="fr-FR" sz="1600" b="1" i="0" u="none" strike="noStrike" cap="none" normalizeH="0" baseline="0" smtClean="0">
                          <a:ln>
                            <a:noFill/>
                          </a:ln>
                          <a:solidFill>
                            <a:srgbClr val="1D2E58"/>
                          </a:solidFill>
                          <a:effectLst/>
                          <a:latin typeface="Arial Narrow" pitchFamily="34" charset="0"/>
                          <a:cs typeface="Times New Roman" pitchFamily="18" charset="0"/>
                        </a:rPr>
                        <a:t>Participation *</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lang="fr-FR" sz="1600" b="1" dirty="0" smtClean="0">
                          <a:latin typeface="Arial Narrow" pitchFamily="34" charset="0"/>
                        </a:rPr>
                        <a:t>25 965 </a:t>
                      </a:r>
                      <a:r>
                        <a:rPr kumimoji="0" lang="fr-FR" sz="1600" b="1" i="0" u="none" strike="noStrike" cap="none" normalizeH="0" baseline="0" dirty="0" smtClean="0">
                          <a:ln>
                            <a:noFill/>
                          </a:ln>
                          <a:solidFill>
                            <a:schemeClr val="tx1"/>
                          </a:solidFill>
                          <a:effectLst/>
                          <a:latin typeface="Arial Narrow" pitchFamily="34" charset="0"/>
                          <a:cs typeface="Times New Roman" pitchFamily="18" charset="0"/>
                        </a:rPr>
                        <a: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lang="fr-FR" sz="1600" b="1" dirty="0" smtClean="0">
                          <a:latin typeface="Arial Narrow" pitchFamily="34" charset="0"/>
                        </a:rPr>
                        <a:t>25 965 </a:t>
                      </a: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95000"/>
                        </a:lnSpc>
                        <a:spcBef>
                          <a:spcPct val="45000"/>
                        </a:spcBef>
                        <a:spcAft>
                          <a:spcPct val="0"/>
                        </a:spcAft>
                        <a:buClrTx/>
                        <a:buSzPct val="80000"/>
                        <a:buFontTx/>
                        <a:buNone/>
                        <a:tabLst/>
                      </a:pPr>
                      <a:r>
                        <a:rPr kumimoji="0" lang="fr-FR" sz="1600" b="1" i="0" u="none" strike="noStrike" cap="none" normalizeH="0" baseline="0" smtClean="0">
                          <a:ln>
                            <a:noFill/>
                          </a:ln>
                          <a:solidFill>
                            <a:srgbClr val="1D2E58"/>
                          </a:solidFill>
                          <a:effectLst/>
                          <a:latin typeface="Arial Narrow" pitchFamily="34" charset="0"/>
                          <a:cs typeface="Times New Roman" pitchFamily="18" charset="0"/>
                        </a:rPr>
                        <a:t>Plans d’épargne * (abondements)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PEI : </a:t>
                      </a:r>
                      <a:r>
                        <a:rPr lang="fr-FR" sz="1600" dirty="0" smtClean="0">
                          <a:latin typeface="Arial Narrow" pitchFamily="34" charset="0"/>
                        </a:rPr>
                        <a:t>2 769 </a:t>
                      </a: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PERCOI : </a:t>
                      </a:r>
                      <a:r>
                        <a:rPr lang="fr-FR" sz="1600" dirty="0" smtClean="0">
                          <a:latin typeface="Arial Narrow" pitchFamily="34" charset="0"/>
                        </a:rPr>
                        <a:t>5 539</a:t>
                      </a: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PEI : </a:t>
                      </a:r>
                      <a:r>
                        <a:rPr lang="fr-FR" sz="1600" dirty="0" smtClean="0">
                          <a:latin typeface="Arial Narrow" pitchFamily="34" charset="0"/>
                        </a:rPr>
                        <a:t>2 769 </a:t>
                      </a: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a:t>
                      </a:r>
                    </a:p>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PERCOI : </a:t>
                      </a:r>
                      <a:r>
                        <a:rPr lang="fr-FR" sz="1600" dirty="0" smtClean="0">
                          <a:latin typeface="Arial Narrow" pitchFamily="34" charset="0"/>
                        </a:rPr>
                        <a:t>5 539</a:t>
                      </a: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PEI : </a:t>
                      </a:r>
                      <a:r>
                        <a:rPr lang="fr-FR" sz="1600" dirty="0" smtClean="0">
                          <a:latin typeface="Arial Narrow" pitchFamily="34" charset="0"/>
                        </a:rPr>
                        <a:t>2 769 </a:t>
                      </a: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 €</a:t>
                      </a:r>
                    </a:p>
                    <a:p>
                      <a:pPr marL="0" marR="0" lvl="0" indent="0" algn="ctr" defTabSz="914400" rtl="0" eaLnBrk="1" fontAlgn="base" latinLnBrk="0" hangingPunct="1">
                        <a:lnSpc>
                          <a:spcPct val="100000"/>
                        </a:lnSpc>
                        <a:spcBef>
                          <a:spcPct val="20000"/>
                        </a:spcBef>
                        <a:spcAft>
                          <a:spcPct val="0"/>
                        </a:spcAft>
                        <a:buClrTx/>
                        <a:buSzPct val="80000"/>
                        <a:buFontTx/>
                        <a:buNone/>
                        <a:tabLst/>
                      </a:pP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PERCOI : </a:t>
                      </a:r>
                      <a:r>
                        <a:rPr lang="fr-FR" sz="1600" dirty="0" smtClean="0">
                          <a:latin typeface="Arial Narrow" pitchFamily="34" charset="0"/>
                        </a:rPr>
                        <a:t>5 539</a:t>
                      </a:r>
                      <a:r>
                        <a:rPr kumimoji="0" lang="fr-FR" sz="1600" b="0" i="0" u="none" strike="noStrike" cap="none" normalizeH="0" baseline="0" dirty="0" smtClean="0">
                          <a:ln>
                            <a:noFill/>
                          </a:ln>
                          <a:solidFill>
                            <a:schemeClr val="tx1"/>
                          </a:solidFill>
                          <a:effectLst/>
                          <a:latin typeface="Arial Narrow" pitchFamily="34" charset="0"/>
                          <a:cs typeface="Times New Roman" pitchFamily="18" charset="0"/>
                        </a:rPr>
                        <a:t>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95000"/>
                        </a:lnSpc>
                        <a:spcBef>
                          <a:spcPct val="45000"/>
                        </a:spcBef>
                        <a:spcAft>
                          <a:spcPct val="0"/>
                        </a:spcAft>
                        <a:buClrTx/>
                        <a:buSzPct val="80000"/>
                        <a:buFontTx/>
                        <a:buNone/>
                        <a:tabLst/>
                      </a:pPr>
                      <a:r>
                        <a:rPr kumimoji="0" lang="fr-FR" sz="1600" b="1" i="0" u="none" strike="noStrike" cap="none" normalizeH="0" baseline="0" smtClean="0">
                          <a:ln>
                            <a:noFill/>
                          </a:ln>
                          <a:solidFill>
                            <a:srgbClr val="1D2E58"/>
                          </a:solidFill>
                          <a:effectLst/>
                          <a:latin typeface="Arial Narrow" pitchFamily="34" charset="0"/>
                          <a:cs typeface="Times New Roman" pitchFamily="18" charset="0"/>
                        </a:rPr>
                        <a:t>Montants individuels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dirty="0" smtClean="0">
                          <a:ln>
                            <a:noFill/>
                          </a:ln>
                          <a:solidFill>
                            <a:schemeClr val="tx1"/>
                          </a:solidFill>
                          <a:effectLst/>
                          <a:latin typeface="Arial Narrow" pitchFamily="34" charset="0"/>
                          <a:cs typeface="Times New Roman" pitchFamily="18" charset="0"/>
                        </a:rPr>
                        <a:t>51 583 €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dirty="0" smtClean="0">
                          <a:ln>
                            <a:noFill/>
                          </a:ln>
                          <a:solidFill>
                            <a:schemeClr val="tx1"/>
                          </a:solidFill>
                          <a:effectLst/>
                          <a:latin typeface="Arial Narrow" pitchFamily="34" charset="0"/>
                          <a:cs typeface="Times New Roman" pitchFamily="18" charset="0"/>
                        </a:rPr>
                        <a:t>51 583 €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dirty="0" smtClean="0">
                          <a:ln>
                            <a:noFill/>
                          </a:ln>
                          <a:solidFill>
                            <a:schemeClr val="tx1"/>
                          </a:solidFill>
                          <a:effectLst/>
                          <a:latin typeface="Arial Narrow" pitchFamily="34" charset="0"/>
                          <a:cs typeface="Times New Roman" pitchFamily="18" charset="0"/>
                        </a:rPr>
                        <a:t>8 308 €</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100000"/>
                        </a:lnSpc>
                        <a:spcBef>
                          <a:spcPct val="0"/>
                        </a:spcBef>
                        <a:spcAft>
                          <a:spcPct val="0"/>
                        </a:spcAft>
                        <a:buClrTx/>
                        <a:buSzPct val="80000"/>
                        <a:buFontTx/>
                        <a:buNone/>
                        <a:tabLst/>
                      </a:pPr>
                      <a:r>
                        <a:rPr kumimoji="0" lang="fr-FR" sz="1600" b="1" i="0" u="none" strike="noStrike" cap="none" normalizeH="0" baseline="0" smtClean="0">
                          <a:ln>
                            <a:noFill/>
                          </a:ln>
                          <a:solidFill>
                            <a:srgbClr val="1D2E58"/>
                          </a:solidFill>
                          <a:effectLst/>
                          <a:latin typeface="Arial Narrow" pitchFamily="34" charset="0"/>
                        </a:rPr>
                        <a:t>Totaux </a:t>
                      </a:r>
                    </a:p>
                    <a:p>
                      <a:pPr marL="0" marR="0" lvl="0" indent="0" algn="l" defTabSz="914400" rtl="0" eaLnBrk="1" fontAlgn="base" latinLnBrk="0" hangingPunct="1">
                        <a:lnSpc>
                          <a:spcPct val="100000"/>
                        </a:lnSpc>
                        <a:spcBef>
                          <a:spcPct val="0"/>
                        </a:spcBef>
                        <a:spcAft>
                          <a:spcPct val="0"/>
                        </a:spcAft>
                        <a:buClrTx/>
                        <a:buSzPct val="80000"/>
                        <a:buFontTx/>
                        <a:buNone/>
                        <a:tabLst/>
                      </a:pPr>
                      <a:r>
                        <a:rPr kumimoji="0" lang="fr-FR" sz="1600" b="0" i="0" u="none" strike="noStrike" cap="none" normalizeH="0" baseline="0" smtClean="0">
                          <a:ln>
                            <a:noFill/>
                          </a:ln>
                          <a:solidFill>
                            <a:srgbClr val="1D2E58"/>
                          </a:solidFill>
                          <a:effectLst/>
                          <a:latin typeface="Arial Narrow" pitchFamily="34" charset="0"/>
                        </a:rPr>
                        <a:t>(chaque année)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Pct val="80000"/>
                        <a:buFontTx/>
                        <a:buNone/>
                        <a:tabLst/>
                      </a:pPr>
                      <a:r>
                        <a:rPr kumimoji="0" lang="fr-FR" sz="2000" b="1" i="0" u="none" strike="noStrike" cap="none" normalizeH="0" baseline="0" dirty="0" smtClean="0">
                          <a:ln>
                            <a:noFill/>
                          </a:ln>
                          <a:solidFill>
                            <a:srgbClr val="FF0000"/>
                          </a:solidFill>
                          <a:effectLst/>
                          <a:latin typeface="Arial Narrow" pitchFamily="34" charset="0"/>
                          <a:cs typeface="Times New Roman" pitchFamily="18" charset="0"/>
                        </a:rPr>
                        <a:t>103 166 €** pour un couple / an</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600" b="1" i="0" u="none" strike="noStrike" cap="none" normalizeH="0" baseline="0" dirty="0" smtClean="0">
                          <a:ln>
                            <a:noFill/>
                          </a:ln>
                          <a:solidFill>
                            <a:srgbClr val="1D2E58"/>
                          </a:solidFill>
                          <a:effectLst/>
                          <a:latin typeface="Arial Narrow" pitchFamily="34" charset="0"/>
                          <a:cs typeface="Times New Roman" pitchFamily="18" charset="0"/>
                        </a:rPr>
                        <a:t>8 308 €** / bénéficiaire</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186" name="Rectangle 41"/>
          <p:cNvSpPr>
            <a:spLocks noChangeArrowheads="1"/>
          </p:cNvSpPr>
          <p:nvPr/>
        </p:nvSpPr>
        <p:spPr bwMode="auto">
          <a:xfrm>
            <a:off x="849313" y="5826125"/>
            <a:ext cx="7848600" cy="304800"/>
          </a:xfrm>
          <a:prstGeom prst="rect">
            <a:avLst/>
          </a:prstGeom>
          <a:noFill/>
          <a:ln w="9525" algn="ctr">
            <a:noFill/>
            <a:miter lim="800000"/>
            <a:headEnd/>
            <a:tailEnd/>
          </a:ln>
        </p:spPr>
        <p:txBody>
          <a:bodyPr>
            <a:spAutoFit/>
          </a:bodyPr>
          <a:lstStyle/>
          <a:p>
            <a:pPr algn="l"/>
            <a:r>
              <a:rPr lang="fr-FR" sz="1400">
                <a:latin typeface="Arial Narrow" pitchFamily="34" charset="0"/>
              </a:rPr>
              <a:t>** Bruts de CSG/CRDS et de taxe pour les Fonds de Réserve de Retraite sur l’abondement  PERCO(I) &gt; à 2 300 €</a:t>
            </a:r>
          </a:p>
        </p:txBody>
      </p:sp>
      <p:sp>
        <p:nvSpPr>
          <p:cNvPr id="6187" name="Text Box 42"/>
          <p:cNvSpPr txBox="1">
            <a:spLocks noChangeArrowheads="1"/>
          </p:cNvSpPr>
          <p:nvPr/>
        </p:nvSpPr>
        <p:spPr bwMode="auto">
          <a:xfrm>
            <a:off x="6197600" y="1252538"/>
            <a:ext cx="2289175" cy="452437"/>
          </a:xfrm>
          <a:prstGeom prst="rect">
            <a:avLst/>
          </a:prstGeom>
          <a:solidFill>
            <a:schemeClr val="bg2"/>
          </a:solidFill>
          <a:ln w="22225">
            <a:solidFill>
              <a:schemeClr val="bg1"/>
            </a:solidFill>
            <a:miter lim="800000"/>
            <a:headEnd/>
            <a:tailEnd/>
          </a:ln>
        </p:spPr>
        <p:txBody>
          <a:bodyPr lIns="54000" tIns="46800" rIns="54000" bIns="46800" anchor="ctr"/>
          <a:lstStyle/>
          <a:p>
            <a:pPr>
              <a:lnSpc>
                <a:spcPct val="95000"/>
              </a:lnSpc>
            </a:pPr>
            <a:r>
              <a:rPr lang="fr-FR" b="1">
                <a:solidFill>
                  <a:schemeClr val="bg1"/>
                </a:solidFill>
                <a:latin typeface="Arial Narrow" pitchFamily="34" charset="0"/>
              </a:rPr>
              <a:t>Motivation / Prime</a:t>
            </a:r>
          </a:p>
        </p:txBody>
      </p:sp>
      <p:sp>
        <p:nvSpPr>
          <p:cNvPr id="6188" name="Text Box 43"/>
          <p:cNvSpPr txBox="1">
            <a:spLocks noChangeArrowheads="1"/>
          </p:cNvSpPr>
          <p:nvPr/>
        </p:nvSpPr>
        <p:spPr bwMode="auto">
          <a:xfrm>
            <a:off x="2725738" y="1252538"/>
            <a:ext cx="3443287" cy="452437"/>
          </a:xfrm>
          <a:prstGeom prst="rect">
            <a:avLst/>
          </a:prstGeom>
          <a:solidFill>
            <a:schemeClr val="bg2"/>
          </a:solidFill>
          <a:ln w="22225" algn="ctr">
            <a:solidFill>
              <a:schemeClr val="bg1"/>
            </a:solidFill>
            <a:miter lim="800000"/>
            <a:headEnd/>
            <a:tailEnd/>
          </a:ln>
        </p:spPr>
        <p:txBody>
          <a:bodyPr lIns="54000" tIns="46800" rIns="54000" bIns="46800" anchor="ctr"/>
          <a:lstStyle/>
          <a:p>
            <a:pPr>
              <a:lnSpc>
                <a:spcPct val="95000"/>
              </a:lnSpc>
            </a:pPr>
            <a:r>
              <a:rPr lang="fr-FR" b="1">
                <a:solidFill>
                  <a:schemeClr val="bg1"/>
                </a:solidFill>
                <a:latin typeface="Arial Narrow" pitchFamily="34" charset="0"/>
              </a:rPr>
              <a:t>Patrimoine / Retraite</a:t>
            </a:r>
          </a:p>
        </p:txBody>
      </p:sp>
      <p:sp>
        <p:nvSpPr>
          <p:cNvPr id="6189" name="Rectangle 44"/>
          <p:cNvSpPr>
            <a:spLocks noChangeArrowheads="1"/>
          </p:cNvSpPr>
          <p:nvPr/>
        </p:nvSpPr>
        <p:spPr bwMode="auto">
          <a:xfrm>
            <a:off x="900113" y="5589588"/>
            <a:ext cx="7848600" cy="304800"/>
          </a:xfrm>
          <a:prstGeom prst="rect">
            <a:avLst/>
          </a:prstGeom>
          <a:noFill/>
          <a:ln w="9525" algn="ctr">
            <a:noFill/>
            <a:miter lim="800000"/>
            <a:headEnd/>
            <a:tailEnd/>
          </a:ln>
        </p:spPr>
        <p:txBody>
          <a:bodyPr>
            <a:spAutoFit/>
          </a:bodyPr>
          <a:lstStyle/>
          <a:p>
            <a:pPr algn="l"/>
            <a:r>
              <a:rPr lang="fr-FR" sz="1400" dirty="0">
                <a:latin typeface="Arial Narrow" pitchFamily="34" charset="0"/>
              </a:rPr>
              <a:t>* Maximum légal en </a:t>
            </a:r>
            <a:r>
              <a:rPr lang="fr-FR" sz="1400" dirty="0" smtClean="0">
                <a:latin typeface="Arial Narrow" pitchFamily="34" charset="0"/>
              </a:rPr>
              <a:t>2010</a:t>
            </a:r>
            <a:endParaRPr lang="fr-FR" sz="1400" dirty="0">
              <a:latin typeface="Arial Narrow" pitchFamily="34" charset="0"/>
            </a:endParaRPr>
          </a:p>
        </p:txBody>
      </p:sp>
      <p:sp>
        <p:nvSpPr>
          <p:cNvPr id="6190" name="Rectangle 45"/>
          <p:cNvSpPr>
            <a:spLocks noChangeArrowheads="1"/>
          </p:cNvSpPr>
          <p:nvPr/>
        </p:nvSpPr>
        <p:spPr bwMode="auto">
          <a:xfrm rot="-1029578">
            <a:off x="257175" y="981075"/>
            <a:ext cx="1468438" cy="466725"/>
          </a:xfrm>
          <a:prstGeom prst="rect">
            <a:avLst/>
          </a:prstGeom>
          <a:noFill/>
          <a:ln w="9525">
            <a:solidFill>
              <a:schemeClr val="tx1"/>
            </a:solidFill>
            <a:miter lim="800000"/>
            <a:headEnd/>
            <a:tailEnd/>
          </a:ln>
        </p:spPr>
        <p:txBody>
          <a:bodyPr wrap="none" lIns="90000" tIns="46800" rIns="90000" bIns="46800">
            <a:spAutoFit/>
          </a:bodyPr>
          <a:lstStyle/>
          <a:p>
            <a:pPr algn="l"/>
            <a:r>
              <a:rPr lang="fr-FR" b="1">
                <a:solidFill>
                  <a:srgbClr val="1D2E58"/>
                </a:solidFill>
                <a:latin typeface="Arial Narrow" pitchFamily="34" charset="0"/>
              </a:rPr>
              <a:t>Illustration</a:t>
            </a:r>
          </a:p>
        </p:txBody>
      </p:sp>
      <p:sp>
        <p:nvSpPr>
          <p:cNvPr id="6191" name="Rectangle 46"/>
          <p:cNvSpPr>
            <a:spLocks noChangeArrowheads="1"/>
          </p:cNvSpPr>
          <p:nvPr/>
        </p:nvSpPr>
        <p:spPr bwMode="auto">
          <a:xfrm>
            <a:off x="1890713" y="6311900"/>
            <a:ext cx="6581775" cy="342900"/>
          </a:xfrm>
          <a:prstGeom prst="rect">
            <a:avLst/>
          </a:prstGeom>
          <a:noFill/>
          <a:ln w="9525">
            <a:noFill/>
            <a:miter lim="800000"/>
            <a:headEnd/>
            <a:tailEnd/>
          </a:ln>
        </p:spPr>
        <p:txBody>
          <a:bodyPr/>
          <a:lstStyle/>
          <a:p>
            <a:pPr algn="l">
              <a:lnSpc>
                <a:spcPct val="80000"/>
              </a:lnSpc>
              <a:spcBef>
                <a:spcPct val="80000"/>
              </a:spcBef>
              <a:buSzPct val="80000"/>
            </a:pPr>
            <a:r>
              <a:rPr lang="fr-FR" sz="1000">
                <a:solidFill>
                  <a:schemeClr val="accent2"/>
                </a:solidFill>
                <a:latin typeface="Verdana" pitchFamily="34" charset="0"/>
              </a:rPr>
              <a:t>* Loi en faveur des revenus du travail du 3 décembre 2008 : le dirigeant et son conjoint collaborateur ou associé de société de moins de 50 salariés sont bénéficiaires de la participation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u numéro de diapositive 3"/>
          <p:cNvSpPr>
            <a:spLocks noGrp="1"/>
          </p:cNvSpPr>
          <p:nvPr>
            <p:ph type="sldNum" sz="quarter" idx="10"/>
          </p:nvPr>
        </p:nvSpPr>
        <p:spPr>
          <a:noFill/>
        </p:spPr>
        <p:txBody>
          <a:bodyPr/>
          <a:lstStyle/>
          <a:p>
            <a:fld id="{E809655B-983B-4C5E-866A-6794C8C9FEF2}" type="slidenum">
              <a:rPr lang="fr-FR"/>
              <a:pPr/>
              <a:t>6</a:t>
            </a:fld>
            <a:endParaRPr lang="fr-FR"/>
          </a:p>
        </p:txBody>
      </p:sp>
      <p:sp>
        <p:nvSpPr>
          <p:cNvPr id="9219" name="Rectangle 2"/>
          <p:cNvSpPr>
            <a:spLocks noGrp="1" noChangeArrowheads="1"/>
          </p:cNvSpPr>
          <p:nvPr>
            <p:ph type="title"/>
          </p:nvPr>
        </p:nvSpPr>
        <p:spPr>
          <a:xfrm>
            <a:off x="685800" y="190500"/>
            <a:ext cx="7772400" cy="990600"/>
          </a:xfrm>
          <a:noFill/>
        </p:spPr>
        <p:txBody>
          <a:bodyPr/>
          <a:lstStyle/>
          <a:p>
            <a:pPr algn="ctr" eaLnBrk="1" hangingPunct="1"/>
            <a:r>
              <a:rPr lang="fr-FR" sz="2800" i="1" smtClean="0">
                <a:solidFill>
                  <a:srgbClr val="1D2E58"/>
                </a:solidFill>
                <a:latin typeface="Arial Narrow" pitchFamily="34" charset="0"/>
              </a:rPr>
              <a:t>L’efficacité sociale et fiscale de l’épargne salariale</a:t>
            </a:r>
          </a:p>
        </p:txBody>
      </p:sp>
      <p:grpSp>
        <p:nvGrpSpPr>
          <p:cNvPr id="9220" name="Group 3"/>
          <p:cNvGrpSpPr>
            <a:grpSpLocks/>
          </p:cNvGrpSpPr>
          <p:nvPr/>
        </p:nvGrpSpPr>
        <p:grpSpPr bwMode="auto">
          <a:xfrm>
            <a:off x="4184650" y="3032125"/>
            <a:ext cx="1276350" cy="2359025"/>
            <a:chOff x="2752" y="1824"/>
            <a:chExt cx="842" cy="1626"/>
          </a:xfrm>
        </p:grpSpPr>
        <p:sp>
          <p:nvSpPr>
            <p:cNvPr id="9269" name="Rectangle 4"/>
            <p:cNvSpPr>
              <a:spLocks noChangeArrowheads="1"/>
            </p:cNvSpPr>
            <p:nvPr/>
          </p:nvSpPr>
          <p:spPr bwMode="auto">
            <a:xfrm>
              <a:off x="2776" y="1840"/>
              <a:ext cx="694" cy="1610"/>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grpSp>
          <p:nvGrpSpPr>
            <p:cNvPr id="9270" name="Group 5"/>
            <p:cNvGrpSpPr>
              <a:grpSpLocks/>
            </p:cNvGrpSpPr>
            <p:nvPr/>
          </p:nvGrpSpPr>
          <p:grpSpPr bwMode="auto">
            <a:xfrm>
              <a:off x="2752" y="1824"/>
              <a:ext cx="842" cy="168"/>
              <a:chOff x="2752" y="1824"/>
              <a:chExt cx="842" cy="168"/>
            </a:xfrm>
          </p:grpSpPr>
          <p:sp>
            <p:nvSpPr>
              <p:cNvPr id="9271" name="Rectangle 6"/>
              <p:cNvSpPr>
                <a:spLocks noChangeArrowheads="1"/>
              </p:cNvSpPr>
              <p:nvPr/>
            </p:nvSpPr>
            <p:spPr bwMode="auto">
              <a:xfrm>
                <a:off x="2777" y="1843"/>
                <a:ext cx="694" cy="121"/>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9272" name="Rectangle 7"/>
              <p:cNvSpPr>
                <a:spLocks noChangeArrowheads="1"/>
              </p:cNvSpPr>
              <p:nvPr/>
            </p:nvSpPr>
            <p:spPr bwMode="auto">
              <a:xfrm>
                <a:off x="2752" y="1824"/>
                <a:ext cx="842" cy="168"/>
              </a:xfrm>
              <a:prstGeom prst="rect">
                <a:avLst/>
              </a:prstGeom>
              <a:noFill/>
              <a:ln w="9525">
                <a:noFill/>
                <a:miter lim="800000"/>
                <a:headEnd/>
                <a:tailEnd/>
              </a:ln>
            </p:spPr>
            <p:txBody>
              <a:bodyPr lIns="90000" tIns="46800" rIns="90000" bIns="46800">
                <a:spAutoFit/>
              </a:bodyPr>
              <a:lstStyle/>
              <a:p>
                <a:r>
                  <a:rPr lang="fr-FR" sz="1000">
                    <a:solidFill>
                      <a:schemeClr val="bg1"/>
                    </a:solidFill>
                    <a:latin typeface="Verdana" pitchFamily="34" charset="0"/>
                  </a:rPr>
                  <a:t>CSG/CRDS</a:t>
                </a:r>
              </a:p>
            </p:txBody>
          </p:sp>
        </p:grpSp>
      </p:grpSp>
      <p:grpSp>
        <p:nvGrpSpPr>
          <p:cNvPr id="9221" name="Group 8"/>
          <p:cNvGrpSpPr>
            <a:grpSpLocks/>
          </p:cNvGrpSpPr>
          <p:nvPr/>
        </p:nvGrpSpPr>
        <p:grpSpPr bwMode="auto">
          <a:xfrm>
            <a:off x="7302500" y="2824163"/>
            <a:ext cx="1060450" cy="2566987"/>
            <a:chOff x="4809" y="1680"/>
            <a:chExt cx="699" cy="1770"/>
          </a:xfrm>
        </p:grpSpPr>
        <p:sp>
          <p:nvSpPr>
            <p:cNvPr id="9267" name="Rectangle 9"/>
            <p:cNvSpPr>
              <a:spLocks noChangeArrowheads="1"/>
            </p:cNvSpPr>
            <p:nvPr/>
          </p:nvSpPr>
          <p:spPr bwMode="auto">
            <a:xfrm>
              <a:off x="4814" y="1840"/>
              <a:ext cx="694" cy="1610"/>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sp>
          <p:nvSpPr>
            <p:cNvPr id="9268" name="Rectangle 10"/>
            <p:cNvSpPr>
              <a:spLocks noChangeArrowheads="1"/>
            </p:cNvSpPr>
            <p:nvPr/>
          </p:nvSpPr>
          <p:spPr bwMode="auto">
            <a:xfrm>
              <a:off x="4809" y="1680"/>
              <a:ext cx="699" cy="167"/>
            </a:xfrm>
            <a:prstGeom prst="rect">
              <a:avLst/>
            </a:prstGeom>
            <a:solidFill>
              <a:schemeClr val="accent1"/>
            </a:solidFill>
            <a:ln w="9525">
              <a:solidFill>
                <a:srgbClr val="1D2E58"/>
              </a:solidFill>
              <a:miter lim="800000"/>
              <a:headEnd/>
              <a:tailEnd/>
            </a:ln>
          </p:spPr>
          <p:txBody>
            <a:bodyPr lIns="90000" tIns="46800" rIns="90000" bIns="46800" anchor="ctr">
              <a:spAutoFit/>
            </a:bodyPr>
            <a:lstStyle/>
            <a:p>
              <a:endParaRPr lang="fr-FR"/>
            </a:p>
          </p:txBody>
        </p:sp>
      </p:grpSp>
      <p:sp>
        <p:nvSpPr>
          <p:cNvPr id="9222" name="Rectangle 11"/>
          <p:cNvSpPr>
            <a:spLocks noChangeArrowheads="1"/>
          </p:cNvSpPr>
          <p:nvPr/>
        </p:nvSpPr>
        <p:spPr bwMode="auto">
          <a:xfrm>
            <a:off x="7031038" y="1460500"/>
            <a:ext cx="1651000" cy="1069975"/>
          </a:xfrm>
          <a:prstGeom prst="rect">
            <a:avLst/>
          </a:prstGeom>
          <a:noFill/>
          <a:ln w="9525" algn="ctr">
            <a:noFill/>
            <a:miter lim="800000"/>
            <a:headEnd/>
            <a:tailEnd/>
          </a:ln>
        </p:spPr>
        <p:txBody>
          <a:bodyPr lIns="90000" tIns="46800" rIns="90000" bIns="46800">
            <a:spAutoFit/>
          </a:bodyPr>
          <a:lstStyle/>
          <a:p>
            <a:r>
              <a:rPr lang="fr-FR" sz="1600" b="1">
                <a:latin typeface="Verdana" pitchFamily="34" charset="0"/>
              </a:rPr>
              <a:t>Pour un gain identique salarié </a:t>
            </a:r>
          </a:p>
          <a:p>
            <a:r>
              <a:rPr lang="fr-FR" sz="1600" b="1">
                <a:latin typeface="Verdana" pitchFamily="34" charset="0"/>
              </a:rPr>
              <a:t>de 1000€</a:t>
            </a:r>
          </a:p>
        </p:txBody>
      </p:sp>
      <p:sp>
        <p:nvSpPr>
          <p:cNvPr id="9223" name="Line 12"/>
          <p:cNvSpPr>
            <a:spLocks noChangeShapeType="1"/>
          </p:cNvSpPr>
          <p:nvPr/>
        </p:nvSpPr>
        <p:spPr bwMode="auto">
          <a:xfrm>
            <a:off x="5551488" y="938213"/>
            <a:ext cx="25400" cy="5089525"/>
          </a:xfrm>
          <a:prstGeom prst="line">
            <a:avLst/>
          </a:prstGeom>
          <a:noFill/>
          <a:ln w="9525" cap="rnd">
            <a:solidFill>
              <a:schemeClr val="accent1"/>
            </a:solidFill>
            <a:prstDash val="sysDot"/>
            <a:round/>
            <a:headEnd/>
            <a:tailEnd/>
          </a:ln>
        </p:spPr>
        <p:txBody>
          <a:bodyPr lIns="90000" tIns="46800" rIns="90000" bIns="46800">
            <a:spAutoFit/>
          </a:bodyPr>
          <a:lstStyle/>
          <a:p>
            <a:endParaRPr lang="fr-FR"/>
          </a:p>
        </p:txBody>
      </p:sp>
      <p:sp>
        <p:nvSpPr>
          <p:cNvPr id="9224" name="Rectangle 13"/>
          <p:cNvSpPr>
            <a:spLocks noChangeArrowheads="1"/>
          </p:cNvSpPr>
          <p:nvPr/>
        </p:nvSpPr>
        <p:spPr bwMode="auto">
          <a:xfrm>
            <a:off x="390525" y="3052763"/>
            <a:ext cx="1052513" cy="2335212"/>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grpSp>
        <p:nvGrpSpPr>
          <p:cNvPr id="9225" name="Group 14"/>
          <p:cNvGrpSpPr>
            <a:grpSpLocks/>
          </p:cNvGrpSpPr>
          <p:nvPr/>
        </p:nvGrpSpPr>
        <p:grpSpPr bwMode="auto">
          <a:xfrm>
            <a:off x="319088" y="4117975"/>
            <a:ext cx="1184275" cy="222250"/>
            <a:chOff x="202" y="2515"/>
            <a:chExt cx="781" cy="154"/>
          </a:xfrm>
        </p:grpSpPr>
        <p:sp>
          <p:nvSpPr>
            <p:cNvPr id="9265" name="Rectangle 15"/>
            <p:cNvSpPr>
              <a:spLocks noChangeArrowheads="1"/>
            </p:cNvSpPr>
            <p:nvPr/>
          </p:nvSpPr>
          <p:spPr bwMode="auto">
            <a:xfrm>
              <a:off x="249" y="2515"/>
              <a:ext cx="694" cy="142"/>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9266" name="Rectangle 16"/>
            <p:cNvSpPr>
              <a:spLocks noChangeArrowheads="1"/>
            </p:cNvSpPr>
            <p:nvPr/>
          </p:nvSpPr>
          <p:spPr bwMode="auto">
            <a:xfrm>
              <a:off x="202" y="2532"/>
              <a:ext cx="781" cy="137"/>
            </a:xfrm>
            <a:prstGeom prst="rect">
              <a:avLst/>
            </a:prstGeom>
            <a:noFill/>
            <a:ln w="9525">
              <a:noFill/>
              <a:miter lim="800000"/>
              <a:headEnd/>
              <a:tailEnd/>
            </a:ln>
          </p:spPr>
          <p:txBody>
            <a:bodyPr lIns="90000" tIns="46800" rIns="90000" bIns="46800">
              <a:spAutoFit/>
            </a:bodyPr>
            <a:lstStyle/>
            <a:p>
              <a:pPr>
                <a:lnSpc>
                  <a:spcPct val="70000"/>
                </a:lnSpc>
              </a:pPr>
              <a:r>
                <a:rPr lang="fr-FR" sz="1000">
                  <a:solidFill>
                    <a:schemeClr val="bg1"/>
                  </a:solidFill>
                  <a:latin typeface="Verdana" pitchFamily="34" charset="0"/>
                </a:rPr>
                <a:t>Impôt revenu</a:t>
              </a:r>
            </a:p>
          </p:txBody>
        </p:sp>
      </p:grpSp>
      <p:grpSp>
        <p:nvGrpSpPr>
          <p:cNvPr id="9226" name="Group 17"/>
          <p:cNvGrpSpPr>
            <a:grpSpLocks/>
          </p:cNvGrpSpPr>
          <p:nvPr/>
        </p:nvGrpSpPr>
        <p:grpSpPr bwMode="auto">
          <a:xfrm>
            <a:off x="352425" y="3211513"/>
            <a:ext cx="1203325" cy="509587"/>
            <a:chOff x="224" y="1884"/>
            <a:chExt cx="794" cy="351"/>
          </a:xfrm>
        </p:grpSpPr>
        <p:sp>
          <p:nvSpPr>
            <p:cNvPr id="9263" name="Rectangle 18"/>
            <p:cNvSpPr>
              <a:spLocks noChangeArrowheads="1"/>
            </p:cNvSpPr>
            <p:nvPr/>
          </p:nvSpPr>
          <p:spPr bwMode="auto">
            <a:xfrm>
              <a:off x="249" y="1884"/>
              <a:ext cx="694" cy="351"/>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9264" name="Rectangle 19"/>
            <p:cNvSpPr>
              <a:spLocks noChangeArrowheads="1"/>
            </p:cNvSpPr>
            <p:nvPr/>
          </p:nvSpPr>
          <p:spPr bwMode="auto">
            <a:xfrm>
              <a:off x="224" y="1949"/>
              <a:ext cx="794" cy="209"/>
            </a:xfrm>
            <a:prstGeom prst="rect">
              <a:avLst/>
            </a:prstGeom>
            <a:noFill/>
            <a:ln w="9525" algn="ctr">
              <a:noFill/>
              <a:miter lim="800000"/>
              <a:headEnd/>
              <a:tailEnd/>
            </a:ln>
          </p:spPr>
          <p:txBody>
            <a:bodyPr lIns="90000" tIns="46800" rIns="90000" bIns="46800">
              <a:spAutoFit/>
            </a:bodyPr>
            <a:lstStyle/>
            <a:p>
              <a:pPr>
                <a:lnSpc>
                  <a:spcPct val="70000"/>
                </a:lnSpc>
              </a:pPr>
              <a:r>
                <a:rPr lang="fr-FR" sz="1000">
                  <a:solidFill>
                    <a:schemeClr val="bg1"/>
                  </a:solidFill>
                  <a:latin typeface="Verdana" pitchFamily="34" charset="0"/>
                </a:rPr>
                <a:t>Charges </a:t>
              </a:r>
            </a:p>
            <a:p>
              <a:pPr>
                <a:lnSpc>
                  <a:spcPct val="70000"/>
                </a:lnSpc>
              </a:pPr>
              <a:r>
                <a:rPr lang="fr-FR" sz="1000">
                  <a:solidFill>
                    <a:schemeClr val="bg1"/>
                  </a:solidFill>
                  <a:latin typeface="Verdana" pitchFamily="34" charset="0"/>
                </a:rPr>
                <a:t>patronales</a:t>
              </a:r>
            </a:p>
          </p:txBody>
        </p:sp>
      </p:grpSp>
      <p:grpSp>
        <p:nvGrpSpPr>
          <p:cNvPr id="9227" name="Group 20"/>
          <p:cNvGrpSpPr>
            <a:grpSpLocks/>
          </p:cNvGrpSpPr>
          <p:nvPr/>
        </p:nvGrpSpPr>
        <p:grpSpPr bwMode="auto">
          <a:xfrm>
            <a:off x="315913" y="3721100"/>
            <a:ext cx="1203325" cy="401638"/>
            <a:chOff x="200" y="2235"/>
            <a:chExt cx="794" cy="278"/>
          </a:xfrm>
        </p:grpSpPr>
        <p:sp>
          <p:nvSpPr>
            <p:cNvPr id="9261" name="Rectangle 21"/>
            <p:cNvSpPr>
              <a:spLocks noChangeArrowheads="1"/>
            </p:cNvSpPr>
            <p:nvPr/>
          </p:nvSpPr>
          <p:spPr bwMode="auto">
            <a:xfrm>
              <a:off x="249" y="2235"/>
              <a:ext cx="694" cy="278"/>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9262" name="Rectangle 22"/>
            <p:cNvSpPr>
              <a:spLocks noChangeArrowheads="1"/>
            </p:cNvSpPr>
            <p:nvPr/>
          </p:nvSpPr>
          <p:spPr bwMode="auto">
            <a:xfrm>
              <a:off x="200" y="2286"/>
              <a:ext cx="794" cy="211"/>
            </a:xfrm>
            <a:prstGeom prst="rect">
              <a:avLst/>
            </a:prstGeom>
            <a:noFill/>
            <a:ln w="9525" algn="ctr">
              <a:noFill/>
              <a:miter lim="800000"/>
              <a:headEnd/>
              <a:tailEnd/>
            </a:ln>
          </p:spPr>
          <p:txBody>
            <a:bodyPr lIns="90000" tIns="46800" rIns="90000" bIns="46800">
              <a:spAutoFit/>
            </a:bodyPr>
            <a:lstStyle/>
            <a:p>
              <a:pPr>
                <a:lnSpc>
                  <a:spcPct val="70000"/>
                </a:lnSpc>
              </a:pPr>
              <a:r>
                <a:rPr lang="fr-FR" sz="1000">
                  <a:solidFill>
                    <a:schemeClr val="bg1"/>
                  </a:solidFill>
                  <a:latin typeface="Verdana" pitchFamily="34" charset="0"/>
                </a:rPr>
                <a:t>Charges </a:t>
              </a:r>
            </a:p>
            <a:p>
              <a:pPr>
                <a:lnSpc>
                  <a:spcPct val="70000"/>
                </a:lnSpc>
              </a:pPr>
              <a:r>
                <a:rPr lang="fr-FR" sz="1000">
                  <a:solidFill>
                    <a:schemeClr val="bg1"/>
                  </a:solidFill>
                  <a:latin typeface="Verdana" pitchFamily="34" charset="0"/>
                </a:rPr>
                <a:t>salariales</a:t>
              </a:r>
            </a:p>
          </p:txBody>
        </p:sp>
      </p:grpSp>
      <p:grpSp>
        <p:nvGrpSpPr>
          <p:cNvPr id="9228" name="Group 23"/>
          <p:cNvGrpSpPr>
            <a:grpSpLocks/>
          </p:cNvGrpSpPr>
          <p:nvPr/>
        </p:nvGrpSpPr>
        <p:grpSpPr bwMode="auto">
          <a:xfrm>
            <a:off x="352425" y="3008313"/>
            <a:ext cx="1276350" cy="242887"/>
            <a:chOff x="224" y="1744"/>
            <a:chExt cx="842" cy="168"/>
          </a:xfrm>
        </p:grpSpPr>
        <p:sp>
          <p:nvSpPr>
            <p:cNvPr id="9259" name="Rectangle 24"/>
            <p:cNvSpPr>
              <a:spLocks noChangeArrowheads="1"/>
            </p:cNvSpPr>
            <p:nvPr/>
          </p:nvSpPr>
          <p:spPr bwMode="auto">
            <a:xfrm>
              <a:off x="249" y="1763"/>
              <a:ext cx="694" cy="121"/>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9260" name="Rectangle 25"/>
            <p:cNvSpPr>
              <a:spLocks noChangeArrowheads="1"/>
            </p:cNvSpPr>
            <p:nvPr/>
          </p:nvSpPr>
          <p:spPr bwMode="auto">
            <a:xfrm>
              <a:off x="224" y="1744"/>
              <a:ext cx="842" cy="168"/>
            </a:xfrm>
            <a:prstGeom prst="rect">
              <a:avLst/>
            </a:prstGeom>
            <a:noFill/>
            <a:ln w="9525">
              <a:noFill/>
              <a:miter lim="800000"/>
              <a:headEnd/>
              <a:tailEnd/>
            </a:ln>
          </p:spPr>
          <p:txBody>
            <a:bodyPr lIns="90000" tIns="46800" rIns="90000" bIns="46800">
              <a:spAutoFit/>
            </a:bodyPr>
            <a:lstStyle/>
            <a:p>
              <a:r>
                <a:rPr lang="fr-FR" sz="1000">
                  <a:solidFill>
                    <a:schemeClr val="bg1"/>
                  </a:solidFill>
                  <a:latin typeface="Verdana" pitchFamily="34" charset="0"/>
                </a:rPr>
                <a:t>CSG/CRDS</a:t>
              </a:r>
            </a:p>
          </p:txBody>
        </p:sp>
      </p:grpSp>
      <p:sp>
        <p:nvSpPr>
          <p:cNvPr id="9229" name="Rectangle 26"/>
          <p:cNvSpPr>
            <a:spLocks noChangeArrowheads="1"/>
          </p:cNvSpPr>
          <p:nvPr/>
        </p:nvSpPr>
        <p:spPr bwMode="auto">
          <a:xfrm>
            <a:off x="476250" y="4467225"/>
            <a:ext cx="896938" cy="457200"/>
          </a:xfrm>
          <a:prstGeom prst="rect">
            <a:avLst/>
          </a:prstGeom>
          <a:solidFill>
            <a:srgbClr val="FF6600"/>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Il reste 475 €</a:t>
            </a:r>
          </a:p>
        </p:txBody>
      </p:sp>
      <p:sp>
        <p:nvSpPr>
          <p:cNvPr id="9230" name="Rectangle 27"/>
          <p:cNvSpPr>
            <a:spLocks noChangeArrowheads="1"/>
          </p:cNvSpPr>
          <p:nvPr/>
        </p:nvSpPr>
        <p:spPr bwMode="auto">
          <a:xfrm>
            <a:off x="560388" y="4986338"/>
            <a:ext cx="739775" cy="193675"/>
          </a:xfrm>
          <a:prstGeom prst="rect">
            <a:avLst/>
          </a:prstGeom>
          <a:noFill/>
          <a:ln w="9525">
            <a:noFill/>
            <a:miter lim="800000"/>
            <a:headEnd/>
            <a:tailEnd/>
          </a:ln>
        </p:spPr>
        <p:txBody>
          <a:bodyPr lIns="18000" tIns="10800" rIns="18000" bIns="0">
            <a:spAutoFit/>
          </a:bodyPr>
          <a:lstStyle/>
          <a:p>
            <a:pPr>
              <a:spcBef>
                <a:spcPct val="50000"/>
              </a:spcBef>
              <a:buSzPct val="80000"/>
            </a:pPr>
            <a:r>
              <a:rPr lang="fr-FR" sz="1200" b="1">
                <a:latin typeface="Verdana" pitchFamily="34" charset="0"/>
              </a:rPr>
              <a:t>Salaire</a:t>
            </a:r>
          </a:p>
        </p:txBody>
      </p:sp>
      <p:sp>
        <p:nvSpPr>
          <p:cNvPr id="9231" name="Rectangle 28"/>
          <p:cNvSpPr>
            <a:spLocks noChangeArrowheads="1"/>
          </p:cNvSpPr>
          <p:nvPr/>
        </p:nvSpPr>
        <p:spPr bwMode="auto">
          <a:xfrm>
            <a:off x="2044700" y="1457325"/>
            <a:ext cx="1651000" cy="1069975"/>
          </a:xfrm>
          <a:prstGeom prst="rect">
            <a:avLst/>
          </a:prstGeom>
          <a:noFill/>
          <a:ln w="9525">
            <a:noFill/>
            <a:miter lim="800000"/>
            <a:headEnd/>
            <a:tailEnd/>
          </a:ln>
        </p:spPr>
        <p:txBody>
          <a:bodyPr lIns="90000" tIns="46800" rIns="90000" bIns="46800">
            <a:spAutoFit/>
          </a:bodyPr>
          <a:lstStyle/>
          <a:p>
            <a:r>
              <a:rPr lang="fr-FR" sz="1600" b="1">
                <a:latin typeface="Verdana" pitchFamily="34" charset="0"/>
              </a:rPr>
              <a:t>Pour un coût identique entreprise </a:t>
            </a:r>
          </a:p>
          <a:p>
            <a:r>
              <a:rPr lang="fr-FR" sz="1600" b="1">
                <a:latin typeface="Verdana" pitchFamily="34" charset="0"/>
              </a:rPr>
              <a:t>de 1000 €</a:t>
            </a:r>
          </a:p>
        </p:txBody>
      </p:sp>
      <p:sp>
        <p:nvSpPr>
          <p:cNvPr id="9232" name="Rectangle 29"/>
          <p:cNvSpPr>
            <a:spLocks noChangeArrowheads="1"/>
          </p:cNvSpPr>
          <p:nvPr/>
        </p:nvSpPr>
        <p:spPr bwMode="auto">
          <a:xfrm>
            <a:off x="2306638" y="3052763"/>
            <a:ext cx="1052512" cy="2335212"/>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grpSp>
        <p:nvGrpSpPr>
          <p:cNvPr id="9233" name="Group 30"/>
          <p:cNvGrpSpPr>
            <a:grpSpLocks/>
          </p:cNvGrpSpPr>
          <p:nvPr/>
        </p:nvGrpSpPr>
        <p:grpSpPr bwMode="auto">
          <a:xfrm>
            <a:off x="2268538" y="3019425"/>
            <a:ext cx="1276350" cy="244475"/>
            <a:chOff x="224" y="1744"/>
            <a:chExt cx="842" cy="168"/>
          </a:xfrm>
        </p:grpSpPr>
        <p:sp>
          <p:nvSpPr>
            <p:cNvPr id="9257" name="Rectangle 31"/>
            <p:cNvSpPr>
              <a:spLocks noChangeArrowheads="1"/>
            </p:cNvSpPr>
            <p:nvPr/>
          </p:nvSpPr>
          <p:spPr bwMode="auto">
            <a:xfrm>
              <a:off x="249" y="1763"/>
              <a:ext cx="694" cy="121"/>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9258" name="Rectangle 32"/>
            <p:cNvSpPr>
              <a:spLocks noChangeArrowheads="1"/>
            </p:cNvSpPr>
            <p:nvPr/>
          </p:nvSpPr>
          <p:spPr bwMode="auto">
            <a:xfrm>
              <a:off x="224" y="1744"/>
              <a:ext cx="842" cy="168"/>
            </a:xfrm>
            <a:prstGeom prst="rect">
              <a:avLst/>
            </a:prstGeom>
            <a:noFill/>
            <a:ln w="9525">
              <a:noFill/>
              <a:miter lim="800000"/>
              <a:headEnd/>
              <a:tailEnd/>
            </a:ln>
          </p:spPr>
          <p:txBody>
            <a:bodyPr lIns="90000" tIns="46800" rIns="90000" bIns="46800">
              <a:spAutoFit/>
            </a:bodyPr>
            <a:lstStyle/>
            <a:p>
              <a:r>
                <a:rPr lang="fr-FR" sz="1000">
                  <a:solidFill>
                    <a:schemeClr val="bg1"/>
                  </a:solidFill>
                  <a:latin typeface="Verdana" pitchFamily="34" charset="0"/>
                </a:rPr>
                <a:t>CSG/CRDS</a:t>
              </a:r>
            </a:p>
          </p:txBody>
        </p:sp>
      </p:grpSp>
      <p:grpSp>
        <p:nvGrpSpPr>
          <p:cNvPr id="9234" name="Group 33"/>
          <p:cNvGrpSpPr>
            <a:grpSpLocks/>
          </p:cNvGrpSpPr>
          <p:nvPr/>
        </p:nvGrpSpPr>
        <p:grpSpPr bwMode="auto">
          <a:xfrm>
            <a:off x="2235200" y="3205163"/>
            <a:ext cx="1184275" cy="333375"/>
            <a:chOff x="202" y="2515"/>
            <a:chExt cx="781" cy="142"/>
          </a:xfrm>
        </p:grpSpPr>
        <p:sp>
          <p:nvSpPr>
            <p:cNvPr id="9255" name="Rectangle 34"/>
            <p:cNvSpPr>
              <a:spLocks noChangeArrowheads="1"/>
            </p:cNvSpPr>
            <p:nvPr/>
          </p:nvSpPr>
          <p:spPr bwMode="auto">
            <a:xfrm>
              <a:off x="249" y="2515"/>
              <a:ext cx="694" cy="142"/>
            </a:xfrm>
            <a:prstGeom prst="rect">
              <a:avLst/>
            </a:prstGeom>
            <a:solidFill>
              <a:schemeClr val="accent1"/>
            </a:solidFill>
            <a:ln w="9525">
              <a:solidFill>
                <a:schemeClr val="tx1"/>
              </a:solidFill>
              <a:prstDash val="sysDot"/>
              <a:miter lim="800000"/>
              <a:headEnd/>
              <a:tailEnd/>
            </a:ln>
          </p:spPr>
          <p:txBody>
            <a:bodyPr lIns="90000" tIns="46800" rIns="90000" bIns="46800" anchor="ctr">
              <a:spAutoFit/>
            </a:bodyPr>
            <a:lstStyle/>
            <a:p>
              <a:endParaRPr lang="fr-FR"/>
            </a:p>
          </p:txBody>
        </p:sp>
        <p:sp>
          <p:nvSpPr>
            <p:cNvPr id="9256" name="Rectangle 35"/>
            <p:cNvSpPr>
              <a:spLocks noChangeArrowheads="1"/>
            </p:cNvSpPr>
            <p:nvPr/>
          </p:nvSpPr>
          <p:spPr bwMode="auto">
            <a:xfrm>
              <a:off x="202" y="2532"/>
              <a:ext cx="781" cy="84"/>
            </a:xfrm>
            <a:prstGeom prst="rect">
              <a:avLst/>
            </a:prstGeom>
            <a:noFill/>
            <a:ln w="9525">
              <a:noFill/>
              <a:miter lim="800000"/>
              <a:headEnd/>
              <a:tailEnd/>
            </a:ln>
          </p:spPr>
          <p:txBody>
            <a:bodyPr lIns="90000" tIns="46800" rIns="90000" bIns="46800">
              <a:spAutoFit/>
            </a:bodyPr>
            <a:lstStyle/>
            <a:p>
              <a:pPr>
                <a:lnSpc>
                  <a:spcPct val="70000"/>
                </a:lnSpc>
              </a:pPr>
              <a:r>
                <a:rPr lang="fr-FR" sz="1000">
                  <a:solidFill>
                    <a:schemeClr val="bg1"/>
                  </a:solidFill>
                  <a:latin typeface="Verdana" pitchFamily="34" charset="0"/>
                </a:rPr>
                <a:t>Impôt revenu</a:t>
              </a:r>
            </a:p>
          </p:txBody>
        </p:sp>
      </p:grpSp>
      <p:sp>
        <p:nvSpPr>
          <p:cNvPr id="9235" name="Rectangle 36"/>
          <p:cNvSpPr>
            <a:spLocks noChangeArrowheads="1"/>
          </p:cNvSpPr>
          <p:nvPr/>
        </p:nvSpPr>
        <p:spPr bwMode="auto">
          <a:xfrm>
            <a:off x="2401888" y="4092575"/>
            <a:ext cx="896937" cy="457200"/>
          </a:xfrm>
          <a:prstGeom prst="rect">
            <a:avLst/>
          </a:prstGeom>
          <a:solidFill>
            <a:srgbClr val="FF6600"/>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Il reste</a:t>
            </a:r>
          </a:p>
          <a:p>
            <a:r>
              <a:rPr lang="fr-FR" sz="1200" b="1">
                <a:solidFill>
                  <a:schemeClr val="bg1"/>
                </a:solidFill>
                <a:latin typeface="Verdana" pitchFamily="34" charset="0"/>
              </a:rPr>
              <a:t>738€</a:t>
            </a:r>
          </a:p>
        </p:txBody>
      </p:sp>
      <p:sp>
        <p:nvSpPr>
          <p:cNvPr id="9236" name="Rectangle 37"/>
          <p:cNvSpPr>
            <a:spLocks noChangeArrowheads="1"/>
          </p:cNvSpPr>
          <p:nvPr/>
        </p:nvSpPr>
        <p:spPr bwMode="auto">
          <a:xfrm>
            <a:off x="2036763" y="4938713"/>
            <a:ext cx="1573212" cy="457200"/>
          </a:xfrm>
          <a:prstGeom prst="rect">
            <a:avLst/>
          </a:prstGeom>
          <a:noFill/>
          <a:ln w="9525">
            <a:noFill/>
            <a:miter lim="800000"/>
            <a:headEnd/>
            <a:tailEnd/>
          </a:ln>
        </p:spPr>
        <p:txBody>
          <a:bodyPr lIns="90000" tIns="46800" rIns="90000" bIns="46800">
            <a:spAutoFit/>
          </a:bodyPr>
          <a:lstStyle/>
          <a:p>
            <a:pPr>
              <a:spcBef>
                <a:spcPct val="50000"/>
              </a:spcBef>
              <a:buSzPct val="80000"/>
            </a:pPr>
            <a:r>
              <a:rPr lang="fr-FR" sz="1200" b="1">
                <a:latin typeface="Verdana" pitchFamily="34" charset="0"/>
              </a:rPr>
              <a:t>Intéressement perçu</a:t>
            </a:r>
          </a:p>
        </p:txBody>
      </p:sp>
      <p:sp>
        <p:nvSpPr>
          <p:cNvPr id="9237" name="Rectangle 38"/>
          <p:cNvSpPr>
            <a:spLocks noChangeArrowheads="1"/>
          </p:cNvSpPr>
          <p:nvPr/>
        </p:nvSpPr>
        <p:spPr bwMode="auto">
          <a:xfrm>
            <a:off x="3975100" y="4956175"/>
            <a:ext cx="1571625" cy="639763"/>
          </a:xfrm>
          <a:prstGeom prst="rect">
            <a:avLst/>
          </a:prstGeom>
          <a:noFill/>
          <a:ln w="9525">
            <a:noFill/>
            <a:miter lim="800000"/>
            <a:headEnd/>
            <a:tailEnd/>
          </a:ln>
        </p:spPr>
        <p:txBody>
          <a:bodyPr lIns="90000" tIns="46800" rIns="90000" bIns="46800">
            <a:spAutoFit/>
          </a:bodyPr>
          <a:lstStyle/>
          <a:p>
            <a:pPr>
              <a:spcBef>
                <a:spcPct val="50000"/>
              </a:spcBef>
              <a:buSzPct val="80000"/>
            </a:pPr>
            <a:r>
              <a:rPr lang="fr-FR" sz="1200" b="1">
                <a:latin typeface="Verdana" pitchFamily="34" charset="0"/>
              </a:rPr>
              <a:t>Intéressement épargné </a:t>
            </a:r>
            <a:br>
              <a:rPr lang="fr-FR" sz="1200" b="1">
                <a:latin typeface="Verdana" pitchFamily="34" charset="0"/>
              </a:rPr>
            </a:br>
            <a:endParaRPr lang="fr-FR" sz="1200" b="1">
              <a:latin typeface="Verdana" pitchFamily="34" charset="0"/>
            </a:endParaRPr>
          </a:p>
        </p:txBody>
      </p:sp>
      <p:sp>
        <p:nvSpPr>
          <p:cNvPr id="9238" name="Rectangle 39"/>
          <p:cNvSpPr>
            <a:spLocks noChangeArrowheads="1"/>
          </p:cNvSpPr>
          <p:nvPr/>
        </p:nvSpPr>
        <p:spPr bwMode="auto">
          <a:xfrm>
            <a:off x="4306888" y="3581400"/>
            <a:ext cx="896937" cy="457200"/>
          </a:xfrm>
          <a:prstGeom prst="rect">
            <a:avLst/>
          </a:prstGeom>
          <a:solidFill>
            <a:srgbClr val="FF6600"/>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Il reste</a:t>
            </a:r>
          </a:p>
          <a:p>
            <a:r>
              <a:rPr lang="fr-FR" sz="1200" b="1">
                <a:solidFill>
                  <a:schemeClr val="bg1"/>
                </a:solidFill>
                <a:latin typeface="Verdana" pitchFamily="34" charset="0"/>
              </a:rPr>
              <a:t>922 €</a:t>
            </a:r>
          </a:p>
        </p:txBody>
      </p:sp>
      <p:sp>
        <p:nvSpPr>
          <p:cNvPr id="9239" name="Line 40"/>
          <p:cNvSpPr>
            <a:spLocks noChangeShapeType="1"/>
          </p:cNvSpPr>
          <p:nvPr/>
        </p:nvSpPr>
        <p:spPr bwMode="auto">
          <a:xfrm>
            <a:off x="292100" y="5384800"/>
            <a:ext cx="8142288" cy="0"/>
          </a:xfrm>
          <a:prstGeom prst="line">
            <a:avLst/>
          </a:prstGeom>
          <a:noFill/>
          <a:ln w="9525">
            <a:solidFill>
              <a:srgbClr val="1D2E58"/>
            </a:solidFill>
            <a:prstDash val="dash"/>
            <a:round/>
            <a:headEnd/>
            <a:tailEnd/>
          </a:ln>
        </p:spPr>
        <p:txBody>
          <a:bodyPr lIns="90000" tIns="46800" rIns="90000" bIns="46800">
            <a:spAutoFit/>
          </a:bodyPr>
          <a:lstStyle/>
          <a:p>
            <a:endParaRPr lang="fr-FR"/>
          </a:p>
        </p:txBody>
      </p:sp>
      <p:sp>
        <p:nvSpPr>
          <p:cNvPr id="9240" name="Rectangle 41"/>
          <p:cNvSpPr>
            <a:spLocks noChangeArrowheads="1"/>
          </p:cNvSpPr>
          <p:nvPr/>
        </p:nvSpPr>
        <p:spPr bwMode="auto">
          <a:xfrm>
            <a:off x="1503363" y="5476875"/>
            <a:ext cx="2686050" cy="304800"/>
          </a:xfrm>
          <a:prstGeom prst="rect">
            <a:avLst/>
          </a:prstGeom>
          <a:noFill/>
          <a:ln w="9525">
            <a:noFill/>
            <a:miter lim="800000"/>
            <a:headEnd/>
            <a:tailEnd/>
          </a:ln>
        </p:spPr>
        <p:txBody>
          <a:bodyPr lIns="90000" tIns="46800" rIns="90000" bIns="46800">
            <a:spAutoFit/>
          </a:bodyPr>
          <a:lstStyle/>
          <a:p>
            <a:r>
              <a:rPr lang="fr-FR" sz="1400" b="1">
                <a:latin typeface="Verdana" pitchFamily="34" charset="0"/>
              </a:rPr>
              <a:t>Taux d’efficacité</a:t>
            </a:r>
          </a:p>
        </p:txBody>
      </p:sp>
      <p:sp>
        <p:nvSpPr>
          <p:cNvPr id="9241" name="Rectangle 42"/>
          <p:cNvSpPr>
            <a:spLocks noChangeArrowheads="1"/>
          </p:cNvSpPr>
          <p:nvPr/>
        </p:nvSpPr>
        <p:spPr bwMode="auto">
          <a:xfrm>
            <a:off x="441325" y="5791200"/>
            <a:ext cx="1003300" cy="274638"/>
          </a:xfrm>
          <a:prstGeom prst="rect">
            <a:avLst/>
          </a:prstGeom>
          <a:solidFill>
            <a:schemeClr val="accent1"/>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48%</a:t>
            </a:r>
          </a:p>
        </p:txBody>
      </p:sp>
      <p:sp>
        <p:nvSpPr>
          <p:cNvPr id="9242" name="Rectangle 43"/>
          <p:cNvSpPr>
            <a:spLocks noChangeArrowheads="1"/>
          </p:cNvSpPr>
          <p:nvPr/>
        </p:nvSpPr>
        <p:spPr bwMode="auto">
          <a:xfrm>
            <a:off x="2330450" y="5791200"/>
            <a:ext cx="1003300" cy="274638"/>
          </a:xfrm>
          <a:prstGeom prst="rect">
            <a:avLst/>
          </a:prstGeom>
          <a:solidFill>
            <a:schemeClr val="accent1"/>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74%</a:t>
            </a:r>
          </a:p>
        </p:txBody>
      </p:sp>
      <p:sp>
        <p:nvSpPr>
          <p:cNvPr id="9243" name="Rectangle 44"/>
          <p:cNvSpPr>
            <a:spLocks noChangeArrowheads="1"/>
          </p:cNvSpPr>
          <p:nvPr/>
        </p:nvSpPr>
        <p:spPr bwMode="auto">
          <a:xfrm>
            <a:off x="4246563" y="5813425"/>
            <a:ext cx="1003300" cy="274638"/>
          </a:xfrm>
          <a:prstGeom prst="rect">
            <a:avLst/>
          </a:prstGeom>
          <a:solidFill>
            <a:schemeClr val="accent1"/>
          </a:solidFill>
          <a:ln w="9525">
            <a:noFill/>
            <a:miter lim="800000"/>
            <a:headEnd/>
            <a:tailEnd/>
          </a:ln>
        </p:spPr>
        <p:txBody>
          <a:bodyPr lIns="90000" tIns="46800" rIns="90000" bIns="46800">
            <a:spAutoFit/>
          </a:bodyPr>
          <a:lstStyle/>
          <a:p>
            <a:r>
              <a:rPr lang="fr-FR" sz="1200" b="1">
                <a:solidFill>
                  <a:schemeClr val="bg1"/>
                </a:solidFill>
                <a:latin typeface="Verdana" pitchFamily="34" charset="0"/>
              </a:rPr>
              <a:t>92%</a:t>
            </a:r>
          </a:p>
        </p:txBody>
      </p:sp>
      <p:sp>
        <p:nvSpPr>
          <p:cNvPr id="9244" name="Line 45"/>
          <p:cNvSpPr>
            <a:spLocks noChangeShapeType="1"/>
          </p:cNvSpPr>
          <p:nvPr/>
        </p:nvSpPr>
        <p:spPr bwMode="auto">
          <a:xfrm flipV="1">
            <a:off x="390525" y="3998913"/>
            <a:ext cx="5057775" cy="1379537"/>
          </a:xfrm>
          <a:prstGeom prst="line">
            <a:avLst/>
          </a:prstGeom>
          <a:noFill/>
          <a:ln w="41275">
            <a:solidFill>
              <a:srgbClr val="FF6600"/>
            </a:solidFill>
            <a:round/>
            <a:headEnd/>
            <a:tailEnd type="triangle" w="med" len="med"/>
          </a:ln>
        </p:spPr>
        <p:txBody>
          <a:bodyPr lIns="90000" tIns="46800" rIns="90000" bIns="46800">
            <a:spAutoFit/>
          </a:bodyPr>
          <a:lstStyle/>
          <a:p>
            <a:endParaRPr lang="fr-FR"/>
          </a:p>
        </p:txBody>
      </p:sp>
      <p:grpSp>
        <p:nvGrpSpPr>
          <p:cNvPr id="9245" name="Group 46"/>
          <p:cNvGrpSpPr>
            <a:grpSpLocks/>
          </p:cNvGrpSpPr>
          <p:nvPr/>
        </p:nvGrpSpPr>
        <p:grpSpPr bwMode="auto">
          <a:xfrm>
            <a:off x="5726113" y="1060450"/>
            <a:ext cx="1060450" cy="4330700"/>
            <a:chOff x="3769" y="464"/>
            <a:chExt cx="699" cy="2986"/>
          </a:xfrm>
        </p:grpSpPr>
        <p:sp>
          <p:nvSpPr>
            <p:cNvPr id="9253" name="Rectangle 47"/>
            <p:cNvSpPr>
              <a:spLocks noChangeArrowheads="1"/>
            </p:cNvSpPr>
            <p:nvPr/>
          </p:nvSpPr>
          <p:spPr bwMode="auto">
            <a:xfrm>
              <a:off x="3774" y="1840"/>
              <a:ext cx="694" cy="1610"/>
            </a:xfrm>
            <a:prstGeom prst="rect">
              <a:avLst/>
            </a:prstGeom>
            <a:solidFill>
              <a:srgbClr val="C0C0C0"/>
            </a:solidFill>
            <a:ln w="9525">
              <a:solidFill>
                <a:srgbClr val="1D2E58"/>
              </a:solidFill>
              <a:miter lim="800000"/>
              <a:headEnd/>
              <a:tailEnd/>
            </a:ln>
          </p:spPr>
          <p:txBody>
            <a:bodyPr lIns="90000" tIns="46800" rIns="90000" bIns="46800" anchor="ctr">
              <a:spAutoFit/>
            </a:bodyPr>
            <a:lstStyle/>
            <a:p>
              <a:endParaRPr lang="fr-FR"/>
            </a:p>
          </p:txBody>
        </p:sp>
        <p:sp>
          <p:nvSpPr>
            <p:cNvPr id="9254" name="Rectangle 48"/>
            <p:cNvSpPr>
              <a:spLocks noChangeArrowheads="1"/>
            </p:cNvSpPr>
            <p:nvPr/>
          </p:nvSpPr>
          <p:spPr bwMode="auto">
            <a:xfrm>
              <a:off x="3769" y="464"/>
              <a:ext cx="699" cy="1383"/>
            </a:xfrm>
            <a:prstGeom prst="rect">
              <a:avLst/>
            </a:prstGeom>
            <a:solidFill>
              <a:schemeClr val="accent1"/>
            </a:solidFill>
            <a:ln w="9525">
              <a:solidFill>
                <a:srgbClr val="1D2E58"/>
              </a:solidFill>
              <a:miter lim="800000"/>
              <a:headEnd/>
              <a:tailEnd/>
            </a:ln>
          </p:spPr>
          <p:txBody>
            <a:bodyPr lIns="90000" tIns="46800" rIns="90000" bIns="46800" anchor="ctr">
              <a:spAutoFit/>
            </a:bodyPr>
            <a:lstStyle/>
            <a:p>
              <a:endParaRPr lang="fr-FR"/>
            </a:p>
          </p:txBody>
        </p:sp>
      </p:grpSp>
      <p:sp>
        <p:nvSpPr>
          <p:cNvPr id="9246" name="Rectangle 49"/>
          <p:cNvSpPr>
            <a:spLocks noChangeArrowheads="1"/>
          </p:cNvSpPr>
          <p:nvPr/>
        </p:nvSpPr>
        <p:spPr bwMode="auto">
          <a:xfrm>
            <a:off x="5734050" y="2008188"/>
            <a:ext cx="1052513" cy="569912"/>
          </a:xfrm>
          <a:prstGeom prst="rect">
            <a:avLst/>
          </a:prstGeom>
          <a:noFill/>
          <a:ln w="9525">
            <a:noFill/>
            <a:miter lim="800000"/>
            <a:headEnd/>
            <a:tailEnd/>
          </a:ln>
        </p:spPr>
        <p:txBody>
          <a:bodyPr lIns="18000" tIns="10800" rIns="18000" bIns="10800">
            <a:spAutoFit/>
          </a:bodyPr>
          <a:lstStyle/>
          <a:p>
            <a:r>
              <a:rPr lang="fr-FR" sz="1200" b="1">
                <a:solidFill>
                  <a:schemeClr val="bg1"/>
                </a:solidFill>
                <a:latin typeface="Verdana" pitchFamily="34" charset="0"/>
              </a:rPr>
              <a:t>Coût entreprise</a:t>
            </a:r>
          </a:p>
          <a:p>
            <a:r>
              <a:rPr lang="fr-FR" sz="1200" b="1">
                <a:solidFill>
                  <a:schemeClr val="bg1"/>
                </a:solidFill>
                <a:latin typeface="Verdana" pitchFamily="34" charset="0"/>
              </a:rPr>
              <a:t>2 266 €</a:t>
            </a:r>
          </a:p>
        </p:txBody>
      </p:sp>
      <p:sp>
        <p:nvSpPr>
          <p:cNvPr id="9247" name="Rectangle 50"/>
          <p:cNvSpPr>
            <a:spLocks noChangeArrowheads="1"/>
          </p:cNvSpPr>
          <p:nvPr/>
        </p:nvSpPr>
        <p:spPr bwMode="auto">
          <a:xfrm>
            <a:off x="5878513" y="5011738"/>
            <a:ext cx="774700" cy="274637"/>
          </a:xfrm>
          <a:prstGeom prst="rect">
            <a:avLst/>
          </a:prstGeom>
          <a:noFill/>
          <a:ln w="9525">
            <a:noFill/>
            <a:miter lim="800000"/>
            <a:headEnd/>
            <a:tailEnd/>
          </a:ln>
        </p:spPr>
        <p:txBody>
          <a:bodyPr wrap="none" lIns="90000" tIns="46800" rIns="90000" bIns="46800">
            <a:spAutoFit/>
          </a:bodyPr>
          <a:lstStyle/>
          <a:p>
            <a:pPr>
              <a:spcBef>
                <a:spcPct val="50000"/>
              </a:spcBef>
              <a:buSzPct val="80000"/>
            </a:pPr>
            <a:r>
              <a:rPr lang="fr-FR" sz="1200" b="1">
                <a:latin typeface="Verdana" pitchFamily="34" charset="0"/>
              </a:rPr>
              <a:t>Salaire</a:t>
            </a:r>
          </a:p>
        </p:txBody>
      </p:sp>
      <p:sp>
        <p:nvSpPr>
          <p:cNvPr id="9248" name="Rectangle 51"/>
          <p:cNvSpPr>
            <a:spLocks noChangeArrowheads="1"/>
          </p:cNvSpPr>
          <p:nvPr/>
        </p:nvSpPr>
        <p:spPr bwMode="auto">
          <a:xfrm>
            <a:off x="7027863" y="4378325"/>
            <a:ext cx="1571625" cy="1004888"/>
          </a:xfrm>
          <a:prstGeom prst="rect">
            <a:avLst/>
          </a:prstGeom>
          <a:noFill/>
          <a:ln w="9525">
            <a:noFill/>
            <a:miter lim="800000"/>
            <a:headEnd/>
            <a:tailEnd/>
          </a:ln>
        </p:spPr>
        <p:txBody>
          <a:bodyPr lIns="90000" tIns="46800" rIns="90000" bIns="46800">
            <a:spAutoFit/>
          </a:bodyPr>
          <a:lstStyle/>
          <a:p>
            <a:pPr>
              <a:spcBef>
                <a:spcPct val="50000"/>
              </a:spcBef>
              <a:buSzPct val="80000"/>
            </a:pPr>
            <a:r>
              <a:rPr lang="fr-FR" sz="1200" b="1">
                <a:latin typeface="Verdana" pitchFamily="34" charset="0"/>
              </a:rPr>
              <a:t>Intéressement épargné Participation Abondement </a:t>
            </a:r>
            <a:br>
              <a:rPr lang="fr-FR" sz="1200" b="1">
                <a:latin typeface="Verdana" pitchFamily="34" charset="0"/>
              </a:rPr>
            </a:br>
            <a:r>
              <a:rPr lang="fr-FR" sz="1200" b="1">
                <a:latin typeface="Verdana" pitchFamily="34" charset="0"/>
              </a:rPr>
              <a:t> PEE</a:t>
            </a:r>
          </a:p>
        </p:txBody>
      </p:sp>
      <p:sp>
        <p:nvSpPr>
          <p:cNvPr id="9249" name="Rectangle 52"/>
          <p:cNvSpPr>
            <a:spLocks noChangeArrowheads="1"/>
          </p:cNvSpPr>
          <p:nvPr/>
        </p:nvSpPr>
        <p:spPr bwMode="auto">
          <a:xfrm>
            <a:off x="7370763" y="2809875"/>
            <a:ext cx="895350" cy="276225"/>
          </a:xfrm>
          <a:prstGeom prst="rect">
            <a:avLst/>
          </a:prstGeom>
          <a:noFill/>
          <a:ln w="9525">
            <a:noFill/>
            <a:miter lim="800000"/>
            <a:headEnd/>
            <a:tailEnd/>
          </a:ln>
        </p:spPr>
        <p:txBody>
          <a:bodyPr lIns="90000" tIns="46800" rIns="90000" bIns="46800">
            <a:spAutoFit/>
          </a:bodyPr>
          <a:lstStyle/>
          <a:p>
            <a:r>
              <a:rPr lang="fr-FR" sz="1200" b="1">
                <a:solidFill>
                  <a:schemeClr val="bg1"/>
                </a:solidFill>
                <a:latin typeface="Verdana" pitchFamily="34" charset="0"/>
              </a:rPr>
              <a:t>1 084 €</a:t>
            </a:r>
          </a:p>
        </p:txBody>
      </p:sp>
      <p:sp>
        <p:nvSpPr>
          <p:cNvPr id="9250" name="Line 53"/>
          <p:cNvSpPr>
            <a:spLocks noChangeShapeType="1"/>
          </p:cNvSpPr>
          <p:nvPr/>
        </p:nvSpPr>
        <p:spPr bwMode="auto">
          <a:xfrm>
            <a:off x="6921500" y="2165350"/>
            <a:ext cx="757238" cy="563563"/>
          </a:xfrm>
          <a:prstGeom prst="line">
            <a:avLst/>
          </a:prstGeom>
          <a:noFill/>
          <a:ln w="41275">
            <a:solidFill>
              <a:srgbClr val="FF6600"/>
            </a:solidFill>
            <a:round/>
            <a:headEnd/>
            <a:tailEnd type="triangle" w="med" len="med"/>
          </a:ln>
        </p:spPr>
        <p:txBody>
          <a:bodyPr lIns="90000" tIns="46800" rIns="90000" bIns="46800">
            <a:spAutoFit/>
          </a:bodyPr>
          <a:lstStyle/>
          <a:p>
            <a:endParaRPr lang="fr-FR"/>
          </a:p>
        </p:txBody>
      </p:sp>
      <p:sp>
        <p:nvSpPr>
          <p:cNvPr id="9251" name="Rectangle 54"/>
          <p:cNvSpPr>
            <a:spLocks noChangeArrowheads="1"/>
          </p:cNvSpPr>
          <p:nvPr/>
        </p:nvSpPr>
        <p:spPr bwMode="auto">
          <a:xfrm>
            <a:off x="2073275" y="6337300"/>
            <a:ext cx="6494463" cy="428625"/>
          </a:xfrm>
          <a:prstGeom prst="rect">
            <a:avLst/>
          </a:prstGeom>
          <a:noFill/>
          <a:ln w="9525" algn="ctr">
            <a:noFill/>
            <a:miter lim="800000"/>
            <a:headEnd/>
            <a:tailEnd/>
          </a:ln>
        </p:spPr>
        <p:txBody>
          <a:bodyPr lIns="90000" tIns="46800" rIns="90000" bIns="46800">
            <a:spAutoFit/>
          </a:bodyPr>
          <a:lstStyle/>
          <a:p>
            <a:pPr algn="l">
              <a:spcBef>
                <a:spcPct val="50000"/>
              </a:spcBef>
              <a:buSzPct val="120000"/>
              <a:buFont typeface="Wingdings 2" pitchFamily="18" charset="2"/>
              <a:buNone/>
            </a:pPr>
            <a:r>
              <a:rPr lang="fr-FR" sz="1100">
                <a:solidFill>
                  <a:schemeClr val="accent1"/>
                </a:solidFill>
                <a:latin typeface="Verdana" pitchFamily="34" charset="0"/>
              </a:rPr>
              <a:t>Hypothèses prudentes de charges patronales 40%, de charges salariales 15%, </a:t>
            </a:r>
            <a:br>
              <a:rPr lang="fr-FR" sz="1100">
                <a:solidFill>
                  <a:schemeClr val="accent1"/>
                </a:solidFill>
                <a:latin typeface="Verdana" pitchFamily="34" charset="0"/>
              </a:rPr>
            </a:br>
            <a:r>
              <a:rPr lang="fr-FR" sz="1100">
                <a:solidFill>
                  <a:schemeClr val="accent1"/>
                </a:solidFill>
                <a:latin typeface="Verdana" pitchFamily="34" charset="0"/>
              </a:rPr>
              <a:t>de TMIRPP 14%</a:t>
            </a:r>
          </a:p>
        </p:txBody>
      </p:sp>
      <p:sp>
        <p:nvSpPr>
          <p:cNvPr id="9252" name="Rectangle 55"/>
          <p:cNvSpPr>
            <a:spLocks noChangeArrowheads="1"/>
          </p:cNvSpPr>
          <p:nvPr/>
        </p:nvSpPr>
        <p:spPr bwMode="auto">
          <a:xfrm rot="-1525079">
            <a:off x="301625" y="1296988"/>
            <a:ext cx="1052513" cy="466725"/>
          </a:xfrm>
          <a:prstGeom prst="rect">
            <a:avLst/>
          </a:prstGeom>
          <a:solidFill>
            <a:schemeClr val="bg1">
              <a:alpha val="79999"/>
            </a:schemeClr>
          </a:solidFill>
          <a:ln w="9525" algn="ctr">
            <a:solidFill>
              <a:schemeClr val="tx1"/>
            </a:solidFill>
            <a:miter lim="800000"/>
            <a:headEnd/>
            <a:tailEnd/>
          </a:ln>
        </p:spPr>
        <p:txBody>
          <a:bodyPr wrap="none" lIns="90000" tIns="46800" rIns="90000" bIns="46800">
            <a:spAutoFit/>
          </a:bodyPr>
          <a:lstStyle/>
          <a:p>
            <a:pPr algn="l"/>
            <a:r>
              <a:rPr lang="fr-FR" b="1">
                <a:solidFill>
                  <a:srgbClr val="FF0000"/>
                </a:solidFill>
                <a:latin typeface="Arial Narrow" pitchFamily="34" charset="0"/>
              </a:rPr>
              <a:t>AVANT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numéro de diapositive 3"/>
          <p:cNvSpPr>
            <a:spLocks noGrp="1"/>
          </p:cNvSpPr>
          <p:nvPr>
            <p:ph type="sldNum" sz="quarter" idx="10"/>
          </p:nvPr>
        </p:nvSpPr>
        <p:spPr>
          <a:noFill/>
        </p:spPr>
        <p:txBody>
          <a:bodyPr/>
          <a:lstStyle/>
          <a:p>
            <a:fld id="{4F386423-21EF-43E5-9010-12F8B9D73245}" type="slidenum">
              <a:rPr lang="fr-FR"/>
              <a:pPr/>
              <a:t>7</a:t>
            </a:fld>
            <a:endParaRPr lang="fr-FR"/>
          </a:p>
        </p:txBody>
      </p:sp>
      <p:sp>
        <p:nvSpPr>
          <p:cNvPr id="10243" name="Rectangle 2"/>
          <p:cNvSpPr>
            <a:spLocks noGrp="1" noChangeArrowheads="1"/>
          </p:cNvSpPr>
          <p:nvPr>
            <p:ph type="title"/>
          </p:nvPr>
        </p:nvSpPr>
        <p:spPr>
          <a:xfrm>
            <a:off x="252413" y="134938"/>
            <a:ext cx="8640762" cy="990600"/>
          </a:xfrm>
          <a:noFill/>
        </p:spPr>
        <p:txBody>
          <a:bodyPr/>
          <a:lstStyle/>
          <a:p>
            <a:pPr algn="ctr" eaLnBrk="1" hangingPunct="1"/>
            <a:r>
              <a:rPr lang="fr-FR" sz="2800" i="1" smtClean="0">
                <a:solidFill>
                  <a:srgbClr val="1D2E58"/>
                </a:solidFill>
                <a:latin typeface="Arial Narrow" pitchFamily="34" charset="0"/>
              </a:rPr>
              <a:t>Les caractéristiques des enveloppes d’épargne</a:t>
            </a:r>
          </a:p>
        </p:txBody>
      </p:sp>
      <p:sp>
        <p:nvSpPr>
          <p:cNvPr id="10244" name="Rectangle 36"/>
          <p:cNvSpPr>
            <a:spLocks noChangeArrowheads="1"/>
          </p:cNvSpPr>
          <p:nvPr/>
        </p:nvSpPr>
        <p:spPr bwMode="auto">
          <a:xfrm>
            <a:off x="2124075" y="6237288"/>
            <a:ext cx="6511925" cy="517525"/>
          </a:xfrm>
          <a:prstGeom prst="rect">
            <a:avLst/>
          </a:prstGeom>
          <a:noFill/>
          <a:ln w="9525" algn="ctr">
            <a:noFill/>
            <a:miter lim="800000"/>
            <a:headEnd/>
            <a:tailEnd/>
          </a:ln>
        </p:spPr>
        <p:txBody>
          <a:bodyPr>
            <a:spAutoFit/>
          </a:bodyPr>
          <a:lstStyle/>
          <a:p>
            <a:pPr algn="l"/>
            <a:r>
              <a:rPr lang="fr-FR" sz="1400">
                <a:latin typeface="Arial Narrow" pitchFamily="34" charset="0"/>
              </a:rPr>
              <a:t>NB : Les primes ne doivent pas remplacer un élément constitutif du salaire : principe de la non substitution au salaire </a:t>
            </a:r>
          </a:p>
        </p:txBody>
      </p:sp>
      <p:graphicFrame>
        <p:nvGraphicFramePr>
          <p:cNvPr id="534602" name="Group 74"/>
          <p:cNvGraphicFramePr>
            <a:graphicFrameLocks noGrp="1"/>
          </p:cNvGraphicFramePr>
          <p:nvPr>
            <p:ph idx="1"/>
          </p:nvPr>
        </p:nvGraphicFramePr>
        <p:xfrm>
          <a:off x="468313" y="809625"/>
          <a:ext cx="8207375" cy="5220216"/>
        </p:xfrm>
        <a:graphic>
          <a:graphicData uri="http://schemas.openxmlformats.org/drawingml/2006/table">
            <a:tbl>
              <a:tblPr/>
              <a:tblGrid>
                <a:gridCol w="2095500"/>
                <a:gridCol w="2868612"/>
                <a:gridCol w="3243263"/>
              </a:tblGrid>
              <a:tr h="35877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800" b="1" i="0" u="none" strike="noStrike" cap="none" normalizeH="0" baseline="0" smtClean="0">
                        <a:ln>
                          <a:noFill/>
                        </a:ln>
                        <a:solidFill>
                          <a:schemeClr val="bg1"/>
                        </a:solidFill>
                        <a:effectLst/>
                        <a:latin typeface="Arial Narrow"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PEE / PEI</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PERCO / PERCOI</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27050">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Conditions de mise en place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185738" marR="0" lvl="0" indent="-185738" algn="l" defTabSz="914400" rtl="0" eaLnBrk="1" fontAlgn="base" latinLnBrk="0" hangingPunct="1">
                        <a:lnSpc>
                          <a:spcPct val="95000"/>
                        </a:lnSpc>
                        <a:spcBef>
                          <a:spcPct val="10000"/>
                        </a:spcBef>
                        <a:spcAft>
                          <a:spcPct val="0"/>
                        </a:spcAft>
                        <a:buClr>
                          <a:srgbClr val="1D2E58"/>
                        </a:buClr>
                        <a:buSzPct val="90000"/>
                        <a:buFontTx/>
                        <a:buChar char="•"/>
                        <a:tabLst/>
                      </a:pPr>
                      <a:r>
                        <a:rPr kumimoji="0" lang="fr-FR" sz="1600" b="0" i="0" u="none" strike="noStrike" cap="none" normalizeH="0" baseline="0" smtClean="0">
                          <a:ln>
                            <a:noFill/>
                          </a:ln>
                          <a:solidFill>
                            <a:schemeClr val="tx1"/>
                          </a:solidFill>
                          <a:effectLst/>
                          <a:latin typeface="Arial Narrow" pitchFamily="34" charset="0"/>
                        </a:rPr>
                        <a:t>Unilatérale pour le PEE (dans les entreprises &lt; 50 salariés) négociée au-delà</a:t>
                      </a:r>
                    </a:p>
                    <a:p>
                      <a:pPr marL="185738" marR="0" lvl="0" indent="-185738" algn="l" defTabSz="914400" rtl="0" eaLnBrk="1" fontAlgn="base" latinLnBrk="0" hangingPunct="1">
                        <a:lnSpc>
                          <a:spcPct val="95000"/>
                        </a:lnSpc>
                        <a:spcBef>
                          <a:spcPct val="10000"/>
                        </a:spcBef>
                        <a:spcAft>
                          <a:spcPct val="0"/>
                        </a:spcAft>
                        <a:buClr>
                          <a:srgbClr val="1D2E58"/>
                        </a:buClr>
                        <a:buSzPct val="90000"/>
                        <a:buFontTx/>
                        <a:buChar char="•"/>
                        <a:tabLst/>
                      </a:pPr>
                      <a:r>
                        <a:rPr kumimoji="0" lang="fr-FR" sz="1600" b="0" i="0" u="none" strike="noStrike" cap="none" normalizeH="0" baseline="0" smtClean="0">
                          <a:ln>
                            <a:noFill/>
                          </a:ln>
                          <a:solidFill>
                            <a:schemeClr val="tx1"/>
                          </a:solidFill>
                          <a:effectLst/>
                          <a:latin typeface="Arial Narrow" pitchFamily="34" charset="0"/>
                        </a:rPr>
                        <a:t>Négociée par ratification aux 2/3 des salariés pour le PEI et le PERCOI</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r>
              <a:tr h="687388">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Durée de blocage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rPr>
                        <a:t>5 ans glissants</a:t>
                      </a:r>
                    </a:p>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 </a:t>
                      </a:r>
                      <a:r>
                        <a:rPr kumimoji="0" lang="fr-FR" sz="1400" b="0" i="0" u="none" strike="noStrike" cap="none" normalizeH="0" baseline="0" smtClean="0">
                          <a:ln>
                            <a:noFill/>
                          </a:ln>
                          <a:solidFill>
                            <a:schemeClr val="tx1"/>
                          </a:solidFill>
                          <a:effectLst/>
                          <a:latin typeface="Arial Narrow" pitchFamily="34" charset="0"/>
                        </a:rPr>
                        <a:t>sauf cas de déblocage anticipés </a:t>
                      </a:r>
                    </a:p>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400" b="0" i="0" u="none" strike="noStrike" cap="none" normalizeH="0" baseline="0" smtClean="0">
                          <a:ln>
                            <a:noFill/>
                          </a:ln>
                          <a:solidFill>
                            <a:schemeClr val="tx1"/>
                          </a:solidFill>
                          <a:effectLst/>
                          <a:latin typeface="Arial Narrow" pitchFamily="34" charset="0"/>
                        </a:rPr>
                        <a:t>Sans limitation de durée</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92075" marR="0" lvl="0" indent="-92075" algn="ctr" defTabSz="914400" rtl="0" eaLnBrk="1" fontAlgn="base" latinLnBrk="0" hangingPunct="1">
                        <a:lnSpc>
                          <a:spcPct val="100000"/>
                        </a:lnSpc>
                        <a:spcBef>
                          <a:spcPct val="10000"/>
                        </a:spcBef>
                        <a:spcAft>
                          <a:spcPct val="0"/>
                        </a:spcAft>
                        <a:buClrTx/>
                        <a:buSzPct val="80000"/>
                        <a:buFontTx/>
                        <a:buNone/>
                        <a:tabLst/>
                      </a:pPr>
                      <a:r>
                        <a:rPr kumimoji="0" lang="fr-FR" sz="1600" b="1" i="0" u="none" strike="noStrike" cap="none" normalizeH="0" baseline="0" smtClean="0">
                          <a:ln>
                            <a:noFill/>
                          </a:ln>
                          <a:solidFill>
                            <a:schemeClr val="tx1"/>
                          </a:solidFill>
                          <a:effectLst/>
                          <a:latin typeface="Arial Narrow" pitchFamily="34" charset="0"/>
                        </a:rPr>
                        <a:t>Départ à la retraite</a:t>
                      </a:r>
                      <a:r>
                        <a:rPr kumimoji="0" lang="fr-FR" sz="1600" b="0" i="0" u="none" strike="noStrike" cap="none" normalizeH="0" baseline="0" smtClean="0">
                          <a:ln>
                            <a:noFill/>
                          </a:ln>
                          <a:solidFill>
                            <a:schemeClr val="tx1"/>
                          </a:solidFill>
                          <a:effectLst/>
                          <a:latin typeface="Arial Narrow" pitchFamily="34" charset="0"/>
                        </a:rPr>
                        <a:t> </a:t>
                      </a:r>
                    </a:p>
                    <a:p>
                      <a:pPr marL="92075" marR="0" lvl="0" indent="-92075" algn="ctr" defTabSz="914400" rtl="0" eaLnBrk="1" fontAlgn="base" latinLnBrk="0" hangingPunct="1">
                        <a:lnSpc>
                          <a:spcPct val="100000"/>
                        </a:lnSpc>
                        <a:spcBef>
                          <a:spcPct val="10000"/>
                        </a:spcBef>
                        <a:spcAft>
                          <a:spcPct val="0"/>
                        </a:spcAft>
                        <a:buClrTx/>
                        <a:buSzPct val="80000"/>
                        <a:buFontTx/>
                        <a:buNone/>
                        <a:tabLst/>
                      </a:pPr>
                      <a:r>
                        <a:rPr kumimoji="0" lang="fr-FR" sz="1400" b="0" i="0" u="none" strike="noStrike" cap="none" normalizeH="0" baseline="0" smtClean="0">
                          <a:ln>
                            <a:noFill/>
                          </a:ln>
                          <a:solidFill>
                            <a:schemeClr val="tx1"/>
                          </a:solidFill>
                          <a:effectLst/>
                          <a:latin typeface="Arial Narrow" pitchFamily="34" charset="0"/>
                        </a:rPr>
                        <a:t>sauf cas de déblocage anticipés </a:t>
                      </a:r>
                    </a:p>
                    <a:p>
                      <a:pPr marL="92075" marR="0" lvl="0" indent="-92075" algn="ctr" defTabSz="914400" rtl="0" eaLnBrk="1" fontAlgn="base" latinLnBrk="0" hangingPunct="1">
                        <a:lnSpc>
                          <a:spcPct val="100000"/>
                        </a:lnSpc>
                        <a:spcBef>
                          <a:spcPct val="10000"/>
                        </a:spcBef>
                        <a:spcAft>
                          <a:spcPct val="0"/>
                        </a:spcAft>
                        <a:buClrTx/>
                        <a:buSzPct val="80000"/>
                        <a:buFontTx/>
                        <a:buNone/>
                        <a:tabLst/>
                      </a:pPr>
                      <a:r>
                        <a:rPr kumimoji="0" lang="fr-FR" sz="1400" b="0" i="0" u="none" strike="noStrike" cap="none" normalizeH="0" baseline="0" smtClean="0">
                          <a:ln>
                            <a:noFill/>
                          </a:ln>
                          <a:solidFill>
                            <a:schemeClr val="tx1"/>
                          </a:solidFill>
                          <a:effectLst/>
                          <a:latin typeface="Arial Narrow" pitchFamily="34" charset="0"/>
                        </a:rPr>
                        <a:t>Sans limitation de durée</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4988">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Bénéficiaires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Le </a:t>
                      </a:r>
                      <a:r>
                        <a:rPr kumimoji="0" lang="fr-FR" sz="1600" b="1" i="0" u="none" strike="noStrike" cap="none" normalizeH="0" baseline="0" smtClean="0">
                          <a:ln>
                            <a:noFill/>
                          </a:ln>
                          <a:solidFill>
                            <a:schemeClr val="tx1"/>
                          </a:solidFill>
                          <a:effectLst/>
                          <a:latin typeface="Arial Narrow" pitchFamily="34" charset="0"/>
                        </a:rPr>
                        <a:t>chef d’entreprise (si moins de 250 salariés</a:t>
                      </a:r>
                      <a:r>
                        <a:rPr kumimoji="0" lang="fr-FR" sz="1600" b="0" i="0" u="none" strike="noStrike" cap="none" normalizeH="0" baseline="0" smtClean="0">
                          <a:ln>
                            <a:noFill/>
                          </a:ln>
                          <a:solidFill>
                            <a:schemeClr val="tx1"/>
                          </a:solidFill>
                          <a:effectLst/>
                          <a:latin typeface="Arial Narrow" pitchFamily="34" charset="0"/>
                        </a:rPr>
                        <a:t>) </a:t>
                      </a:r>
                    </a:p>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et son conjoint collaborateur/associé</a:t>
                      </a:r>
                    </a:p>
                    <a:p>
                      <a:pPr marL="0" marR="0" lvl="0" indent="0" algn="ctr"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Tout salarié</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r>
              <a:tr h="44132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Plafond de versement</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just" defTabSz="914400" rtl="0" eaLnBrk="0" fontAlgn="base" latinLnBrk="0" hangingPunct="0">
                        <a:lnSpc>
                          <a:spcPct val="95000"/>
                        </a:lnSpc>
                        <a:spcBef>
                          <a:spcPct val="0"/>
                        </a:spcBef>
                        <a:spcAft>
                          <a:spcPct val="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Jusqu’à </a:t>
                      </a:r>
                      <a:r>
                        <a:rPr kumimoji="0" lang="fr-FR" sz="1600" b="1" i="0" u="none" strike="noStrike" cap="none" normalizeH="0" baseline="0" smtClean="0">
                          <a:ln>
                            <a:noFill/>
                          </a:ln>
                          <a:solidFill>
                            <a:schemeClr val="tx1"/>
                          </a:solidFill>
                          <a:effectLst/>
                          <a:latin typeface="Arial Narrow" pitchFamily="34" charset="0"/>
                        </a:rPr>
                        <a:t>25 %</a:t>
                      </a:r>
                      <a:r>
                        <a:rPr kumimoji="0" lang="fr-FR" sz="1600" b="0" i="0" u="none" strike="noStrike" cap="none" normalizeH="0" baseline="0" smtClean="0">
                          <a:ln>
                            <a:noFill/>
                          </a:ln>
                          <a:solidFill>
                            <a:schemeClr val="tx1"/>
                          </a:solidFill>
                          <a:effectLst/>
                          <a:latin typeface="Arial Narrow" pitchFamily="34" charset="0"/>
                        </a:rPr>
                        <a:t> de la rémunération annuelle brute ou du revenu professionnel N-1.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r>
              <a:tr h="309563">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Mode de versement</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Versements personnels : libres ou programmés à tout moment</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r>
              <a:tr h="69532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Quand ?</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Abondement : concomitamment aux versements volontaires, soit toute l’année ou lors de la période définie dans l’accord </a:t>
                      </a:r>
                    </a:p>
                    <a:p>
                      <a:pPr marL="0" marR="0" lvl="0" indent="0" algn="l"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Participation, Intéressement : dès perception par le bénéficiaire</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r>
              <a:tr h="531813">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Fiscalité à la sortie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Capital : plus-values exonérées, sauf CSG/CRDS et prélèvements sociaux</a:t>
                      </a:r>
                    </a:p>
                    <a:p>
                      <a:pPr marL="0" marR="0" lvl="0" indent="0" algn="l" defTabSz="914400" rtl="0" eaLnBrk="1" fontAlgn="base" latinLnBrk="0" hangingPunct="1">
                        <a:lnSpc>
                          <a:spcPct val="100000"/>
                        </a:lnSpc>
                        <a:spcBef>
                          <a:spcPct val="1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rPr>
                        <a:t>Ou rente (PERCOI uniquement) : fiscalisée, à titre onéreux</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fr-F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numéro de diapositive 2"/>
          <p:cNvSpPr>
            <a:spLocks noGrp="1"/>
          </p:cNvSpPr>
          <p:nvPr>
            <p:ph type="sldNum" sz="quarter" idx="10"/>
          </p:nvPr>
        </p:nvSpPr>
        <p:spPr>
          <a:noFill/>
        </p:spPr>
        <p:txBody>
          <a:bodyPr/>
          <a:lstStyle/>
          <a:p>
            <a:fld id="{BAED1655-FD58-46FA-9158-CA16515989D1}" type="slidenum">
              <a:rPr lang="fr-FR"/>
              <a:pPr/>
              <a:t>8</a:t>
            </a:fld>
            <a:endParaRPr lang="fr-FR"/>
          </a:p>
        </p:txBody>
      </p:sp>
      <p:sp>
        <p:nvSpPr>
          <p:cNvPr id="11267" name="Rectangle 2"/>
          <p:cNvSpPr>
            <a:spLocks noGrp="1" noChangeArrowheads="1"/>
          </p:cNvSpPr>
          <p:nvPr>
            <p:ph type="title"/>
          </p:nvPr>
        </p:nvSpPr>
        <p:spPr>
          <a:xfrm>
            <a:off x="611188" y="260350"/>
            <a:ext cx="7772400" cy="990600"/>
          </a:xfrm>
          <a:noFill/>
        </p:spPr>
        <p:txBody>
          <a:bodyPr/>
          <a:lstStyle/>
          <a:p>
            <a:pPr algn="ctr" eaLnBrk="1" hangingPunct="1"/>
            <a:r>
              <a:rPr lang="fr-FR" sz="2800" i="1" smtClean="0">
                <a:solidFill>
                  <a:srgbClr val="1D2E58"/>
                </a:solidFill>
                <a:latin typeface="Arial Narrow" pitchFamily="34" charset="0"/>
              </a:rPr>
              <a:t>Une épargne souple : les cas de déblocages </a:t>
            </a:r>
          </a:p>
        </p:txBody>
      </p:sp>
      <p:graphicFrame>
        <p:nvGraphicFramePr>
          <p:cNvPr id="514105" name="Group 57"/>
          <p:cNvGraphicFramePr>
            <a:graphicFrameLocks noGrp="1"/>
          </p:cNvGraphicFramePr>
          <p:nvPr/>
        </p:nvGraphicFramePr>
        <p:xfrm>
          <a:off x="323850" y="985838"/>
          <a:ext cx="8472488" cy="5087751"/>
        </p:xfrm>
        <a:graphic>
          <a:graphicData uri="http://schemas.openxmlformats.org/drawingml/2006/table">
            <a:tbl>
              <a:tblPr/>
              <a:tblGrid>
                <a:gridCol w="4040188"/>
                <a:gridCol w="1014412"/>
                <a:gridCol w="1036638"/>
                <a:gridCol w="2381250"/>
              </a:tblGrid>
              <a:tr h="40957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Cas de déblocage anticipés</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PEE/PEI</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PERCO(I)</a:t>
                      </a:r>
                    </a:p>
                  </a:txBody>
                  <a:tcPr marL="36000" marR="36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2000" b="1" i="0" u="none" strike="noStrike" cap="none" normalizeH="0" baseline="0" smtClean="0">
                          <a:ln>
                            <a:noFill/>
                          </a:ln>
                          <a:solidFill>
                            <a:schemeClr val="tx1"/>
                          </a:solidFill>
                          <a:effectLst/>
                          <a:latin typeface="Arial Narrow" pitchFamily="34" charset="0"/>
                        </a:rPr>
                        <a:t>Cas utilisable :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4963">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Mariage ou conclusion d’un PACS</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74650">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Naissance ou arrivée au foyer du troisième enfant et des suivants</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Divorce, dissolution du PACS (si enfant à charge)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Création ou reprise d’une entreprise par le bénéficiaire</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Cessation de votre contrat de travail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34963">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Agrandissement de la résidence principale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0" i="0" u="none" strike="noStrike" cap="none" normalizeH="0" baseline="0" smtClean="0">
                        <a:ln>
                          <a:noFill/>
                        </a:ln>
                        <a:solidFill>
                          <a:schemeClr val="tx1"/>
                        </a:solidFill>
                        <a:effectLst/>
                        <a:latin typeface="Verdana" pitchFamily="34" charset="0"/>
                      </a:endParaRP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Acquisition de la résidence principale</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de l’événement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Situation de surendettement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38138">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Invalidité</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33375">
                <a:tc>
                  <a:txBody>
                    <a:bodyPr/>
                    <a:lstStyle/>
                    <a:p>
                      <a:pPr marL="0" marR="0" lvl="0" indent="0" algn="l" defTabSz="914400" rtl="0" eaLnBrk="1" fontAlgn="base" latinLnBrk="0" hangingPunct="1">
                        <a:lnSpc>
                          <a:spcPct val="85000"/>
                        </a:lnSpc>
                        <a:spcBef>
                          <a:spcPct val="45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Décès</a:t>
                      </a:r>
                      <a:endParaRPr kumimoji="0" lang="fr-FR" sz="1600" b="0" i="0" u="none" strike="noStrike" cap="none" normalizeH="0" baseline="0" smtClean="0">
                        <a:ln>
                          <a:noFill/>
                        </a:ln>
                        <a:solidFill>
                          <a:schemeClr val="tx1"/>
                        </a:solidFill>
                        <a:effectLst/>
                        <a:latin typeface="Arial Narrow" pitchFamily="34"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r>
                        <a:rPr kumimoji="0" lang="fr-FR" sz="1800" b="1" i="0" u="none" strike="noStrike" cap="none" normalizeH="0" baseline="0" smtClean="0">
                          <a:ln>
                            <a:noFill/>
                          </a:ln>
                          <a:solidFill>
                            <a:srgbClr val="1D2E58"/>
                          </a:solidFill>
                          <a:effectLst/>
                          <a:latin typeface="Verdana" pitchFamily="34" charset="0"/>
                        </a:rPr>
                        <a:t> </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rPr>
                        <a:t>dans les 6 mois par les ayants-droits pour éviter la taxation des plus-values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l" defTabSz="914400" rtl="0" eaLnBrk="1" fontAlgn="base" latinLnBrk="0" hangingPunct="1">
                        <a:lnSpc>
                          <a:spcPct val="85000"/>
                        </a:lnSpc>
                        <a:spcBef>
                          <a:spcPct val="80000"/>
                        </a:spcBef>
                        <a:spcAft>
                          <a:spcPct val="0"/>
                        </a:spcAft>
                        <a:buClrTx/>
                        <a:buSzPct val="80000"/>
                        <a:buFontTx/>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Expiration des droits à l’assurance chômage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endParaRPr kumimoji="0" lang="fr-FR" sz="1600" b="1" i="0" u="none" strike="noStrike" cap="none" normalizeH="0" baseline="0" smtClean="0">
                        <a:ln>
                          <a:noFill/>
                        </a:ln>
                        <a:solidFill>
                          <a:srgbClr val="1D2E58"/>
                        </a:solidFill>
                        <a:effectLst/>
                        <a:latin typeface="Verdana"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rgbClr val="1D2E58"/>
                          </a:solidFill>
                          <a:effectLst/>
                          <a:latin typeface="Verdana" pitchFamily="34" charset="0"/>
                          <a:cs typeface="Times New Roman" pitchFamily="18" charset="0"/>
                          <a:sym typeface="Wingdings" pitchFamily="2" charset="2"/>
                        </a:rPr>
                        <a:t></a:t>
                      </a:r>
                    </a:p>
                  </a:txBody>
                  <a:tcPr marL="36000" marR="36000"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400" b="0" i="0" u="none" strike="noStrike" cap="none" normalizeH="0" baseline="0" smtClean="0">
                          <a:ln>
                            <a:noFill/>
                          </a:ln>
                          <a:solidFill>
                            <a:srgbClr val="1D2E58"/>
                          </a:solidFill>
                          <a:effectLst/>
                          <a:latin typeface="Arial Narrow" pitchFamily="34" charset="0"/>
                          <a:cs typeface="Times New Roman" pitchFamily="18" charset="0"/>
                          <a:sym typeface="Wingdings" pitchFamily="2" charset="2"/>
                        </a:rPr>
                        <a:t>À tout moment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grpSp>
        <p:nvGrpSpPr>
          <p:cNvPr id="11335" name="Group 124"/>
          <p:cNvGrpSpPr>
            <a:grpSpLocks/>
          </p:cNvGrpSpPr>
          <p:nvPr/>
        </p:nvGrpSpPr>
        <p:grpSpPr bwMode="auto">
          <a:xfrm>
            <a:off x="2465388" y="6292850"/>
            <a:ext cx="5211762" cy="514350"/>
            <a:chOff x="1614" y="3996"/>
            <a:chExt cx="3283" cy="324"/>
          </a:xfrm>
        </p:grpSpPr>
        <p:sp>
          <p:nvSpPr>
            <p:cNvPr id="11336" name="Rectangle 125"/>
            <p:cNvSpPr>
              <a:spLocks noChangeArrowheads="1"/>
            </p:cNvSpPr>
            <p:nvPr/>
          </p:nvSpPr>
          <p:spPr bwMode="auto">
            <a:xfrm>
              <a:off x="1974" y="4054"/>
              <a:ext cx="2923" cy="266"/>
            </a:xfrm>
            <a:prstGeom prst="rect">
              <a:avLst/>
            </a:prstGeom>
            <a:noFill/>
            <a:ln w="9525">
              <a:noFill/>
              <a:miter lim="800000"/>
              <a:headEnd/>
              <a:tailEnd/>
            </a:ln>
          </p:spPr>
          <p:txBody>
            <a:bodyPr lIns="90000" tIns="46800" rIns="90000" bIns="46800">
              <a:spAutoFit/>
            </a:bodyPr>
            <a:lstStyle/>
            <a:p>
              <a:pPr algn="l">
                <a:lnSpc>
                  <a:spcPct val="80000"/>
                </a:lnSpc>
                <a:spcBef>
                  <a:spcPct val="50000"/>
                </a:spcBef>
                <a:buSzPct val="120000"/>
                <a:buFont typeface="Wingdings 2" pitchFamily="18" charset="2"/>
                <a:buNone/>
              </a:pPr>
              <a:r>
                <a:rPr lang="fr-FR" sz="1400" b="1">
                  <a:solidFill>
                    <a:schemeClr val="accent1"/>
                  </a:solidFill>
                  <a:latin typeface="Verdana" pitchFamily="34" charset="0"/>
                </a:rPr>
                <a:t>Un cas ne peut permettre qu’un déblocage</a:t>
              </a:r>
            </a:p>
            <a:p>
              <a:pPr algn="l">
                <a:lnSpc>
                  <a:spcPct val="80000"/>
                </a:lnSpc>
                <a:spcBef>
                  <a:spcPct val="50000"/>
                </a:spcBef>
                <a:buSzPct val="120000"/>
                <a:buFont typeface="Wingdings 2" pitchFamily="18" charset="2"/>
                <a:buNone/>
              </a:pPr>
              <a:endParaRPr lang="fr-FR" sz="800" b="1">
                <a:solidFill>
                  <a:schemeClr val="accent1"/>
                </a:solidFill>
                <a:latin typeface="Verdana" pitchFamily="34" charset="0"/>
              </a:endParaRPr>
            </a:p>
          </p:txBody>
        </p:sp>
        <p:sp>
          <p:nvSpPr>
            <p:cNvPr id="11337" name="AutoShape 126"/>
            <p:cNvSpPr>
              <a:spLocks noChangeArrowheads="1"/>
            </p:cNvSpPr>
            <p:nvPr/>
          </p:nvSpPr>
          <p:spPr bwMode="auto">
            <a:xfrm>
              <a:off x="1614" y="3996"/>
              <a:ext cx="373" cy="250"/>
            </a:xfrm>
            <a:prstGeom prst="triangle">
              <a:avLst>
                <a:gd name="adj" fmla="val 50000"/>
              </a:avLst>
            </a:prstGeom>
            <a:noFill/>
            <a:ln w="9525">
              <a:solidFill>
                <a:srgbClr val="1D2E58"/>
              </a:solidFill>
              <a:miter lim="800000"/>
              <a:headEnd/>
              <a:tailEnd/>
            </a:ln>
          </p:spPr>
          <p:txBody>
            <a:bodyPr lIns="54000" tIns="46800" rIns="54000" bIns="46800" anchor="ctr"/>
            <a:lstStyle/>
            <a:p>
              <a:r>
                <a:rPr lang="fr-FR" sz="3200" b="1">
                  <a:solidFill>
                    <a:schemeClr val="accent1"/>
                  </a:solidFill>
                </a:rPr>
                <a:t>!</a:t>
              </a: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numéro de diapositive 3"/>
          <p:cNvSpPr>
            <a:spLocks noGrp="1"/>
          </p:cNvSpPr>
          <p:nvPr>
            <p:ph type="sldNum" sz="quarter" idx="10"/>
          </p:nvPr>
        </p:nvSpPr>
        <p:spPr>
          <a:noFill/>
        </p:spPr>
        <p:txBody>
          <a:bodyPr/>
          <a:lstStyle/>
          <a:p>
            <a:fld id="{6BEBCC02-AFAF-4E7C-B0DB-AD2592A0C834}" type="slidenum">
              <a:rPr lang="fr-FR"/>
              <a:pPr/>
              <a:t>9</a:t>
            </a:fld>
            <a:endParaRPr lang="fr-FR"/>
          </a:p>
        </p:txBody>
      </p:sp>
      <p:sp>
        <p:nvSpPr>
          <p:cNvPr id="12291" name="Rectangle 2"/>
          <p:cNvSpPr>
            <a:spLocks noGrp="1" noChangeArrowheads="1"/>
          </p:cNvSpPr>
          <p:nvPr>
            <p:ph type="title"/>
          </p:nvPr>
        </p:nvSpPr>
        <p:spPr>
          <a:xfrm>
            <a:off x="252413" y="115888"/>
            <a:ext cx="8640762" cy="990600"/>
          </a:xfrm>
          <a:noFill/>
        </p:spPr>
        <p:txBody>
          <a:bodyPr/>
          <a:lstStyle/>
          <a:p>
            <a:pPr algn="ctr" eaLnBrk="1" hangingPunct="1"/>
            <a:r>
              <a:rPr lang="fr-FR" sz="2800" i="1" smtClean="0">
                <a:solidFill>
                  <a:srgbClr val="1D2E58"/>
                </a:solidFill>
                <a:latin typeface="Arial Narrow" pitchFamily="34" charset="0"/>
              </a:rPr>
              <a:t>L’abondement : un versement complémentaire fait par l’entreprise lorsque le bénéficiaire verse dans un Plan</a:t>
            </a:r>
          </a:p>
        </p:txBody>
      </p:sp>
      <p:sp>
        <p:nvSpPr>
          <p:cNvPr id="12292" name="Rectangle 29"/>
          <p:cNvSpPr>
            <a:spLocks noChangeArrowheads="1"/>
          </p:cNvSpPr>
          <p:nvPr/>
        </p:nvSpPr>
        <p:spPr bwMode="auto">
          <a:xfrm>
            <a:off x="1979613" y="6237288"/>
            <a:ext cx="6511925" cy="517525"/>
          </a:xfrm>
          <a:prstGeom prst="rect">
            <a:avLst/>
          </a:prstGeom>
          <a:noFill/>
          <a:ln w="9525" algn="ctr">
            <a:noFill/>
            <a:miter lim="800000"/>
            <a:headEnd/>
            <a:tailEnd/>
          </a:ln>
        </p:spPr>
        <p:txBody>
          <a:bodyPr>
            <a:spAutoFit/>
          </a:bodyPr>
          <a:lstStyle/>
          <a:p>
            <a:pPr algn="l"/>
            <a:r>
              <a:rPr lang="fr-FR" sz="1400">
                <a:latin typeface="Arial Narrow" pitchFamily="34" charset="0"/>
              </a:rPr>
              <a:t>NB : L’abondement, l’intéressement ne doivent pas remplacer un élément constitutif du salaire, c’est le principe de la non substitution au salaire </a:t>
            </a:r>
          </a:p>
        </p:txBody>
      </p:sp>
      <p:graphicFrame>
        <p:nvGraphicFramePr>
          <p:cNvPr id="538683" name="Group 59"/>
          <p:cNvGraphicFramePr>
            <a:graphicFrameLocks noGrp="1"/>
          </p:cNvGraphicFramePr>
          <p:nvPr>
            <p:ph idx="1"/>
          </p:nvPr>
        </p:nvGraphicFramePr>
        <p:xfrm>
          <a:off x="468313" y="1343025"/>
          <a:ext cx="8207375" cy="4611122"/>
        </p:xfrm>
        <a:graphic>
          <a:graphicData uri="http://schemas.openxmlformats.org/drawingml/2006/table">
            <a:tbl>
              <a:tblPr/>
              <a:tblGrid>
                <a:gridCol w="1746250"/>
                <a:gridCol w="6461125"/>
              </a:tblGrid>
              <a:tr h="369888">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Objectifs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0" fontAlgn="base" latinLnBrk="0" hangingPunct="0">
                        <a:lnSpc>
                          <a:spcPct val="100000"/>
                        </a:lnSpc>
                        <a:spcBef>
                          <a:spcPct val="0"/>
                        </a:spcBef>
                        <a:spcAft>
                          <a:spcPct val="500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Accompagnement de l’entreprise à l’effort d’épargne du bénéficiaire</a:t>
                      </a:r>
                    </a:p>
                    <a:p>
                      <a:pPr marL="0" marR="0" lvl="0" indent="0" algn="just" defTabSz="914400" rtl="0" eaLnBrk="0" fontAlgn="base" latinLnBrk="0" hangingPunct="0">
                        <a:lnSpc>
                          <a:spcPct val="100000"/>
                        </a:lnSpc>
                        <a:spcBef>
                          <a:spcPct val="0"/>
                        </a:spcBef>
                        <a:spcAft>
                          <a:spcPct val="500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L’entreprise verse un complément lorsque le bénéficiaire verse</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7467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Conditions de mise en place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0" fontAlgn="base" latinLnBrk="0" hangingPunct="0">
                        <a:lnSpc>
                          <a:spcPct val="100000"/>
                        </a:lnSpc>
                        <a:spcBef>
                          <a:spcPct val="0"/>
                        </a:spcBef>
                        <a:spcAft>
                          <a:spcPct val="500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Facultatif et possible dans tout type d’entreprise possédant un plan d’épargne</a:t>
                      </a:r>
                    </a:p>
                    <a:p>
                      <a:pPr marL="0" marR="0" lvl="0" indent="0" algn="just" defTabSz="914400" rtl="0" eaLnBrk="0" fontAlgn="base" latinLnBrk="0" hangingPunct="0">
                        <a:lnSpc>
                          <a:spcPct val="100000"/>
                        </a:lnSpc>
                        <a:spcBef>
                          <a:spcPct val="0"/>
                        </a:spcBef>
                        <a:spcAft>
                          <a:spcPct val="500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collectif, il ne peut ni individualiser ni exclure des collaborateurs</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2763">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Bénéficiaires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95000"/>
                        </a:lnSpc>
                        <a:spcBef>
                          <a:spcPct val="0"/>
                        </a:spcBef>
                        <a:spcAft>
                          <a:spcPct val="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cs typeface="Times New Roman" pitchFamily="18" charset="0"/>
                        </a:rPr>
                        <a:t>Tous les salariés avec condition d’ancienneté maximum de 3 mois, les mandataires des entreprises de 1 à 250 salariés et leurs conjoints collaborateurs et associés.</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1225">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Plafonds et règles d’abondement</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92075" marR="0" lvl="0" indent="-92075" algn="l" defTabSz="914400" rtl="0" eaLnBrk="0" fontAlgn="base" latinLnBrk="0" hangingPunct="0">
                        <a:lnSpc>
                          <a:spcPct val="95000"/>
                        </a:lnSpc>
                        <a:spcBef>
                          <a:spcPct val="0"/>
                        </a:spcBef>
                        <a:spcAft>
                          <a:spcPct val="0"/>
                        </a:spcAft>
                        <a:buClr>
                          <a:srgbClr val="1D2E58"/>
                        </a:buClr>
                        <a:buSzPct val="75000"/>
                        <a:buFontTx/>
                        <a:buChar char="•"/>
                        <a:tabLst/>
                      </a:pPr>
                      <a:r>
                        <a:rPr kumimoji="0" lang="fr-FR" sz="1600" b="0" i="0" u="none" strike="noStrike" cap="none" normalizeH="0" baseline="0" smtClean="0">
                          <a:ln>
                            <a:noFill/>
                          </a:ln>
                          <a:solidFill>
                            <a:schemeClr val="tx1"/>
                          </a:solidFill>
                          <a:effectLst/>
                          <a:latin typeface="Arial Narrow" pitchFamily="34" charset="0"/>
                        </a:rPr>
                        <a:t>PEI : 300% plafonné à 8 % d’un PASS (sur versements personnels dont l’intéressement)</a:t>
                      </a:r>
                    </a:p>
                    <a:p>
                      <a:pPr marL="92075" marR="0" lvl="0" indent="-92075" algn="l" defTabSz="914400" rtl="0" eaLnBrk="0" fontAlgn="base" latinLnBrk="0" hangingPunct="0">
                        <a:lnSpc>
                          <a:spcPct val="95000"/>
                        </a:lnSpc>
                        <a:spcBef>
                          <a:spcPct val="0"/>
                        </a:spcBef>
                        <a:spcAft>
                          <a:spcPct val="0"/>
                        </a:spcAft>
                        <a:buClr>
                          <a:srgbClr val="1D2E58"/>
                        </a:buClr>
                        <a:buSzPct val="75000"/>
                        <a:buFontTx/>
                        <a:buChar char="•"/>
                        <a:tabLst/>
                      </a:pPr>
                      <a:r>
                        <a:rPr kumimoji="0" lang="fr-FR" sz="1600" b="0" i="0" u="none" strike="noStrike" cap="none" normalizeH="0" baseline="0" smtClean="0">
                          <a:ln>
                            <a:noFill/>
                          </a:ln>
                          <a:solidFill>
                            <a:schemeClr val="tx1"/>
                          </a:solidFill>
                          <a:effectLst/>
                          <a:latin typeface="Arial Narrow" pitchFamily="34" charset="0"/>
                        </a:rPr>
                        <a:t>PERCOI : 300% plafonné à 16 % d’un PASS (sur versements personnels dont l’intéressement, et sur la participation)</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Exonérations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0" fontAlgn="base" latinLnBrk="0" hangingPunct="0">
                        <a:lnSpc>
                          <a:spcPct val="95000"/>
                        </a:lnSpc>
                        <a:spcBef>
                          <a:spcPct val="0"/>
                        </a:spcBef>
                        <a:spcAft>
                          <a:spcPct val="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Il est exonéré de charges sociales et d’impôts sur les sociétés et sur les revenus (hors CSG/ CRDS)</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1988">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Versements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0" fontAlgn="base" latinLnBrk="0" hangingPunct="0">
                        <a:lnSpc>
                          <a:spcPct val="95000"/>
                        </a:lnSpc>
                        <a:spcBef>
                          <a:spcPct val="0"/>
                        </a:spcBef>
                        <a:spcAft>
                          <a:spcPct val="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Versements facultatifs (sauf participation) dans les plans d’épargne</a:t>
                      </a:r>
                    </a:p>
                    <a:p>
                      <a:pPr marL="0" marR="0" lvl="0" indent="0" algn="just" defTabSz="914400" rtl="0" eaLnBrk="0" fontAlgn="base" latinLnBrk="0" hangingPunct="0">
                        <a:lnSpc>
                          <a:spcPct val="95000"/>
                        </a:lnSpc>
                        <a:spcBef>
                          <a:spcPct val="0"/>
                        </a:spcBef>
                        <a:spcAft>
                          <a:spcPct val="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Plafonnés à 25 % de la rémunération annuelle brute ou du revenu professionnel N-1.</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438">
                <a:tc>
                  <a:txBody>
                    <a:bodyPr/>
                    <a:lstStyle/>
                    <a:p>
                      <a:pPr marL="0" marR="0" lvl="0" indent="0" algn="ctr" defTabSz="914400" rtl="0" eaLnBrk="1" fontAlgn="base" latinLnBrk="0" hangingPunct="1">
                        <a:lnSpc>
                          <a:spcPct val="100000"/>
                        </a:lnSpc>
                        <a:spcBef>
                          <a:spcPct val="80000"/>
                        </a:spcBef>
                        <a:spcAft>
                          <a:spcPct val="0"/>
                        </a:spcAft>
                        <a:buClrTx/>
                        <a:buSzPct val="80000"/>
                        <a:buFontTx/>
                        <a:buNone/>
                        <a:tabLst/>
                      </a:pPr>
                      <a:r>
                        <a:rPr kumimoji="0" lang="fr-FR" sz="1800" b="1" i="0" u="none" strike="noStrike" cap="none" normalizeH="0" baseline="0" smtClean="0">
                          <a:ln>
                            <a:noFill/>
                          </a:ln>
                          <a:solidFill>
                            <a:schemeClr val="accent1"/>
                          </a:solidFill>
                          <a:effectLst/>
                          <a:latin typeface="Arial Narrow" pitchFamily="34" charset="0"/>
                        </a:rPr>
                        <a:t>Périodicité</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0" fontAlgn="base" latinLnBrk="0" hangingPunct="0">
                        <a:lnSpc>
                          <a:spcPct val="95000"/>
                        </a:lnSpc>
                        <a:spcBef>
                          <a:spcPct val="0"/>
                        </a:spcBef>
                        <a:spcAft>
                          <a:spcPct val="0"/>
                        </a:spcAft>
                        <a:buClr>
                          <a:srgbClr val="1D2E58"/>
                        </a:buClr>
                        <a:buSzPct val="75000"/>
                        <a:buFont typeface="Arial Narrow" pitchFamily="34" charset="0"/>
                        <a:buNone/>
                        <a:tabLst/>
                      </a:pPr>
                      <a:r>
                        <a:rPr kumimoji="0" lang="fr-FR" sz="1600" b="0" i="0" u="none" strike="noStrike" cap="none" normalizeH="0" baseline="0" smtClean="0">
                          <a:ln>
                            <a:noFill/>
                          </a:ln>
                          <a:solidFill>
                            <a:schemeClr val="tx1"/>
                          </a:solidFill>
                          <a:effectLst/>
                          <a:latin typeface="Arial Narrow" pitchFamily="34" charset="0"/>
                        </a:rPr>
                        <a:t>Il se calcule sur l’année civile quelle que soit la date de clôture des comptes de l’entreprise, et peut se changer d’une année sur l’autre</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200705 Template ERES">
  <a:themeElements>
    <a:clrScheme name="">
      <a:dk1>
        <a:srgbClr val="000000"/>
      </a:dk1>
      <a:lt1>
        <a:srgbClr val="FFFFFF"/>
      </a:lt1>
      <a:dk2>
        <a:srgbClr val="000000"/>
      </a:dk2>
      <a:lt2>
        <a:srgbClr val="808080"/>
      </a:lt2>
      <a:accent1>
        <a:srgbClr val="1D2E58"/>
      </a:accent1>
      <a:accent2>
        <a:srgbClr val="2F4A8F"/>
      </a:accent2>
      <a:accent3>
        <a:srgbClr val="FFFFFF"/>
      </a:accent3>
      <a:accent4>
        <a:srgbClr val="000000"/>
      </a:accent4>
      <a:accent5>
        <a:srgbClr val="ABADB4"/>
      </a:accent5>
      <a:accent6>
        <a:srgbClr val="2A4281"/>
      </a:accent6>
      <a:hlink>
        <a:srgbClr val="3C5FB8"/>
      </a:hlink>
      <a:folHlink>
        <a:srgbClr val="B2B2B2"/>
      </a:folHlink>
    </a:clrScheme>
    <a:fontScheme name="200705 Template ER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rgbClr val="1D2E58"/>
          </a:solidFill>
          <a:prstDash val="solid"/>
          <a:round/>
          <a:headEnd type="none" w="med" len="med"/>
          <a:tailEnd type="none" w="med" len="med"/>
        </a:ln>
        <a:effectLst/>
      </a:spPr>
      <a:bodyPr vert="horz" wrap="square" lIns="90000" tIns="46800" rIns="90000" bIns="4680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solidFill>
            <a:srgbClr val="1D2E58"/>
          </a:solidFill>
          <a:prstDash val="solid"/>
          <a:round/>
          <a:headEnd type="none" w="med" len="med"/>
          <a:tailEnd type="none" w="med" len="med"/>
        </a:ln>
        <a:effectLst/>
      </a:spPr>
      <a:bodyPr vert="horz" wrap="square" lIns="90000" tIns="46800" rIns="90000" bIns="4680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200705 Template ERE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00705 Template ERE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00705 Template ERE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00705 Template ERE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00705 Template ER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00705 Template ER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00705 Template ER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4332</TotalTime>
  <Words>3379</Words>
  <Application>Microsoft Office PowerPoint</Application>
  <PresentationFormat>Affichage à l'écran (4:3)</PresentationFormat>
  <Paragraphs>604</Paragraphs>
  <Slides>28</Slides>
  <Notes>28</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28</vt:i4>
      </vt:variant>
    </vt:vector>
  </HeadingPairs>
  <TitlesOfParts>
    <vt:vector size="30" baseType="lpstr">
      <vt:lpstr>200705 Template ERES</vt:lpstr>
      <vt:lpstr>Graphique</vt:lpstr>
      <vt:lpstr>L’épargne salariale et l’intéressement :   outil d’optimisation et de défiscalisation  de la rémunération</vt:lpstr>
      <vt:lpstr>Sommaire</vt:lpstr>
      <vt:lpstr>Diapositive 3</vt:lpstr>
      <vt:lpstr>Diapositive 4</vt:lpstr>
      <vt:lpstr>Des schémas répondant directement aux objectifs patrimoniaux ou sociaux du dirigeant/TNS</vt:lpstr>
      <vt:lpstr>L’efficacité sociale et fiscale de l’épargne salariale</vt:lpstr>
      <vt:lpstr>Les caractéristiques des enveloppes d’épargne</vt:lpstr>
      <vt:lpstr>Une épargne souple : les cas de déblocages </vt:lpstr>
      <vt:lpstr>L’abondement : un versement complémentaire fait par l’entreprise lorsque le bénéficiaire verse dans un Plan</vt:lpstr>
      <vt:lpstr>Comment moduler et piloter l’abondement ?</vt:lpstr>
      <vt:lpstr>Exemple 1 : Optimisation pour Mr Gérant Majoritaire et Mme Conjointe Salariée avec un abondement à 300% au plafond pour le PEI et le PERCOI</vt:lpstr>
      <vt:lpstr>Exemple 2 : Gérant Majoritaire et une assistante Salariée (ou femme de ménage)</vt:lpstr>
      <vt:lpstr>Exemple 3 : Gérant Majoritaire et plusieurs salariés</vt:lpstr>
      <vt:lpstr>L’intéressement</vt:lpstr>
      <vt:lpstr>Respecter l’aléa impose de respecter des délais   </vt:lpstr>
      <vt:lpstr>L’Intéressement :  5 points clés à définir avec l’entreprise </vt:lpstr>
      <vt:lpstr>Respecter l’aléa impose de choisir les objectifs  et les seuils de déclenchement (1)</vt:lpstr>
      <vt:lpstr>Les limites du partage de la prime pour le dirigeant : répartition proportionnelle à la rémunération</vt:lpstr>
      <vt:lpstr>Le principe de non substitution et l’intéressement : conseils pratiques</vt:lpstr>
      <vt:lpstr>Optimiser sa rémunération et augmenter son patrimoine avec un simple abondement </vt:lpstr>
      <vt:lpstr>Des schémas répondant directement aux objectifs patrimoniaux ou sociaux du dirigeant/TNS</vt:lpstr>
      <vt:lpstr>Les principales évolutions réglementaires sur la participation</vt:lpstr>
      <vt:lpstr>Les principales évolutions réglementaires  sur l’intéressement</vt:lpstr>
      <vt:lpstr>Les principales évolutions réglementaires sur  les plans*</vt:lpstr>
      <vt:lpstr>Nouvelles taxes sociales et nouveaux plafonds 2010</vt:lpstr>
      <vt:lpstr>L’efficacité sociale et fiscale grâce au crédit d’impôt de l’intéressement </vt:lpstr>
      <vt:lpstr>Synthèse : les points forts </vt:lpstr>
      <vt:lpstr>QUESTIONS / REPONSES</vt:lpstr>
    </vt:vector>
  </TitlesOfParts>
  <Company>DEBORY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Refonte de l’organisation du département</dc:title>
  <dc:creator>odefontenay</dc:creator>
  <cp:lastModifiedBy>evelyne</cp:lastModifiedBy>
  <cp:revision>298</cp:revision>
  <dcterms:created xsi:type="dcterms:W3CDTF">2007-05-03T10:15:35Z</dcterms:created>
  <dcterms:modified xsi:type="dcterms:W3CDTF">2010-10-25T08:36:16Z</dcterms:modified>
</cp:coreProperties>
</file>