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84975" cy="99298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00"/>
    <a:srgbClr val="FF9900"/>
    <a:srgbClr val="00FFFF"/>
    <a:srgbClr val="66FFFF"/>
    <a:srgbClr val="009900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746" autoAdjust="0"/>
  </p:normalViewPr>
  <p:slideViewPr>
    <p:cSldViewPr>
      <p:cViewPr>
        <p:scale>
          <a:sx n="100" d="100"/>
          <a:sy n="100" d="100"/>
        </p:scale>
        <p:origin x="-516" y="-150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338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A277E53-2146-4C22-A700-7345752F48CB}" type="datetimeFigureOut">
              <a:rPr lang="fr-FR"/>
              <a:pPr>
                <a:defRPr/>
              </a:pPr>
              <a:t>09/03/2010</a:t>
            </a:fld>
            <a:endParaRPr lang="fr-F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6463"/>
            <a:ext cx="54292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338" y="9431338"/>
            <a:ext cx="2940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5F642E3-2F3D-460C-AB80-49170C81574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EEEF-C7DD-43A1-9ED4-4D6B2B725417}" type="datetimeFigureOut">
              <a:rPr lang="fr-FR"/>
              <a:pPr>
                <a:defRPr/>
              </a:pPr>
              <a:t>09/03/2010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B4215-7996-4A66-843E-6386D4FA4A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FE2E7-D6C0-4605-982B-B885394C8223}" type="datetimeFigureOut">
              <a:rPr lang="fr-FR"/>
              <a:pPr>
                <a:defRPr/>
              </a:pPr>
              <a:t>09/03/2010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45FDD-CF72-496D-A13D-A7C9C947EA0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D17B-99E6-497F-ADD0-A29F36B3119B}" type="datetimeFigureOut">
              <a:rPr lang="fr-FR"/>
              <a:pPr>
                <a:defRPr/>
              </a:pPr>
              <a:t>09/03/2010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13605-8677-4BF8-9FDA-1C7C627D68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5FC24-98AC-4D7A-A73B-D01F09F64A43}" type="datetimeFigureOut">
              <a:rPr lang="fr-FR"/>
              <a:pPr>
                <a:defRPr/>
              </a:pPr>
              <a:t>09/03/2010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028CC-1007-45BC-8973-B15434DD52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2238B-0793-459E-8BEF-E0E615157522}" type="datetimeFigureOut">
              <a:rPr lang="fr-FR"/>
              <a:pPr>
                <a:defRPr/>
              </a:pPr>
              <a:t>09/03/2010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3B5F4-95FE-4A01-B83D-B4B7056F21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0DAB-31FE-4DFC-907E-B158742E740F}" type="datetimeFigureOut">
              <a:rPr lang="fr-FR"/>
              <a:pPr>
                <a:defRPr/>
              </a:pPr>
              <a:t>09/03/2010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63719-87C5-4A38-99E9-2A20B0F563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78397-339B-429A-82E3-79EF8252BD29}" type="datetimeFigureOut">
              <a:rPr lang="fr-FR"/>
              <a:pPr>
                <a:defRPr/>
              </a:pPr>
              <a:t>09/03/2010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221E3-84E6-4D5D-AC32-813705B2CE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A2966-73D6-4BB5-857F-DF9896E9E886}" type="datetimeFigureOut">
              <a:rPr lang="fr-FR"/>
              <a:pPr>
                <a:defRPr/>
              </a:pPr>
              <a:t>09/03/2010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11762-9871-4273-AB29-15234938F9C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46C7-59B0-48C9-9ACA-4F0013434C3E}" type="datetimeFigureOut">
              <a:rPr lang="fr-FR"/>
              <a:pPr>
                <a:defRPr/>
              </a:pPr>
              <a:t>09/03/2010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B7DAB-3CB7-4EB9-BA35-646160BBC33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383EE-EC95-4A12-8C51-4584FF2C6882}" type="datetimeFigureOut">
              <a:rPr lang="fr-FR"/>
              <a:pPr>
                <a:defRPr/>
              </a:pPr>
              <a:t>09/03/2010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DB91A-1566-4641-82BE-F23530DD769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2E11B-C3F7-4B61-9BBD-0D8BFD353D5D}" type="datetimeFigureOut">
              <a:rPr lang="fr-FR"/>
              <a:pPr>
                <a:defRPr/>
              </a:pPr>
              <a:t>09/03/2010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8BEB7-0574-4E98-B25F-4303C45FF9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E1C71F-7057-4CA3-807F-A0AFB89EB207}" type="datetimeFigureOut">
              <a:rPr lang="fr-FR"/>
              <a:pPr>
                <a:defRPr/>
              </a:pPr>
              <a:t>09/03/2010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659C29-12FC-4675-B86C-092D3C05C7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6.png"/><Relationship Id="rId18" Type="http://schemas.openxmlformats.org/officeDocument/2006/relationships/hyperlink" Target="http://images.google.com/imgres?imgurl=http://www.degroupnews.com/images/news/logos/numericable/reportage/01-accueil-numericable.jpg&amp;imgrefurl=http://www.degroupnews.com/dossier/a41-une-journee-chez-numericable/&amp;usg=__Gl1CNyWneo4POh5iO9tIfOG9dyU=&amp;h=338&amp;w=450&amp;sz=121&amp;hl=fr&amp;start=16&amp;itbs=1&amp;tbnid=1pYjfGzlp-s_5M:&amp;tbnh=95&amp;tbnw=127&amp;prev=/images?q=numericable&amp;hl=fr&amp;gbv=2&amp;tbs=isch:1" TargetMode="External"/><Relationship Id="rId3" Type="http://schemas.openxmlformats.org/officeDocument/2006/relationships/hyperlink" Target="http://images.google.com/imgres?imgurl=http://www.ldsat.be/LDSAT/images/parabole.jpg&amp;imgrefurl=http://www.ldsat.be/LDSAT/index.php?cPath=32&amp;usg=__4CwIWX-okPTSHP0ugBZB5TJ5yL0=&amp;h=191&amp;w=200&amp;sz=4&amp;hl=fr&amp;start=1&amp;itbs=1&amp;tbnid=DzZin1XuaP9RuM:&amp;tbnh=99&amp;tbnw=104&amp;prev=/images?q=parabole&amp;hl=fr&amp;gbv=2&amp;tbs=isch:1" TargetMode="External"/><Relationship Id="rId21" Type="http://schemas.openxmlformats.org/officeDocument/2006/relationships/image" Target="../media/image10.jpeg"/><Relationship Id="rId7" Type="http://schemas.openxmlformats.org/officeDocument/2006/relationships/hyperlink" Target="http://images.google.com/imgres?imgurl=http://brocantellia.com/catalog/images/148A_brocantellia_brocante_en_ligne_telephone_bakelite.jpg&amp;imgrefurl=http://brocantellia.com/catalog/index.php?cPath=30&amp;usg=__HbqczhjKZ2UxlBYLJoammiAOEks=&amp;h=800&amp;w=600&amp;sz=44&amp;hl=fr&amp;start=86&amp;itbs=1&amp;tbnid=xO3b1_0RtVlWcM:&amp;tbnh=143&amp;tbnw=107&amp;prev=/images?q=standard+telephonique&amp;start=84&amp;hl=fr&amp;sa=N&amp;gbv=2&amp;ndsp=21&amp;tbs=isch:1" TargetMode="External"/><Relationship Id="rId12" Type="http://schemas.openxmlformats.org/officeDocument/2006/relationships/image" Target="../media/image5.jpeg"/><Relationship Id="rId1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6" Type="http://schemas.openxmlformats.org/officeDocument/2006/relationships/hyperlink" Target="http://images.google.com/imgres?imgurl=http://www.anem.org/fr/liens/images/LogoTDF_JPEG_HD.jpg&amp;imgrefurl=http://www.anem.org/fr/liens/TDF.php&amp;usg=__yrWrDe_vF_zZgIfWCncDHUn2Y8c=&amp;h=700&amp;w=636&amp;sz=31&amp;hl=fr&amp;start=3&amp;itbs=1&amp;tbnid=J3ZFZ3X4Wl1MtM:&amp;tbnh=140&amp;tbnw=127&amp;prev=/images?q=tdf&amp;hl=fr&amp;gbv=2&amp;tbs=isch:1" TargetMode="External"/><Relationship Id="rId20" Type="http://schemas.openxmlformats.org/officeDocument/2006/relationships/hyperlink" Target="http://images.google.com/imgres?imgurl=http://talkinstuff.files.wordpress.com/2009/05/television.jpg&amp;imgrefurl=http://talkinstuff.wordpress.com/2009/05/16/will-traditional-television-go-by-the-wayside/&amp;usg=__-s5i3fbMfJiARZ_LpWU2sexYQWg=&amp;h=443&amp;w=500&amp;sz=19&amp;hl=fr&amp;start=42&amp;itbs=1&amp;tbnid=1_bGyQUZy2PeRM:&amp;tbnh=115&amp;tbnw=130&amp;prev=/images?q=television&amp;start=21&amp;hl=fr&amp;sa=N&amp;gbv=2&amp;ndsp=21&amp;tbs=isch: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11" Type="http://schemas.openxmlformats.org/officeDocument/2006/relationships/hyperlink" Target="http://images.google.com/imgres?imgurl=http://www.tvsat.ch/Files/13733/CUBSAT-70Big.jpg&amp;imgrefurl=http://www.tvsat.ch/PBSCProduct.asp?ItmID=186289&amp;usg=__qMN6YGJLbUBSjRZnT2lfHu3bkI4=&amp;h=300&amp;w=261&amp;sz=6&amp;hl=fr&amp;start=6&amp;itbs=1&amp;tbnid=mGSF6uZLJQDfxM:&amp;tbnh=116&amp;tbnw=101&amp;prev=/images?q=cubsat&amp;hl=fr&amp;gbv=2&amp;tbs=isch:1" TargetMode="External"/><Relationship Id="rId5" Type="http://schemas.openxmlformats.org/officeDocument/2006/relationships/hyperlink" Target="http://www.marchander.com/uploaded/radE80C8U43.jpg" TargetMode="External"/><Relationship Id="rId15" Type="http://schemas.openxmlformats.org/officeDocument/2006/relationships/image" Target="../media/image7.jpeg"/><Relationship Id="rId23" Type="http://schemas.openxmlformats.org/officeDocument/2006/relationships/image" Target="../media/image11.jpeg"/><Relationship Id="rId10" Type="http://schemas.openxmlformats.org/officeDocument/2006/relationships/image" Target="../media/image4.jpeg"/><Relationship Id="rId19" Type="http://schemas.openxmlformats.org/officeDocument/2006/relationships/image" Target="../media/image9.jpeg"/><Relationship Id="rId4" Type="http://schemas.openxmlformats.org/officeDocument/2006/relationships/image" Target="../media/image1.jpeg"/><Relationship Id="rId9" Type="http://schemas.openxmlformats.org/officeDocument/2006/relationships/hyperlink" Target="http://images.google.com/imgres?imgurl=http://www.lemondenumerique.com/wp-content/uploads/2008/10/logo-tnt-hd.jpg&amp;imgrefurl=http://www.lemondenumerique.com/?p=5815&amp;usg=__ebB4IFNG5vDaK8f-WVpjkIiZJpo=&amp;h=140&amp;w=220&amp;sz=8&amp;hl=fr&amp;start=42&amp;itbs=1&amp;tbnid=CfTu1cKBOHYc1M:&amp;tbnh=68&amp;tbnw=107&amp;prev=/images?q=logo+tnt&amp;start=21&amp;hl=fr&amp;sa=N&amp;gbv=2&amp;ndsp=21&amp;tbs=isch:1" TargetMode="External"/><Relationship Id="rId14" Type="http://schemas.openxmlformats.org/officeDocument/2006/relationships/hyperlink" Target="http://images.google.com/imgres?imgurl=http://backoffice.telecablesat.fr/business/img/photos/biz/999/decodeur-canal.jpg&amp;imgrefurl=http://www.telecablesat.fr/article/2009/05/30/TV-numerique-Canal-passe-au-numerique-5115.php&amp;usg=__om4VFn13paUGWLYRMc7b_P0tm94=&amp;h=220&amp;w=330&amp;sz=9&amp;hl=fr&amp;start=19&amp;itbs=1&amp;tbnid=dIvAd-MQFqhARM:&amp;tbnh=79&amp;tbnw=119&amp;prev=/images?q=decodeur+canal+&amp;hl=fr&amp;gbv=2&amp;tbs=isch:1" TargetMode="External"/><Relationship Id="rId22" Type="http://schemas.openxmlformats.org/officeDocument/2006/relationships/hyperlink" Target="http://images.google.com/imgres?imgurl=http://www.myadsl.fr/myadsl/img/produits/livebox.jpg&amp;imgrefurl=http://www.myadsl.fr/myadsl/offres/adsl/orangebusiness.0.php?displaytop=meilleurvoip&amp;quoi=talk&amp;usg=__RUFRBESs9QYbaICv7FOac8a2eF8=&amp;h=285&amp;w=262&amp;sz=9&amp;hl=fr&amp;start=10&amp;itbs=1&amp;tbnid=iska1FrhMP37AM:&amp;tbnh=115&amp;tbnw=106&amp;prev=/images?q=livebox&amp;hl=fr&amp;gbv=2&amp;tbs=isch: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1" name="AutoShape 25"/>
          <p:cNvSpPr>
            <a:spLocks noChangeArrowheads="1"/>
          </p:cNvSpPr>
          <p:nvPr/>
        </p:nvSpPr>
        <p:spPr bwMode="auto">
          <a:xfrm rot="11270257">
            <a:off x="1547813" y="2852738"/>
            <a:ext cx="6911975" cy="2376487"/>
          </a:xfrm>
          <a:custGeom>
            <a:avLst/>
            <a:gdLst>
              <a:gd name="G0" fmla="+- 10245 0 0"/>
              <a:gd name="G1" fmla="+- -11735639 0 0"/>
              <a:gd name="G2" fmla="+- 0 0 -11735639"/>
              <a:gd name="T0" fmla="*/ 0 256 1"/>
              <a:gd name="T1" fmla="*/ 180 256 1"/>
              <a:gd name="G3" fmla="+- -11735639 T0 T1"/>
              <a:gd name="T2" fmla="*/ 0 256 1"/>
              <a:gd name="T3" fmla="*/ 90 256 1"/>
              <a:gd name="G4" fmla="+- -11735639 T2 T3"/>
              <a:gd name="G5" fmla="*/ G4 2 1"/>
              <a:gd name="T4" fmla="*/ 90 256 1"/>
              <a:gd name="T5" fmla="*/ 0 256 1"/>
              <a:gd name="G6" fmla="+- -11735639 T4 T5"/>
              <a:gd name="G7" fmla="*/ G6 2 1"/>
              <a:gd name="G8" fmla="abs -11735639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245"/>
              <a:gd name="G18" fmla="*/ 10245 1 2"/>
              <a:gd name="G19" fmla="+- G18 5400 0"/>
              <a:gd name="G20" fmla="cos G19 -11735639"/>
              <a:gd name="G21" fmla="sin G19 -11735639"/>
              <a:gd name="G22" fmla="+- G20 10800 0"/>
              <a:gd name="G23" fmla="+- G21 10800 0"/>
              <a:gd name="G24" fmla="+- 10800 0 G20"/>
              <a:gd name="G25" fmla="+- 10245 10800 0"/>
              <a:gd name="G26" fmla="?: G9 G17 G25"/>
              <a:gd name="G27" fmla="?: G9 0 21600"/>
              <a:gd name="G28" fmla="cos 10800 -11735639"/>
              <a:gd name="G29" fmla="sin 10800 -11735639"/>
              <a:gd name="G30" fmla="sin 10245 -11735639"/>
              <a:gd name="G31" fmla="+- G28 10800 0"/>
              <a:gd name="G32" fmla="+- G29 10800 0"/>
              <a:gd name="G33" fmla="+- G30 10800 0"/>
              <a:gd name="G34" fmla="?: G4 0 G31"/>
              <a:gd name="G35" fmla="?: -11735639 G34 0"/>
              <a:gd name="G36" fmla="?: G6 G35 G31"/>
              <a:gd name="G37" fmla="+- 21600 0 G36"/>
              <a:gd name="G38" fmla="?: G4 0 G33"/>
              <a:gd name="G39" fmla="?: -11735639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8 w 21600"/>
              <a:gd name="T15" fmla="*/ 10629 h 21600"/>
              <a:gd name="T16" fmla="*/ 10800 w 21600"/>
              <a:gd name="T17" fmla="*/ 555 h 21600"/>
              <a:gd name="T18" fmla="*/ 21322 w 21600"/>
              <a:gd name="T19" fmla="*/ 10629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56" y="10634"/>
                </a:moveTo>
                <a:cubicBezTo>
                  <a:pt x="646" y="5041"/>
                  <a:pt x="5206" y="554"/>
                  <a:pt x="10800" y="555"/>
                </a:cubicBezTo>
                <a:cubicBezTo>
                  <a:pt x="16393" y="555"/>
                  <a:pt x="20953" y="5041"/>
                  <a:pt x="21043" y="10634"/>
                </a:cubicBezTo>
                <a:lnTo>
                  <a:pt x="21598" y="10625"/>
                </a:lnTo>
                <a:cubicBezTo>
                  <a:pt x="21503" y="4729"/>
                  <a:pt x="16696" y="-1"/>
                  <a:pt x="10799" y="0"/>
                </a:cubicBezTo>
                <a:cubicBezTo>
                  <a:pt x="4903" y="0"/>
                  <a:pt x="96" y="4729"/>
                  <a:pt x="1" y="10625"/>
                </a:cubicBezTo>
                <a:close/>
              </a:path>
            </a:pathLst>
          </a:cu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fr-FR">
              <a:solidFill>
                <a:srgbClr val="66FF33"/>
              </a:solidFill>
            </a:endParaRP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1619250" y="3502025"/>
            <a:ext cx="1081088" cy="9350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56" name="AutoShape 20"/>
          <p:cNvSpPr>
            <a:spLocks noChangeArrowheads="1"/>
          </p:cNvSpPr>
          <p:nvPr/>
        </p:nvSpPr>
        <p:spPr bwMode="auto">
          <a:xfrm>
            <a:off x="323850" y="693738"/>
            <a:ext cx="8351838" cy="6191250"/>
          </a:xfrm>
          <a:custGeom>
            <a:avLst/>
            <a:gdLst>
              <a:gd name="G0" fmla="+- 10403 0 0"/>
              <a:gd name="G1" fmla="+- 11764356 0 0"/>
              <a:gd name="G2" fmla="+- 0 0 11764356"/>
              <a:gd name="T0" fmla="*/ 0 256 1"/>
              <a:gd name="T1" fmla="*/ 180 256 1"/>
              <a:gd name="G3" fmla="+- 11764356 T0 T1"/>
              <a:gd name="T2" fmla="*/ 0 256 1"/>
              <a:gd name="T3" fmla="*/ 90 256 1"/>
              <a:gd name="G4" fmla="+- 11764356 T2 T3"/>
              <a:gd name="G5" fmla="*/ G4 2 1"/>
              <a:gd name="T4" fmla="*/ 90 256 1"/>
              <a:gd name="T5" fmla="*/ 0 256 1"/>
              <a:gd name="G6" fmla="+- 11764356 T4 T5"/>
              <a:gd name="G7" fmla="*/ G6 2 1"/>
              <a:gd name="G8" fmla="abs 11764356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03"/>
              <a:gd name="G18" fmla="*/ 10403 1 2"/>
              <a:gd name="G19" fmla="+- G18 5400 0"/>
              <a:gd name="G20" fmla="cos G19 11764356"/>
              <a:gd name="G21" fmla="sin G19 11764356"/>
              <a:gd name="G22" fmla="+- G20 10800 0"/>
              <a:gd name="G23" fmla="+- G21 10800 0"/>
              <a:gd name="G24" fmla="+- 10800 0 G20"/>
              <a:gd name="G25" fmla="+- 10403 10800 0"/>
              <a:gd name="G26" fmla="?: G9 G17 G25"/>
              <a:gd name="G27" fmla="?: G9 0 21600"/>
              <a:gd name="G28" fmla="cos 10800 11764356"/>
              <a:gd name="G29" fmla="sin 10800 11764356"/>
              <a:gd name="G30" fmla="sin 10403 11764356"/>
              <a:gd name="G31" fmla="+- G28 10800 0"/>
              <a:gd name="G32" fmla="+- G29 10800 0"/>
              <a:gd name="G33" fmla="+- G30 10800 0"/>
              <a:gd name="G34" fmla="?: G4 0 G31"/>
              <a:gd name="G35" fmla="?: 11764356 G34 0"/>
              <a:gd name="G36" fmla="?: G6 G35 G31"/>
              <a:gd name="G37" fmla="+- 21600 0 G36"/>
              <a:gd name="G38" fmla="?: G4 0 G33"/>
              <a:gd name="G39" fmla="?: 11764356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98 w 21600"/>
              <a:gd name="T15" fmla="*/ 10890 h 21600"/>
              <a:gd name="T16" fmla="*/ 10800 w 21600"/>
              <a:gd name="T17" fmla="*/ 397 h 21600"/>
              <a:gd name="T18" fmla="*/ 21402 w 21600"/>
              <a:gd name="T19" fmla="*/ 1089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97" y="10888"/>
                </a:moveTo>
                <a:cubicBezTo>
                  <a:pt x="397" y="10859"/>
                  <a:pt x="397" y="10829"/>
                  <a:pt x="397" y="10800"/>
                </a:cubicBezTo>
                <a:cubicBezTo>
                  <a:pt x="397" y="5054"/>
                  <a:pt x="5054" y="397"/>
                  <a:pt x="10800" y="397"/>
                </a:cubicBezTo>
                <a:cubicBezTo>
                  <a:pt x="16545" y="397"/>
                  <a:pt x="21203" y="5054"/>
                  <a:pt x="21203" y="10800"/>
                </a:cubicBezTo>
                <a:cubicBezTo>
                  <a:pt x="21203" y="10829"/>
                  <a:pt x="21202" y="10859"/>
                  <a:pt x="21202" y="10888"/>
                </a:cubicBezTo>
                <a:lnTo>
                  <a:pt x="21599" y="10892"/>
                </a:lnTo>
                <a:cubicBezTo>
                  <a:pt x="21599" y="10861"/>
                  <a:pt x="21600" y="10830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0830"/>
                  <a:pt x="0" y="10861"/>
                  <a:pt x="0" y="10892"/>
                </a:cubicBezTo>
                <a:close/>
              </a:path>
            </a:pathLst>
          </a:cu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74" name="Rectangle 38"/>
          <p:cNvSpPr>
            <a:spLocks noChangeArrowheads="1"/>
          </p:cNvSpPr>
          <p:nvPr/>
        </p:nvSpPr>
        <p:spPr bwMode="auto">
          <a:xfrm>
            <a:off x="7524750" y="3141663"/>
            <a:ext cx="1223963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71" name="AutoShape 35"/>
          <p:cNvSpPr>
            <a:spLocks noChangeArrowheads="1"/>
          </p:cNvSpPr>
          <p:nvPr/>
        </p:nvSpPr>
        <p:spPr bwMode="auto">
          <a:xfrm rot="10638907">
            <a:off x="1262063" y="3213100"/>
            <a:ext cx="7126287" cy="3529013"/>
          </a:xfrm>
          <a:custGeom>
            <a:avLst/>
            <a:gdLst>
              <a:gd name="G0" fmla="+- 10441 0 0"/>
              <a:gd name="G1" fmla="+- -11732466 0 0"/>
              <a:gd name="G2" fmla="+- 0 0 -11732466"/>
              <a:gd name="T0" fmla="*/ 0 256 1"/>
              <a:gd name="T1" fmla="*/ 180 256 1"/>
              <a:gd name="G3" fmla="+- -11732466 T0 T1"/>
              <a:gd name="T2" fmla="*/ 0 256 1"/>
              <a:gd name="T3" fmla="*/ 90 256 1"/>
              <a:gd name="G4" fmla="+- -11732466 T2 T3"/>
              <a:gd name="G5" fmla="*/ G4 2 1"/>
              <a:gd name="T4" fmla="*/ 90 256 1"/>
              <a:gd name="T5" fmla="*/ 0 256 1"/>
              <a:gd name="G6" fmla="+- -11732466 T4 T5"/>
              <a:gd name="G7" fmla="*/ G6 2 1"/>
              <a:gd name="G8" fmla="abs -11732466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41"/>
              <a:gd name="G18" fmla="*/ 10441 1 2"/>
              <a:gd name="G19" fmla="+- G18 5400 0"/>
              <a:gd name="G20" fmla="cos G19 -11732466"/>
              <a:gd name="G21" fmla="sin G19 -11732466"/>
              <a:gd name="G22" fmla="+- G20 10800 0"/>
              <a:gd name="G23" fmla="+- G21 10800 0"/>
              <a:gd name="G24" fmla="+- 10800 0 G20"/>
              <a:gd name="G25" fmla="+- 10441 10800 0"/>
              <a:gd name="G26" fmla="?: G9 G17 G25"/>
              <a:gd name="G27" fmla="?: G9 0 21600"/>
              <a:gd name="G28" fmla="cos 10800 -11732466"/>
              <a:gd name="G29" fmla="sin 10800 -11732466"/>
              <a:gd name="G30" fmla="sin 10441 -11732466"/>
              <a:gd name="G31" fmla="+- G28 10800 0"/>
              <a:gd name="G32" fmla="+- G29 10800 0"/>
              <a:gd name="G33" fmla="+- G30 10800 0"/>
              <a:gd name="G34" fmla="?: G4 0 G31"/>
              <a:gd name="G35" fmla="?: -11732466 G34 0"/>
              <a:gd name="G36" fmla="?: G6 G35 G31"/>
              <a:gd name="G37" fmla="+- 21600 0 G36"/>
              <a:gd name="G38" fmla="?: G4 0 G33"/>
              <a:gd name="G39" fmla="?: -11732466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80 w 21600"/>
              <a:gd name="T15" fmla="*/ 10618 h 21600"/>
              <a:gd name="T16" fmla="*/ 10800 w 21600"/>
              <a:gd name="T17" fmla="*/ 359 h 21600"/>
              <a:gd name="T18" fmla="*/ 21420 w 21600"/>
              <a:gd name="T19" fmla="*/ 1061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60" y="10622"/>
                </a:moveTo>
                <a:cubicBezTo>
                  <a:pt x="457" y="4925"/>
                  <a:pt x="5102" y="358"/>
                  <a:pt x="10800" y="359"/>
                </a:cubicBezTo>
                <a:cubicBezTo>
                  <a:pt x="16497" y="359"/>
                  <a:pt x="21142" y="4925"/>
                  <a:pt x="21239" y="10622"/>
                </a:cubicBezTo>
                <a:lnTo>
                  <a:pt x="21598" y="10615"/>
                </a:lnTo>
                <a:cubicBezTo>
                  <a:pt x="21497" y="4723"/>
                  <a:pt x="16692" y="-1"/>
                  <a:pt x="10799" y="0"/>
                </a:cubicBezTo>
                <a:cubicBezTo>
                  <a:pt x="4907" y="0"/>
                  <a:pt x="102" y="4723"/>
                  <a:pt x="1" y="10615"/>
                </a:cubicBezTo>
                <a:close/>
              </a:path>
            </a:pathLst>
          </a:custGeom>
          <a:solidFill>
            <a:srgbClr val="FF3300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fr-FR">
              <a:solidFill>
                <a:srgbClr val="66FF33"/>
              </a:solidFill>
            </a:endParaRPr>
          </a:p>
        </p:txBody>
      </p:sp>
      <p:sp>
        <p:nvSpPr>
          <p:cNvPr id="14372" name="Line 36"/>
          <p:cNvSpPr>
            <a:spLocks noChangeShapeType="1"/>
          </p:cNvSpPr>
          <p:nvPr/>
        </p:nvSpPr>
        <p:spPr bwMode="auto">
          <a:xfrm flipH="1">
            <a:off x="1331913" y="3717925"/>
            <a:ext cx="360362" cy="1223963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4365" name="AutoShape 29"/>
          <p:cNvSpPr>
            <a:spLocks noChangeArrowheads="1"/>
          </p:cNvSpPr>
          <p:nvPr/>
        </p:nvSpPr>
        <p:spPr bwMode="auto">
          <a:xfrm rot="11018680">
            <a:off x="2266950" y="3279775"/>
            <a:ext cx="5903913" cy="2952750"/>
          </a:xfrm>
          <a:custGeom>
            <a:avLst/>
            <a:gdLst>
              <a:gd name="G0" fmla="+- 10441 0 0"/>
              <a:gd name="G1" fmla="+- -11732466 0 0"/>
              <a:gd name="G2" fmla="+- 0 0 -11732466"/>
              <a:gd name="T0" fmla="*/ 0 256 1"/>
              <a:gd name="T1" fmla="*/ 180 256 1"/>
              <a:gd name="G3" fmla="+- -11732466 T0 T1"/>
              <a:gd name="T2" fmla="*/ 0 256 1"/>
              <a:gd name="T3" fmla="*/ 90 256 1"/>
              <a:gd name="G4" fmla="+- -11732466 T2 T3"/>
              <a:gd name="G5" fmla="*/ G4 2 1"/>
              <a:gd name="T4" fmla="*/ 90 256 1"/>
              <a:gd name="T5" fmla="*/ 0 256 1"/>
              <a:gd name="G6" fmla="+- -11732466 T4 T5"/>
              <a:gd name="G7" fmla="*/ G6 2 1"/>
              <a:gd name="G8" fmla="abs -11732466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41"/>
              <a:gd name="G18" fmla="*/ 10441 1 2"/>
              <a:gd name="G19" fmla="+- G18 5400 0"/>
              <a:gd name="G20" fmla="cos G19 -11732466"/>
              <a:gd name="G21" fmla="sin G19 -11732466"/>
              <a:gd name="G22" fmla="+- G20 10800 0"/>
              <a:gd name="G23" fmla="+- G21 10800 0"/>
              <a:gd name="G24" fmla="+- 10800 0 G20"/>
              <a:gd name="G25" fmla="+- 10441 10800 0"/>
              <a:gd name="G26" fmla="?: G9 G17 G25"/>
              <a:gd name="G27" fmla="?: G9 0 21600"/>
              <a:gd name="G28" fmla="cos 10800 -11732466"/>
              <a:gd name="G29" fmla="sin 10800 -11732466"/>
              <a:gd name="G30" fmla="sin 10441 -11732466"/>
              <a:gd name="G31" fmla="+- G28 10800 0"/>
              <a:gd name="G32" fmla="+- G29 10800 0"/>
              <a:gd name="G33" fmla="+- G30 10800 0"/>
              <a:gd name="G34" fmla="?: G4 0 G31"/>
              <a:gd name="G35" fmla="?: -11732466 G34 0"/>
              <a:gd name="G36" fmla="?: G6 G35 G31"/>
              <a:gd name="G37" fmla="+- 21600 0 G36"/>
              <a:gd name="G38" fmla="?: G4 0 G33"/>
              <a:gd name="G39" fmla="?: -11732466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80 w 21600"/>
              <a:gd name="T15" fmla="*/ 10618 h 21600"/>
              <a:gd name="T16" fmla="*/ 10800 w 21600"/>
              <a:gd name="T17" fmla="*/ 359 h 21600"/>
              <a:gd name="T18" fmla="*/ 21420 w 21600"/>
              <a:gd name="T19" fmla="*/ 1061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60" y="10622"/>
                </a:moveTo>
                <a:cubicBezTo>
                  <a:pt x="457" y="4925"/>
                  <a:pt x="5102" y="358"/>
                  <a:pt x="10800" y="359"/>
                </a:cubicBezTo>
                <a:cubicBezTo>
                  <a:pt x="16497" y="359"/>
                  <a:pt x="21142" y="4925"/>
                  <a:pt x="21239" y="10622"/>
                </a:cubicBezTo>
                <a:lnTo>
                  <a:pt x="21598" y="10615"/>
                </a:lnTo>
                <a:cubicBezTo>
                  <a:pt x="21497" y="4723"/>
                  <a:pt x="16692" y="-1"/>
                  <a:pt x="10799" y="0"/>
                </a:cubicBezTo>
                <a:cubicBezTo>
                  <a:pt x="4907" y="0"/>
                  <a:pt x="102" y="4723"/>
                  <a:pt x="1" y="10615"/>
                </a:cubicBezTo>
                <a:close/>
              </a:path>
            </a:pathLst>
          </a:cu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fr-FR">
              <a:solidFill>
                <a:srgbClr val="66FF33"/>
              </a:solidFill>
            </a:endParaRPr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611188" y="3429000"/>
            <a:ext cx="865187" cy="730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58" name="AutoShape 22"/>
          <p:cNvSpPr>
            <a:spLocks noChangeArrowheads="1"/>
          </p:cNvSpPr>
          <p:nvPr/>
        </p:nvSpPr>
        <p:spPr bwMode="auto">
          <a:xfrm>
            <a:off x="1476375" y="1341438"/>
            <a:ext cx="6840538" cy="4535487"/>
          </a:xfrm>
          <a:custGeom>
            <a:avLst/>
            <a:gdLst>
              <a:gd name="G0" fmla="+- 10403 0 0"/>
              <a:gd name="G1" fmla="+- 11764356 0 0"/>
              <a:gd name="G2" fmla="+- 0 0 11764356"/>
              <a:gd name="T0" fmla="*/ 0 256 1"/>
              <a:gd name="T1" fmla="*/ 180 256 1"/>
              <a:gd name="G3" fmla="+- 11764356 T0 T1"/>
              <a:gd name="T2" fmla="*/ 0 256 1"/>
              <a:gd name="T3" fmla="*/ 90 256 1"/>
              <a:gd name="G4" fmla="+- 11764356 T2 T3"/>
              <a:gd name="G5" fmla="*/ G4 2 1"/>
              <a:gd name="T4" fmla="*/ 90 256 1"/>
              <a:gd name="T5" fmla="*/ 0 256 1"/>
              <a:gd name="G6" fmla="+- 11764356 T4 T5"/>
              <a:gd name="G7" fmla="*/ G6 2 1"/>
              <a:gd name="G8" fmla="abs 11764356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03"/>
              <a:gd name="G18" fmla="*/ 10403 1 2"/>
              <a:gd name="G19" fmla="+- G18 5400 0"/>
              <a:gd name="G20" fmla="cos G19 11764356"/>
              <a:gd name="G21" fmla="sin G19 11764356"/>
              <a:gd name="G22" fmla="+- G20 10800 0"/>
              <a:gd name="G23" fmla="+- G21 10800 0"/>
              <a:gd name="G24" fmla="+- 10800 0 G20"/>
              <a:gd name="G25" fmla="+- 10403 10800 0"/>
              <a:gd name="G26" fmla="?: G9 G17 G25"/>
              <a:gd name="G27" fmla="?: G9 0 21600"/>
              <a:gd name="G28" fmla="cos 10800 11764356"/>
              <a:gd name="G29" fmla="sin 10800 11764356"/>
              <a:gd name="G30" fmla="sin 10403 11764356"/>
              <a:gd name="G31" fmla="+- G28 10800 0"/>
              <a:gd name="G32" fmla="+- G29 10800 0"/>
              <a:gd name="G33" fmla="+- G30 10800 0"/>
              <a:gd name="G34" fmla="?: G4 0 G31"/>
              <a:gd name="G35" fmla="?: 11764356 G34 0"/>
              <a:gd name="G36" fmla="?: G6 G35 G31"/>
              <a:gd name="G37" fmla="+- 21600 0 G36"/>
              <a:gd name="G38" fmla="?: G4 0 G33"/>
              <a:gd name="G39" fmla="?: 11764356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98 w 21600"/>
              <a:gd name="T15" fmla="*/ 10890 h 21600"/>
              <a:gd name="T16" fmla="*/ 10800 w 21600"/>
              <a:gd name="T17" fmla="*/ 397 h 21600"/>
              <a:gd name="T18" fmla="*/ 21402 w 21600"/>
              <a:gd name="T19" fmla="*/ 1089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97" y="10888"/>
                </a:moveTo>
                <a:cubicBezTo>
                  <a:pt x="397" y="10859"/>
                  <a:pt x="397" y="10829"/>
                  <a:pt x="397" y="10800"/>
                </a:cubicBezTo>
                <a:cubicBezTo>
                  <a:pt x="397" y="5054"/>
                  <a:pt x="5054" y="397"/>
                  <a:pt x="10800" y="397"/>
                </a:cubicBezTo>
                <a:cubicBezTo>
                  <a:pt x="16545" y="397"/>
                  <a:pt x="21203" y="5054"/>
                  <a:pt x="21203" y="10800"/>
                </a:cubicBezTo>
                <a:cubicBezTo>
                  <a:pt x="21203" y="10829"/>
                  <a:pt x="21202" y="10859"/>
                  <a:pt x="21202" y="10888"/>
                </a:cubicBezTo>
                <a:lnTo>
                  <a:pt x="21599" y="10892"/>
                </a:lnTo>
                <a:cubicBezTo>
                  <a:pt x="21599" y="10861"/>
                  <a:pt x="21600" y="10830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ubicBezTo>
                  <a:pt x="-1" y="10830"/>
                  <a:pt x="0" y="10861"/>
                  <a:pt x="0" y="10892"/>
                </a:cubicBezTo>
                <a:close/>
              </a:path>
            </a:pathLst>
          </a:cu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>
              <a:solidFill>
                <a:srgbClr val="66FF33"/>
              </a:solidFill>
            </a:endParaRPr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827088" y="2493963"/>
            <a:ext cx="792162" cy="1008062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0825" y="693738"/>
            <a:ext cx="2303463" cy="5032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1400" b="1" smtClean="0">
                <a:solidFill>
                  <a:schemeClr val="accent1"/>
                </a:solidFill>
              </a:rPr>
              <a:t>Satellites numériques</a:t>
            </a:r>
          </a:p>
          <a:p>
            <a:pPr eaLnBrk="1" hangingPunct="1">
              <a:lnSpc>
                <a:spcPct val="80000"/>
              </a:lnSpc>
            </a:pPr>
            <a:r>
              <a:rPr lang="fr-FR" sz="1400" b="1" smtClean="0">
                <a:solidFill>
                  <a:schemeClr val="accent1"/>
                </a:solidFill>
              </a:rPr>
              <a:t>10-15 ans</a:t>
            </a:r>
          </a:p>
        </p:txBody>
      </p:sp>
      <p:pic>
        <p:nvPicPr>
          <p:cNvPr id="14339" name="Picture 2" descr="http://t2.gstatic.com/images?q=tbn:DzZin1XuaP9RuM:http://www.ldsat.be/LDSAT/images/parabole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r="16507" b="15993"/>
          <a:stretch>
            <a:fillRect/>
          </a:stretch>
        </p:blipFill>
        <p:spPr bwMode="auto">
          <a:xfrm>
            <a:off x="250825" y="2060575"/>
            <a:ext cx="827088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6" descr="Afficher l'image en taille réell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 t="12216" b="14359"/>
          <a:stretch>
            <a:fillRect/>
          </a:stretch>
        </p:blipFill>
        <p:spPr bwMode="auto">
          <a:xfrm rot="-2337329">
            <a:off x="1952625" y="1849438"/>
            <a:ext cx="1008063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10" descr="http://t3.gstatic.com/images?q=tbn:xO3b1_0RtVlWcM:http://brocantellia.com/catalog/images/148A_brocantellia_brocante_en_ligne_telephone_bakelite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 t="31119"/>
          <a:stretch>
            <a:fillRect/>
          </a:stretch>
        </p:blipFill>
        <p:spPr bwMode="auto">
          <a:xfrm>
            <a:off x="4211638" y="4510088"/>
            <a:ext cx="1019175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22" descr="http://t2.gstatic.com/images?q=tbn:CfTu1cKBOHYc1M:http://www.lemondenumerique.com/wp-content/uploads/2008/10/logo-tnt-hd.jpg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 l="5232" t="7762" r="4942" b="6393"/>
          <a:stretch>
            <a:fillRect/>
          </a:stretch>
        </p:blipFill>
        <p:spPr bwMode="auto">
          <a:xfrm>
            <a:off x="1720850" y="2520950"/>
            <a:ext cx="49053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0" name="Picture 24" descr="http://t1.gstatic.com/images?q=tbn:mGSF6uZLJQDfxM:http://www.tvsat.ch/Files/13733/CUBSAT-70Big.jpg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3141663"/>
            <a:ext cx="758825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1" name="Picture 2"/>
          <p:cNvPicPr>
            <a:picLocks noChangeAspect="1" noChangeArrowheads="1"/>
          </p:cNvPicPr>
          <p:nvPr/>
        </p:nvPicPr>
        <p:blipFill>
          <a:blip r:embed="rId13" cstate="print"/>
          <a:srcRect l="7428" b="20462"/>
          <a:stretch>
            <a:fillRect/>
          </a:stretch>
        </p:blipFill>
        <p:spPr bwMode="auto">
          <a:xfrm>
            <a:off x="3563938" y="360363"/>
            <a:ext cx="1800225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12" descr="http://t0.gstatic.com/images?q=tbn:dIvAd-MQFqhARM:http://backoffice.telecablesat.fr/business/img/photos/biz/999/decodeur-canal.jpg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 t="18988" b="13924"/>
          <a:stretch>
            <a:fillRect/>
          </a:stretch>
        </p:blipFill>
        <p:spPr bwMode="auto">
          <a:xfrm>
            <a:off x="755650" y="4868863"/>
            <a:ext cx="11334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ous-titre 2"/>
          <p:cNvSpPr>
            <a:spLocks/>
          </p:cNvSpPr>
          <p:nvPr/>
        </p:nvSpPr>
        <p:spPr bwMode="auto">
          <a:xfrm>
            <a:off x="2051050" y="2565400"/>
            <a:ext cx="230346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rgbClr val="009900"/>
                </a:solidFill>
                <a:latin typeface="Calibri" pitchFamily="34" charset="0"/>
              </a:rPr>
              <a:t>TNT Numérique 5 ans</a:t>
            </a:r>
          </a:p>
        </p:txBody>
      </p:sp>
      <p:sp>
        <p:nvSpPr>
          <p:cNvPr id="4" name="Sous-titre 2"/>
          <p:cNvSpPr>
            <a:spLocks/>
          </p:cNvSpPr>
          <p:nvPr/>
        </p:nvSpPr>
        <p:spPr bwMode="auto">
          <a:xfrm>
            <a:off x="3779838" y="1557338"/>
            <a:ext cx="23034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rgbClr val="009900"/>
                </a:solidFill>
                <a:latin typeface="Calibri" pitchFamily="34" charset="0"/>
              </a:rPr>
              <a:t>Hertzien analogique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rgbClr val="009900"/>
                </a:solidFill>
                <a:latin typeface="Calibri" pitchFamily="34" charset="0"/>
              </a:rPr>
              <a:t>60 ans</a:t>
            </a:r>
          </a:p>
        </p:txBody>
      </p:sp>
      <p:sp>
        <p:nvSpPr>
          <p:cNvPr id="5" name="Sous-titre 2"/>
          <p:cNvSpPr>
            <a:spLocks/>
          </p:cNvSpPr>
          <p:nvPr/>
        </p:nvSpPr>
        <p:spPr bwMode="auto">
          <a:xfrm>
            <a:off x="2411413" y="4076700"/>
            <a:ext cx="1368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rgbClr val="FF3399"/>
                </a:solidFill>
                <a:latin typeface="Calibri" pitchFamily="34" charset="0"/>
              </a:rPr>
              <a:t>Box  ADSL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rgbClr val="FF3399"/>
                </a:solidFill>
                <a:latin typeface="Calibri" pitchFamily="34" charset="0"/>
              </a:rPr>
              <a:t>10 ans</a:t>
            </a:r>
          </a:p>
        </p:txBody>
      </p:sp>
      <p:sp>
        <p:nvSpPr>
          <p:cNvPr id="6" name="Sous-titre 2"/>
          <p:cNvSpPr>
            <a:spLocks/>
          </p:cNvSpPr>
          <p:nvPr/>
        </p:nvSpPr>
        <p:spPr bwMode="auto">
          <a:xfrm>
            <a:off x="5435600" y="4797425"/>
            <a:ext cx="1368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rgbClr val="FF3399"/>
                </a:solidFill>
                <a:latin typeface="Calibri" pitchFamily="34" charset="0"/>
              </a:rPr>
              <a:t>R.T.C. fils téléphoniques</a:t>
            </a:r>
          </a:p>
        </p:txBody>
      </p:sp>
      <p:sp>
        <p:nvSpPr>
          <p:cNvPr id="7" name="Sous-titre 2"/>
          <p:cNvSpPr>
            <a:spLocks/>
          </p:cNvSpPr>
          <p:nvPr/>
        </p:nvSpPr>
        <p:spPr bwMode="auto">
          <a:xfrm>
            <a:off x="4427538" y="5661025"/>
            <a:ext cx="194468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rgbClr val="FF9900"/>
                </a:solidFill>
                <a:latin typeface="Calibri" pitchFamily="34" charset="0"/>
              </a:rPr>
              <a:t>Fibre optique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rgbClr val="FF9900"/>
                </a:solidFill>
                <a:latin typeface="Calibri" pitchFamily="34" charset="0"/>
              </a:rPr>
              <a:t>10 ans</a:t>
            </a:r>
          </a:p>
        </p:txBody>
      </p:sp>
      <p:sp>
        <p:nvSpPr>
          <p:cNvPr id="8" name="Sous-titre 2"/>
          <p:cNvSpPr>
            <a:spLocks/>
          </p:cNvSpPr>
          <p:nvPr/>
        </p:nvSpPr>
        <p:spPr bwMode="auto">
          <a:xfrm>
            <a:off x="2268538" y="4941888"/>
            <a:ext cx="13684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rgbClr val="FF9900"/>
                </a:solidFill>
                <a:latin typeface="Calibri" pitchFamily="34" charset="0"/>
              </a:rPr>
              <a:t>Box  optique</a:t>
            </a:r>
          </a:p>
          <a:p>
            <a:pPr algn="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rgbClr val="FF9900"/>
                </a:solidFill>
                <a:latin typeface="Calibri" pitchFamily="34" charset="0"/>
              </a:rPr>
              <a:t>1 an   </a:t>
            </a:r>
            <a:r>
              <a:rPr lang="fr-FR" sz="1400" b="1">
                <a:solidFill>
                  <a:schemeClr val="bg1"/>
                </a:solidFill>
                <a:latin typeface="Calibri" pitchFamily="34" charset="0"/>
              </a:rPr>
              <a:t> .</a:t>
            </a:r>
          </a:p>
        </p:txBody>
      </p:sp>
      <p:sp>
        <p:nvSpPr>
          <p:cNvPr id="9" name="Sous-titre 2"/>
          <p:cNvSpPr>
            <a:spLocks/>
          </p:cNvSpPr>
          <p:nvPr/>
        </p:nvSpPr>
        <p:spPr bwMode="auto">
          <a:xfrm>
            <a:off x="0" y="5445125"/>
            <a:ext cx="1368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rgbClr val="FF3300"/>
                </a:solidFill>
                <a:latin typeface="Calibri" pitchFamily="34" charset="0"/>
              </a:rPr>
              <a:t>Décodeur C+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rgbClr val="FF3300"/>
                </a:solidFill>
                <a:latin typeface="Calibri" pitchFamily="34" charset="0"/>
              </a:rPr>
              <a:t>Numéricable</a:t>
            </a:r>
          </a:p>
        </p:txBody>
      </p:sp>
      <p:sp>
        <p:nvSpPr>
          <p:cNvPr id="10" name="Sous-titre 2"/>
          <p:cNvSpPr>
            <a:spLocks/>
          </p:cNvSpPr>
          <p:nvPr/>
        </p:nvSpPr>
        <p:spPr bwMode="auto">
          <a:xfrm>
            <a:off x="2627313" y="6094413"/>
            <a:ext cx="136842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rgbClr val="FF3300"/>
                </a:solidFill>
                <a:latin typeface="Calibri" pitchFamily="34" charset="0"/>
              </a:rPr>
              <a:t>Câble cuivre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rgbClr val="FF3300"/>
                </a:solidFill>
                <a:latin typeface="Calibri" pitchFamily="34" charset="0"/>
              </a:rPr>
              <a:t>20 ans</a:t>
            </a:r>
          </a:p>
        </p:txBody>
      </p:sp>
      <p:sp>
        <p:nvSpPr>
          <p:cNvPr id="11" name="Sous-titre 2"/>
          <p:cNvSpPr>
            <a:spLocks/>
          </p:cNvSpPr>
          <p:nvPr/>
        </p:nvSpPr>
        <p:spPr bwMode="auto">
          <a:xfrm>
            <a:off x="6300788" y="4222750"/>
            <a:ext cx="1368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latin typeface="Calibri" pitchFamily="34" charset="0"/>
              </a:rPr>
              <a:t>Opérateur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latin typeface="Calibri" pitchFamily="34" charset="0"/>
              </a:rPr>
              <a:t>TV + Internet</a:t>
            </a:r>
          </a:p>
        </p:txBody>
      </p:sp>
      <p:sp>
        <p:nvSpPr>
          <p:cNvPr id="14376" name="Line 40"/>
          <p:cNvSpPr>
            <a:spLocks noChangeShapeType="1"/>
          </p:cNvSpPr>
          <p:nvPr/>
        </p:nvSpPr>
        <p:spPr bwMode="auto">
          <a:xfrm>
            <a:off x="8243888" y="3429000"/>
            <a:ext cx="0" cy="720725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pic>
        <p:nvPicPr>
          <p:cNvPr id="14346" name="Picture 16" descr="http://t1.gstatic.com/images?q=tbn:J3ZFZ3X4Wl1MtM:http://www.anem.org/fr/liens/images/LogoTDF_JPEG_HD.jpg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67625" y="2565400"/>
            <a:ext cx="1017588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14" descr="http://t3.gstatic.com/images?q=tbn:1pYjfGzlp-s_5M:http://www.degroupnews.com/images/news/logos/numericable/reportage/01-accueil-numericable.jpg">
            <a:hlinkClick r:id="rId18"/>
          </p:cNvPr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596188" y="4076700"/>
            <a:ext cx="12096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78" name="Line 42"/>
          <p:cNvSpPr>
            <a:spLocks noChangeShapeType="1"/>
          </p:cNvSpPr>
          <p:nvPr/>
        </p:nvSpPr>
        <p:spPr bwMode="auto">
          <a:xfrm>
            <a:off x="1979613" y="3789363"/>
            <a:ext cx="576262" cy="647700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4379" name="Line 43"/>
          <p:cNvSpPr>
            <a:spLocks noChangeShapeType="1"/>
          </p:cNvSpPr>
          <p:nvPr/>
        </p:nvSpPr>
        <p:spPr bwMode="auto">
          <a:xfrm>
            <a:off x="1763713" y="3789363"/>
            <a:ext cx="576262" cy="6477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pic>
        <p:nvPicPr>
          <p:cNvPr id="14340" name="Picture 4" descr="http://t2.gstatic.com/images?q=tbn:1_bGyQUZy2PeRM:http://talkinstuff.files.wordpress.com/2009/05/television.jpg">
            <a:hlinkClick r:id="rId20"/>
          </p:cNvPr>
          <p:cNvPicPr>
            <a:picLocks noChangeAspect="1" noChangeArrowheads="1"/>
          </p:cNvPicPr>
          <p:nvPr/>
        </p:nvPicPr>
        <p:blipFill>
          <a:blip r:embed="rId21" cstate="print"/>
          <a:srcRect l="5898" t="6522" b="7971"/>
          <a:stretch>
            <a:fillRect/>
          </a:stretch>
        </p:blipFill>
        <p:spPr bwMode="auto">
          <a:xfrm>
            <a:off x="1331913" y="3068638"/>
            <a:ext cx="11652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20" descr="http://t2.gstatic.com/images?q=tbn:iska1FrhMP37AM:http://www.myadsl.fr/myadsl/img/produits/livebox.jpg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2124075" y="4294188"/>
            <a:ext cx="576263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ous-titre 2"/>
          <p:cNvSpPr>
            <a:spLocks/>
          </p:cNvSpPr>
          <p:nvPr/>
        </p:nvSpPr>
        <p:spPr bwMode="auto">
          <a:xfrm>
            <a:off x="6084888" y="2997200"/>
            <a:ext cx="1368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latin typeface="Calibri" pitchFamily="34" charset="0"/>
              </a:rPr>
              <a:t>Diffusion des programmes</a:t>
            </a:r>
          </a:p>
        </p:txBody>
      </p:sp>
      <p:sp>
        <p:nvSpPr>
          <p:cNvPr id="13" name="Sous-titre 2"/>
          <p:cNvSpPr>
            <a:spLocks/>
          </p:cNvSpPr>
          <p:nvPr/>
        </p:nvSpPr>
        <p:spPr bwMode="auto">
          <a:xfrm>
            <a:off x="1260475" y="-26988"/>
            <a:ext cx="66246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2800" b="1">
                <a:solidFill>
                  <a:schemeClr val="accent1"/>
                </a:solidFill>
                <a:latin typeface="Calibri" pitchFamily="34" charset="0"/>
              </a:rPr>
              <a:t>Télévision : Modes de diffusion</a:t>
            </a:r>
          </a:p>
        </p:txBody>
      </p:sp>
      <p:sp>
        <p:nvSpPr>
          <p:cNvPr id="14" name="Sous-titre 2"/>
          <p:cNvSpPr>
            <a:spLocks/>
          </p:cNvSpPr>
          <p:nvPr/>
        </p:nvSpPr>
        <p:spPr bwMode="auto">
          <a:xfrm>
            <a:off x="179388" y="4076700"/>
            <a:ext cx="9350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chemeClr val="accent1"/>
                </a:solidFill>
                <a:latin typeface="Calibri" pitchFamily="34" charset="0"/>
              </a:rPr>
              <a:t>CUBSAT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chemeClr val="accent1"/>
                </a:solidFill>
                <a:latin typeface="Calibri" pitchFamily="34" charset="0"/>
              </a:rPr>
              <a:t>4 têtes</a:t>
            </a:r>
          </a:p>
        </p:txBody>
      </p:sp>
      <p:sp>
        <p:nvSpPr>
          <p:cNvPr id="15" name="Sous-titre 2"/>
          <p:cNvSpPr>
            <a:spLocks/>
          </p:cNvSpPr>
          <p:nvPr/>
        </p:nvSpPr>
        <p:spPr bwMode="auto">
          <a:xfrm>
            <a:off x="0" y="1484313"/>
            <a:ext cx="111601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chemeClr val="accent1"/>
                </a:solidFill>
                <a:latin typeface="Calibri" pitchFamily="34" charset="0"/>
              </a:rPr>
              <a:t>Parabole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fr-FR" sz="1400" b="1">
                <a:solidFill>
                  <a:schemeClr val="accent1"/>
                </a:solidFill>
                <a:latin typeface="Calibri" pitchFamily="34" charset="0"/>
              </a:rPr>
              <a:t>1 à 2 têtes</a:t>
            </a:r>
          </a:p>
        </p:txBody>
      </p:sp>
      <p:sp>
        <p:nvSpPr>
          <p:cNvPr id="14384" name="Rectangle 48"/>
          <p:cNvSpPr>
            <a:spLocks noChangeArrowheads="1"/>
          </p:cNvSpPr>
          <p:nvPr/>
        </p:nvSpPr>
        <p:spPr bwMode="auto">
          <a:xfrm rot="-2893343">
            <a:off x="982663" y="2032000"/>
            <a:ext cx="219075" cy="136525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4385" name="Rectangle 49"/>
          <p:cNvSpPr>
            <a:spLocks noChangeArrowheads="1"/>
          </p:cNvSpPr>
          <p:nvPr/>
        </p:nvSpPr>
        <p:spPr bwMode="auto">
          <a:xfrm rot="-23945533">
            <a:off x="1000125" y="2676525"/>
            <a:ext cx="79375" cy="1778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2017</TotalTime>
  <Words>50</Words>
  <Application>Microsoft Office PowerPoint</Application>
  <PresentationFormat>Affichage à l'écran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evelyne</dc:creator>
  <cp:lastModifiedBy>evelyne</cp:lastModifiedBy>
  <cp:revision>112</cp:revision>
  <dcterms:created xsi:type="dcterms:W3CDTF">2010-02-20T07:59:54Z</dcterms:created>
  <dcterms:modified xsi:type="dcterms:W3CDTF">2010-03-09T00:59:18Z</dcterms:modified>
</cp:coreProperties>
</file>