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19"/>
  </p:notesMasterIdLst>
  <p:sldIdLst>
    <p:sldId id="256" r:id="rId2"/>
    <p:sldId id="274" r:id="rId3"/>
    <p:sldId id="258" r:id="rId4"/>
    <p:sldId id="285" r:id="rId5"/>
    <p:sldId id="271" r:id="rId6"/>
    <p:sldId id="263" r:id="rId7"/>
    <p:sldId id="292" r:id="rId8"/>
    <p:sldId id="286" r:id="rId9"/>
    <p:sldId id="289" r:id="rId10"/>
    <p:sldId id="293" r:id="rId11"/>
    <p:sldId id="290" r:id="rId12"/>
    <p:sldId id="294" r:id="rId13"/>
    <p:sldId id="264" r:id="rId14"/>
    <p:sldId id="296" r:id="rId15"/>
    <p:sldId id="295" r:id="rId16"/>
    <p:sldId id="266" r:id="rId17"/>
    <p:sldId id="279"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84" autoAdjust="0"/>
    <p:restoredTop sz="94646" autoAdjust="0"/>
  </p:normalViewPr>
  <p:slideViewPr>
    <p:cSldViewPr>
      <p:cViewPr varScale="1">
        <p:scale>
          <a:sx n="86" d="100"/>
          <a:sy n="86" d="100"/>
        </p:scale>
        <p:origin x="-136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D585CC9-15D5-4808-A05C-F712C4BD2F8D}"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A41953-0B1C-46CA-BFE8-D0B17494C3C0}" type="slidenum">
              <a:rPr lang="fr-FR"/>
              <a:pPr/>
              <a:t>1</a:t>
            </a:fld>
            <a:endParaRPr lang="fr-F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6B0E5D-1FF9-4D97-A9C9-29F7E5630C3E}" type="slidenum">
              <a:rPr lang="fr-FR"/>
              <a:pPr/>
              <a:t>2</a:t>
            </a:fld>
            <a:endParaRPr lang="fr-F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9BFAB1-9A94-4585-A907-C81653D18A91}" type="slidenum">
              <a:rPr lang="fr-FR"/>
              <a:pPr/>
              <a:t>3</a:t>
            </a:fld>
            <a:endParaRPr lang="fr-FR"/>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11EF8C-81A1-48ED-ADF1-A4483015CD52}" type="slidenum">
              <a:rPr lang="fr-FR"/>
              <a:pPr/>
              <a:t>5</a:t>
            </a:fld>
            <a:endParaRPr lang="fr-F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CD5F34-E19E-4469-B224-1E683B258211}" type="slidenum">
              <a:rPr lang="fr-FR"/>
              <a:pPr/>
              <a:t>6</a:t>
            </a:fld>
            <a:endParaRPr lang="fr-F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D585CC9-15D5-4808-A05C-F712C4BD2F8D}" type="slidenum">
              <a:rPr lang="fr-FR" smtClean="0"/>
              <a:pPr/>
              <a:t>11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9C633A-F0CF-4621-823B-66EDD5E7BA89}" type="slidenum">
              <a:rPr lang="fr-FR"/>
              <a:pPr/>
              <a:t>13</a:t>
            </a:fld>
            <a:endParaRPr lang="fr-F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392B2E-EA43-498B-B55D-1A30C301A0D2}" type="slidenum">
              <a:rPr lang="fr-FR"/>
              <a:pPr/>
              <a:t>16</a:t>
            </a:fld>
            <a:endParaRPr lang="fr-F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B87448-AAA0-4172-85F0-51BD4E31AAD0}" type="slidenum">
              <a:rPr lang="fr-FR"/>
              <a:pPr/>
              <a:t>17</a:t>
            </a:fld>
            <a:endParaRPr lang="fr-F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66562" name="Group 2"/>
          <p:cNvGrpSpPr>
            <a:grpSpLocks/>
          </p:cNvGrpSpPr>
          <p:nvPr/>
        </p:nvGrpSpPr>
        <p:grpSpPr bwMode="auto">
          <a:xfrm>
            <a:off x="0" y="927100"/>
            <a:ext cx="8991600" cy="4495800"/>
            <a:chOff x="0" y="584"/>
            <a:chExt cx="5664" cy="2832"/>
          </a:xfrm>
        </p:grpSpPr>
        <p:sp>
          <p:nvSpPr>
            <p:cNvPr id="66563"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endParaRPr lang="fr-FR" sz="2400">
                <a:latin typeface="Times New Roman" pitchFamily="18" charset="0"/>
              </a:endParaRPr>
            </a:p>
          </p:txBody>
        </p:sp>
        <p:sp>
          <p:nvSpPr>
            <p:cNvPr id="66564"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endParaRPr lang="fr-FR" sz="2400">
                <a:latin typeface="Times New Roman" pitchFamily="18" charset="0"/>
              </a:endParaRPr>
            </a:p>
          </p:txBody>
        </p:sp>
        <p:sp>
          <p:nvSpPr>
            <p:cNvPr id="66565"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endParaRPr lang="fr-FR" sz="2400">
                <a:latin typeface="Times New Roman" pitchFamily="18" charset="0"/>
              </a:endParaRPr>
            </a:p>
          </p:txBody>
        </p:sp>
        <p:sp>
          <p:nvSpPr>
            <p:cNvPr id="66566"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fr-FR"/>
            </a:p>
          </p:txBody>
        </p:sp>
      </p:grpSp>
      <p:sp>
        <p:nvSpPr>
          <p:cNvPr id="66567" name="Rectangle 7"/>
          <p:cNvSpPr>
            <a:spLocks noGrp="1" noChangeArrowheads="1"/>
          </p:cNvSpPr>
          <p:nvPr>
            <p:ph type="ctrTitle"/>
          </p:nvPr>
        </p:nvSpPr>
        <p:spPr>
          <a:xfrm>
            <a:off x="228600" y="1427163"/>
            <a:ext cx="8077200" cy="1609725"/>
          </a:xfrm>
        </p:spPr>
        <p:txBody>
          <a:bodyPr/>
          <a:lstStyle>
            <a:lvl1pPr>
              <a:defRPr sz="4600"/>
            </a:lvl1pPr>
          </a:lstStyle>
          <a:p>
            <a:r>
              <a:rPr lang="fr-FR"/>
              <a:t>Cliquez pour modifier le style du titre</a:t>
            </a:r>
          </a:p>
        </p:txBody>
      </p:sp>
      <p:sp>
        <p:nvSpPr>
          <p:cNvPr id="6656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fr-FR"/>
              <a:t>Cliquez pour modifier le style des sous-titres du masque</a:t>
            </a:r>
          </a:p>
        </p:txBody>
      </p:sp>
      <p:sp>
        <p:nvSpPr>
          <p:cNvPr id="66569" name="Rectangle 9"/>
          <p:cNvSpPr>
            <a:spLocks noGrp="1" noChangeArrowheads="1"/>
          </p:cNvSpPr>
          <p:nvPr>
            <p:ph type="dt" sz="half" idx="2"/>
          </p:nvPr>
        </p:nvSpPr>
        <p:spPr>
          <a:xfrm>
            <a:off x="457200" y="6248400"/>
            <a:ext cx="2133600" cy="471488"/>
          </a:xfrm>
        </p:spPr>
        <p:txBody>
          <a:bodyPr/>
          <a:lstStyle>
            <a:lvl1pPr>
              <a:defRPr/>
            </a:lvl1pPr>
          </a:lstStyle>
          <a:p>
            <a:endParaRPr lang="fr-FR"/>
          </a:p>
        </p:txBody>
      </p:sp>
      <p:sp>
        <p:nvSpPr>
          <p:cNvPr id="66570" name="Rectangle 10"/>
          <p:cNvSpPr>
            <a:spLocks noGrp="1" noChangeArrowheads="1"/>
          </p:cNvSpPr>
          <p:nvPr>
            <p:ph type="ftr" sz="quarter" idx="3"/>
          </p:nvPr>
        </p:nvSpPr>
        <p:spPr>
          <a:xfrm>
            <a:off x="3124200" y="6253163"/>
            <a:ext cx="2895600" cy="457200"/>
          </a:xfrm>
        </p:spPr>
        <p:txBody>
          <a:bodyPr/>
          <a:lstStyle>
            <a:lvl1pPr>
              <a:defRPr/>
            </a:lvl1pPr>
          </a:lstStyle>
          <a:p>
            <a:endParaRPr lang="fr-FR"/>
          </a:p>
        </p:txBody>
      </p:sp>
      <p:sp>
        <p:nvSpPr>
          <p:cNvPr id="66571" name="Rectangle 11"/>
          <p:cNvSpPr>
            <a:spLocks noGrp="1" noChangeArrowheads="1"/>
          </p:cNvSpPr>
          <p:nvPr>
            <p:ph type="sldNum" sz="quarter" idx="4"/>
          </p:nvPr>
        </p:nvSpPr>
        <p:spPr>
          <a:xfrm>
            <a:off x="6553200" y="6248400"/>
            <a:ext cx="2133600" cy="471488"/>
          </a:xfrm>
        </p:spPr>
        <p:txBody>
          <a:bodyPr/>
          <a:lstStyle>
            <a:lvl1pPr>
              <a:defRPr/>
            </a:lvl1pPr>
          </a:lstStyle>
          <a:p>
            <a:fld id="{1EFF6096-F0CE-42F5-B531-08DFE30E97D1}"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CC3CD3AD-96CC-4A7F-A9B1-81DA6AED8483}"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50013" y="228600"/>
            <a:ext cx="2084387"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95263" y="228600"/>
            <a:ext cx="6102350"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F039F41-9C0B-4A46-879E-BC0771226A4D}"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7C027AB-6480-4863-BE64-2DF3EB20D2D8}"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77A819CE-FC06-4A16-AB3C-F28BDC130279}"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320875D2-4472-48ED-87B1-61DFB817276A}"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A09FD604-0998-454E-96B0-DA2CB69E5341}"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9353AEF9-B61A-4545-B5E9-D3059E86C5DF}"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44E45EED-B8EE-4858-97A9-D7B55AC40A3D}"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DB80F2B1-A908-4887-B397-2B8D50440286}"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1CD25FA0-560A-4180-A0B1-25EE32B5DE25}"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5538" name="Group 2"/>
          <p:cNvGrpSpPr>
            <a:grpSpLocks/>
          </p:cNvGrpSpPr>
          <p:nvPr/>
        </p:nvGrpSpPr>
        <p:grpSpPr bwMode="auto">
          <a:xfrm>
            <a:off x="0" y="152400"/>
            <a:ext cx="8686800" cy="6096000"/>
            <a:chOff x="0" y="96"/>
            <a:chExt cx="5472" cy="3840"/>
          </a:xfrm>
        </p:grpSpPr>
        <p:sp>
          <p:nvSpPr>
            <p:cNvPr id="65539"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endParaRPr lang="fr-FR" sz="2400">
                <a:latin typeface="Times New Roman" pitchFamily="18" charset="0"/>
              </a:endParaRPr>
            </a:p>
          </p:txBody>
        </p:sp>
        <p:sp>
          <p:nvSpPr>
            <p:cNvPr id="65540"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endParaRPr lang="fr-FR" sz="2400">
                <a:latin typeface="Times New Roman" pitchFamily="18" charset="0"/>
              </a:endParaRPr>
            </a:p>
          </p:txBody>
        </p:sp>
        <p:sp>
          <p:nvSpPr>
            <p:cNvPr id="65541"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fr-FR"/>
            </a:p>
          </p:txBody>
        </p:sp>
      </p:grpSp>
      <p:sp>
        <p:nvSpPr>
          <p:cNvPr id="65542"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65543"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554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6554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fr-FR"/>
          </a:p>
        </p:txBody>
      </p:sp>
      <p:sp>
        <p:nvSpPr>
          <p:cNvPr id="6554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77A89F-B51B-467E-8408-184A98AE7C18}"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cs typeface="Arial" charset="0"/>
        </a:defRPr>
      </a:lvl2pPr>
      <a:lvl3pPr algn="l" rtl="0" fontAlgn="base">
        <a:spcBef>
          <a:spcPct val="0"/>
        </a:spcBef>
        <a:spcAft>
          <a:spcPct val="0"/>
        </a:spcAft>
        <a:defRPr sz="4200">
          <a:solidFill>
            <a:schemeClr val="tx2"/>
          </a:solidFill>
          <a:latin typeface="Arial" charset="0"/>
          <a:cs typeface="Arial" charset="0"/>
        </a:defRPr>
      </a:lvl3pPr>
      <a:lvl4pPr algn="l" rtl="0" fontAlgn="base">
        <a:spcBef>
          <a:spcPct val="0"/>
        </a:spcBef>
        <a:spcAft>
          <a:spcPct val="0"/>
        </a:spcAft>
        <a:defRPr sz="4200">
          <a:solidFill>
            <a:schemeClr val="tx2"/>
          </a:solidFill>
          <a:latin typeface="Arial" charset="0"/>
          <a:cs typeface="Arial" charset="0"/>
        </a:defRPr>
      </a:lvl4pPr>
      <a:lvl5pPr algn="l" rtl="0" fontAlgn="base">
        <a:spcBef>
          <a:spcPct val="0"/>
        </a:spcBef>
        <a:spcAft>
          <a:spcPct val="0"/>
        </a:spcAft>
        <a:defRPr sz="4200">
          <a:solidFill>
            <a:schemeClr val="tx2"/>
          </a:solidFill>
          <a:latin typeface="Arial" charset="0"/>
          <a:cs typeface="Arial" charset="0"/>
        </a:defRPr>
      </a:lvl5pPr>
      <a:lvl6pPr marL="457200" algn="l" rtl="0" fontAlgn="base">
        <a:spcBef>
          <a:spcPct val="0"/>
        </a:spcBef>
        <a:spcAft>
          <a:spcPct val="0"/>
        </a:spcAft>
        <a:defRPr sz="4200">
          <a:solidFill>
            <a:schemeClr val="tx2"/>
          </a:solidFill>
          <a:latin typeface="Arial" charset="0"/>
          <a:cs typeface="Arial" charset="0"/>
        </a:defRPr>
      </a:lvl6pPr>
      <a:lvl7pPr marL="914400" algn="l" rtl="0" fontAlgn="base">
        <a:spcBef>
          <a:spcPct val="0"/>
        </a:spcBef>
        <a:spcAft>
          <a:spcPct val="0"/>
        </a:spcAft>
        <a:defRPr sz="4200">
          <a:solidFill>
            <a:schemeClr val="tx2"/>
          </a:solidFill>
          <a:latin typeface="Arial" charset="0"/>
          <a:cs typeface="Arial" charset="0"/>
        </a:defRPr>
      </a:lvl7pPr>
      <a:lvl8pPr marL="1371600" algn="l" rtl="0" fontAlgn="base">
        <a:spcBef>
          <a:spcPct val="0"/>
        </a:spcBef>
        <a:spcAft>
          <a:spcPct val="0"/>
        </a:spcAft>
        <a:defRPr sz="4200">
          <a:solidFill>
            <a:schemeClr val="tx2"/>
          </a:solidFill>
          <a:latin typeface="Arial" charset="0"/>
          <a:cs typeface="Arial" charset="0"/>
        </a:defRPr>
      </a:lvl8pPr>
      <a:lvl9pPr marL="1828800" algn="l" rtl="0" fontAlgn="base">
        <a:spcBef>
          <a:spcPct val="0"/>
        </a:spcBef>
        <a:spcAft>
          <a:spcPct val="0"/>
        </a:spcAft>
        <a:defRPr sz="42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cs typeface="+mn-cs"/>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cs typeface="+mn-cs"/>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460500"/>
            <a:ext cx="7627938" cy="1169988"/>
          </a:xfrm>
        </p:spPr>
        <p:txBody>
          <a:bodyPr/>
          <a:lstStyle/>
          <a:p>
            <a:r>
              <a:rPr lang="fr-FR" sz="6600" dirty="0" smtClean="0"/>
              <a:t>Parabole CUBSAT</a:t>
            </a:r>
            <a:endParaRPr lang="fr-FR" sz="6600" dirty="0"/>
          </a:p>
        </p:txBody>
      </p:sp>
      <p:sp>
        <p:nvSpPr>
          <p:cNvPr id="2051" name="Rectangle 3"/>
          <p:cNvSpPr>
            <a:spLocks noGrp="1" noChangeArrowheads="1"/>
          </p:cNvSpPr>
          <p:nvPr>
            <p:ph type="subTitle" idx="1"/>
          </p:nvPr>
        </p:nvSpPr>
        <p:spPr>
          <a:xfrm>
            <a:off x="755650" y="3500438"/>
            <a:ext cx="7056438" cy="1512887"/>
          </a:xfrm>
        </p:spPr>
        <p:txBody>
          <a:bodyPr/>
          <a:lstStyle/>
          <a:p>
            <a:r>
              <a:rPr lang="fr-FR" sz="2400" dirty="0" smtClean="0"/>
              <a:t>La TV </a:t>
            </a:r>
            <a:r>
              <a:rPr lang="fr-FR" sz="2400" dirty="0"/>
              <a:t>numérique </a:t>
            </a:r>
            <a:r>
              <a:rPr lang="fr-FR" sz="2400" dirty="0" smtClean="0"/>
              <a:t>pour tous sans contrainte</a:t>
            </a:r>
            <a:endParaRPr lang="fr-FR" sz="2400" dirty="0"/>
          </a:p>
          <a:p>
            <a:endParaRPr lang="fr-FR" sz="1600" dirty="0"/>
          </a:p>
          <a:p>
            <a:endParaRPr lang="fr-FR" sz="1600" dirty="0"/>
          </a:p>
          <a:p>
            <a:endParaRPr lang="fr-FR" dirty="0"/>
          </a:p>
          <a:p>
            <a:endParaRPr lang="fr-FR" dirty="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fr-FR" dirty="0" smtClean="0"/>
              <a:t>Réseau de Distributeurs</a:t>
            </a:r>
            <a:endParaRPr lang="fr-FR" dirty="0"/>
          </a:p>
        </p:txBody>
      </p:sp>
      <p:sp>
        <p:nvSpPr>
          <p:cNvPr id="88067" name="Rectangle 3"/>
          <p:cNvSpPr>
            <a:spLocks noGrp="1" noChangeArrowheads="1"/>
          </p:cNvSpPr>
          <p:nvPr>
            <p:ph type="body" idx="1"/>
          </p:nvPr>
        </p:nvSpPr>
        <p:spPr/>
        <p:txBody>
          <a:bodyPr/>
          <a:lstStyle/>
          <a:p>
            <a:pPr>
              <a:lnSpc>
                <a:spcPct val="90000"/>
              </a:lnSpc>
              <a:buFont typeface="Wingdings" pitchFamily="2" charset="2"/>
              <a:buChar char="q"/>
            </a:pPr>
            <a:r>
              <a:rPr lang="fr-FR" sz="2400" dirty="0" smtClean="0"/>
              <a:t>Nous avons confier la création d’un réseau de distributeurs </a:t>
            </a:r>
            <a:r>
              <a:rPr lang="fr-FR" sz="2400" dirty="0" smtClean="0"/>
              <a:t>exclusifs </a:t>
            </a:r>
            <a:r>
              <a:rPr lang="fr-FR" sz="2400" dirty="0" smtClean="0"/>
              <a:t>à la société nouvellement créer, ARC Management dirigé par Monsieur Roger </a:t>
            </a:r>
            <a:r>
              <a:rPr lang="fr-FR" sz="2400" dirty="0" err="1" smtClean="0"/>
              <a:t>Ribert</a:t>
            </a:r>
            <a:r>
              <a:rPr lang="fr-FR" sz="2400" dirty="0" smtClean="0"/>
              <a:t>.</a:t>
            </a:r>
            <a:endParaRPr lang="fr-FR" sz="2400" dirty="0"/>
          </a:p>
          <a:p>
            <a:pPr>
              <a:lnSpc>
                <a:spcPct val="90000"/>
              </a:lnSpc>
              <a:buFont typeface="Wingdings" pitchFamily="2" charset="2"/>
              <a:buChar char="q"/>
            </a:pPr>
            <a:r>
              <a:rPr lang="fr-FR" sz="2400" dirty="0" smtClean="0"/>
              <a:t>Les distributeurs sont des technico commerciaux autonomes qui fonctionnent avec ARC </a:t>
            </a:r>
            <a:r>
              <a:rPr lang="fr-FR" sz="2400" dirty="0" smtClean="0"/>
              <a:t>selon </a:t>
            </a:r>
            <a:r>
              <a:rPr lang="fr-FR" sz="2400" dirty="0" smtClean="0"/>
              <a:t>le principe d’une franchise sous l’enseigne Home </a:t>
            </a:r>
            <a:r>
              <a:rPr lang="fr-FR" sz="2400" dirty="0" err="1" smtClean="0"/>
              <a:t>Easy</a:t>
            </a:r>
            <a:r>
              <a:rPr lang="fr-FR" sz="2400" dirty="0" smtClean="0"/>
              <a:t> </a:t>
            </a:r>
            <a:r>
              <a:rPr lang="fr-FR" sz="2400" dirty="0" err="1" smtClean="0"/>
              <a:t>Sat</a:t>
            </a:r>
            <a:r>
              <a:rPr lang="fr-FR" sz="2400" dirty="0" smtClean="0"/>
              <a:t>. Ils ont pour objectifs de promouvoir et de vendre les produits et solutions proposées par les paraboles </a:t>
            </a:r>
            <a:r>
              <a:rPr lang="fr-FR" sz="2400" dirty="0" err="1" smtClean="0"/>
              <a:t>Cubsat</a:t>
            </a:r>
            <a:r>
              <a:rPr lang="fr-FR" sz="2400" dirty="0" smtClean="0"/>
              <a:t>.</a:t>
            </a:r>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fr-FR" dirty="0" smtClean="0"/>
              <a:t>Les arguments du site marchand</a:t>
            </a:r>
            <a:endParaRPr lang="fr-FR" dirty="0"/>
          </a:p>
        </p:txBody>
      </p:sp>
      <p:sp>
        <p:nvSpPr>
          <p:cNvPr id="89091" name="Rectangle 3"/>
          <p:cNvSpPr>
            <a:spLocks noGrp="1" noChangeArrowheads="1"/>
          </p:cNvSpPr>
          <p:nvPr>
            <p:ph type="body" idx="1"/>
          </p:nvPr>
        </p:nvSpPr>
        <p:spPr/>
        <p:txBody>
          <a:bodyPr/>
          <a:lstStyle/>
          <a:p>
            <a:pPr>
              <a:buFont typeface="Wingdings" pitchFamily="2" charset="2"/>
              <a:buChar char="Ø"/>
            </a:pPr>
            <a:r>
              <a:rPr lang="fr-FR" sz="1800" dirty="0" smtClean="0"/>
              <a:t>Mise en place de solutions de parrainage pour les clients.</a:t>
            </a:r>
          </a:p>
          <a:p>
            <a:pPr>
              <a:buFont typeface="Wingdings" pitchFamily="2" charset="2"/>
              <a:buChar char="Ø"/>
            </a:pPr>
            <a:r>
              <a:rPr lang="fr-FR" sz="1800" dirty="0" smtClean="0"/>
              <a:t>Création de </a:t>
            </a:r>
            <a:r>
              <a:rPr lang="fr-FR" sz="1800" dirty="0" err="1" smtClean="0"/>
              <a:t>flyers</a:t>
            </a:r>
            <a:r>
              <a:rPr lang="fr-FR" sz="1800" dirty="0" smtClean="0"/>
              <a:t> destinés aux parrains.</a:t>
            </a:r>
          </a:p>
          <a:p>
            <a:pPr>
              <a:buFont typeface="Wingdings" pitchFamily="2" charset="2"/>
              <a:buChar char="Ø"/>
            </a:pPr>
            <a:r>
              <a:rPr lang="fr-FR" sz="1800" dirty="0" smtClean="0"/>
              <a:t>Recrutement de clients pilotes à travers une offre de remboursement intégral pour les clients sélectionnés.</a:t>
            </a:r>
            <a:endParaRPr lang="fr-FR" sz="1800" dirty="0"/>
          </a:p>
          <a:p>
            <a:pPr>
              <a:buFont typeface="Wingdings" pitchFamily="2" charset="2"/>
              <a:buChar char="Ø"/>
            </a:pPr>
            <a:r>
              <a:rPr lang="fr-FR" sz="1800" dirty="0" smtClean="0"/>
              <a:t>Mise </a:t>
            </a:r>
            <a:r>
              <a:rPr lang="fr-FR" sz="1800" dirty="0"/>
              <a:t>en place d’une stratégie web marketing, avec multiplication de lien et sponsor, création d’une mailing liste pour les </a:t>
            </a:r>
            <a:r>
              <a:rPr lang="fr-FR" sz="1800" dirty="0" smtClean="0"/>
              <a:t>clients et prospects.   </a:t>
            </a:r>
          </a:p>
          <a:p>
            <a:pPr>
              <a:buFont typeface="Wingdings" pitchFamily="2" charset="2"/>
              <a:buChar char="Ø"/>
            </a:pPr>
            <a:r>
              <a:rPr lang="fr-FR" sz="1800" dirty="0" smtClean="0"/>
              <a:t> Offre de reprise des paraboles après 12 mois d’utilisation.</a:t>
            </a:r>
          </a:p>
          <a:p>
            <a:pPr>
              <a:buFont typeface="Wingdings" pitchFamily="2" charset="2"/>
              <a:buChar char="Ø"/>
            </a:pPr>
            <a:r>
              <a:rPr lang="fr-FR" sz="1800" dirty="0" smtClean="0"/>
              <a:t>Offre de rachat des paraboles après 5 ans d’utilisation</a:t>
            </a:r>
          </a:p>
          <a:p>
            <a:pPr>
              <a:buFont typeface="Wingdings" pitchFamily="2" charset="2"/>
              <a:buChar char="Ø"/>
            </a:pPr>
            <a:r>
              <a:rPr lang="fr-FR" sz="1800" dirty="0" smtClean="0"/>
              <a:t>Possibilité de devis automatique par les clients</a:t>
            </a:r>
          </a:p>
          <a:p>
            <a:pPr>
              <a:buFont typeface="Wingdings" pitchFamily="2" charset="2"/>
              <a:buChar char="Ø"/>
            </a:pPr>
            <a:r>
              <a:rPr lang="fr-FR" sz="1800" dirty="0" smtClean="0"/>
              <a:t>Possibilité pour les prospect de poser des questions par </a:t>
            </a:r>
            <a:r>
              <a:rPr lang="fr-FR" sz="1800" dirty="0" smtClean="0"/>
              <a:t>mail, </a:t>
            </a:r>
            <a:r>
              <a:rPr lang="fr-FR" sz="1800" dirty="0" err="1" smtClean="0"/>
              <a:t>sms</a:t>
            </a:r>
            <a:r>
              <a:rPr lang="fr-FR" sz="1800" dirty="0" smtClean="0"/>
              <a:t> ou  contacter directement la hot line.</a:t>
            </a:r>
            <a:endParaRPr lang="fr-FR" sz="1800" dirty="0" smtClean="0"/>
          </a:p>
          <a:p>
            <a:pPr>
              <a:buFont typeface="Wingdings" pitchFamily="2" charset="2"/>
              <a:buChar char="Ø"/>
            </a:pPr>
            <a:r>
              <a:rPr lang="fr-FR" sz="1800" dirty="0" smtClean="0"/>
              <a:t>Ventes combinées avec offres opérateurs</a:t>
            </a:r>
          </a:p>
          <a:p>
            <a:pPr>
              <a:buFont typeface="Wingdings" pitchFamily="2" charset="2"/>
              <a:buChar char="Ø"/>
            </a:pPr>
            <a:r>
              <a:rPr lang="fr-FR" sz="1800" dirty="0" smtClean="0"/>
              <a:t>Paiement CB et chèque</a:t>
            </a:r>
          </a:p>
          <a:p>
            <a:pPr>
              <a:buFont typeface="Wingdings" pitchFamily="2" charset="2"/>
              <a:buChar char="Ø"/>
            </a:pPr>
            <a:endParaRPr lang="fr-FR" sz="2000" dirty="0"/>
          </a:p>
          <a:p>
            <a:pPr>
              <a:buFont typeface="Wingdings" pitchFamily="2" charset="2"/>
              <a:buChar char="Ø"/>
            </a:pPr>
            <a:endParaRPr lang="fr-F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Positionnement Web et référencement</a:t>
            </a:r>
            <a:endParaRPr lang="fr-FR" dirty="0"/>
          </a:p>
        </p:txBody>
      </p:sp>
      <p:sp>
        <p:nvSpPr>
          <p:cNvPr id="3" name="Espace réservé du contenu 2"/>
          <p:cNvSpPr>
            <a:spLocks noGrp="1"/>
          </p:cNvSpPr>
          <p:nvPr>
            <p:ph idx="1"/>
          </p:nvPr>
        </p:nvSpPr>
        <p:spPr/>
        <p:txBody>
          <a:bodyPr/>
          <a:lstStyle/>
          <a:p>
            <a:pPr algn="ctr">
              <a:buNone/>
            </a:pPr>
            <a:r>
              <a:rPr lang="fr-FR" sz="2800" u="sng" dirty="0" smtClean="0"/>
              <a:t>Mots clés Google:</a:t>
            </a:r>
          </a:p>
          <a:p>
            <a:pPr>
              <a:buFont typeface="Wingdings" pitchFamily="2" charset="2"/>
              <a:buChar char="Ø"/>
            </a:pPr>
            <a:r>
              <a:rPr lang="fr-FR" sz="2800" dirty="0" err="1" smtClean="0"/>
              <a:t>Cubsat</a:t>
            </a:r>
            <a:r>
              <a:rPr lang="fr-FR" sz="2800" dirty="0" smtClean="0"/>
              <a:t>: 1</a:t>
            </a:r>
            <a:r>
              <a:rPr lang="fr-FR" sz="2800" baseline="30000" dirty="0" smtClean="0"/>
              <a:t>ere</a:t>
            </a:r>
            <a:r>
              <a:rPr lang="fr-FR" sz="2800" dirty="0" smtClean="0"/>
              <a:t> page 1</a:t>
            </a:r>
            <a:r>
              <a:rPr lang="fr-FR" sz="2800" baseline="30000" dirty="0" smtClean="0"/>
              <a:t>ere</a:t>
            </a:r>
            <a:r>
              <a:rPr lang="fr-FR" sz="2800" dirty="0" smtClean="0"/>
              <a:t> ligne</a:t>
            </a:r>
          </a:p>
          <a:p>
            <a:pPr>
              <a:buFont typeface="Wingdings" pitchFamily="2" charset="2"/>
              <a:buChar char="Ø"/>
            </a:pPr>
            <a:r>
              <a:rPr lang="fr-FR" sz="2800" dirty="0" smtClean="0"/>
              <a:t>Parabole </a:t>
            </a:r>
            <a:r>
              <a:rPr lang="fr-FR" sz="2800" dirty="0" err="1" smtClean="0"/>
              <a:t>Cubsat</a:t>
            </a:r>
            <a:r>
              <a:rPr lang="fr-FR" sz="2800" dirty="0" smtClean="0"/>
              <a:t>: 1</a:t>
            </a:r>
            <a:r>
              <a:rPr lang="fr-FR" sz="2800" baseline="30000" dirty="0" smtClean="0"/>
              <a:t>er</a:t>
            </a:r>
            <a:r>
              <a:rPr lang="fr-FR" sz="2800" dirty="0" smtClean="0"/>
              <a:t> page 1</a:t>
            </a:r>
            <a:r>
              <a:rPr lang="fr-FR" sz="2800" baseline="30000" dirty="0" smtClean="0"/>
              <a:t>er</a:t>
            </a:r>
            <a:r>
              <a:rPr lang="fr-FR" sz="2800" dirty="0" smtClean="0"/>
              <a:t> ligne</a:t>
            </a:r>
          </a:p>
          <a:p>
            <a:pPr>
              <a:buFont typeface="Wingdings" pitchFamily="2" charset="2"/>
              <a:buChar char="Ø"/>
            </a:pPr>
            <a:r>
              <a:rPr lang="fr-FR" sz="2800" dirty="0" smtClean="0"/>
              <a:t>Parabole discrète; 1</a:t>
            </a:r>
            <a:r>
              <a:rPr lang="fr-FR" sz="2800" baseline="30000" dirty="0" smtClean="0"/>
              <a:t>ere</a:t>
            </a:r>
            <a:r>
              <a:rPr lang="fr-FR" sz="2800" dirty="0" smtClean="0"/>
              <a:t> page 1</a:t>
            </a:r>
            <a:r>
              <a:rPr lang="fr-FR" sz="2800" baseline="30000" dirty="0" smtClean="0"/>
              <a:t>ere</a:t>
            </a:r>
            <a:r>
              <a:rPr lang="fr-FR" sz="2800" dirty="0" smtClean="0"/>
              <a:t> ligne</a:t>
            </a:r>
          </a:p>
          <a:p>
            <a:pPr>
              <a:buFont typeface="Wingdings" pitchFamily="2" charset="2"/>
              <a:buChar char="Ø"/>
            </a:pPr>
            <a:r>
              <a:rPr lang="fr-FR" sz="2800" dirty="0" smtClean="0"/>
              <a:t>Antenne discrète: 1</a:t>
            </a:r>
            <a:r>
              <a:rPr lang="fr-FR" sz="2800" baseline="30000" dirty="0" smtClean="0"/>
              <a:t>ere</a:t>
            </a:r>
            <a:r>
              <a:rPr lang="fr-FR" sz="2800" dirty="0" smtClean="0"/>
              <a:t> page 1</a:t>
            </a:r>
            <a:r>
              <a:rPr lang="fr-FR" sz="2800" baseline="30000" dirty="0" smtClean="0"/>
              <a:t>ere</a:t>
            </a:r>
            <a:r>
              <a:rPr lang="fr-FR" sz="2800" dirty="0" smtClean="0"/>
              <a:t> ligne</a:t>
            </a:r>
          </a:p>
          <a:p>
            <a:pPr>
              <a:buFont typeface="Wingdings" pitchFamily="2" charset="2"/>
              <a:buChar char="Ø"/>
            </a:pPr>
            <a:r>
              <a:rPr lang="fr-FR" sz="2800" dirty="0" smtClean="0"/>
              <a:t>Antenne: 1</a:t>
            </a:r>
            <a:r>
              <a:rPr lang="fr-FR" sz="2800" baseline="30000" dirty="0" smtClean="0"/>
              <a:t>ere</a:t>
            </a:r>
            <a:r>
              <a:rPr lang="fr-FR" sz="2800" dirty="0" smtClean="0"/>
              <a:t> page 3</a:t>
            </a:r>
            <a:r>
              <a:rPr lang="fr-FR" sz="2800" baseline="30000" dirty="0" smtClean="0"/>
              <a:t>eme</a:t>
            </a:r>
            <a:r>
              <a:rPr lang="fr-FR" sz="2800" dirty="0" smtClean="0"/>
              <a:t> ligne</a:t>
            </a:r>
          </a:p>
          <a:p>
            <a:pPr>
              <a:buFont typeface="Wingdings" pitchFamily="2" charset="2"/>
              <a:buChar char="Ø"/>
            </a:pPr>
            <a:r>
              <a:rPr lang="fr-FR" sz="2800" dirty="0" smtClean="0"/>
              <a:t>Parabole: visible via </a:t>
            </a:r>
            <a:r>
              <a:rPr lang="fr-FR" sz="2800" dirty="0" err="1" smtClean="0"/>
              <a:t>Shopzilla</a:t>
            </a:r>
            <a:r>
              <a:rPr lang="fr-FR" sz="2800" dirty="0" smtClean="0"/>
              <a:t> en </a:t>
            </a:r>
            <a:r>
              <a:rPr lang="fr-FR" sz="2800" dirty="0" err="1" smtClean="0"/>
              <a:t>Adword</a:t>
            </a:r>
            <a:r>
              <a:rPr lang="fr-FR" sz="2800" dirty="0" smtClean="0"/>
              <a:t> 1ere page</a:t>
            </a:r>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fr-FR" dirty="0"/>
              <a:t>Les </a:t>
            </a:r>
            <a:r>
              <a:rPr lang="fr-FR" dirty="0" smtClean="0"/>
              <a:t>Objectifs France 2010</a:t>
            </a:r>
            <a:endParaRPr lang="fr-FR" dirty="0"/>
          </a:p>
        </p:txBody>
      </p:sp>
      <p:sp>
        <p:nvSpPr>
          <p:cNvPr id="22531" name="Rectangle 3"/>
          <p:cNvSpPr>
            <a:spLocks noGrp="1" noChangeArrowheads="1"/>
          </p:cNvSpPr>
          <p:nvPr>
            <p:ph type="body" idx="1"/>
          </p:nvPr>
        </p:nvSpPr>
        <p:spPr/>
        <p:txBody>
          <a:bodyPr/>
          <a:lstStyle/>
          <a:p>
            <a:r>
              <a:rPr lang="fr-FR" sz="2800" dirty="0" smtClean="0"/>
              <a:t>Vendre </a:t>
            </a:r>
            <a:r>
              <a:rPr lang="fr-FR" sz="2800" dirty="0" smtClean="0"/>
              <a:t>16 </a:t>
            </a:r>
            <a:r>
              <a:rPr lang="fr-FR" sz="2800" dirty="0"/>
              <a:t>000 </a:t>
            </a:r>
            <a:r>
              <a:rPr lang="fr-FR" sz="2800" dirty="0" err="1" smtClean="0"/>
              <a:t>Cubsat</a:t>
            </a:r>
            <a:r>
              <a:rPr lang="fr-FR" sz="2800" dirty="0" smtClean="0"/>
              <a:t> soit </a:t>
            </a:r>
            <a:r>
              <a:rPr lang="fr-FR" sz="2800" dirty="0" smtClean="0"/>
              <a:t>66 </a:t>
            </a:r>
            <a:r>
              <a:rPr lang="fr-FR" sz="2800" dirty="0" smtClean="0"/>
              <a:t>unités par jours</a:t>
            </a:r>
            <a:r>
              <a:rPr lang="fr-FR" sz="2800" dirty="0" smtClean="0"/>
              <a:t>.</a:t>
            </a:r>
          </a:p>
          <a:p>
            <a:r>
              <a:rPr lang="fr-FR" sz="2800" dirty="0" smtClean="0"/>
              <a:t>PV unitaire moyen CUBSAT 50 et V6: 110 €</a:t>
            </a:r>
            <a:endParaRPr lang="fr-FR" sz="2800" dirty="0"/>
          </a:p>
          <a:p>
            <a:r>
              <a:rPr lang="fr-FR" sz="2800" dirty="0" smtClean="0"/>
              <a:t>CA vente= </a:t>
            </a:r>
            <a:r>
              <a:rPr lang="fr-FR" sz="2800" dirty="0" smtClean="0"/>
              <a:t>1.25</a:t>
            </a:r>
            <a:r>
              <a:rPr lang="fr-FR" sz="2800" dirty="0" smtClean="0"/>
              <a:t> </a:t>
            </a:r>
            <a:r>
              <a:rPr lang="fr-FR" sz="2800" dirty="0" smtClean="0"/>
              <a:t>Million €</a:t>
            </a:r>
          </a:p>
          <a:p>
            <a:r>
              <a:rPr lang="fr-FR" sz="2800" dirty="0" smtClean="0"/>
              <a:t>CA service= </a:t>
            </a:r>
            <a:r>
              <a:rPr lang="fr-FR" sz="2800" dirty="0" smtClean="0"/>
              <a:t>3</a:t>
            </a:r>
            <a:r>
              <a:rPr lang="fr-FR" sz="2800" dirty="0" smtClean="0"/>
              <a:t>00 </a:t>
            </a:r>
            <a:r>
              <a:rPr lang="fr-FR" sz="2800" dirty="0" smtClean="0"/>
              <a:t>K€</a:t>
            </a:r>
          </a:p>
          <a:p>
            <a:r>
              <a:rPr lang="fr-FR" sz="2800" dirty="0" smtClean="0"/>
              <a:t>Estimation vente web: </a:t>
            </a:r>
            <a:r>
              <a:rPr lang="fr-FR" sz="2800" dirty="0" smtClean="0"/>
              <a:t>6 </a:t>
            </a:r>
            <a:r>
              <a:rPr lang="fr-FR" sz="2800" dirty="0" smtClean="0"/>
              <a:t>0</a:t>
            </a:r>
            <a:r>
              <a:rPr lang="fr-FR" sz="2800" dirty="0" smtClean="0"/>
              <a:t>00 </a:t>
            </a:r>
            <a:r>
              <a:rPr lang="fr-FR" sz="2800" dirty="0" smtClean="0"/>
              <a:t>unités</a:t>
            </a:r>
          </a:p>
          <a:p>
            <a:r>
              <a:rPr lang="fr-FR" sz="2800" dirty="0" smtClean="0"/>
              <a:t>Estimation réseau de distributeurs: </a:t>
            </a:r>
            <a:r>
              <a:rPr lang="fr-FR" sz="2800" dirty="0" smtClean="0"/>
              <a:t>10</a:t>
            </a:r>
            <a:r>
              <a:rPr lang="fr-FR" sz="2800" dirty="0" smtClean="0"/>
              <a:t> </a:t>
            </a:r>
            <a:r>
              <a:rPr lang="fr-FR" sz="2800" dirty="0" smtClean="0"/>
              <a:t>000 unités</a:t>
            </a:r>
            <a:endParaRPr lang="fr-FR" sz="2800" dirty="0"/>
          </a:p>
          <a:p>
            <a:pPr>
              <a:buFont typeface="Wingdings" pitchFamily="2" charset="2"/>
              <a:buNone/>
            </a:pPr>
            <a:endParaRPr lang="fr-FR" dirty="0"/>
          </a:p>
          <a:p>
            <a:endParaRPr lang="fr-FR" dirty="0"/>
          </a:p>
          <a:p>
            <a:endParaRPr lang="fr-FR" dirty="0"/>
          </a:p>
          <a:p>
            <a:endParaRPr lang="fr-FR" dirty="0"/>
          </a:p>
          <a:p>
            <a:endParaRPr lang="fr-FR" dirty="0"/>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Développement Europe et Amérique du Nord</a:t>
            </a:r>
            <a:endParaRPr lang="fr-FR" dirty="0"/>
          </a:p>
        </p:txBody>
      </p:sp>
      <p:sp>
        <p:nvSpPr>
          <p:cNvPr id="3" name="Espace réservé du contenu 2"/>
          <p:cNvSpPr>
            <a:spLocks noGrp="1"/>
          </p:cNvSpPr>
          <p:nvPr>
            <p:ph idx="1"/>
          </p:nvPr>
        </p:nvSpPr>
        <p:spPr/>
        <p:txBody>
          <a:bodyPr/>
          <a:lstStyle/>
          <a:p>
            <a:r>
              <a:rPr lang="fr-FR" sz="1600" dirty="0" smtClean="0"/>
              <a:t>Traduction en cours du </a:t>
            </a:r>
            <a:r>
              <a:rPr lang="fr-FR" sz="1600" dirty="0" smtClean="0"/>
              <a:t>site marchand en Allemand et Anglais en partenariat avec la société </a:t>
            </a:r>
            <a:r>
              <a:rPr lang="fr-FR" sz="1600" dirty="0" err="1" smtClean="0"/>
              <a:t>Webinterprete</a:t>
            </a:r>
            <a:r>
              <a:rPr lang="fr-FR" sz="1600" dirty="0" smtClean="0"/>
              <a:t>.</a:t>
            </a:r>
          </a:p>
          <a:p>
            <a:r>
              <a:rPr lang="fr-FR" sz="1600" dirty="0" smtClean="0"/>
              <a:t>Des sites seront </a:t>
            </a:r>
            <a:r>
              <a:rPr lang="fr-FR" sz="1600" dirty="0" smtClean="0"/>
              <a:t>référencés en Allemagne</a:t>
            </a:r>
            <a:r>
              <a:rPr lang="fr-FR" sz="1600" dirty="0" smtClean="0"/>
              <a:t>, </a:t>
            </a:r>
            <a:r>
              <a:rPr lang="fr-FR" sz="1600" dirty="0" smtClean="0"/>
              <a:t>au </a:t>
            </a:r>
            <a:r>
              <a:rPr lang="fr-FR" sz="1600" dirty="0" smtClean="0"/>
              <a:t>Royaume Unie, </a:t>
            </a:r>
            <a:r>
              <a:rPr lang="fr-FR" sz="1600" dirty="0" smtClean="0"/>
              <a:t>en </a:t>
            </a:r>
            <a:r>
              <a:rPr lang="fr-FR" sz="1600" dirty="0" smtClean="0"/>
              <a:t>Hollande, </a:t>
            </a:r>
            <a:r>
              <a:rPr lang="fr-FR" sz="1600" dirty="0" smtClean="0"/>
              <a:t>au </a:t>
            </a:r>
            <a:r>
              <a:rPr lang="fr-FR" sz="1600" dirty="0" smtClean="0"/>
              <a:t>Canada, </a:t>
            </a:r>
            <a:r>
              <a:rPr lang="fr-FR" sz="1600" dirty="0" smtClean="0"/>
              <a:t>au </a:t>
            </a:r>
            <a:r>
              <a:rPr lang="fr-FR" sz="1600" dirty="0" smtClean="0"/>
              <a:t>USA.</a:t>
            </a:r>
          </a:p>
          <a:p>
            <a:r>
              <a:rPr lang="fr-FR" sz="1600" dirty="0" smtClean="0"/>
              <a:t>Pour accélérer le positionnement et la visibilité nous </a:t>
            </a:r>
            <a:r>
              <a:rPr lang="fr-FR" sz="1600" dirty="0" smtClean="0"/>
              <a:t>devrons </a:t>
            </a:r>
            <a:r>
              <a:rPr lang="fr-FR" sz="1600" dirty="0" smtClean="0"/>
              <a:t>investir  dans Google </a:t>
            </a:r>
            <a:r>
              <a:rPr lang="fr-FR" sz="1600" dirty="0" err="1" smtClean="0"/>
              <a:t>Adword</a:t>
            </a:r>
            <a:endParaRPr lang="fr-FR" sz="1600" dirty="0" smtClean="0"/>
          </a:p>
          <a:p>
            <a:r>
              <a:rPr lang="fr-FR" sz="1600" dirty="0" smtClean="0"/>
              <a:t>Le </a:t>
            </a:r>
            <a:r>
              <a:rPr lang="fr-FR" sz="1600" dirty="0" err="1" smtClean="0"/>
              <a:t>Cubsat</a:t>
            </a:r>
            <a:r>
              <a:rPr lang="fr-FR" sz="1600" dirty="0" smtClean="0"/>
              <a:t> est depuis 1996 vendu dans les pays européens et en Amérique du Nord (USA, Canada) soit par des revendeurs ou par des commandes directs sur le site français. Nous augmenterons considérablement les ventes avec un site et des interprètes disponible pour répondre aux prospects. </a:t>
            </a:r>
          </a:p>
          <a:p>
            <a:r>
              <a:rPr lang="fr-FR" sz="1600" dirty="0" smtClean="0"/>
              <a:t>Nous recruterons dans chacun des pays des installateurs comme en France et à l’image de la société 1 2 3 pneus qui rencontre un formidable succès dans le monde.</a:t>
            </a:r>
          </a:p>
          <a:p>
            <a:r>
              <a:rPr lang="fr-FR" sz="1600" dirty="0" smtClean="0"/>
              <a:t>L’objectif final sera également d’installer un réseau de distributeur Home </a:t>
            </a:r>
            <a:r>
              <a:rPr lang="fr-FR" sz="1600" dirty="0" err="1" smtClean="0"/>
              <a:t>Easy</a:t>
            </a:r>
            <a:r>
              <a:rPr lang="fr-FR" sz="1600" dirty="0" smtClean="0"/>
              <a:t> </a:t>
            </a:r>
            <a:r>
              <a:rPr lang="fr-FR" sz="1600" dirty="0" err="1" smtClean="0"/>
              <a:t>Sat</a:t>
            </a:r>
            <a:r>
              <a:rPr lang="fr-FR" sz="1600" dirty="0" smtClean="0"/>
              <a:t> comme pour la France.</a:t>
            </a:r>
          </a:p>
          <a:p>
            <a:endParaRPr lang="fr-FR"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 Europe 2010</a:t>
            </a:r>
            <a:endParaRPr lang="fr-FR" dirty="0"/>
          </a:p>
        </p:txBody>
      </p:sp>
      <p:sp>
        <p:nvSpPr>
          <p:cNvPr id="3" name="Espace réservé du contenu 2"/>
          <p:cNvSpPr>
            <a:spLocks noGrp="1"/>
          </p:cNvSpPr>
          <p:nvPr>
            <p:ph idx="1"/>
          </p:nvPr>
        </p:nvSpPr>
        <p:spPr/>
        <p:txBody>
          <a:bodyPr/>
          <a:lstStyle/>
          <a:p>
            <a:r>
              <a:rPr lang="fr-FR" dirty="0" smtClean="0"/>
              <a:t>Vendre </a:t>
            </a:r>
            <a:r>
              <a:rPr lang="fr-FR" dirty="0" smtClean="0"/>
              <a:t>17 </a:t>
            </a:r>
            <a:r>
              <a:rPr lang="fr-FR" dirty="0" smtClean="0"/>
              <a:t>000 </a:t>
            </a:r>
            <a:r>
              <a:rPr lang="fr-FR" dirty="0" err="1" smtClean="0"/>
              <a:t>Cubsat</a:t>
            </a:r>
            <a:r>
              <a:rPr lang="fr-FR" dirty="0" smtClean="0"/>
              <a:t> soit </a:t>
            </a:r>
            <a:r>
              <a:rPr lang="fr-FR" dirty="0" smtClean="0"/>
              <a:t>70 </a:t>
            </a:r>
            <a:r>
              <a:rPr lang="fr-FR" dirty="0" smtClean="0"/>
              <a:t>unités par jours uniquement via le web</a:t>
            </a:r>
          </a:p>
          <a:p>
            <a:r>
              <a:rPr lang="fr-FR" dirty="0" smtClean="0"/>
              <a:t>CA vente= </a:t>
            </a:r>
            <a:r>
              <a:rPr lang="fr-FR" dirty="0" smtClean="0"/>
              <a:t>1,38 </a:t>
            </a:r>
            <a:r>
              <a:rPr lang="fr-FR" dirty="0" smtClean="0"/>
              <a:t>Million €</a:t>
            </a:r>
          </a:p>
          <a:p>
            <a:r>
              <a:rPr lang="fr-FR" dirty="0" smtClean="0"/>
              <a:t>CA service= </a:t>
            </a:r>
            <a:r>
              <a:rPr lang="fr-FR" dirty="0" smtClean="0"/>
              <a:t>800 </a:t>
            </a:r>
            <a:r>
              <a:rPr lang="fr-FR" dirty="0" smtClean="0"/>
              <a:t>K€</a:t>
            </a:r>
          </a:p>
          <a:p>
            <a:pPr>
              <a:buNone/>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fr-FR" sz="3800" dirty="0"/>
              <a:t>Chiffrage des besoins </a:t>
            </a:r>
            <a:r>
              <a:rPr lang="fr-FR" sz="3800" dirty="0" smtClean="0"/>
              <a:t/>
            </a:r>
            <a:br>
              <a:rPr lang="fr-FR" sz="3800" dirty="0" smtClean="0"/>
            </a:br>
            <a:r>
              <a:rPr lang="fr-FR" sz="3800" dirty="0" smtClean="0"/>
              <a:t>-1 Rachat de </a:t>
            </a:r>
            <a:r>
              <a:rPr lang="fr-FR" sz="3800" dirty="0" err="1" smtClean="0"/>
              <a:t>TéléEquipement</a:t>
            </a:r>
            <a:endParaRPr lang="fr-FR" sz="3800" dirty="0"/>
          </a:p>
        </p:txBody>
      </p:sp>
      <p:sp>
        <p:nvSpPr>
          <p:cNvPr id="26627" name="Rectangle 3"/>
          <p:cNvSpPr>
            <a:spLocks noGrp="1" noChangeArrowheads="1"/>
          </p:cNvSpPr>
          <p:nvPr>
            <p:ph type="body" idx="1"/>
          </p:nvPr>
        </p:nvSpPr>
        <p:spPr/>
        <p:txBody>
          <a:bodyPr/>
          <a:lstStyle/>
          <a:p>
            <a:pPr>
              <a:lnSpc>
                <a:spcPct val="80000"/>
              </a:lnSpc>
            </a:pPr>
            <a:endParaRPr lang="fr-FR" sz="2400" dirty="0"/>
          </a:p>
          <a:p>
            <a:pPr>
              <a:lnSpc>
                <a:spcPct val="80000"/>
              </a:lnSpc>
            </a:pPr>
            <a:r>
              <a:rPr lang="fr-FR" sz="2400" dirty="0" smtClean="0"/>
              <a:t>L’objectif est de racheter dans un 1</a:t>
            </a:r>
            <a:r>
              <a:rPr lang="fr-FR" sz="2400" baseline="30000" dirty="0" smtClean="0"/>
              <a:t>er</a:t>
            </a:r>
            <a:r>
              <a:rPr lang="fr-FR" sz="2400" dirty="0" smtClean="0"/>
              <a:t> temps l’activité parabole </a:t>
            </a:r>
            <a:r>
              <a:rPr lang="fr-FR" sz="2400" dirty="0" err="1" smtClean="0"/>
              <a:t>Cubsat</a:t>
            </a:r>
            <a:r>
              <a:rPr lang="fr-FR" sz="2400" dirty="0" smtClean="0"/>
              <a:t> comprenant: les moules, la fabrication, le référencement web, le fichier client et une partie </a:t>
            </a:r>
            <a:r>
              <a:rPr lang="fr-FR" sz="2400" dirty="0" smtClean="0"/>
              <a:t>des brevets. </a:t>
            </a:r>
            <a:r>
              <a:rPr lang="fr-FR" sz="2400" dirty="0" smtClean="0"/>
              <a:t>Les moules ont encore une capacité de production de 1 millions de pièce par type de CUBSAT (</a:t>
            </a:r>
            <a:r>
              <a:rPr lang="fr-FR" sz="2400" dirty="0" err="1" smtClean="0"/>
              <a:t>Cubsat</a:t>
            </a:r>
            <a:r>
              <a:rPr lang="fr-FR" sz="2400" dirty="0" smtClean="0"/>
              <a:t> 50 et V6).</a:t>
            </a:r>
          </a:p>
          <a:p>
            <a:pPr>
              <a:lnSpc>
                <a:spcPct val="80000"/>
              </a:lnSpc>
            </a:pPr>
            <a:r>
              <a:rPr lang="fr-FR" sz="2400" dirty="0" smtClean="0"/>
              <a:t>Estimation par les propriétaires de la totalité y compris les brevets :  </a:t>
            </a:r>
            <a:r>
              <a:rPr lang="fr-FR" sz="2400" dirty="0" smtClean="0"/>
              <a:t>500 </a:t>
            </a:r>
            <a:r>
              <a:rPr lang="fr-FR" sz="2400" dirty="0" smtClean="0"/>
              <a:t>K€</a:t>
            </a:r>
          </a:p>
          <a:p>
            <a:pPr>
              <a:lnSpc>
                <a:spcPct val="80000"/>
              </a:lnSpc>
            </a:pPr>
            <a:r>
              <a:rPr lang="fr-FR" sz="2400" dirty="0" smtClean="0"/>
              <a:t>Proposition faite: Pour 80% de la société </a:t>
            </a:r>
            <a:r>
              <a:rPr lang="fr-FR" sz="2400" dirty="0" smtClean="0"/>
              <a:t>Télé Equipement comprenant 10</a:t>
            </a:r>
            <a:r>
              <a:rPr lang="fr-FR" sz="2400" dirty="0" smtClean="0"/>
              <a:t>% des brevets: 200 K€ puis rachat de la totalité des parts des époux Bourquin à partir de 12 mois d’exploitation: 150 K€ + 7% du CA supérieur à 400 K€</a:t>
            </a:r>
            <a:endParaRPr lang="fr-FR" sz="2400" dirty="0"/>
          </a:p>
          <a:p>
            <a:pPr>
              <a:lnSpc>
                <a:spcPct val="80000"/>
              </a:lnSpc>
            </a:pPr>
            <a:endParaRPr lang="fr-FR" sz="2400" dirty="0"/>
          </a:p>
          <a:p>
            <a:pPr>
              <a:lnSpc>
                <a:spcPct val="80000"/>
              </a:lnSpc>
            </a:pPr>
            <a:endParaRPr lang="fr-F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fr-FR" sz="3800"/>
              <a:t>Claude EDWIGES</a:t>
            </a:r>
          </a:p>
        </p:txBody>
      </p:sp>
      <p:sp>
        <p:nvSpPr>
          <p:cNvPr id="55299" name="Rectangle 3"/>
          <p:cNvSpPr>
            <a:spLocks noGrp="1" noChangeArrowheads="1"/>
          </p:cNvSpPr>
          <p:nvPr>
            <p:ph type="body" idx="1"/>
          </p:nvPr>
        </p:nvSpPr>
        <p:spPr>
          <a:xfrm>
            <a:off x="323850" y="1484313"/>
            <a:ext cx="8208963" cy="4897437"/>
          </a:xfrm>
        </p:spPr>
        <p:txBody>
          <a:bodyPr/>
          <a:lstStyle/>
          <a:p>
            <a:pPr algn="just">
              <a:lnSpc>
                <a:spcPct val="80000"/>
              </a:lnSpc>
            </a:pPr>
            <a:r>
              <a:rPr lang="fr-FR" sz="1200" dirty="0"/>
              <a:t>Commence sa carrière en 1982 chez </a:t>
            </a:r>
            <a:r>
              <a:rPr lang="fr-FR" sz="1200" dirty="0" err="1"/>
              <a:t>Cegelec</a:t>
            </a:r>
            <a:r>
              <a:rPr lang="fr-FR" sz="1200" dirty="0"/>
              <a:t> au poste de technicien BE en ingénierie de production d’énergie Hydroélectrique, démissionne en juin 1987 et  crée avec succès en octobre 1987 le premier concept de croissanterie sur les quais de gare SNCF à Évry. Revente des magasins en 1991.</a:t>
            </a:r>
          </a:p>
          <a:p>
            <a:pPr algn="just">
              <a:lnSpc>
                <a:spcPct val="80000"/>
              </a:lnSpc>
            </a:pPr>
            <a:r>
              <a:rPr lang="fr-FR" sz="1200" dirty="0"/>
              <a:t>En 1991 rachète la société MCS diffusion SA spécialisée dans la distribution automatique de produits non alimentaires, et transforme l’activité en vente de divers produits pour particuliers. la période économique difficile ne permettant pas de continuer et la société sera fermée en 1995.</a:t>
            </a:r>
          </a:p>
          <a:p>
            <a:pPr algn="just">
              <a:lnSpc>
                <a:spcPct val="80000"/>
              </a:lnSpc>
            </a:pPr>
            <a:r>
              <a:rPr lang="fr-FR" sz="1200" dirty="0"/>
              <a:t>De 1995  à 1997 lancement de diverses activités en France et aux Antilles (distribution automatique et un magazine destiné aux entreprises et commerçants), pour financer ces projets et déplacements, travaille comme responsable de la publicité du magazine en vol pour la société Air Martinique.</a:t>
            </a:r>
          </a:p>
          <a:p>
            <a:pPr algn="just">
              <a:lnSpc>
                <a:spcPct val="80000"/>
              </a:lnSpc>
            </a:pPr>
            <a:r>
              <a:rPr lang="fr-FR" sz="1200" dirty="0"/>
              <a:t>1998, retour aux études pour obtenir un diplôme de Management des affaires et stratégies commerciales  à CLC École supérieure de commerce à Évry. </a:t>
            </a:r>
          </a:p>
          <a:p>
            <a:pPr algn="just">
              <a:lnSpc>
                <a:spcPct val="80000"/>
              </a:lnSpc>
            </a:pPr>
            <a:r>
              <a:rPr lang="fr-FR" sz="1200" dirty="0"/>
              <a:t>C’est en 2000 qu’il intègre le poste d’ingénieur commercial France pour la société APW Wright Line siège social Boston USA (Infrastructure Informatique et solutions KVM).</a:t>
            </a:r>
          </a:p>
          <a:p>
            <a:pPr algn="just">
              <a:lnSpc>
                <a:spcPct val="80000"/>
              </a:lnSpc>
            </a:pPr>
            <a:r>
              <a:rPr lang="fr-FR" sz="1200" dirty="0"/>
              <a:t>En 2001 repéré par un concurrent CCC network Systems,  obtient le poste de France Business </a:t>
            </a:r>
            <a:r>
              <a:rPr lang="fr-FR" sz="1200" dirty="0" err="1"/>
              <a:t>Account</a:t>
            </a:r>
            <a:r>
              <a:rPr lang="fr-FR" sz="1200" dirty="0"/>
              <a:t> Manager. En charge de France </a:t>
            </a:r>
            <a:r>
              <a:rPr lang="fr-FR" sz="1200" dirty="0" err="1"/>
              <a:t>Télecom</a:t>
            </a:r>
            <a:r>
              <a:rPr lang="fr-FR" sz="1200" dirty="0"/>
              <a:t> Monde, IBM Europe et Microsoft France.</a:t>
            </a:r>
          </a:p>
          <a:p>
            <a:pPr algn="just">
              <a:lnSpc>
                <a:spcPct val="80000"/>
              </a:lnSpc>
            </a:pPr>
            <a:r>
              <a:rPr lang="fr-FR" sz="1200" dirty="0"/>
              <a:t>2002 CCC ferme ses bureaux en Europe et à la demande d’IBM Global services de 2002 à 2005, conclut un accord avec les sociétés </a:t>
            </a:r>
            <a:r>
              <a:rPr lang="fr-FR" sz="1200" dirty="0" err="1"/>
              <a:t>Informater</a:t>
            </a:r>
            <a:r>
              <a:rPr lang="fr-FR" sz="1200" dirty="0"/>
              <a:t> (France) et Raritan (USA) afin de migrer les produits et solutions CCC des clients existants, et répondre commercialement et techniquement aux besoins de nouveaux clients.</a:t>
            </a:r>
          </a:p>
          <a:p>
            <a:pPr algn="just">
              <a:lnSpc>
                <a:spcPct val="80000"/>
              </a:lnSpc>
            </a:pPr>
            <a:r>
              <a:rPr lang="fr-FR" sz="1200" dirty="0"/>
              <a:t>En 2002 dépose un brevet intégrant les solutions sans fils RFID jugé trop en avance à l’époque. </a:t>
            </a:r>
          </a:p>
          <a:p>
            <a:pPr algn="just">
              <a:lnSpc>
                <a:spcPct val="80000"/>
              </a:lnSpc>
            </a:pPr>
            <a:r>
              <a:rPr lang="fr-FR" sz="1200" dirty="0"/>
              <a:t>Dès janvier 2004  crée,  CEC (Claude EDWIGES Conseils entreprise individuel) dans le conseil informatique et conclut un contrat avec Freelance.com SSII spécialisé dans le placement de prestataires informatiques indépendants. Intervient entre autre pour la rédaction de plans d’action et d’études pour des stratégies de  développement d’entreprises ou de concept. (AS.com Ivry, </a:t>
            </a:r>
            <a:r>
              <a:rPr lang="fr-FR" sz="1200" dirty="0" err="1"/>
              <a:t>Vidéomatique</a:t>
            </a:r>
            <a:r>
              <a:rPr lang="fr-FR" sz="1200" dirty="0"/>
              <a:t> Espagne, Batterie Plus France</a:t>
            </a:r>
            <a:r>
              <a:rPr lang="fr-FR" sz="1200" dirty="0" smtClean="0"/>
              <a:t>).</a:t>
            </a:r>
          </a:p>
          <a:p>
            <a:pPr algn="just">
              <a:lnSpc>
                <a:spcPct val="80000"/>
              </a:lnSpc>
            </a:pPr>
            <a:r>
              <a:rPr lang="fr-FR" sz="1200" dirty="0" smtClean="0"/>
              <a:t>Fin 2008 arrêt de la collaboration avec Freelance.com et bascule ses activités avec les sociétés Pluridis et le groupe Links conseil. Signature du contrat de business développement des paraboles </a:t>
            </a:r>
            <a:r>
              <a:rPr lang="fr-FR" sz="1200" dirty="0" err="1" smtClean="0"/>
              <a:t>Cubsat</a:t>
            </a:r>
            <a:r>
              <a:rPr lang="fr-FR" sz="1200" dirty="0" smtClean="0"/>
              <a:t> porté par Links. Référencement de la société British Télécom pour links conseil et gestionnaire du compte BT qui va représenter 4 millions d’€ de CA en 2010. CA réalisé avec Pluridis en 2009 260 K€</a:t>
            </a:r>
            <a:endParaRPr lang="fr-FR"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fr-FR"/>
              <a:t>Pourquoi</a:t>
            </a:r>
          </a:p>
        </p:txBody>
      </p:sp>
      <p:sp>
        <p:nvSpPr>
          <p:cNvPr id="43011" name="Rectangle 3"/>
          <p:cNvSpPr>
            <a:spLocks noGrp="1" noChangeArrowheads="1"/>
          </p:cNvSpPr>
          <p:nvPr>
            <p:ph type="body" idx="1"/>
          </p:nvPr>
        </p:nvSpPr>
        <p:spPr/>
        <p:txBody>
          <a:bodyPr/>
          <a:lstStyle/>
          <a:p>
            <a:pPr>
              <a:lnSpc>
                <a:spcPct val="90000"/>
              </a:lnSpc>
            </a:pPr>
            <a:r>
              <a:rPr lang="fr-FR" sz="2400" dirty="0"/>
              <a:t>Discrétion.</a:t>
            </a:r>
          </a:p>
          <a:p>
            <a:pPr>
              <a:lnSpc>
                <a:spcPct val="90000"/>
              </a:lnSpc>
            </a:pPr>
            <a:r>
              <a:rPr lang="fr-FR" sz="2400" dirty="0"/>
              <a:t>Installation facile</a:t>
            </a:r>
            <a:r>
              <a:rPr lang="fr-FR" sz="2400" dirty="0" smtClean="0"/>
              <a:t>. </a:t>
            </a:r>
            <a:endParaRPr lang="fr-FR" sz="2400" dirty="0"/>
          </a:p>
          <a:p>
            <a:pPr>
              <a:lnSpc>
                <a:spcPct val="90000"/>
              </a:lnSpc>
            </a:pPr>
            <a:r>
              <a:rPr lang="fr-FR" sz="2400" dirty="0"/>
              <a:t>Excellente qualité de réception. </a:t>
            </a:r>
          </a:p>
          <a:p>
            <a:pPr>
              <a:lnSpc>
                <a:spcPct val="90000"/>
              </a:lnSpc>
            </a:pPr>
            <a:r>
              <a:rPr lang="fr-FR" sz="2400" dirty="0"/>
              <a:t>Pas de déréglage dû aux intempéries. </a:t>
            </a:r>
          </a:p>
          <a:p>
            <a:pPr>
              <a:lnSpc>
                <a:spcPct val="90000"/>
              </a:lnSpc>
            </a:pPr>
            <a:r>
              <a:rPr lang="fr-FR" sz="2400" dirty="0"/>
              <a:t>Ne rouille pas, ne se dégrade pas.</a:t>
            </a:r>
          </a:p>
          <a:p>
            <a:pPr>
              <a:lnSpc>
                <a:spcPct val="90000"/>
              </a:lnSpc>
            </a:pPr>
            <a:r>
              <a:rPr lang="fr-FR" sz="2400" dirty="0"/>
              <a:t>Garantie </a:t>
            </a:r>
            <a:r>
              <a:rPr lang="fr-FR" sz="2400" dirty="0" smtClean="0"/>
              <a:t>jusqu’à 5 </a:t>
            </a:r>
            <a:r>
              <a:rPr lang="fr-FR" sz="2400" dirty="0"/>
              <a:t>ans</a:t>
            </a:r>
          </a:p>
          <a:p>
            <a:pPr>
              <a:lnSpc>
                <a:spcPct val="90000"/>
              </a:lnSpc>
            </a:pPr>
            <a:r>
              <a:rPr lang="fr-FR" sz="2400" dirty="0"/>
              <a:t>Tarif raisonnable pour un produit haut de gamme</a:t>
            </a:r>
          </a:p>
          <a:p>
            <a:pPr>
              <a:lnSpc>
                <a:spcPct val="90000"/>
              </a:lnSpc>
            </a:pPr>
            <a:r>
              <a:rPr lang="fr-FR" sz="2400" dirty="0"/>
              <a:t>Solution pour les collectivités à moindre coût</a:t>
            </a:r>
          </a:p>
          <a:p>
            <a:pPr>
              <a:lnSpc>
                <a:spcPct val="90000"/>
              </a:lnSpc>
            </a:pPr>
            <a:r>
              <a:rPr lang="fr-FR" sz="2400" dirty="0" smtClean="0"/>
              <a:t>La solution pour le remplacement des paraboles traditionnelles. </a:t>
            </a:r>
            <a:endParaRPr lang="fr-FR" sz="2400" dirty="0"/>
          </a:p>
          <a:p>
            <a:pPr>
              <a:lnSpc>
                <a:spcPct val="90000"/>
              </a:lnSpc>
            </a:pPr>
            <a:r>
              <a:rPr lang="fr-FR" sz="2400" dirty="0"/>
              <a:t>Sécurité garantie pour les risques liés aux intempéries</a:t>
            </a:r>
          </a:p>
          <a:p>
            <a:pPr>
              <a:lnSpc>
                <a:spcPct val="90000"/>
              </a:lnSpc>
            </a:pPr>
            <a:endParaRPr lang="fr-FR" sz="2400" dirty="0"/>
          </a:p>
          <a:p>
            <a:pPr>
              <a:lnSpc>
                <a:spcPct val="90000"/>
              </a:lnSpc>
              <a:buFont typeface="Wingdings" pitchFamily="2" charset="2"/>
              <a:buNone/>
            </a:pPr>
            <a:endParaRPr lang="fr-FR" sz="2400" dirty="0"/>
          </a:p>
          <a:p>
            <a:pPr>
              <a:lnSpc>
                <a:spcPct val="90000"/>
              </a:lnSpc>
            </a:pPr>
            <a:endParaRPr lang="fr-FR" sz="2400" dirty="0"/>
          </a:p>
          <a:p>
            <a:pPr>
              <a:lnSpc>
                <a:spcPct val="90000"/>
              </a:lnSpc>
            </a:pPr>
            <a:endParaRPr lang="fr-FR" sz="2400" dirty="0"/>
          </a:p>
          <a:p>
            <a:pPr>
              <a:lnSpc>
                <a:spcPct val="90000"/>
              </a:lnSpc>
            </a:pP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5263" y="228600"/>
            <a:ext cx="8015287" cy="754063"/>
          </a:xfrm>
        </p:spPr>
        <p:txBody>
          <a:bodyPr/>
          <a:lstStyle/>
          <a:p>
            <a:r>
              <a:rPr lang="fr-FR" dirty="0"/>
              <a:t>Les cibles  (</a:t>
            </a:r>
            <a:r>
              <a:rPr lang="fr-FR" dirty="0" smtClean="0"/>
              <a:t>clients finaux)</a:t>
            </a:r>
            <a:endParaRPr lang="fr-FR" dirty="0"/>
          </a:p>
        </p:txBody>
      </p:sp>
      <p:sp>
        <p:nvSpPr>
          <p:cNvPr id="4099" name="Rectangle 3"/>
          <p:cNvSpPr>
            <a:spLocks noGrp="1" noChangeArrowheads="1"/>
          </p:cNvSpPr>
          <p:nvPr>
            <p:ph type="body" idx="1"/>
          </p:nvPr>
        </p:nvSpPr>
        <p:spPr>
          <a:xfrm>
            <a:off x="395288" y="1628775"/>
            <a:ext cx="8229600" cy="4941888"/>
          </a:xfrm>
        </p:spPr>
        <p:txBody>
          <a:bodyPr/>
          <a:lstStyle/>
          <a:p>
            <a:pPr>
              <a:buFont typeface="Wingdings" pitchFamily="2" charset="2"/>
              <a:buChar char="Ø"/>
            </a:pPr>
            <a:r>
              <a:rPr lang="fr-FR" dirty="0"/>
              <a:t>Les collectivités </a:t>
            </a:r>
            <a:r>
              <a:rPr lang="fr-FR" dirty="0" smtClean="0"/>
              <a:t>privés</a:t>
            </a:r>
          </a:p>
          <a:p>
            <a:pPr>
              <a:buFont typeface="Wingdings" pitchFamily="2" charset="2"/>
              <a:buChar char="Ø"/>
            </a:pPr>
            <a:r>
              <a:rPr lang="fr-FR" dirty="0" smtClean="0"/>
              <a:t>Les collectivités publics</a:t>
            </a:r>
          </a:p>
          <a:p>
            <a:pPr>
              <a:buFont typeface="Wingdings" pitchFamily="2" charset="2"/>
              <a:buChar char="Ø"/>
            </a:pPr>
            <a:r>
              <a:rPr lang="fr-FR" dirty="0" smtClean="0"/>
              <a:t>Les collectivités territorial</a:t>
            </a:r>
            <a:endParaRPr lang="fr-FR" dirty="0"/>
          </a:p>
          <a:p>
            <a:pPr>
              <a:buFont typeface="Wingdings" pitchFamily="2" charset="2"/>
              <a:buChar char="Ø"/>
            </a:pPr>
            <a:r>
              <a:rPr lang="fr-FR" dirty="0"/>
              <a:t>Les ensembles HLM</a:t>
            </a:r>
          </a:p>
          <a:p>
            <a:pPr>
              <a:buFont typeface="Wingdings" pitchFamily="2" charset="2"/>
              <a:buChar char="Ø"/>
            </a:pPr>
            <a:r>
              <a:rPr lang="fr-FR" dirty="0"/>
              <a:t>Les propriétaires de maison individuelle</a:t>
            </a:r>
          </a:p>
          <a:p>
            <a:pPr>
              <a:buFont typeface="Wingdings" pitchFamily="2" charset="2"/>
              <a:buChar char="Ø"/>
            </a:pPr>
            <a:r>
              <a:rPr lang="fr-FR" dirty="0"/>
              <a:t>Les campings et les résidences </a:t>
            </a:r>
            <a:r>
              <a:rPr lang="fr-FR" dirty="0" smtClean="0"/>
              <a:t>mobiles</a:t>
            </a:r>
          </a:p>
          <a:p>
            <a:pPr algn="just">
              <a:buFont typeface="Wingdings" pitchFamily="2" charset="2"/>
              <a:buChar char="Ø"/>
            </a:pPr>
            <a:r>
              <a:rPr lang="fr-FR" dirty="0" smtClean="0"/>
              <a:t>Les opérateurs TV par satellite</a:t>
            </a:r>
          </a:p>
          <a:p>
            <a:pPr>
              <a:buFont typeface="Wingdings" pitchFamily="2" charset="2"/>
              <a:buChar char="Ø"/>
            </a:pPr>
            <a:endParaRPr lang="fr-FR" dirty="0"/>
          </a:p>
          <a:p>
            <a:pPr>
              <a:buFont typeface="Wingdings" pitchFamily="2" charset="2"/>
              <a:buChar char="Ø"/>
            </a:pPr>
            <a:endParaRPr lang="fr-FR" dirty="0"/>
          </a:p>
          <a:p>
            <a:pPr>
              <a:buFont typeface="Wingdings" pitchFamily="2" charset="2"/>
              <a:buChar char="Ø"/>
            </a:pPr>
            <a:endParaRPr lang="fr-FR" dirty="0"/>
          </a:p>
          <a:p>
            <a:pPr algn="ctr">
              <a:buFont typeface="Wingdings" pitchFamily="2" charset="2"/>
              <a:buNone/>
            </a:pPr>
            <a:endParaRPr lang="fr-FR" dirty="0"/>
          </a:p>
          <a:p>
            <a:pPr algn="ctr">
              <a:buFont typeface="Wingdings" pitchFamily="2" charset="2"/>
              <a:buNone/>
            </a:pPr>
            <a:endParaRPr lang="fr-FR" dirty="0"/>
          </a:p>
          <a:p>
            <a:pPr algn="ctr">
              <a:buFont typeface="Wingdings" pitchFamily="2" charset="2"/>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fr-FR"/>
              <a:t>Nécessité d’entreprendre</a:t>
            </a:r>
          </a:p>
        </p:txBody>
      </p:sp>
      <p:sp>
        <p:nvSpPr>
          <p:cNvPr id="83971" name="Rectangle 3"/>
          <p:cNvSpPr>
            <a:spLocks noGrp="1" noChangeArrowheads="1"/>
          </p:cNvSpPr>
          <p:nvPr>
            <p:ph type="body" idx="1"/>
          </p:nvPr>
        </p:nvSpPr>
        <p:spPr/>
        <p:txBody>
          <a:bodyPr/>
          <a:lstStyle/>
          <a:p>
            <a:pPr>
              <a:lnSpc>
                <a:spcPct val="80000"/>
              </a:lnSpc>
              <a:buFont typeface="Wingdings" pitchFamily="2" charset="2"/>
              <a:buChar char="Ø"/>
            </a:pPr>
            <a:r>
              <a:rPr lang="fr-FR" sz="2000" dirty="0"/>
              <a:t>Le CUBSAT n’a pas réussi sa première mise sur le marché faute d’une activité commerciale soutenue. </a:t>
            </a:r>
            <a:r>
              <a:rPr lang="fr-FR" sz="2000" dirty="0">
                <a:solidFill>
                  <a:srgbClr val="FF0000"/>
                </a:solidFill>
              </a:rPr>
              <a:t>De nombreux contrats ont été </a:t>
            </a:r>
            <a:r>
              <a:rPr lang="fr-FR" sz="2000" dirty="0" smtClean="0">
                <a:solidFill>
                  <a:srgbClr val="FF0000"/>
                </a:solidFill>
              </a:rPr>
              <a:t>perdus </a:t>
            </a:r>
            <a:r>
              <a:rPr lang="fr-FR" sz="2000" dirty="0">
                <a:solidFill>
                  <a:srgbClr val="FF0000"/>
                </a:solidFill>
              </a:rPr>
              <a:t>ou n’ont pas abouti </a:t>
            </a:r>
            <a:r>
              <a:rPr lang="fr-FR" sz="2000" dirty="0" smtClean="0">
                <a:solidFill>
                  <a:srgbClr val="FF0000"/>
                </a:solidFill>
              </a:rPr>
              <a:t>dû à une faible </a:t>
            </a:r>
            <a:r>
              <a:rPr lang="fr-FR" sz="2000" dirty="0" smtClean="0">
                <a:solidFill>
                  <a:srgbClr val="FF0000"/>
                </a:solidFill>
              </a:rPr>
              <a:t>capacité </a:t>
            </a:r>
            <a:r>
              <a:rPr lang="fr-FR" sz="2000" dirty="0">
                <a:solidFill>
                  <a:srgbClr val="FF0000"/>
                </a:solidFill>
              </a:rPr>
              <a:t>de </a:t>
            </a:r>
            <a:r>
              <a:rPr lang="fr-FR" sz="2000" dirty="0" smtClean="0">
                <a:solidFill>
                  <a:srgbClr val="FF0000"/>
                </a:solidFill>
              </a:rPr>
              <a:t>production </a:t>
            </a:r>
            <a:r>
              <a:rPr lang="fr-FR" sz="2000" dirty="0">
                <a:solidFill>
                  <a:srgbClr val="FF0000"/>
                </a:solidFill>
              </a:rPr>
              <a:t>et pas dimensionnée pour répondre à une demande importante</a:t>
            </a:r>
            <a:r>
              <a:rPr lang="fr-FR" sz="2000" dirty="0" smtClean="0"/>
              <a:t>. (Contrat Castorama/ Canal + en 2006)</a:t>
            </a:r>
            <a:endParaRPr lang="fr-FR" sz="2000" dirty="0"/>
          </a:p>
          <a:p>
            <a:pPr>
              <a:lnSpc>
                <a:spcPct val="80000"/>
              </a:lnSpc>
              <a:buFont typeface="Wingdings" pitchFamily="2" charset="2"/>
              <a:buChar char="Ø"/>
            </a:pPr>
            <a:r>
              <a:rPr lang="fr-FR" sz="2000" dirty="0"/>
              <a:t>Il convient pour relancer le CUBSAT de développer une véritable stratégie industrielle, logistique et commerciale.</a:t>
            </a:r>
          </a:p>
          <a:p>
            <a:pPr>
              <a:lnSpc>
                <a:spcPct val="80000"/>
              </a:lnSpc>
              <a:buFont typeface="Wingdings" pitchFamily="2" charset="2"/>
              <a:buChar char="Ø"/>
            </a:pPr>
            <a:r>
              <a:rPr lang="fr-FR" sz="2000" dirty="0"/>
              <a:t>Le produit CUBSAT a sa place sur le </a:t>
            </a:r>
            <a:r>
              <a:rPr lang="fr-FR" sz="2000" dirty="0" smtClean="0"/>
              <a:t>marché français et international </a:t>
            </a:r>
            <a:r>
              <a:rPr lang="fr-FR" sz="2000" dirty="0"/>
              <a:t>et doit s’inscrire dans une stratégie de part de marché avec 2 grands objectifs: Le remplacement de l’existant et un positionnement la ou les paraboles traditionnelles ne sont pas ou plus admises.</a:t>
            </a:r>
          </a:p>
          <a:p>
            <a:pPr>
              <a:lnSpc>
                <a:spcPct val="80000"/>
              </a:lnSpc>
              <a:buFont typeface="Wingdings" pitchFamily="2" charset="2"/>
              <a:buChar char="Ø"/>
            </a:pPr>
            <a:r>
              <a:rPr lang="fr-FR" sz="2000" dirty="0"/>
              <a:t>Les nouvelles résolutions gouvernementales conduisant à la suppression des réseau hertzien pour le tout numérique (TNT pour tous) </a:t>
            </a:r>
            <a:r>
              <a:rPr lang="fr-FR" sz="2000" dirty="0" smtClean="0"/>
              <a:t>est un booster pour la vente de CUBSAT.</a:t>
            </a:r>
            <a:endParaRPr lang="fr-F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fr-FR"/>
              <a:t>Les risques</a:t>
            </a:r>
          </a:p>
        </p:txBody>
      </p:sp>
      <p:sp>
        <p:nvSpPr>
          <p:cNvPr id="36867" name="Rectangle 3"/>
          <p:cNvSpPr>
            <a:spLocks noGrp="1" noChangeArrowheads="1"/>
          </p:cNvSpPr>
          <p:nvPr>
            <p:ph type="body" idx="1"/>
          </p:nvPr>
        </p:nvSpPr>
        <p:spPr>
          <a:xfrm>
            <a:off x="457200" y="1600200"/>
            <a:ext cx="8291513" cy="4530725"/>
          </a:xfrm>
        </p:spPr>
        <p:txBody>
          <a:bodyPr/>
          <a:lstStyle/>
          <a:p>
            <a:pPr>
              <a:lnSpc>
                <a:spcPct val="80000"/>
              </a:lnSpc>
              <a:buFont typeface="Wingdings" pitchFamily="2" charset="2"/>
              <a:buChar char="Ø"/>
            </a:pPr>
            <a:r>
              <a:rPr lang="fr-FR" sz="2400" dirty="0"/>
              <a:t>Mauvais ciblage des clients</a:t>
            </a:r>
          </a:p>
          <a:p>
            <a:pPr>
              <a:lnSpc>
                <a:spcPct val="80000"/>
              </a:lnSpc>
              <a:buFont typeface="Wingdings" pitchFamily="2" charset="2"/>
              <a:buChar char="Ø"/>
            </a:pPr>
            <a:r>
              <a:rPr lang="fr-FR" sz="2400" dirty="0"/>
              <a:t>Historique du CUBSAT qui ne s’est jamais affirmé et reste un produit </a:t>
            </a:r>
            <a:r>
              <a:rPr lang="fr-FR" sz="2400" dirty="0" smtClean="0"/>
              <a:t>commercialisé par le bouches à oreilles ou </a:t>
            </a:r>
            <a:r>
              <a:rPr lang="fr-FR" sz="2400" dirty="0"/>
              <a:t>sur le bon vouloir des revendeurs.</a:t>
            </a:r>
          </a:p>
          <a:p>
            <a:pPr>
              <a:lnSpc>
                <a:spcPct val="80000"/>
              </a:lnSpc>
              <a:buFont typeface="Wingdings" pitchFamily="2" charset="2"/>
              <a:buChar char="Ø"/>
            </a:pPr>
            <a:r>
              <a:rPr lang="fr-FR" sz="2400" dirty="0" smtClean="0"/>
              <a:t>Relance </a:t>
            </a:r>
            <a:r>
              <a:rPr lang="fr-FR" sz="2400" dirty="0"/>
              <a:t>du produit sans investissement ou avec un auto investissement.</a:t>
            </a:r>
          </a:p>
          <a:p>
            <a:pPr>
              <a:lnSpc>
                <a:spcPct val="80000"/>
              </a:lnSpc>
              <a:buFont typeface="Wingdings" pitchFamily="2" charset="2"/>
              <a:buChar char="Ø"/>
            </a:pPr>
            <a:endParaRPr lang="fr-F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fr-FR" dirty="0"/>
              <a:t>Le Business </a:t>
            </a:r>
            <a:r>
              <a:rPr lang="fr-FR" dirty="0" smtClean="0"/>
              <a:t>Modèle actuel</a:t>
            </a:r>
            <a:endParaRPr lang="fr-FR" dirty="0"/>
          </a:p>
        </p:txBody>
      </p:sp>
      <p:sp>
        <p:nvSpPr>
          <p:cNvPr id="20483" name="Rectangle 3"/>
          <p:cNvSpPr>
            <a:spLocks noGrp="1" noChangeArrowheads="1"/>
          </p:cNvSpPr>
          <p:nvPr>
            <p:ph type="body" idx="1"/>
          </p:nvPr>
        </p:nvSpPr>
        <p:spPr>
          <a:xfrm>
            <a:off x="323850" y="1557338"/>
            <a:ext cx="8229600" cy="4895850"/>
          </a:xfrm>
        </p:spPr>
        <p:txBody>
          <a:bodyPr/>
          <a:lstStyle/>
          <a:p>
            <a:pPr>
              <a:buFont typeface="Wingdings" pitchFamily="2" charset="2"/>
              <a:buChar char="Ø"/>
            </a:pPr>
            <a:r>
              <a:rPr lang="fr-FR" sz="2400" dirty="0" err="1"/>
              <a:t>Cubsat</a:t>
            </a:r>
            <a:r>
              <a:rPr lang="fr-FR" sz="2400" dirty="0"/>
              <a:t> 50 : Prix de revient 56 € HT </a:t>
            </a:r>
          </a:p>
          <a:p>
            <a:pPr>
              <a:buFont typeface="Wingdings" pitchFamily="2" charset="2"/>
              <a:buNone/>
            </a:pPr>
            <a:r>
              <a:rPr lang="fr-FR" sz="2400" dirty="0"/>
              <a:t>			  Prix de vente 166 € HT</a:t>
            </a:r>
          </a:p>
          <a:p>
            <a:pPr>
              <a:buFont typeface="Wingdings" pitchFamily="2" charset="2"/>
              <a:buNone/>
            </a:pPr>
            <a:r>
              <a:rPr lang="fr-FR" sz="2400" dirty="0"/>
              <a:t>	 		  Marge Brut = 110 € HT</a:t>
            </a:r>
          </a:p>
          <a:p>
            <a:pPr>
              <a:buFont typeface="Wingdings" pitchFamily="2" charset="2"/>
              <a:buNone/>
            </a:pPr>
            <a:endParaRPr lang="fr-FR" sz="2400" dirty="0"/>
          </a:p>
          <a:p>
            <a:pPr>
              <a:buFont typeface="Wingdings" pitchFamily="2" charset="2"/>
              <a:buChar char="Ø"/>
            </a:pPr>
            <a:r>
              <a:rPr lang="fr-FR" sz="2400" dirty="0" err="1"/>
              <a:t>Cubsat</a:t>
            </a:r>
            <a:r>
              <a:rPr lang="fr-FR" sz="2400" dirty="0"/>
              <a:t> 70 : Prix de revient 83 € HT</a:t>
            </a:r>
          </a:p>
          <a:p>
            <a:pPr lvl="2">
              <a:buFont typeface="Wingdings" pitchFamily="2" charset="2"/>
              <a:buNone/>
            </a:pPr>
            <a:r>
              <a:rPr lang="fr-FR" sz="1800" dirty="0"/>
              <a:t>		  </a:t>
            </a:r>
            <a:r>
              <a:rPr lang="fr-FR" dirty="0"/>
              <a:t>Prix de vente 216 € HT</a:t>
            </a:r>
          </a:p>
          <a:p>
            <a:pPr lvl="2">
              <a:buFont typeface="Wingdings" pitchFamily="2" charset="2"/>
              <a:buNone/>
            </a:pPr>
            <a:r>
              <a:rPr lang="fr-FR" dirty="0"/>
              <a:t>		  Marge Brut =  133 € </a:t>
            </a:r>
            <a:r>
              <a:rPr lang="fr-FR" dirty="0" smtClean="0"/>
              <a:t>HT</a:t>
            </a:r>
          </a:p>
          <a:p>
            <a:pPr lvl="2">
              <a:buFont typeface="Wingdings" pitchFamily="2" charset="2"/>
              <a:buNone/>
            </a:pPr>
            <a:endParaRPr lang="fr-FR" dirty="0"/>
          </a:p>
          <a:p>
            <a:r>
              <a:rPr lang="fr-FR" sz="2400" dirty="0" smtClean="0"/>
              <a:t>Service: Installation = 141 € HT déplacement 25 € HT</a:t>
            </a:r>
            <a:endParaRPr lang="fr-F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fr-FR" sz="3200" dirty="0" smtClean="0"/>
              <a:t>Les Moyens de commercialisation actuel</a:t>
            </a:r>
            <a:endParaRPr lang="fr-FR" sz="3200" dirty="0"/>
          </a:p>
        </p:txBody>
      </p:sp>
      <p:sp>
        <p:nvSpPr>
          <p:cNvPr id="91139" name="Rectangle 3"/>
          <p:cNvSpPr>
            <a:spLocks noGrp="1" noChangeArrowheads="1"/>
          </p:cNvSpPr>
          <p:nvPr>
            <p:ph type="body" idx="1"/>
          </p:nvPr>
        </p:nvSpPr>
        <p:spPr/>
        <p:txBody>
          <a:bodyPr/>
          <a:lstStyle/>
          <a:p>
            <a:pPr>
              <a:lnSpc>
                <a:spcPct val="90000"/>
              </a:lnSpc>
            </a:pPr>
            <a:r>
              <a:rPr lang="fr-FR" sz="2400" dirty="0" smtClean="0"/>
              <a:t>Sites web marchand</a:t>
            </a:r>
          </a:p>
          <a:p>
            <a:pPr>
              <a:lnSpc>
                <a:spcPct val="90000"/>
              </a:lnSpc>
            </a:pPr>
            <a:r>
              <a:rPr lang="fr-FR" sz="2400" dirty="0" smtClean="0"/>
              <a:t>Réseau de distributeurs en cours de </a:t>
            </a:r>
            <a:r>
              <a:rPr lang="fr-FR" sz="2400" dirty="0" smtClean="0"/>
              <a:t>développement avec la société ARC Management et le concept Home </a:t>
            </a:r>
            <a:r>
              <a:rPr lang="fr-FR" sz="2400" dirty="0" err="1" smtClean="0"/>
              <a:t>Easy</a:t>
            </a:r>
            <a:r>
              <a:rPr lang="fr-FR" sz="2400" dirty="0" smtClean="0"/>
              <a:t> </a:t>
            </a:r>
            <a:r>
              <a:rPr lang="fr-FR" sz="2400" dirty="0" err="1" smtClean="0"/>
              <a:t>Sat</a:t>
            </a:r>
            <a:r>
              <a:rPr lang="fr-FR" sz="2400" dirty="0" smtClean="0"/>
              <a:t>.</a:t>
            </a:r>
            <a:endParaRPr lang="fr-FR" sz="2400" dirty="0" smtClean="0"/>
          </a:p>
          <a:p>
            <a:pPr>
              <a:lnSpc>
                <a:spcPct val="90000"/>
              </a:lnSpc>
            </a:pPr>
            <a:endParaRPr lang="fr-FR" sz="2400" dirty="0"/>
          </a:p>
          <a:p>
            <a:pPr>
              <a:lnSpc>
                <a:spcPct val="90000"/>
              </a:lnSpc>
            </a:pPr>
            <a:endParaRPr lang="fr-FR" sz="2400" dirty="0"/>
          </a:p>
          <a:p>
            <a:pPr>
              <a:lnSpc>
                <a:spcPct val="90000"/>
              </a:lnSpc>
            </a:pPr>
            <a:endParaRPr lang="fr-FR" sz="2400" dirty="0"/>
          </a:p>
          <a:p>
            <a:pPr>
              <a:lnSpc>
                <a:spcPct val="90000"/>
              </a:lnSpc>
            </a:pPr>
            <a:endParaRPr lang="fr-FR" sz="2400" dirty="0"/>
          </a:p>
          <a:p>
            <a:pPr>
              <a:lnSpc>
                <a:spcPct val="90000"/>
              </a:lnSpc>
            </a:pP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fr-FR" dirty="0" smtClean="0"/>
              <a:t>Actions Réalisées en 2009</a:t>
            </a:r>
            <a:endParaRPr lang="fr-FR" dirty="0"/>
          </a:p>
        </p:txBody>
      </p:sp>
      <p:sp>
        <p:nvSpPr>
          <p:cNvPr id="84995" name="Rectangle 3"/>
          <p:cNvSpPr>
            <a:spLocks noGrp="1" noChangeArrowheads="1"/>
          </p:cNvSpPr>
          <p:nvPr>
            <p:ph type="body" idx="1"/>
          </p:nvPr>
        </p:nvSpPr>
        <p:spPr/>
        <p:txBody>
          <a:bodyPr/>
          <a:lstStyle/>
          <a:p>
            <a:pPr marL="609600" indent="-609600">
              <a:lnSpc>
                <a:spcPct val="90000"/>
              </a:lnSpc>
              <a:buFont typeface="Wingdings" pitchFamily="2" charset="2"/>
              <a:buAutoNum type="arabicParenR"/>
            </a:pPr>
            <a:r>
              <a:rPr lang="fr-FR" sz="2800" dirty="0" smtClean="0"/>
              <a:t>Lancement d’un site Web Marchand</a:t>
            </a:r>
          </a:p>
          <a:p>
            <a:pPr marL="609600" indent="-609600">
              <a:lnSpc>
                <a:spcPct val="90000"/>
              </a:lnSpc>
              <a:buFont typeface="Wingdings" pitchFamily="2" charset="2"/>
              <a:buAutoNum type="arabicParenR"/>
            </a:pPr>
            <a:r>
              <a:rPr lang="fr-FR" sz="2800" dirty="0" smtClean="0"/>
              <a:t>Mise en place d’un réseau </a:t>
            </a:r>
            <a:r>
              <a:rPr lang="fr-FR" sz="2800" dirty="0" smtClean="0"/>
              <a:t>d’installateurs privés. Investissement de  600 HT pour </a:t>
            </a:r>
            <a:r>
              <a:rPr lang="fr-FR" sz="2800" dirty="0" smtClean="0"/>
              <a:t>chaque </a:t>
            </a:r>
            <a:r>
              <a:rPr lang="fr-FR" sz="2800" dirty="0" smtClean="0"/>
              <a:t>installateur.</a:t>
            </a:r>
            <a:endParaRPr lang="fr-FR" sz="2800" dirty="0"/>
          </a:p>
          <a:p>
            <a:pPr marL="609600" indent="-609600">
              <a:lnSpc>
                <a:spcPct val="90000"/>
              </a:lnSpc>
              <a:buFont typeface="Wingdings" pitchFamily="2" charset="2"/>
              <a:buAutoNum type="arabicParenR"/>
            </a:pPr>
            <a:r>
              <a:rPr lang="fr-FR" sz="2800" dirty="0" smtClean="0"/>
              <a:t>Signature avec ARC Management pour le développement d’un réseau de distributeurs. 2 distributeurs en place à ce jour. </a:t>
            </a:r>
          </a:p>
          <a:p>
            <a:pPr marL="609600" indent="-609600">
              <a:lnSpc>
                <a:spcPct val="90000"/>
              </a:lnSpc>
              <a:buFont typeface="Wingdings" pitchFamily="2" charset="2"/>
              <a:buAutoNum type="arabicParenR"/>
            </a:pPr>
            <a:r>
              <a:rPr lang="fr-FR" sz="2800" dirty="0" smtClean="0"/>
              <a:t>Référencement et test des CUBSAT en cours chez </a:t>
            </a:r>
            <a:r>
              <a:rPr lang="fr-FR" sz="2800" dirty="0" err="1" smtClean="0"/>
              <a:t>Fransat</a:t>
            </a:r>
            <a:r>
              <a:rPr lang="fr-FR" sz="2800" dirty="0" smtClean="0"/>
              <a:t> et Orange</a:t>
            </a:r>
            <a:endParaRPr lang="fr-FR" sz="2800" dirty="0" smtClean="0"/>
          </a:p>
          <a:p>
            <a:pPr marL="609600" indent="-609600">
              <a:lnSpc>
                <a:spcPct val="90000"/>
              </a:lnSpc>
              <a:buNone/>
            </a:pPr>
            <a:endParaRPr lang="fr-FR" sz="2800" dirty="0"/>
          </a:p>
          <a:p>
            <a:pPr marL="609600" indent="-609600">
              <a:lnSpc>
                <a:spcPct val="90000"/>
              </a:lnSpc>
              <a:buNone/>
            </a:pPr>
            <a:endParaRPr lang="fr-FR" sz="2800" dirty="0"/>
          </a:p>
          <a:p>
            <a:pPr marL="609600" indent="-609600" algn="ctr">
              <a:lnSpc>
                <a:spcPct val="90000"/>
              </a:lnSpc>
              <a:buFont typeface="Wingdings" pitchFamily="2" charset="2"/>
              <a:buNone/>
            </a:pPr>
            <a:endParaRPr lang="fr-F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fr-FR" dirty="0" smtClean="0"/>
              <a:t>Réseau d’installateurs France</a:t>
            </a:r>
            <a:endParaRPr lang="fr-FR" dirty="0"/>
          </a:p>
        </p:txBody>
      </p:sp>
      <p:sp>
        <p:nvSpPr>
          <p:cNvPr id="88067" name="Rectangle 3"/>
          <p:cNvSpPr>
            <a:spLocks noGrp="1" noChangeArrowheads="1"/>
          </p:cNvSpPr>
          <p:nvPr>
            <p:ph type="body" idx="1"/>
          </p:nvPr>
        </p:nvSpPr>
        <p:spPr/>
        <p:txBody>
          <a:bodyPr/>
          <a:lstStyle/>
          <a:p>
            <a:pPr>
              <a:lnSpc>
                <a:spcPct val="90000"/>
              </a:lnSpc>
              <a:buFont typeface="Wingdings" pitchFamily="2" charset="2"/>
              <a:buChar char="Ø"/>
            </a:pPr>
            <a:r>
              <a:rPr lang="fr-FR" sz="2400" dirty="0" smtClean="0"/>
              <a:t>Nous avons signé avec 22 techniciens répartis sur 30 départements</a:t>
            </a:r>
            <a:r>
              <a:rPr lang="fr-FR" sz="2400" dirty="0" smtClean="0"/>
              <a:t>.</a:t>
            </a:r>
            <a:endParaRPr lang="fr-FR" sz="2400" dirty="0" smtClean="0"/>
          </a:p>
          <a:p>
            <a:pPr>
              <a:lnSpc>
                <a:spcPct val="90000"/>
              </a:lnSpc>
              <a:buFont typeface="Wingdings" pitchFamily="2" charset="2"/>
              <a:buChar char="Ø"/>
            </a:pPr>
            <a:r>
              <a:rPr lang="fr-FR" sz="2400" dirty="0" smtClean="0"/>
              <a:t>Nous pourrions sans difficulté et en un temps réduit compléter notre réseau pour répondre aux besoin de tous les départements. </a:t>
            </a:r>
          </a:p>
          <a:p>
            <a:pPr>
              <a:lnSpc>
                <a:spcPct val="90000"/>
              </a:lnSpc>
              <a:buFont typeface="Wingdings" pitchFamily="2" charset="2"/>
              <a:buChar char="Ø"/>
            </a:pPr>
            <a:r>
              <a:rPr lang="fr-FR" sz="2400" dirty="0" smtClean="0"/>
              <a:t>Facturation </a:t>
            </a:r>
            <a:r>
              <a:rPr lang="fr-FR" sz="2400" dirty="0" smtClean="0"/>
              <a:t>minimum </a:t>
            </a:r>
            <a:r>
              <a:rPr lang="fr-FR" sz="2400" dirty="0" smtClean="0"/>
              <a:t>pour une </a:t>
            </a:r>
            <a:r>
              <a:rPr lang="fr-FR" sz="2400" dirty="0" smtClean="0"/>
              <a:t>vente </a:t>
            </a:r>
            <a:r>
              <a:rPr lang="fr-FR" sz="2400" dirty="0" smtClean="0"/>
              <a:t>avec installation = 385 € TTC</a:t>
            </a:r>
          </a:p>
          <a:p>
            <a:pPr>
              <a:lnSpc>
                <a:spcPct val="90000"/>
              </a:lnSpc>
              <a:buFont typeface="Wingdings" pitchFamily="2" charset="2"/>
              <a:buChar char="Ø"/>
            </a:pPr>
            <a:r>
              <a:rPr lang="fr-FR" sz="2400" dirty="0" smtClean="0"/>
              <a:t>Facturation </a:t>
            </a:r>
            <a:r>
              <a:rPr lang="fr-FR" sz="2400" dirty="0" smtClean="0"/>
              <a:t>maximum </a:t>
            </a:r>
            <a:r>
              <a:rPr lang="fr-FR" sz="2400" dirty="0" smtClean="0"/>
              <a:t>pour une </a:t>
            </a:r>
            <a:r>
              <a:rPr lang="fr-FR" sz="2400" dirty="0" smtClean="0"/>
              <a:t>vente avec installation déjà réalisé= 900 € TTC</a:t>
            </a:r>
            <a:endParaRPr lang="fr-F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adial">
  <a:themeElements>
    <a:clrScheme name="">
      <a:dk1>
        <a:srgbClr val="003300"/>
      </a:dk1>
      <a:lt1>
        <a:srgbClr val="FFFFFF"/>
      </a:lt1>
      <a:dk2>
        <a:srgbClr val="FFFFFF"/>
      </a:dk2>
      <a:lt2>
        <a:srgbClr val="03010F"/>
      </a:lt2>
      <a:accent1>
        <a:srgbClr val="00FFFF"/>
      </a:accent1>
      <a:accent2>
        <a:srgbClr val="CC9900"/>
      </a:accent2>
      <a:accent3>
        <a:srgbClr val="FFFFFF"/>
      </a:accent3>
      <a:accent4>
        <a:srgbClr val="002A00"/>
      </a:accent4>
      <a:accent5>
        <a:srgbClr val="AAFFFF"/>
      </a:accent5>
      <a:accent6>
        <a:srgbClr val="B98A00"/>
      </a:accent6>
      <a:hlink>
        <a:srgbClr val="020202"/>
      </a:hlink>
      <a:folHlink>
        <a:srgbClr val="10BC41"/>
      </a:folHlink>
    </a:clrScheme>
    <a:fontScheme name="Rad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
      <a:clrScheme name="Radial 11">
        <a:dk1>
          <a:srgbClr val="000000"/>
        </a:dk1>
        <a:lt1>
          <a:srgbClr val="00FFFF"/>
        </a:lt1>
        <a:dk2>
          <a:srgbClr val="FFFFFF"/>
        </a:dk2>
        <a:lt2>
          <a:srgbClr val="817F3F"/>
        </a:lt2>
        <a:accent1>
          <a:srgbClr val="FFCC00"/>
        </a:accent1>
        <a:accent2>
          <a:srgbClr val="CC9900"/>
        </a:accent2>
        <a:accent3>
          <a:srgbClr val="AA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12">
        <a:dk1>
          <a:srgbClr val="000000"/>
        </a:dk1>
        <a:lt1>
          <a:srgbClr val="00FF00"/>
        </a:lt1>
        <a:dk2>
          <a:srgbClr val="FFFFFF"/>
        </a:dk2>
        <a:lt2>
          <a:srgbClr val="817F3F"/>
        </a:lt2>
        <a:accent1>
          <a:srgbClr val="FFCC00"/>
        </a:accent1>
        <a:accent2>
          <a:srgbClr val="CC9900"/>
        </a:accent2>
        <a:accent3>
          <a:srgbClr val="AAFFAA"/>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13">
        <a:dk1>
          <a:srgbClr val="000000"/>
        </a:dk1>
        <a:lt1>
          <a:srgbClr val="FFFF66"/>
        </a:lt1>
        <a:dk2>
          <a:srgbClr val="FFFFFF"/>
        </a:dk2>
        <a:lt2>
          <a:srgbClr val="817F3F"/>
        </a:lt2>
        <a:accent1>
          <a:srgbClr val="FFCC00"/>
        </a:accent1>
        <a:accent2>
          <a:srgbClr val="CC9900"/>
        </a:accent2>
        <a:accent3>
          <a:srgbClr val="FFFFB8"/>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14">
        <a:dk1>
          <a:srgbClr val="000000"/>
        </a:dk1>
        <a:lt1>
          <a:srgbClr val="FFCC99"/>
        </a:lt1>
        <a:dk2>
          <a:srgbClr val="FFFFFF"/>
        </a:dk2>
        <a:lt2>
          <a:srgbClr val="817F3F"/>
        </a:lt2>
        <a:accent1>
          <a:srgbClr val="FFCC00"/>
        </a:accent1>
        <a:accent2>
          <a:srgbClr val="CC9900"/>
        </a:accent2>
        <a:accent3>
          <a:srgbClr val="FFE2CA"/>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15">
        <a:dk1>
          <a:srgbClr val="000000"/>
        </a:dk1>
        <a:lt1>
          <a:srgbClr val="99FF66"/>
        </a:lt1>
        <a:dk2>
          <a:srgbClr val="FFFFFF"/>
        </a:dk2>
        <a:lt2>
          <a:srgbClr val="817F3F"/>
        </a:lt2>
        <a:accent1>
          <a:srgbClr val="FFCC00"/>
        </a:accent1>
        <a:accent2>
          <a:srgbClr val="CC9900"/>
        </a:accent2>
        <a:accent3>
          <a:srgbClr val="CAFFB8"/>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16">
        <a:dk1>
          <a:srgbClr val="000000"/>
        </a:dk1>
        <a:lt1>
          <a:srgbClr val="663300"/>
        </a:lt1>
        <a:dk2>
          <a:srgbClr val="FFFFFF"/>
        </a:dk2>
        <a:lt2>
          <a:srgbClr val="817F3F"/>
        </a:lt2>
        <a:accent1>
          <a:srgbClr val="FFCC00"/>
        </a:accent1>
        <a:accent2>
          <a:srgbClr val="CC9900"/>
        </a:accent2>
        <a:accent3>
          <a:srgbClr val="B8ADAA"/>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26414</TotalTime>
  <Words>1494</Words>
  <Application>Microsoft Office PowerPoint</Application>
  <PresentationFormat>Affichage à l'écran (4:3)</PresentationFormat>
  <Paragraphs>139</Paragraphs>
  <Slides>17</Slides>
  <Notes>9</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Radial</vt:lpstr>
      <vt:lpstr>Parabole CUBSAT</vt:lpstr>
      <vt:lpstr>Pourquoi</vt:lpstr>
      <vt:lpstr>Les cibles  (clients finaux)</vt:lpstr>
      <vt:lpstr>Nécessité d’entreprendre</vt:lpstr>
      <vt:lpstr>Les risques</vt:lpstr>
      <vt:lpstr>Le Business Modèle actuel</vt:lpstr>
      <vt:lpstr>Les Moyens de commercialisation actuel</vt:lpstr>
      <vt:lpstr>Actions Réalisées en 2009</vt:lpstr>
      <vt:lpstr>Réseau d’installateurs France</vt:lpstr>
      <vt:lpstr>Réseau de Distributeurs</vt:lpstr>
      <vt:lpstr>Les arguments du site marchand</vt:lpstr>
      <vt:lpstr>Positionnement Web et référencement</vt:lpstr>
      <vt:lpstr>Les Objectifs France 2010</vt:lpstr>
      <vt:lpstr>Développement Europe et Amérique du Nord</vt:lpstr>
      <vt:lpstr>Objectifs Europe 2010</vt:lpstr>
      <vt:lpstr>Chiffrage des besoins  -1 Rachat de TéléEquipement</vt:lpstr>
      <vt:lpstr>Claude EDWIGES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tagauto 2</dc:title>
  <dc:creator>EDWIGES</dc:creator>
  <cp:lastModifiedBy>claude</cp:lastModifiedBy>
  <cp:revision>241</cp:revision>
  <dcterms:created xsi:type="dcterms:W3CDTF">2007-02-19T17:14:15Z</dcterms:created>
  <dcterms:modified xsi:type="dcterms:W3CDTF">2010-01-05T10:18:11Z</dcterms:modified>
</cp:coreProperties>
</file>