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57" r:id="rId2"/>
    <p:sldId id="258" r:id="rId3"/>
  </p:sldIdLst>
  <p:sldSz cx="9144000" cy="6858000" type="screen4x3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4660"/>
  </p:normalViewPr>
  <p:slideViewPr>
    <p:cSldViewPr>
      <p:cViewPr varScale="1">
        <p:scale>
          <a:sx n="70" d="100"/>
          <a:sy n="70" d="100"/>
        </p:scale>
        <p:origin x="144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61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83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82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80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82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3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51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31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89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69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51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AA4C1-46AB-4917-8D81-C0804640DABF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953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116168"/>
              </p:ext>
            </p:extLst>
          </p:nvPr>
        </p:nvGraphicFramePr>
        <p:xfrm>
          <a:off x="-972616" y="8269308"/>
          <a:ext cx="12072664" cy="7484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6332"/>
                <a:gridCol w="6036332"/>
              </a:tblGrid>
              <a:tr h="2600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5180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</a:tr>
              <a:tr h="496882">
                <a:tc>
                  <a:txBody>
                    <a:bodyPr/>
                    <a:lstStyle/>
                    <a:p>
                      <a:r>
                        <a:rPr lang="fr-FR" dirty="0" smtClean="0"/>
                        <a:t>Physique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Oncologie</a:t>
                      </a:r>
                    </a:p>
                    <a:p>
                      <a:r>
                        <a:rPr lang="fr-FR" dirty="0" smtClean="0"/>
                        <a:t>Maladies &amp; douleurs chroniques</a:t>
                      </a:r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r>
                        <a:rPr lang="fr-FR" dirty="0" smtClean="0"/>
                        <a:t>Psychique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Précocité intellectuelle,</a:t>
                      </a:r>
                    </a:p>
                    <a:p>
                      <a:r>
                        <a:rPr lang="fr-FR" dirty="0" smtClean="0"/>
                        <a:t>Haut potentiel adulte,</a:t>
                      </a:r>
                    </a:p>
                    <a:p>
                      <a:r>
                        <a:rPr lang="fr-FR" dirty="0" smtClean="0"/>
                        <a:t>Evolution personnelle,</a:t>
                      </a:r>
                    </a:p>
                    <a:p>
                      <a:r>
                        <a:rPr lang="fr-FR" dirty="0" smtClean="0"/>
                        <a:t>Souffrances psychiques,</a:t>
                      </a:r>
                    </a:p>
                    <a:p>
                      <a:r>
                        <a:rPr lang="fr-FR" dirty="0" smtClean="0"/>
                        <a:t>Stress post-traumatique</a:t>
                      </a:r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r>
                        <a:rPr lang="fr-FR" dirty="0" smtClean="0"/>
                        <a:t>Enfants, Famille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Troubles envahissant du développement et des apprentissages, profils atypiques, échec scolaire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Aidants familiaux (Soutien aux aidants)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Orientation professionnelle et scolaire - bilan de compétences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Parentalité,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Périnatalité</a:t>
                      </a:r>
                    </a:p>
                  </a:txBody>
                  <a:tcPr/>
                </a:tc>
              </a:tr>
              <a:tr h="496882">
                <a:tc>
                  <a:txBody>
                    <a:bodyPr/>
                    <a:lstStyle/>
                    <a:p>
                      <a:r>
                        <a:rPr lang="fr-FR" dirty="0" smtClean="0"/>
                        <a:t>Travail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Burn</a:t>
                      </a:r>
                      <a:r>
                        <a:rPr lang="fr-FR" dirty="0" smtClean="0"/>
                        <a:t> Out,</a:t>
                      </a:r>
                    </a:p>
                    <a:p>
                      <a:r>
                        <a:rPr lang="fr-FR" dirty="0" smtClean="0"/>
                        <a:t>Travail (Santé et Qualité de Vie Travail) 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r>
                        <a:rPr lang="fr-FR" dirty="0" smtClean="0"/>
                        <a:t>Mode de vie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Sexualité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Alimentaires et comportements associés</a:t>
                      </a:r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" name="Rectangle 50"/>
          <p:cNvSpPr/>
          <p:nvPr/>
        </p:nvSpPr>
        <p:spPr>
          <a:xfrm>
            <a:off x="254512" y="492307"/>
            <a:ext cx="8640960" cy="330669"/>
          </a:xfrm>
          <a:prstGeom prst="rect">
            <a:avLst/>
          </a:prstGeom>
          <a:solidFill>
            <a:srgbClr val="FF3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254511" y="924355"/>
            <a:ext cx="8640960" cy="3306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254510" y="1329107"/>
            <a:ext cx="8640960" cy="330669"/>
          </a:xfrm>
          <a:prstGeom prst="rect">
            <a:avLst/>
          </a:prstGeom>
          <a:solidFill>
            <a:srgbClr val="FF7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254509" y="1709264"/>
            <a:ext cx="8640960" cy="33066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254508" y="2108396"/>
            <a:ext cx="8640960" cy="330669"/>
          </a:xfrm>
          <a:prstGeom prst="rect">
            <a:avLst/>
          </a:prstGeom>
          <a:solidFill>
            <a:srgbClr val="FFFF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251525" y="2515041"/>
            <a:ext cx="8640960" cy="330669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240796" y="3719019"/>
            <a:ext cx="8640960" cy="330669"/>
          </a:xfrm>
          <a:prstGeom prst="rect">
            <a:avLst/>
          </a:prstGeom>
          <a:solidFill>
            <a:srgbClr val="1EFF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251524" y="2899992"/>
            <a:ext cx="8640960" cy="33066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/>
          <p:cNvSpPr/>
          <p:nvPr/>
        </p:nvSpPr>
        <p:spPr>
          <a:xfrm>
            <a:off x="251523" y="4520987"/>
            <a:ext cx="8640960" cy="330669"/>
          </a:xfrm>
          <a:prstGeom prst="rect">
            <a:avLst/>
          </a:prstGeom>
          <a:solidFill>
            <a:srgbClr val="4D07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/>
          <p:cNvSpPr/>
          <p:nvPr/>
        </p:nvSpPr>
        <p:spPr>
          <a:xfrm>
            <a:off x="251523" y="4929507"/>
            <a:ext cx="8640960" cy="330669"/>
          </a:xfrm>
          <a:prstGeom prst="rect">
            <a:avLst/>
          </a:prstGeom>
          <a:solidFill>
            <a:srgbClr val="1A00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251523" y="5316843"/>
            <a:ext cx="8640960" cy="330669"/>
          </a:xfrm>
          <a:prstGeom prst="rect">
            <a:avLst/>
          </a:prstGeom>
          <a:solidFill>
            <a:srgbClr val="AD10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251522" y="5738664"/>
            <a:ext cx="8640960" cy="330669"/>
          </a:xfrm>
          <a:prstGeom prst="rect">
            <a:avLst/>
          </a:prstGeom>
          <a:solidFill>
            <a:srgbClr val="9E0E4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251521" y="6139648"/>
            <a:ext cx="8640960" cy="330669"/>
          </a:xfrm>
          <a:prstGeom prst="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251521" y="3310846"/>
            <a:ext cx="8640960" cy="330669"/>
          </a:xfrm>
          <a:prstGeom prst="rect">
            <a:avLst/>
          </a:prstGeom>
          <a:solidFill>
            <a:srgbClr val="B5C6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>
            <a:off x="251520" y="4110123"/>
            <a:ext cx="8640960" cy="330669"/>
          </a:xfrm>
          <a:prstGeom prst="rect">
            <a:avLst/>
          </a:prstGeom>
          <a:solidFill>
            <a:srgbClr val="008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251520" y="6527331"/>
            <a:ext cx="8640960" cy="330669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ZoneTexte 67"/>
          <p:cNvSpPr txBox="1"/>
          <p:nvPr/>
        </p:nvSpPr>
        <p:spPr>
          <a:xfrm>
            <a:off x="41129" y="27514"/>
            <a:ext cx="8995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16 unités spécialisées</a:t>
            </a:r>
            <a:endParaRPr lang="fr-FR" b="1" dirty="0"/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395536" y="447929"/>
            <a:ext cx="11161240" cy="648071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chemeClr val="bg1"/>
                </a:solidFill>
              </a:rPr>
              <a:t>Aidants familiaux (Soutien aux aidants</a:t>
            </a:r>
            <a:r>
              <a:rPr lang="fr-FR" sz="1400" b="1" dirty="0" smtClean="0">
                <a:solidFill>
                  <a:schemeClr val="bg1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chemeClr val="bg1"/>
                </a:solidFill>
              </a:rPr>
              <a:t>Alimentaires &amp; comportements </a:t>
            </a:r>
            <a:r>
              <a:rPr lang="fr-FR" sz="1400" b="1" dirty="0" smtClean="0">
                <a:solidFill>
                  <a:schemeClr val="bg1"/>
                </a:solidFill>
              </a:rPr>
              <a:t>associés</a:t>
            </a:r>
          </a:p>
          <a:p>
            <a:pPr>
              <a:lnSpc>
                <a:spcPct val="150000"/>
              </a:lnSpc>
            </a:pPr>
            <a:r>
              <a:rPr lang="fr-FR" sz="1400" b="1" dirty="0" err="1" smtClean="0"/>
              <a:t>Burn</a:t>
            </a:r>
            <a:r>
              <a:rPr lang="fr-FR" sz="1400" b="1" dirty="0" smtClean="0"/>
              <a:t> Out</a:t>
            </a:r>
          </a:p>
          <a:p>
            <a:pPr>
              <a:lnSpc>
                <a:spcPct val="150000"/>
              </a:lnSpc>
            </a:pPr>
            <a:r>
              <a:rPr lang="fr-FR" sz="1400" b="1" dirty="0"/>
              <a:t>Cancer </a:t>
            </a:r>
            <a:r>
              <a:rPr lang="fr-FR" sz="1400" b="1" dirty="0" smtClean="0"/>
              <a:t>&amp; effets secondaires</a:t>
            </a:r>
          </a:p>
          <a:p>
            <a:pPr>
              <a:lnSpc>
                <a:spcPct val="150000"/>
              </a:lnSpc>
            </a:pPr>
            <a:r>
              <a:rPr lang="fr-FR" sz="1400" b="1" dirty="0"/>
              <a:t>Difficultés scolaires &amp; Troubles Envahissant du Développement et des </a:t>
            </a:r>
            <a:r>
              <a:rPr lang="fr-FR" sz="1400" b="1" dirty="0" smtClean="0"/>
              <a:t>Apprentissages</a:t>
            </a:r>
          </a:p>
          <a:p>
            <a:pPr>
              <a:lnSpc>
                <a:spcPct val="150000"/>
              </a:lnSpc>
            </a:pPr>
            <a:r>
              <a:rPr lang="fr-FR" sz="1400" b="1" dirty="0"/>
              <a:t>Douleurs (Maladies &amp; douleurs chroniques</a:t>
            </a:r>
            <a:r>
              <a:rPr lang="fr-FR" sz="14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chemeClr val="bg1"/>
                </a:solidFill>
              </a:rPr>
              <a:t>Evolution personnelle (relations, stress, performance</a:t>
            </a:r>
            <a:r>
              <a:rPr lang="fr-FR" sz="1400" b="1" dirty="0" smtClean="0">
                <a:solidFill>
                  <a:schemeClr val="bg1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fr-FR" sz="1400" b="1" dirty="0"/>
              <a:t>Evolution professionnelle (Orientation professionnelle et scolaire - bilan de compétences)</a:t>
            </a:r>
          </a:p>
          <a:p>
            <a:pPr>
              <a:lnSpc>
                <a:spcPct val="150000"/>
              </a:lnSpc>
            </a:pPr>
            <a:r>
              <a:rPr lang="fr-FR" sz="1400" b="1" dirty="0" smtClean="0"/>
              <a:t>Haut potentiel adulte,</a:t>
            </a:r>
          </a:p>
          <a:p>
            <a:pPr>
              <a:lnSpc>
                <a:spcPct val="150000"/>
              </a:lnSpc>
            </a:pPr>
            <a:r>
              <a:rPr lang="fr-FR" sz="1400" b="1" dirty="0"/>
              <a:t>Parentalité </a:t>
            </a:r>
            <a:r>
              <a:rPr lang="fr-FR" sz="1400" b="1" dirty="0" smtClean="0"/>
              <a:t>ado. &amp; petite enfance</a:t>
            </a:r>
          </a:p>
          <a:p>
            <a:pPr>
              <a:lnSpc>
                <a:spcPct val="150000"/>
              </a:lnSpc>
            </a:pPr>
            <a:r>
              <a:rPr lang="fr-FR" sz="1400" b="1">
                <a:solidFill>
                  <a:schemeClr val="bg1"/>
                </a:solidFill>
              </a:rPr>
              <a:t>Périnatalité </a:t>
            </a:r>
            <a:r>
              <a:rPr lang="fr-FR" sz="1400" b="1" smtClean="0">
                <a:solidFill>
                  <a:schemeClr val="bg1"/>
                </a:solidFill>
              </a:rPr>
              <a:t>et la </a:t>
            </a:r>
            <a:r>
              <a:rPr lang="fr-FR" sz="1400" b="1" dirty="0">
                <a:solidFill>
                  <a:schemeClr val="bg1"/>
                </a:solidFill>
              </a:rPr>
              <a:t>femme à toutes les étapes de </a:t>
            </a:r>
            <a:r>
              <a:rPr lang="fr-FR" sz="1400" b="1">
                <a:solidFill>
                  <a:schemeClr val="bg1"/>
                </a:solidFill>
              </a:rPr>
              <a:t>la </a:t>
            </a:r>
            <a:r>
              <a:rPr lang="fr-FR" sz="1400" b="1" smtClean="0">
                <a:solidFill>
                  <a:schemeClr val="bg1"/>
                </a:solidFill>
              </a:rPr>
              <a:t>vie</a:t>
            </a:r>
            <a:endParaRPr lang="fr-FR" sz="14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chemeClr val="bg1"/>
                </a:solidFill>
              </a:rPr>
              <a:t>Précocité </a:t>
            </a:r>
            <a:r>
              <a:rPr lang="fr-FR" sz="1400" b="1" dirty="0" smtClean="0">
                <a:solidFill>
                  <a:schemeClr val="bg1"/>
                </a:solidFill>
              </a:rPr>
              <a:t>intellectuelle</a:t>
            </a:r>
          </a:p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chemeClr val="bg1"/>
                </a:solidFill>
              </a:rPr>
              <a:t>Santé et Qualité de Vie </a:t>
            </a:r>
            <a:r>
              <a:rPr lang="fr-FR" sz="1400" b="1" dirty="0" smtClean="0">
                <a:solidFill>
                  <a:schemeClr val="bg1"/>
                </a:solidFill>
              </a:rPr>
              <a:t>Travail</a:t>
            </a:r>
          </a:p>
          <a:p>
            <a:pPr>
              <a:lnSpc>
                <a:spcPct val="150000"/>
              </a:lnSpc>
            </a:pPr>
            <a:r>
              <a:rPr lang="fr-FR" sz="1400" b="1" dirty="0" smtClean="0">
                <a:solidFill>
                  <a:schemeClr val="bg1"/>
                </a:solidFill>
              </a:rPr>
              <a:t>Sexualité</a:t>
            </a:r>
            <a:endParaRPr lang="fr-FR" sz="14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400" b="1" dirty="0"/>
              <a:t>Souffrances psychiques &amp; profils </a:t>
            </a:r>
            <a:r>
              <a:rPr lang="fr-FR" sz="1400" b="1" dirty="0" smtClean="0"/>
              <a:t>atypiques</a:t>
            </a:r>
          </a:p>
          <a:p>
            <a:pPr>
              <a:lnSpc>
                <a:spcPct val="150000"/>
              </a:lnSpc>
            </a:pPr>
            <a:r>
              <a:rPr lang="fr-FR" sz="1400" b="1" dirty="0"/>
              <a:t>Stress post-traumatique (traumas anciens ou récents)</a:t>
            </a:r>
            <a:endParaRPr lang="fr-FR" sz="1400" b="1" dirty="0" smtClean="0"/>
          </a:p>
          <a:p>
            <a:pPr>
              <a:lnSpc>
                <a:spcPct val="150000"/>
              </a:lnSpc>
            </a:pPr>
            <a:endParaRPr lang="fr-FR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55233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899592" y="404664"/>
            <a:ext cx="1805833" cy="5722255"/>
            <a:chOff x="893959" y="515667"/>
            <a:chExt cx="1260072" cy="6068815"/>
          </a:xfrm>
        </p:grpSpPr>
        <p:sp>
          <p:nvSpPr>
            <p:cNvPr id="3" name="Rectangle 2"/>
            <p:cNvSpPr/>
            <p:nvPr/>
          </p:nvSpPr>
          <p:spPr>
            <a:xfrm>
              <a:off x="893969" y="515667"/>
              <a:ext cx="1260062" cy="288894"/>
            </a:xfrm>
            <a:prstGeom prst="rect">
              <a:avLst/>
            </a:prstGeom>
            <a:solidFill>
              <a:srgbClr val="FF32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 3"/>
            <p:cNvSpPr/>
            <p:nvPr/>
          </p:nvSpPr>
          <p:spPr>
            <a:xfrm>
              <a:off x="893968" y="835019"/>
              <a:ext cx="1260062" cy="28889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/>
            <p:cNvSpPr/>
            <p:nvPr/>
          </p:nvSpPr>
          <p:spPr>
            <a:xfrm>
              <a:off x="893968" y="1154370"/>
              <a:ext cx="1260062" cy="288894"/>
            </a:xfrm>
            <a:prstGeom prst="rect">
              <a:avLst/>
            </a:prstGeom>
            <a:solidFill>
              <a:srgbClr val="FF7E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3967" y="1473722"/>
              <a:ext cx="1260062" cy="28889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93967" y="1793074"/>
              <a:ext cx="1260062" cy="288894"/>
            </a:xfrm>
            <a:prstGeom prst="rect">
              <a:avLst/>
            </a:prstGeom>
            <a:solidFill>
              <a:srgbClr val="FFFF7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93966" y="2112425"/>
              <a:ext cx="1260062" cy="288894"/>
            </a:xfrm>
            <a:prstGeom prst="rect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93961" y="2781586"/>
              <a:ext cx="1260062" cy="288894"/>
            </a:xfrm>
            <a:prstGeom prst="rect">
              <a:avLst/>
            </a:prstGeom>
            <a:solidFill>
              <a:srgbClr val="1EFF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93960" y="3100938"/>
              <a:ext cx="1260062" cy="288894"/>
            </a:xfrm>
            <a:prstGeom prst="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93960" y="3420290"/>
              <a:ext cx="1260062" cy="288894"/>
            </a:xfrm>
            <a:prstGeom prst="rect">
              <a:avLst/>
            </a:prstGeom>
            <a:solidFill>
              <a:srgbClr val="4D07D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93960" y="4375371"/>
              <a:ext cx="1260062" cy="288894"/>
            </a:xfrm>
            <a:prstGeom prst="rect">
              <a:avLst/>
            </a:prstGeom>
            <a:solidFill>
              <a:srgbClr val="9E0E4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93960" y="4694724"/>
              <a:ext cx="1260062" cy="288894"/>
            </a:xfrm>
            <a:prstGeom prst="rect">
              <a:avLst/>
            </a:prstGeom>
            <a:solidFill>
              <a:srgbClr val="FF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93959" y="5027818"/>
              <a:ext cx="1260062" cy="288894"/>
            </a:xfrm>
            <a:prstGeom prst="rect">
              <a:avLst/>
            </a:prstGeom>
            <a:solidFill>
              <a:srgbClr val="008FB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93959" y="5624271"/>
              <a:ext cx="1260062" cy="288894"/>
            </a:xfrm>
            <a:prstGeom prst="rect">
              <a:avLst/>
            </a:prstGeom>
            <a:solidFill>
              <a:srgbClr val="B5C64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93964" y="5976237"/>
              <a:ext cx="1260062" cy="288894"/>
            </a:xfrm>
            <a:prstGeom prst="rect">
              <a:avLst/>
            </a:prstGeom>
            <a:solidFill>
              <a:srgbClr val="34549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93963" y="6295588"/>
              <a:ext cx="1260062" cy="288894"/>
            </a:xfrm>
            <a:prstGeom prst="rect">
              <a:avLst/>
            </a:prstGeom>
            <a:solidFill>
              <a:srgbClr val="009CD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93959" y="5347197"/>
              <a:ext cx="1260062" cy="288894"/>
            </a:xfrm>
            <a:prstGeom prst="rect">
              <a:avLst/>
            </a:prstGeom>
            <a:solidFill>
              <a:srgbClr val="7BBEE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93963" y="2445519"/>
              <a:ext cx="1260062" cy="28889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93959" y="3749845"/>
              <a:ext cx="1260062" cy="288894"/>
            </a:xfrm>
            <a:prstGeom prst="rect">
              <a:avLst/>
            </a:prstGeom>
            <a:solidFill>
              <a:srgbClr val="1A009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93959" y="4069197"/>
              <a:ext cx="1260062" cy="288894"/>
            </a:xfrm>
            <a:prstGeom prst="rect">
              <a:avLst/>
            </a:prstGeom>
            <a:solidFill>
              <a:srgbClr val="AD10D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8321605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10381</TotalTime>
  <Words>178</Words>
  <Application>Microsoft Office PowerPoint</Application>
  <PresentationFormat>Affichage à l'écran 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67</cp:revision>
  <cp:lastPrinted>2018-09-11T14:18:41Z</cp:lastPrinted>
  <dcterms:created xsi:type="dcterms:W3CDTF">2018-04-05T19:39:10Z</dcterms:created>
  <dcterms:modified xsi:type="dcterms:W3CDTF">2018-09-11T14:18:49Z</dcterms:modified>
</cp:coreProperties>
</file>