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3"/>
  </p:notesMasterIdLst>
  <p:handoutMasterIdLst>
    <p:handoutMasterId r:id="rId14"/>
  </p:handoutMasterIdLst>
  <p:sldIdLst>
    <p:sldId id="316" r:id="rId3"/>
    <p:sldId id="325" r:id="rId4"/>
    <p:sldId id="320" r:id="rId5"/>
    <p:sldId id="321" r:id="rId6"/>
    <p:sldId id="322" r:id="rId7"/>
    <p:sldId id="323" r:id="rId8"/>
    <p:sldId id="324" r:id="rId9"/>
    <p:sldId id="318" r:id="rId10"/>
    <p:sldId id="317" r:id="rId11"/>
    <p:sldId id="319" r:id="rId12"/>
  </p:sldIdLst>
  <p:sldSz cx="9144000" cy="6858000" type="screen4x3"/>
  <p:notesSz cx="6805613" cy="9939338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BE11"/>
    <a:srgbClr val="D60000"/>
    <a:srgbClr val="9C5BCD"/>
    <a:srgbClr val="7EC234"/>
    <a:srgbClr val="009999"/>
    <a:srgbClr val="6600FF"/>
    <a:srgbClr val="F8F8F8"/>
    <a:srgbClr val="FF3300"/>
    <a:srgbClr val="FF66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8" autoAdjust="0"/>
    <p:restoredTop sz="94600" autoAdjust="0"/>
  </p:normalViewPr>
  <p:slideViewPr>
    <p:cSldViewPr>
      <p:cViewPr>
        <p:scale>
          <a:sx n="86" d="100"/>
          <a:sy n="86" d="100"/>
        </p:scale>
        <p:origin x="-67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939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939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itchFamily="18" charset="0"/>
              </a:defRPr>
            </a:lvl1pPr>
          </a:lstStyle>
          <a:p>
            <a:fld id="{6E36CE36-F72D-492F-BED1-F272E1826EC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647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514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15" y="4721186"/>
            <a:ext cx="4990783" cy="44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de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371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514" y="9442371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656F8C2-E0C1-4C2A-9CA8-04C9B3E5186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373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915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4915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 sz="2400">
                <a:latin typeface="Times New Roman" pitchFamily="18" charset="0"/>
              </a:endParaRPr>
            </a:p>
          </p:txBody>
        </p:sp>
        <p:grpSp>
          <p:nvGrpSpPr>
            <p:cNvPr id="4915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4915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5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916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4916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917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917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4917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A717A0-112A-4458-86ED-B9D4BCA818D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99321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943CDD-A6B4-4B09-8FB2-BB3C5931F430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60912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254110E-BAF7-436C-BC95-6219A52A0F6C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30211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r>
              <a:rPr lang="fr-FR" smtClean="0"/>
              <a:t>Cliquez sur l'icône pour ajouter une image en ligne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43BBB0C-3B56-4A9C-9EBA-229C62CE1EF1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96434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r>
              <a:rPr lang="fr-FR" smtClean="0"/>
              <a:t>Cliquez sur l'icône pour ajouter une image en ligne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D5AC735-5290-4BE8-9C9D-B98D9394A37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93100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107504" y="6297086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 smtClean="0"/>
              <a:t>Hiver-Printemps 2015</a:t>
            </a: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948264" y="630932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/>
              <a:t>Page </a:t>
            </a:r>
            <a:fld id="{97B5623A-F374-474F-B53D-C2D626558A64}" type="slidenum">
              <a:rPr lang="fr-FR" altLang="fr-FR" sz="1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‹N°›</a:t>
            </a:fld>
            <a:endParaRPr lang="fr-FR" altLang="fr-FR" sz="1400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4294967295"/>
          </p:nvPr>
        </p:nvSpPr>
        <p:spPr>
          <a:xfrm>
            <a:off x="3124200" y="6284168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 err="1" smtClean="0"/>
              <a:t>SophroKhepri</a:t>
            </a:r>
            <a:endParaRPr lang="fr-FR" alt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423210807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283A2C-37A5-451E-8950-711EECEEA818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80252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007B3D-4D6D-4094-B825-8CFC6C8DC810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19889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BC21DC-7467-406C-BC42-FA391E23FFFD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00963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941695-DE6F-4CAF-AC10-4F92691B06A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70157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49098E-FF83-42E3-A010-3CCAECF1E515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72999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23B8CC-5D49-47FB-8C13-212844C0C32E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34189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FB8E3F-4455-4C76-8D9C-22C9F1C9C836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02181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fr-FR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47B8D0ED-3C37-455B-8603-FC29B23377D8}" type="slidenum">
              <a:rPr lang="fr-FR"/>
              <a:pPr/>
              <a:t>‹N°›</a:t>
            </a:fld>
            <a:endParaRPr lang="fr-FR"/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813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4813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4813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4813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4813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4813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4813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4814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4814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481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de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814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mentumleadersclub.com/new.blfacademie/la-team/" TargetMode="External"/><Relationship Id="rId2" Type="http://schemas.openxmlformats.org/officeDocument/2006/relationships/hyperlink" Target="http://www.anact.fr/web/dossiers/sante-au-travail/RP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uman.biz/accueil/contact/nous-contacter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0.png"/><Relationship Id="rId7" Type="http://schemas.openxmlformats.org/officeDocument/2006/relationships/image" Target="../media/image1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21.png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7.png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5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hyperlink" Target="http://laqvt.fr/" TargetMode="External"/><Relationship Id="rId4" Type="http://schemas.openxmlformats.org/officeDocument/2006/relationships/image" Target="../media/image4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2048"/>
          <p:cNvSpPr/>
          <p:nvPr/>
        </p:nvSpPr>
        <p:spPr bwMode="auto">
          <a:xfrm>
            <a:off x="-9264" y="2852555"/>
            <a:ext cx="9143999" cy="398703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2" name="Picture 4" descr="C:\Users\Dell\Dropbox\Sophrokhépri\PHOTOS du Centre\Selection photos site web\BASSEDEF\01 MAN_6862v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1" y="1988841"/>
            <a:ext cx="1326502" cy="8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ell\Dropbox\Sophrokhépri\PHOTOS du Centre\Selection photos site web\BASSEDEF\02 MAN_67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701" y="1988840"/>
            <a:ext cx="1326505" cy="88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ell\Dropbox\Sophrokhépri\PHOTOS du Centre\Selection photos site web\BASSEDEF\07 MAN_67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8841"/>
            <a:ext cx="1326502" cy="8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Dell\Dropbox\Sophrokhépri\PHOTOS du Centre\Selection photos site web\BASSEDEF\08 MAN_68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286" y="1980343"/>
            <a:ext cx="1326504" cy="89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Dell\Dropbox\Sophrokhépri\PHOTOS du Centre\Selection photos site web\BASSEDEF\05 MAN_6837v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503" y="1967091"/>
            <a:ext cx="1326503" cy="90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Dell\Dropbox\Sophrokhépri\PHOTOS du Centre\Selection photos site web\BASSEDEF\03 MAN_679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612" y="1988840"/>
            <a:ext cx="1319498" cy="87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Dell\Dropbox\Sophrokhépri\PHOTOS du Centre\Selection photos site web\BASSEDEF\07 MAN_67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1967091"/>
            <a:ext cx="1326504" cy="90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ZoneTexte 2047"/>
          <p:cNvSpPr txBox="1"/>
          <p:nvPr/>
        </p:nvSpPr>
        <p:spPr>
          <a:xfrm>
            <a:off x="107504" y="2915652"/>
            <a:ext cx="9036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 </a:t>
            </a:r>
            <a:r>
              <a:rPr lang="fr-FR" sz="1600" b="1" i="1" dirty="0" smtClean="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Pôle </a:t>
            </a:r>
            <a:r>
              <a:rPr lang="fr-FR" sz="1600" b="1" i="1" dirty="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santé et mieux-être</a:t>
            </a:r>
            <a:r>
              <a:rPr lang="fr-FR" sz="1600" b="1" i="1" baseline="30000" dirty="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fr-FR" sz="1600" b="1" i="1" dirty="0" smtClean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fr-FR" sz="16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Des espaces de travail dédiés aux thérapeutes !</a:t>
            </a:r>
            <a:endParaRPr lang="fr-FR" sz="16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68" name="Picture 20" descr="C:\Users\Dell\Dropbox\Sophrokhépri\site web\Textes Site\Photos écrans SophroKhepri\Bandeau site sophrokhepr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110" cy="200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837362" y="664472"/>
            <a:ext cx="4565637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Equilibre, Santé et Qualité de Vie</a:t>
            </a:r>
            <a:endParaRPr lang="fr-FR" b="1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5" name="Picture 3" descr="C:\Users\Dell\Dropbox\Sophrokhépri\Logo\logosophrokhepri V3okMai 2015\logoseul_fd_transp_100_pix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67" y="45409"/>
            <a:ext cx="988395" cy="98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480857" y="3463116"/>
            <a:ext cx="4988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Calibri" panose="020F0502020204030204" pitchFamily="34" charset="0"/>
              </a:rPr>
              <a:t>Recto</a:t>
            </a:r>
            <a:endParaRPr lang="fr-FR" sz="1050" dirty="0">
              <a:latin typeface="Calibri" panose="020F0502020204030204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681198" y="3501008"/>
            <a:ext cx="4988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Calibri" panose="020F0502020204030204" pitchFamily="34" charset="0"/>
              </a:rPr>
              <a:t>Verso</a:t>
            </a:r>
            <a:endParaRPr lang="fr-FR" sz="1050" dirty="0">
              <a:latin typeface="Calibri" panose="020F0502020204030204" pitchFamily="34" charset="0"/>
            </a:endParaRPr>
          </a:p>
        </p:txBody>
      </p:sp>
      <p:sp>
        <p:nvSpPr>
          <p:cNvPr id="57" name="Ellipse 56"/>
          <p:cNvSpPr/>
          <p:nvPr/>
        </p:nvSpPr>
        <p:spPr bwMode="auto">
          <a:xfrm>
            <a:off x="2173404" y="3501008"/>
            <a:ext cx="598396" cy="489091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Thérapeute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2179152" y="3247092"/>
            <a:ext cx="592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Verso</a:t>
            </a:r>
            <a:endParaRPr lang="fr-FR" sz="1050" dirty="0"/>
          </a:p>
        </p:txBody>
      </p:sp>
      <p:pic>
        <p:nvPicPr>
          <p:cNvPr id="59" name="Picture 3" descr="C:\Users\Dell\Dropbox\Sophrokhépri\Logo\logosophrokhepri V3okMai 2015\logoseul_fd_transp_100_pix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8" y="3825809"/>
            <a:ext cx="642243" cy="64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Ellipse 59"/>
          <p:cNvSpPr/>
          <p:nvPr/>
        </p:nvSpPr>
        <p:spPr bwMode="auto">
          <a:xfrm>
            <a:off x="3613564" y="3501008"/>
            <a:ext cx="598396" cy="489091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Particulier</a:t>
            </a:r>
          </a:p>
        </p:txBody>
      </p:sp>
      <p:sp>
        <p:nvSpPr>
          <p:cNvPr id="61" name="Ellipse 60"/>
          <p:cNvSpPr/>
          <p:nvPr/>
        </p:nvSpPr>
        <p:spPr bwMode="auto">
          <a:xfrm>
            <a:off x="5053724" y="3501008"/>
            <a:ext cx="598396" cy="489091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 Santé</a:t>
            </a:r>
          </a:p>
        </p:txBody>
      </p:sp>
      <p:sp>
        <p:nvSpPr>
          <p:cNvPr id="62" name="Ellipse 61"/>
          <p:cNvSpPr/>
          <p:nvPr/>
        </p:nvSpPr>
        <p:spPr bwMode="auto">
          <a:xfrm>
            <a:off x="6637900" y="3515973"/>
            <a:ext cx="598396" cy="489091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Entreprise</a:t>
            </a:r>
          </a:p>
        </p:txBody>
      </p:sp>
      <p:pic>
        <p:nvPicPr>
          <p:cNvPr id="63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12" y="3968668"/>
            <a:ext cx="535341" cy="36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Ellipse 63"/>
          <p:cNvSpPr/>
          <p:nvPr/>
        </p:nvSpPr>
        <p:spPr bwMode="auto">
          <a:xfrm>
            <a:off x="1369322" y="3746120"/>
            <a:ext cx="754406" cy="760817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124" y="3867494"/>
            <a:ext cx="603847" cy="66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Ellipse 65"/>
          <p:cNvSpPr/>
          <p:nvPr/>
        </p:nvSpPr>
        <p:spPr bwMode="auto">
          <a:xfrm>
            <a:off x="2652168" y="3782645"/>
            <a:ext cx="750005" cy="729040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7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094" y="3898987"/>
            <a:ext cx="596906" cy="60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Ellipse 67"/>
          <p:cNvSpPr/>
          <p:nvPr/>
        </p:nvSpPr>
        <p:spPr bwMode="auto">
          <a:xfrm>
            <a:off x="4038948" y="3788560"/>
            <a:ext cx="728243" cy="79256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9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059" y="3933056"/>
            <a:ext cx="619632" cy="53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Ellipse 69"/>
          <p:cNvSpPr/>
          <p:nvPr/>
        </p:nvSpPr>
        <p:spPr bwMode="auto">
          <a:xfrm>
            <a:off x="5561012" y="3790744"/>
            <a:ext cx="704287" cy="74873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1" name="Picture 5" descr="C:\Users\Dell\Dropbox\Sophrokhépri\site web\picto\15868853-conception-respectueuse-de-l-usine-H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741" y="3871201"/>
            <a:ext cx="631427" cy="59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Ellipse 71"/>
          <p:cNvSpPr/>
          <p:nvPr/>
        </p:nvSpPr>
        <p:spPr bwMode="auto">
          <a:xfrm>
            <a:off x="7236868" y="3789040"/>
            <a:ext cx="719508" cy="750441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476" y="5281974"/>
            <a:ext cx="536278" cy="73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Ellipse 73"/>
          <p:cNvSpPr/>
          <p:nvPr/>
        </p:nvSpPr>
        <p:spPr bwMode="auto">
          <a:xfrm>
            <a:off x="1974333" y="5205697"/>
            <a:ext cx="747792" cy="751474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Ellipse 74"/>
          <p:cNvSpPr/>
          <p:nvPr/>
        </p:nvSpPr>
        <p:spPr bwMode="auto">
          <a:xfrm>
            <a:off x="1419457" y="5037428"/>
            <a:ext cx="598396" cy="489091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Soins</a:t>
            </a:r>
          </a:p>
        </p:txBody>
      </p:sp>
      <p:sp>
        <p:nvSpPr>
          <p:cNvPr id="77" name="Ellipse 76"/>
          <p:cNvSpPr/>
          <p:nvPr/>
        </p:nvSpPr>
        <p:spPr bwMode="auto">
          <a:xfrm>
            <a:off x="2778341" y="5024954"/>
            <a:ext cx="598396" cy="489091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Précocité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surdouance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8" name="Ellipse 77"/>
          <p:cNvSpPr/>
          <p:nvPr/>
        </p:nvSpPr>
        <p:spPr bwMode="auto">
          <a:xfrm>
            <a:off x="4220391" y="5024953"/>
            <a:ext cx="598396" cy="489091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Soins à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distance</a:t>
            </a:r>
          </a:p>
        </p:txBody>
      </p:sp>
      <p:sp>
        <p:nvSpPr>
          <p:cNvPr id="79" name="Ellipse 78"/>
          <p:cNvSpPr/>
          <p:nvPr/>
        </p:nvSpPr>
        <p:spPr bwMode="auto">
          <a:xfrm>
            <a:off x="5894754" y="5024952"/>
            <a:ext cx="598396" cy="489091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Partenaires</a:t>
            </a:r>
          </a:p>
        </p:txBody>
      </p:sp>
      <p:pic>
        <p:nvPicPr>
          <p:cNvPr id="80" name="Picture 7" descr="C:\Users\Dell\Dropbox\Sophrokhépri\site web\picto\36228255-therapie-distance-HA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442" y="5205698"/>
            <a:ext cx="814678" cy="81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Ellipse 80"/>
          <p:cNvSpPr/>
          <p:nvPr/>
        </p:nvSpPr>
        <p:spPr bwMode="auto">
          <a:xfrm>
            <a:off x="4845250" y="5287847"/>
            <a:ext cx="741039" cy="669324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2" name="Picture 6" descr="C:\Users\Dell\Dropbox\Sophrokhépri\site web\picto\25327143-symbole-partenariat-HA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8" y="5276765"/>
            <a:ext cx="776524" cy="81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Ellipse 82"/>
          <p:cNvSpPr/>
          <p:nvPr/>
        </p:nvSpPr>
        <p:spPr bwMode="auto">
          <a:xfrm>
            <a:off x="6556951" y="5338184"/>
            <a:ext cx="725173" cy="606574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4" name="Picture 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32" y="5112397"/>
            <a:ext cx="911098" cy="83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ZoneTexte 84"/>
          <p:cNvSpPr txBox="1"/>
          <p:nvPr/>
        </p:nvSpPr>
        <p:spPr>
          <a:xfrm>
            <a:off x="2555776" y="4528276"/>
            <a:ext cx="9203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Thérapeute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3923928" y="4528276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Particuliers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1531018" y="6098001"/>
            <a:ext cx="1296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Soins proposés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1341945" y="4533936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Le Centre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5148064" y="4539309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Professionnel de santé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7164288" y="4528276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Entreprise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4716016" y="6093296"/>
            <a:ext cx="1296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Khepri</a:t>
            </a:r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à distance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6506405" y="6093296"/>
            <a:ext cx="998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Partenaires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3097853" y="6016177"/>
            <a:ext cx="12801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Précocité et </a:t>
            </a:r>
          </a:p>
          <a:p>
            <a:pPr algn="ctr"/>
            <a:r>
              <a:rPr lang="fr-FR" sz="1100" b="1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surdouance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511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  <p:bldP spid="57" grpId="0" animBg="1"/>
      <p:bldP spid="60" grpId="0" animBg="1"/>
      <p:bldP spid="61" grpId="0" animBg="1"/>
      <p:bldP spid="62" grpId="0" animBg="1"/>
      <p:bldP spid="75" grpId="0" animBg="1"/>
      <p:bldP spid="77" grpId="0" animBg="1"/>
      <p:bldP spid="78" grpId="0" animBg="1"/>
      <p:bldP spid="7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702470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Exemple de sites :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53750" y="1268760"/>
            <a:ext cx="8094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2"/>
              </a:rPr>
              <a:t>http://</a:t>
            </a:r>
            <a:r>
              <a:rPr lang="fr-FR" dirty="0" smtClean="0">
                <a:hlinkClick r:id="rId2"/>
              </a:rPr>
              <a:t>www.anact.fr/web/dossiers/sante-au-travail/RPS</a:t>
            </a:r>
            <a:endParaRPr lang="fr-FR" dirty="0" smtClean="0"/>
          </a:p>
          <a:p>
            <a:r>
              <a:rPr lang="fr-FR" dirty="0">
                <a:hlinkClick r:id="rId3"/>
              </a:rPr>
              <a:t>http://www.momentumleadersclub.com/new.blfacademie/la-team</a:t>
            </a:r>
            <a:r>
              <a:rPr lang="fr-FR" dirty="0" smtClean="0">
                <a:hlinkClick r:id="rId3"/>
              </a:rPr>
              <a:t>/</a:t>
            </a:r>
            <a:endParaRPr lang="fr-FR" dirty="0" smtClean="0"/>
          </a:p>
          <a:p>
            <a:r>
              <a:rPr lang="fr-FR" dirty="0" smtClean="0">
                <a:hlinkClick r:id="rId4"/>
              </a:rPr>
              <a:t>http</a:t>
            </a:r>
            <a:r>
              <a:rPr lang="fr-FR" dirty="0">
                <a:hlinkClick r:id="rId4"/>
              </a:rPr>
              <a:t>://www.yuman.biz/accueil/contact/nous-contacter</a:t>
            </a:r>
            <a:r>
              <a:rPr lang="fr-FR" dirty="0" smtClean="0">
                <a:hlinkClick r:id="rId4"/>
              </a:rPr>
              <a:t>/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0166209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421319" y="3354795"/>
            <a:ext cx="4988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Calibri" panose="020F0502020204030204" pitchFamily="34" charset="0"/>
              </a:rPr>
              <a:t>Recto</a:t>
            </a:r>
            <a:endParaRPr lang="fr-FR" sz="1050" dirty="0">
              <a:latin typeface="Calibri" panose="020F0502020204030204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1671096" y="1968646"/>
            <a:ext cx="4988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Calibri" panose="020F0502020204030204" pitchFamily="34" charset="0"/>
              </a:rPr>
              <a:t>Verso</a:t>
            </a:r>
            <a:endParaRPr lang="fr-FR" sz="1050" dirty="0">
              <a:latin typeface="Calibri" panose="020F0502020204030204" pitchFamily="34" charset="0"/>
            </a:endParaRPr>
          </a:p>
        </p:txBody>
      </p:sp>
      <p:sp>
        <p:nvSpPr>
          <p:cNvPr id="57" name="Ellipse 56"/>
          <p:cNvSpPr/>
          <p:nvPr/>
        </p:nvSpPr>
        <p:spPr bwMode="auto">
          <a:xfrm>
            <a:off x="3163302" y="1841688"/>
            <a:ext cx="598396" cy="616049"/>
          </a:xfrm>
          <a:prstGeom prst="ellipse">
            <a:avLst/>
          </a:prstGeom>
          <a:solidFill>
            <a:srgbClr val="7EC23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Thérapeute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421319" y="4111227"/>
            <a:ext cx="592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Verso</a:t>
            </a:r>
            <a:endParaRPr lang="fr-FR" sz="1050" dirty="0"/>
          </a:p>
        </p:txBody>
      </p:sp>
      <p:pic>
        <p:nvPicPr>
          <p:cNvPr id="59" name="Picture 3" descr="C:\Users\Dell\Dropbox\Sophrokhépri\Logo\logosophrokhepri V3okMai 2015\logoseul_fd_transp_100_pi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92" y="1851709"/>
            <a:ext cx="642243" cy="64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Ellipse 59"/>
          <p:cNvSpPr/>
          <p:nvPr/>
        </p:nvSpPr>
        <p:spPr bwMode="auto">
          <a:xfrm>
            <a:off x="4603462" y="1841688"/>
            <a:ext cx="598396" cy="616049"/>
          </a:xfrm>
          <a:prstGeom prst="ellipse">
            <a:avLst/>
          </a:prstGeom>
          <a:solidFill>
            <a:srgbClr val="9C5BC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Particulier</a:t>
            </a:r>
          </a:p>
        </p:txBody>
      </p:sp>
      <p:sp>
        <p:nvSpPr>
          <p:cNvPr id="61" name="Ellipse 60"/>
          <p:cNvSpPr/>
          <p:nvPr/>
        </p:nvSpPr>
        <p:spPr bwMode="auto">
          <a:xfrm>
            <a:off x="6043622" y="1841688"/>
            <a:ext cx="598396" cy="616049"/>
          </a:xfrm>
          <a:prstGeom prst="ellipse">
            <a:avLst/>
          </a:prstGeom>
          <a:solidFill>
            <a:srgbClr val="D6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 Santé</a:t>
            </a:r>
          </a:p>
        </p:txBody>
      </p:sp>
      <p:sp>
        <p:nvSpPr>
          <p:cNvPr id="62" name="Ellipse 61"/>
          <p:cNvSpPr/>
          <p:nvPr/>
        </p:nvSpPr>
        <p:spPr bwMode="auto">
          <a:xfrm>
            <a:off x="7627798" y="1856653"/>
            <a:ext cx="598396" cy="616049"/>
          </a:xfrm>
          <a:prstGeom prst="ellipse">
            <a:avLst/>
          </a:prstGeom>
          <a:solidFill>
            <a:srgbClr val="FBBE1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Entreprise</a:t>
            </a:r>
          </a:p>
        </p:txBody>
      </p:sp>
      <p:pic>
        <p:nvPicPr>
          <p:cNvPr id="6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057" y="1153601"/>
            <a:ext cx="535341" cy="36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Ellipse 63"/>
          <p:cNvSpPr/>
          <p:nvPr/>
        </p:nvSpPr>
        <p:spPr bwMode="auto">
          <a:xfrm>
            <a:off x="1742867" y="931053"/>
            <a:ext cx="754406" cy="760817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69" y="1052427"/>
            <a:ext cx="603847" cy="66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Ellipse 65"/>
          <p:cNvSpPr/>
          <p:nvPr/>
        </p:nvSpPr>
        <p:spPr bwMode="auto">
          <a:xfrm>
            <a:off x="3025713" y="967578"/>
            <a:ext cx="750005" cy="729040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7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39" y="1083920"/>
            <a:ext cx="596906" cy="60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Ellipse 67"/>
          <p:cNvSpPr/>
          <p:nvPr/>
        </p:nvSpPr>
        <p:spPr bwMode="auto">
          <a:xfrm>
            <a:off x="4412493" y="973493"/>
            <a:ext cx="728243" cy="79256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604" y="1117989"/>
            <a:ext cx="619632" cy="53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Ellipse 69"/>
          <p:cNvSpPr/>
          <p:nvPr/>
        </p:nvSpPr>
        <p:spPr bwMode="auto">
          <a:xfrm>
            <a:off x="5934557" y="975677"/>
            <a:ext cx="704287" cy="74873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1" name="Picture 5" descr="C:\Users\Dell\Dropbox\Sophrokhépri\site web\picto\15868853-conception-respectueuse-de-l-usine-H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86" y="1056134"/>
            <a:ext cx="631427" cy="59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Ellipse 71"/>
          <p:cNvSpPr/>
          <p:nvPr/>
        </p:nvSpPr>
        <p:spPr bwMode="auto">
          <a:xfrm>
            <a:off x="7610413" y="973973"/>
            <a:ext cx="719508" cy="750441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57" y="3062652"/>
            <a:ext cx="536278" cy="73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Ellipse 73"/>
          <p:cNvSpPr/>
          <p:nvPr/>
        </p:nvSpPr>
        <p:spPr bwMode="auto">
          <a:xfrm>
            <a:off x="1695514" y="2986375"/>
            <a:ext cx="747792" cy="751474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Ellipse 74"/>
          <p:cNvSpPr/>
          <p:nvPr/>
        </p:nvSpPr>
        <p:spPr bwMode="auto">
          <a:xfrm>
            <a:off x="1762102" y="4006021"/>
            <a:ext cx="598396" cy="620633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Soins</a:t>
            </a:r>
          </a:p>
        </p:txBody>
      </p:sp>
      <p:sp>
        <p:nvSpPr>
          <p:cNvPr id="77" name="Ellipse 76"/>
          <p:cNvSpPr/>
          <p:nvPr/>
        </p:nvSpPr>
        <p:spPr bwMode="auto">
          <a:xfrm>
            <a:off x="3120986" y="3993547"/>
            <a:ext cx="598396" cy="620633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Précocité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surdouance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8" name="Ellipse 77"/>
          <p:cNvSpPr/>
          <p:nvPr/>
        </p:nvSpPr>
        <p:spPr bwMode="auto">
          <a:xfrm>
            <a:off x="4563036" y="3993546"/>
            <a:ext cx="598396" cy="620633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Soins à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distance</a:t>
            </a:r>
          </a:p>
        </p:txBody>
      </p:sp>
      <p:sp>
        <p:nvSpPr>
          <p:cNvPr id="79" name="Ellipse 78"/>
          <p:cNvSpPr/>
          <p:nvPr/>
        </p:nvSpPr>
        <p:spPr bwMode="auto">
          <a:xfrm>
            <a:off x="6237399" y="3993545"/>
            <a:ext cx="598396" cy="620633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Partenaires</a:t>
            </a:r>
          </a:p>
        </p:txBody>
      </p:sp>
      <p:pic>
        <p:nvPicPr>
          <p:cNvPr id="80" name="Picture 7" descr="C:\Users\Dell\Dropbox\Sophrokhépri\site web\picto\36228255-therapie-distance-H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623" y="2986376"/>
            <a:ext cx="814678" cy="81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Ellipse 80"/>
          <p:cNvSpPr/>
          <p:nvPr/>
        </p:nvSpPr>
        <p:spPr bwMode="auto">
          <a:xfrm>
            <a:off x="4566431" y="3068525"/>
            <a:ext cx="741039" cy="669324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2" name="Picture 6" descr="C:\Users\Dell\Dropbox\Sophrokhépri\site web\picto\25327143-symbole-partenariat-H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399" y="3057443"/>
            <a:ext cx="776524" cy="81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Ellipse 82"/>
          <p:cNvSpPr/>
          <p:nvPr/>
        </p:nvSpPr>
        <p:spPr bwMode="auto">
          <a:xfrm>
            <a:off x="6278132" y="3118862"/>
            <a:ext cx="725173" cy="606574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4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113" y="2945931"/>
            <a:ext cx="911098" cy="83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ZoneTexte 42"/>
          <p:cNvSpPr txBox="1"/>
          <p:nvPr/>
        </p:nvSpPr>
        <p:spPr>
          <a:xfrm>
            <a:off x="392929" y="1208534"/>
            <a:ext cx="4988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Calibri" panose="020F0502020204030204" pitchFamily="34" charset="0"/>
              </a:rPr>
              <a:t>Recto</a:t>
            </a:r>
            <a:endParaRPr lang="fr-FR" sz="1050" dirty="0">
              <a:latin typeface="Calibri" panose="020F0502020204030204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392929" y="1964966"/>
            <a:ext cx="592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Verso</a:t>
            </a:r>
            <a:endParaRPr lang="fr-FR" sz="1050" dirty="0"/>
          </a:p>
        </p:txBody>
      </p:sp>
      <p:sp>
        <p:nvSpPr>
          <p:cNvPr id="3" name="ZoneTexte 2"/>
          <p:cNvSpPr txBox="1"/>
          <p:nvPr/>
        </p:nvSpPr>
        <p:spPr>
          <a:xfrm>
            <a:off x="1331640" y="5301208"/>
            <a:ext cx="6894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Pictos</a:t>
            </a:r>
            <a:r>
              <a:rPr lang="fr-FR" dirty="0" smtClean="0"/>
              <a:t> page d’accueil </a:t>
            </a:r>
            <a:r>
              <a:rPr lang="fr-FR" dirty="0" err="1" smtClean="0"/>
              <a:t>pictos</a:t>
            </a:r>
            <a:r>
              <a:rPr lang="fr-FR" dirty="0" smtClean="0"/>
              <a:t> visibles recto, texte apparaissant on « </a:t>
            </a:r>
            <a:r>
              <a:rPr lang="fr-FR" dirty="0" err="1" smtClean="0"/>
              <a:t>mousseover</a:t>
            </a:r>
            <a:r>
              <a:rPr lang="fr-FR" dirty="0" smtClean="0"/>
              <a:t> » avec rotation (verso) style voir code </a:t>
            </a:r>
            <a:r>
              <a:rPr lang="fr-FR" dirty="0" err="1" smtClean="0"/>
              <a:t>opensource</a:t>
            </a:r>
            <a:r>
              <a:rPr lang="fr-FR" dirty="0" smtClean="0"/>
              <a:t> ci-dessous:</a:t>
            </a:r>
          </a:p>
          <a:p>
            <a:r>
              <a:rPr lang="fr-FR" dirty="0" smtClean="0"/>
              <a:t>Voir ici</a:t>
            </a:r>
            <a:r>
              <a:rPr lang="fr-FR" dirty="0"/>
              <a:t>: http://codepen.io/GreenSock/pen/yzahJ</a:t>
            </a:r>
          </a:p>
        </p:txBody>
      </p:sp>
      <p:pic>
        <p:nvPicPr>
          <p:cNvPr id="50" name="Picture 2" descr="C:\Users\Dell\Dropbox\Sophrokhépri\site web\picto\39656004-esprit-d-equip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160" y="3007422"/>
            <a:ext cx="1143656" cy="12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173884" y="4173056"/>
            <a:ext cx="16482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Les couleurs des boutons</a:t>
            </a:r>
            <a:endParaRPr lang="fr-FR" sz="11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Connecteur droit avec flèche 5"/>
          <p:cNvCxnSpPr>
            <a:stCxn id="57" idx="5"/>
          </p:cNvCxnSpPr>
          <p:nvPr/>
        </p:nvCxnSpPr>
        <p:spPr bwMode="auto">
          <a:xfrm>
            <a:off x="3674065" y="2367519"/>
            <a:ext cx="4252931" cy="8454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Connecteur droit avec flèche 8"/>
          <p:cNvCxnSpPr/>
          <p:nvPr/>
        </p:nvCxnSpPr>
        <p:spPr bwMode="auto">
          <a:xfrm>
            <a:off x="5201858" y="2348880"/>
            <a:ext cx="2464428" cy="15250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Connecteur droit avec flèche 10"/>
          <p:cNvCxnSpPr/>
          <p:nvPr/>
        </p:nvCxnSpPr>
        <p:spPr bwMode="auto">
          <a:xfrm>
            <a:off x="6616236" y="2348880"/>
            <a:ext cx="1713685" cy="1259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necteur droit avec flèche 12"/>
          <p:cNvCxnSpPr>
            <a:stCxn id="62" idx="4"/>
          </p:cNvCxnSpPr>
          <p:nvPr/>
        </p:nvCxnSpPr>
        <p:spPr bwMode="auto">
          <a:xfrm>
            <a:off x="7926996" y="2472702"/>
            <a:ext cx="354201" cy="8433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321669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61" grpId="0" animBg="1"/>
      <p:bldP spid="62" grpId="0" animBg="1"/>
      <p:bldP spid="75" grpId="0" animBg="1"/>
      <p:bldP spid="77" grpId="0" animBg="1"/>
      <p:bldP spid="78" grpId="0" animBg="1"/>
      <p:bldP spid="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92243"/>
            <a:ext cx="720080" cy="79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339752" y="2276872"/>
            <a:ext cx="92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Thérapeute</a:t>
            </a:r>
            <a:endParaRPr lang="fr-FR" sz="1200" dirty="0">
              <a:latin typeface="Calibri" panose="020F0502020204030204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087" y="3145237"/>
            <a:ext cx="616649" cy="84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69080"/>
            <a:ext cx="710274" cy="61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69080"/>
            <a:ext cx="775501" cy="52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352" y="1397072"/>
            <a:ext cx="722640" cy="73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3650115" y="2276872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Particuliers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403648" y="4297801"/>
            <a:ext cx="1296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Soins proposés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81905" y="2282532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Le Centre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788024" y="2287905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Professionnel de santé</a:t>
            </a:r>
            <a:endParaRPr lang="fr-FR" sz="1200" dirty="0">
              <a:latin typeface="Calibri" panose="020F0502020204030204" pitchFamily="34" charset="0"/>
            </a:endParaRPr>
          </a:p>
        </p:txBody>
      </p:sp>
      <p:pic>
        <p:nvPicPr>
          <p:cNvPr id="18" name="Picture 5" descr="C:\Users\Dell\Dropbox\Sophrokhépri\site web\picto\15868853-conception-respectueuse-de-l-usine-H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080" y="1422928"/>
            <a:ext cx="848233" cy="79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6966278" y="2276872"/>
            <a:ext cx="1278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Entreprise</a:t>
            </a:r>
            <a:endParaRPr lang="fr-FR" sz="1200" dirty="0">
              <a:latin typeface="Calibri" panose="020F0502020204030204" pitchFamily="34" charset="0"/>
            </a:endParaRPr>
          </a:p>
        </p:txBody>
      </p:sp>
      <p:pic>
        <p:nvPicPr>
          <p:cNvPr id="20" name="Picture 7" descr="C:\Users\Dell\Dropbox\Sophrokhépri\site web\picto\36228255-therapie-distance-H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901" y="3139821"/>
            <a:ext cx="937251" cy="93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4802601" y="4293096"/>
            <a:ext cx="1296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latin typeface="Calibri" panose="020F0502020204030204" pitchFamily="34" charset="0"/>
              </a:rPr>
              <a:t>Khepri</a:t>
            </a:r>
            <a:r>
              <a:rPr lang="fr-FR" sz="1200" dirty="0" smtClean="0">
                <a:latin typeface="Calibri" panose="020F0502020204030204" pitchFamily="34" charset="0"/>
              </a:rPr>
              <a:t> à distance</a:t>
            </a:r>
            <a:endParaRPr lang="fr-FR" sz="1200" dirty="0">
              <a:latin typeface="Calibri" panose="020F0502020204030204" pitchFamily="34" charset="0"/>
            </a:endParaRPr>
          </a:p>
        </p:txBody>
      </p:sp>
      <p:pic>
        <p:nvPicPr>
          <p:cNvPr id="22" name="Picture 6" descr="C:\Users\Dell\Dropbox\Sophrokhépri\site web\picto\25327143-symbole-partenariat-H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523" y="3140910"/>
            <a:ext cx="958773" cy="100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6379035" y="4293096"/>
            <a:ext cx="998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Partenaires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812864" y="4293096"/>
            <a:ext cx="1682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Précocité et </a:t>
            </a:r>
            <a:r>
              <a:rPr lang="fr-FR" sz="1200" dirty="0" err="1" smtClean="0">
                <a:latin typeface="Calibri" panose="020F0502020204030204" pitchFamily="34" charset="0"/>
              </a:rPr>
              <a:t>surdouance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3" name="Ellipse 2"/>
          <p:cNvSpPr/>
          <p:nvPr/>
        </p:nvSpPr>
        <p:spPr bwMode="auto">
          <a:xfrm>
            <a:off x="6870104" y="1340768"/>
            <a:ext cx="1014264" cy="1008112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Ellipse 27"/>
          <p:cNvSpPr/>
          <p:nvPr/>
        </p:nvSpPr>
        <p:spPr bwMode="auto">
          <a:xfrm>
            <a:off x="6318257" y="3202328"/>
            <a:ext cx="895370" cy="822379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Ellipse 28"/>
          <p:cNvSpPr/>
          <p:nvPr/>
        </p:nvSpPr>
        <p:spPr bwMode="auto">
          <a:xfrm>
            <a:off x="5010710" y="3221971"/>
            <a:ext cx="852533" cy="802736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Ellipse 30"/>
          <p:cNvSpPr/>
          <p:nvPr/>
        </p:nvSpPr>
        <p:spPr bwMode="auto">
          <a:xfrm>
            <a:off x="1447944" y="3068960"/>
            <a:ext cx="885899" cy="864096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963319" y="1235244"/>
            <a:ext cx="894372" cy="95951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Ellipse 32"/>
          <p:cNvSpPr/>
          <p:nvPr/>
        </p:nvSpPr>
        <p:spPr bwMode="auto">
          <a:xfrm>
            <a:off x="2365735" y="1238051"/>
            <a:ext cx="894372" cy="95951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3677628" y="1286645"/>
            <a:ext cx="894372" cy="95951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5158025" y="1286645"/>
            <a:ext cx="854135" cy="934026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996" y="3134412"/>
            <a:ext cx="994818" cy="90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4959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27" y="1679486"/>
            <a:ext cx="110548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79612" y="270892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Blog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841415"/>
            <a:ext cx="310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 utiliser dans les chapitres :</a:t>
            </a:r>
            <a:endParaRPr lang="fr-FR" dirty="0"/>
          </a:p>
        </p:txBody>
      </p:sp>
      <p:pic>
        <p:nvPicPr>
          <p:cNvPr id="5" name="Picture 2" descr="C:\Users\Dell\Dropbox\Sophrokhépri\site web\picto\19837837-caduc-e-m-dical--m-decine-alternative 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39108"/>
            <a:ext cx="902775" cy="99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Dell\Dropbox\Sophrokhépri\site web\picto\35628986-travail-d-quipe-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77366"/>
            <a:ext cx="1240437" cy="130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Dell\Dropbox\Sophrokhépri\site web\picto\36228861-famille-design-H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57064"/>
            <a:ext cx="1257465" cy="125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Dell\Dropbox\Sophrokhépri\site web\picto\therapie familiale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36980"/>
            <a:ext cx="1047517" cy="11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755576" y="4569735"/>
            <a:ext cx="1528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Communautés RH</a:t>
            </a:r>
          </a:p>
          <a:p>
            <a:r>
              <a:rPr lang="fr-FR" sz="1200" dirty="0" smtClean="0">
                <a:latin typeface="Calibri" panose="020F0502020204030204" pitchFamily="34" charset="0"/>
              </a:rPr>
              <a:t>Soignants, Thérapeutes,</a:t>
            </a:r>
          </a:p>
          <a:p>
            <a:r>
              <a:rPr lang="fr-FR" sz="1200" dirty="0" smtClean="0">
                <a:latin typeface="Calibri" panose="020F0502020204030204" pitchFamily="34" charset="0"/>
              </a:rPr>
              <a:t>Particuliers</a:t>
            </a:r>
          </a:p>
          <a:p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589105" y="454908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Famille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779912" y="4581128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Thérapie familiale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984306" y="2662176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Introduction Accueil alternatives Vocation (vérifier si on a le droit de l’utiliser)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380389" y="4676184"/>
            <a:ext cx="1232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La vie du Centre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219" y="1210747"/>
            <a:ext cx="9036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 </a:t>
            </a:r>
            <a:r>
              <a:rPr lang="fr-FR" sz="1600" b="1" i="1" dirty="0" smtClean="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Pôle </a:t>
            </a:r>
            <a:r>
              <a:rPr lang="fr-FR" sz="1600" b="1" i="1" dirty="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santé et mieux-être</a:t>
            </a:r>
            <a:r>
              <a:rPr lang="fr-FR" sz="1600" b="1" i="1" baseline="30000" dirty="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fr-FR" sz="1600" b="1" i="1" dirty="0" smtClean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fr-FR" sz="16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Pour que toutes les médecines agissent ensemble !</a:t>
            </a:r>
            <a:endParaRPr lang="fr-FR" sz="16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Dell\Dropbox\Sophrokhépri\site web\picto\39656004-esprit-d-equip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26" y="3143829"/>
            <a:ext cx="1498589" cy="157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03226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841415"/>
            <a:ext cx="433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 utiliser dans les chapitres Entreprises :</a:t>
            </a:r>
            <a:endParaRPr lang="fr-FR" dirty="0"/>
          </a:p>
        </p:txBody>
      </p:sp>
      <p:pic>
        <p:nvPicPr>
          <p:cNvPr id="3" name="Picture 3" descr="C:\Users\Dell\Dropbox\Sophrokhépri\site web\picto\9198682-immeubles-buro-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58160"/>
            <a:ext cx="16002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Dell\Dropbox\Sophrokhépri\site web\picto\10093498-portrait-equipe-affaires-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764178"/>
            <a:ext cx="1945865" cy="108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Dell\Dropbox\Sophrokhépri\site web\picto\15592617-schema-elements-entreprise-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080" y="1252736"/>
            <a:ext cx="1456184" cy="14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Dell\Dropbox\Sophrokhépri\site web\picto\14627282-symbolisant-efficaci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70" y="3305175"/>
            <a:ext cx="14859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Users\Dell\Dropbox\Sophrokhépri\site web\picto\SQVT prefe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184" y="3441872"/>
            <a:ext cx="1547622" cy="154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95536" y="4905375"/>
            <a:ext cx="227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QVT et performance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220072" y="2834485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Approche globale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83219" y="2935843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Equipe entreprise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075570" y="299692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Entreprise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885000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Dropbox\Sophrokhépri\site web\Textes Site\textes V2 SIMPLEBO\PHOTOS\partie entreprises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83619"/>
            <a:ext cx="1391716" cy="139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ell\Dropbox\Sophrokhépri\site web\Textes Site\textes V2 SIMPLEBO\PHOTOS\partie entrepris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73" y="3933056"/>
            <a:ext cx="1040556" cy="155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Dell\Dropbox\Sophrokhépri\site web\Textes Site\textes V2 SIMPLEBO\PHOTOS\entreprises stre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62" y="1683619"/>
            <a:ext cx="1982570" cy="128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Dell\Dropbox\Sophrokhépri\site web\Textes Site\textes V2 SIMPLEBO\PHOTOS\stress apres etre passé en forma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34" y="3877957"/>
            <a:ext cx="1812974" cy="120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55072" y="9417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Entreprise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977332" y="322564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Burnout</a:t>
            </a:r>
            <a:endParaRPr lang="fr-FR" dirty="0"/>
          </a:p>
        </p:txBody>
      </p:sp>
      <p:pic>
        <p:nvPicPr>
          <p:cNvPr id="6151" name="Picture 7" descr="C:\Users\Dell\Dropbox\Sophrokhépri\site web\Textes Site\textes V2 SIMPLEBO\PHOTOS\burnou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798" y="1766928"/>
            <a:ext cx="1734978" cy="115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218997" y="3075335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Burnout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099598" y="5307386"/>
            <a:ext cx="17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Aller mieux au travail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486118" y="319337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Stress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584473" y="5630551"/>
            <a:ext cx="129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Souffrance</a:t>
            </a:r>
            <a:endParaRPr lang="fr-FR" dirty="0"/>
          </a:p>
        </p:txBody>
      </p:sp>
      <p:sp>
        <p:nvSpPr>
          <p:cNvPr id="16" name="Ellipse 15"/>
          <p:cNvSpPr/>
          <p:nvPr/>
        </p:nvSpPr>
        <p:spPr bwMode="auto">
          <a:xfrm>
            <a:off x="814810" y="1021268"/>
            <a:ext cx="216024" cy="210195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2385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ell\Dropbox\Sophrokhépri\site web\Textes Site\textes V2 SIMPLEBO\PHOTOS\solutions st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086" y="3975973"/>
            <a:ext cx="14287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Dell\Dropbox\Sophrokhépri\site web\Textes Site\textes V2 SIMPLEBO\PHOTOS\prof de santé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95" y="3864321"/>
            <a:ext cx="2134032" cy="142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Dell\Dropbox\Sophrokhépri\site web\Textes Site\textes V2 SIMPLEBO\PHOTOS\accompagnement aidants familiau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23" y="1844824"/>
            <a:ext cx="1885177" cy="125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ell\Dropbox\Sophrokhépri\site web\Textes Site\textes V2 SIMPLEBO\PHOTOS\accompagnement professionnel de santé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927" y="1728910"/>
            <a:ext cx="2055804" cy="137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055072" y="94170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Professionnels de santé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692205" y="5430552"/>
            <a:ext cx="152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 former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 bwMode="auto">
          <a:xfrm>
            <a:off x="839048" y="1021268"/>
            <a:ext cx="216024" cy="210195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13657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ropbox\Sophrokhépri\Logo\logosophrokhepri V3okMai 2015\logoSophroKhepriaccrocheV3bde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41529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472966"/>
              </p:ext>
            </p:extLst>
          </p:nvPr>
        </p:nvGraphicFramePr>
        <p:xfrm>
          <a:off x="3203848" y="4430613"/>
          <a:ext cx="24003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Acrobat Document" r:id="rId4" imgW="2400098" imgH="1590472" progId="AcroExch.Document.11">
                  <p:embed/>
                </p:oleObj>
              </mc:Choice>
              <mc:Fallback>
                <p:oleObj name="Acrobat Document" r:id="rId4" imgW="2400098" imgH="159047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3848" y="4430613"/>
                        <a:ext cx="2400300" cy="159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587833"/>
              </p:ext>
            </p:extLst>
          </p:nvPr>
        </p:nvGraphicFramePr>
        <p:xfrm>
          <a:off x="683568" y="4430613"/>
          <a:ext cx="24003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Acrobat Document" r:id="rId6" imgW="2400098" imgH="1590472" progId="AcroExch.Document.11">
                  <p:embed/>
                </p:oleObj>
              </mc:Choice>
              <mc:Fallback>
                <p:oleObj name="Acrobat Document" r:id="rId6" imgW="2400098" imgH="159047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3568" y="4430613"/>
                        <a:ext cx="2400300" cy="159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3" descr="C:\Users\Dell\Dropbox\Sophrokhépri\Logo\logosophrokhepri V3okMai 2015\logoseul_fd_transp_100_pix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642243" cy="64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475656" y="2420888"/>
            <a:ext cx="4507965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U</a:t>
            </a:r>
            <a:r>
              <a:rPr lang="fr-FR" sz="1100" dirty="0" smtClean="0"/>
              <a:t>tiliser la puce </a:t>
            </a:r>
            <a:r>
              <a:rPr lang="fr-FR" sz="1100" dirty="0" err="1" smtClean="0"/>
              <a:t>Khepri</a:t>
            </a:r>
            <a:r>
              <a:rPr lang="fr-FR" sz="1100" dirty="0" smtClean="0"/>
              <a:t> comme fil conducteur dans le site à toutes </a:t>
            </a:r>
          </a:p>
          <a:p>
            <a:r>
              <a:rPr lang="fr-FR" sz="1100" dirty="0" smtClean="0"/>
              <a:t>les </a:t>
            </a:r>
            <a:r>
              <a:rPr lang="fr-FR" sz="1100" dirty="0" err="1" smtClean="0"/>
              <a:t>baselines</a:t>
            </a:r>
            <a:r>
              <a:rPr lang="fr-FR" sz="1100" dirty="0" smtClean="0"/>
              <a:t> à l’intérieur des chapitres et le mettre dans une couleur </a:t>
            </a:r>
          </a:p>
          <a:p>
            <a:r>
              <a:rPr lang="fr-FR" sz="1100" dirty="0" smtClean="0"/>
              <a:t>différente par cible : </a:t>
            </a:r>
            <a:r>
              <a:rPr lang="fr-FR" sz="1100" b="1" dirty="0" smtClean="0"/>
              <a:t>4 cibles = 4 couleurs</a:t>
            </a:r>
          </a:p>
          <a:p>
            <a:pPr marL="171450" indent="-171450">
              <a:buFontTx/>
              <a:buChar char="-"/>
            </a:pPr>
            <a:r>
              <a:rPr lang="fr-FR" sz="1100" dirty="0" smtClean="0"/>
              <a:t>Vert pour les thérapeutes</a:t>
            </a:r>
          </a:p>
          <a:p>
            <a:pPr marL="171450" indent="-171450">
              <a:buFontTx/>
              <a:buChar char="-"/>
            </a:pPr>
            <a:r>
              <a:rPr lang="fr-FR" sz="1100" dirty="0" smtClean="0"/>
              <a:t>Orange pour les entreprises</a:t>
            </a:r>
          </a:p>
          <a:p>
            <a:pPr marL="171450" indent="-171450">
              <a:buFontTx/>
              <a:buChar char="-"/>
            </a:pPr>
            <a:r>
              <a:rPr lang="fr-FR" sz="1100" dirty="0" err="1" smtClean="0"/>
              <a:t>Bordeau</a:t>
            </a:r>
            <a:r>
              <a:rPr lang="fr-FR" sz="1100" dirty="0" smtClean="0"/>
              <a:t> pour les professionnel de santé</a:t>
            </a:r>
          </a:p>
          <a:p>
            <a:pPr marL="171450" indent="-171450">
              <a:buFontTx/>
              <a:buChar char="-"/>
            </a:pPr>
            <a:r>
              <a:rPr lang="fr-FR" sz="1100" dirty="0" smtClean="0"/>
              <a:t>-Violet pour les particuliers</a:t>
            </a:r>
            <a:endParaRPr lang="fr-FR" sz="1100" dirty="0"/>
          </a:p>
        </p:txBody>
      </p:sp>
      <p:sp>
        <p:nvSpPr>
          <p:cNvPr id="5" name="Ellipse 4"/>
          <p:cNvSpPr/>
          <p:nvPr/>
        </p:nvSpPr>
        <p:spPr bwMode="auto">
          <a:xfrm>
            <a:off x="5580112" y="2862875"/>
            <a:ext cx="216024" cy="210195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5580112" y="3111005"/>
            <a:ext cx="216024" cy="206231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5580112" y="3347199"/>
            <a:ext cx="216024" cy="210195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5567738" y="3593063"/>
            <a:ext cx="216024" cy="210195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6203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844545"/>
              </p:ext>
            </p:extLst>
          </p:nvPr>
        </p:nvGraphicFramePr>
        <p:xfrm>
          <a:off x="755577" y="692696"/>
          <a:ext cx="151216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Acrobat Document" r:id="rId3" imgW="2400098" imgH="1590472" progId="AcroExch.Document.11">
                  <p:embed/>
                </p:oleObj>
              </mc:Choice>
              <mc:Fallback>
                <p:oleObj name="Acrobat Document" r:id="rId3" imgW="2400098" imgH="1590472" progId="AcroExch.Document.11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7" y="692696"/>
                        <a:ext cx="1512167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699185" y="1820968"/>
            <a:ext cx="750972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</a:rPr>
              <a:t>CHARTE GRAPHIQUE de </a:t>
            </a:r>
            <a:r>
              <a:rPr lang="fr-FR" b="1" dirty="0" smtClean="0">
                <a:latin typeface="Calibri" panose="020F0502020204030204" pitchFamily="34" charset="0"/>
              </a:rPr>
              <a:t>SOPHRO</a:t>
            </a:r>
            <a:r>
              <a:rPr lang="fr-FR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KHEPRI </a:t>
            </a:r>
            <a:r>
              <a:rPr lang="fr-FR" sz="16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(taille titre 16) </a:t>
            </a:r>
            <a:endParaRPr lang="fr-FR" sz="1600" dirty="0">
              <a:latin typeface="Calibri" panose="020F0502020204030204" pitchFamily="34" charset="0"/>
            </a:endParaRPr>
          </a:p>
          <a:p>
            <a:r>
              <a:rPr lang="fr-FR" sz="1100" dirty="0" smtClean="0">
                <a:latin typeface="Calibri" panose="020F0502020204030204" pitchFamily="34" charset="0"/>
              </a:rPr>
              <a:t>Voir Idée page d’accueil dans le fichier « page accueil site.png »</a:t>
            </a:r>
            <a:endParaRPr lang="fr-FR" sz="11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400" b="1" dirty="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400" b="1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Couleur </a:t>
            </a:r>
            <a:r>
              <a:rPr lang="fr-FR" sz="1400" b="1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Pantones</a:t>
            </a:r>
            <a:r>
              <a:rPr lang="fr-FR" sz="1400" b="1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(sous titre 14)</a:t>
            </a: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Utiliser </a:t>
            </a:r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nuanciers (</a:t>
            </a:r>
            <a:r>
              <a:rPr lang="fr-FR" sz="1100" dirty="0" err="1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pantones</a:t>
            </a:r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bleu transmis</a:t>
            </a:r>
            <a:endParaRPr lang="fr-FR" sz="11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autres couleurs gris et noir</a:t>
            </a: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Texte Police : Calibri  en 11 ou 12</a:t>
            </a: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Taille des polices</a:t>
            </a:r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Pour </a:t>
            </a:r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titres taille 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16, sous titres  14</a:t>
            </a:r>
            <a:endParaRPr lang="fr-FR" sz="11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Insertion des photos en fonction des sujets et des chapitres</a:t>
            </a: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Icones réseaux sociaux en horizontal et fixe en haut de 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 et les remettre également </a:t>
            </a:r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pied de page</a:t>
            </a:r>
          </a:p>
          <a:p>
            <a:endParaRPr lang="fr-FR" sz="1100" dirty="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http://laqvt.fr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/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 </a:t>
            </a:r>
            <a:r>
              <a:rPr lang="fr-FR" sz="1100" dirty="0" smtClean="0">
                <a:latin typeface="Calibri" panose="020F0502020204030204" pitchFamily="34" charset="0"/>
              </a:rPr>
              <a:t>Mettre </a:t>
            </a:r>
            <a:r>
              <a:rPr lang="fr-FR" sz="1100" dirty="0">
                <a:latin typeface="Calibri" panose="020F0502020204030204" pitchFamily="34" charset="0"/>
              </a:rPr>
              <a:t>le titre au dos des </a:t>
            </a:r>
            <a:r>
              <a:rPr lang="fr-FR" sz="1100" dirty="0" err="1">
                <a:latin typeface="Calibri" panose="020F0502020204030204" pitchFamily="34" charset="0"/>
              </a:rPr>
              <a:t>pictos</a:t>
            </a:r>
            <a:r>
              <a:rPr lang="fr-FR" sz="1100" dirty="0">
                <a:latin typeface="Calibri" panose="020F0502020204030204" pitchFamily="34" charset="0"/>
              </a:rPr>
              <a:t> qui font une </a:t>
            </a:r>
            <a:r>
              <a:rPr lang="fr-FR" sz="1100" dirty="0" smtClean="0">
                <a:latin typeface="Calibri" panose="020F0502020204030204" pitchFamily="34" charset="0"/>
              </a:rPr>
              <a:t>rotation ou suggérer une autre animation ou impulsion, </a:t>
            </a:r>
          </a:p>
          <a:p>
            <a:r>
              <a:rPr lang="fr-FR" sz="1100" dirty="0">
                <a:latin typeface="Calibri" panose="020F0502020204030204" pitchFamily="34" charset="0"/>
              </a:rPr>
              <a:t>C</a:t>
            </a:r>
            <a:r>
              <a:rPr lang="fr-FR" sz="1100" dirty="0" smtClean="0">
                <a:latin typeface="Calibri" panose="020F0502020204030204" pitchFamily="34" charset="0"/>
              </a:rPr>
              <a:t>ercler les </a:t>
            </a:r>
            <a:r>
              <a:rPr lang="fr-FR" sz="1100" dirty="0" err="1" smtClean="0">
                <a:latin typeface="Calibri" panose="020F0502020204030204" pitchFamily="34" charset="0"/>
              </a:rPr>
              <a:t>pictos</a:t>
            </a:r>
            <a:r>
              <a:rPr lang="fr-FR" sz="1100" dirty="0" smtClean="0">
                <a:latin typeface="Calibri" panose="020F0502020204030204" pitchFamily="34" charset="0"/>
              </a:rPr>
              <a:t> et les faire plus petits</a:t>
            </a:r>
            <a:endParaRPr lang="fr-FR" sz="1100" dirty="0">
              <a:latin typeface="Calibri" panose="020F0502020204030204" pitchFamily="34" charset="0"/>
            </a:endParaRPr>
          </a:p>
          <a:p>
            <a:endParaRPr lang="fr-FR" sz="1100" dirty="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les photos en page d’accueillir prévoir une roue apparition</a:t>
            </a: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icones doivent tourner « on mouse over » entre la visu </a:t>
            </a:r>
            <a:r>
              <a:rPr lang="fr-FR" sz="11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arriere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avant</a:t>
            </a: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Voir ici exemple de code </a:t>
            </a:r>
            <a:r>
              <a:rPr lang="fr-FR" sz="11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css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r-FR" sz="11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javascript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 choix:</a:t>
            </a: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http://codepen.io/GreenSock/pen/yzahJ</a:t>
            </a:r>
            <a:endParaRPr lang="fr-FR" sz="1100" dirty="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1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Valoriser la charte graphique qui est sur la Dropbox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339752" y="1074802"/>
            <a:ext cx="63033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SophroKhepri</a:t>
            </a:r>
            <a:r>
              <a:rPr lang="fr-FR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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E</a:t>
            </a:r>
            <a:r>
              <a:rPr lang="fr-F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n minuscule dans les textes mettre un K majuscule</a:t>
            </a:r>
          </a:p>
          <a:p>
            <a:r>
              <a:rPr lang="fr-F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En Majuscule dans les titres l’écrire en 2 couleurs systématiquement</a:t>
            </a:r>
            <a:endParaRPr lang="fr-F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309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frproposal">
  <a:themeElements>
    <a:clrScheme name="frproposa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fr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rproposa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10E7608-AD23-4176-BC16-327A967B3E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d'un projet</Template>
  <TotalTime>8778</TotalTime>
  <Words>269</Words>
  <Application>Microsoft Office PowerPoint</Application>
  <PresentationFormat>Affichage à l'écran (4:3)</PresentationFormat>
  <Paragraphs>110</Paragraphs>
  <Slides>10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2" baseType="lpstr">
      <vt:lpstr>frproposal</vt:lpstr>
      <vt:lpstr>Acrobat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Nom du projet</dc:title>
  <dc:creator>Graziella Zonnekynd</dc:creator>
  <cp:lastModifiedBy>Dell</cp:lastModifiedBy>
  <cp:revision>119</cp:revision>
  <cp:lastPrinted>2015-03-05T00:14:30Z</cp:lastPrinted>
  <dcterms:created xsi:type="dcterms:W3CDTF">2015-02-15T15:45:30Z</dcterms:created>
  <dcterms:modified xsi:type="dcterms:W3CDTF">2015-07-29T10:39:05Z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TC060891601036</vt:lpwstr>
  </property>
</Properties>
</file>