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3"/>
  </p:notesMasterIdLst>
  <p:handoutMasterIdLst>
    <p:handoutMasterId r:id="rId44"/>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289" r:id="rId29"/>
    <p:sldId id="310" r:id="rId30"/>
    <p:sldId id="290" r:id="rId31"/>
    <p:sldId id="291" r:id="rId32"/>
    <p:sldId id="292" r:id="rId33"/>
    <p:sldId id="293" r:id="rId34"/>
    <p:sldId id="294" r:id="rId35"/>
    <p:sldId id="295" r:id="rId36"/>
    <p:sldId id="296" r:id="rId37"/>
    <p:sldId id="313" r:id="rId38"/>
    <p:sldId id="297" r:id="rId39"/>
    <p:sldId id="298" r:id="rId40"/>
    <p:sldId id="299" r:id="rId41"/>
    <p:sldId id="300" r:id="rId42"/>
  </p:sldIdLst>
  <p:sldSz cx="9144000" cy="6858000" type="screen4x3"/>
  <p:notesSz cx="6805613" cy="9939338"/>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8" autoAdjust="0"/>
    <p:restoredTop sz="94600" autoAdjust="0"/>
  </p:normalViewPr>
  <p:slideViewPr>
    <p:cSldViewPr>
      <p:cViewPr varScale="1">
        <p:scale>
          <a:sx n="96" d="100"/>
          <a:sy n="96" d="100"/>
        </p:scale>
        <p:origin x="-390" y="-96"/>
      </p:cViewPr>
      <p:guideLst>
        <p:guide orient="horz" pos="2160"/>
        <p:guide pos="2880"/>
      </p:guideLst>
    </p:cSldViewPr>
  </p:slideViewPr>
  <p:notesTextViewPr>
    <p:cViewPr>
      <p:scale>
        <a:sx n="1" d="1"/>
        <a:sy n="1" d="1"/>
      </p:scale>
      <p:origin x="0" y="0"/>
    </p:cViewPr>
  </p:notesTextViewPr>
  <p:sorterViewPr>
    <p:cViewPr>
      <p:scale>
        <a:sx n="54" d="100"/>
        <a:sy n="54" d="100"/>
      </p:scale>
      <p:origin x="0" y="1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29</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31</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35</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40</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endParaRPr lang="fr-FR" dirty="0"/>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a:t>
            </a:r>
            <a:r>
              <a:rPr lang="fr-FR" altLang="fr-FR" sz="2400" b="1" i="1" dirty="0" smtClean="0"/>
              <a:t>, Santé et Qualité de vie </a:t>
            </a:r>
          </a:p>
          <a:p>
            <a:pPr algn="ctr" eaLnBrk="1" hangingPunct="1">
              <a:lnSpc>
                <a:spcPct val="90000"/>
              </a:lnSpc>
            </a:pPr>
            <a:r>
              <a:rPr lang="fr-FR" altLang="fr-FR" sz="2400" b="1" i="1" dirty="0" smtClean="0"/>
              <a:t>à l'école, au travail, en famille, à la retraite</a:t>
            </a:r>
            <a:r>
              <a:rPr lang="fr-FR" altLang="fr-FR" sz="2400" b="1" i="1" dirty="0" smtClean="0"/>
              <a:t>...</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a:t>
            </a:r>
            <a:r>
              <a:rPr lang="fr-FR" altLang="fr-FR" sz="2400" b="1" i="1" dirty="0" smtClean="0"/>
              <a:t>–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pic>
        <p:nvPicPr>
          <p:cNvPr id="3079"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91655"/>
            <a:ext cx="2113409" cy="21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u msi\Mes documents\KHEPRI Developpement\Installation 2013\Cabinet paramédical Khepri\Dossier complet Creation SAS Khepri\Construction B-Plan\Champs 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90" y="1628800"/>
            <a:ext cx="5353050" cy="5019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u msi\Mes documents\KHEPRI Developpement\Installation 2013\Cabinet paramédical Khepri\Dossier complet Creation SAS Khepri\Construction B-Plan\Titre Ch-appl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90" y="78194"/>
            <a:ext cx="5311206" cy="157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a:t>
            </a:r>
            <a:r>
              <a:rPr lang="fr-FR" altLang="fr-FR" sz="3600" b="1" dirty="0" smtClean="0"/>
              <a:t>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a:t>
            </a:r>
            <a:r>
              <a:rPr lang="fr-FR" b="1" dirty="0" smtClean="0"/>
              <a:t> (94)</a:t>
            </a:r>
            <a:endParaRPr lang="fr-FR" b="1" dirty="0" smtClean="0"/>
          </a:p>
          <a:p>
            <a:endParaRPr lang="fr-FR" dirty="0" smtClean="0"/>
          </a:p>
          <a:p>
            <a:r>
              <a:rPr lang="fr-FR" b="1" dirty="0" smtClean="0"/>
              <a:t>L’entrée est au </a:t>
            </a:r>
            <a:endParaRPr lang="fr-FR" b="1" dirty="0" smtClean="0"/>
          </a:p>
          <a:p>
            <a:r>
              <a:rPr lang="fr-FR" b="1" dirty="0" smtClean="0"/>
              <a:t>188 </a:t>
            </a:r>
            <a:r>
              <a:rPr lang="fr-FR" b="1" dirty="0" smtClean="0"/>
              <a:t>grande rue Charles de </a:t>
            </a:r>
            <a:r>
              <a:rPr lang="fr-FR" b="1" dirty="0" smtClean="0"/>
              <a:t>Gaulle</a:t>
            </a:r>
          </a:p>
          <a:p>
            <a:r>
              <a:rPr lang="fr-FR" dirty="0" smtClean="0"/>
              <a:t>Au pied du RER E de Nogent le Perreux</a:t>
            </a:r>
            <a:endParaRPr lang="fr-FR" dirty="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a:t>
            </a:r>
            <a:r>
              <a:rPr lang="fr-FR" dirty="0" smtClean="0"/>
              <a:t>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endParaRPr lang="fr-FR" sz="2400" b="1" dirty="0" smtClean="0"/>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484908"/>
            <a:ext cx="2009775" cy="3683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KHEPRI </a:t>
            </a:r>
          </a:p>
        </p:txBody>
      </p:sp>
      <p:sp>
        <p:nvSpPr>
          <p:cNvPr id="11271" name="ZoneTexte 10"/>
          <p:cNvSpPr txBox="1">
            <a:spLocks noChangeArrowheads="1"/>
          </p:cNvSpPr>
          <p:nvPr/>
        </p:nvSpPr>
        <p:spPr bwMode="auto">
          <a:xfrm>
            <a:off x="6786563" y="205958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95322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796433"/>
            <a:ext cx="14335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Réflexologues</a:t>
            </a:r>
          </a:p>
        </p:txBody>
      </p:sp>
      <p:sp>
        <p:nvSpPr>
          <p:cNvPr id="11292" name="ZoneTexte 21"/>
          <p:cNvSpPr txBox="1">
            <a:spLocks noChangeArrowheads="1"/>
          </p:cNvSpPr>
          <p:nvPr/>
        </p:nvSpPr>
        <p:spPr bwMode="auto">
          <a:xfrm>
            <a:off x="539750" y="3181945"/>
            <a:ext cx="13128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Ostéopathes</a:t>
            </a:r>
          </a:p>
        </p:txBody>
      </p:sp>
      <p:sp>
        <p:nvSpPr>
          <p:cNvPr id="11293" name="ZoneTexte 22"/>
          <p:cNvSpPr txBox="1">
            <a:spLocks noChangeArrowheads="1"/>
          </p:cNvSpPr>
          <p:nvPr/>
        </p:nvSpPr>
        <p:spPr bwMode="auto">
          <a:xfrm>
            <a:off x="539750" y="3562945"/>
            <a:ext cx="1735138"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Psychométriciens</a:t>
            </a:r>
          </a:p>
        </p:txBody>
      </p:sp>
      <p:sp>
        <p:nvSpPr>
          <p:cNvPr id="11294" name="ZoneTexte 22"/>
          <p:cNvSpPr txBox="1">
            <a:spLocks noChangeArrowheads="1"/>
          </p:cNvSpPr>
          <p:nvPr/>
        </p:nvSpPr>
        <p:spPr bwMode="auto">
          <a:xfrm>
            <a:off x="539750" y="3974108"/>
            <a:ext cx="14081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Kinésiologues</a:t>
            </a:r>
          </a:p>
        </p:txBody>
      </p:sp>
      <p:sp>
        <p:nvSpPr>
          <p:cNvPr id="11295" name="ZoneTexte 22"/>
          <p:cNvSpPr txBox="1">
            <a:spLocks noChangeArrowheads="1"/>
          </p:cNvSpPr>
          <p:nvPr/>
        </p:nvSpPr>
        <p:spPr bwMode="auto">
          <a:xfrm>
            <a:off x="539750" y="2780308"/>
            <a:ext cx="140811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Sophrologues</a:t>
            </a:r>
          </a:p>
        </p:txBody>
      </p:sp>
      <p:sp>
        <p:nvSpPr>
          <p:cNvPr id="11296" name="ZoneTexte 22"/>
          <p:cNvSpPr txBox="1">
            <a:spLocks noChangeArrowheads="1"/>
          </p:cNvSpPr>
          <p:nvPr/>
        </p:nvSpPr>
        <p:spPr bwMode="auto">
          <a:xfrm>
            <a:off x="4067175" y="3572470"/>
            <a:ext cx="1544638"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Infirmiers-ières</a:t>
            </a:r>
          </a:p>
        </p:txBody>
      </p:sp>
      <p:sp>
        <p:nvSpPr>
          <p:cNvPr id="11298" name="ZoneTexte 22"/>
          <p:cNvSpPr txBox="1">
            <a:spLocks noChangeArrowheads="1"/>
          </p:cNvSpPr>
          <p:nvPr/>
        </p:nvSpPr>
        <p:spPr bwMode="auto">
          <a:xfrm>
            <a:off x="4067175" y="4004270"/>
            <a:ext cx="1720850"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364633"/>
            <a:ext cx="1223963"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Diététiciens</a:t>
            </a:r>
          </a:p>
        </p:txBody>
      </p:sp>
      <p:sp>
        <p:nvSpPr>
          <p:cNvPr id="11302" name="ZoneTexte 8"/>
          <p:cNvSpPr txBox="1">
            <a:spLocks noChangeArrowheads="1"/>
          </p:cNvSpPr>
          <p:nvPr/>
        </p:nvSpPr>
        <p:spPr bwMode="auto">
          <a:xfrm>
            <a:off x="539750" y="5228233"/>
            <a:ext cx="1503363" cy="5857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Praticiens EFT</a:t>
            </a:r>
          </a:p>
          <a:p>
            <a:pPr eaLnBrk="1" hangingPunct="1">
              <a:spcBef>
                <a:spcPct val="0"/>
              </a:spcBef>
              <a:buClrTx/>
              <a:buSzTx/>
              <a:buFontTx/>
              <a:buNone/>
            </a:pPr>
            <a:r>
              <a:rPr lang="fr-FR" altLang="fr-FR" sz="1600">
                <a:solidFill>
                  <a:schemeClr val="tx1"/>
                </a:solidFill>
              </a:rPr>
              <a:t>Deep Peat TLF</a:t>
            </a:r>
          </a:p>
        </p:txBody>
      </p: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a:t>
            </a:r>
            <a:r>
              <a:rPr lang="fr-FR" altLang="fr-FR" sz="3600" b="1" dirty="0" smtClean="0"/>
              <a:t>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13315" name="Espace réservé du pied de page 4"/>
          <p:cNvSpPr>
            <a:spLocks noGrp="1"/>
          </p:cNvSpPr>
          <p:nvPr>
            <p:ph type="ftr" sz="quarter" idx="4294967295"/>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 Hiver - Printemps 2010</a:t>
            </a:r>
          </a:p>
        </p:txBody>
      </p:sp>
      <p:sp>
        <p:nvSpPr>
          <p:cNvPr id="13316"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t>Page </a:t>
            </a:r>
            <a:fld id="{DA9B3BD2-5F8C-4BC4-8ED1-B7005109009D}" type="slidenum">
              <a:rPr lang="fr-FR" altLang="fr-FR" sz="1400"/>
              <a:pPr eaLnBrk="1" hangingPunct="1">
                <a:spcBef>
                  <a:spcPct val="0"/>
                </a:spcBef>
                <a:buClrTx/>
                <a:buSzTx/>
                <a:buFontTx/>
                <a:buNone/>
              </a:pPr>
              <a:t>17</a:t>
            </a:fld>
            <a:endParaRPr lang="fr-FR" altLang="fr-FR" sz="1400"/>
          </a:p>
        </p:txBody>
      </p:sp>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608512"/>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RP</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a:t>Les professionnels de santé (aidants familiaux, </a:t>
            </a:r>
            <a:r>
              <a:rPr lang="fr-FR" altLang="fr-FR" sz="2400" b="1" dirty="0" smtClean="0"/>
              <a:t>infirmiers:</a:t>
            </a:r>
          </a:p>
          <a:p>
            <a:pPr lvl="1">
              <a:defRPr/>
            </a:pPr>
            <a:r>
              <a:rPr lang="fr-FR" altLang="fr-FR" sz="2000" dirty="0"/>
              <a:t>Des formations en développement personnel pour exercer son métier sans stress.</a:t>
            </a:r>
          </a:p>
          <a:p>
            <a:pPr marL="0" indent="0" eaLnBrk="1" hangingPunct="1">
              <a:buSzTx/>
              <a:buFont typeface="Wingdings" panose="05000000000000000000" pitchFamily="2" charset="2"/>
              <a:buNone/>
              <a:defRPr/>
            </a:pPr>
            <a:endParaRPr lang="fr-FR" altLang="fr-FR" sz="2400" dirty="0" smtClean="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14340"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14342"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5B577905-DB9E-4EA9-AC68-B0674E6C60A5}" type="slidenum">
              <a:rPr lang="fr-FR" altLang="fr-FR" sz="1400"/>
              <a:pPr eaLnBrk="1" hangingPunct="1">
                <a:spcBef>
                  <a:spcPct val="0"/>
                </a:spcBef>
                <a:buClrTx/>
                <a:buSzTx/>
                <a:buFontTx/>
                <a:buNone/>
              </a:pPr>
              <a:t>18</a:t>
            </a:fld>
            <a:endParaRPr lang="fr-FR" altLang="fr-FR" sz="1400" dirty="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a:t>
            </a:r>
            <a:r>
              <a:rPr lang="fr-FR" altLang="fr-FR" sz="1400" b="1" dirty="0" smtClean="0"/>
              <a:t>Résumé de </a:t>
            </a:r>
            <a:r>
              <a:rPr lang="fr-FR" altLang="fr-FR" sz="1400" b="1" dirty="0" smtClean="0"/>
              <a:t>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a:t>
            </a:r>
            <a:r>
              <a:rPr lang="fr-FR" altLang="fr-FR" sz="1400" dirty="0" smtClean="0"/>
              <a:t>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a:t>
            </a:r>
            <a:r>
              <a:rPr lang="fr-FR" altLang="fr-FR" sz="1400" b="1" dirty="0" smtClean="0"/>
              <a:t>.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endParaRPr lang="fr-FR" altLang="fr-FR" sz="1400" dirty="0" smtClean="0"/>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endParaRPr lang="fr-FR" altLang="fr-FR" sz="1400" dirty="0" smtClean="0"/>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le projet ? </a:t>
            </a:r>
          </a:p>
          <a:p>
            <a:pPr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smtClean="0"/>
              <a:t> </a:t>
            </a:r>
            <a:r>
              <a:rPr lang="fr-FR" altLang="fr-FR" sz="1400" dirty="0" err="1" smtClean="0"/>
              <a:t>funding</a:t>
            </a:r>
            <a:endParaRPr lang="fr-FR" altLang="fr-FR" sz="1400" dirty="0" smtClean="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investisseurs:</a:t>
            </a:r>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en France et 50 milliards en Europe, face à un marché déstructuré avec des indépendants qui ne sont pas forcément entrepreneurs et pas consolidé, donc une vraie </a:t>
            </a:r>
            <a:r>
              <a:rPr lang="fr-FR" sz="1600" dirty="0" smtClean="0"/>
              <a:t>opportunité </a:t>
            </a:r>
            <a:r>
              <a:rPr lang="fr-FR" sz="1600" dirty="0"/>
              <a:t>pour s’implanter</a:t>
            </a:r>
            <a:r>
              <a:rPr lang="fr-FR" sz="1600" dirty="0" smtClean="0"/>
              <a:t>.</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tendance profonde de notre société</a:t>
            </a:r>
            <a:r>
              <a:rPr lang="fr-FR" sz="1600" dirty="0" smtClean="0"/>
              <a:t>.</a:t>
            </a:r>
          </a:p>
          <a:p>
            <a:pPr algn="just"/>
            <a:r>
              <a:rPr lang="fr-FR" sz="1600" b="1" dirty="0" smtClean="0"/>
              <a:t>2 </a:t>
            </a:r>
            <a:r>
              <a:rPr lang="fr-FR" sz="1600" b="1" dirty="0"/>
              <a:t>raisons principales à cela :</a:t>
            </a:r>
            <a:r>
              <a:rPr lang="fr-FR" sz="1600" dirty="0"/>
              <a:t> le vieillissement de la population et le stress véritable fléau du monde </a:t>
            </a:r>
            <a:r>
              <a:rPr lang="fr-FR" sz="1600" dirty="0" smtClean="0"/>
              <a:t>occidental. (</a:t>
            </a:r>
            <a:r>
              <a:rPr lang="fr-FR" sz="1600" dirty="0"/>
              <a:t>E</a:t>
            </a:r>
            <a:r>
              <a:rPr lang="fr-FR" sz="1600" dirty="0" smtClean="0"/>
              <a:t>tude </a:t>
            </a:r>
            <a:r>
              <a:rPr lang="fr-FR" sz="1600" dirty="0"/>
              <a:t>de l’APCE faite en </a:t>
            </a:r>
            <a:r>
              <a:rPr lang="fr-FR" sz="16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Où en est le projet ?</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10 cabines, 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sz="1800" dirty="0"/>
          </a:p>
          <a:p>
            <a:pPr marL="0" indent="0">
              <a:buNone/>
              <a:defRPr/>
            </a:pPr>
            <a:endParaRPr lang="fr-FR" sz="1800" dirty="0" smtClean="0"/>
          </a:p>
          <a:p>
            <a:pPr>
              <a:defRPr/>
            </a:pPr>
            <a:r>
              <a:rPr lang="fr-FR" altLang="fr-FR" sz="1800" dirty="0" smtClean="0"/>
              <a:t>Opération de </a:t>
            </a:r>
            <a:r>
              <a:rPr lang="fr-FR" altLang="fr-FR" sz="1800" b="1" dirty="0" err="1" smtClean="0"/>
              <a:t>Crowd</a:t>
            </a:r>
            <a:r>
              <a:rPr lang="fr-FR" altLang="fr-FR" sz="1800" b="1" dirty="0" smtClean="0"/>
              <a:t> </a:t>
            </a:r>
            <a:r>
              <a:rPr lang="fr-FR" altLang="fr-FR" sz="1800" b="1" dirty="0" err="1" smtClean="0"/>
              <a:t>Funding</a:t>
            </a:r>
            <a:r>
              <a:rPr lang="fr-FR" altLang="fr-FR" sz="1800" b="1" dirty="0" smtClean="0"/>
              <a:t>  de 35 000 €, </a:t>
            </a:r>
            <a:r>
              <a:rPr lang="fr-FR" altLang="fr-FR" sz="1800" dirty="0" smtClean="0"/>
              <a:t>en cours avec </a:t>
            </a:r>
            <a:r>
              <a:rPr lang="fr-FR" altLang="fr-FR" sz="1800" dirty="0" err="1" smtClean="0"/>
              <a:t>SparkUp</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188640"/>
            <a:ext cx="8229600" cy="1371600"/>
          </a:xfrm>
        </p:spPr>
        <p:txBody>
          <a:bodyPr/>
          <a:lstStyle/>
          <a:p>
            <a:r>
              <a:rPr lang="fr-FR" altLang="fr-FR" sz="3600" b="1" dirty="0" smtClean="0"/>
              <a:t>6. Levée </a:t>
            </a:r>
            <a:r>
              <a:rPr lang="fr-FR" altLang="fr-FR" sz="3600" b="1" dirty="0" err="1" smtClean="0"/>
              <a:t>Crowd</a:t>
            </a:r>
            <a:r>
              <a:rPr lang="fr-FR" altLang="fr-FR" sz="3600" b="1" dirty="0" smtClean="0"/>
              <a:t> </a:t>
            </a:r>
            <a:r>
              <a:rPr lang="fr-FR" altLang="fr-FR" sz="3600" b="1" dirty="0" err="1" smtClean="0"/>
              <a:t>Funding</a:t>
            </a:r>
            <a:endParaRPr lang="fr-FR" altLang="fr-FR" sz="3600" b="1" dirty="0" smtClean="0"/>
          </a:p>
        </p:txBody>
      </p:sp>
      <p:sp>
        <p:nvSpPr>
          <p:cNvPr id="3" name="Espace réservé du contenu 2"/>
          <p:cNvSpPr>
            <a:spLocks noGrp="1"/>
          </p:cNvSpPr>
          <p:nvPr>
            <p:ph idx="1"/>
          </p:nvPr>
        </p:nvSpPr>
        <p:spPr>
          <a:xfrm>
            <a:off x="457200" y="1343000"/>
            <a:ext cx="8229600" cy="4534272"/>
          </a:xfrm>
        </p:spPr>
        <p:txBody>
          <a:bodyPr/>
          <a:lstStyle/>
          <a:p>
            <a:pPr>
              <a:lnSpc>
                <a:spcPct val="150000"/>
              </a:lnSpc>
              <a:defRPr/>
            </a:pPr>
            <a:r>
              <a:rPr lang="fr-FR" sz="1800" b="1" dirty="0" smtClean="0"/>
              <a:t>Proposer à des investisseurs de devenir </a:t>
            </a:r>
            <a:r>
              <a:rPr lang="fr-FR" sz="1800" b="1" dirty="0"/>
              <a:t>associé – actionnaire </a:t>
            </a:r>
            <a:r>
              <a:rPr lang="fr-FR" sz="1800" b="1" dirty="0" err="1" smtClean="0"/>
              <a:t>SophroKhepri</a:t>
            </a:r>
            <a:r>
              <a:rPr lang="fr-FR" sz="1800" b="1" dirty="0"/>
              <a:t> </a:t>
            </a:r>
            <a:r>
              <a:rPr lang="fr-FR" sz="1800" b="1" dirty="0" smtClean="0"/>
              <a:t>SAS:</a:t>
            </a:r>
          </a:p>
          <a:p>
            <a:pPr lvl="1">
              <a:lnSpc>
                <a:spcPct val="150000"/>
              </a:lnSpc>
              <a:defRPr/>
            </a:pPr>
            <a:r>
              <a:rPr lang="fr-FR" sz="1800" dirty="0"/>
              <a:t>500 parts sociales / actions à 70 €</a:t>
            </a:r>
          </a:p>
          <a:p>
            <a:pPr lvl="1">
              <a:lnSpc>
                <a:spcPct val="150000"/>
              </a:lnSpc>
              <a:defRPr/>
            </a:pPr>
            <a:r>
              <a:rPr lang="fr-FR" sz="1800" dirty="0" smtClean="0"/>
              <a:t>Achat </a:t>
            </a:r>
            <a:r>
              <a:rPr lang="fr-FR" sz="1800" dirty="0"/>
              <a:t>minimum : 1 part sociale par </a:t>
            </a:r>
            <a:r>
              <a:rPr lang="fr-FR" sz="1800" dirty="0" smtClean="0"/>
              <a:t>personne</a:t>
            </a:r>
          </a:p>
          <a:p>
            <a:pPr lvl="1">
              <a:lnSpc>
                <a:spcPct val="150000"/>
              </a:lnSpc>
              <a:defRPr/>
            </a:pPr>
            <a:r>
              <a:rPr lang="fr-FR" sz="1800" dirty="0" smtClean="0"/>
              <a:t>Achat </a:t>
            </a:r>
            <a:r>
              <a:rPr lang="fr-FR" sz="1800" dirty="0"/>
              <a:t>maximum : non </a:t>
            </a:r>
            <a:r>
              <a:rPr lang="fr-FR" sz="1800" dirty="0" smtClean="0"/>
              <a:t>limité</a:t>
            </a:r>
          </a:p>
          <a:p>
            <a:pPr lvl="1">
              <a:lnSpc>
                <a:spcPct val="150000"/>
              </a:lnSpc>
              <a:defRPr/>
            </a:pPr>
            <a:r>
              <a:rPr lang="fr-FR" sz="1800" dirty="0" smtClean="0"/>
              <a:t>Opération </a:t>
            </a:r>
            <a:r>
              <a:rPr lang="fr-FR" sz="1800" dirty="0"/>
              <a:t>gérée par </a:t>
            </a:r>
            <a:r>
              <a:rPr lang="fr-FR" sz="1800" dirty="0" smtClean="0"/>
              <a:t>SPARKUP, plateforme de financement participatif</a:t>
            </a:r>
            <a:endParaRPr lang="fr-FR" dirty="0" smtClean="0"/>
          </a:p>
          <a:p>
            <a:pPr>
              <a:lnSpc>
                <a:spcPct val="150000"/>
              </a:lnSpc>
              <a:defRPr/>
            </a:pPr>
            <a:r>
              <a:rPr lang="fr-FR" sz="1800" b="1" dirty="0"/>
              <a:t>Besoin en </a:t>
            </a:r>
            <a:r>
              <a:rPr lang="fr-FR" sz="1800" b="1" dirty="0" smtClean="0"/>
              <a:t>financement couvert par L’opération </a:t>
            </a:r>
            <a:r>
              <a:rPr lang="fr-FR" sz="1800" b="1" dirty="0" err="1" smtClean="0"/>
              <a:t>SparkUp</a:t>
            </a:r>
            <a:r>
              <a:rPr lang="fr-FR" sz="1800" b="1" dirty="0" smtClean="0"/>
              <a:t> :</a:t>
            </a:r>
            <a:endParaRPr lang="fr-FR" sz="1800" dirty="0"/>
          </a:p>
          <a:p>
            <a:pPr lvl="1">
              <a:lnSpc>
                <a:spcPct val="150000"/>
              </a:lnSpc>
              <a:defRPr/>
            </a:pPr>
            <a:r>
              <a:rPr lang="fr-FR" sz="1800" dirty="0"/>
              <a:t>Besoin de 35 000 € supplémentaires pour mettre au point l’interface patients et praticiens, gestion efficiente des rendez-vous en ligne, tenue des agendas interactifs, promotion du concept novateur. </a:t>
            </a:r>
          </a:p>
        </p:txBody>
      </p:sp>
    </p:spTree>
    <p:extLst>
      <p:ext uri="{BB962C8B-B14F-4D97-AF65-F5344CB8AC3E}">
        <p14:creationId xmlns:p14="http://schemas.microsoft.com/office/powerpoint/2010/main" val="272092665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a:t>
            </a:r>
            <a:r>
              <a:rPr lang="fr-FR" altLang="fr-FR" sz="3600" b="1" dirty="0" smtClean="0"/>
              <a:t>Plan</a:t>
            </a:r>
            <a:endParaRPr lang="fr-FR" altLang="fr-FR" sz="3600" dirty="0" smtClean="0"/>
          </a:p>
        </p:txBody>
      </p:sp>
      <p:sp>
        <p:nvSpPr>
          <p:cNvPr id="21510" name="Rectangle 3"/>
          <p:cNvSpPr>
            <a:spLocks noGrp="1" noChangeArrowheads="1"/>
          </p:cNvSpPr>
          <p:nvPr>
            <p:ph type="body" idx="1"/>
          </p:nvPr>
        </p:nvSpPr>
        <p:spPr>
          <a:xfrm>
            <a:off x="179388" y="1916113"/>
            <a:ext cx="8775700" cy="4216400"/>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Plan de financement</a:t>
            </a:r>
          </a:p>
          <a:p>
            <a:pPr lvl="4" eaLnBrk="1" hangingPunct="1">
              <a:buSzTx/>
            </a:pPr>
            <a:r>
              <a:rPr lang="fr-FR" altLang="fr-FR" sz="3200" dirty="0" smtClean="0"/>
              <a:t>Bilans</a:t>
            </a:r>
          </a:p>
          <a:p>
            <a:pPr lvl="4" eaLnBrk="1" hangingPunct="1">
              <a:buSzTx/>
            </a:pPr>
            <a:r>
              <a:rPr lang="fr-FR" altLang="fr-FR" sz="3200" dirty="0" smtClean="0"/>
              <a:t>BFR</a:t>
            </a:r>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64904"/>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3717032"/>
            <a:ext cx="4876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054" y="4725144"/>
            <a:ext cx="2838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du msi\Mes documents\KHEPRI Developpement\Installation 2013\Cabinet paramédical Khepri\Dossier complet Creation SAS Khepri\Construction B-Plan\Répart Kp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554" y="4725144"/>
            <a:ext cx="26098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Comptes d’exploitation</a:t>
            </a:r>
          </a:p>
        </p:txBody>
      </p:sp>
      <p:pic>
        <p:nvPicPr>
          <p:cNvPr id="3074" name="Picture 2" descr="D:\du msi\Mes documents\KHEPRI Developpement\Installation 2013\Cabinet paramédical Khepri\Dossier complet Creation SAS Khepri\Construction B-Plan\C-Explo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011510"/>
            <a:ext cx="71247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Plan de financement</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D:\du msi\Mes documents\KHEPRI Developpement\Installation 2013\Cabinet paramédical Khepri\Dossier complet Creation SAS Khepri\Construction B-Plan\Répart K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2" y="4653136"/>
            <a:ext cx="3028329" cy="2133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3528392" cy="17997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u msi\Mes documents\KHEPRI Developpement\Installation 2013\Cabinet paramédical Khepri\Dossier complet Creation SAS Khepri\Construction B-Plan\C-Financ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75" y="908720"/>
            <a:ext cx="7776864" cy="391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185192"/>
            <a:ext cx="8229600" cy="1011560"/>
          </a:xfrm>
        </p:spPr>
        <p:txBody>
          <a:bodyPr/>
          <a:lstStyle/>
          <a:p>
            <a:pPr eaLnBrk="1" hangingPunct="1"/>
            <a:r>
              <a:rPr lang="fr-FR" altLang="fr-FR" sz="3600" b="1" dirty="0" smtClean="0"/>
              <a:t>Bilans</a:t>
            </a:r>
          </a:p>
        </p:txBody>
      </p:sp>
      <p:pic>
        <p:nvPicPr>
          <p:cNvPr id="4098" name="Picture 2" descr="D:\du msi\Mes documents\KHEPRI Developpement\Installation 2013\Cabinet paramédical Khepri\Dossier complet Creation SAS Khepri\Construction B-Plan\Bil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8" y="1268760"/>
            <a:ext cx="8153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3"/>
          <p:cNvSpPr>
            <a:spLocks noGrp="1"/>
          </p:cNvSpPr>
          <p:nvPr>
            <p:ph type="dt" sz="quarter" idx="4294967295"/>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JSC Consultant</a:t>
            </a:r>
          </a:p>
        </p:txBody>
      </p:sp>
      <p:sp>
        <p:nvSpPr>
          <p:cNvPr id="26627" name="Espace réservé du pied de page 4"/>
          <p:cNvSpPr>
            <a:spLocks noGrp="1"/>
          </p:cNvSpPr>
          <p:nvPr>
            <p:ph type="ftr" sz="quarter" idx="4294967295"/>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smtClean="0"/>
              <a:t> Hiver - Printemps 2010</a:t>
            </a:r>
          </a:p>
        </p:txBody>
      </p:sp>
      <p:sp>
        <p:nvSpPr>
          <p:cNvPr id="26628" name="Espace réservé du numéro de diapositive 5"/>
          <p:cNvSpPr>
            <a:spLocks noGrp="1"/>
          </p:cNvSpPr>
          <p:nvPr>
            <p:ph type="sldNum" sz="quarter" idx="4294967295"/>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t>Page </a:t>
            </a:r>
            <a:fld id="{32C68400-E827-43E2-B43A-9542329A540C}" type="slidenum">
              <a:rPr lang="fr-FR" altLang="fr-FR" sz="1400"/>
              <a:pPr eaLnBrk="1" hangingPunct="1">
                <a:spcBef>
                  <a:spcPct val="0"/>
                </a:spcBef>
                <a:buClrTx/>
                <a:buSzTx/>
                <a:buFontTx/>
                <a:buNone/>
              </a:pPr>
              <a:t>34</a:t>
            </a:fld>
            <a:endParaRPr lang="fr-FR" altLang="fr-FR" sz="1400"/>
          </a:p>
        </p:txBody>
      </p:sp>
      <p:sp>
        <p:nvSpPr>
          <p:cNvPr id="26629" name="Rectangle 2"/>
          <p:cNvSpPr>
            <a:spLocks noGrp="1" noChangeArrowheads="1"/>
          </p:cNvSpPr>
          <p:nvPr>
            <p:ph type="title"/>
          </p:nvPr>
        </p:nvSpPr>
        <p:spPr>
          <a:xfrm>
            <a:off x="457200" y="185192"/>
            <a:ext cx="8229600" cy="1371600"/>
          </a:xfrm>
        </p:spPr>
        <p:txBody>
          <a:bodyPr/>
          <a:lstStyle/>
          <a:p>
            <a:pPr eaLnBrk="1" hangingPunct="1"/>
            <a:r>
              <a:rPr lang="fr-FR" altLang="fr-FR" sz="3600" b="1" dirty="0" smtClean="0"/>
              <a:t>BFR</a:t>
            </a:r>
          </a:p>
        </p:txBody>
      </p:sp>
      <p:pic>
        <p:nvPicPr>
          <p:cNvPr id="5122" name="Picture 2" descr="D:\du msi\Mes documents\KHEPRI Developpement\Installation 2013\Cabinet paramédical Khepri\Dossier complet Creation SAS Khepri\Construction B-Plan\B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5" y="1485272"/>
            <a:ext cx="8246199" cy="359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endParaRPr lang="fr-FR" altLang="fr-FR" sz="3600" i="1" dirty="0" smtClean="0"/>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endParaRPr lang="fr-FR" altLang="fr-FR" b="1" i="1" dirty="0" smtClean="0">
              <a:solidFill>
                <a:schemeClr val="bg1"/>
              </a:solidFill>
            </a:endParaRPr>
          </a:p>
          <a:p>
            <a:pPr eaLnBrk="1" hangingPunct="1">
              <a:lnSpc>
                <a:spcPct val="90000"/>
              </a:lnSpc>
            </a:pPr>
            <a:r>
              <a:rPr lang="fr-FR" altLang="fr-FR" b="1" i="1" dirty="0" smtClean="0">
                <a:solidFill>
                  <a:schemeClr val="bg1"/>
                </a:solidFill>
              </a:rPr>
              <a:t>Parcours de la dirigeante </a:t>
            </a:r>
            <a:endParaRPr lang="fr-FR" altLang="fr-FR" b="1" i="1" dirty="0" smtClean="0">
              <a:solidFill>
                <a:schemeClr val="bg1"/>
              </a:solidFill>
            </a:endParaRPr>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 de relaxation, de thérapie </a:t>
            </a:r>
            <a:r>
              <a:rPr lang="fr-FR" sz="1400" dirty="0"/>
              <a:t>énergétique et </a:t>
            </a:r>
            <a:r>
              <a:rPr lang="fr-FR" sz="1400" dirty="0" smtClean="0"/>
              <a:t>de psychothérapie</a:t>
            </a:r>
            <a:r>
              <a:rPr lang="fr-FR" sz="1400" dirty="0"/>
              <a:t>. </a:t>
            </a:r>
            <a:endParaRPr lang="fr-FR" sz="1400" dirty="0" smtClean="0"/>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et </a:t>
            </a:r>
            <a:r>
              <a:rPr lang="fr-FR" sz="1400" dirty="0"/>
              <a:t>des techniques de visualisation. </a:t>
            </a:r>
            <a:endParaRPr lang="fr-FR" sz="1400" dirty="0" smtClean="0"/>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En master, le programme des cours de sophrologie intègre la Méthode </a:t>
            </a:r>
            <a:r>
              <a:rPr lang="fr-FR" sz="1400" dirty="0" err="1"/>
              <a:t>Vittoz</a:t>
            </a:r>
            <a:r>
              <a:rPr lang="fr-FR" sz="1400" dirty="0"/>
              <a:t>, l’haptonomie, la </a:t>
            </a:r>
            <a:r>
              <a:rPr lang="fr-FR" sz="1400" dirty="0" err="1"/>
              <a:t>sophrogénéalogie</a:t>
            </a:r>
            <a:r>
              <a:rPr lang="fr-FR" sz="1400" dirty="0"/>
              <a:t>, particulièrement en master</a:t>
            </a:r>
            <a:r>
              <a:rPr lang="fr-FR" sz="1400" dirty="0" smtClean="0"/>
              <a:t>.</a:t>
            </a:r>
            <a:endParaRPr lang="fr-FR" sz="1400" dirty="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a:t>
            </a:r>
            <a:r>
              <a:rPr lang="fr-FR" sz="1600" dirty="0" smtClean="0">
                <a:ea typeface="+mn-ea"/>
                <a:cs typeface="+mn-cs"/>
              </a:rPr>
              <a:t>psychosociaux, </a:t>
            </a:r>
            <a:r>
              <a:rPr lang="fr-FR" sz="1600" dirty="0" smtClean="0">
                <a:ea typeface="+mn-ea"/>
                <a:cs typeface="+mn-cs"/>
              </a:rPr>
              <a:t>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a:t>
            </a:r>
            <a:r>
              <a:rPr lang="fr-FR" altLang="fr-FR" sz="1600" dirty="0" smtClean="0"/>
              <a:t>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a:t>
            </a:r>
            <a:r>
              <a:rPr lang="fr-FR" sz="1600" dirty="0"/>
              <a:t>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t>
            </a:r>
            <a:r>
              <a:rPr lang="fr-FR" altLang="fr-FR" sz="1600" dirty="0" smtClean="0"/>
              <a:t>ANC par le Dr Jacque</a:t>
            </a:r>
            <a:r>
              <a:rPr lang="fr-FR" altLang="fr-FR" sz="1600" dirty="0" smtClean="0"/>
              <a:t>s </a:t>
            </a:r>
            <a:r>
              <a:rPr lang="fr-FR" altLang="fr-FR" sz="1600" dirty="0" err="1" smtClean="0"/>
              <a:t>Frandin</a:t>
            </a:r>
            <a:r>
              <a:rPr lang="fr-FR" altLang="fr-FR" sz="1600" dirty="0" smtClean="0"/>
              <a:t>), </a:t>
            </a:r>
            <a:r>
              <a:rPr lang="fr-FR" altLang="fr-FR" sz="1600" dirty="0" smtClean="0"/>
              <a:t>Mars </a:t>
            </a:r>
            <a:r>
              <a:rPr lang="fr-FR" altLang="fr-FR" sz="1600" dirty="0" smtClean="0"/>
              <a:t>2014.</a:t>
            </a:r>
            <a:endParaRPr lang="fr-FR" altLang="fr-FR" sz="1600" dirty="0" smtClean="0"/>
          </a:p>
          <a:p>
            <a:pPr marL="0" indent="0">
              <a:buNone/>
            </a:pPr>
            <a:endParaRPr lang="fr-FR" altLang="fr-FR"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a:t>
            </a:r>
            <a:r>
              <a:rPr lang="fr-FR" altLang="fr-FR" sz="3600" b="1" dirty="0" smtClean="0"/>
              <a:t>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t>
            </a:r>
            <a:r>
              <a:rPr lang="fr-FR" altLang="fr-FR" sz="2400" dirty="0" smtClean="0"/>
              <a:t>ans</a:t>
            </a:r>
            <a:endParaRPr lang="fr-FR" altLang="fr-FR" sz="2400" dirty="0" smtClean="0"/>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7029" y="332656"/>
            <a:ext cx="8229600" cy="1146175"/>
          </a:xfrm>
        </p:spPr>
        <p:txBody>
          <a:bodyPr/>
          <a:lstStyle/>
          <a:p>
            <a:r>
              <a:rPr lang="fr-FR" altLang="fr-FR" sz="3600" b="1" dirty="0" smtClean="0"/>
              <a:t>2. La </a:t>
            </a:r>
            <a:r>
              <a:rPr lang="fr-FR" altLang="fr-FR" sz="3600" b="1" dirty="0" smtClean="0"/>
              <a:t>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P</a:t>
            </a:r>
            <a:r>
              <a:rPr lang="fr-FR" altLang="fr-FR" sz="1600" dirty="0" smtClean="0"/>
              <a:t>réserver sa santé, le maintien d'un certain équilibre et améliorer sa qualité de vie aussi bien à l'école, au travail, en famille que pour préparer sa retraite.  Ce centre a la particularité d’offrir une unité spécialisée enfants précoces et adultes surdoués en difficulté.</a:t>
            </a:r>
          </a:p>
          <a:p>
            <a:r>
              <a:rPr lang="fr-FR" altLang="fr-FR" sz="16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a:t>
            </a:r>
            <a:r>
              <a:rPr lang="fr-FR" altLang="fr-FR" sz="1600" dirty="0" smtClean="0"/>
              <a:t>surdoués en difficulté,</a:t>
            </a:r>
            <a:endParaRPr lang="fr-FR" altLang="fr-FR" sz="1600" dirty="0" smtClean="0"/>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4876</TotalTime>
  <Words>1705</Words>
  <Application>Microsoft Office PowerPoint</Application>
  <PresentationFormat>Affichage à l'écran (4:3)</PresentationFormat>
  <Paragraphs>330</Paragraphs>
  <Slides>40</Slides>
  <Notes>21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Où en est le projet ?</vt:lpstr>
      <vt:lpstr>6. Levée Crowd Funding</vt:lpstr>
      <vt:lpstr>7. Proposition pour les investisseurs</vt:lpstr>
      <vt:lpstr>7. Business Plan</vt:lpstr>
      <vt:lpstr>Contruction du CA - Ventes</vt:lpstr>
      <vt:lpstr>Comptes d’exploitation</vt:lpstr>
      <vt:lpstr>Plan de financement</vt:lpstr>
      <vt:lpstr>Bilans</vt:lpstr>
      <vt:lpstr>BFR</vt:lpstr>
      <vt:lpstr>ANNEXES :</vt:lpstr>
      <vt:lpstr>Qu’est-ce que la sophrologie ?</vt:lpstr>
      <vt:lpstr>Parcours de la Dirigeante</vt:lpstr>
      <vt:lpstr>Résumé de carrière</vt:lpstr>
      <vt:lpstr>Formation</vt:lpstr>
      <vt:lpstr>Merci de votre attention.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subject/>
  <dc:creator>Graziella Zonnekynd</dc:creator>
  <cp:keywords/>
  <dc:description/>
  <cp:lastModifiedBy>Dell</cp:lastModifiedBy>
  <cp:revision>58</cp:revision>
  <cp:lastPrinted>2015-03-05T00:14:30Z</cp:lastPrinted>
  <dcterms:created xsi:type="dcterms:W3CDTF">2015-02-15T15:45:30Z</dcterms:created>
  <dcterms:modified xsi:type="dcterms:W3CDTF">2015-03-05T02:56:51Z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