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51"/>
  </p:notesMasterIdLst>
  <p:handoutMasterIdLst>
    <p:handoutMasterId r:id="rId52"/>
  </p:handoutMasterIdLst>
  <p:sldIdLst>
    <p:sldId id="256" r:id="rId2"/>
    <p:sldId id="338" r:id="rId3"/>
    <p:sldId id="340" r:id="rId4"/>
    <p:sldId id="341" r:id="rId5"/>
    <p:sldId id="342" r:id="rId6"/>
    <p:sldId id="339" r:id="rId7"/>
    <p:sldId id="267" r:id="rId8"/>
    <p:sldId id="322" r:id="rId9"/>
    <p:sldId id="323" r:id="rId10"/>
    <p:sldId id="335" r:id="rId11"/>
    <p:sldId id="275" r:id="rId12"/>
    <p:sldId id="320" r:id="rId13"/>
    <p:sldId id="321" r:id="rId14"/>
    <p:sldId id="276" r:id="rId15"/>
    <p:sldId id="279" r:id="rId16"/>
    <p:sldId id="319" r:id="rId17"/>
    <p:sldId id="336" r:id="rId18"/>
    <p:sldId id="294" r:id="rId19"/>
    <p:sldId id="324" r:id="rId20"/>
    <p:sldId id="330" r:id="rId21"/>
    <p:sldId id="277" r:id="rId22"/>
    <p:sldId id="278" r:id="rId23"/>
    <p:sldId id="313" r:id="rId24"/>
    <p:sldId id="333" r:id="rId25"/>
    <p:sldId id="314" r:id="rId26"/>
    <p:sldId id="280" r:id="rId27"/>
    <p:sldId id="282" r:id="rId28"/>
    <p:sldId id="283" r:id="rId29"/>
    <p:sldId id="284" r:id="rId30"/>
    <p:sldId id="285" r:id="rId31"/>
    <p:sldId id="286" r:id="rId32"/>
    <p:sldId id="305" r:id="rId33"/>
    <p:sldId id="327" r:id="rId34"/>
    <p:sldId id="296" r:id="rId35"/>
    <p:sldId id="344" r:id="rId36"/>
    <p:sldId id="297" r:id="rId37"/>
    <p:sldId id="331" r:id="rId38"/>
    <p:sldId id="334" r:id="rId39"/>
    <p:sldId id="303" r:id="rId40"/>
    <p:sldId id="326" r:id="rId41"/>
    <p:sldId id="332" r:id="rId42"/>
    <p:sldId id="302" r:id="rId43"/>
    <p:sldId id="343" r:id="rId44"/>
    <p:sldId id="306" r:id="rId45"/>
    <p:sldId id="337" r:id="rId46"/>
    <p:sldId id="312" r:id="rId47"/>
    <p:sldId id="328" r:id="rId48"/>
    <p:sldId id="307" r:id="rId49"/>
    <p:sldId id="299" r:id="rId5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FEBA"/>
    <a:srgbClr val="D9FD89"/>
    <a:srgbClr val="B3FA8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978"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952"/>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50B83B1-967A-4B7E-AB40-15B053931D63}" type="datetimeFigureOut">
              <a:rPr lang="fr-FR" smtClean="0"/>
              <a:pPr/>
              <a:t>15/02/2013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44F2D9-9167-49E3-99A0-738C7D9A0F46}" type="slidenum">
              <a:rPr lang="fr-FR" smtClean="0"/>
              <a:pPr/>
              <a:t>‹N°›</a:t>
            </a:fld>
            <a:endParaRPr lang="fr-F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4038F6-BE1F-4FA5-902C-1CBEA43F0CB7}" type="datetimeFigureOut">
              <a:rPr lang="fr-FR" smtClean="0"/>
              <a:pPr/>
              <a:t>15/02/2013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92E573-1FE1-43F0-BBA4-92FEB742D376}" type="slidenum">
              <a:rPr lang="fr-FR" smtClean="0"/>
              <a:pPr/>
              <a:t>‹N°›</a:t>
            </a:fld>
            <a:endParaRPr lang="fr-FR"/>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3B92E573-1FE1-43F0-BBA4-92FEB742D376}" type="slidenum">
              <a:rPr lang="fr-FR" smtClean="0"/>
              <a:pPr/>
              <a:t>1</a:t>
            </a:fld>
            <a:endParaRPr lang="fr-FR"/>
          </a:p>
        </p:txBody>
      </p:sp>
      <p:sp>
        <p:nvSpPr>
          <p:cNvPr id="5" name="Espace réservé de la date 4"/>
          <p:cNvSpPr>
            <a:spLocks noGrp="1"/>
          </p:cNvSpPr>
          <p:nvPr>
            <p:ph type="dt" idx="11"/>
          </p:nvPr>
        </p:nvSpPr>
        <p:spPr/>
        <p:txBody>
          <a:bodyPr/>
          <a:lstStyle/>
          <a:p>
            <a:fld id="{315D1E60-3307-46EC-9196-89D2A92E205E}" type="datetime1">
              <a:rPr lang="fr-FR" smtClean="0"/>
              <a:pPr/>
              <a:t>15/02/2013</a:t>
            </a:fld>
            <a:endParaRPr lang="fr-FR"/>
          </a:p>
        </p:txBody>
      </p:sp>
      <p:sp>
        <p:nvSpPr>
          <p:cNvPr id="6" name="Espace réservé du pied de page 5"/>
          <p:cNvSpPr>
            <a:spLocks noGrp="1"/>
          </p:cNvSpPr>
          <p:nvPr>
            <p:ph type="ftr" sz="quarter" idx="12"/>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631076CF-0766-484D-A5F5-8F025FDC1BAD}" type="datetime1">
              <a:rPr lang="fr-FR" smtClean="0"/>
              <a:pPr/>
              <a:t>15/02/2013</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r>
              <a:rPr lang="fr-FR" smtClean="0"/>
              <a:t>Khepri Développement - Beten</a:t>
            </a:r>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71A497-A32C-4D28-90A4-09E8B15D9BC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FADF576-E1B4-4368-99BD-3371936AF575}" type="datetime1">
              <a:rPr lang="fr-FR" smtClean="0"/>
              <a:pPr/>
              <a:t>15/02/2013</a:t>
            </a:fld>
            <a:endParaRPr lang="fr-FR"/>
          </a:p>
        </p:txBody>
      </p:sp>
      <p:sp>
        <p:nvSpPr>
          <p:cNvPr id="5" name="Espace réservé du pied de page 4"/>
          <p:cNvSpPr>
            <a:spLocks noGrp="1"/>
          </p:cNvSpPr>
          <p:nvPr>
            <p:ph type="ftr" sz="quarter" idx="11"/>
          </p:nvPr>
        </p:nvSpPr>
        <p:spPr/>
        <p:txBody>
          <a:bodyPr/>
          <a:lstStyle/>
          <a:p>
            <a:r>
              <a:rPr lang="fr-FR" smtClean="0"/>
              <a:t>Khepri Développement - Beten</a:t>
            </a:r>
            <a:endParaRPr lang="fr-FR"/>
          </a:p>
        </p:txBody>
      </p:sp>
      <p:sp>
        <p:nvSpPr>
          <p:cNvPr id="6" name="Espace réservé du numéro de diapositive 5"/>
          <p:cNvSpPr>
            <a:spLocks noGrp="1"/>
          </p:cNvSpPr>
          <p:nvPr>
            <p:ph type="sldNum" sz="quarter" idx="12"/>
          </p:nvPr>
        </p:nvSpPr>
        <p:spPr/>
        <p:txBody>
          <a:bodyPr/>
          <a:lstStyle/>
          <a:p>
            <a:fld id="{CF71A497-A32C-4D28-90A4-09E8B15D9BC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320C62A-0378-4C68-8C6A-9116A63C1585}" type="datetime1">
              <a:rPr lang="fr-FR" smtClean="0"/>
              <a:pPr/>
              <a:t>15/02/2013</a:t>
            </a:fld>
            <a:endParaRPr lang="fr-FR"/>
          </a:p>
        </p:txBody>
      </p:sp>
      <p:sp>
        <p:nvSpPr>
          <p:cNvPr id="5" name="Espace réservé du pied de page 4"/>
          <p:cNvSpPr>
            <a:spLocks noGrp="1"/>
          </p:cNvSpPr>
          <p:nvPr>
            <p:ph type="ftr" sz="quarter" idx="11"/>
          </p:nvPr>
        </p:nvSpPr>
        <p:spPr/>
        <p:txBody>
          <a:bodyPr/>
          <a:lstStyle/>
          <a:p>
            <a:r>
              <a:rPr lang="fr-FR" smtClean="0"/>
              <a:t>Khepri Développement - Beten</a:t>
            </a:r>
            <a:endParaRPr lang="fr-FR"/>
          </a:p>
        </p:txBody>
      </p:sp>
      <p:sp>
        <p:nvSpPr>
          <p:cNvPr id="6" name="Espace réservé du numéro de diapositive 5"/>
          <p:cNvSpPr>
            <a:spLocks noGrp="1"/>
          </p:cNvSpPr>
          <p:nvPr>
            <p:ph type="sldNum" sz="quarter" idx="12"/>
          </p:nvPr>
        </p:nvSpPr>
        <p:spPr/>
        <p:txBody>
          <a:bodyPr/>
          <a:lstStyle/>
          <a:p>
            <a:fld id="{CF71A497-A32C-4D28-90A4-09E8B15D9BC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BF95942-50D1-4BDA-8FCF-F30BC351A8E0}" type="datetime1">
              <a:rPr lang="fr-FR" smtClean="0"/>
              <a:pPr/>
              <a:t>15/02/2013</a:t>
            </a:fld>
            <a:endParaRPr lang="fr-FR"/>
          </a:p>
        </p:txBody>
      </p:sp>
      <p:sp>
        <p:nvSpPr>
          <p:cNvPr id="9" name="Espace réservé du numéro de diapositive 8"/>
          <p:cNvSpPr>
            <a:spLocks noGrp="1"/>
          </p:cNvSpPr>
          <p:nvPr>
            <p:ph type="sldNum" sz="quarter" idx="15"/>
          </p:nvPr>
        </p:nvSpPr>
        <p:spPr/>
        <p:txBody>
          <a:bodyPr rtlCol="0"/>
          <a:lstStyle/>
          <a:p>
            <a:fld id="{CF71A497-A32C-4D28-90A4-09E8B15D9BC9}" type="slidenum">
              <a:rPr lang="fr-FR" smtClean="0"/>
              <a:pPr/>
              <a:t>‹N°›</a:t>
            </a:fld>
            <a:endParaRPr lang="fr-FR"/>
          </a:p>
        </p:txBody>
      </p:sp>
      <p:sp>
        <p:nvSpPr>
          <p:cNvPr id="10" name="Espace réservé du pied de page 9"/>
          <p:cNvSpPr>
            <a:spLocks noGrp="1"/>
          </p:cNvSpPr>
          <p:nvPr>
            <p:ph type="ftr" sz="quarter" idx="16"/>
          </p:nvPr>
        </p:nvSpPr>
        <p:spPr/>
        <p:txBody>
          <a:bodyPr rtlCol="0"/>
          <a:lstStyle/>
          <a:p>
            <a:r>
              <a:rPr lang="fr-FR" smtClean="0"/>
              <a:t>Khepri Développement - Beten</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D7B58AA0-8CA1-4B7D-A960-AA22B8849B20}" type="datetime1">
              <a:rPr lang="fr-FR" smtClean="0"/>
              <a:pPr/>
              <a:t>15/02/2013</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r>
              <a:rPr lang="fr-FR" smtClean="0"/>
              <a:t>Khepri Développement - Beten</a:t>
            </a:r>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71A497-A32C-4D28-90A4-09E8B15D9BC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D77B7BE8-52B4-40E8-82ED-81204F9C1011}" type="datetime1">
              <a:rPr lang="fr-FR" smtClean="0"/>
              <a:pPr/>
              <a:t>15/02/2013</a:t>
            </a:fld>
            <a:endParaRPr lang="fr-FR"/>
          </a:p>
        </p:txBody>
      </p:sp>
      <p:sp>
        <p:nvSpPr>
          <p:cNvPr id="6" name="Espace réservé du pied de page 5"/>
          <p:cNvSpPr>
            <a:spLocks noGrp="1"/>
          </p:cNvSpPr>
          <p:nvPr>
            <p:ph type="ftr" sz="quarter" idx="11"/>
          </p:nvPr>
        </p:nvSpPr>
        <p:spPr/>
        <p:txBody>
          <a:bodyPr/>
          <a:lstStyle/>
          <a:p>
            <a:r>
              <a:rPr lang="fr-FR" smtClean="0"/>
              <a:t>Khepri Développement - Beten</a:t>
            </a:r>
            <a:endParaRPr lang="fr-FR"/>
          </a:p>
        </p:txBody>
      </p:sp>
      <p:sp>
        <p:nvSpPr>
          <p:cNvPr id="7" name="Espace réservé du numéro de diapositive 6"/>
          <p:cNvSpPr>
            <a:spLocks noGrp="1"/>
          </p:cNvSpPr>
          <p:nvPr>
            <p:ph type="sldNum" sz="quarter" idx="12"/>
          </p:nvPr>
        </p:nvSpPr>
        <p:spPr/>
        <p:txBody>
          <a:bodyPr/>
          <a:lstStyle/>
          <a:p>
            <a:fld id="{CF71A497-A32C-4D28-90A4-09E8B15D9BC9}"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D1EC0A5-EA0A-4195-AEFB-0181A602493D}" type="datetime1">
              <a:rPr lang="fr-FR" smtClean="0"/>
              <a:pPr/>
              <a:t>15/02/2013</a:t>
            </a:fld>
            <a:endParaRPr lang="fr-FR"/>
          </a:p>
        </p:txBody>
      </p:sp>
      <p:sp>
        <p:nvSpPr>
          <p:cNvPr id="8" name="Espace réservé du pied de page 7"/>
          <p:cNvSpPr>
            <a:spLocks noGrp="1"/>
          </p:cNvSpPr>
          <p:nvPr>
            <p:ph type="ftr" sz="quarter" idx="11"/>
          </p:nvPr>
        </p:nvSpPr>
        <p:spPr/>
        <p:txBody>
          <a:bodyPr/>
          <a:lstStyle/>
          <a:p>
            <a:r>
              <a:rPr lang="fr-FR" smtClean="0"/>
              <a:t>Khepri Développement - Beten</a:t>
            </a:r>
            <a:endParaRPr lang="fr-FR"/>
          </a:p>
        </p:txBody>
      </p:sp>
      <p:sp>
        <p:nvSpPr>
          <p:cNvPr id="9" name="Espace réservé du numéro de diapositive 8"/>
          <p:cNvSpPr>
            <a:spLocks noGrp="1"/>
          </p:cNvSpPr>
          <p:nvPr>
            <p:ph type="sldNum" sz="quarter" idx="12"/>
          </p:nvPr>
        </p:nvSpPr>
        <p:spPr/>
        <p:txBody>
          <a:bodyPr/>
          <a:lstStyle/>
          <a:p>
            <a:fld id="{CF71A497-A32C-4D28-90A4-09E8B15D9BC9}"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FE6C5B54-728F-4909-8B9C-896568E6B4CD}" type="datetime1">
              <a:rPr lang="fr-FR" smtClean="0"/>
              <a:pPr/>
              <a:t>15/02/2013</a:t>
            </a:fld>
            <a:endParaRPr lang="fr-FR"/>
          </a:p>
        </p:txBody>
      </p:sp>
      <p:sp>
        <p:nvSpPr>
          <p:cNvPr id="7" name="Espace réservé du numéro de diapositive 6"/>
          <p:cNvSpPr>
            <a:spLocks noGrp="1"/>
          </p:cNvSpPr>
          <p:nvPr>
            <p:ph type="sldNum" sz="quarter" idx="11"/>
          </p:nvPr>
        </p:nvSpPr>
        <p:spPr/>
        <p:txBody>
          <a:bodyPr rtlCol="0"/>
          <a:lstStyle/>
          <a:p>
            <a:fld id="{CF71A497-A32C-4D28-90A4-09E8B15D9BC9}" type="slidenum">
              <a:rPr lang="fr-FR" smtClean="0"/>
              <a:pPr/>
              <a:t>‹N°›</a:t>
            </a:fld>
            <a:endParaRPr lang="fr-FR"/>
          </a:p>
        </p:txBody>
      </p:sp>
      <p:sp>
        <p:nvSpPr>
          <p:cNvPr id="8" name="Espace réservé du pied de page 7"/>
          <p:cNvSpPr>
            <a:spLocks noGrp="1"/>
          </p:cNvSpPr>
          <p:nvPr>
            <p:ph type="ftr" sz="quarter" idx="12"/>
          </p:nvPr>
        </p:nvSpPr>
        <p:spPr/>
        <p:txBody>
          <a:bodyPr rtlCol="0"/>
          <a:lstStyle/>
          <a:p>
            <a:r>
              <a:rPr lang="fr-FR" smtClean="0"/>
              <a:t>Khepri Développement - Beten</a:t>
            </a: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B3245A4-FE1E-4D47-8FD5-265497EA84C4}" type="datetime1">
              <a:rPr lang="fr-FR" smtClean="0"/>
              <a:pPr/>
              <a:t>15/02/2013</a:t>
            </a:fld>
            <a:endParaRPr lang="fr-FR"/>
          </a:p>
        </p:txBody>
      </p:sp>
      <p:sp>
        <p:nvSpPr>
          <p:cNvPr id="3" name="Espace réservé du pied de page 2"/>
          <p:cNvSpPr>
            <a:spLocks noGrp="1"/>
          </p:cNvSpPr>
          <p:nvPr>
            <p:ph type="ftr" sz="quarter" idx="11"/>
          </p:nvPr>
        </p:nvSpPr>
        <p:spPr/>
        <p:txBody>
          <a:bodyPr/>
          <a:lstStyle/>
          <a:p>
            <a:r>
              <a:rPr lang="fr-FR" smtClean="0"/>
              <a:t>Khepri Développement - Beten</a:t>
            </a:r>
            <a:endParaRPr lang="fr-FR"/>
          </a:p>
        </p:txBody>
      </p:sp>
      <p:sp>
        <p:nvSpPr>
          <p:cNvPr id="4" name="Espace réservé du numéro de diapositive 3"/>
          <p:cNvSpPr>
            <a:spLocks noGrp="1"/>
          </p:cNvSpPr>
          <p:nvPr>
            <p:ph type="sldNum" sz="quarter" idx="12"/>
          </p:nvPr>
        </p:nvSpPr>
        <p:spPr/>
        <p:txBody>
          <a:bodyPr/>
          <a:lstStyle/>
          <a:p>
            <a:fld id="{CF71A497-A32C-4D28-90A4-09E8B15D9BC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C664E7B-6F9D-4D5A-B4B7-426B54D5CC5A}" type="datetime1">
              <a:rPr lang="fr-FR" smtClean="0"/>
              <a:pPr/>
              <a:t>15/02/2013</a:t>
            </a:fld>
            <a:endParaRPr lang="fr-FR"/>
          </a:p>
        </p:txBody>
      </p:sp>
      <p:sp>
        <p:nvSpPr>
          <p:cNvPr id="22" name="Espace réservé du numéro de diapositive 21"/>
          <p:cNvSpPr>
            <a:spLocks noGrp="1"/>
          </p:cNvSpPr>
          <p:nvPr>
            <p:ph type="sldNum" sz="quarter" idx="15"/>
          </p:nvPr>
        </p:nvSpPr>
        <p:spPr/>
        <p:txBody>
          <a:bodyPr rtlCol="0"/>
          <a:lstStyle/>
          <a:p>
            <a:fld id="{CF71A497-A32C-4D28-90A4-09E8B15D9BC9}"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r>
              <a:rPr lang="fr-FR" smtClean="0"/>
              <a:t>Khepri Développement - Beten</a:t>
            </a:r>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23CAFFF4-B3EE-4F2D-930D-56BF948C53D9}" type="datetime1">
              <a:rPr lang="fr-FR" smtClean="0"/>
              <a:pPr/>
              <a:t>15/02/2013</a:t>
            </a:fld>
            <a:endParaRPr lang="fr-FR"/>
          </a:p>
        </p:txBody>
      </p:sp>
      <p:sp>
        <p:nvSpPr>
          <p:cNvPr id="18" name="Espace réservé du numéro de diapositive 17"/>
          <p:cNvSpPr>
            <a:spLocks noGrp="1"/>
          </p:cNvSpPr>
          <p:nvPr>
            <p:ph type="sldNum" sz="quarter" idx="11"/>
          </p:nvPr>
        </p:nvSpPr>
        <p:spPr/>
        <p:txBody>
          <a:bodyPr rtlCol="0"/>
          <a:lstStyle/>
          <a:p>
            <a:fld id="{CF71A497-A32C-4D28-90A4-09E8B15D9BC9}"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r>
              <a:rPr lang="fr-FR" smtClean="0"/>
              <a:t>Khepri Développement - Beten</a:t>
            </a:r>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AB6EB76-6543-486F-89D0-015E99059C94}" type="datetime1">
              <a:rPr lang="fr-FR" smtClean="0"/>
              <a:pPr/>
              <a:t>15/02/2013</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fr-FR" smtClean="0"/>
              <a:t>Khepri Développement - Beten</a:t>
            </a:r>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71A497-A32C-4D28-90A4-09E8B15D9BC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Dossier Pédagogique</a:t>
            </a:r>
            <a:br>
              <a:rPr lang="fr-FR" dirty="0" smtClean="0"/>
            </a:br>
            <a:r>
              <a:rPr lang="fr-FR" dirty="0" smtClean="0"/>
              <a:t/>
            </a:r>
            <a:br>
              <a:rPr lang="fr-FR" dirty="0" smtClean="0"/>
            </a:br>
            <a:r>
              <a:rPr lang="fr-FR" dirty="0" smtClean="0"/>
              <a:t>Cohésion d'Equipe BETEN France</a:t>
            </a:r>
            <a:br>
              <a:rPr lang="fr-FR" dirty="0" smtClean="0"/>
            </a:br>
            <a:r>
              <a:rPr lang="fr-FR" dirty="0" smtClean="0"/>
              <a:t/>
            </a:r>
            <a:br>
              <a:rPr lang="fr-FR" dirty="0" smtClean="0"/>
            </a:br>
            <a:r>
              <a:rPr lang="fr-FR" dirty="0" smtClean="0"/>
              <a:t>Du 3-12-12 au 28-03-13</a:t>
            </a:r>
            <a:br>
              <a:rPr lang="fr-FR" dirty="0" smtClean="0"/>
            </a:br>
            <a:endParaRPr lang="fr-FR" dirty="0"/>
          </a:p>
        </p:txBody>
      </p:sp>
      <p:sp>
        <p:nvSpPr>
          <p:cNvPr id="3" name="Sous-titre 2"/>
          <p:cNvSpPr>
            <a:spLocks noGrp="1"/>
          </p:cNvSpPr>
          <p:nvPr>
            <p:ph type="subTitle" idx="1"/>
          </p:nvPr>
        </p:nvSpPr>
        <p:spPr/>
        <p:txBody>
          <a:bodyPr/>
          <a:lstStyle/>
          <a:p>
            <a:r>
              <a:rPr lang="fr-FR" dirty="0" smtClean="0"/>
              <a:t>Articulation et protocole des 10 séances  de sophrologie</a:t>
            </a:r>
          </a:p>
          <a:p>
            <a:endParaRPr lang="fr-FR" dirty="0"/>
          </a:p>
        </p:txBody>
      </p:sp>
      <p:pic>
        <p:nvPicPr>
          <p:cNvPr id="1026" name="Picture 2" descr="logov2"/>
          <p:cNvPicPr>
            <a:picLocks noChangeAspect="1" noChangeArrowheads="1"/>
          </p:cNvPicPr>
          <p:nvPr/>
        </p:nvPicPr>
        <p:blipFill>
          <a:blip r:embed="rId3" cstate="print"/>
          <a:srcRect/>
          <a:stretch>
            <a:fillRect/>
          </a:stretch>
        </p:blipFill>
        <p:spPr bwMode="auto">
          <a:xfrm>
            <a:off x="457200" y="279400"/>
            <a:ext cx="1743075" cy="563563"/>
          </a:xfrm>
          <a:prstGeom prst="rect">
            <a:avLst/>
          </a:prstGeom>
          <a:noFill/>
          <a:ln w="9525">
            <a:noFill/>
            <a:miter lim="800000"/>
            <a:headEnd/>
            <a:tailEnd/>
          </a:ln>
        </p:spPr>
      </p:pic>
      <p:sp>
        <p:nvSpPr>
          <p:cNvPr id="5" name="ZoneTexte 4"/>
          <p:cNvSpPr txBox="1"/>
          <p:nvPr/>
        </p:nvSpPr>
        <p:spPr>
          <a:xfrm>
            <a:off x="393814" y="836712"/>
            <a:ext cx="1830950" cy="253916"/>
          </a:xfrm>
          <a:prstGeom prst="rect">
            <a:avLst/>
          </a:prstGeom>
          <a:noFill/>
        </p:spPr>
        <p:txBody>
          <a:bodyPr wrap="none" rtlCol="0">
            <a:spAutoFit/>
          </a:bodyPr>
          <a:lstStyle/>
          <a:p>
            <a:r>
              <a:rPr lang="fr-FR" sz="1050" b="1" i="1" u="sng" dirty="0">
                <a:solidFill>
                  <a:schemeClr val="bg1">
                    <a:lumMod val="50000"/>
                  </a:schemeClr>
                </a:solidFill>
              </a:rPr>
              <a:t>D E V E L O P P E M E N T</a:t>
            </a:r>
            <a:endParaRPr lang="fr-FR" sz="1050" dirty="0">
              <a:solidFill>
                <a:schemeClr val="bg1">
                  <a:lumMod val="50000"/>
                </a:schemeClr>
              </a:solidFill>
            </a:endParaRPr>
          </a:p>
        </p:txBody>
      </p:sp>
      <p:sp>
        <p:nvSpPr>
          <p:cNvPr id="6" name="Rectangle 5"/>
          <p:cNvSpPr/>
          <p:nvPr/>
        </p:nvSpPr>
        <p:spPr>
          <a:xfrm>
            <a:off x="2339752" y="1229851"/>
            <a:ext cx="5832648" cy="830997"/>
          </a:xfrm>
          <a:prstGeom prst="rect">
            <a:avLst/>
          </a:prstGeom>
        </p:spPr>
        <p:txBody>
          <a:bodyPr wrap="square">
            <a:spAutoFit/>
          </a:bodyPr>
          <a:lstStyle/>
          <a:p>
            <a:pPr algn="ctr"/>
            <a:r>
              <a:rPr lang="fr-FR" sz="2400" b="1" dirty="0" smtClean="0">
                <a:solidFill>
                  <a:srgbClr val="C00000"/>
                </a:solidFill>
              </a:rPr>
              <a:t>"Construire ensemble l'organisation de l'Equipe BETEN France de demain"</a:t>
            </a:r>
            <a:endParaRPr lang="fr-FR" sz="2400"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normAutofit fontScale="90000"/>
          </a:bodyPr>
          <a:lstStyle/>
          <a:p>
            <a:r>
              <a:rPr lang="fr-FR" dirty="0" smtClean="0"/>
              <a:t>6. Fiches techniques Forum Ouvert </a:t>
            </a:r>
            <a:r>
              <a:rPr lang="fr-FR" sz="2700" dirty="0" smtClean="0"/>
              <a:t>(OST)</a:t>
            </a:r>
            <a:endParaRPr lang="fr-FR" sz="2700"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10</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7003349" y="930754"/>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2800767"/>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b="1" dirty="0" smtClean="0">
                <a:solidFill>
                  <a:schemeClr val="accent2">
                    <a:lumMod val="50000"/>
                  </a:schemeClr>
                </a:solidFill>
              </a:rPr>
              <a:t>Forum Ouvert = </a:t>
            </a:r>
          </a:p>
          <a:p>
            <a:endParaRPr lang="fr-FR" b="1" dirty="0" smtClean="0">
              <a:solidFill>
                <a:schemeClr val="accent2">
                  <a:lumMod val="50000"/>
                </a:schemeClr>
              </a:solidFill>
            </a:endParaRPr>
          </a:p>
          <a:p>
            <a:pPr>
              <a:buFontTx/>
              <a:buChar char="-"/>
            </a:pPr>
            <a:r>
              <a:rPr lang="fr-FR" b="1" dirty="0" smtClean="0">
                <a:solidFill>
                  <a:schemeClr val="accent2">
                    <a:lumMod val="50000"/>
                  </a:schemeClr>
                </a:solidFill>
              </a:rPr>
              <a:t> Ouverture</a:t>
            </a:r>
          </a:p>
          <a:p>
            <a:pPr>
              <a:buFontTx/>
              <a:buChar char="-"/>
            </a:pPr>
            <a:r>
              <a:rPr lang="fr-FR" b="1" dirty="0" smtClean="0">
                <a:solidFill>
                  <a:schemeClr val="accent2">
                    <a:lumMod val="50000"/>
                  </a:schemeClr>
                </a:solidFill>
              </a:rPr>
              <a:t> Emergence</a:t>
            </a:r>
          </a:p>
          <a:p>
            <a:pPr>
              <a:buFontTx/>
              <a:buChar char="-"/>
            </a:pPr>
            <a:r>
              <a:rPr lang="fr-FR" b="1" dirty="0" smtClean="0">
                <a:solidFill>
                  <a:schemeClr val="accent2">
                    <a:lumMod val="50000"/>
                  </a:schemeClr>
                </a:solidFill>
              </a:rPr>
              <a:t> Convergence</a:t>
            </a:r>
          </a:p>
          <a:p>
            <a:pPr>
              <a:buFontTx/>
              <a:buChar char="-"/>
            </a:pPr>
            <a:r>
              <a:rPr lang="fr-FR" b="1" dirty="0" smtClean="0">
                <a:solidFill>
                  <a:schemeClr val="accent2">
                    <a:lumMod val="50000"/>
                  </a:schemeClr>
                </a:solidFill>
              </a:rPr>
              <a:t> Plan d'actions</a:t>
            </a:r>
          </a:p>
          <a:p>
            <a:pPr>
              <a:buFontTx/>
              <a:buChar char="-"/>
            </a:pPr>
            <a:r>
              <a:rPr lang="fr-FR" b="1" dirty="0" smtClean="0">
                <a:solidFill>
                  <a:schemeClr val="accent2">
                    <a:lumMod val="50000"/>
                  </a:schemeClr>
                </a:solidFill>
              </a:rPr>
              <a:t> Suivi d'avancement</a:t>
            </a:r>
          </a:p>
          <a:p>
            <a:pPr>
              <a:buFontTx/>
              <a:buChar char="-"/>
            </a:pPr>
            <a:endParaRPr lang="fr-FR" b="1" dirty="0" smtClean="0">
              <a:solidFill>
                <a:schemeClr val="accent2">
                  <a:lumMod val="50000"/>
                </a:schemeClr>
              </a:solidFill>
            </a:endParaRPr>
          </a:p>
          <a:p>
            <a:endParaRPr lang="fr-FR" dirty="0" smtClean="0">
              <a:solidFill>
                <a:schemeClr val="accent2">
                  <a:lumMod val="50000"/>
                </a:schemeClr>
              </a:solidFill>
            </a:endParaRPr>
          </a:p>
          <a:p>
            <a:endParaRPr lang="fr-FR" sz="1400" b="1" dirty="0" smtClean="0">
              <a:solidFill>
                <a:schemeClr val="accent2">
                  <a:lumMod val="5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11</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7020272"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4308872"/>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b="1" dirty="0" smtClean="0">
                <a:solidFill>
                  <a:schemeClr val="accent2">
                    <a:lumMod val="50000"/>
                  </a:schemeClr>
                </a:solidFill>
              </a:rPr>
              <a:t>Forum Ouvert = Ouverture et Emergence</a:t>
            </a:r>
          </a:p>
          <a:p>
            <a:endParaRPr lang="fr-FR" dirty="0" smtClean="0">
              <a:solidFill>
                <a:schemeClr val="accent2">
                  <a:lumMod val="50000"/>
                </a:schemeClr>
              </a:solidFill>
            </a:endParaRPr>
          </a:p>
          <a:p>
            <a:pPr>
              <a:lnSpc>
                <a:spcPct val="150000"/>
              </a:lnSpc>
            </a:pPr>
            <a:r>
              <a:rPr lang="fr-FR" sz="1400" b="1" dirty="0" smtClean="0">
                <a:solidFill>
                  <a:schemeClr val="accent2">
                    <a:lumMod val="50000"/>
                  </a:schemeClr>
                </a:solidFill>
              </a:rPr>
              <a:t>1. Introduction : </a:t>
            </a:r>
            <a:r>
              <a:rPr lang="fr-FR" sz="1400" dirty="0" smtClean="0">
                <a:solidFill>
                  <a:schemeClr val="accent2">
                    <a:lumMod val="50000"/>
                  </a:schemeClr>
                </a:solidFill>
              </a:rPr>
              <a:t>Cercle, Trésors</a:t>
            </a:r>
          </a:p>
          <a:p>
            <a:pPr hangingPunct="0">
              <a:lnSpc>
                <a:spcPct val="150000"/>
              </a:lnSpc>
            </a:pPr>
            <a:r>
              <a:rPr lang="fr-CA" sz="1400" b="1" dirty="0" smtClean="0">
                <a:solidFill>
                  <a:schemeClr val="accent2">
                    <a:lumMod val="50000"/>
                  </a:schemeClr>
                </a:solidFill>
              </a:rPr>
              <a:t>2. Thème - Objectif</a:t>
            </a:r>
            <a:endParaRPr lang="fr-FR" sz="1400" b="1" dirty="0" smtClean="0">
              <a:solidFill>
                <a:schemeClr val="accent2">
                  <a:lumMod val="50000"/>
                </a:schemeClr>
              </a:solidFill>
            </a:endParaRPr>
          </a:p>
          <a:p>
            <a:pPr lvl="0" hangingPunct="0"/>
            <a:r>
              <a:rPr lang="fr-CA" sz="1400" dirty="0" smtClean="0">
                <a:solidFill>
                  <a:schemeClr val="accent2">
                    <a:lumMod val="50000"/>
                  </a:schemeClr>
                </a:solidFill>
              </a:rPr>
              <a:t>Le thème reflète bien le but et les objectifs de cette rencontre. </a:t>
            </a:r>
            <a:endParaRPr lang="fr-FR" sz="1400" dirty="0" smtClean="0">
              <a:solidFill>
                <a:schemeClr val="accent2">
                  <a:lumMod val="50000"/>
                </a:schemeClr>
              </a:solidFill>
            </a:endParaRPr>
          </a:p>
          <a:p>
            <a:r>
              <a:rPr lang="fr-CA" sz="1400" dirty="0" smtClean="0">
                <a:solidFill>
                  <a:schemeClr val="accent2">
                    <a:lumMod val="50000"/>
                  </a:schemeClr>
                </a:solidFill>
              </a:rPr>
              <a:t> </a:t>
            </a:r>
            <a:r>
              <a:rPr lang="fr-CA" sz="1400" i="1" dirty="0" smtClean="0">
                <a:solidFill>
                  <a:schemeClr val="accent2">
                    <a:lumMod val="50000"/>
                  </a:schemeClr>
                </a:solidFill>
              </a:rPr>
              <a:t>- Comment allons-nous réaliser le but et ces objectifs? </a:t>
            </a:r>
          </a:p>
          <a:p>
            <a:r>
              <a:rPr lang="fr-CA" sz="1400" i="1" dirty="0" smtClean="0">
                <a:solidFill>
                  <a:schemeClr val="accent2">
                    <a:lumMod val="50000"/>
                  </a:schemeClr>
                </a:solidFill>
              </a:rPr>
              <a:t>Nous allons y arriver en répondant à cette question que vous avez vue dans l’invitation : </a:t>
            </a:r>
          </a:p>
          <a:p>
            <a:r>
              <a:rPr lang="fr-CA" sz="1400" i="1" dirty="0" smtClean="0">
                <a:solidFill>
                  <a:schemeClr val="accent2">
                    <a:lumMod val="50000"/>
                  </a:schemeClr>
                </a:solidFill>
              </a:rPr>
              <a:t>- Quelles sont les idées, les questions et les possibilités que je veux explorer pour</a:t>
            </a:r>
          </a:p>
          <a:p>
            <a:pPr>
              <a:lnSpc>
                <a:spcPct val="150000"/>
              </a:lnSpc>
            </a:pPr>
            <a:r>
              <a:rPr lang="fr-CA" sz="1400" b="1" dirty="0" smtClean="0">
                <a:solidFill>
                  <a:schemeClr val="accent2">
                    <a:lumMod val="50000"/>
                  </a:schemeClr>
                </a:solidFill>
              </a:rPr>
              <a:t>"Construire l'organisation de l'</a:t>
            </a:r>
            <a:r>
              <a:rPr lang="fr-CA" sz="1400" b="1" dirty="0" err="1" smtClean="0">
                <a:solidFill>
                  <a:schemeClr val="accent2">
                    <a:lumMod val="50000"/>
                  </a:schemeClr>
                </a:solidFill>
              </a:rPr>
              <a:t>Equipe</a:t>
            </a:r>
            <a:r>
              <a:rPr lang="fr-CA" sz="1400" b="1" dirty="0" smtClean="0">
                <a:solidFill>
                  <a:schemeClr val="accent2">
                    <a:lumMod val="50000"/>
                  </a:schemeClr>
                </a:solidFill>
              </a:rPr>
              <a:t> de </a:t>
            </a:r>
            <a:r>
              <a:rPr lang="fr-CA" sz="1400" b="1" dirty="0" err="1" smtClean="0">
                <a:solidFill>
                  <a:schemeClr val="accent2">
                    <a:lumMod val="50000"/>
                  </a:schemeClr>
                </a:solidFill>
              </a:rPr>
              <a:t>Beten</a:t>
            </a:r>
            <a:r>
              <a:rPr lang="fr-CA" sz="1400" b="1" dirty="0" smtClean="0">
                <a:solidFill>
                  <a:schemeClr val="accent2">
                    <a:lumMod val="50000"/>
                  </a:schemeClr>
                </a:solidFill>
              </a:rPr>
              <a:t> de demain ?"</a:t>
            </a:r>
            <a:endParaRPr lang="fr-FR" sz="1400" dirty="0" smtClean="0">
              <a:solidFill>
                <a:schemeClr val="accent2">
                  <a:lumMod val="50000"/>
                </a:schemeClr>
              </a:solidFill>
            </a:endParaRPr>
          </a:p>
          <a:p>
            <a:pPr>
              <a:lnSpc>
                <a:spcPct val="150000"/>
              </a:lnSpc>
            </a:pPr>
            <a:r>
              <a:rPr lang="fr-FR" sz="1400" b="1" dirty="0" smtClean="0">
                <a:solidFill>
                  <a:schemeClr val="accent2">
                    <a:lumMod val="50000"/>
                  </a:schemeClr>
                </a:solidFill>
              </a:rPr>
              <a:t>3. Ordre du jour </a:t>
            </a:r>
            <a:r>
              <a:rPr lang="fr-FR" sz="1400" i="1" dirty="0" smtClean="0">
                <a:solidFill>
                  <a:schemeClr val="accent2">
                    <a:lumMod val="50000"/>
                  </a:schemeClr>
                </a:solidFill>
              </a:rPr>
              <a:t>(Promesse, Démonstration, Chaos)</a:t>
            </a:r>
          </a:p>
          <a:p>
            <a:pPr lvl="0" hangingPunct="0">
              <a:lnSpc>
                <a:spcPct val="150000"/>
              </a:lnSpc>
            </a:pPr>
            <a:r>
              <a:rPr lang="fr-CA" sz="1400" b="1" dirty="0" smtClean="0">
                <a:solidFill>
                  <a:schemeClr val="accent2">
                    <a:lumMod val="50000"/>
                  </a:schemeClr>
                </a:solidFill>
              </a:rPr>
              <a:t>4. Rôles et responsabilités de l'initiateur ou initiatrice </a:t>
            </a:r>
            <a:r>
              <a:rPr lang="fr-CA" sz="1400" i="1" dirty="0" smtClean="0">
                <a:solidFill>
                  <a:schemeClr val="accent2">
                    <a:lumMod val="50000"/>
                  </a:schemeClr>
                </a:solidFill>
              </a:rPr>
              <a:t>(</a:t>
            </a:r>
            <a:r>
              <a:rPr lang="fr-CA" sz="1400" i="1" dirty="0" err="1" smtClean="0">
                <a:solidFill>
                  <a:schemeClr val="accent2">
                    <a:lumMod val="50000"/>
                  </a:schemeClr>
                </a:solidFill>
              </a:rPr>
              <a:t>Etre</a:t>
            </a:r>
            <a:r>
              <a:rPr lang="fr-CA" sz="1400" i="1" dirty="0" smtClean="0">
                <a:solidFill>
                  <a:schemeClr val="accent2">
                    <a:lumMod val="50000"/>
                  </a:schemeClr>
                </a:solidFill>
              </a:rPr>
              <a:t> là, documenter la discussion)</a:t>
            </a:r>
          </a:p>
          <a:p>
            <a:pPr lvl="0" hangingPunct="0">
              <a:lnSpc>
                <a:spcPct val="150000"/>
              </a:lnSpc>
            </a:pPr>
            <a:r>
              <a:rPr lang="fr-CA" sz="1400" b="1" dirty="0" smtClean="0">
                <a:solidFill>
                  <a:schemeClr val="accent2">
                    <a:lumMod val="50000"/>
                  </a:schemeClr>
                </a:solidFill>
              </a:rPr>
              <a:t>5. Principes / Façon de faire / Notre façon d’être?</a:t>
            </a:r>
            <a:r>
              <a:rPr lang="fr-FR" sz="1400" dirty="0" smtClean="0">
                <a:solidFill>
                  <a:schemeClr val="accent2">
                    <a:lumMod val="50000"/>
                  </a:schemeClr>
                </a:solidFill>
              </a:rPr>
              <a:t> </a:t>
            </a:r>
            <a:r>
              <a:rPr lang="fr-FR" sz="1200" i="1" dirty="0" smtClean="0">
                <a:solidFill>
                  <a:schemeClr val="accent2">
                    <a:lumMod val="50000"/>
                  </a:schemeClr>
                </a:solidFill>
              </a:rPr>
              <a:t>(</a:t>
            </a:r>
            <a:r>
              <a:rPr lang="fr-CA" sz="1200" i="1" dirty="0" smtClean="0">
                <a:solidFill>
                  <a:schemeClr val="accent2">
                    <a:lumMod val="50000"/>
                  </a:schemeClr>
                </a:solidFill>
              </a:rPr>
              <a:t>4 Principes</a:t>
            </a:r>
            <a:r>
              <a:rPr lang="fr-FR" sz="1200" i="1" dirty="0" smtClean="0">
                <a:solidFill>
                  <a:schemeClr val="accent2">
                    <a:lumMod val="50000"/>
                  </a:schemeClr>
                </a:solidFill>
              </a:rPr>
              <a:t>, </a:t>
            </a:r>
            <a:r>
              <a:rPr lang="fr-CA" sz="1200" i="1" dirty="0" smtClean="0">
                <a:solidFill>
                  <a:schemeClr val="accent2">
                    <a:lumMod val="50000"/>
                  </a:schemeClr>
                </a:solidFill>
              </a:rPr>
              <a:t>Loi des 2 pieds, Abeille</a:t>
            </a:r>
            <a:r>
              <a:rPr lang="fr-FR" sz="1200" i="1" dirty="0" smtClean="0">
                <a:solidFill>
                  <a:schemeClr val="accent2">
                    <a:lumMod val="50000"/>
                  </a:schemeClr>
                </a:solidFill>
              </a:rPr>
              <a:t>, </a:t>
            </a:r>
            <a:r>
              <a:rPr lang="fr-CA" sz="1200" i="1" dirty="0" smtClean="0">
                <a:solidFill>
                  <a:schemeClr val="accent2">
                    <a:lumMod val="50000"/>
                  </a:schemeClr>
                </a:solidFill>
              </a:rPr>
              <a:t>Papillon)</a:t>
            </a:r>
            <a:r>
              <a:rPr lang="fr-FR" sz="1200" i="1" dirty="0" smtClean="0">
                <a:solidFill>
                  <a:schemeClr val="accent2">
                    <a:lumMod val="50000"/>
                  </a:schemeClr>
                </a:solidFill>
              </a:rPr>
              <a:t> </a:t>
            </a:r>
          </a:p>
          <a:p>
            <a:pPr lvl="0" hangingPunct="0">
              <a:lnSpc>
                <a:spcPct val="150000"/>
              </a:lnSpc>
            </a:pPr>
            <a:r>
              <a:rPr lang="fr-FR" sz="1400" b="1" dirty="0" smtClean="0">
                <a:solidFill>
                  <a:schemeClr val="accent2">
                    <a:lumMod val="50000"/>
                  </a:schemeClr>
                </a:solidFill>
              </a:rPr>
              <a:t>6 . Créer l'ordre du jour</a:t>
            </a:r>
          </a:p>
          <a:p>
            <a:pPr>
              <a:lnSpc>
                <a:spcPct val="150000"/>
              </a:lnSpc>
            </a:pPr>
            <a:r>
              <a:rPr lang="fr-FR" sz="1400" b="1" dirty="0" smtClean="0">
                <a:solidFill>
                  <a:schemeClr val="accent2">
                    <a:lumMod val="50000"/>
                  </a:schemeClr>
                </a:solidFill>
              </a:rPr>
              <a:t>7. Conclure une fois l'ordre du jour créé</a:t>
            </a:r>
          </a:p>
          <a:p>
            <a:endParaRPr lang="fr-FR" sz="1400" b="1" dirty="0" smtClean="0">
              <a:solidFill>
                <a:schemeClr val="accent2">
                  <a:lumMod val="5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12</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7020272" y="908720"/>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3970318"/>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b="1" dirty="0" smtClean="0">
                <a:solidFill>
                  <a:schemeClr val="accent2">
                    <a:lumMod val="50000"/>
                  </a:schemeClr>
                </a:solidFill>
              </a:rPr>
              <a:t>Forum Ouvert = Ouverture</a:t>
            </a:r>
          </a:p>
          <a:p>
            <a:endParaRPr lang="fr-FR" dirty="0" smtClean="0">
              <a:solidFill>
                <a:schemeClr val="accent2">
                  <a:lumMod val="50000"/>
                </a:schemeClr>
              </a:solidFill>
            </a:endParaRPr>
          </a:p>
          <a:p>
            <a:pPr hangingPunct="0"/>
            <a:r>
              <a:rPr lang="fr-CA" b="1" dirty="0" smtClean="0">
                <a:solidFill>
                  <a:schemeClr val="accent2">
                    <a:lumMod val="50000"/>
                  </a:schemeClr>
                </a:solidFill>
              </a:rPr>
              <a:t>Le tout se déroule normalement en 60 minutes approximativement :</a:t>
            </a:r>
          </a:p>
          <a:p>
            <a:pPr hangingPunct="0"/>
            <a:endParaRPr lang="fr-FR" b="1" dirty="0" smtClean="0">
              <a:solidFill>
                <a:schemeClr val="accent2">
                  <a:lumMod val="50000"/>
                </a:schemeClr>
              </a:solidFill>
            </a:endParaRPr>
          </a:p>
          <a:p>
            <a:pPr hangingPunct="0"/>
            <a:r>
              <a:rPr lang="fr-CA" dirty="0" smtClean="0">
                <a:solidFill>
                  <a:schemeClr val="accent2">
                    <a:lumMod val="50000"/>
                  </a:schemeClr>
                </a:solidFill>
              </a:rPr>
              <a:t>-   2 min. - retard habituel</a:t>
            </a:r>
            <a:endParaRPr lang="fr-FR" dirty="0" smtClean="0">
              <a:solidFill>
                <a:schemeClr val="accent2">
                  <a:lumMod val="50000"/>
                </a:schemeClr>
              </a:solidFill>
            </a:endParaRPr>
          </a:p>
          <a:p>
            <a:pPr hangingPunct="0"/>
            <a:r>
              <a:rPr lang="fr-CA" dirty="0" smtClean="0">
                <a:solidFill>
                  <a:schemeClr val="accent2">
                    <a:lumMod val="50000"/>
                  </a:schemeClr>
                </a:solidFill>
              </a:rPr>
              <a:t>-   3 min. - annonce du thème par le facilitateur qui se présente</a:t>
            </a:r>
            <a:endParaRPr lang="fr-FR" dirty="0" smtClean="0">
              <a:solidFill>
                <a:schemeClr val="accent2">
                  <a:lumMod val="50000"/>
                </a:schemeClr>
              </a:solidFill>
            </a:endParaRPr>
          </a:p>
          <a:p>
            <a:pPr hangingPunct="0"/>
            <a:r>
              <a:rPr lang="fr-CA" dirty="0" smtClean="0">
                <a:solidFill>
                  <a:schemeClr val="accent2">
                    <a:lumMod val="50000"/>
                  </a:schemeClr>
                </a:solidFill>
              </a:rPr>
              <a:t>-   5 min. - mot de bienvenue (hôte)</a:t>
            </a:r>
            <a:endParaRPr lang="fr-FR" dirty="0" smtClean="0">
              <a:solidFill>
                <a:schemeClr val="accent2">
                  <a:lumMod val="50000"/>
                </a:schemeClr>
              </a:solidFill>
            </a:endParaRPr>
          </a:p>
          <a:p>
            <a:pPr hangingPunct="0">
              <a:buFontTx/>
              <a:buChar char="-"/>
            </a:pPr>
            <a:r>
              <a:rPr lang="fr-CA" dirty="0" smtClean="0">
                <a:solidFill>
                  <a:schemeClr val="accent2">
                    <a:lumMod val="50000"/>
                  </a:schemeClr>
                </a:solidFill>
              </a:rPr>
              <a:t> 10 min. - de méditation du cercle de lumière, </a:t>
            </a:r>
            <a:r>
              <a:rPr lang="fr-CA" i="1" dirty="0" smtClean="0">
                <a:solidFill>
                  <a:schemeClr val="accent2">
                    <a:lumMod val="50000"/>
                  </a:schemeClr>
                </a:solidFill>
              </a:rPr>
              <a:t>perceptions</a:t>
            </a:r>
            <a:endParaRPr lang="fr-FR" i="1" dirty="0" smtClean="0">
              <a:solidFill>
                <a:schemeClr val="accent2">
                  <a:lumMod val="50000"/>
                </a:schemeClr>
              </a:solidFill>
            </a:endParaRPr>
          </a:p>
          <a:p>
            <a:pPr hangingPunct="0"/>
            <a:r>
              <a:rPr lang="fr-CA" dirty="0" smtClean="0">
                <a:solidFill>
                  <a:schemeClr val="accent2">
                    <a:lumMod val="50000"/>
                  </a:schemeClr>
                </a:solidFill>
              </a:rPr>
              <a:t>- 10 min. - explications de la démarche (facilitateur)</a:t>
            </a:r>
          </a:p>
          <a:p>
            <a:pPr hangingPunct="0"/>
            <a:r>
              <a:rPr lang="fr-CA" dirty="0" smtClean="0">
                <a:solidFill>
                  <a:schemeClr val="accent2">
                    <a:lumMod val="50000"/>
                  </a:schemeClr>
                </a:solidFill>
              </a:rPr>
              <a:t>- 15 min. - identification des sujets</a:t>
            </a:r>
            <a:endParaRPr lang="fr-FR" dirty="0" smtClean="0">
              <a:solidFill>
                <a:schemeClr val="accent2">
                  <a:lumMod val="50000"/>
                </a:schemeClr>
              </a:solidFill>
            </a:endParaRPr>
          </a:p>
          <a:p>
            <a:pPr hangingPunct="0"/>
            <a:r>
              <a:rPr lang="fr-CA" dirty="0" smtClean="0">
                <a:solidFill>
                  <a:schemeClr val="accent2">
                    <a:lumMod val="50000"/>
                  </a:schemeClr>
                </a:solidFill>
              </a:rPr>
              <a:t>-   5 min. - dernières directives (facilitateur)</a:t>
            </a:r>
            <a:endParaRPr lang="fr-FR" dirty="0" smtClean="0">
              <a:solidFill>
                <a:schemeClr val="accent2">
                  <a:lumMod val="50000"/>
                </a:schemeClr>
              </a:solidFill>
            </a:endParaRPr>
          </a:p>
          <a:p>
            <a:r>
              <a:rPr lang="fr-CA" dirty="0" smtClean="0">
                <a:solidFill>
                  <a:schemeClr val="accent2">
                    <a:lumMod val="50000"/>
                  </a:schemeClr>
                </a:solidFill>
              </a:rPr>
              <a:t>- 10 min. -  pour que les participants s’inscrivent aux sujets de leur choix.</a:t>
            </a:r>
            <a:endParaRPr lang="fr-FR" dirty="0" smtClean="0">
              <a:solidFill>
                <a:schemeClr val="accent2">
                  <a:lumMod val="50000"/>
                </a:schemeClr>
              </a:solidFill>
            </a:endParaRPr>
          </a:p>
          <a:p>
            <a:endParaRPr lang="fr-FR" dirty="0" smtClean="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13</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7020272"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3631763"/>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b="1" dirty="0" smtClean="0">
                <a:solidFill>
                  <a:schemeClr val="accent2">
                    <a:lumMod val="50000"/>
                  </a:schemeClr>
                </a:solidFill>
              </a:rPr>
              <a:t>Présentation du facilitateur :</a:t>
            </a:r>
          </a:p>
          <a:p>
            <a:endParaRPr lang="fr-FR" dirty="0" smtClean="0">
              <a:solidFill>
                <a:schemeClr val="accent2">
                  <a:lumMod val="50000"/>
                </a:schemeClr>
              </a:solidFill>
            </a:endParaRPr>
          </a:p>
          <a:p>
            <a:pPr hangingPunct="0">
              <a:buFontTx/>
              <a:buChar char="-"/>
            </a:pPr>
            <a:r>
              <a:rPr lang="fr-FR" sz="1600" dirty="0" smtClean="0">
                <a:solidFill>
                  <a:schemeClr val="accent2">
                    <a:lumMod val="50000"/>
                  </a:schemeClr>
                </a:solidFill>
              </a:rPr>
              <a:t> 30 ans d'expérience en relations humaines, </a:t>
            </a:r>
          </a:p>
          <a:p>
            <a:pPr hangingPunct="0">
              <a:buFontTx/>
              <a:buChar char="-"/>
            </a:pPr>
            <a:r>
              <a:rPr lang="fr-FR" sz="1600" dirty="0" smtClean="0">
                <a:solidFill>
                  <a:schemeClr val="accent2">
                    <a:lumMod val="50000"/>
                  </a:schemeClr>
                </a:solidFill>
              </a:rPr>
              <a:t> Formateur en développement personnel. </a:t>
            </a:r>
          </a:p>
          <a:p>
            <a:pPr hangingPunct="0">
              <a:buFontTx/>
              <a:buChar char="-"/>
            </a:pPr>
            <a:r>
              <a:rPr lang="fr-FR" sz="1600" dirty="0" smtClean="0">
                <a:solidFill>
                  <a:schemeClr val="accent2">
                    <a:lumMod val="50000"/>
                  </a:schemeClr>
                </a:solidFill>
              </a:rPr>
              <a:t> Carrière chez Hewlett-Packard et chez Etam (prêt à porter), où j'ai été</a:t>
            </a:r>
            <a:br>
              <a:rPr lang="fr-FR" sz="1600" dirty="0" smtClean="0">
                <a:solidFill>
                  <a:schemeClr val="accent2">
                    <a:lumMod val="50000"/>
                  </a:schemeClr>
                </a:solidFill>
              </a:rPr>
            </a:br>
            <a:r>
              <a:rPr lang="fr-FR" sz="1600" dirty="0" smtClean="0">
                <a:solidFill>
                  <a:schemeClr val="accent2">
                    <a:lumMod val="50000"/>
                  </a:schemeClr>
                </a:solidFill>
              </a:rPr>
              <a:t>  successivement </a:t>
            </a:r>
            <a:r>
              <a:rPr lang="fr-FR" sz="1600" b="1" dirty="0" smtClean="0">
                <a:solidFill>
                  <a:schemeClr val="accent2">
                    <a:lumMod val="50000"/>
                  </a:schemeClr>
                </a:solidFill>
              </a:rPr>
              <a:t>Responsable des Ressources Humaines</a:t>
            </a:r>
            <a:r>
              <a:rPr lang="fr-FR" sz="1600" dirty="0" smtClean="0">
                <a:solidFill>
                  <a:schemeClr val="accent2">
                    <a:lumMod val="50000"/>
                  </a:schemeClr>
                </a:solidFill>
              </a:rPr>
              <a:t>, et </a:t>
            </a:r>
            <a:r>
              <a:rPr lang="fr-FR" sz="1600" b="1" dirty="0" smtClean="0">
                <a:solidFill>
                  <a:schemeClr val="accent2">
                    <a:lumMod val="50000"/>
                  </a:schemeClr>
                </a:solidFill>
              </a:rPr>
              <a:t>coach interne</a:t>
            </a:r>
            <a:r>
              <a:rPr lang="fr-FR" sz="1600" dirty="0" smtClean="0">
                <a:solidFill>
                  <a:schemeClr val="accent2">
                    <a:lumMod val="50000"/>
                  </a:schemeClr>
                </a:solidFill>
              </a:rPr>
              <a:t>.</a:t>
            </a:r>
          </a:p>
          <a:p>
            <a:pPr hangingPunct="0">
              <a:buFontTx/>
              <a:buChar char="-"/>
            </a:pPr>
            <a:r>
              <a:rPr lang="fr-FR" sz="1600" dirty="0" smtClean="0">
                <a:solidFill>
                  <a:schemeClr val="accent2">
                    <a:lumMod val="50000"/>
                  </a:schemeClr>
                </a:solidFill>
              </a:rPr>
              <a:t> En 2011, je suis devenue spécialiste de l'OST (FO), c'est-à-dire des techniques  </a:t>
            </a:r>
            <a:br>
              <a:rPr lang="fr-FR" sz="1600" dirty="0" smtClean="0">
                <a:solidFill>
                  <a:schemeClr val="accent2">
                    <a:lumMod val="50000"/>
                  </a:schemeClr>
                </a:solidFill>
              </a:rPr>
            </a:br>
            <a:r>
              <a:rPr lang="fr-FR" sz="1600" dirty="0" smtClean="0">
                <a:solidFill>
                  <a:schemeClr val="accent2">
                    <a:lumMod val="50000"/>
                  </a:schemeClr>
                </a:solidFill>
              </a:rPr>
              <a:t>  de communication participative fondée sur l'intelligence collective. J'ai </a:t>
            </a:r>
            <a:br>
              <a:rPr lang="fr-FR" sz="1600" dirty="0" smtClean="0">
                <a:solidFill>
                  <a:schemeClr val="accent2">
                    <a:lumMod val="50000"/>
                  </a:schemeClr>
                </a:solidFill>
              </a:rPr>
            </a:br>
            <a:r>
              <a:rPr lang="fr-FR" sz="1600" dirty="0" smtClean="0">
                <a:solidFill>
                  <a:schemeClr val="accent2">
                    <a:lumMod val="50000"/>
                  </a:schemeClr>
                </a:solidFill>
              </a:rPr>
              <a:t>  accompagné des équipes pour motiver et fédérer les salariés autour de projets </a:t>
            </a:r>
            <a:br>
              <a:rPr lang="fr-FR" sz="1600" dirty="0" smtClean="0">
                <a:solidFill>
                  <a:schemeClr val="accent2">
                    <a:lumMod val="50000"/>
                  </a:schemeClr>
                </a:solidFill>
              </a:rPr>
            </a:br>
            <a:r>
              <a:rPr lang="fr-FR" sz="1600" dirty="0" smtClean="0">
                <a:solidFill>
                  <a:schemeClr val="accent2">
                    <a:lumMod val="50000"/>
                  </a:schemeClr>
                </a:solidFill>
              </a:rPr>
              <a:t>  d'entreprises. </a:t>
            </a:r>
          </a:p>
          <a:p>
            <a:pPr hangingPunct="0">
              <a:buFontTx/>
              <a:buChar char="-"/>
            </a:pPr>
            <a:r>
              <a:rPr lang="fr-FR" sz="1600" dirty="0" smtClean="0">
                <a:solidFill>
                  <a:schemeClr val="accent2">
                    <a:lumMod val="50000"/>
                  </a:schemeClr>
                </a:solidFill>
              </a:rPr>
              <a:t> Je prépare mon diplôme de Maître Praticien Sophrologue. C'est ce qui nous</a:t>
            </a:r>
            <a:br>
              <a:rPr lang="fr-FR" sz="1600" dirty="0" smtClean="0">
                <a:solidFill>
                  <a:schemeClr val="accent2">
                    <a:lumMod val="50000"/>
                  </a:schemeClr>
                </a:solidFill>
              </a:rPr>
            </a:br>
            <a:r>
              <a:rPr lang="fr-FR" sz="1600" dirty="0" smtClean="0">
                <a:solidFill>
                  <a:schemeClr val="accent2">
                    <a:lumMod val="50000"/>
                  </a:schemeClr>
                </a:solidFill>
              </a:rPr>
              <a:t>   donne l'opportunité d'être ensemble aujourd'hui dans le cadre de mon stage </a:t>
            </a:r>
            <a:br>
              <a:rPr lang="fr-FR" sz="1600" dirty="0" smtClean="0">
                <a:solidFill>
                  <a:schemeClr val="accent2">
                    <a:lumMod val="50000"/>
                  </a:schemeClr>
                </a:solidFill>
              </a:rPr>
            </a:br>
            <a:r>
              <a:rPr lang="fr-FR" sz="1600" dirty="0" smtClean="0">
                <a:solidFill>
                  <a:schemeClr val="accent2">
                    <a:lumMod val="50000"/>
                  </a:schemeClr>
                </a:solidFill>
              </a:rPr>
              <a:t>   d'étude.</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7020272"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0"/>
            <a:ext cx="7632848" cy="3385542"/>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sz="1600" dirty="0" smtClean="0">
                <a:solidFill>
                  <a:schemeClr val="accent2">
                    <a:lumMod val="50000"/>
                  </a:schemeClr>
                </a:solidFill>
              </a:rPr>
              <a:t>Forum Ouvert = Anamnèse du groupe Convergence</a:t>
            </a:r>
          </a:p>
          <a:p>
            <a:r>
              <a:rPr lang="fr-FR" sz="1600" dirty="0" smtClean="0">
                <a:solidFill>
                  <a:schemeClr val="accent2">
                    <a:lumMod val="50000"/>
                  </a:schemeClr>
                </a:solidFill>
              </a:rPr>
              <a:t>Et plan d'actions</a:t>
            </a:r>
          </a:p>
          <a:p>
            <a:endParaRPr lang="fr-FR" sz="1600" dirty="0" smtClean="0">
              <a:solidFill>
                <a:schemeClr val="accent2">
                  <a:lumMod val="50000"/>
                </a:schemeClr>
              </a:solidFill>
            </a:endParaRPr>
          </a:p>
          <a:p>
            <a:r>
              <a:rPr lang="fr-FR" sz="1600" dirty="0" smtClean="0">
                <a:solidFill>
                  <a:schemeClr val="accent2">
                    <a:lumMod val="50000"/>
                  </a:schemeClr>
                </a:solidFill>
              </a:rPr>
              <a:t>Objectif</a:t>
            </a:r>
          </a:p>
          <a:p>
            <a:endParaRPr lang="fr-FR" sz="1600" dirty="0" smtClean="0">
              <a:solidFill>
                <a:schemeClr val="accent2">
                  <a:lumMod val="50000"/>
                </a:schemeClr>
              </a:solidFill>
            </a:endParaRPr>
          </a:p>
          <a:p>
            <a:r>
              <a:rPr lang="fr-FR" sz="1600" dirty="0" smtClean="0">
                <a:solidFill>
                  <a:schemeClr val="accent2">
                    <a:lumMod val="50000"/>
                  </a:schemeClr>
                </a:solidFill>
              </a:rPr>
              <a:t>Mise en scène</a:t>
            </a:r>
          </a:p>
          <a:p>
            <a:endParaRPr lang="fr-FR" sz="1600" dirty="0" smtClean="0">
              <a:solidFill>
                <a:schemeClr val="accent2">
                  <a:lumMod val="50000"/>
                </a:schemeClr>
              </a:solidFill>
            </a:endParaRPr>
          </a:p>
          <a:p>
            <a:r>
              <a:rPr lang="fr-FR" sz="1600" dirty="0" smtClean="0">
                <a:solidFill>
                  <a:schemeClr val="accent2">
                    <a:lumMod val="50000"/>
                  </a:schemeClr>
                </a:solidFill>
              </a:rPr>
              <a:t>Consignes :</a:t>
            </a:r>
          </a:p>
          <a:p>
            <a:r>
              <a:rPr lang="fr-FR" sz="1400" dirty="0" smtClean="0">
                <a:solidFill>
                  <a:schemeClr val="accent2">
                    <a:lumMod val="50000"/>
                  </a:schemeClr>
                </a:solidFill>
              </a:rPr>
              <a:t>L'attribution des points</a:t>
            </a:r>
          </a:p>
          <a:p>
            <a:endParaRPr lang="fr-FR" dirty="0" smtClean="0">
              <a:solidFill>
                <a:schemeClr val="accent2">
                  <a:lumMod val="50000"/>
                </a:schemeClr>
              </a:solidFill>
            </a:endParaRPr>
          </a:p>
          <a:p>
            <a:endParaRPr lang="fr-FR" dirty="0" smtClean="0"/>
          </a:p>
          <a:p>
            <a:endParaRPr lang="fr-FR" dirty="0" smtClean="0"/>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5</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15</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709228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539552" y="1628800"/>
            <a:ext cx="7632848" cy="1600438"/>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sz="1600" b="1" dirty="0" smtClean="0">
                <a:solidFill>
                  <a:schemeClr val="accent2">
                    <a:lumMod val="50000"/>
                  </a:schemeClr>
                </a:solidFill>
              </a:rPr>
              <a:t>Forum Ouvert </a:t>
            </a:r>
            <a:r>
              <a:rPr lang="fr-FR" sz="1600" dirty="0" smtClean="0">
                <a:solidFill>
                  <a:schemeClr val="accent2">
                    <a:lumMod val="50000"/>
                  </a:schemeClr>
                </a:solidFill>
              </a:rPr>
              <a:t>= Anamnèse du groupe Plan d'Actions Individuel et Collectif</a:t>
            </a:r>
          </a:p>
          <a:p>
            <a:endParaRPr lang="fr-FR" sz="1600" b="1" u="sng" dirty="0" smtClean="0">
              <a:solidFill>
                <a:schemeClr val="accent2">
                  <a:lumMod val="50000"/>
                </a:schemeClr>
              </a:solidFill>
            </a:endParaRPr>
          </a:p>
          <a:p>
            <a:r>
              <a:rPr lang="fr-FR" sz="1600" b="1" u="sng" dirty="0" smtClean="0">
                <a:solidFill>
                  <a:schemeClr val="accent2">
                    <a:lumMod val="50000"/>
                  </a:schemeClr>
                </a:solidFill>
              </a:rPr>
              <a:t>Attribution des points :</a:t>
            </a:r>
          </a:p>
          <a:p>
            <a:endParaRPr lang="fr-FR" sz="1600" b="1" u="sng" dirty="0" smtClean="0">
              <a:solidFill>
                <a:schemeClr val="accent2">
                  <a:lumMod val="50000"/>
                </a:schemeClr>
              </a:solidFill>
            </a:endParaRPr>
          </a:p>
          <a:p>
            <a:endParaRPr lang="fr-FR" sz="1600" dirty="0" smtClean="0"/>
          </a:p>
          <a:p>
            <a:endParaRPr lang="fr-F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16</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5" name="Rectangle 24"/>
          <p:cNvSpPr/>
          <p:nvPr/>
        </p:nvSpPr>
        <p:spPr>
          <a:xfrm>
            <a:off x="5292080" y="836712"/>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4" name="ZoneTexte 23"/>
          <p:cNvSpPr txBox="1"/>
          <p:nvPr/>
        </p:nvSpPr>
        <p:spPr>
          <a:xfrm>
            <a:off x="467544" y="1628801"/>
            <a:ext cx="7632848" cy="1354217"/>
          </a:xfrm>
          <a:prstGeom prst="rect">
            <a:avLst/>
          </a:prstGeom>
          <a:solidFill>
            <a:schemeClr val="accent1">
              <a:lumMod val="20000"/>
              <a:lumOff val="80000"/>
            </a:schemeClr>
          </a:solidFill>
          <a:ln>
            <a:solidFill>
              <a:schemeClr val="accent3">
                <a:lumMod val="60000"/>
                <a:lumOff val="40000"/>
              </a:schemeClr>
            </a:solidFill>
          </a:ln>
        </p:spPr>
        <p:txBody>
          <a:bodyPr wrap="square" rtlCol="0">
            <a:spAutoFit/>
          </a:bodyPr>
          <a:lstStyle/>
          <a:p>
            <a:r>
              <a:rPr lang="fr-FR" sz="1600" b="1" dirty="0" smtClean="0">
                <a:solidFill>
                  <a:schemeClr val="accent2">
                    <a:lumMod val="50000"/>
                  </a:schemeClr>
                </a:solidFill>
              </a:rPr>
              <a:t>Forum Ouvert </a:t>
            </a:r>
            <a:r>
              <a:rPr lang="fr-FR" sz="1600" dirty="0" smtClean="0">
                <a:solidFill>
                  <a:schemeClr val="accent2">
                    <a:lumMod val="50000"/>
                  </a:schemeClr>
                </a:solidFill>
              </a:rPr>
              <a:t>= Clôture du FO</a:t>
            </a:r>
          </a:p>
          <a:p>
            <a:r>
              <a:rPr lang="fr-FR" sz="1600" dirty="0" smtClean="0">
                <a:solidFill>
                  <a:schemeClr val="accent2">
                    <a:lumMod val="50000"/>
                  </a:schemeClr>
                </a:solidFill>
              </a:rPr>
              <a:t>Objectif : Suivi d'avancement de la mise en </a:t>
            </a:r>
            <a:r>
              <a:rPr lang="fr-FR" sz="1600" dirty="0" err="1" smtClean="0">
                <a:solidFill>
                  <a:schemeClr val="accent2">
                    <a:lumMod val="50000"/>
                  </a:schemeClr>
                </a:solidFill>
              </a:rPr>
              <a:t>oeuvre</a:t>
            </a:r>
            <a:r>
              <a:rPr lang="fr-FR" sz="1600" dirty="0" smtClean="0">
                <a:solidFill>
                  <a:schemeClr val="accent2">
                    <a:lumMod val="50000"/>
                  </a:schemeClr>
                </a:solidFill>
              </a:rPr>
              <a:t> du plan d'actions.</a:t>
            </a:r>
          </a:p>
          <a:p>
            <a:endParaRPr lang="fr-FR" sz="1600" b="1" u="sng" dirty="0" smtClean="0">
              <a:solidFill>
                <a:schemeClr val="accent2">
                  <a:lumMod val="50000"/>
                </a:schemeClr>
              </a:solidFill>
            </a:endParaRPr>
          </a:p>
          <a:p>
            <a:endParaRPr lang="fr-FR" sz="1600" dirty="0" smtClean="0"/>
          </a:p>
          <a:p>
            <a:endParaRPr lang="fr-FR"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7. Fiches techniques Sophrologie</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17</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893647"/>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sz="1400" b="1" dirty="0" smtClean="0">
                <a:solidFill>
                  <a:schemeClr val="accent2">
                    <a:lumMod val="50000"/>
                  </a:schemeClr>
                </a:solidFill>
              </a:rPr>
              <a:t>Protocoles :</a:t>
            </a:r>
          </a:p>
          <a:p>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SDB</a:t>
            </a:r>
          </a:p>
          <a:p>
            <a:pPr>
              <a:buFontTx/>
              <a:buChar char="-"/>
            </a:pPr>
            <a:r>
              <a:rPr lang="fr-FR" sz="1400" dirty="0" smtClean="0">
                <a:solidFill>
                  <a:schemeClr val="accent2">
                    <a:lumMod val="50000"/>
                  </a:schemeClr>
                </a:solidFill>
              </a:rPr>
              <a:t> SDBV</a:t>
            </a:r>
          </a:p>
          <a:p>
            <a:pPr>
              <a:buFontTx/>
              <a:buChar char="-"/>
            </a:pPr>
            <a:r>
              <a:rPr lang="fr-FR" sz="1400" dirty="0" smtClean="0">
                <a:solidFill>
                  <a:schemeClr val="accent2">
                    <a:lumMod val="50000"/>
                  </a:schemeClr>
                </a:solidFill>
              </a:rPr>
              <a:t> SCPSC</a:t>
            </a:r>
          </a:p>
          <a:p>
            <a:pPr>
              <a:buFontTx/>
              <a:buChar char="-"/>
            </a:pPr>
            <a:r>
              <a:rPr lang="fr-FR" sz="1400" dirty="0" smtClean="0">
                <a:solidFill>
                  <a:schemeClr val="accent2">
                    <a:lumMod val="50000"/>
                  </a:schemeClr>
                </a:solidFill>
              </a:rPr>
              <a:t> SAP</a:t>
            </a:r>
          </a:p>
          <a:p>
            <a:pPr>
              <a:buFontTx/>
              <a:buChar char="-"/>
            </a:pPr>
            <a:r>
              <a:rPr lang="fr-FR" sz="1400" dirty="0" smtClean="0">
                <a:solidFill>
                  <a:schemeClr val="accent2">
                    <a:lumMod val="50000"/>
                  </a:schemeClr>
                </a:solidFill>
              </a:rPr>
              <a:t> SMSP</a:t>
            </a:r>
          </a:p>
          <a:p>
            <a:pPr>
              <a:buFontTx/>
              <a:buChar char="-"/>
            </a:pPr>
            <a:r>
              <a:rPr lang="fr-FR" sz="1400" dirty="0" smtClean="0">
                <a:solidFill>
                  <a:schemeClr val="accent2">
                    <a:lumMod val="50000"/>
                  </a:schemeClr>
                </a:solidFill>
              </a:rPr>
              <a:t> TRSD</a:t>
            </a:r>
          </a:p>
          <a:p>
            <a:pPr>
              <a:buFontTx/>
              <a:buChar char="-"/>
            </a:pPr>
            <a:r>
              <a:rPr lang="fr-FR" sz="1400" dirty="0" smtClean="0">
                <a:solidFill>
                  <a:schemeClr val="accent2">
                    <a:lumMod val="50000"/>
                  </a:schemeClr>
                </a:solidFill>
              </a:rPr>
              <a:t> Sophro ludique des capacités</a:t>
            </a:r>
          </a:p>
          <a:p>
            <a:pPr>
              <a:buFontTx/>
              <a:buChar char="-"/>
            </a:pPr>
            <a:r>
              <a:rPr lang="fr-FR" sz="1400" dirty="0" smtClean="0">
                <a:solidFill>
                  <a:schemeClr val="accent2">
                    <a:lumMod val="50000"/>
                  </a:schemeClr>
                </a:solidFill>
              </a:rPr>
              <a:t> Histoire collective</a:t>
            </a:r>
          </a:p>
          <a:p>
            <a:pPr>
              <a:buFontTx/>
              <a:buChar char="-"/>
            </a:pPr>
            <a:r>
              <a:rPr lang="fr-FR" sz="1400" dirty="0" smtClean="0">
                <a:solidFill>
                  <a:schemeClr val="accent2">
                    <a:lumMod val="50000"/>
                  </a:schemeClr>
                </a:solidFill>
              </a:rPr>
              <a:t> SPV</a:t>
            </a:r>
          </a:p>
          <a:p>
            <a:pPr>
              <a:buFontTx/>
              <a:buChar char="-"/>
            </a:pPr>
            <a:r>
              <a:rPr lang="fr-FR" sz="1400" dirty="0" smtClean="0">
                <a:solidFill>
                  <a:schemeClr val="accent2">
                    <a:lumMod val="50000"/>
                  </a:schemeClr>
                </a:solidFill>
              </a:rPr>
              <a:t> SA-SC</a:t>
            </a:r>
          </a:p>
          <a:p>
            <a:pPr>
              <a:buFontTx/>
              <a:buChar char="-"/>
            </a:pPr>
            <a:r>
              <a:rPr lang="fr-FR" sz="1400" dirty="0" smtClean="0">
                <a:solidFill>
                  <a:schemeClr val="accent2">
                    <a:lumMod val="50000"/>
                  </a:schemeClr>
                </a:solidFill>
              </a:rPr>
              <a:t> SPF</a:t>
            </a:r>
          </a:p>
          <a:p>
            <a:pPr>
              <a:buFontTx/>
              <a:buChar char="-"/>
            </a:pPr>
            <a:endParaRPr lang="fr-FR" sz="1400" dirty="0" smtClean="0">
              <a:solidFill>
                <a:schemeClr val="accent2">
                  <a:lumMod val="50000"/>
                </a:schemeClr>
              </a:solidFill>
            </a:endParaRPr>
          </a:p>
          <a:p>
            <a:r>
              <a:rPr lang="fr-FR" sz="1400" b="1" dirty="0" smtClean="0">
                <a:solidFill>
                  <a:schemeClr val="accent2">
                    <a:lumMod val="50000"/>
                  </a:schemeClr>
                </a:solidFill>
              </a:rPr>
              <a:t>Techniques complémentaires :</a:t>
            </a:r>
          </a:p>
          <a:p>
            <a:pPr>
              <a:buFontTx/>
              <a:buChar char="-"/>
            </a:pPr>
            <a:r>
              <a:rPr lang="fr-FR" sz="1400" dirty="0" smtClean="0">
                <a:solidFill>
                  <a:schemeClr val="accent2">
                    <a:lumMod val="50000"/>
                  </a:schemeClr>
                </a:solidFill>
              </a:rPr>
              <a:t> Exercices de RDC1, RDC2</a:t>
            </a:r>
          </a:p>
          <a:p>
            <a:pPr>
              <a:buFontTx/>
              <a:buChar char="-"/>
            </a:pPr>
            <a:r>
              <a:rPr lang="fr-FR" sz="1400" dirty="0" smtClean="0">
                <a:solidFill>
                  <a:schemeClr val="accent2">
                    <a:lumMod val="50000"/>
                  </a:schemeClr>
                </a:solidFill>
              </a:rPr>
              <a:t> Geste signal</a:t>
            </a:r>
          </a:p>
          <a:p>
            <a:pPr>
              <a:buFontTx/>
              <a:buChar char="-"/>
            </a:pPr>
            <a:r>
              <a:rPr lang="fr-FR" sz="1400" dirty="0" smtClean="0">
                <a:solidFill>
                  <a:schemeClr val="accent2">
                    <a:lumMod val="50000"/>
                  </a:schemeClr>
                </a:solidFill>
              </a:rPr>
              <a:t> Mudra</a:t>
            </a:r>
          </a:p>
          <a:p>
            <a:pPr>
              <a:buFontTx/>
              <a:buChar char="-"/>
            </a:pPr>
            <a:r>
              <a:rPr lang="fr-FR" sz="1400" dirty="0" err="1" smtClean="0">
                <a:solidFill>
                  <a:schemeClr val="accent2">
                    <a:lumMod val="50000"/>
                  </a:schemeClr>
                </a:solidFill>
              </a:rPr>
              <a:t>Tratac</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Posture Orthostatique</a:t>
            </a:r>
          </a:p>
          <a:p>
            <a:pPr>
              <a:buFontTx/>
              <a:buChar char="-"/>
            </a:pPr>
            <a:r>
              <a:rPr lang="fr-FR" sz="1400" dirty="0" smtClean="0">
                <a:solidFill>
                  <a:schemeClr val="accent2">
                    <a:lumMod val="50000"/>
                  </a:schemeClr>
                </a:solidFill>
              </a:rPr>
              <a:t> Jacobson</a:t>
            </a:r>
            <a:endParaRPr lang="fr-FR" sz="1400" dirty="0" smtClean="0"/>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18</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0"/>
            <a:ext cx="7632848" cy="4955203"/>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1. Ouverture du FO : Méditation du cercle de lumière </a:t>
            </a:r>
            <a:r>
              <a:rPr lang="fr-FR" i="1" dirty="0" smtClean="0">
                <a:solidFill>
                  <a:schemeClr val="accent2">
                    <a:lumMod val="50000"/>
                  </a:schemeClr>
                </a:solidFill>
              </a:rPr>
              <a:t>(10 mn)</a:t>
            </a:r>
          </a:p>
          <a:p>
            <a:endParaRPr lang="fr-FR" dirty="0" smtClean="0">
              <a:solidFill>
                <a:schemeClr val="accent2">
                  <a:lumMod val="50000"/>
                </a:schemeClr>
              </a:solidFill>
            </a:endParaRPr>
          </a:p>
          <a:p>
            <a:r>
              <a:rPr lang="fr-FR" sz="1600" dirty="0" smtClean="0">
                <a:solidFill>
                  <a:schemeClr val="accent2">
                    <a:lumMod val="50000"/>
                  </a:schemeClr>
                </a:solidFill>
              </a:rPr>
              <a:t>Objectif : Evacuer toutes tensions ou penser négatives de participants et de la pièce</a:t>
            </a:r>
          </a:p>
          <a:p>
            <a:endParaRPr lang="fr-FR" sz="1600" dirty="0" smtClean="0">
              <a:solidFill>
                <a:schemeClr val="accent2">
                  <a:lumMod val="50000"/>
                </a:schemeClr>
              </a:solidFill>
            </a:endParaRPr>
          </a:p>
          <a:p>
            <a:r>
              <a:rPr lang="fr-FR" sz="1400" dirty="0" smtClean="0">
                <a:solidFill>
                  <a:schemeClr val="accent2">
                    <a:lumMod val="50000"/>
                  </a:schemeClr>
                </a:solidFill>
              </a:rPr>
              <a:t>Assurer aux participants une pleine disponibilité d'esprit sans fatigue physique. Leur offrir une parenthèse de détente.</a:t>
            </a:r>
          </a:p>
          <a:p>
            <a:endParaRPr lang="fr-FR" dirty="0" smtClean="0">
              <a:solidFill>
                <a:schemeClr val="accent2">
                  <a:lumMod val="50000"/>
                </a:schemeClr>
              </a:solidFill>
            </a:endParaRPr>
          </a:p>
          <a:p>
            <a:r>
              <a:rPr lang="fr-FR" b="1" u="sng" dirty="0" smtClean="0">
                <a:solidFill>
                  <a:schemeClr val="accent2">
                    <a:lumMod val="50000"/>
                  </a:schemeClr>
                </a:solidFill>
              </a:rPr>
              <a:t>2. Clôture de la séance : Sophro de base </a:t>
            </a:r>
            <a:r>
              <a:rPr lang="fr-FR" dirty="0" smtClean="0">
                <a:solidFill>
                  <a:schemeClr val="accent2">
                    <a:lumMod val="50000"/>
                  </a:schemeClr>
                </a:solidFill>
              </a:rPr>
              <a:t>(SDB, 30 mn)</a:t>
            </a:r>
          </a:p>
          <a:p>
            <a:endParaRPr lang="fr-FR" sz="1600" dirty="0" smtClean="0">
              <a:solidFill>
                <a:schemeClr val="accent2">
                  <a:lumMod val="50000"/>
                </a:schemeClr>
              </a:solidFill>
            </a:endParaRPr>
          </a:p>
          <a:p>
            <a:r>
              <a:rPr lang="fr-FR" sz="1600" dirty="0" smtClean="0">
                <a:solidFill>
                  <a:schemeClr val="accent2">
                    <a:lumMod val="50000"/>
                  </a:schemeClr>
                </a:solidFill>
              </a:rPr>
              <a:t>Objectif :</a:t>
            </a:r>
            <a:r>
              <a:rPr lang="fr-FR" dirty="0" smtClean="0">
                <a:solidFill>
                  <a:schemeClr val="accent2">
                    <a:lumMod val="50000"/>
                  </a:schemeClr>
                </a:solidFill>
              </a:rPr>
              <a:t> </a:t>
            </a:r>
            <a:r>
              <a:rPr lang="fr-FR" sz="1400" dirty="0" smtClean="0">
                <a:solidFill>
                  <a:schemeClr val="accent2">
                    <a:lumMod val="50000"/>
                  </a:schemeClr>
                </a:solidFill>
              </a:rPr>
              <a:t>Intégrer les évènements de la séance.</a:t>
            </a:r>
          </a:p>
          <a:p>
            <a:endParaRPr lang="fr-FR" sz="1400" dirty="0" smtClean="0">
              <a:solidFill>
                <a:schemeClr val="accent2">
                  <a:lumMod val="50000"/>
                </a:schemeClr>
              </a:solidFill>
            </a:endParaRPr>
          </a:p>
          <a:p>
            <a:r>
              <a:rPr lang="fr-FR" sz="1400" dirty="0" smtClean="0">
                <a:solidFill>
                  <a:schemeClr val="accent2">
                    <a:lumMod val="50000"/>
                  </a:schemeClr>
                </a:solidFill>
              </a:rPr>
              <a:t>Pratique qui a pour effet de réduire efficacement les effets nocifs de l'</a:t>
            </a:r>
            <a:r>
              <a:rPr lang="fr-FR" sz="1400" dirty="0" err="1" smtClean="0">
                <a:solidFill>
                  <a:schemeClr val="accent2">
                    <a:lumMod val="50000"/>
                  </a:schemeClr>
                </a:solidFill>
              </a:rPr>
              <a:t>effervence</a:t>
            </a:r>
            <a:r>
              <a:rPr lang="fr-FR" sz="1400" dirty="0" smtClean="0">
                <a:solidFill>
                  <a:schemeClr val="accent2">
                    <a:lumMod val="50000"/>
                  </a:schemeClr>
                </a:solidFill>
              </a:rPr>
              <a:t> de la réunion, fatigues ou tensions, pour n'en conserver que les aspects positifs.</a:t>
            </a:r>
          </a:p>
          <a:p>
            <a:endParaRPr lang="fr-FR" sz="1400" dirty="0" smtClean="0">
              <a:solidFill>
                <a:schemeClr val="accent2">
                  <a:lumMod val="50000"/>
                </a:schemeClr>
              </a:solidFill>
            </a:endParaRPr>
          </a:p>
          <a:p>
            <a:r>
              <a:rPr lang="fr-FR" sz="1400" dirty="0" smtClean="0">
                <a:solidFill>
                  <a:schemeClr val="accent2">
                    <a:lumMod val="50000"/>
                  </a:schemeClr>
                </a:solidFill>
              </a:rPr>
              <a:t>Expérience de la pesanteur, de la chaleur, de la respiration, du coeur, du plexus solaire, du cerveau relaxé, activation intra-sophronique, pause de totalisation, renforcement des 3 qualités existentielle, </a:t>
            </a:r>
            <a:r>
              <a:rPr lang="fr-FR" sz="1400" dirty="0" err="1" smtClean="0">
                <a:solidFill>
                  <a:schemeClr val="accent2">
                    <a:lumMod val="50000"/>
                  </a:schemeClr>
                </a:solidFill>
              </a:rPr>
              <a:t>désophronisation</a:t>
            </a:r>
            <a:r>
              <a:rPr lang="fr-FR" sz="1400" dirty="0" smtClean="0">
                <a:solidFill>
                  <a:schemeClr val="accent2">
                    <a:lumMod val="50000"/>
                  </a:schemeClr>
                </a:solidFill>
              </a:rPr>
              <a:t> (reprise),  </a:t>
            </a:r>
            <a:r>
              <a:rPr lang="fr-FR" sz="1400" dirty="0" err="1" smtClean="0">
                <a:solidFill>
                  <a:schemeClr val="accent2">
                    <a:lumMod val="50000"/>
                  </a:schemeClr>
                </a:solidFill>
              </a:rPr>
              <a:t>phénodescription</a:t>
            </a:r>
            <a:r>
              <a:rPr lang="fr-FR" sz="1400" dirty="0" smtClean="0">
                <a:solidFill>
                  <a:schemeClr val="accent2">
                    <a:lumMod val="50000"/>
                  </a:schemeClr>
                </a:solidFill>
              </a:rPr>
              <a:t> (dialogue post-sophronique).</a:t>
            </a:r>
          </a:p>
          <a:p>
            <a:endParaRPr lang="fr-FR" dirty="0" smtClean="0"/>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19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0"/>
            <a:ext cx="7632848" cy="4001095"/>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de base  (SDBV): </a:t>
            </a:r>
            <a:endParaRPr lang="fr-FR" i="1" dirty="0" smtClean="0">
              <a:solidFill>
                <a:schemeClr val="accent2">
                  <a:lumMod val="50000"/>
                </a:schemeClr>
              </a:solidFill>
            </a:endParaRPr>
          </a:p>
          <a:p>
            <a:endParaRPr lang="fr-FR" sz="1400" u="sng" dirty="0" smtClean="0">
              <a:solidFill>
                <a:schemeClr val="accent2">
                  <a:lumMod val="50000"/>
                </a:schemeClr>
              </a:solidFill>
            </a:endParaRPr>
          </a:p>
          <a:p>
            <a:r>
              <a:rPr lang="fr-FR" sz="1600" dirty="0" smtClean="0">
                <a:solidFill>
                  <a:schemeClr val="accent2">
                    <a:lumMod val="50000"/>
                  </a:schemeClr>
                </a:solidFill>
              </a:rPr>
              <a:t>Objectif :</a:t>
            </a:r>
            <a:r>
              <a:rPr lang="fr-FR" dirty="0" smtClean="0">
                <a:solidFill>
                  <a:schemeClr val="accent2">
                    <a:lumMod val="50000"/>
                  </a:schemeClr>
                </a:solidFill>
              </a:rPr>
              <a:t> </a:t>
            </a:r>
            <a:r>
              <a:rPr lang="fr-FR" sz="1400" dirty="0" smtClean="0">
                <a:solidFill>
                  <a:schemeClr val="accent2">
                    <a:lumMod val="50000"/>
                  </a:schemeClr>
                </a:solidFill>
              </a:rPr>
              <a:t>Détente et maîtrise de soi quasi assez rapide. Processus de sophronisation qui amène dans un espace de grande disponibilité à soi-même. Possibilité d'y introduire un programme volontairement positif et conscient (activation intra-sophronique).</a:t>
            </a:r>
          </a:p>
          <a:p>
            <a:endParaRPr lang="fr-FR" sz="1400" dirty="0" smtClean="0">
              <a:solidFill>
                <a:schemeClr val="accent2">
                  <a:lumMod val="50000"/>
                </a:schemeClr>
              </a:solidFill>
            </a:endParaRPr>
          </a:p>
          <a:p>
            <a:r>
              <a:rPr lang="fr-FR" sz="1400" dirty="0" smtClean="0">
                <a:solidFill>
                  <a:schemeClr val="accent2">
                    <a:lumMod val="50000"/>
                  </a:schemeClr>
                </a:solidFill>
              </a:rPr>
              <a:t>- </a:t>
            </a:r>
            <a:r>
              <a:rPr lang="fr-FR" sz="1600" dirty="0" smtClean="0">
                <a:solidFill>
                  <a:schemeClr val="accent2">
                    <a:lumMod val="50000"/>
                  </a:schemeClr>
                </a:solidFill>
              </a:rPr>
              <a:t>Insister sur la pratique de la SRS (Sophro Respiration Synchronique)</a:t>
            </a:r>
          </a:p>
          <a:p>
            <a:r>
              <a:rPr lang="fr-FR" sz="1400" dirty="0" smtClean="0">
                <a:solidFill>
                  <a:schemeClr val="accent2">
                    <a:lumMod val="50000"/>
                  </a:schemeClr>
                </a:solidFill>
              </a:rPr>
              <a:t> - 3 techniques clés</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Diriger l'expiration en 3 SRS (</a:t>
            </a:r>
            <a:r>
              <a:rPr lang="fr-FR" sz="1400" dirty="0" err="1" smtClean="0">
                <a:solidFill>
                  <a:schemeClr val="accent2">
                    <a:lumMod val="50000"/>
                  </a:schemeClr>
                </a:solidFill>
              </a:rPr>
              <a:t>sophro</a:t>
            </a:r>
            <a:r>
              <a:rPr lang="fr-FR" sz="1400" dirty="0" smtClean="0">
                <a:solidFill>
                  <a:schemeClr val="accent2">
                    <a:lumMod val="50000"/>
                  </a:schemeClr>
                </a:solidFill>
              </a:rPr>
              <a:t>-respiration synchronique) à l'intérieur de soi</a:t>
            </a:r>
          </a:p>
          <a:p>
            <a:pPr>
              <a:buFontTx/>
              <a:buChar char="-"/>
            </a:pP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dirty="0" smtClean="0">
                <a:solidFill>
                  <a:schemeClr val="accent2">
                    <a:lumMod val="50000"/>
                  </a:schemeClr>
                </a:solidFill>
              </a:rPr>
              <a:t> </a:t>
            </a:r>
            <a:r>
              <a:rPr lang="fr-FR" sz="1600" dirty="0" smtClean="0">
                <a:solidFill>
                  <a:schemeClr val="accent2">
                    <a:lumMod val="50000"/>
                  </a:schemeClr>
                </a:solidFill>
              </a:rPr>
              <a:t>Intention : </a:t>
            </a:r>
            <a:r>
              <a:rPr lang="fr-FR" sz="1400" dirty="0" smtClean="0">
                <a:solidFill>
                  <a:schemeClr val="accent2">
                    <a:lumMod val="50000"/>
                  </a:schemeClr>
                </a:solidFill>
              </a:rPr>
              <a:t>Se familiariser avec cette technique de respiration qui est la base pour la pénétration dans le corps de tous les protocoles ensuite.</a:t>
            </a:r>
          </a:p>
          <a:p>
            <a:pPr>
              <a:buFontTx/>
              <a:buChar char="-"/>
            </a:pPr>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Durée : </a:t>
            </a:r>
            <a:r>
              <a:rPr lang="fr-FR" sz="1400" dirty="0" smtClean="0">
                <a:solidFill>
                  <a:schemeClr val="accent2">
                    <a:lumMod val="50000"/>
                  </a:schemeClr>
                </a:solidFill>
              </a:rPr>
              <a:t>30 min</a:t>
            </a:r>
            <a:endParaRPr lang="fr-FR" sz="14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a:t>
            </a:r>
            <a:endParaRPr lang="fr-FR" dirty="0"/>
          </a:p>
        </p:txBody>
      </p:sp>
      <p:sp>
        <p:nvSpPr>
          <p:cNvPr id="3" name="Espace réservé du contenu 2"/>
          <p:cNvSpPr>
            <a:spLocks noGrp="1"/>
          </p:cNvSpPr>
          <p:nvPr>
            <p:ph sz="quarter" idx="1"/>
          </p:nvPr>
        </p:nvSpPr>
        <p:spPr>
          <a:xfrm>
            <a:off x="457200" y="1600200"/>
            <a:ext cx="7715200" cy="4873752"/>
          </a:xfrm>
        </p:spPr>
        <p:txBody>
          <a:bodyPr>
            <a:normAutofit/>
          </a:bodyPr>
          <a:lstStyle/>
          <a:p>
            <a:r>
              <a:rPr lang="fr-FR" sz="2000" dirty="0" smtClean="0">
                <a:solidFill>
                  <a:schemeClr val="accent2">
                    <a:lumMod val="50000"/>
                  </a:schemeClr>
                </a:solidFill>
              </a:rPr>
              <a:t>1. Objectif BETEN France et raison d'être de la mission</a:t>
            </a:r>
          </a:p>
          <a:p>
            <a:r>
              <a:rPr lang="fr-FR" sz="2000" dirty="0" smtClean="0">
                <a:solidFill>
                  <a:schemeClr val="accent2">
                    <a:lumMod val="50000"/>
                  </a:schemeClr>
                </a:solidFill>
              </a:rPr>
              <a:t>2. Objectif pédagogique</a:t>
            </a:r>
          </a:p>
          <a:p>
            <a:r>
              <a:rPr lang="fr-FR" sz="2000" dirty="0" smtClean="0">
                <a:solidFill>
                  <a:schemeClr val="accent2">
                    <a:lumMod val="50000"/>
                  </a:schemeClr>
                </a:solidFill>
              </a:rPr>
              <a:t>3. Programme global sur 12 semaines et portée pédagogique</a:t>
            </a:r>
          </a:p>
          <a:p>
            <a:r>
              <a:rPr lang="fr-FR" sz="2000" dirty="0" smtClean="0">
                <a:solidFill>
                  <a:schemeClr val="accent2">
                    <a:lumMod val="50000"/>
                  </a:schemeClr>
                </a:solidFill>
              </a:rPr>
              <a:t>4. Calendrier</a:t>
            </a:r>
          </a:p>
          <a:p>
            <a:r>
              <a:rPr lang="fr-FR" sz="2000" dirty="0" smtClean="0">
                <a:solidFill>
                  <a:schemeClr val="accent2">
                    <a:lumMod val="50000"/>
                  </a:schemeClr>
                </a:solidFill>
              </a:rPr>
              <a:t>5. Planning des12 jours et dérouler de chaque jour</a:t>
            </a:r>
          </a:p>
          <a:p>
            <a:r>
              <a:rPr lang="fr-FR" sz="2000" dirty="0" smtClean="0">
                <a:solidFill>
                  <a:schemeClr val="accent2">
                    <a:lumMod val="50000"/>
                  </a:schemeClr>
                </a:solidFill>
              </a:rPr>
              <a:t>6. Fiches techniques des séances </a:t>
            </a:r>
            <a:r>
              <a:rPr lang="fr-FR" sz="2000" dirty="0" err="1" smtClean="0">
                <a:solidFill>
                  <a:schemeClr val="accent2">
                    <a:lumMod val="50000"/>
                  </a:schemeClr>
                </a:solidFill>
              </a:rPr>
              <a:t>sophro</a:t>
            </a:r>
            <a:endParaRPr lang="fr-FR" sz="2000" dirty="0" smtClean="0">
              <a:solidFill>
                <a:schemeClr val="accent2">
                  <a:lumMod val="50000"/>
                </a:schemeClr>
              </a:solidFill>
            </a:endParaRPr>
          </a:p>
          <a:p>
            <a:r>
              <a:rPr lang="fr-FR" sz="2000" dirty="0" smtClean="0">
                <a:solidFill>
                  <a:schemeClr val="accent2">
                    <a:lumMod val="50000"/>
                  </a:schemeClr>
                </a:solidFill>
              </a:rPr>
              <a:t>7. Fiches techniques des jeux</a:t>
            </a:r>
          </a:p>
          <a:p>
            <a:r>
              <a:rPr lang="fr-FR" sz="2000" dirty="0" smtClean="0">
                <a:solidFill>
                  <a:schemeClr val="accent2">
                    <a:lumMod val="50000"/>
                  </a:schemeClr>
                </a:solidFill>
              </a:rPr>
              <a:t>8. Fiches techniques des cours</a:t>
            </a:r>
          </a:p>
          <a:p>
            <a:r>
              <a:rPr lang="fr-FR" sz="2000" dirty="0" smtClean="0">
                <a:solidFill>
                  <a:schemeClr val="accent2">
                    <a:lumMod val="50000"/>
                  </a:schemeClr>
                </a:solidFill>
              </a:rPr>
              <a:t>9. Liste des exercices pratiques pour la vie quotidienne</a:t>
            </a:r>
          </a:p>
          <a:p>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a:t>
            </a:fld>
            <a:endParaRPr lang="fr-FR"/>
          </a:p>
        </p:txBody>
      </p:sp>
      <p:sp>
        <p:nvSpPr>
          <p:cNvPr id="6" name="Espace réservé du pied de page 5"/>
          <p:cNvSpPr>
            <a:spLocks noGrp="1"/>
          </p:cNvSpPr>
          <p:nvPr>
            <p:ph type="ftr" sz="quarter" idx="16"/>
          </p:nvPr>
        </p:nvSpPr>
        <p:spPr/>
        <p:txBody>
          <a:bodyPr/>
          <a:lstStyle/>
          <a:p>
            <a:r>
              <a:rPr lang="fr-FR" smtClean="0"/>
              <a:t>Khepri Développement - Beten</a:t>
            </a:r>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2 </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20</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3939540"/>
          </a:xfrm>
          <a:prstGeom prst="rect">
            <a:avLst/>
          </a:prstGeom>
          <a:noFill/>
          <a:ln>
            <a:solidFill>
              <a:schemeClr val="accent2">
                <a:lumMod val="50000"/>
              </a:schemeClr>
            </a:solidFill>
          </a:ln>
        </p:spPr>
        <p:txBody>
          <a:bodyPr wrap="square" rtlCol="0">
            <a:spAutoFit/>
          </a:bodyPr>
          <a:lstStyle/>
          <a:p>
            <a:r>
              <a:rPr lang="fr-FR" b="1" dirty="0" smtClean="0">
                <a:solidFill>
                  <a:schemeClr val="accent2">
                    <a:lumMod val="50000"/>
                  </a:schemeClr>
                </a:solidFill>
              </a:rPr>
              <a:t>POMPAGE</a:t>
            </a:r>
            <a:endParaRPr lang="fr-FR" dirty="0" smtClean="0">
              <a:solidFill>
                <a:schemeClr val="accent2">
                  <a:lumMod val="50000"/>
                </a:schemeClr>
              </a:solidFill>
            </a:endParaRPr>
          </a:p>
          <a:p>
            <a:endParaRPr lang="fr-FR" dirty="0" smtClean="0">
              <a:solidFill>
                <a:schemeClr val="accent2">
                  <a:lumMod val="50000"/>
                </a:schemeClr>
              </a:solidFill>
            </a:endParaRPr>
          </a:p>
          <a:p>
            <a:r>
              <a:rPr lang="fr-FR" sz="1600" b="1" u="sng" dirty="0" smtClean="0">
                <a:solidFill>
                  <a:schemeClr val="accent2">
                    <a:lumMod val="50000"/>
                  </a:schemeClr>
                </a:solidFill>
              </a:rPr>
              <a:t>Objectif </a:t>
            </a:r>
            <a:r>
              <a:rPr lang="fr-FR" sz="1600" dirty="0" smtClean="0">
                <a:solidFill>
                  <a:schemeClr val="accent2">
                    <a:lumMod val="50000"/>
                  </a:schemeClr>
                </a:solidFill>
              </a:rPr>
              <a:t>: </a:t>
            </a:r>
            <a:r>
              <a:rPr lang="fr-FR" sz="1400" dirty="0" smtClean="0">
                <a:solidFill>
                  <a:schemeClr val="accent2">
                    <a:lumMod val="50000"/>
                  </a:schemeClr>
                </a:solidFill>
              </a:rPr>
              <a:t>Mouvement qui favorise la construction d'une conscience plus fin de vous-même, </a:t>
            </a:r>
            <a:r>
              <a:rPr lang="fr-FR" sz="1400" dirty="0" smtClean="0">
                <a:solidFill>
                  <a:schemeClr val="accent2">
                    <a:lumMod val="50000"/>
                  </a:schemeClr>
                </a:solidFill>
              </a:rPr>
              <a:t/>
            </a:r>
            <a:br>
              <a:rPr lang="fr-FR" sz="1400" dirty="0" smtClean="0">
                <a:solidFill>
                  <a:schemeClr val="accent2">
                    <a:lumMod val="50000"/>
                  </a:schemeClr>
                </a:solidFill>
              </a:rPr>
            </a:br>
            <a:r>
              <a:rPr lang="fr-FR" sz="1400" dirty="0" smtClean="0">
                <a:solidFill>
                  <a:schemeClr val="accent2">
                    <a:lumMod val="50000"/>
                  </a:schemeClr>
                </a:solidFill>
              </a:rPr>
              <a:t> favorise </a:t>
            </a:r>
            <a:r>
              <a:rPr lang="fr-FR" sz="1400" dirty="0" smtClean="0">
                <a:solidFill>
                  <a:schemeClr val="accent2">
                    <a:lumMod val="50000"/>
                  </a:schemeClr>
                </a:solidFill>
              </a:rPr>
              <a:t>l'intégration des apprentissages placés au niveau intra-sophronique</a:t>
            </a:r>
          </a:p>
          <a:p>
            <a:endParaRPr lang="fr-FR" sz="1400" dirty="0" smtClean="0">
              <a:solidFill>
                <a:schemeClr val="accent2">
                  <a:lumMod val="50000"/>
                </a:schemeClr>
              </a:solidFill>
            </a:endParaRPr>
          </a:p>
          <a:p>
            <a:r>
              <a:rPr lang="fr-FR" sz="1600" b="1" u="sng" dirty="0" smtClean="0">
                <a:solidFill>
                  <a:schemeClr val="accent2">
                    <a:lumMod val="50000"/>
                  </a:schemeClr>
                </a:solidFill>
              </a:rPr>
              <a:t>Consignes le mouvement :</a:t>
            </a:r>
          </a:p>
          <a:p>
            <a:pPr>
              <a:buFontTx/>
              <a:buChar char="-"/>
            </a:pPr>
            <a:r>
              <a:rPr lang="fr-FR" sz="1400" dirty="0" smtClean="0">
                <a:solidFill>
                  <a:schemeClr val="accent2">
                    <a:lumMod val="50000"/>
                  </a:schemeClr>
                </a:solidFill>
              </a:rPr>
              <a:t> Debout, les yeux fermés, inspirez profondément, retenez votre respiration poumons pleins,</a:t>
            </a:r>
          </a:p>
          <a:p>
            <a:pPr>
              <a:buFontTx/>
              <a:buChar char="-"/>
            </a:pPr>
            <a:r>
              <a:rPr lang="fr-FR" sz="1400" dirty="0" smtClean="0">
                <a:solidFill>
                  <a:schemeClr val="accent2">
                    <a:lumMod val="50000"/>
                  </a:schemeClr>
                </a:solidFill>
              </a:rPr>
              <a:t> Fermez vos poings et serrez-les, raidissez vos bras, verrouillez les coudes,</a:t>
            </a:r>
          </a:p>
          <a:p>
            <a:pPr>
              <a:buFontTx/>
              <a:buChar char="-"/>
            </a:pPr>
            <a:r>
              <a:rPr lang="fr-FR" sz="1400" dirty="0" smtClean="0">
                <a:solidFill>
                  <a:schemeClr val="accent2">
                    <a:lumMod val="50000"/>
                  </a:schemeClr>
                </a:solidFill>
              </a:rPr>
              <a:t> Le mouvement consiste à lever et abaisser les épaules assez vigoureusement pendant </a:t>
            </a:r>
            <a:r>
              <a:rPr lang="fr-FR" sz="1400" dirty="0" smtClean="0">
                <a:solidFill>
                  <a:schemeClr val="accent2">
                    <a:lumMod val="50000"/>
                  </a:schemeClr>
                </a:solidFill>
              </a:rPr>
              <a:t> </a:t>
            </a:r>
            <a:br>
              <a:rPr lang="fr-FR" sz="1400" dirty="0" smtClean="0">
                <a:solidFill>
                  <a:schemeClr val="accent2">
                    <a:lumMod val="50000"/>
                  </a:schemeClr>
                </a:solidFill>
              </a:rPr>
            </a:br>
            <a:r>
              <a:rPr lang="fr-FR" sz="1400" dirty="0" smtClean="0">
                <a:solidFill>
                  <a:schemeClr val="accent2">
                    <a:lumMod val="50000"/>
                  </a:schemeClr>
                </a:solidFill>
              </a:rPr>
              <a:t>  quelques </a:t>
            </a:r>
            <a:r>
              <a:rPr lang="fr-FR" sz="1400" dirty="0" smtClean="0">
                <a:solidFill>
                  <a:schemeClr val="accent2">
                    <a:lumMod val="50000"/>
                  </a:schemeClr>
                </a:solidFill>
              </a:rPr>
              <a:t>secondes.</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Cessez, expirez par le nez, récupérez,</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Laissez votre respiration s'apaiser, présent à vous-même, à vos sensations physiques, </a:t>
            </a:r>
            <a:r>
              <a:rPr lang="fr-FR" sz="1400" dirty="0" smtClean="0">
                <a:solidFill>
                  <a:schemeClr val="accent2">
                    <a:lumMod val="50000"/>
                  </a:schemeClr>
                </a:solidFill>
              </a:rPr>
              <a:t/>
            </a:r>
            <a:br>
              <a:rPr lang="fr-FR" sz="1400" dirty="0" smtClean="0">
                <a:solidFill>
                  <a:schemeClr val="accent2">
                    <a:lumMod val="50000"/>
                  </a:schemeClr>
                </a:solidFill>
              </a:rPr>
            </a:br>
            <a:r>
              <a:rPr lang="fr-FR" sz="1400" dirty="0" smtClean="0">
                <a:solidFill>
                  <a:schemeClr val="accent2">
                    <a:lumMod val="50000"/>
                  </a:schemeClr>
                </a:solidFill>
              </a:rPr>
              <a:t>  éventuellement </a:t>
            </a:r>
            <a:r>
              <a:rPr lang="fr-FR" sz="1400" dirty="0" smtClean="0">
                <a:solidFill>
                  <a:schemeClr val="accent2">
                    <a:lumMod val="50000"/>
                  </a:schemeClr>
                </a:solidFill>
              </a:rPr>
              <a:t>à vos émotions, à vos réflexions, sans jugement ou censure, sans apriori, </a:t>
            </a:r>
            <a:r>
              <a:rPr lang="fr-FR" sz="1400" dirty="0" smtClean="0">
                <a:solidFill>
                  <a:schemeClr val="accent2">
                    <a:lumMod val="50000"/>
                  </a:schemeClr>
                </a:solidFill>
              </a:rPr>
              <a:t/>
            </a:r>
            <a:br>
              <a:rPr lang="fr-FR" sz="1400" dirty="0" smtClean="0">
                <a:solidFill>
                  <a:schemeClr val="accent2">
                    <a:lumMod val="50000"/>
                  </a:schemeClr>
                </a:solidFill>
              </a:rPr>
            </a:br>
            <a:r>
              <a:rPr lang="fr-FR" sz="1400" dirty="0" smtClean="0">
                <a:solidFill>
                  <a:schemeClr val="accent2">
                    <a:lumMod val="50000"/>
                  </a:schemeClr>
                </a:solidFill>
              </a:rPr>
              <a:t>  laissez </a:t>
            </a:r>
            <a:r>
              <a:rPr lang="fr-FR" sz="1400" dirty="0" smtClean="0">
                <a:solidFill>
                  <a:schemeClr val="accent2">
                    <a:lumMod val="50000"/>
                  </a:schemeClr>
                </a:solidFill>
              </a:rPr>
              <a:t>venir. </a:t>
            </a:r>
          </a:p>
          <a:p>
            <a:endParaRPr lang="fr-FR" sz="1400" dirty="0" smtClean="0">
              <a:solidFill>
                <a:schemeClr val="accent2">
                  <a:lumMod val="50000"/>
                </a:schemeClr>
              </a:solidFill>
            </a:endParaRPr>
          </a:p>
          <a:p>
            <a:r>
              <a:rPr lang="fr-FR" sz="1400" dirty="0" smtClean="0">
                <a:solidFill>
                  <a:schemeClr val="accent2">
                    <a:lumMod val="50000"/>
                  </a:schemeClr>
                </a:solidFill>
              </a:rPr>
              <a:t>Durée : 8 min</a:t>
            </a:r>
            <a:endParaRPr lang="fr-FR" sz="1400" dirty="0" smtClean="0"/>
          </a:p>
          <a:p>
            <a:endParaRPr lang="fr-FR" sz="1400" dirty="0"/>
          </a:p>
        </p:txBody>
      </p:sp>
      <p:sp>
        <p:nvSpPr>
          <p:cNvPr id="8" name="Rectangle 7"/>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3</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21</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955203"/>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Maîtrise de la respiration </a:t>
            </a:r>
            <a:r>
              <a:rPr lang="fr-FR" dirty="0" smtClean="0">
                <a:solidFill>
                  <a:schemeClr val="accent2">
                    <a:lumMod val="50000"/>
                  </a:schemeClr>
                </a:solidFill>
              </a:rPr>
              <a:t>(SDBV)</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Théorie : </a:t>
            </a:r>
            <a:r>
              <a:rPr lang="fr-FR" sz="1400" dirty="0" smtClean="0">
                <a:solidFill>
                  <a:schemeClr val="accent2">
                    <a:lumMod val="50000"/>
                  </a:schemeClr>
                </a:solidFill>
              </a:rPr>
              <a:t>La sophrologie, comment ça fonctionne ? (support cours pour pochette participant)</a:t>
            </a:r>
            <a:endParaRPr lang="fr-FR" dirty="0" smtClean="0">
              <a:solidFill>
                <a:schemeClr val="accent2">
                  <a:lumMod val="50000"/>
                </a:schemeClr>
              </a:solidFill>
            </a:endParaRPr>
          </a:p>
          <a:p>
            <a:pPr>
              <a:buFontTx/>
              <a:buChar char="-"/>
            </a:pPr>
            <a:r>
              <a:rPr lang="fr-FR" dirty="0" smtClean="0">
                <a:solidFill>
                  <a:schemeClr val="accent2">
                    <a:lumMod val="50000"/>
                  </a:schemeClr>
                </a:solidFill>
              </a:rPr>
              <a:t> </a:t>
            </a:r>
            <a:r>
              <a:rPr lang="fr-FR" sz="1600" dirty="0" smtClean="0">
                <a:solidFill>
                  <a:schemeClr val="accent2">
                    <a:lumMod val="50000"/>
                  </a:schemeClr>
                </a:solidFill>
              </a:rPr>
              <a:t>Objectif : </a:t>
            </a:r>
            <a:r>
              <a:rPr lang="fr-FR" sz="1400" dirty="0" smtClean="0">
                <a:solidFill>
                  <a:schemeClr val="accent2">
                    <a:lumMod val="50000"/>
                  </a:schemeClr>
                </a:solidFill>
              </a:rPr>
              <a:t>Découverte de la </a:t>
            </a:r>
            <a:r>
              <a:rPr lang="fr-FR" sz="1400" dirty="0" err="1" smtClean="0">
                <a:solidFill>
                  <a:schemeClr val="accent2">
                    <a:lumMod val="50000"/>
                  </a:schemeClr>
                </a:solidFill>
              </a:rPr>
              <a:t>sophro</a:t>
            </a:r>
            <a:r>
              <a:rPr lang="fr-FR" sz="1400" dirty="0" smtClean="0">
                <a:solidFill>
                  <a:schemeClr val="accent2">
                    <a:lumMod val="50000"/>
                  </a:schemeClr>
                </a:solidFill>
              </a:rPr>
              <a:t> et maîtrise de la respiration</a:t>
            </a: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Mudra :</a:t>
            </a:r>
            <a:r>
              <a:rPr lang="fr-FR" sz="1400" dirty="0" smtClean="0">
                <a:solidFill>
                  <a:schemeClr val="accent2">
                    <a:lumMod val="50000"/>
                  </a:schemeClr>
                </a:solidFill>
              </a:rPr>
              <a:t> Nettoyage physique et psychique.</a:t>
            </a:r>
          </a:p>
          <a:p>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Protocole :</a:t>
            </a:r>
          </a:p>
          <a:p>
            <a:r>
              <a:rPr lang="fr-FR" sz="1400" dirty="0" smtClean="0">
                <a:solidFill>
                  <a:schemeClr val="accent2">
                    <a:lumMod val="50000"/>
                  </a:schemeClr>
                </a:solidFill>
              </a:rPr>
              <a:t>- Dialogue pré-sophronique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Respiration en vagues entre thorax et abdomen (reprise exercice RDC2 DU 4° système)</a:t>
            </a:r>
          </a:p>
          <a:p>
            <a:pPr>
              <a:buFontTx/>
              <a:buChar char="-"/>
            </a:pPr>
            <a:r>
              <a:rPr lang="fr-FR" sz="1400" dirty="0" smtClean="0">
                <a:solidFill>
                  <a:schemeClr val="accent2">
                    <a:lumMod val="50000"/>
                  </a:schemeClr>
                </a:solidFill>
              </a:rPr>
              <a:t> SRS avec le mot "calme"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Intention :  </a:t>
            </a:r>
            <a:r>
              <a:rPr lang="fr-FR" sz="1400" dirty="0" smtClean="0">
                <a:solidFill>
                  <a:schemeClr val="accent2">
                    <a:lumMod val="50000"/>
                  </a:schemeClr>
                </a:solidFill>
              </a:rPr>
              <a:t>Prise de conscience comment mon corps respire et sensations des bénéfices immédiats que je peux en retirer.</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Durée : </a:t>
            </a:r>
            <a:r>
              <a:rPr lang="fr-FR" sz="1400" dirty="0" smtClean="0">
                <a:solidFill>
                  <a:schemeClr val="accent2">
                    <a:lumMod val="50000"/>
                  </a:schemeClr>
                </a:solidFill>
              </a:rPr>
              <a:t>30 min</a:t>
            </a:r>
          </a:p>
          <a:p>
            <a:pPr>
              <a:buFontTx/>
              <a:buChar char="-"/>
            </a:pPr>
            <a:endParaRPr lang="fr-FR" sz="14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4</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22</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647426"/>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Contemplation Passive du Schéma Corporel </a:t>
            </a:r>
            <a:r>
              <a:rPr lang="fr-FR" dirty="0" smtClean="0">
                <a:solidFill>
                  <a:schemeClr val="accent2">
                    <a:lumMod val="50000"/>
                  </a:schemeClr>
                </a:solidFill>
              </a:rPr>
              <a:t>(SCPSC)</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Concentration sur notre monde intérieur</a:t>
            </a:r>
          </a:p>
          <a:p>
            <a:r>
              <a:rPr lang="fr-FR" sz="1400" dirty="0" smtClean="0">
                <a:solidFill>
                  <a:schemeClr val="accent2">
                    <a:lumMod val="50000"/>
                  </a:schemeClr>
                </a:solidFill>
              </a:rPr>
              <a:t>- </a:t>
            </a:r>
            <a:r>
              <a:rPr lang="fr-FR" sz="1400" dirty="0" err="1" smtClean="0">
                <a:solidFill>
                  <a:schemeClr val="accent2">
                    <a:lumMod val="50000"/>
                  </a:schemeClr>
                </a:solidFill>
              </a:rPr>
              <a:t>Tratac</a:t>
            </a:r>
            <a:r>
              <a:rPr lang="fr-FR" sz="1400" dirty="0" smtClean="0">
                <a:solidFill>
                  <a:schemeClr val="accent2">
                    <a:lumMod val="50000"/>
                  </a:schemeClr>
                </a:solidFill>
              </a:rPr>
              <a:t> : Permet de trouver un état de détente corporelle et psychique immédiat.</a:t>
            </a:r>
          </a:p>
          <a:p>
            <a:r>
              <a:rPr lang="fr-FR" sz="1600" dirty="0" smtClean="0">
                <a:solidFill>
                  <a:schemeClr val="accent2">
                    <a:lumMod val="50000"/>
                  </a:schemeClr>
                </a:solidFill>
              </a:rPr>
              <a:t>Protocole :</a:t>
            </a:r>
          </a:p>
          <a:p>
            <a:r>
              <a:rPr lang="fr-FR" sz="1400" dirty="0" smtClean="0">
                <a:solidFill>
                  <a:schemeClr val="accent2">
                    <a:lumMod val="50000"/>
                  </a:schemeClr>
                </a:solidFill>
              </a:rPr>
              <a:t>- Dialogue pré-sophronique</a:t>
            </a:r>
          </a:p>
          <a:p>
            <a:pPr>
              <a:buFontTx/>
              <a:buChar char="-"/>
            </a:pPr>
            <a:r>
              <a:rPr lang="fr-FR" sz="1400" dirty="0" smtClean="0">
                <a:solidFill>
                  <a:schemeClr val="accent2">
                    <a:lumMod val="50000"/>
                  </a:schemeClr>
                </a:solidFill>
              </a:rPr>
              <a:t>3 techniques Clés</a:t>
            </a:r>
          </a:p>
          <a:p>
            <a:pPr>
              <a:buFontTx/>
              <a:buChar char="-"/>
            </a:pPr>
            <a:r>
              <a:rPr lang="fr-FR" sz="1400" dirty="0" smtClean="0">
                <a:solidFill>
                  <a:schemeClr val="accent2">
                    <a:lumMod val="50000"/>
                  </a:schemeClr>
                </a:solidFill>
              </a:rPr>
              <a:t> Perception et attention de l'objet cher</a:t>
            </a:r>
          </a:p>
          <a:p>
            <a:pPr>
              <a:buFontTx/>
              <a:buChar char="-"/>
            </a:pPr>
            <a:r>
              <a:rPr lang="fr-FR" sz="1400" dirty="0" smtClean="0">
                <a:solidFill>
                  <a:schemeClr val="accent2">
                    <a:lumMod val="50000"/>
                  </a:schemeClr>
                </a:solidFill>
              </a:rPr>
              <a:t> Contemplation extérieures du SC</a:t>
            </a:r>
          </a:p>
          <a:p>
            <a:pPr>
              <a:buFontTx/>
              <a:buChar char="-"/>
            </a:pPr>
            <a:r>
              <a:rPr lang="fr-FR" sz="1400" dirty="0" smtClean="0">
                <a:solidFill>
                  <a:schemeClr val="accent2">
                    <a:lumMod val="50000"/>
                  </a:schemeClr>
                </a:solidFill>
              </a:rPr>
              <a:t> Contemplation interne du SC</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Vivance</a:t>
            </a:r>
            <a:r>
              <a:rPr lang="fr-FR" sz="1400" dirty="0" smtClean="0">
                <a:solidFill>
                  <a:schemeClr val="accent2">
                    <a:lumMod val="50000"/>
                  </a:schemeClr>
                </a:solidFill>
              </a:rPr>
              <a:t> de la corporalité</a:t>
            </a:r>
          </a:p>
          <a:p>
            <a:pPr>
              <a:buFontTx/>
              <a:buChar char="-"/>
            </a:pPr>
            <a:r>
              <a:rPr lang="fr-FR" sz="1400" dirty="0" smtClean="0">
                <a:solidFill>
                  <a:schemeClr val="accent2">
                    <a:lumMod val="50000"/>
                  </a:schemeClr>
                </a:solidFill>
              </a:rPr>
              <a:t> 3 qualités</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Intention </a:t>
            </a:r>
            <a:r>
              <a:rPr lang="fr-FR" sz="1400" dirty="0" smtClean="0">
                <a:solidFill>
                  <a:schemeClr val="accent2">
                    <a:lumMod val="50000"/>
                  </a:schemeClr>
                </a:solidFill>
              </a:rPr>
              <a:t>: Conscience corporelle, sensations, images, émotions et idées, respiration plaisir. Qui observe ? Image qui correspond au calme </a:t>
            </a:r>
            <a:r>
              <a:rPr lang="fr-FR" sz="1400" dirty="0" smtClean="0">
                <a:solidFill>
                  <a:schemeClr val="accent2">
                    <a:lumMod val="50000"/>
                  </a:schemeClr>
                </a:solidFill>
                <a:sym typeface="Wingdings" pitchFamily="2" charset="2"/>
              </a:rPr>
              <a:t> enracinement. (Sophro Perception des 5 sens + Exercice RD1 du 1</a:t>
            </a:r>
            <a:r>
              <a:rPr lang="fr-FR" sz="1400" baseline="30000" dirty="0" smtClean="0">
                <a:solidFill>
                  <a:schemeClr val="accent2">
                    <a:lumMod val="50000"/>
                  </a:schemeClr>
                </a:solidFill>
                <a:sym typeface="Wingdings" pitchFamily="2" charset="2"/>
              </a:rPr>
              <a:t>er</a:t>
            </a:r>
            <a:r>
              <a:rPr lang="fr-FR" sz="1400" dirty="0" smtClean="0">
                <a:solidFill>
                  <a:schemeClr val="accent2">
                    <a:lumMod val="50000"/>
                  </a:schemeClr>
                </a:solidFill>
                <a:sym typeface="Wingdings" pitchFamily="2" charset="2"/>
              </a:rPr>
              <a:t> système ).</a:t>
            </a:r>
            <a:endParaRPr lang="fr-FR" sz="1400" dirty="0" smtClean="0">
              <a:solidFill>
                <a:schemeClr val="accent2">
                  <a:lumMod val="50000"/>
                </a:schemeClr>
              </a:solidFill>
            </a:endParaRPr>
          </a:p>
          <a:p>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Durée : </a:t>
            </a:r>
            <a:r>
              <a:rPr lang="fr-FR" sz="1400" dirty="0" smtClean="0">
                <a:solidFill>
                  <a:schemeClr val="accent2">
                    <a:lumMod val="50000"/>
                  </a:schemeClr>
                </a:solidFill>
              </a:rPr>
              <a:t>45 min</a:t>
            </a:r>
            <a:endParaRPr lang="fr-FR" sz="14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4</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23</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3139321"/>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Apprentissage Intra-sophronique de SCPCS</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Objectif : </a:t>
            </a:r>
            <a:r>
              <a:rPr lang="fr-FR" sz="1400" dirty="0" smtClean="0">
                <a:solidFill>
                  <a:schemeClr val="accent2">
                    <a:lumMod val="50000"/>
                  </a:schemeClr>
                </a:solidFill>
              </a:rPr>
              <a:t>Regarder à l'intérieur de soi, s'observer, se connaître</a:t>
            </a:r>
          </a:p>
          <a:p>
            <a:endParaRPr lang="fr-FR" sz="1400" dirty="0" smtClean="0">
              <a:solidFill>
                <a:schemeClr val="accent2">
                  <a:lumMod val="50000"/>
                </a:schemeClr>
              </a:solidFill>
            </a:endParaRPr>
          </a:p>
          <a:p>
            <a:r>
              <a:rPr lang="fr-FR" sz="1600" dirty="0" smtClean="0">
                <a:solidFill>
                  <a:schemeClr val="accent2">
                    <a:lumMod val="50000"/>
                  </a:schemeClr>
                </a:solidFill>
              </a:rPr>
              <a:t>Protocole :</a:t>
            </a:r>
            <a:r>
              <a:rPr lang="fr-FR" sz="1400" dirty="0" smtClean="0"/>
              <a:t> </a:t>
            </a:r>
            <a:r>
              <a:rPr lang="fr-FR" sz="1400" dirty="0" smtClean="0">
                <a:solidFill>
                  <a:schemeClr val="accent2">
                    <a:lumMod val="50000"/>
                  </a:schemeClr>
                </a:solidFill>
              </a:rPr>
              <a:t>Observation et description du monde intérieur</a:t>
            </a:r>
          </a:p>
          <a:p>
            <a:r>
              <a:rPr lang="fr-FR" sz="1400" dirty="0" smtClean="0">
                <a:solidFill>
                  <a:schemeClr val="accent2">
                    <a:lumMod val="50000"/>
                  </a:schemeClr>
                </a:solidFill>
              </a:rPr>
              <a:t>- conscience corporelle</a:t>
            </a:r>
          </a:p>
          <a:p>
            <a:r>
              <a:rPr lang="fr-FR" sz="1400" dirty="0" smtClean="0">
                <a:solidFill>
                  <a:schemeClr val="accent2">
                    <a:lumMod val="50000"/>
                  </a:schemeClr>
                </a:solidFill>
              </a:rPr>
              <a:t>- sensations</a:t>
            </a:r>
          </a:p>
          <a:p>
            <a:r>
              <a:rPr lang="fr-FR" sz="1400" dirty="0" smtClean="0">
                <a:solidFill>
                  <a:schemeClr val="accent2">
                    <a:lumMod val="50000"/>
                  </a:schemeClr>
                </a:solidFill>
              </a:rPr>
              <a:t>- images</a:t>
            </a:r>
          </a:p>
          <a:p>
            <a:r>
              <a:rPr lang="fr-FR" sz="1400" dirty="0" smtClean="0">
                <a:solidFill>
                  <a:schemeClr val="accent2">
                    <a:lumMod val="50000"/>
                  </a:schemeClr>
                </a:solidFill>
              </a:rPr>
              <a:t>- émotions et idées</a:t>
            </a:r>
          </a:p>
          <a:p>
            <a:r>
              <a:rPr lang="fr-FR" sz="1400" dirty="0" smtClean="0">
                <a:solidFill>
                  <a:schemeClr val="accent2">
                    <a:lumMod val="50000"/>
                  </a:schemeClr>
                </a:solidFill>
              </a:rPr>
              <a:t>- respiration plaisir</a:t>
            </a:r>
          </a:p>
          <a:p>
            <a:endParaRPr lang="fr-FR" sz="1400" dirty="0" smtClean="0">
              <a:solidFill>
                <a:schemeClr val="accent2">
                  <a:lumMod val="50000"/>
                </a:schemeClr>
              </a:solidFill>
            </a:endParaRPr>
          </a:p>
          <a:p>
            <a:pPr>
              <a:buFontTx/>
              <a:buChar char="-"/>
            </a:pPr>
            <a:endParaRPr lang="fr-FR" sz="1400" dirty="0" smtClean="0"/>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5</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3170099"/>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SAP</a:t>
            </a:r>
            <a:r>
              <a:rPr lang="fr-FR" dirty="0" smtClean="0">
                <a:solidFill>
                  <a:schemeClr val="accent2">
                    <a:lumMod val="50000"/>
                  </a:schemeClr>
                </a:solidFill>
              </a:rPr>
              <a:t> (Exercice de </a:t>
            </a:r>
            <a:r>
              <a:rPr lang="fr-FR" dirty="0" err="1" smtClean="0">
                <a:solidFill>
                  <a:schemeClr val="accent2">
                    <a:lumMod val="50000"/>
                  </a:schemeClr>
                </a:solidFill>
              </a:rPr>
              <a:t>futurisation</a:t>
            </a:r>
            <a:r>
              <a:rPr lang="fr-FR" dirty="0" smtClean="0">
                <a:solidFill>
                  <a:schemeClr val="accent2">
                    <a:lumMod val="50000"/>
                  </a:schemeClr>
                </a:solidFill>
              </a:rPr>
              <a:t>)</a:t>
            </a:r>
            <a:endParaRPr lang="fr-FR" b="1" u="sng" dirty="0" smtClean="0">
              <a:solidFill>
                <a:schemeClr val="accent2">
                  <a:lumMod val="50000"/>
                </a:schemeClr>
              </a:solidFill>
            </a:endParaRP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 Objectif :</a:t>
            </a:r>
          </a:p>
          <a:p>
            <a:pPr>
              <a:buFontTx/>
              <a:buChar char="-"/>
            </a:pPr>
            <a:r>
              <a:rPr lang="fr-FR" sz="1400" dirty="0" smtClean="0">
                <a:solidFill>
                  <a:schemeClr val="accent2">
                    <a:lumMod val="50000"/>
                  </a:schemeClr>
                </a:solidFill>
              </a:rPr>
              <a:t> </a:t>
            </a:r>
            <a:r>
              <a:rPr lang="fr-FR" sz="1400" dirty="0" smtClean="0">
                <a:solidFill>
                  <a:schemeClr val="accent2">
                    <a:lumMod val="50000"/>
                  </a:schemeClr>
                </a:solidFill>
              </a:rPr>
              <a:t>Visualiser le processus de réalisation de la mise en </a:t>
            </a:r>
            <a:r>
              <a:rPr lang="fr-FR" sz="1400" dirty="0" err="1" smtClean="0">
                <a:solidFill>
                  <a:schemeClr val="accent2">
                    <a:lumMod val="50000"/>
                  </a:schemeClr>
                </a:solidFill>
              </a:rPr>
              <a:t>oeuvre</a:t>
            </a:r>
            <a:r>
              <a:rPr lang="fr-FR" sz="1400" dirty="0" smtClean="0">
                <a:solidFill>
                  <a:schemeClr val="accent2">
                    <a:lumMod val="50000"/>
                  </a:schemeClr>
                </a:solidFill>
              </a:rPr>
              <a:t> du plan d'actions</a:t>
            </a:r>
            <a:endParaRPr lang="fr-FR" sz="1400" dirty="0" smtClean="0">
              <a:solidFill>
                <a:schemeClr val="accent2">
                  <a:lumMod val="50000"/>
                </a:schemeClr>
              </a:solidFill>
            </a:endParaRPr>
          </a:p>
          <a:p>
            <a:endParaRPr lang="fr-FR" sz="1600" dirty="0" smtClean="0">
              <a:solidFill>
                <a:schemeClr val="accent2">
                  <a:lumMod val="50000"/>
                </a:schemeClr>
              </a:solidFill>
            </a:endParaRPr>
          </a:p>
          <a:p>
            <a:r>
              <a:rPr lang="fr-FR" sz="1600" dirty="0" smtClean="0">
                <a:solidFill>
                  <a:schemeClr val="accent2">
                    <a:lumMod val="50000"/>
                  </a:schemeClr>
                </a:solidFill>
              </a:rPr>
              <a:t>Protocole :</a:t>
            </a:r>
            <a:endParaRPr lang="fr-FR" sz="1400" dirty="0" smtClean="0">
              <a:solidFill>
                <a:schemeClr val="accent2">
                  <a:lumMod val="50000"/>
                </a:schemeClr>
              </a:solidFill>
            </a:endParaRPr>
          </a:p>
          <a:p>
            <a:endParaRPr lang="fr-FR" sz="1400" dirty="0" smtClean="0">
              <a:solidFill>
                <a:schemeClr val="accent2">
                  <a:lumMod val="50000"/>
                </a:schemeClr>
              </a:solidFill>
            </a:endParaRPr>
          </a:p>
          <a:p>
            <a:endParaRPr lang="fr-FR" sz="1400" dirty="0" smtClean="0">
              <a:solidFill>
                <a:schemeClr val="accent2">
                  <a:lumMod val="50000"/>
                </a:schemeClr>
              </a:solidFill>
            </a:endParaRPr>
          </a:p>
          <a:p>
            <a:endParaRPr lang="fr-FR" sz="1400" dirty="0" smtClean="0">
              <a:solidFill>
                <a:schemeClr val="accent2">
                  <a:lumMod val="50000"/>
                </a:schemeClr>
              </a:solidFill>
            </a:endParaRPr>
          </a:p>
          <a:p>
            <a:r>
              <a:rPr lang="fr-FR" sz="1400" dirty="0" smtClean="0">
                <a:solidFill>
                  <a:schemeClr val="accent2">
                    <a:lumMod val="50000"/>
                  </a:schemeClr>
                </a:solidFill>
              </a:rPr>
              <a:t>Intention :</a:t>
            </a:r>
          </a:p>
          <a:p>
            <a:endParaRPr lang="fr-FR" sz="1400" dirty="0" smtClean="0">
              <a:solidFill>
                <a:schemeClr val="accent2">
                  <a:lumMod val="50000"/>
                </a:schemeClr>
              </a:solidFill>
            </a:endParaRPr>
          </a:p>
          <a:p>
            <a:pPr>
              <a:buFontTx/>
              <a:buChar char="-"/>
            </a:pPr>
            <a:endParaRPr lang="fr-FR" sz="1400" dirty="0" smtClean="0"/>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6</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25</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3816429"/>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SMSP</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Objectif : </a:t>
            </a:r>
            <a:r>
              <a:rPr lang="fr-FR" sz="1400" dirty="0" smtClean="0">
                <a:solidFill>
                  <a:schemeClr val="accent2">
                    <a:lumMod val="50000"/>
                  </a:schemeClr>
                </a:solidFill>
              </a:rPr>
              <a:t>Ancrage de  la confiance et de la sérénité</a:t>
            </a:r>
          </a:p>
          <a:p>
            <a:endParaRPr lang="fr-FR" sz="1400" dirty="0" smtClean="0">
              <a:solidFill>
                <a:schemeClr val="accent2">
                  <a:lumMod val="50000"/>
                </a:schemeClr>
              </a:solidFill>
            </a:endParaRPr>
          </a:p>
          <a:p>
            <a:r>
              <a:rPr lang="fr-FR" sz="1600" dirty="0" smtClean="0">
                <a:solidFill>
                  <a:schemeClr val="accent2">
                    <a:lumMod val="50000"/>
                  </a:schemeClr>
                </a:solidFill>
              </a:rPr>
              <a:t>Protocole :</a:t>
            </a:r>
            <a:endParaRPr lang="fr-FR" sz="1400" dirty="0" smtClean="0">
              <a:solidFill>
                <a:schemeClr val="accent2">
                  <a:lumMod val="50000"/>
                </a:schemeClr>
              </a:solidFill>
            </a:endParaRPr>
          </a:p>
          <a:p>
            <a:r>
              <a:rPr lang="fr-FR" sz="1400" dirty="0" smtClean="0">
                <a:solidFill>
                  <a:schemeClr val="accent2">
                    <a:lumMod val="50000"/>
                  </a:schemeClr>
                </a:solidFill>
              </a:rPr>
              <a:t>- Le bon souvenir (</a:t>
            </a:r>
            <a:r>
              <a:rPr lang="fr-FR" sz="1400" dirty="0" err="1" smtClean="0">
                <a:solidFill>
                  <a:schemeClr val="accent2">
                    <a:lumMod val="50000"/>
                  </a:schemeClr>
                </a:solidFill>
              </a:rPr>
              <a:t>Soprho</a:t>
            </a:r>
            <a:r>
              <a:rPr lang="fr-FR" sz="1400" dirty="0" smtClean="0">
                <a:solidFill>
                  <a:schemeClr val="accent2">
                    <a:lumMod val="50000"/>
                  </a:schemeClr>
                </a:solidFill>
              </a:rPr>
              <a:t> </a:t>
            </a:r>
            <a:r>
              <a:rPr lang="fr-FR" sz="1400" dirty="0" err="1" smtClean="0">
                <a:solidFill>
                  <a:schemeClr val="accent2">
                    <a:lumMod val="50000"/>
                  </a:schemeClr>
                </a:solidFill>
              </a:rPr>
              <a:t>Mnésie</a:t>
            </a:r>
            <a:r>
              <a:rPr lang="fr-FR" sz="1400" dirty="0" smtClean="0">
                <a:solidFill>
                  <a:schemeClr val="accent2">
                    <a:lumMod val="50000"/>
                  </a:schemeClr>
                </a:solidFill>
              </a:rPr>
              <a:t> </a:t>
            </a:r>
            <a:r>
              <a:rPr lang="fr-FR" sz="1400" dirty="0" err="1" smtClean="0">
                <a:solidFill>
                  <a:schemeClr val="accent2">
                    <a:lumMod val="50000"/>
                  </a:schemeClr>
                </a:solidFill>
              </a:rPr>
              <a:t>Senso</a:t>
            </a:r>
            <a:r>
              <a:rPr lang="fr-FR" sz="1400" dirty="0" smtClean="0">
                <a:solidFill>
                  <a:schemeClr val="accent2">
                    <a:lumMod val="50000"/>
                  </a:schemeClr>
                </a:solidFill>
              </a:rPr>
              <a:t>-Perceptive - SMSP)</a:t>
            </a:r>
          </a:p>
          <a:p>
            <a:r>
              <a:rPr lang="fr-FR" sz="1400" dirty="0" smtClean="0">
                <a:solidFill>
                  <a:schemeClr val="accent2">
                    <a:lumMod val="50000"/>
                  </a:schemeClr>
                </a:solidFill>
              </a:rPr>
              <a:t>- le corps plaisir et sourire</a:t>
            </a:r>
          </a:p>
          <a:p>
            <a:r>
              <a:rPr lang="fr-FR" sz="1400" dirty="0" smtClean="0">
                <a:solidFill>
                  <a:schemeClr val="accent2">
                    <a:lumMod val="50000"/>
                  </a:schemeClr>
                </a:solidFill>
              </a:rPr>
              <a:t>- Ancrage avec le geste signal</a:t>
            </a:r>
          </a:p>
          <a:p>
            <a:endParaRPr lang="fr-FR" sz="1400" dirty="0" smtClean="0">
              <a:solidFill>
                <a:schemeClr val="accent2">
                  <a:lumMod val="50000"/>
                </a:schemeClr>
              </a:solidFill>
            </a:endParaRPr>
          </a:p>
          <a:p>
            <a:r>
              <a:rPr lang="fr-FR" sz="1600" dirty="0" smtClean="0">
                <a:solidFill>
                  <a:schemeClr val="accent2">
                    <a:lumMod val="50000"/>
                  </a:schemeClr>
                </a:solidFill>
              </a:rPr>
              <a:t>Intention : </a:t>
            </a:r>
            <a:r>
              <a:rPr lang="fr-FR" sz="1400" dirty="0" smtClean="0">
                <a:solidFill>
                  <a:schemeClr val="accent2">
                    <a:lumMod val="50000"/>
                  </a:schemeClr>
                </a:solidFill>
              </a:rPr>
              <a:t>Ancrage par le geste signal du bien-être, du calme et de la sérénité par l'évocation d'une situation agréable pour faire face à une situation redoutée et anxiogène</a:t>
            </a:r>
          </a:p>
          <a:p>
            <a:r>
              <a:rPr lang="fr-FR" sz="1400" dirty="0" smtClean="0">
                <a:solidFill>
                  <a:schemeClr val="accent2">
                    <a:lumMod val="50000"/>
                  </a:schemeClr>
                </a:solidFill>
              </a:rPr>
              <a:t>Cultiver la sérénité, Développer sentiment de sécurité, communion avec lieu et souvenir positifs.</a:t>
            </a:r>
          </a:p>
          <a:p>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Durée : 30</a:t>
            </a:r>
            <a:r>
              <a:rPr lang="fr-FR" sz="1400" dirty="0" smtClean="0">
                <a:solidFill>
                  <a:schemeClr val="accent2">
                    <a:lumMod val="50000"/>
                  </a:schemeClr>
                </a:solidFill>
              </a:rPr>
              <a:t> min</a:t>
            </a:r>
          </a:p>
          <a:p>
            <a:pPr>
              <a:buFontTx/>
              <a:buChar char="-"/>
            </a:pPr>
            <a:endParaRPr lang="fr-FR" sz="14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7</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26</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339650"/>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Rencontre Sophro Dynamique </a:t>
            </a:r>
            <a:r>
              <a:rPr lang="fr-FR" dirty="0" smtClean="0">
                <a:solidFill>
                  <a:schemeClr val="accent2">
                    <a:lumMod val="50000"/>
                  </a:schemeClr>
                </a:solidFill>
              </a:rPr>
              <a:t> (TRSD)</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Développer l'alliance et l'énergie au sein de l'équipe. Cultiver la confiance, énergie circulante dans le cercle entre les personnes.</a:t>
            </a:r>
          </a:p>
          <a:p>
            <a:r>
              <a:rPr lang="fr-FR" sz="1600" dirty="0" smtClean="0">
                <a:solidFill>
                  <a:schemeClr val="accent2">
                    <a:lumMod val="50000"/>
                  </a:schemeClr>
                </a:solidFill>
              </a:rPr>
              <a:t>En début de séance debout Rotation nuque et Pompage</a:t>
            </a:r>
          </a:p>
          <a:p>
            <a:r>
              <a:rPr lang="fr-FR" sz="1600" dirty="0" smtClean="0">
                <a:solidFill>
                  <a:schemeClr val="accent2">
                    <a:lumMod val="50000"/>
                  </a:schemeClr>
                </a:solidFill>
              </a:rPr>
              <a:t>Puis en posture assise :</a:t>
            </a:r>
          </a:p>
          <a:p>
            <a:r>
              <a:rPr lang="fr-FR" sz="1600" dirty="0" smtClean="0">
                <a:solidFill>
                  <a:schemeClr val="accent2">
                    <a:lumMod val="50000"/>
                  </a:schemeClr>
                </a:solidFill>
              </a:rPr>
              <a:t>Protocole :</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pré-sophronique</a:t>
            </a:r>
          </a:p>
          <a:p>
            <a:r>
              <a:rPr lang="fr-FR" sz="1400" dirty="0" smtClean="0">
                <a:solidFill>
                  <a:schemeClr val="accent2">
                    <a:lumMod val="50000"/>
                  </a:schemeClr>
                </a:solidFill>
              </a:rPr>
              <a:t>- 3 tech Clés</a:t>
            </a:r>
          </a:p>
          <a:p>
            <a:pPr>
              <a:buFontTx/>
              <a:buChar char="-"/>
            </a:pPr>
            <a:r>
              <a:rPr lang="fr-FR" sz="1400" dirty="0" smtClean="0">
                <a:solidFill>
                  <a:schemeClr val="accent2">
                    <a:lumMod val="50000"/>
                  </a:schemeClr>
                </a:solidFill>
              </a:rPr>
              <a:t>  Contact visuel,</a:t>
            </a:r>
          </a:p>
          <a:p>
            <a:pPr>
              <a:buFontTx/>
              <a:buChar char="-"/>
            </a:pPr>
            <a:r>
              <a:rPr lang="fr-FR" sz="1400" dirty="0" smtClean="0">
                <a:solidFill>
                  <a:schemeClr val="accent2">
                    <a:lumMod val="50000"/>
                  </a:schemeClr>
                </a:solidFill>
              </a:rPr>
              <a:t> Visualisation flux énergétique entre les participants, </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Intention : </a:t>
            </a:r>
            <a:r>
              <a:rPr lang="fr-FR" sz="1400" dirty="0" smtClean="0">
                <a:solidFill>
                  <a:schemeClr val="accent2">
                    <a:lumMod val="50000"/>
                  </a:schemeClr>
                </a:solidFill>
              </a:rPr>
              <a:t>Renforcer la bienveillance, le respect entre les membres</a:t>
            </a:r>
          </a:p>
          <a:p>
            <a:endParaRPr lang="fr-FR" sz="1400" dirty="0" smtClean="0">
              <a:solidFill>
                <a:schemeClr val="accent2">
                  <a:lumMod val="50000"/>
                </a:schemeClr>
              </a:solidFill>
            </a:endParaRPr>
          </a:p>
          <a:p>
            <a:pPr>
              <a:buFontTx/>
              <a:buChar char="-"/>
            </a:pPr>
            <a:r>
              <a:rPr lang="fr-FR" sz="1600" dirty="0" smtClean="0">
                <a:solidFill>
                  <a:schemeClr val="accent2">
                    <a:lumMod val="50000"/>
                  </a:schemeClr>
                </a:solidFill>
              </a:rPr>
              <a:t> Durée : </a:t>
            </a:r>
            <a:r>
              <a:rPr lang="fr-FR" sz="1400" dirty="0" smtClean="0">
                <a:solidFill>
                  <a:schemeClr val="accent2">
                    <a:lumMod val="50000"/>
                  </a:schemeClr>
                </a:solidFill>
              </a:rPr>
              <a:t>30 min</a:t>
            </a:r>
            <a:endParaRPr lang="fr-FR" sz="1400" dirty="0" smtClean="0"/>
          </a:p>
          <a:p>
            <a:endParaRPr lang="fr-FR"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8</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27</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278094"/>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Sophrologie Ludiques des capacités</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Acceptation et respect des différences</a:t>
            </a:r>
          </a:p>
          <a:p>
            <a:r>
              <a:rPr lang="fr-FR" sz="1600" dirty="0" smtClean="0">
                <a:solidFill>
                  <a:schemeClr val="accent2">
                    <a:lumMod val="50000"/>
                  </a:schemeClr>
                </a:solidFill>
              </a:rPr>
              <a:t>Protocole :</a:t>
            </a:r>
          </a:p>
          <a:p>
            <a:pPr>
              <a:buFontTx/>
              <a:buChar char="-"/>
            </a:pPr>
            <a:r>
              <a:rPr lang="fr-FR" dirty="0" smtClean="0">
                <a:solidFill>
                  <a:schemeClr val="accent2">
                    <a:lumMod val="50000"/>
                  </a:schemeClr>
                </a:solidFill>
              </a:rPr>
              <a:t> Dialogue pré-sophronique</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Mouvement RD1 : Rotation nuque et Pompage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Echange des capacités</a:t>
            </a:r>
          </a:p>
          <a:p>
            <a:pPr>
              <a:buFontTx/>
              <a:buChar char="-"/>
            </a:pPr>
            <a:r>
              <a:rPr lang="fr-FR" sz="1400" dirty="0" smtClean="0">
                <a:solidFill>
                  <a:schemeClr val="accent2">
                    <a:lumMod val="50000"/>
                  </a:schemeClr>
                </a:solidFill>
              </a:rPr>
              <a:t> Ce que je donne, ce que je reçois</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Autonomie et interdépendance, conscience de ses propres capacités</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Durée : 30 min</a:t>
            </a:r>
            <a:endParaRPr lang="fr-FR" sz="1400" dirty="0" smtClean="0"/>
          </a:p>
          <a:p>
            <a:endParaRPr lang="fr-FR"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9</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28</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647426"/>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Histoire collective </a:t>
            </a:r>
            <a:r>
              <a:rPr lang="fr-FR" dirty="0" smtClean="0">
                <a:solidFill>
                  <a:schemeClr val="accent2">
                    <a:lumMod val="50000"/>
                  </a:schemeClr>
                </a:solidFill>
              </a:rPr>
              <a:t>(SAO)</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Créativité et alliance</a:t>
            </a:r>
          </a:p>
          <a:p>
            <a:endParaRPr lang="fr-FR" sz="1400" dirty="0" smtClean="0">
              <a:solidFill>
                <a:schemeClr val="accent2">
                  <a:lumMod val="50000"/>
                </a:schemeClr>
              </a:solidFill>
            </a:endParaRPr>
          </a:p>
          <a:p>
            <a:r>
              <a:rPr lang="fr-FR" sz="1600" dirty="0" smtClean="0">
                <a:solidFill>
                  <a:schemeClr val="accent2">
                    <a:lumMod val="50000"/>
                  </a:schemeClr>
                </a:solidFill>
              </a:rPr>
              <a:t>Protocole : </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Dialogue pré-sophronique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Tratac</a:t>
            </a:r>
            <a:endParaRPr lang="fr-FR" sz="1400" dirty="0" smtClean="0">
              <a:solidFill>
                <a:schemeClr val="accent2">
                  <a:lumMod val="50000"/>
                </a:schemeClr>
              </a:solidFill>
            </a:endParaRP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a:t>
            </a:r>
          </a:p>
          <a:p>
            <a:pPr>
              <a:buFontTx/>
              <a:buChar char="-"/>
            </a:pPr>
            <a:r>
              <a:rPr lang="fr-FR" sz="1400" dirty="0" smtClean="0">
                <a:solidFill>
                  <a:schemeClr val="accent2">
                    <a:lumMod val="50000"/>
                  </a:schemeClr>
                </a:solidFill>
              </a:rPr>
              <a:t> Renforcement des capacités (SPC)</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Interdépendance et confiance dans les capacités de l'autre pour réaliser quelque chose ensemble.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Durée : 45 min</a:t>
            </a:r>
            <a:endParaRPr lang="fr-FR" sz="1400" dirty="0" smtClean="0"/>
          </a:p>
          <a:p>
            <a:endParaRPr lang="fr-FR"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10</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29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801314"/>
          </a:xfrm>
          <a:prstGeom prst="rect">
            <a:avLst/>
          </a:prstGeom>
          <a:solidFill>
            <a:schemeClr val="accent2">
              <a:lumMod val="20000"/>
              <a:lumOff val="80000"/>
            </a:schemeClr>
          </a:solid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Présence des Valeurs </a:t>
            </a:r>
            <a:r>
              <a:rPr lang="fr-FR" dirty="0" smtClean="0">
                <a:solidFill>
                  <a:schemeClr val="accent2">
                    <a:lumMod val="50000"/>
                  </a:schemeClr>
                </a:solidFill>
              </a:rPr>
              <a:t>(SPV)</a:t>
            </a:r>
          </a:p>
          <a:p>
            <a:endParaRPr lang="fr-FR" dirty="0" smtClean="0">
              <a:solidFill>
                <a:schemeClr val="accent2">
                  <a:lumMod val="50000"/>
                </a:schemeClr>
              </a:solidFill>
            </a:endParaRPr>
          </a:p>
          <a:p>
            <a:r>
              <a:rPr lang="fr-FR" sz="1600" dirty="0" smtClean="0">
                <a:solidFill>
                  <a:schemeClr val="accent2">
                    <a:lumMod val="50000"/>
                  </a:schemeClr>
                </a:solidFill>
              </a:rPr>
              <a:t>Objectif :</a:t>
            </a:r>
            <a:r>
              <a:rPr lang="fr-FR" sz="1400" dirty="0" smtClean="0">
                <a:solidFill>
                  <a:schemeClr val="accent2">
                    <a:lumMod val="50000"/>
                  </a:schemeClr>
                </a:solidFill>
              </a:rPr>
              <a:t>.   </a:t>
            </a:r>
          </a:p>
          <a:p>
            <a:endParaRPr lang="fr-FR" sz="1400" dirty="0" smtClean="0">
              <a:solidFill>
                <a:schemeClr val="accent2">
                  <a:lumMod val="50000"/>
                </a:schemeClr>
              </a:solidFill>
            </a:endParaRPr>
          </a:p>
          <a:p>
            <a:r>
              <a:rPr lang="fr-FR" sz="1600" dirty="0" smtClean="0">
                <a:solidFill>
                  <a:schemeClr val="accent2">
                    <a:lumMod val="50000"/>
                  </a:schemeClr>
                </a:solidFill>
              </a:rPr>
              <a:t>Protocole :</a:t>
            </a:r>
          </a:p>
          <a:p>
            <a:pPr>
              <a:buFontTx/>
              <a:buChar char="-"/>
            </a:pPr>
            <a:r>
              <a:rPr lang="fr-FR" sz="1400" dirty="0" smtClean="0">
                <a:solidFill>
                  <a:schemeClr val="accent2">
                    <a:lumMod val="50000"/>
                  </a:schemeClr>
                </a:solidFill>
              </a:rPr>
              <a:t>Dialogue pré-sophronique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Evocation des valeurs puis choix</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Manence</a:t>
            </a:r>
            <a:r>
              <a:rPr lang="fr-FR" sz="1400" dirty="0" smtClean="0">
                <a:solidFill>
                  <a:schemeClr val="accent2">
                    <a:lumMod val="50000"/>
                  </a:schemeClr>
                </a:solidFill>
              </a:rPr>
              <a:t> très lente avec SRS de la valeur sur chaque système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Rétromanence</a:t>
            </a:r>
            <a:r>
              <a:rPr lang="fr-FR" sz="1400" dirty="0" smtClean="0">
                <a:solidFill>
                  <a:schemeClr val="accent2">
                    <a:lumMod val="50000"/>
                  </a:schemeClr>
                </a:solidFill>
              </a:rPr>
              <a:t> avec SRS sur chaque système des phénomènes apparus </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Vivance</a:t>
            </a:r>
            <a:r>
              <a:rPr lang="fr-FR" sz="1400" dirty="0" smtClean="0">
                <a:solidFill>
                  <a:schemeClr val="accent2">
                    <a:lumMod val="50000"/>
                  </a:schemeClr>
                </a:solidFill>
              </a:rPr>
              <a:t> de la même valeur au futur</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Vivance</a:t>
            </a:r>
            <a:r>
              <a:rPr lang="fr-FR" sz="1400" dirty="0" smtClean="0">
                <a:solidFill>
                  <a:schemeClr val="accent2">
                    <a:lumMod val="50000"/>
                  </a:schemeClr>
                </a:solidFill>
              </a:rPr>
              <a:t> éventuelle d'autres valeurs propres à la personne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Apprendre à relativiser</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Durée : 30 mn</a:t>
            </a:r>
          </a:p>
          <a:p>
            <a:endParaRPr lang="fr-FR" sz="1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Objectif de la mission BETEN France</a:t>
            </a:r>
            <a:endParaRPr lang="fr-FR" dirty="0"/>
          </a:p>
        </p:txBody>
      </p:sp>
      <p:sp>
        <p:nvSpPr>
          <p:cNvPr id="3" name="Espace réservé du contenu 2"/>
          <p:cNvSpPr>
            <a:spLocks noGrp="1"/>
          </p:cNvSpPr>
          <p:nvPr>
            <p:ph sz="quarter" idx="1"/>
          </p:nvPr>
        </p:nvSpPr>
        <p:spPr/>
        <p:txBody>
          <a:bodyPr>
            <a:normAutofit fontScale="77500" lnSpcReduction="20000"/>
          </a:bodyPr>
          <a:lstStyle/>
          <a:p>
            <a:pPr lvl="0"/>
            <a:r>
              <a:rPr lang="fr-FR" sz="2300" b="1" u="sng" dirty="0" smtClean="0">
                <a:solidFill>
                  <a:schemeClr val="accent2">
                    <a:lumMod val="50000"/>
                  </a:schemeClr>
                </a:solidFill>
              </a:rPr>
              <a:t>La mission </a:t>
            </a:r>
            <a:r>
              <a:rPr lang="fr-FR" sz="2300" dirty="0" smtClean="0">
                <a:solidFill>
                  <a:schemeClr val="accent2">
                    <a:lumMod val="50000"/>
                  </a:schemeClr>
                </a:solidFill>
              </a:rPr>
              <a:t>comprend l'approche Forum Ouvert "OST" et l'accompagnement en sophrologie)</a:t>
            </a:r>
          </a:p>
          <a:p>
            <a:endParaRPr lang="fr-FR" sz="2300" dirty="0" smtClean="0">
              <a:solidFill>
                <a:schemeClr val="accent2">
                  <a:lumMod val="50000"/>
                </a:schemeClr>
              </a:solidFill>
            </a:endParaRPr>
          </a:p>
          <a:p>
            <a:r>
              <a:rPr lang="fr-FR" sz="2300" b="1" u="sng" dirty="0" smtClean="0">
                <a:solidFill>
                  <a:schemeClr val="accent2">
                    <a:lumMod val="50000"/>
                  </a:schemeClr>
                </a:solidFill>
              </a:rPr>
              <a:t>L'objectif de l'accompagnement sera de permettre :</a:t>
            </a:r>
          </a:p>
          <a:p>
            <a:pPr lvl="1"/>
            <a:r>
              <a:rPr lang="fr-FR" sz="2300" u="sng" dirty="0" smtClean="0">
                <a:solidFill>
                  <a:schemeClr val="accent2">
                    <a:lumMod val="50000"/>
                  </a:schemeClr>
                </a:solidFill>
              </a:rPr>
              <a:t>De renforcer les synergies </a:t>
            </a:r>
            <a:r>
              <a:rPr lang="fr-FR" sz="2300" dirty="0" smtClean="0">
                <a:solidFill>
                  <a:schemeClr val="accent2">
                    <a:lumMod val="50000"/>
                  </a:schemeClr>
                </a:solidFill>
              </a:rPr>
              <a:t>entre BETEN </a:t>
            </a:r>
            <a:r>
              <a:rPr lang="fr-FR" sz="2300" dirty="0" err="1" smtClean="0">
                <a:solidFill>
                  <a:schemeClr val="accent2">
                    <a:lumMod val="50000"/>
                  </a:schemeClr>
                </a:solidFill>
              </a:rPr>
              <a:t>Aroma</a:t>
            </a:r>
            <a:r>
              <a:rPr lang="fr-FR" sz="2300" dirty="0" smtClean="0">
                <a:solidFill>
                  <a:schemeClr val="accent2">
                    <a:lumMod val="50000"/>
                  </a:schemeClr>
                </a:solidFill>
              </a:rPr>
              <a:t> </a:t>
            </a:r>
            <a:r>
              <a:rPr lang="fr-FR" sz="2300" b="1" dirty="0" smtClean="0">
                <a:solidFill>
                  <a:schemeClr val="accent1">
                    <a:lumMod val="75000"/>
                  </a:schemeClr>
                </a:solidFill>
              </a:rPr>
              <a:t>*</a:t>
            </a:r>
            <a:r>
              <a:rPr lang="fr-FR" sz="2300" dirty="0" smtClean="0">
                <a:solidFill>
                  <a:schemeClr val="accent2">
                    <a:lumMod val="50000"/>
                  </a:schemeClr>
                </a:solidFill>
              </a:rPr>
              <a:t>et BETEN  Centre de </a:t>
            </a:r>
            <a:r>
              <a:rPr lang="fr-FR" sz="2300" dirty="0" err="1" smtClean="0">
                <a:solidFill>
                  <a:schemeClr val="accent2">
                    <a:lumMod val="50000"/>
                  </a:schemeClr>
                </a:solidFill>
              </a:rPr>
              <a:t>Bien-Etre</a:t>
            </a:r>
            <a:r>
              <a:rPr lang="fr-FR" sz="2300" b="1" dirty="0" smtClean="0">
                <a:solidFill>
                  <a:schemeClr val="accent1">
                    <a:lumMod val="75000"/>
                  </a:schemeClr>
                </a:solidFill>
              </a:rPr>
              <a:t>*</a:t>
            </a:r>
            <a:r>
              <a:rPr lang="fr-FR" sz="2300" dirty="0" smtClean="0">
                <a:solidFill>
                  <a:schemeClr val="accent2">
                    <a:lumMod val="50000"/>
                  </a:schemeClr>
                </a:solidFill>
              </a:rPr>
              <a:t>, </a:t>
            </a:r>
          </a:p>
          <a:p>
            <a:pPr lvl="1"/>
            <a:r>
              <a:rPr lang="fr-FR" sz="2300" u="sng" dirty="0" smtClean="0">
                <a:solidFill>
                  <a:schemeClr val="accent2">
                    <a:lumMod val="50000"/>
                  </a:schemeClr>
                </a:solidFill>
              </a:rPr>
              <a:t>A chacun de trouver sa place juste</a:t>
            </a:r>
            <a:r>
              <a:rPr lang="fr-FR" sz="2300" dirty="0" smtClean="0">
                <a:solidFill>
                  <a:schemeClr val="accent2">
                    <a:lumMod val="50000"/>
                  </a:schemeClr>
                </a:solidFill>
              </a:rPr>
              <a:t> et naturelle en lien avec les besoins de l'activité, leurs compétences et leur désir de travailler ensemble, en éliminant les tensions physiques et psychiques.</a:t>
            </a:r>
          </a:p>
          <a:p>
            <a:endParaRPr lang="fr-FR" sz="2300" dirty="0" smtClean="0">
              <a:solidFill>
                <a:schemeClr val="accent2">
                  <a:lumMod val="50000"/>
                </a:schemeClr>
              </a:solidFill>
            </a:endParaRPr>
          </a:p>
          <a:p>
            <a:r>
              <a:rPr lang="fr-FR" sz="2300" b="1" u="sng" dirty="0" smtClean="0">
                <a:solidFill>
                  <a:schemeClr val="accent2">
                    <a:lumMod val="50000"/>
                  </a:schemeClr>
                </a:solidFill>
              </a:rPr>
              <a:t>Les mots clés que nous retenons de nos échanges sont :</a:t>
            </a:r>
            <a:endParaRPr lang="fr-FR" sz="2300" dirty="0" smtClean="0">
              <a:solidFill>
                <a:schemeClr val="accent2">
                  <a:lumMod val="50000"/>
                </a:schemeClr>
              </a:solidFill>
            </a:endParaRPr>
          </a:p>
          <a:p>
            <a:r>
              <a:rPr lang="fr-FR" sz="2300" dirty="0" smtClean="0">
                <a:solidFill>
                  <a:schemeClr val="accent2">
                    <a:lumMod val="50000"/>
                  </a:schemeClr>
                </a:solidFill>
              </a:rPr>
              <a:t>Polyvalence, solidarité, ouverture d'esprit, cohésion, fluidité, synergie, réactivité, échanges, frustrations, tensions, intégration, cohésion de l'équipe pour la gestion, comprendre ses atouts individuels, compétences, s'épanouir, des pièces qui s'assemblent, "y aller à fond mais en s'</a:t>
            </a:r>
            <a:r>
              <a:rPr lang="fr-FR" sz="2300" dirty="0" err="1" smtClean="0">
                <a:solidFill>
                  <a:schemeClr val="accent2">
                    <a:lumMod val="50000"/>
                  </a:schemeClr>
                </a:solidFill>
              </a:rPr>
              <a:t>économisan"t</a:t>
            </a:r>
            <a:r>
              <a:rPr lang="fr-FR" sz="2300" dirty="0" smtClean="0">
                <a:solidFill>
                  <a:schemeClr val="accent2">
                    <a:lumMod val="50000"/>
                  </a:schemeClr>
                </a:solidFill>
              </a:rPr>
              <a:t>, autonomie, accueillir les différences de l'autre.</a:t>
            </a:r>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a:t>
            </a:fld>
            <a:endParaRPr lang="fr-FR"/>
          </a:p>
        </p:txBody>
      </p:sp>
      <p:sp>
        <p:nvSpPr>
          <p:cNvPr id="6" name="Espace réservé du pied de page 5"/>
          <p:cNvSpPr>
            <a:spLocks noGrp="1"/>
          </p:cNvSpPr>
          <p:nvPr>
            <p:ph type="ftr" sz="quarter" idx="16"/>
          </p:nvPr>
        </p:nvSpPr>
        <p:spPr/>
        <p:txBody>
          <a:bodyPr/>
          <a:lstStyle/>
          <a:p>
            <a:r>
              <a:rPr lang="fr-FR" smtClean="0"/>
              <a:t>Khepri Développement - Beten</a:t>
            </a:r>
            <a:endParaRPr lang="fr-FR"/>
          </a:p>
        </p:txBody>
      </p:sp>
      <p:sp>
        <p:nvSpPr>
          <p:cNvPr id="7" name="ZoneTexte 6"/>
          <p:cNvSpPr txBox="1"/>
          <p:nvPr/>
        </p:nvSpPr>
        <p:spPr>
          <a:xfrm>
            <a:off x="251520" y="6211669"/>
            <a:ext cx="5465984" cy="461665"/>
          </a:xfrm>
          <a:prstGeom prst="rect">
            <a:avLst/>
          </a:prstGeom>
          <a:noFill/>
        </p:spPr>
        <p:txBody>
          <a:bodyPr wrap="none" rtlCol="0">
            <a:spAutoFit/>
          </a:bodyPr>
          <a:lstStyle/>
          <a:p>
            <a:r>
              <a:rPr lang="fr-FR" sz="1200" i="1" dirty="0" smtClean="0">
                <a:solidFill>
                  <a:schemeClr val="accent1">
                    <a:lumMod val="75000"/>
                  </a:schemeClr>
                </a:solidFill>
              </a:rPr>
              <a:t>NB :</a:t>
            </a:r>
            <a:r>
              <a:rPr lang="fr-FR" sz="1200" i="1" dirty="0" smtClean="0">
                <a:solidFill>
                  <a:schemeClr val="accent2">
                    <a:lumMod val="50000"/>
                  </a:schemeClr>
                </a:solidFill>
              </a:rPr>
              <a:t> </a:t>
            </a:r>
            <a:r>
              <a:rPr lang="fr-FR" sz="1200" i="1" dirty="0" smtClean="0"/>
              <a:t>BETEN </a:t>
            </a:r>
            <a:r>
              <a:rPr lang="fr-FR" sz="1200" i="1" dirty="0" err="1" smtClean="0"/>
              <a:t>Aroma</a:t>
            </a:r>
            <a:r>
              <a:rPr lang="fr-FR" sz="1200" i="1" dirty="0" smtClean="0"/>
              <a:t> Bureau d'Etudes des Techniques des Energies Nouvelles</a:t>
            </a:r>
          </a:p>
          <a:p>
            <a:r>
              <a:rPr lang="fr-FR" sz="1200" i="1" dirty="0" smtClean="0"/>
              <a:t>       BETEN </a:t>
            </a:r>
            <a:r>
              <a:rPr lang="fr-FR" sz="1200" i="1" dirty="0" err="1" smtClean="0"/>
              <a:t>Bien-Etre</a:t>
            </a:r>
            <a:r>
              <a:rPr lang="fr-FR" sz="1200" i="1" dirty="0" smtClean="0"/>
              <a:t> : </a:t>
            </a:r>
            <a:r>
              <a:rPr lang="fr-FR" sz="1200" i="1" dirty="0" err="1" smtClean="0"/>
              <a:t>Bien-Etre</a:t>
            </a:r>
            <a:r>
              <a:rPr lang="fr-FR" sz="1200" i="1" dirty="0" smtClean="0"/>
              <a:t> &amp; Techniques Energétiques Naturelles</a:t>
            </a:r>
            <a:endParaRPr lang="fr-FR" sz="1200" i="1" dirty="0" smtClean="0">
              <a:solidFill>
                <a:schemeClr val="accent2">
                  <a:lumMod val="50000"/>
                </a:schemeClr>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11</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30</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001095"/>
          </a:xfrm>
          <a:prstGeom prst="rect">
            <a:avLst/>
          </a:prstGeom>
          <a:noFill/>
          <a:ln>
            <a:solidFill>
              <a:schemeClr val="accent2">
                <a:lumMod val="50000"/>
              </a:schemeClr>
            </a:solidFill>
          </a:ln>
        </p:spPr>
        <p:txBody>
          <a:bodyPr wrap="square" rtlCol="0">
            <a:spAutoFit/>
          </a:bodyPr>
          <a:lstStyle/>
          <a:p>
            <a:r>
              <a:rPr lang="fr-FR" b="1" u="sng" dirty="0" smtClean="0">
                <a:solidFill>
                  <a:schemeClr val="accent2">
                    <a:lumMod val="50000"/>
                  </a:schemeClr>
                </a:solidFill>
              </a:rPr>
              <a:t>Sophro Attention – Sophro Concentration </a:t>
            </a:r>
            <a:r>
              <a:rPr lang="fr-FR" dirty="0" smtClean="0">
                <a:solidFill>
                  <a:schemeClr val="accent2">
                    <a:lumMod val="50000"/>
                  </a:schemeClr>
                </a:solidFill>
              </a:rPr>
              <a:t>(SA – SC)</a:t>
            </a:r>
          </a:p>
          <a:p>
            <a:endParaRPr lang="fr-FR" dirty="0" smtClean="0">
              <a:solidFill>
                <a:schemeClr val="accent2">
                  <a:lumMod val="50000"/>
                </a:schemeClr>
              </a:solidFill>
            </a:endParaRPr>
          </a:p>
          <a:p>
            <a:r>
              <a:rPr lang="fr-FR" sz="1600" dirty="0" smtClean="0">
                <a:solidFill>
                  <a:schemeClr val="accent2">
                    <a:lumMod val="50000"/>
                  </a:schemeClr>
                </a:solidFill>
              </a:rPr>
              <a:t>Objectif : </a:t>
            </a:r>
            <a:r>
              <a:rPr lang="fr-FR" sz="1400" dirty="0" smtClean="0">
                <a:solidFill>
                  <a:schemeClr val="accent2">
                    <a:lumMod val="50000"/>
                  </a:schemeClr>
                </a:solidFill>
              </a:rPr>
              <a:t>Favorise la concentration, évite de se disperser malgré une surcharge éventuelle de travail. </a:t>
            </a:r>
          </a:p>
          <a:p>
            <a:r>
              <a:rPr lang="fr-FR" sz="1600" dirty="0" smtClean="0">
                <a:solidFill>
                  <a:schemeClr val="accent2">
                    <a:lumMod val="50000"/>
                  </a:schemeClr>
                </a:solidFill>
              </a:rPr>
              <a:t>Protocole :</a:t>
            </a:r>
          </a:p>
          <a:p>
            <a:r>
              <a:rPr lang="fr-FR" sz="1400" dirty="0" smtClean="0">
                <a:solidFill>
                  <a:schemeClr val="accent2">
                    <a:lumMod val="50000"/>
                  </a:schemeClr>
                </a:solidFill>
              </a:rPr>
              <a:t>- Dialogue pré-sophronique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Durée :</a:t>
            </a:r>
            <a:endParaRPr lang="fr-FR" sz="1400" dirty="0" smtClean="0"/>
          </a:p>
          <a:p>
            <a:endParaRPr lang="fr-FR"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12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31</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1"/>
            <a:ext cx="7632848" cy="4001095"/>
          </a:xfrm>
          <a:prstGeom prst="rect">
            <a:avLst/>
          </a:prstGeom>
          <a:noFill/>
          <a:ln>
            <a:solidFill>
              <a:schemeClr val="accent2">
                <a:lumMod val="50000"/>
              </a:schemeClr>
            </a:solidFill>
          </a:ln>
        </p:spPr>
        <p:txBody>
          <a:bodyPr wrap="square" rtlCol="0">
            <a:spAutoFit/>
          </a:bodyPr>
          <a:lstStyle/>
          <a:p>
            <a:r>
              <a:rPr lang="fr-FR" b="1" u="sng" dirty="0" err="1" smtClean="0">
                <a:solidFill>
                  <a:schemeClr val="accent2">
                    <a:lumMod val="50000"/>
                  </a:schemeClr>
                </a:solidFill>
              </a:rPr>
              <a:t>Sophor</a:t>
            </a:r>
            <a:r>
              <a:rPr lang="fr-FR" b="1" u="sng" dirty="0" smtClean="0">
                <a:solidFill>
                  <a:schemeClr val="accent2">
                    <a:lumMod val="50000"/>
                  </a:schemeClr>
                </a:solidFill>
              </a:rPr>
              <a:t> Programmation Future </a:t>
            </a:r>
            <a:r>
              <a:rPr lang="fr-FR" dirty="0" smtClean="0">
                <a:solidFill>
                  <a:schemeClr val="accent2">
                    <a:lumMod val="50000"/>
                  </a:schemeClr>
                </a:solidFill>
              </a:rPr>
              <a:t>(SPF)</a:t>
            </a:r>
          </a:p>
          <a:p>
            <a:endParaRPr lang="fr-FR" dirty="0" smtClean="0">
              <a:solidFill>
                <a:schemeClr val="accent2">
                  <a:lumMod val="50000"/>
                </a:schemeClr>
              </a:solidFill>
            </a:endParaRPr>
          </a:p>
          <a:p>
            <a:r>
              <a:rPr lang="fr-FR" sz="1600" dirty="0" smtClean="0">
                <a:solidFill>
                  <a:schemeClr val="accent2">
                    <a:lumMod val="50000"/>
                  </a:schemeClr>
                </a:solidFill>
              </a:rPr>
              <a:t>Objectif :</a:t>
            </a:r>
            <a:r>
              <a:rPr lang="fr-FR" sz="1400" dirty="0" smtClean="0">
                <a:solidFill>
                  <a:schemeClr val="accent2">
                    <a:lumMod val="50000"/>
                  </a:schemeClr>
                </a:solidFill>
              </a:rPr>
              <a:t> Se projeter dans l'avenir, vivre les résultats positifs comme si c'était déjà fait.</a:t>
            </a:r>
          </a:p>
          <a:p>
            <a:endParaRPr lang="fr-FR" sz="1400" dirty="0" smtClean="0">
              <a:solidFill>
                <a:schemeClr val="accent2">
                  <a:lumMod val="50000"/>
                </a:schemeClr>
              </a:solidFill>
            </a:endParaRPr>
          </a:p>
          <a:p>
            <a:r>
              <a:rPr lang="fr-FR" sz="1600" dirty="0" smtClean="0">
                <a:solidFill>
                  <a:schemeClr val="accent2">
                    <a:lumMod val="50000"/>
                  </a:schemeClr>
                </a:solidFill>
              </a:rPr>
              <a:t>Protocole :</a:t>
            </a:r>
          </a:p>
          <a:p>
            <a:r>
              <a:rPr lang="fr-FR" sz="1400" dirty="0" smtClean="0">
                <a:solidFill>
                  <a:schemeClr val="accent2">
                    <a:lumMod val="50000"/>
                  </a:schemeClr>
                </a:solidFill>
              </a:rPr>
              <a:t>- Dialogue pré-sophronique</a:t>
            </a:r>
          </a:p>
          <a:p>
            <a:r>
              <a:rPr lang="fr-FR" sz="1400" dirty="0" smtClean="0">
                <a:solidFill>
                  <a:schemeClr val="accent2">
                    <a:lumMod val="50000"/>
                  </a:schemeClr>
                </a:solidFill>
              </a:rPr>
              <a:t>- Sophronisation de base</a:t>
            </a:r>
          </a:p>
          <a:p>
            <a:pPr>
              <a:buFontTx/>
              <a:buChar char="-"/>
            </a:pPr>
            <a:r>
              <a:rPr lang="fr-FR" sz="1400" dirty="0" smtClean="0">
                <a:solidFill>
                  <a:schemeClr val="accent2">
                    <a:lumMod val="50000"/>
                  </a:schemeClr>
                </a:solidFill>
              </a:rPr>
              <a:t> Déplacement du négatif</a:t>
            </a:r>
          </a:p>
          <a:p>
            <a:pPr>
              <a:buFontTx/>
              <a:buChar char="-"/>
            </a:pPr>
            <a:r>
              <a:rPr lang="fr-FR" sz="1400" dirty="0" smtClean="0">
                <a:solidFill>
                  <a:schemeClr val="accent2">
                    <a:lumMod val="50000"/>
                  </a:schemeClr>
                </a:solidFill>
              </a:rPr>
              <a:t> Harmonisation vitale</a:t>
            </a:r>
          </a:p>
          <a:p>
            <a:pPr>
              <a:buFontTx/>
              <a:buChar char="-"/>
            </a:pPr>
            <a:r>
              <a:rPr lang="fr-FR" sz="1400" dirty="0" smtClean="0">
                <a:solidFill>
                  <a:schemeClr val="accent2">
                    <a:lumMod val="50000"/>
                  </a:schemeClr>
                </a:solidFill>
              </a:rPr>
              <a:t> Sophro programmation future</a:t>
            </a:r>
          </a:p>
          <a:p>
            <a:pPr>
              <a:buFontTx/>
              <a:buChar char="-"/>
            </a:pPr>
            <a:r>
              <a:rPr lang="fr-FR" sz="1400" dirty="0" smtClean="0">
                <a:solidFill>
                  <a:schemeClr val="accent2">
                    <a:lumMod val="50000"/>
                  </a:schemeClr>
                </a:solidFill>
              </a:rPr>
              <a:t> </a:t>
            </a:r>
            <a:r>
              <a:rPr lang="fr-FR" sz="1400" dirty="0" err="1" smtClean="0">
                <a:solidFill>
                  <a:schemeClr val="accent2">
                    <a:lumMod val="50000"/>
                  </a:schemeClr>
                </a:solidFill>
              </a:rPr>
              <a:t>Désophronisation</a:t>
            </a:r>
            <a:r>
              <a:rPr lang="fr-FR" sz="1400" dirty="0" smtClean="0">
                <a:solidFill>
                  <a:schemeClr val="accent2">
                    <a:lumMod val="50000"/>
                  </a:schemeClr>
                </a:solidFill>
              </a:rPr>
              <a:t>  - Mouvement RD2 Totalisation</a:t>
            </a:r>
          </a:p>
          <a:p>
            <a:pPr>
              <a:buFontTx/>
              <a:buChar char="-"/>
            </a:pPr>
            <a:r>
              <a:rPr lang="fr-FR" sz="1400" dirty="0" smtClean="0">
                <a:solidFill>
                  <a:schemeClr val="accent2">
                    <a:lumMod val="50000"/>
                  </a:schemeClr>
                </a:solidFill>
              </a:rPr>
              <a:t> Dialogue post-sophronique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Intention : Mobiliser la motivation, l'énergie, l'enthousiasme vers la réussite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Durée :</a:t>
            </a:r>
            <a:endParaRPr lang="fr-FR" sz="1400" dirty="0" smtClean="0"/>
          </a:p>
          <a:p>
            <a:endParaRPr lang="fr-FR"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8. Fiches techniques Jeux</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32</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
        <p:nvSpPr>
          <p:cNvPr id="11" name="ZoneTexte 10"/>
          <p:cNvSpPr txBox="1"/>
          <p:nvPr/>
        </p:nvSpPr>
        <p:spPr>
          <a:xfrm>
            <a:off x="467544" y="1628800"/>
            <a:ext cx="7632848" cy="2893100"/>
          </a:xfrm>
          <a:prstGeom prst="rect">
            <a:avLst/>
          </a:prstGeom>
          <a:solidFill>
            <a:schemeClr val="accent4">
              <a:lumMod val="40000"/>
              <a:lumOff val="60000"/>
            </a:schemeClr>
          </a:solidFill>
          <a:ln>
            <a:solidFill>
              <a:schemeClr val="accent4"/>
            </a:solidFill>
          </a:ln>
        </p:spPr>
        <p:txBody>
          <a:bodyPr wrap="square" rtlCol="0">
            <a:spAutoFit/>
          </a:bodyPr>
          <a:lstStyle/>
          <a:p>
            <a:r>
              <a:rPr lang="fr-FR" b="1" u="sng" dirty="0" smtClean="0">
                <a:solidFill>
                  <a:schemeClr val="accent2">
                    <a:lumMod val="50000"/>
                  </a:schemeClr>
                </a:solidFill>
              </a:rPr>
              <a:t>JEUX</a:t>
            </a:r>
          </a:p>
          <a:p>
            <a:endParaRPr lang="fr-FR" b="1" u="sng" dirty="0" smtClean="0">
              <a:solidFill>
                <a:schemeClr val="accent2">
                  <a:lumMod val="50000"/>
                </a:schemeClr>
              </a:solidFill>
            </a:endParaRPr>
          </a:p>
          <a:p>
            <a:pPr>
              <a:buFontTx/>
              <a:buChar char="-"/>
            </a:pPr>
            <a:r>
              <a:rPr lang="fr-FR" sz="1600" dirty="0" smtClean="0">
                <a:solidFill>
                  <a:schemeClr val="accent2">
                    <a:lumMod val="50000"/>
                  </a:schemeClr>
                </a:solidFill>
              </a:rPr>
              <a:t> Bougie, plume, paille, petits poids</a:t>
            </a:r>
          </a:p>
          <a:p>
            <a:pPr>
              <a:buFontTx/>
              <a:buChar char="-"/>
            </a:pPr>
            <a:r>
              <a:rPr lang="fr-FR" sz="1600" dirty="0" smtClean="0">
                <a:solidFill>
                  <a:schemeClr val="accent2">
                    <a:lumMod val="50000"/>
                  </a:schemeClr>
                </a:solidFill>
              </a:rPr>
              <a:t> Portrait Chinois</a:t>
            </a:r>
          </a:p>
          <a:p>
            <a:pPr>
              <a:buFontTx/>
              <a:buChar char="-"/>
            </a:pPr>
            <a:r>
              <a:rPr lang="fr-FR" sz="1600" dirty="0" smtClean="0">
                <a:solidFill>
                  <a:schemeClr val="accent2">
                    <a:lumMod val="50000"/>
                  </a:schemeClr>
                </a:solidFill>
              </a:rPr>
              <a:t> Promenade Aveugle</a:t>
            </a:r>
          </a:p>
          <a:p>
            <a:pPr>
              <a:buFontTx/>
              <a:buChar char="-"/>
            </a:pPr>
            <a:r>
              <a:rPr lang="fr-FR" sz="1600" dirty="0" smtClean="0">
                <a:solidFill>
                  <a:schemeClr val="accent2">
                    <a:lumMod val="50000"/>
                  </a:schemeClr>
                </a:solidFill>
              </a:rPr>
              <a:t> Ping </a:t>
            </a:r>
            <a:r>
              <a:rPr lang="fr-FR" sz="1600" dirty="0" err="1" smtClean="0">
                <a:solidFill>
                  <a:schemeClr val="accent2">
                    <a:lumMod val="50000"/>
                  </a:schemeClr>
                </a:solidFill>
              </a:rPr>
              <a:t>Pong</a:t>
            </a:r>
            <a:endParaRPr lang="fr-FR" sz="1600" dirty="0" smtClean="0">
              <a:solidFill>
                <a:schemeClr val="accent2">
                  <a:lumMod val="50000"/>
                </a:schemeClr>
              </a:solidFill>
            </a:endParaRPr>
          </a:p>
          <a:p>
            <a:pPr>
              <a:buFontTx/>
              <a:buChar char="-"/>
            </a:pPr>
            <a:r>
              <a:rPr lang="fr-FR" sz="1600" dirty="0" smtClean="0">
                <a:solidFill>
                  <a:schemeClr val="accent2">
                    <a:lumMod val="50000"/>
                  </a:schemeClr>
                </a:solidFill>
              </a:rPr>
              <a:t> Interfaces</a:t>
            </a:r>
          </a:p>
          <a:p>
            <a:pPr>
              <a:buFontTx/>
              <a:buChar char="-"/>
            </a:pPr>
            <a:r>
              <a:rPr lang="fr-FR" sz="1600" dirty="0" smtClean="0">
                <a:solidFill>
                  <a:schemeClr val="accent2">
                    <a:lumMod val="50000"/>
                  </a:schemeClr>
                </a:solidFill>
              </a:rPr>
              <a:t> Langage des images</a:t>
            </a:r>
          </a:p>
          <a:p>
            <a:pPr>
              <a:buFontTx/>
              <a:buChar char="-"/>
            </a:pPr>
            <a:r>
              <a:rPr lang="fr-FR" sz="1600" dirty="0" smtClean="0">
                <a:solidFill>
                  <a:schemeClr val="accent2">
                    <a:lumMod val="50000"/>
                  </a:schemeClr>
                </a:solidFill>
              </a:rPr>
              <a:t> Baguettes chinoises</a:t>
            </a:r>
          </a:p>
          <a:p>
            <a:pPr>
              <a:buFontTx/>
              <a:buChar char="-"/>
            </a:pPr>
            <a:r>
              <a:rPr lang="fr-FR" sz="1600" dirty="0" smtClean="0">
                <a:solidFill>
                  <a:schemeClr val="accent2">
                    <a:lumMod val="50000"/>
                  </a:schemeClr>
                </a:solidFill>
              </a:rPr>
              <a:t> Paille et </a:t>
            </a:r>
            <a:r>
              <a:rPr lang="fr-FR" sz="1600" dirty="0" err="1" smtClean="0">
                <a:solidFill>
                  <a:schemeClr val="accent2">
                    <a:lumMod val="50000"/>
                  </a:schemeClr>
                </a:solidFill>
              </a:rPr>
              <a:t>trombonnes</a:t>
            </a:r>
            <a:endParaRPr lang="fr-FR" sz="1600" dirty="0" smtClean="0">
              <a:solidFill>
                <a:schemeClr val="accent2">
                  <a:lumMod val="50000"/>
                </a:schemeClr>
              </a:solidFill>
            </a:endParaRPr>
          </a:p>
          <a:p>
            <a:endParaRPr lang="fr-FR" dirty="0" smtClean="0">
              <a:solidFill>
                <a:schemeClr val="accent2">
                  <a:lumMod val="50000"/>
                </a:schemeClr>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33</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smtClean="0"/>
              <a:t>BETEN</a:t>
            </a:r>
            <a:endParaRPr lang="fr-FR" dirty="0"/>
          </a:p>
        </p:txBody>
      </p:sp>
      <p:sp>
        <p:nvSpPr>
          <p:cNvPr id="24" name="ZoneTexte 23"/>
          <p:cNvSpPr txBox="1"/>
          <p:nvPr/>
        </p:nvSpPr>
        <p:spPr>
          <a:xfrm>
            <a:off x="467544" y="1628800"/>
            <a:ext cx="7632848" cy="4431983"/>
          </a:xfrm>
          <a:prstGeom prst="rect">
            <a:avLst/>
          </a:prstGeom>
          <a:noFill/>
          <a:ln>
            <a:solidFill>
              <a:schemeClr val="accent2">
                <a:lumMod val="50000"/>
              </a:schemeClr>
            </a:solidFill>
          </a:ln>
        </p:spPr>
        <p:txBody>
          <a:bodyPr wrap="square" rtlCol="0">
            <a:spAutoFit/>
          </a:bodyPr>
          <a:lstStyle/>
          <a:p>
            <a:r>
              <a:rPr lang="fr-FR" b="1" dirty="0" smtClean="0">
                <a:solidFill>
                  <a:schemeClr val="accent2">
                    <a:lumMod val="50000"/>
                  </a:schemeClr>
                </a:solidFill>
              </a:rPr>
              <a:t>TRATAC (J2)</a:t>
            </a:r>
            <a:endParaRPr lang="fr-FR" b="1" dirty="0" smtClean="0">
              <a:solidFill>
                <a:schemeClr val="accent2">
                  <a:lumMod val="50000"/>
                </a:schemeClr>
              </a:solidFill>
            </a:endParaRPr>
          </a:p>
          <a:p>
            <a:endParaRPr lang="fr-FR" b="1" u="sng" dirty="0" smtClean="0">
              <a:solidFill>
                <a:schemeClr val="accent2">
                  <a:lumMod val="50000"/>
                </a:schemeClr>
              </a:solidFill>
            </a:endParaRPr>
          </a:p>
          <a:p>
            <a:r>
              <a:rPr lang="fr-FR" sz="1600" b="1" dirty="0" smtClean="0">
                <a:solidFill>
                  <a:schemeClr val="accent2">
                    <a:lumMod val="50000"/>
                  </a:schemeClr>
                </a:solidFill>
              </a:rPr>
              <a:t>Objectif </a:t>
            </a:r>
            <a:r>
              <a:rPr lang="fr-FR" sz="1600" dirty="0" smtClean="0">
                <a:solidFill>
                  <a:schemeClr val="accent2">
                    <a:lumMod val="50000"/>
                  </a:schemeClr>
                </a:solidFill>
              </a:rPr>
              <a:t>: </a:t>
            </a:r>
            <a:r>
              <a:rPr lang="fr-FR" sz="1400" dirty="0" smtClean="0">
                <a:solidFill>
                  <a:schemeClr val="accent2">
                    <a:lumMod val="50000"/>
                  </a:schemeClr>
                </a:solidFill>
              </a:rPr>
              <a:t>Facilite l'ouverture du regard intérieur</a:t>
            </a:r>
          </a:p>
          <a:p>
            <a:endParaRPr lang="fr-FR" sz="1600" dirty="0" smtClean="0">
              <a:solidFill>
                <a:schemeClr val="accent2">
                  <a:lumMod val="50000"/>
                </a:schemeClr>
              </a:solidFill>
            </a:endParaRPr>
          </a:p>
          <a:p>
            <a:r>
              <a:rPr lang="fr-FR" sz="1600" b="1" u="sng" dirty="0" err="1" smtClean="0">
                <a:solidFill>
                  <a:schemeClr val="accent2">
                    <a:lumMod val="50000"/>
                  </a:schemeClr>
                </a:solidFill>
              </a:rPr>
              <a:t>Tratac</a:t>
            </a:r>
            <a:r>
              <a:rPr lang="fr-FR" sz="1600" dirty="0" smtClean="0">
                <a:solidFill>
                  <a:schemeClr val="accent2">
                    <a:lumMod val="50000"/>
                  </a:schemeClr>
                </a:solidFill>
              </a:rPr>
              <a:t> : </a:t>
            </a:r>
            <a:r>
              <a:rPr lang="fr-FR" sz="1400" dirty="0" smtClean="0">
                <a:solidFill>
                  <a:schemeClr val="accent2">
                    <a:lumMod val="50000"/>
                  </a:schemeClr>
                </a:solidFill>
              </a:rPr>
              <a:t>Mouvement utilisé par les moines tibétains en début de méditation. Il contraint le cerveau à fonctionner en ondes alpha, ce qui induit un état de détente corporelle et psychique immédiat. L'activité électrique du cerveau est mesurée par électroencéphalogramme, en ondes exprimées en cycles/secondes. Les ondes alpha sont de 7 c/s et correspondent à un état de profonde relaxation musculaire et psychique.</a:t>
            </a:r>
          </a:p>
          <a:p>
            <a:endParaRPr lang="fr-FR" sz="1400" dirty="0" smtClean="0">
              <a:solidFill>
                <a:schemeClr val="accent2">
                  <a:lumMod val="50000"/>
                </a:schemeClr>
              </a:solidFill>
            </a:endParaRPr>
          </a:p>
          <a:p>
            <a:r>
              <a:rPr lang="fr-FR" sz="1600" b="1" u="sng" dirty="0" smtClean="0">
                <a:solidFill>
                  <a:schemeClr val="accent2">
                    <a:lumMod val="50000"/>
                  </a:schemeClr>
                </a:solidFill>
              </a:rPr>
              <a:t>Consigne </a:t>
            </a:r>
            <a:r>
              <a:rPr lang="fr-FR" sz="1600" dirty="0" smtClean="0">
                <a:solidFill>
                  <a:schemeClr val="accent2">
                    <a:lumMod val="50000"/>
                  </a:schemeClr>
                </a:solidFill>
              </a:rPr>
              <a:t>:</a:t>
            </a:r>
          </a:p>
          <a:p>
            <a:r>
              <a:rPr lang="fr-FR" sz="1400" dirty="0" smtClean="0">
                <a:solidFill>
                  <a:schemeClr val="accent2">
                    <a:lumMod val="50000"/>
                  </a:schemeClr>
                </a:solidFill>
              </a:rPr>
              <a:t>- Installez-vous en position assise ou debout en gardant les yeux mi-clos.</a:t>
            </a:r>
          </a:p>
          <a:p>
            <a:r>
              <a:rPr lang="fr-FR" sz="1400" dirty="0" smtClean="0">
                <a:solidFill>
                  <a:schemeClr val="accent2">
                    <a:lumMod val="50000"/>
                  </a:schemeClr>
                </a:solidFill>
              </a:rPr>
              <a:t>- Fermez le poing de votre main dominante et gardez votre pouce levé.</a:t>
            </a:r>
          </a:p>
          <a:p>
            <a:r>
              <a:rPr lang="fr-FR" sz="1400" dirty="0" smtClean="0">
                <a:solidFill>
                  <a:schemeClr val="accent2">
                    <a:lumMod val="50000"/>
                  </a:schemeClr>
                </a:solidFill>
              </a:rPr>
              <a:t>- Inspirez profondément en portant votre pouce levé au niveau de vos yeux,</a:t>
            </a:r>
          </a:p>
          <a:p>
            <a:r>
              <a:rPr lang="fr-FR" sz="1400" dirty="0" smtClean="0">
                <a:solidFill>
                  <a:schemeClr val="accent2">
                    <a:lumMod val="50000"/>
                  </a:schemeClr>
                </a:solidFill>
              </a:rPr>
              <a:t>- Fixez votre pouce et retenez votre respiration,</a:t>
            </a:r>
          </a:p>
          <a:p>
            <a:r>
              <a:rPr lang="fr-FR" sz="1400" dirty="0" smtClean="0">
                <a:solidFill>
                  <a:schemeClr val="accent2">
                    <a:lumMod val="50000"/>
                  </a:schemeClr>
                </a:solidFill>
              </a:rPr>
              <a:t>- A 20 cm vous commencez à loucher</a:t>
            </a:r>
          </a:p>
          <a:p>
            <a:r>
              <a:rPr lang="fr-FR" sz="1400" dirty="0" smtClean="0">
                <a:solidFill>
                  <a:schemeClr val="accent2">
                    <a:lumMod val="50000"/>
                  </a:schemeClr>
                </a:solidFill>
              </a:rPr>
              <a:t>- Continuez jusqu'à ce que votre pouce vienne toucher le point situé entre vos deux yeux,</a:t>
            </a:r>
          </a:p>
          <a:p>
            <a:r>
              <a:rPr lang="fr-FR" sz="1400" dirty="0" smtClean="0">
                <a:solidFill>
                  <a:schemeClr val="accent2">
                    <a:lumMod val="50000"/>
                  </a:schemeClr>
                </a:solidFill>
              </a:rPr>
              <a:t>- Au moment du contact, expirez lentement, et laissez votre bras revenir lentement le long du </a:t>
            </a:r>
            <a:r>
              <a:rPr lang="fr-FR" sz="1400" dirty="0" smtClean="0">
                <a:solidFill>
                  <a:schemeClr val="accent2">
                    <a:lumMod val="50000"/>
                  </a:schemeClr>
                </a:solidFill>
              </a:rPr>
              <a:t/>
            </a:r>
            <a:br>
              <a:rPr lang="fr-FR" sz="1400" dirty="0" smtClean="0">
                <a:solidFill>
                  <a:schemeClr val="accent2">
                    <a:lumMod val="50000"/>
                  </a:schemeClr>
                </a:solidFill>
              </a:rPr>
            </a:br>
            <a:r>
              <a:rPr lang="fr-FR" sz="1400" dirty="0" smtClean="0">
                <a:solidFill>
                  <a:schemeClr val="accent2">
                    <a:lumMod val="50000"/>
                  </a:schemeClr>
                </a:solidFill>
              </a:rPr>
              <a:t>  corps</a:t>
            </a:r>
            <a:r>
              <a:rPr lang="fr-FR" sz="1400" dirty="0" smtClean="0">
                <a:solidFill>
                  <a:schemeClr val="accent2">
                    <a:lumMod val="50000"/>
                  </a:schemeClr>
                </a:solidFill>
              </a:rPr>
              <a:t>.</a:t>
            </a:r>
            <a:endParaRPr lang="fr-FR" sz="1400" dirty="0" smtClean="0"/>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3</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4678204"/>
          </a:xfrm>
          <a:prstGeom prst="rect">
            <a:avLst/>
          </a:prstGeom>
          <a:solidFill>
            <a:schemeClr val="accent4">
              <a:lumMod val="40000"/>
              <a:lumOff val="60000"/>
            </a:schemeClr>
          </a:solidFill>
          <a:ln>
            <a:solidFill>
              <a:schemeClr val="accent4"/>
            </a:solidFill>
          </a:ln>
        </p:spPr>
        <p:txBody>
          <a:bodyPr wrap="square" rtlCol="0">
            <a:spAutoFit/>
          </a:bodyPr>
          <a:lstStyle/>
          <a:p>
            <a:r>
              <a:rPr lang="fr-FR" b="1" dirty="0" smtClean="0">
                <a:solidFill>
                  <a:schemeClr val="accent2">
                    <a:lumMod val="50000"/>
                  </a:schemeClr>
                </a:solidFill>
              </a:rPr>
              <a:t>Je respire !</a:t>
            </a:r>
          </a:p>
          <a:p>
            <a:endParaRPr lang="fr-FR" dirty="0" smtClean="0">
              <a:solidFill>
                <a:schemeClr val="accent2">
                  <a:lumMod val="50000"/>
                </a:schemeClr>
              </a:solidFill>
            </a:endParaRPr>
          </a:p>
          <a:p>
            <a:r>
              <a:rPr lang="fr-FR" sz="1600" b="1" u="sng" dirty="0" smtClean="0">
                <a:solidFill>
                  <a:schemeClr val="accent2">
                    <a:lumMod val="50000"/>
                  </a:schemeClr>
                </a:solidFill>
              </a:rPr>
              <a:t>Objectif </a:t>
            </a:r>
            <a:r>
              <a:rPr lang="fr-FR" sz="1600" dirty="0" smtClean="0">
                <a:solidFill>
                  <a:schemeClr val="accent2">
                    <a:lumMod val="50000"/>
                  </a:schemeClr>
                </a:solidFill>
              </a:rPr>
              <a:t>: </a:t>
            </a:r>
            <a:r>
              <a:rPr lang="fr-FR" sz="1400" dirty="0" smtClean="0">
                <a:solidFill>
                  <a:schemeClr val="accent2">
                    <a:lumMod val="50000"/>
                  </a:schemeClr>
                </a:solidFill>
              </a:rPr>
              <a:t>Conscience et maîtrise de la respiration </a:t>
            </a:r>
            <a:endParaRPr lang="fr-FR" b="1" u="sng" dirty="0" smtClean="0">
              <a:solidFill>
                <a:schemeClr val="accent2">
                  <a:lumMod val="50000"/>
                </a:schemeClr>
              </a:solidFill>
            </a:endParaRPr>
          </a:p>
          <a:p>
            <a:r>
              <a:rPr lang="fr-FR" sz="1600" dirty="0" smtClean="0">
                <a:solidFill>
                  <a:schemeClr val="accent2">
                    <a:lumMod val="50000"/>
                  </a:schemeClr>
                </a:solidFill>
              </a:rPr>
              <a:t>Expérience avec : </a:t>
            </a:r>
            <a:r>
              <a:rPr lang="fr-FR" sz="1400" dirty="0" smtClean="0">
                <a:solidFill>
                  <a:schemeClr val="accent2">
                    <a:lumMod val="50000"/>
                  </a:schemeClr>
                </a:solidFill>
              </a:rPr>
              <a:t>Plume ou  </a:t>
            </a:r>
            <a:r>
              <a:rPr lang="fr-FR" sz="1400" dirty="0" smtClean="0">
                <a:solidFill>
                  <a:schemeClr val="accent2">
                    <a:lumMod val="50000"/>
                  </a:schemeClr>
                </a:solidFill>
              </a:rPr>
              <a:t>bougie, </a:t>
            </a:r>
            <a:r>
              <a:rPr lang="fr-FR" sz="1400" dirty="0" smtClean="0">
                <a:solidFill>
                  <a:schemeClr val="accent2">
                    <a:lumMod val="50000"/>
                  </a:schemeClr>
                </a:solidFill>
              </a:rPr>
              <a:t>ou paille ou poids </a:t>
            </a:r>
            <a:r>
              <a:rPr lang="fr-FR" sz="1400" dirty="0" smtClean="0">
                <a:solidFill>
                  <a:schemeClr val="accent2">
                    <a:lumMod val="50000"/>
                  </a:schemeClr>
                </a:solidFill>
              </a:rPr>
              <a:t>chiche</a:t>
            </a:r>
          </a:p>
          <a:p>
            <a:endParaRPr lang="fr-FR" dirty="0" smtClean="0">
              <a:solidFill>
                <a:schemeClr val="accent2">
                  <a:lumMod val="50000"/>
                </a:schemeClr>
              </a:solidFill>
            </a:endParaRPr>
          </a:p>
          <a:p>
            <a:r>
              <a:rPr lang="fr-FR" sz="1600" b="1" u="sng" dirty="0" smtClean="0">
                <a:solidFill>
                  <a:schemeClr val="accent2">
                    <a:lumMod val="50000"/>
                  </a:schemeClr>
                </a:solidFill>
              </a:rPr>
              <a:t>Mudra</a:t>
            </a:r>
            <a:r>
              <a:rPr lang="fr-FR" dirty="0" smtClean="0">
                <a:solidFill>
                  <a:schemeClr val="accent2">
                    <a:lumMod val="50000"/>
                  </a:schemeClr>
                </a:solidFill>
              </a:rPr>
              <a:t> : </a:t>
            </a:r>
            <a:r>
              <a:rPr lang="fr-FR" sz="1400" dirty="0" smtClean="0">
                <a:solidFill>
                  <a:schemeClr val="accent2">
                    <a:lumMod val="50000"/>
                  </a:schemeClr>
                </a:solidFill>
              </a:rPr>
              <a:t>L'objectif est le nettoyage physique (cellulaire) et psychique (mental).</a:t>
            </a:r>
          </a:p>
          <a:p>
            <a:r>
              <a:rPr lang="fr-FR" sz="1400" dirty="0" smtClean="0">
                <a:solidFill>
                  <a:schemeClr val="accent2">
                    <a:lumMod val="50000"/>
                  </a:schemeClr>
                </a:solidFill>
              </a:rPr>
              <a:t>Assis confortablement, placez vos mains en "mudra", puis :</a:t>
            </a:r>
          </a:p>
          <a:p>
            <a:pPr>
              <a:buFontTx/>
              <a:buChar char="-"/>
            </a:pPr>
            <a:r>
              <a:rPr lang="fr-FR" sz="1400" dirty="0" smtClean="0">
                <a:solidFill>
                  <a:schemeClr val="accent2">
                    <a:lumMod val="50000"/>
                  </a:schemeClr>
                </a:solidFill>
              </a:rPr>
              <a:t> Comptez 7 en inspirant,</a:t>
            </a:r>
          </a:p>
          <a:p>
            <a:pPr>
              <a:buFontTx/>
              <a:buChar char="-"/>
            </a:pPr>
            <a:r>
              <a:rPr lang="fr-FR" sz="1400" dirty="0" smtClean="0">
                <a:solidFill>
                  <a:schemeClr val="accent2">
                    <a:lumMod val="50000"/>
                  </a:schemeClr>
                </a:solidFill>
              </a:rPr>
              <a:t> Comptez 7 en rétention poumons pleins, </a:t>
            </a:r>
          </a:p>
          <a:p>
            <a:pPr>
              <a:buFontTx/>
              <a:buChar char="-"/>
            </a:pPr>
            <a:r>
              <a:rPr lang="fr-FR" sz="1400" dirty="0" smtClean="0">
                <a:solidFill>
                  <a:schemeClr val="accent2">
                    <a:lumMod val="50000"/>
                  </a:schemeClr>
                </a:solidFill>
              </a:rPr>
              <a:t> Comptez 7 en expirant,</a:t>
            </a:r>
          </a:p>
          <a:p>
            <a:pPr>
              <a:buFontTx/>
              <a:buChar char="-"/>
            </a:pPr>
            <a:r>
              <a:rPr lang="fr-FR" sz="1400" dirty="0" smtClean="0">
                <a:solidFill>
                  <a:schemeClr val="accent2">
                    <a:lumMod val="50000"/>
                  </a:schemeClr>
                </a:solidFill>
              </a:rPr>
              <a:t> Comptez 7 en rétention poumons vides,</a:t>
            </a:r>
          </a:p>
          <a:p>
            <a:pPr>
              <a:buFontTx/>
              <a:buChar char="-"/>
            </a:pPr>
            <a:r>
              <a:rPr lang="fr-FR" sz="1400" dirty="0" smtClean="0">
                <a:solidFill>
                  <a:schemeClr val="accent2">
                    <a:lumMod val="50000"/>
                  </a:schemeClr>
                </a:solidFill>
              </a:rPr>
              <a:t> Et renouvelez 7 fois ce cycle.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400" b="1" dirty="0" smtClean="0">
                <a:solidFill>
                  <a:schemeClr val="accent2">
                    <a:lumMod val="50000"/>
                  </a:schemeClr>
                </a:solidFill>
              </a:rPr>
              <a:t>Pour le jour 4, le jeu du portrait chinois</a:t>
            </a:r>
            <a:r>
              <a:rPr lang="fr-FR" sz="1400" dirty="0" smtClean="0">
                <a:solidFill>
                  <a:schemeClr val="accent2">
                    <a:lumMod val="50000"/>
                  </a:schemeClr>
                </a:solidFill>
              </a:rPr>
              <a:t>, apporter un objet familier significatif qui vous représente et que vous désirez faire connaître. Cela peut concerner un aspect de votre vie, un hobby, un souvenir, ou tout autre élément à votre convenance que vous avez envie de partager. Vous aurez un moment pour en parler de la manière qui vous conviendra le mieux :</a:t>
            </a:r>
          </a:p>
          <a:p>
            <a:pPr>
              <a:buFontTx/>
              <a:buChar char="-"/>
            </a:pPr>
            <a:r>
              <a:rPr lang="fr-FR" sz="1400" dirty="0" smtClean="0">
                <a:solidFill>
                  <a:schemeClr val="accent2">
                    <a:lumMod val="50000"/>
                  </a:schemeClr>
                </a:solidFill>
              </a:rPr>
              <a:t> ce qu'il est,</a:t>
            </a:r>
          </a:p>
          <a:p>
            <a:pPr>
              <a:buFontTx/>
              <a:buChar char="-"/>
            </a:pPr>
            <a:r>
              <a:rPr lang="fr-FR" sz="1400" dirty="0" smtClean="0">
                <a:solidFill>
                  <a:schemeClr val="accent2">
                    <a:lumMod val="50000"/>
                  </a:schemeClr>
                </a:solidFill>
              </a:rPr>
              <a:t> pourquoi vous l'aimez,</a:t>
            </a:r>
          </a:p>
          <a:p>
            <a:pPr>
              <a:buFontTx/>
              <a:buChar char="-"/>
            </a:pPr>
            <a:r>
              <a:rPr lang="fr-FR" sz="1400" dirty="0" smtClean="0">
                <a:solidFill>
                  <a:schemeClr val="accent2">
                    <a:lumMod val="50000"/>
                  </a:schemeClr>
                </a:solidFill>
              </a:rPr>
              <a:t> ce qu'il signifie pour vous.</a:t>
            </a:r>
          </a:p>
        </p:txBody>
      </p:sp>
      <p:sp>
        <p:nvSpPr>
          <p:cNvPr id="9" name="Rectangle 8"/>
          <p:cNvSpPr/>
          <p:nvPr/>
        </p:nvSpPr>
        <p:spPr>
          <a:xfrm>
            <a:off x="6948264"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3</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35</a:t>
            </a:fld>
            <a:endParaRPr lang="fr-FR"/>
          </a:p>
        </p:txBody>
      </p:sp>
      <p:sp>
        <p:nvSpPr>
          <p:cNvPr id="6" name="Espace réservé du pied de page 5"/>
          <p:cNvSpPr>
            <a:spLocks noGrp="1"/>
          </p:cNvSpPr>
          <p:nvPr>
            <p:ph type="ftr" sz="quarter" idx="16"/>
          </p:nvPr>
        </p:nvSpPr>
        <p:spPr>
          <a:xfrm rot="5400000">
            <a:off x="6899096" y="3737240"/>
            <a:ext cx="3200400" cy="365760"/>
          </a:xfrm>
        </p:spPr>
        <p:txBody>
          <a:bodyPr/>
          <a:lstStyle/>
          <a:p>
            <a:r>
              <a:rPr lang="fr-FR" dirty="0" smtClean="0"/>
              <a:t>Khepri Développement </a:t>
            </a:r>
            <a:r>
              <a:rPr lang="fr-FR" dirty="0" smtClean="0"/>
              <a:t>– BETEN</a:t>
            </a:r>
          </a:p>
          <a:p>
            <a:endParaRPr lang="fr-FR" dirty="0"/>
          </a:p>
        </p:txBody>
      </p:sp>
      <p:sp>
        <p:nvSpPr>
          <p:cNvPr id="24" name="ZoneTexte 23"/>
          <p:cNvSpPr txBox="1"/>
          <p:nvPr/>
        </p:nvSpPr>
        <p:spPr>
          <a:xfrm>
            <a:off x="467544" y="1628800"/>
            <a:ext cx="7632848" cy="3046988"/>
          </a:xfrm>
          <a:prstGeom prst="rect">
            <a:avLst/>
          </a:prstGeom>
          <a:noFill/>
          <a:ln>
            <a:solidFill>
              <a:schemeClr val="accent2">
                <a:lumMod val="50000"/>
              </a:schemeClr>
            </a:solidFill>
          </a:ln>
        </p:spPr>
        <p:txBody>
          <a:bodyPr wrap="square" rtlCol="0">
            <a:spAutoFit/>
          </a:bodyPr>
          <a:lstStyle/>
          <a:p>
            <a:r>
              <a:rPr lang="fr-FR" b="1" dirty="0" smtClean="0">
                <a:solidFill>
                  <a:schemeClr val="accent2">
                    <a:lumMod val="50000"/>
                  </a:schemeClr>
                </a:solidFill>
              </a:rPr>
              <a:t>MUDRA (J4)</a:t>
            </a:r>
            <a:endParaRPr lang="fr-FR" b="1" dirty="0" smtClean="0">
              <a:solidFill>
                <a:schemeClr val="accent2">
                  <a:lumMod val="50000"/>
                </a:schemeClr>
              </a:solidFill>
            </a:endParaRPr>
          </a:p>
          <a:p>
            <a:endParaRPr lang="fr-FR" dirty="0" smtClean="0">
              <a:solidFill>
                <a:schemeClr val="accent2">
                  <a:lumMod val="50000"/>
                </a:schemeClr>
              </a:solidFill>
            </a:endParaRPr>
          </a:p>
          <a:p>
            <a:r>
              <a:rPr lang="fr-FR" sz="1600" b="1" u="sng" dirty="0" smtClean="0">
                <a:solidFill>
                  <a:schemeClr val="accent2">
                    <a:lumMod val="50000"/>
                  </a:schemeClr>
                </a:solidFill>
              </a:rPr>
              <a:t> Objectif </a:t>
            </a:r>
            <a:r>
              <a:rPr lang="fr-FR" sz="1600" dirty="0" smtClean="0">
                <a:solidFill>
                  <a:schemeClr val="accent2">
                    <a:lumMod val="50000"/>
                  </a:schemeClr>
                </a:solidFill>
              </a:rPr>
              <a:t>: </a:t>
            </a:r>
            <a:r>
              <a:rPr lang="fr-FR" sz="1400" dirty="0" smtClean="0">
                <a:solidFill>
                  <a:schemeClr val="accent2">
                    <a:lumMod val="50000"/>
                  </a:schemeClr>
                </a:solidFill>
              </a:rPr>
              <a:t>Conscience et maîtrise de la </a:t>
            </a:r>
            <a:r>
              <a:rPr lang="fr-FR" sz="1400" dirty="0" smtClean="0">
                <a:solidFill>
                  <a:schemeClr val="accent2">
                    <a:lumMod val="50000"/>
                  </a:schemeClr>
                </a:solidFill>
              </a:rPr>
              <a:t>respiration. L'objectif </a:t>
            </a:r>
            <a:r>
              <a:rPr lang="fr-FR" sz="1400" dirty="0" smtClean="0">
                <a:solidFill>
                  <a:schemeClr val="accent2">
                    <a:lumMod val="50000"/>
                  </a:schemeClr>
                </a:solidFill>
              </a:rPr>
              <a:t>est le nettoyage physique </a:t>
            </a:r>
            <a:r>
              <a:rPr lang="fr-FR" sz="1400" dirty="0" smtClean="0">
                <a:solidFill>
                  <a:schemeClr val="accent2">
                    <a:lumMod val="50000"/>
                  </a:schemeClr>
                </a:solidFill>
              </a:rPr>
              <a:t> </a:t>
            </a:r>
            <a:br>
              <a:rPr lang="fr-FR" sz="1400" dirty="0" smtClean="0">
                <a:solidFill>
                  <a:schemeClr val="accent2">
                    <a:lumMod val="50000"/>
                  </a:schemeClr>
                </a:solidFill>
              </a:rPr>
            </a:br>
            <a:r>
              <a:rPr lang="fr-FR" sz="1400" dirty="0" smtClean="0">
                <a:solidFill>
                  <a:schemeClr val="accent2">
                    <a:lumMod val="50000"/>
                  </a:schemeClr>
                </a:solidFill>
              </a:rPr>
              <a:t> (</a:t>
            </a:r>
            <a:r>
              <a:rPr lang="fr-FR" sz="1400" dirty="0" smtClean="0">
                <a:solidFill>
                  <a:schemeClr val="accent2">
                    <a:lumMod val="50000"/>
                  </a:schemeClr>
                </a:solidFill>
              </a:rPr>
              <a:t>cellulaire) et psychique (mental</a:t>
            </a:r>
            <a:r>
              <a:rPr lang="fr-FR" sz="1400" dirty="0" smtClean="0">
                <a:solidFill>
                  <a:schemeClr val="accent2">
                    <a:lumMod val="50000"/>
                  </a:schemeClr>
                </a:solidFill>
              </a:rPr>
              <a:t>).</a:t>
            </a:r>
          </a:p>
          <a:p>
            <a:endParaRPr lang="fr-FR" sz="1400" dirty="0" smtClean="0">
              <a:solidFill>
                <a:schemeClr val="accent2">
                  <a:lumMod val="50000"/>
                </a:schemeClr>
              </a:solidFill>
            </a:endParaRPr>
          </a:p>
          <a:p>
            <a:r>
              <a:rPr lang="fr-FR" sz="1400" dirty="0" smtClean="0">
                <a:solidFill>
                  <a:schemeClr val="accent2">
                    <a:lumMod val="50000"/>
                  </a:schemeClr>
                </a:solidFill>
              </a:rPr>
              <a:t> Debout ou assis </a:t>
            </a:r>
            <a:r>
              <a:rPr lang="fr-FR" sz="1400" dirty="0" smtClean="0">
                <a:solidFill>
                  <a:schemeClr val="accent2">
                    <a:lumMod val="50000"/>
                  </a:schemeClr>
                </a:solidFill>
              </a:rPr>
              <a:t>confortablement, placez vos mains en "mudra</a:t>
            </a:r>
            <a:r>
              <a:rPr lang="fr-FR" sz="1400" dirty="0" smtClean="0">
                <a:solidFill>
                  <a:schemeClr val="accent2">
                    <a:lumMod val="50000"/>
                  </a:schemeClr>
                </a:solidFill>
              </a:rPr>
              <a:t>", pouces et index des 2 mains </a:t>
            </a:r>
            <a:br>
              <a:rPr lang="fr-FR" sz="1400" dirty="0" smtClean="0">
                <a:solidFill>
                  <a:schemeClr val="accent2">
                    <a:lumMod val="50000"/>
                  </a:schemeClr>
                </a:solidFill>
              </a:rPr>
            </a:br>
            <a:r>
              <a:rPr lang="fr-FR" sz="1400" dirty="0" smtClean="0">
                <a:solidFill>
                  <a:schemeClr val="accent2">
                    <a:lumMod val="50000"/>
                  </a:schemeClr>
                </a:solidFill>
              </a:rPr>
              <a:t> entrelacées en anneaux, </a:t>
            </a:r>
            <a:r>
              <a:rPr lang="fr-FR" sz="1400" dirty="0" smtClean="0">
                <a:solidFill>
                  <a:schemeClr val="accent2">
                    <a:lumMod val="50000"/>
                  </a:schemeClr>
                </a:solidFill>
              </a:rPr>
              <a:t>puis </a:t>
            </a:r>
            <a:r>
              <a:rPr lang="fr-FR" sz="1400" dirty="0" smtClean="0">
                <a:solidFill>
                  <a:schemeClr val="accent2">
                    <a:lumMod val="50000"/>
                  </a:schemeClr>
                </a:solidFill>
              </a:rPr>
              <a:t>:</a:t>
            </a:r>
          </a:p>
          <a:p>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Comptez 7 en inspirant,</a:t>
            </a:r>
          </a:p>
          <a:p>
            <a:pPr>
              <a:buFontTx/>
              <a:buChar char="-"/>
            </a:pPr>
            <a:r>
              <a:rPr lang="fr-FR" sz="1400" dirty="0" smtClean="0">
                <a:solidFill>
                  <a:schemeClr val="accent2">
                    <a:lumMod val="50000"/>
                  </a:schemeClr>
                </a:solidFill>
              </a:rPr>
              <a:t> Comptez 7 en rétention poumons pleins, </a:t>
            </a:r>
          </a:p>
          <a:p>
            <a:pPr>
              <a:buFontTx/>
              <a:buChar char="-"/>
            </a:pPr>
            <a:r>
              <a:rPr lang="fr-FR" sz="1400" dirty="0" smtClean="0">
                <a:solidFill>
                  <a:schemeClr val="accent2">
                    <a:lumMod val="50000"/>
                  </a:schemeClr>
                </a:solidFill>
              </a:rPr>
              <a:t> Comptez 7 en expirant,</a:t>
            </a:r>
          </a:p>
          <a:p>
            <a:pPr>
              <a:buFontTx/>
              <a:buChar char="-"/>
            </a:pPr>
            <a:r>
              <a:rPr lang="fr-FR" sz="1400" dirty="0" smtClean="0">
                <a:solidFill>
                  <a:schemeClr val="accent2">
                    <a:lumMod val="50000"/>
                  </a:schemeClr>
                </a:solidFill>
              </a:rPr>
              <a:t> Comptez 7 en rétention poumons vides,</a:t>
            </a:r>
          </a:p>
          <a:p>
            <a:pPr>
              <a:buFontTx/>
              <a:buChar char="-"/>
            </a:pPr>
            <a:r>
              <a:rPr lang="fr-FR" sz="1400" dirty="0" smtClean="0">
                <a:solidFill>
                  <a:schemeClr val="accent2">
                    <a:lumMod val="50000"/>
                  </a:schemeClr>
                </a:solidFill>
              </a:rPr>
              <a:t> Et renouvelez 7 fois ce cycle</a:t>
            </a:r>
            <a:r>
              <a:rPr lang="fr-FR" sz="1400" dirty="0" smtClean="0">
                <a:solidFill>
                  <a:schemeClr val="accent2">
                    <a:lumMod val="50000"/>
                  </a:schemeClr>
                </a:solidFill>
              </a:rPr>
              <a:t>.</a:t>
            </a:r>
            <a:endParaRPr lang="fr-FR" sz="1400" dirty="0" smtClean="0">
              <a:solidFill>
                <a:schemeClr val="accent2">
                  <a:lumMod val="50000"/>
                </a:schemeClr>
              </a:solidFill>
            </a:endParaRPr>
          </a:p>
        </p:txBody>
      </p:sp>
      <p:sp>
        <p:nvSpPr>
          <p:cNvPr id="9" name="Rectangle 8"/>
          <p:cNvSpPr/>
          <p:nvPr/>
        </p:nvSpPr>
        <p:spPr>
          <a:xfrm>
            <a:off x="6948264"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13</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36</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smtClean="0"/>
              <a:t>BETEN</a:t>
            </a:r>
            <a:endParaRPr lang="fr-FR" dirty="0"/>
          </a:p>
        </p:txBody>
      </p:sp>
      <p:sp>
        <p:nvSpPr>
          <p:cNvPr id="24" name="ZoneTexte 23"/>
          <p:cNvSpPr txBox="1"/>
          <p:nvPr/>
        </p:nvSpPr>
        <p:spPr>
          <a:xfrm>
            <a:off x="467544" y="1196752"/>
            <a:ext cx="7632848" cy="5262979"/>
          </a:xfrm>
          <a:prstGeom prst="rect">
            <a:avLst/>
          </a:prstGeom>
          <a:noFill/>
          <a:ln>
            <a:solidFill>
              <a:schemeClr val="accent2">
                <a:lumMod val="50000"/>
              </a:schemeClr>
            </a:solidFill>
          </a:ln>
        </p:spPr>
        <p:txBody>
          <a:bodyPr wrap="square" rtlCol="0">
            <a:spAutoFit/>
          </a:bodyPr>
          <a:lstStyle/>
          <a:p>
            <a:r>
              <a:rPr lang="fr-FR" b="1" dirty="0" smtClean="0">
                <a:solidFill>
                  <a:schemeClr val="accent2">
                    <a:lumMod val="50000"/>
                  </a:schemeClr>
                </a:solidFill>
              </a:rPr>
              <a:t>PORTRAIT CHINOIS (J12)</a:t>
            </a:r>
            <a:endParaRPr lang="fr-FR" b="1" dirty="0" smtClean="0">
              <a:solidFill>
                <a:schemeClr val="accent2">
                  <a:lumMod val="50000"/>
                </a:schemeClr>
              </a:solidFill>
            </a:endParaRPr>
          </a:p>
          <a:p>
            <a:endParaRPr lang="fr-FR" b="1" u="sng" dirty="0" smtClean="0">
              <a:solidFill>
                <a:schemeClr val="accent2">
                  <a:lumMod val="50000"/>
                </a:schemeClr>
              </a:solidFill>
            </a:endParaRPr>
          </a:p>
          <a:p>
            <a:r>
              <a:rPr lang="fr-FR" sz="1600" b="1" u="sng" dirty="0" smtClean="0">
                <a:solidFill>
                  <a:schemeClr val="accent2">
                    <a:lumMod val="50000"/>
                  </a:schemeClr>
                </a:solidFill>
              </a:rPr>
              <a:t>Objectif</a:t>
            </a:r>
            <a:r>
              <a:rPr lang="fr-FR" sz="1600" b="1" dirty="0" smtClean="0">
                <a:solidFill>
                  <a:schemeClr val="accent2">
                    <a:lumMod val="50000"/>
                  </a:schemeClr>
                </a:solidFill>
              </a:rPr>
              <a:t> </a:t>
            </a:r>
            <a:r>
              <a:rPr lang="fr-FR" sz="1600" dirty="0" smtClean="0">
                <a:solidFill>
                  <a:schemeClr val="accent2">
                    <a:lumMod val="50000"/>
                  </a:schemeClr>
                </a:solidFill>
              </a:rPr>
              <a:t>: </a:t>
            </a:r>
            <a:r>
              <a:rPr lang="fr-FR" sz="1400" dirty="0" smtClean="0">
                <a:solidFill>
                  <a:schemeClr val="accent2">
                    <a:lumMod val="50000"/>
                  </a:schemeClr>
                </a:solidFill>
              </a:rPr>
              <a:t>Connaissance de soi, connaissance de </a:t>
            </a:r>
            <a:r>
              <a:rPr lang="fr-FR" sz="1400" dirty="0" smtClean="0">
                <a:solidFill>
                  <a:schemeClr val="accent2">
                    <a:lumMod val="50000"/>
                  </a:schemeClr>
                </a:solidFill>
              </a:rPr>
              <a:t>l'autre. Prise de conscience de ce que l'on ne montre pas à voir et qui est vu par les autres, de ce que l'on veut montrer et que les autres voient vraiment. Quelle est la partie visible de l'Iceberg ?</a:t>
            </a:r>
            <a:endParaRPr lang="fr-FR" sz="1400" dirty="0" smtClean="0">
              <a:solidFill>
                <a:schemeClr val="accent2">
                  <a:lumMod val="50000"/>
                </a:schemeClr>
              </a:solidFill>
            </a:endParaRPr>
          </a:p>
          <a:p>
            <a:endParaRPr lang="fr-FR" sz="1600" dirty="0" smtClean="0">
              <a:solidFill>
                <a:schemeClr val="accent2">
                  <a:lumMod val="50000"/>
                </a:schemeClr>
              </a:solidFill>
            </a:endParaRPr>
          </a:p>
          <a:p>
            <a:r>
              <a:rPr lang="fr-FR" sz="1600" b="1" u="sng" dirty="0" smtClean="0">
                <a:solidFill>
                  <a:schemeClr val="accent2">
                    <a:lumMod val="50000"/>
                  </a:schemeClr>
                </a:solidFill>
              </a:rPr>
              <a:t>Consigne</a:t>
            </a:r>
            <a:r>
              <a:rPr lang="fr-FR" sz="1600" dirty="0" smtClean="0">
                <a:solidFill>
                  <a:schemeClr val="accent2">
                    <a:lumMod val="50000"/>
                  </a:schemeClr>
                </a:solidFill>
              </a:rPr>
              <a:t> : Présentation collective :</a:t>
            </a:r>
          </a:p>
          <a:p>
            <a:pPr>
              <a:buFontTx/>
              <a:buChar char="-"/>
            </a:pPr>
            <a:r>
              <a:rPr lang="fr-FR" sz="1400" dirty="0" smtClean="0">
                <a:solidFill>
                  <a:schemeClr val="accent2">
                    <a:lumMod val="50000"/>
                  </a:schemeClr>
                </a:solidFill>
              </a:rPr>
              <a:t> Vous présentez votre objet familier significatif qui vous représente et que vous désirez faire </a:t>
            </a:r>
            <a:r>
              <a:rPr lang="fr-FR" sz="1400" dirty="0" smtClean="0">
                <a:solidFill>
                  <a:schemeClr val="accent2">
                    <a:lumMod val="50000"/>
                  </a:schemeClr>
                </a:solidFill>
              </a:rPr>
              <a:t/>
            </a:r>
            <a:br>
              <a:rPr lang="fr-FR" sz="1400" dirty="0" smtClean="0">
                <a:solidFill>
                  <a:schemeClr val="accent2">
                    <a:lumMod val="50000"/>
                  </a:schemeClr>
                </a:solidFill>
              </a:rPr>
            </a:br>
            <a:r>
              <a:rPr lang="fr-FR" sz="1400" dirty="0" smtClean="0">
                <a:solidFill>
                  <a:schemeClr val="accent2">
                    <a:lumMod val="50000"/>
                  </a:schemeClr>
                </a:solidFill>
              </a:rPr>
              <a:t>  connaître</a:t>
            </a:r>
            <a:r>
              <a:rPr lang="fr-FR" sz="1400" dirty="0" smtClean="0">
                <a:solidFill>
                  <a:schemeClr val="accent2">
                    <a:lumMod val="50000"/>
                  </a:schemeClr>
                </a:solidFill>
              </a:rPr>
              <a:t>. Cela peut concerner un aspect de votre vie, un hobby, un souvenir, ou tout autre </a:t>
            </a:r>
            <a:r>
              <a:rPr lang="fr-FR" sz="1400" dirty="0" smtClean="0">
                <a:solidFill>
                  <a:schemeClr val="accent2">
                    <a:lumMod val="50000"/>
                  </a:schemeClr>
                </a:solidFill>
              </a:rPr>
              <a:t/>
            </a:r>
            <a:br>
              <a:rPr lang="fr-FR" sz="1400" dirty="0" smtClean="0">
                <a:solidFill>
                  <a:schemeClr val="accent2">
                    <a:lumMod val="50000"/>
                  </a:schemeClr>
                </a:solidFill>
              </a:rPr>
            </a:br>
            <a:r>
              <a:rPr lang="fr-FR" sz="1400" dirty="0" smtClean="0">
                <a:solidFill>
                  <a:schemeClr val="accent2">
                    <a:lumMod val="50000"/>
                  </a:schemeClr>
                </a:solidFill>
              </a:rPr>
              <a:t>  élément </a:t>
            </a:r>
            <a:r>
              <a:rPr lang="fr-FR" sz="1400" dirty="0" smtClean="0">
                <a:solidFill>
                  <a:schemeClr val="accent2">
                    <a:lumMod val="50000"/>
                  </a:schemeClr>
                </a:solidFill>
              </a:rPr>
              <a:t>à votre convenance que vous avez envie de partager. Vous aurez un moment pour </a:t>
            </a:r>
            <a:r>
              <a:rPr lang="fr-FR" sz="1400" dirty="0" smtClean="0">
                <a:solidFill>
                  <a:schemeClr val="accent2">
                    <a:lumMod val="50000"/>
                  </a:schemeClr>
                </a:solidFill>
              </a:rPr>
              <a:t/>
            </a:r>
            <a:br>
              <a:rPr lang="fr-FR" sz="1400" dirty="0" smtClean="0">
                <a:solidFill>
                  <a:schemeClr val="accent2">
                    <a:lumMod val="50000"/>
                  </a:schemeClr>
                </a:solidFill>
              </a:rPr>
            </a:br>
            <a:r>
              <a:rPr lang="fr-FR" sz="1400" dirty="0" smtClean="0">
                <a:solidFill>
                  <a:schemeClr val="accent2">
                    <a:lumMod val="50000"/>
                  </a:schemeClr>
                </a:solidFill>
              </a:rPr>
              <a:t>  en </a:t>
            </a:r>
            <a:r>
              <a:rPr lang="fr-FR" sz="1400" dirty="0" smtClean="0">
                <a:solidFill>
                  <a:schemeClr val="accent2">
                    <a:lumMod val="50000"/>
                  </a:schemeClr>
                </a:solidFill>
              </a:rPr>
              <a:t>parler de la manière qui vous conviendra le mieux :</a:t>
            </a:r>
          </a:p>
          <a:p>
            <a:pPr>
              <a:buFontTx/>
              <a:buChar char="-"/>
            </a:pPr>
            <a:r>
              <a:rPr lang="fr-FR" sz="1400" dirty="0" smtClean="0">
                <a:solidFill>
                  <a:schemeClr val="accent2">
                    <a:lumMod val="50000"/>
                  </a:schemeClr>
                </a:solidFill>
              </a:rPr>
              <a:t> ce qu'il est,</a:t>
            </a:r>
          </a:p>
          <a:p>
            <a:pPr>
              <a:buFontTx/>
              <a:buChar char="-"/>
            </a:pPr>
            <a:r>
              <a:rPr lang="fr-FR" sz="1400" dirty="0" smtClean="0">
                <a:solidFill>
                  <a:schemeClr val="accent2">
                    <a:lumMod val="50000"/>
                  </a:schemeClr>
                </a:solidFill>
              </a:rPr>
              <a:t> pourquoi vous l'aimez,</a:t>
            </a:r>
          </a:p>
          <a:p>
            <a:pPr>
              <a:buFontTx/>
              <a:buChar char="-"/>
            </a:pPr>
            <a:r>
              <a:rPr lang="fr-FR" sz="1400" dirty="0" smtClean="0">
                <a:solidFill>
                  <a:schemeClr val="accent2">
                    <a:lumMod val="50000"/>
                  </a:schemeClr>
                </a:solidFill>
              </a:rPr>
              <a:t> ce qu'il signifie pour vous.</a:t>
            </a:r>
          </a:p>
          <a:p>
            <a:pPr>
              <a:buFontTx/>
              <a:buChar char="-"/>
            </a:pPr>
            <a:r>
              <a:rPr lang="fr-FR" sz="1400" dirty="0" smtClean="0">
                <a:solidFill>
                  <a:schemeClr val="accent2">
                    <a:lumMod val="50000"/>
                  </a:schemeClr>
                </a:solidFill>
              </a:rPr>
              <a:t> Ensuite vous choisissez un personne du groupe pour lui dire s'il était un animal ou un végétal ce serait... ? En expliquant en 2 mots évocateurs pourquoi.</a:t>
            </a:r>
          </a:p>
          <a:p>
            <a:pPr>
              <a:buFontTx/>
              <a:buChar char="-"/>
            </a:pPr>
            <a:r>
              <a:rPr lang="fr-FR" sz="1400" dirty="0" smtClean="0">
                <a:solidFill>
                  <a:schemeClr val="accent2">
                    <a:lumMod val="50000"/>
                  </a:schemeClr>
                </a:solidFill>
              </a:rPr>
              <a:t> Ensuite, respecter un temps de parole à chaque personne concernée pour réagir, poser des questions, parler de son objet familier, indiquer ses attentes par rapport au séminaire.</a:t>
            </a:r>
          </a:p>
          <a:p>
            <a:pPr>
              <a:buFontTx/>
              <a:buChar char="-"/>
            </a:pP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Préparer une feuille A3 par participant avec son prénom pour que chaque équipier vienne y coller ses post-it avec les qualités, l'animal ou le végétal et à quoi ça correspond.</a:t>
            </a:r>
          </a:p>
          <a:p>
            <a:pPr>
              <a:buFontTx/>
              <a:buChar char="-"/>
            </a:pPr>
            <a:endParaRPr lang="fr-FR" sz="1400" dirty="0" smtClean="0">
              <a:solidFill>
                <a:schemeClr val="accent2">
                  <a:lumMod val="50000"/>
                </a:schemeClr>
              </a:solidFill>
            </a:endParaRPr>
          </a:p>
          <a:p>
            <a:pPr>
              <a:buFontTx/>
              <a:buChar char="-"/>
            </a:pPr>
            <a:r>
              <a:rPr lang="fr-FR" sz="1400" b="1" u="sng" dirty="0" smtClean="0">
                <a:solidFill>
                  <a:schemeClr val="accent2">
                    <a:lumMod val="50000"/>
                  </a:schemeClr>
                </a:solidFill>
              </a:rPr>
              <a:t>Durée</a:t>
            </a:r>
            <a:r>
              <a:rPr lang="fr-FR" sz="1400" dirty="0" smtClean="0">
                <a:solidFill>
                  <a:schemeClr val="accent2">
                    <a:lumMod val="50000"/>
                  </a:schemeClr>
                </a:solidFill>
              </a:rPr>
              <a:t> : </a:t>
            </a:r>
            <a:r>
              <a:rPr lang="fr-FR" sz="1400" dirty="0" smtClean="0">
                <a:solidFill>
                  <a:schemeClr val="accent2">
                    <a:lumMod val="50000"/>
                  </a:schemeClr>
                </a:solidFill>
              </a:rPr>
              <a:t>30 min.</a:t>
            </a:r>
          </a:p>
        </p:txBody>
      </p:sp>
      <p:sp>
        <p:nvSpPr>
          <p:cNvPr id="9" name="Rectangle 8"/>
          <p:cNvSpPr/>
          <p:nvPr/>
        </p:nvSpPr>
        <p:spPr>
          <a:xfrm>
            <a:off x="7020272" y="548680"/>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6</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37</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smtClean="0"/>
              <a:t>BETEN</a:t>
            </a:r>
            <a:endParaRPr lang="fr-FR" dirty="0"/>
          </a:p>
        </p:txBody>
      </p:sp>
      <p:sp>
        <p:nvSpPr>
          <p:cNvPr id="24" name="ZoneTexte 23"/>
          <p:cNvSpPr txBox="1"/>
          <p:nvPr/>
        </p:nvSpPr>
        <p:spPr>
          <a:xfrm>
            <a:off x="467544" y="1628800"/>
            <a:ext cx="7704856" cy="3724096"/>
          </a:xfrm>
          <a:prstGeom prst="rect">
            <a:avLst/>
          </a:prstGeom>
          <a:noFill/>
          <a:ln>
            <a:solidFill>
              <a:schemeClr val="accent2">
                <a:lumMod val="50000"/>
              </a:schemeClr>
            </a:solidFill>
          </a:ln>
        </p:spPr>
        <p:txBody>
          <a:bodyPr wrap="square" rtlCol="0">
            <a:spAutoFit/>
          </a:bodyPr>
          <a:lstStyle/>
          <a:p>
            <a:r>
              <a:rPr lang="fr-FR" b="1" dirty="0" smtClean="0">
                <a:solidFill>
                  <a:schemeClr val="accent2">
                    <a:lumMod val="50000"/>
                  </a:schemeClr>
                </a:solidFill>
              </a:rPr>
              <a:t>PROMENADE AVEUGLE (J7)</a:t>
            </a:r>
            <a:endParaRPr lang="fr-FR" b="1" dirty="0" smtClean="0">
              <a:solidFill>
                <a:schemeClr val="accent2">
                  <a:lumMod val="50000"/>
                </a:schemeClr>
              </a:solidFill>
            </a:endParaRPr>
          </a:p>
          <a:p>
            <a:endParaRPr lang="fr-FR" dirty="0" smtClean="0">
              <a:solidFill>
                <a:schemeClr val="accent2">
                  <a:lumMod val="50000"/>
                </a:schemeClr>
              </a:solidFill>
            </a:endParaRPr>
          </a:p>
          <a:p>
            <a:r>
              <a:rPr lang="fr-FR" sz="1600" b="1" u="sng" dirty="0" smtClean="0">
                <a:solidFill>
                  <a:schemeClr val="accent2">
                    <a:lumMod val="50000"/>
                  </a:schemeClr>
                </a:solidFill>
              </a:rPr>
              <a:t>Objectif</a:t>
            </a:r>
            <a:r>
              <a:rPr lang="fr-FR" sz="1600" b="1" dirty="0" smtClean="0">
                <a:solidFill>
                  <a:schemeClr val="accent2">
                    <a:lumMod val="50000"/>
                  </a:schemeClr>
                </a:solidFill>
              </a:rPr>
              <a:t> </a:t>
            </a:r>
            <a:r>
              <a:rPr lang="fr-FR" sz="1600" dirty="0" smtClean="0">
                <a:solidFill>
                  <a:schemeClr val="accent2">
                    <a:lumMod val="50000"/>
                  </a:schemeClr>
                </a:solidFill>
              </a:rPr>
              <a:t>: </a:t>
            </a:r>
            <a:r>
              <a:rPr lang="fr-FR" sz="1400" dirty="0" smtClean="0">
                <a:solidFill>
                  <a:schemeClr val="accent2">
                    <a:lumMod val="50000"/>
                  </a:schemeClr>
                </a:solidFill>
              </a:rPr>
              <a:t>Expérience sensorielle permettant d'observer ce qui se passe au niveau des 5 sens</a:t>
            </a:r>
          </a:p>
          <a:p>
            <a:r>
              <a:rPr lang="fr-FR" sz="1400" dirty="0" smtClean="0">
                <a:solidFill>
                  <a:schemeClr val="accent2">
                    <a:lumMod val="50000"/>
                  </a:schemeClr>
                </a:solidFill>
              </a:rPr>
              <a:t>laisser venir les émotions. Au lieu de guider, le </a:t>
            </a:r>
            <a:r>
              <a:rPr lang="fr-FR" sz="1400" i="1" dirty="0" smtClean="0">
                <a:solidFill>
                  <a:schemeClr val="accent2">
                    <a:lumMod val="50000"/>
                  </a:schemeClr>
                </a:solidFill>
              </a:rPr>
              <a:t>"chien" </a:t>
            </a:r>
            <a:r>
              <a:rPr lang="fr-FR" sz="1400" dirty="0" smtClean="0">
                <a:solidFill>
                  <a:schemeClr val="accent2">
                    <a:lumMod val="50000"/>
                  </a:schemeClr>
                </a:solidFill>
              </a:rPr>
              <a:t>peut </a:t>
            </a:r>
            <a:r>
              <a:rPr lang="fr-FR" sz="1400" dirty="0" smtClean="0">
                <a:solidFill>
                  <a:schemeClr val="accent2">
                    <a:lumMod val="50000"/>
                  </a:schemeClr>
                </a:solidFill>
              </a:rPr>
              <a:t>veiller progressivement, seulement à la protection (on passe de la confiance-assistance à la confiance-autonomie).</a:t>
            </a:r>
            <a:endParaRPr lang="fr-FR" sz="1400" i="1" dirty="0" smtClean="0">
              <a:solidFill>
                <a:schemeClr val="accent2">
                  <a:lumMod val="50000"/>
                </a:schemeClr>
              </a:solidFill>
            </a:endParaRPr>
          </a:p>
          <a:p>
            <a:endParaRPr lang="fr-FR" sz="1400" dirty="0" smtClean="0">
              <a:solidFill>
                <a:schemeClr val="accent2">
                  <a:lumMod val="50000"/>
                </a:schemeClr>
              </a:solidFill>
            </a:endParaRPr>
          </a:p>
          <a:p>
            <a:r>
              <a:rPr lang="fr-FR" sz="1600" b="1" u="sng" dirty="0" smtClean="0">
                <a:solidFill>
                  <a:schemeClr val="accent2">
                    <a:lumMod val="50000"/>
                  </a:schemeClr>
                </a:solidFill>
              </a:rPr>
              <a:t>Consignes</a:t>
            </a:r>
            <a:r>
              <a:rPr lang="fr-FR" sz="1600" dirty="0" smtClean="0">
                <a:solidFill>
                  <a:schemeClr val="accent2">
                    <a:lumMod val="50000"/>
                  </a:schemeClr>
                </a:solidFill>
              </a:rPr>
              <a:t>:</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Se mettre 2 par 2,</a:t>
            </a:r>
          </a:p>
          <a:p>
            <a:pPr>
              <a:buFontTx/>
              <a:buChar char="-"/>
            </a:pPr>
            <a:r>
              <a:rPr lang="fr-FR" sz="1400" dirty="0" smtClean="0">
                <a:solidFill>
                  <a:schemeClr val="accent2">
                    <a:lumMod val="50000"/>
                  </a:schemeClr>
                </a:solidFill>
              </a:rPr>
              <a:t> Chacun à tour de rôle jouera l'aveugle et le chien d'aveugle,</a:t>
            </a:r>
          </a:p>
          <a:p>
            <a:pPr>
              <a:buFontTx/>
              <a:buChar char="-"/>
            </a:pPr>
            <a:r>
              <a:rPr lang="fr-FR" sz="1400" dirty="0" smtClean="0">
                <a:solidFill>
                  <a:schemeClr val="accent2">
                    <a:lumMod val="50000"/>
                  </a:schemeClr>
                </a:solidFill>
              </a:rPr>
              <a:t> Le chien d'aveugle bande les yeux de l'aveugle,</a:t>
            </a:r>
          </a:p>
          <a:p>
            <a:pPr>
              <a:buFontTx/>
              <a:buChar char="-"/>
            </a:pPr>
            <a:r>
              <a:rPr lang="fr-FR" sz="1400" dirty="0" smtClean="0">
                <a:solidFill>
                  <a:schemeClr val="accent2">
                    <a:lumMod val="50000"/>
                  </a:schemeClr>
                </a:solidFill>
              </a:rPr>
              <a:t> Il guide l'aveugle pendant 10 min en silence, (en marche avant et arrière)</a:t>
            </a:r>
          </a:p>
          <a:p>
            <a:pPr>
              <a:buFontTx/>
              <a:buChar char="-"/>
            </a:pPr>
            <a:r>
              <a:rPr lang="fr-FR" sz="1400" dirty="0" smtClean="0">
                <a:solidFill>
                  <a:schemeClr val="accent2">
                    <a:lumMod val="50000"/>
                  </a:schemeClr>
                </a:solidFill>
              </a:rPr>
              <a:t> En cas  de besoin d'aide, l'aveugle doit lever le bras et se faire comprendre par la gestuelle </a:t>
            </a:r>
            <a:r>
              <a:rPr lang="fr-FR" sz="1400" dirty="0" smtClean="0">
                <a:solidFill>
                  <a:schemeClr val="accent2">
                    <a:lumMod val="50000"/>
                  </a:schemeClr>
                </a:solidFill>
              </a:rPr>
              <a:t/>
            </a:r>
            <a:br>
              <a:rPr lang="fr-FR" sz="1400" dirty="0" smtClean="0">
                <a:solidFill>
                  <a:schemeClr val="accent2">
                    <a:lumMod val="50000"/>
                  </a:schemeClr>
                </a:solidFill>
              </a:rPr>
            </a:br>
            <a:r>
              <a:rPr lang="fr-FR" sz="1400" dirty="0" smtClean="0">
                <a:solidFill>
                  <a:schemeClr val="accent2">
                    <a:lumMod val="50000"/>
                  </a:schemeClr>
                </a:solidFill>
              </a:rPr>
              <a:t>  seul</a:t>
            </a:r>
            <a:r>
              <a:rPr lang="fr-FR" sz="1400" dirty="0" smtClean="0">
                <a:solidFill>
                  <a:schemeClr val="accent2">
                    <a:lumMod val="50000"/>
                  </a:schemeClr>
                </a:solidFill>
              </a:rPr>
              <a:t>,</a:t>
            </a:r>
          </a:p>
          <a:p>
            <a:pPr>
              <a:buFontTx/>
              <a:buChar char="-"/>
            </a:pPr>
            <a:r>
              <a:rPr lang="fr-FR" sz="1400" dirty="0" smtClean="0">
                <a:solidFill>
                  <a:schemeClr val="accent2">
                    <a:lumMod val="50000"/>
                  </a:schemeClr>
                </a:solidFill>
              </a:rPr>
              <a:t> Au signal, les rôles sont intervertis,</a:t>
            </a:r>
          </a:p>
          <a:p>
            <a:pPr>
              <a:buFontTx/>
              <a:buChar char="-"/>
            </a:pPr>
            <a:r>
              <a:rPr lang="fr-FR" sz="1400" dirty="0" smtClean="0">
                <a:solidFill>
                  <a:schemeClr val="accent2">
                    <a:lumMod val="50000"/>
                  </a:schemeClr>
                </a:solidFill>
              </a:rPr>
              <a:t> Discussion générale sur les impressions</a:t>
            </a:r>
            <a:r>
              <a:rPr lang="fr-FR" sz="1400" dirty="0" smtClean="0">
                <a:solidFill>
                  <a:schemeClr val="accent2">
                    <a:lumMod val="50000"/>
                  </a:schemeClr>
                </a:solidFill>
              </a:rPr>
              <a:t>.</a:t>
            </a:r>
            <a:endParaRPr lang="fr-FR" b="1" u="sng" dirty="0" smtClean="0">
              <a:solidFill>
                <a:schemeClr val="accent2">
                  <a:lumMod val="50000"/>
                </a:schemeClr>
              </a:solidFill>
            </a:endParaRPr>
          </a:p>
          <a:p>
            <a:pPr>
              <a:buFontTx/>
              <a:buChar char="-"/>
            </a:pPr>
            <a:endParaRPr lang="fr-FR" sz="1400" dirty="0" smtClean="0">
              <a:solidFill>
                <a:schemeClr val="accent2">
                  <a:lumMod val="50000"/>
                </a:schemeClr>
              </a:solidFill>
            </a:endParaRPr>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7</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38</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smtClean="0"/>
              <a:t>BETEN</a:t>
            </a:r>
            <a:endParaRPr lang="fr-FR" dirty="0"/>
          </a:p>
        </p:txBody>
      </p:sp>
      <p:sp>
        <p:nvSpPr>
          <p:cNvPr id="24" name="ZoneTexte 23"/>
          <p:cNvSpPr txBox="1"/>
          <p:nvPr/>
        </p:nvSpPr>
        <p:spPr>
          <a:xfrm>
            <a:off x="467544" y="1628800"/>
            <a:ext cx="7632848" cy="2462213"/>
          </a:xfrm>
          <a:prstGeom prst="rect">
            <a:avLst/>
          </a:prstGeom>
          <a:noFill/>
          <a:ln>
            <a:solidFill>
              <a:schemeClr val="accent2">
                <a:lumMod val="50000"/>
              </a:schemeClr>
            </a:solidFill>
          </a:ln>
        </p:spPr>
        <p:txBody>
          <a:bodyPr wrap="square" rtlCol="0">
            <a:spAutoFit/>
          </a:bodyPr>
          <a:lstStyle/>
          <a:p>
            <a:r>
              <a:rPr lang="fr-FR" b="1" dirty="0" smtClean="0">
                <a:solidFill>
                  <a:schemeClr val="accent2">
                    <a:lumMod val="50000"/>
                  </a:schemeClr>
                </a:solidFill>
              </a:rPr>
              <a:t>PING-PONG (J11)</a:t>
            </a:r>
            <a:endParaRPr lang="fr-FR" b="1" dirty="0" smtClean="0">
              <a:solidFill>
                <a:schemeClr val="accent2">
                  <a:lumMod val="50000"/>
                </a:schemeClr>
              </a:solidFill>
            </a:endParaRPr>
          </a:p>
          <a:p>
            <a:endParaRPr lang="fr-FR" sz="800" b="1" u="sng" dirty="0" smtClean="0">
              <a:solidFill>
                <a:schemeClr val="accent2">
                  <a:lumMod val="50000"/>
                </a:schemeClr>
              </a:solidFill>
            </a:endParaRPr>
          </a:p>
          <a:p>
            <a:r>
              <a:rPr lang="fr-FR" sz="1600" b="1" u="sng" dirty="0" smtClean="0">
                <a:solidFill>
                  <a:schemeClr val="accent2">
                    <a:lumMod val="50000"/>
                  </a:schemeClr>
                </a:solidFill>
                <a:sym typeface="Wingdings" pitchFamily="2" charset="2"/>
              </a:rPr>
              <a:t>Objectif</a:t>
            </a:r>
            <a:r>
              <a:rPr lang="fr-FR" sz="1600" b="1" dirty="0" smtClean="0">
                <a:solidFill>
                  <a:schemeClr val="accent2">
                    <a:lumMod val="50000"/>
                  </a:schemeClr>
                </a:solidFill>
                <a:sym typeface="Wingdings" pitchFamily="2" charset="2"/>
              </a:rPr>
              <a:t> :</a:t>
            </a:r>
            <a:r>
              <a:rPr lang="fr-FR" b="1" dirty="0" smtClean="0">
                <a:solidFill>
                  <a:schemeClr val="accent2">
                    <a:lumMod val="50000"/>
                  </a:schemeClr>
                </a:solidFill>
                <a:sym typeface="Wingdings" pitchFamily="2" charset="2"/>
              </a:rPr>
              <a:t> </a:t>
            </a:r>
            <a:r>
              <a:rPr lang="fr-FR" sz="1400" dirty="0" smtClean="0">
                <a:solidFill>
                  <a:schemeClr val="accent2">
                    <a:lumMod val="50000"/>
                  </a:schemeClr>
                </a:solidFill>
              </a:rPr>
              <a:t>Ce que je peux faire avec les autres. Cet exercice permet de travailler sa respiration et de sentir les perceptions de son corps.</a:t>
            </a:r>
          </a:p>
          <a:p>
            <a:endParaRPr lang="fr-FR" sz="800" dirty="0" smtClean="0">
              <a:solidFill>
                <a:schemeClr val="accent2">
                  <a:lumMod val="50000"/>
                </a:schemeClr>
              </a:solidFill>
            </a:endParaRPr>
          </a:p>
          <a:p>
            <a:r>
              <a:rPr lang="fr-FR" sz="1600" b="1" u="sng" dirty="0" smtClean="0">
                <a:solidFill>
                  <a:schemeClr val="accent2">
                    <a:lumMod val="50000"/>
                  </a:schemeClr>
                </a:solidFill>
              </a:rPr>
              <a:t>Consignes</a:t>
            </a:r>
            <a:r>
              <a:rPr lang="fr-FR" dirty="0" smtClean="0">
                <a:solidFill>
                  <a:schemeClr val="accent2">
                    <a:lumMod val="50000"/>
                  </a:schemeClr>
                </a:solidFill>
              </a:rPr>
              <a:t> :</a:t>
            </a:r>
          </a:p>
          <a:p>
            <a:pPr lvl="0"/>
            <a:r>
              <a:rPr lang="fr-FR" sz="1400" dirty="0" smtClean="0">
                <a:solidFill>
                  <a:schemeClr val="accent2">
                    <a:lumMod val="50000"/>
                  </a:schemeClr>
                </a:solidFill>
              </a:rPr>
              <a:t>Autour d’une table, un groupe de six personnes s’installe en ayant constitué deux équipes de trois. Une balle de ping-pong est placée au milieu de la table et le but du jeu consiste à réaliser un match, uniquement en soufflant sur la balle.</a:t>
            </a:r>
          </a:p>
          <a:p>
            <a:pPr lvl="0"/>
            <a:endParaRPr lang="fr-FR" sz="1400" dirty="0" smtClean="0">
              <a:solidFill>
                <a:schemeClr val="accent2">
                  <a:lumMod val="50000"/>
                </a:schemeClr>
              </a:solidFill>
            </a:endParaRPr>
          </a:p>
          <a:p>
            <a:pPr lvl="0"/>
            <a:r>
              <a:rPr lang="fr-FR" sz="1400" dirty="0" smtClean="0">
                <a:solidFill>
                  <a:schemeClr val="accent2">
                    <a:lumMod val="50000"/>
                  </a:schemeClr>
                </a:solidFill>
              </a:rPr>
              <a:t>Détente et rire permettent très vite de retrouver l’esprit de cohésion</a:t>
            </a:r>
            <a:r>
              <a:rPr lang="fr-FR" sz="1400" dirty="0" smtClean="0">
                <a:solidFill>
                  <a:schemeClr val="accent2">
                    <a:lumMod val="50000"/>
                  </a:schemeClr>
                </a:solidFill>
              </a:rPr>
              <a:t>.</a:t>
            </a:r>
            <a:endParaRPr lang="fr-FR" sz="1400" dirty="0" smtClean="0">
              <a:solidFill>
                <a:schemeClr val="accent2">
                  <a:lumMod val="50000"/>
                </a:schemeClr>
              </a:solidFill>
            </a:endParaRPr>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8</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39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smtClean="0"/>
              <a:t>BETEN</a:t>
            </a:r>
            <a:endParaRPr lang="fr-FR" dirty="0"/>
          </a:p>
        </p:txBody>
      </p:sp>
      <p:sp>
        <p:nvSpPr>
          <p:cNvPr id="24" name="ZoneTexte 23"/>
          <p:cNvSpPr txBox="1"/>
          <p:nvPr/>
        </p:nvSpPr>
        <p:spPr>
          <a:xfrm>
            <a:off x="467544" y="1628800"/>
            <a:ext cx="7704856" cy="4185761"/>
          </a:xfrm>
          <a:prstGeom prst="rect">
            <a:avLst/>
          </a:prstGeom>
          <a:noFill/>
          <a:ln>
            <a:solidFill>
              <a:schemeClr val="accent2">
                <a:lumMod val="50000"/>
              </a:schemeClr>
            </a:solidFill>
          </a:ln>
        </p:spPr>
        <p:txBody>
          <a:bodyPr wrap="square" rtlCol="0">
            <a:spAutoFit/>
          </a:bodyPr>
          <a:lstStyle/>
          <a:p>
            <a:r>
              <a:rPr lang="fr-FR" b="1" dirty="0" smtClean="0">
                <a:solidFill>
                  <a:schemeClr val="accent2">
                    <a:lumMod val="50000"/>
                  </a:schemeClr>
                </a:solidFill>
              </a:rPr>
              <a:t>INTERFACES (J13)</a:t>
            </a:r>
            <a:endParaRPr lang="fr-FR" b="1" dirty="0" smtClean="0">
              <a:solidFill>
                <a:schemeClr val="accent2">
                  <a:lumMod val="50000"/>
                </a:schemeClr>
              </a:solidFill>
            </a:endParaRPr>
          </a:p>
          <a:p>
            <a:endParaRPr lang="fr-FR" b="1" u="sng" dirty="0" smtClean="0">
              <a:solidFill>
                <a:schemeClr val="accent2">
                  <a:lumMod val="50000"/>
                </a:schemeClr>
              </a:solidFill>
            </a:endParaRPr>
          </a:p>
          <a:p>
            <a:r>
              <a:rPr lang="fr-FR" sz="1600" b="1" u="sng" dirty="0" smtClean="0">
                <a:solidFill>
                  <a:schemeClr val="accent2">
                    <a:lumMod val="50000"/>
                  </a:schemeClr>
                </a:solidFill>
                <a:sym typeface="Wingdings" pitchFamily="2" charset="2"/>
              </a:rPr>
              <a:t>Objectif </a:t>
            </a:r>
            <a:r>
              <a:rPr lang="fr-FR" sz="1600" dirty="0" smtClean="0">
                <a:solidFill>
                  <a:schemeClr val="accent2">
                    <a:lumMod val="50000"/>
                  </a:schemeClr>
                </a:solidFill>
                <a:sym typeface="Wingdings" pitchFamily="2" charset="2"/>
              </a:rPr>
              <a:t>:</a:t>
            </a:r>
            <a:r>
              <a:rPr lang="fr-FR" dirty="0" smtClean="0">
                <a:solidFill>
                  <a:schemeClr val="accent2">
                    <a:lumMod val="50000"/>
                  </a:schemeClr>
                </a:solidFill>
                <a:sym typeface="Wingdings" pitchFamily="2" charset="2"/>
              </a:rPr>
              <a:t> </a:t>
            </a:r>
            <a:r>
              <a:rPr lang="fr-FR" sz="1400" dirty="0" smtClean="0">
                <a:solidFill>
                  <a:schemeClr val="accent2">
                    <a:lumMod val="50000"/>
                  </a:schemeClr>
                </a:solidFill>
              </a:rPr>
              <a:t>Ce que je suis prêt à consentir, ce que j'attends des </a:t>
            </a:r>
            <a:r>
              <a:rPr lang="fr-FR" sz="1400" dirty="0" smtClean="0">
                <a:solidFill>
                  <a:schemeClr val="accent2">
                    <a:lumMod val="50000"/>
                  </a:schemeClr>
                </a:solidFill>
              </a:rPr>
              <a:t>autres. Renforce les synergies.</a:t>
            </a:r>
            <a:endParaRPr lang="fr-FR" sz="1400" dirty="0" smtClean="0">
              <a:solidFill>
                <a:schemeClr val="accent2">
                  <a:lumMod val="50000"/>
                </a:schemeClr>
              </a:solidFill>
            </a:endParaRPr>
          </a:p>
          <a:p>
            <a:r>
              <a:rPr lang="fr-FR" sz="1400" dirty="0" smtClean="0">
                <a:solidFill>
                  <a:schemeClr val="accent2">
                    <a:lumMod val="50000"/>
                  </a:schemeClr>
                </a:solidFill>
              </a:rPr>
              <a:t>	Donner, Recevoir</a:t>
            </a:r>
          </a:p>
          <a:p>
            <a:endParaRPr lang="fr-FR" sz="1400" dirty="0" smtClean="0">
              <a:solidFill>
                <a:schemeClr val="accent2">
                  <a:lumMod val="50000"/>
                </a:schemeClr>
              </a:solidFill>
            </a:endParaRPr>
          </a:p>
          <a:p>
            <a:r>
              <a:rPr lang="fr-FR" sz="1600" b="1" u="sng" dirty="0" smtClean="0">
                <a:solidFill>
                  <a:schemeClr val="accent2">
                    <a:lumMod val="50000"/>
                  </a:schemeClr>
                </a:solidFill>
              </a:rPr>
              <a:t>Consignes </a:t>
            </a:r>
            <a:r>
              <a:rPr lang="fr-FR" sz="1600" dirty="0" smtClean="0">
                <a:solidFill>
                  <a:schemeClr val="accent2">
                    <a:lumMod val="50000"/>
                  </a:schemeClr>
                </a:solidFill>
              </a:rPr>
              <a:t>:</a:t>
            </a:r>
          </a:p>
          <a:p>
            <a:pPr>
              <a:buFontTx/>
              <a:buChar char="-"/>
            </a:pPr>
            <a:r>
              <a:rPr lang="fr-FR" sz="1400" dirty="0" smtClean="0">
                <a:solidFill>
                  <a:schemeClr val="accent2">
                    <a:lumMod val="50000"/>
                  </a:schemeClr>
                </a:solidFill>
              </a:rPr>
              <a:t> Chaque participant rempli sa grille individuellement,</a:t>
            </a:r>
          </a:p>
          <a:p>
            <a:pPr>
              <a:buFontTx/>
              <a:buChar char="-"/>
            </a:pPr>
            <a:r>
              <a:rPr lang="fr-FR" sz="1400" dirty="0" smtClean="0">
                <a:solidFill>
                  <a:schemeClr val="accent2">
                    <a:lumMod val="50000"/>
                  </a:schemeClr>
                </a:solidFill>
              </a:rPr>
              <a:t> Choisit une ou deux personnes à qui il souhaite formuler une demande,</a:t>
            </a:r>
          </a:p>
          <a:p>
            <a:pPr>
              <a:buFontTx/>
              <a:buChar char="-"/>
            </a:pPr>
            <a:r>
              <a:rPr lang="fr-FR" sz="1400" dirty="0" smtClean="0">
                <a:solidFill>
                  <a:schemeClr val="accent2">
                    <a:lumMod val="50000"/>
                  </a:schemeClr>
                </a:solidFill>
              </a:rPr>
              <a:t> Exprime à chacune d'elle sa demande,</a:t>
            </a:r>
          </a:p>
          <a:p>
            <a:pPr>
              <a:buFontTx/>
              <a:buChar char="-"/>
            </a:pPr>
            <a:r>
              <a:rPr lang="fr-FR" sz="1400" dirty="0" smtClean="0">
                <a:solidFill>
                  <a:schemeClr val="accent2">
                    <a:lumMod val="50000"/>
                  </a:schemeClr>
                </a:solidFill>
              </a:rPr>
              <a:t> L'autre personne acquiesce rapidement si la demande figure déjà parmi ce qu'il est prêt à </a:t>
            </a:r>
            <a:r>
              <a:rPr lang="fr-FR" sz="1400" dirty="0" smtClean="0">
                <a:solidFill>
                  <a:schemeClr val="accent2">
                    <a:lumMod val="50000"/>
                  </a:schemeClr>
                </a:solidFill>
              </a:rPr>
              <a:t/>
            </a:r>
            <a:br>
              <a:rPr lang="fr-FR" sz="1400" dirty="0" smtClean="0">
                <a:solidFill>
                  <a:schemeClr val="accent2">
                    <a:lumMod val="50000"/>
                  </a:schemeClr>
                </a:solidFill>
              </a:rPr>
            </a:br>
            <a:r>
              <a:rPr lang="fr-FR" sz="1400" dirty="0" smtClean="0">
                <a:solidFill>
                  <a:schemeClr val="accent2">
                    <a:lumMod val="50000"/>
                  </a:schemeClr>
                </a:solidFill>
              </a:rPr>
              <a:t>  fournir</a:t>
            </a:r>
            <a:r>
              <a:rPr lang="fr-FR" sz="1400" dirty="0" smtClean="0">
                <a:solidFill>
                  <a:schemeClr val="accent2">
                    <a:lumMod val="50000"/>
                  </a:schemeClr>
                </a:solidFill>
              </a:rPr>
              <a:t>, </a:t>
            </a:r>
          </a:p>
          <a:p>
            <a:pPr>
              <a:buFontTx/>
              <a:buChar char="-"/>
            </a:pPr>
            <a:r>
              <a:rPr lang="fr-FR" sz="1400" dirty="0" smtClean="0">
                <a:solidFill>
                  <a:schemeClr val="accent2">
                    <a:lumMod val="50000"/>
                  </a:schemeClr>
                </a:solidFill>
              </a:rPr>
              <a:t> Lorsque le 1</a:t>
            </a:r>
            <a:r>
              <a:rPr lang="fr-FR" sz="1400" baseline="30000" dirty="0" smtClean="0">
                <a:solidFill>
                  <a:schemeClr val="accent2">
                    <a:lumMod val="50000"/>
                  </a:schemeClr>
                </a:solidFill>
              </a:rPr>
              <a:t>er</a:t>
            </a:r>
            <a:r>
              <a:rPr lang="fr-FR" sz="1400" dirty="0" smtClean="0">
                <a:solidFill>
                  <a:schemeClr val="accent2">
                    <a:lumMod val="50000"/>
                  </a:schemeClr>
                </a:solidFill>
              </a:rPr>
              <a:t> a fini sa liste de demandes, l'autre lit les points qu'il était prêt à fournir,</a:t>
            </a:r>
          </a:p>
          <a:p>
            <a:pPr>
              <a:buFontTx/>
              <a:buChar char="-"/>
            </a:pPr>
            <a:r>
              <a:rPr lang="fr-FR" sz="1400" dirty="0" smtClean="0">
                <a:solidFill>
                  <a:schemeClr val="accent2">
                    <a:lumMod val="50000"/>
                  </a:schemeClr>
                </a:solidFill>
              </a:rPr>
              <a:t> L'un et l'autre abordent alors les points qui font difficulté et entament une négociation ou la remettent à plus tard si difficultés,</a:t>
            </a:r>
          </a:p>
          <a:p>
            <a:pPr>
              <a:buFontTx/>
              <a:buChar char="-"/>
            </a:pPr>
            <a:r>
              <a:rPr lang="fr-FR" sz="1400" dirty="0" smtClean="0">
                <a:solidFill>
                  <a:schemeClr val="accent2">
                    <a:lumMod val="50000"/>
                  </a:schemeClr>
                </a:solidFill>
              </a:rPr>
              <a:t> Le même processus est répété avec le 2</a:t>
            </a:r>
            <a:r>
              <a:rPr lang="fr-FR" sz="1400" baseline="30000" dirty="0" smtClean="0">
                <a:solidFill>
                  <a:schemeClr val="accent2">
                    <a:lumMod val="50000"/>
                  </a:schemeClr>
                </a:solidFill>
              </a:rPr>
              <a:t>ème</a:t>
            </a:r>
            <a:r>
              <a:rPr lang="fr-FR" sz="1400" dirty="0" smtClean="0">
                <a:solidFill>
                  <a:schemeClr val="accent2">
                    <a:lumMod val="50000"/>
                  </a:schemeClr>
                </a:solidFill>
              </a:rPr>
              <a:t> participant et ainsi de suite avec tous les autres.</a:t>
            </a:r>
          </a:p>
          <a:p>
            <a:endParaRPr lang="fr-FR" sz="1400" dirty="0" smtClean="0">
              <a:solidFill>
                <a:schemeClr val="accent2">
                  <a:lumMod val="50000"/>
                </a:schemeClr>
              </a:solidFill>
            </a:endParaRPr>
          </a:p>
          <a:p>
            <a:pPr>
              <a:buFontTx/>
              <a:buChar char="-"/>
            </a:pPr>
            <a:r>
              <a:rPr lang="fr-FR" sz="1400" b="1" dirty="0" smtClean="0">
                <a:solidFill>
                  <a:schemeClr val="accent2">
                    <a:lumMod val="50000"/>
                  </a:schemeClr>
                </a:solidFill>
              </a:rPr>
              <a:t> NB </a:t>
            </a:r>
            <a:r>
              <a:rPr lang="fr-FR" sz="1400" dirty="0" smtClean="0">
                <a:solidFill>
                  <a:schemeClr val="accent2">
                    <a:lumMod val="50000"/>
                  </a:schemeClr>
                </a:solidFill>
              </a:rPr>
              <a:t>: remplir au fur et à mesure une grille à double entrée avec les prénoms des participants, </a:t>
            </a:r>
            <a:r>
              <a:rPr lang="fr-FR" sz="1400" dirty="0" smtClean="0">
                <a:solidFill>
                  <a:schemeClr val="accent2">
                    <a:lumMod val="50000"/>
                  </a:schemeClr>
                </a:solidFill>
              </a:rPr>
              <a:t/>
            </a:r>
            <a:br>
              <a:rPr lang="fr-FR" sz="1400" dirty="0" smtClean="0">
                <a:solidFill>
                  <a:schemeClr val="accent2">
                    <a:lumMod val="50000"/>
                  </a:schemeClr>
                </a:solidFill>
              </a:rPr>
            </a:br>
            <a:r>
              <a:rPr lang="fr-FR" sz="1400" dirty="0" smtClean="0">
                <a:solidFill>
                  <a:schemeClr val="accent2">
                    <a:lumMod val="50000"/>
                  </a:schemeClr>
                </a:solidFill>
              </a:rPr>
              <a:t>           autant </a:t>
            </a:r>
            <a:r>
              <a:rPr lang="fr-FR" sz="1400" dirty="0" smtClean="0">
                <a:solidFill>
                  <a:schemeClr val="accent2">
                    <a:lumMod val="50000"/>
                  </a:schemeClr>
                </a:solidFill>
              </a:rPr>
              <a:t>de cases que de participants</a:t>
            </a:r>
            <a:r>
              <a:rPr lang="fr-FR" sz="1400" dirty="0" smtClean="0">
                <a:solidFill>
                  <a:schemeClr val="accent2">
                    <a:lumMod val="50000"/>
                  </a:schemeClr>
                </a:solidFill>
              </a:rPr>
              <a:t>.</a:t>
            </a:r>
            <a:endParaRPr lang="fr-FR" sz="1400" dirty="0" smtClean="0"/>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 Raison d'</a:t>
            </a:r>
            <a:r>
              <a:rPr lang="fr-FR" dirty="0" err="1" smtClean="0"/>
              <a:t>etre</a:t>
            </a:r>
            <a:r>
              <a:rPr lang="fr-FR" dirty="0" smtClean="0"/>
              <a:t> de la mission</a:t>
            </a:r>
            <a:endParaRPr lang="fr-FR" dirty="0"/>
          </a:p>
        </p:txBody>
      </p:sp>
      <p:sp>
        <p:nvSpPr>
          <p:cNvPr id="3" name="Espace réservé du contenu 2"/>
          <p:cNvSpPr>
            <a:spLocks noGrp="1"/>
          </p:cNvSpPr>
          <p:nvPr>
            <p:ph sz="quarter" idx="1"/>
          </p:nvPr>
        </p:nvSpPr>
        <p:spPr>
          <a:xfrm>
            <a:off x="457200" y="1600200"/>
            <a:ext cx="7643192" cy="4873752"/>
          </a:xfrm>
        </p:spPr>
        <p:txBody>
          <a:bodyPr>
            <a:normAutofit/>
          </a:bodyPr>
          <a:lstStyle/>
          <a:p>
            <a:r>
              <a:rPr lang="fr-FR" sz="2000" b="1" u="sng" dirty="0" smtClean="0">
                <a:solidFill>
                  <a:schemeClr val="accent2">
                    <a:lumMod val="50000"/>
                  </a:schemeClr>
                </a:solidFill>
              </a:rPr>
              <a:t>Nous avons mis en évidence les questions sur lesquelles la Direction veut progresser avec son équipe :</a:t>
            </a:r>
            <a:endParaRPr lang="fr-FR" sz="2000" dirty="0" smtClean="0">
              <a:solidFill>
                <a:schemeClr val="accent2">
                  <a:lumMod val="50000"/>
                </a:schemeClr>
              </a:solidFill>
            </a:endParaRPr>
          </a:p>
          <a:p>
            <a:pPr lvl="0"/>
            <a:r>
              <a:rPr lang="fr-FR" sz="2000" dirty="0" smtClean="0">
                <a:solidFill>
                  <a:schemeClr val="accent2">
                    <a:lumMod val="50000"/>
                  </a:schemeClr>
                </a:solidFill>
              </a:rPr>
              <a:t>Dessiner l'avenir de BETEN en France, </a:t>
            </a:r>
          </a:p>
          <a:p>
            <a:pPr lvl="0"/>
            <a:r>
              <a:rPr lang="fr-FR" sz="2000" dirty="0" smtClean="0">
                <a:solidFill>
                  <a:schemeClr val="accent2">
                    <a:lumMod val="50000"/>
                  </a:schemeClr>
                </a:solidFill>
              </a:rPr>
              <a:t>Vers quoi BETEN veut tendre, aujourd'hui et demain,</a:t>
            </a:r>
          </a:p>
          <a:p>
            <a:pPr lvl="0"/>
            <a:r>
              <a:rPr lang="fr-FR" sz="2000" dirty="0" smtClean="0">
                <a:solidFill>
                  <a:schemeClr val="accent2">
                    <a:lumMod val="50000"/>
                  </a:schemeClr>
                </a:solidFill>
              </a:rPr>
              <a:t>Qu'est-ce qui est à fédérer, sur quelles valeurs peut et doit s'épanouir BETEN ?</a:t>
            </a:r>
          </a:p>
          <a:p>
            <a:pPr lvl="0"/>
            <a:r>
              <a:rPr lang="fr-FR" sz="2000" dirty="0" smtClean="0">
                <a:solidFill>
                  <a:schemeClr val="accent2">
                    <a:lumMod val="50000"/>
                  </a:schemeClr>
                </a:solidFill>
              </a:rPr>
              <a:t>Quelles valeurs véhiculent BETEN, quel dénominateur commun entre les activités ? (Respect de l'environnement et des hommes)</a:t>
            </a:r>
          </a:p>
          <a:p>
            <a:pPr lvl="0"/>
            <a:r>
              <a:rPr lang="fr-FR" sz="2000" dirty="0" smtClean="0">
                <a:solidFill>
                  <a:schemeClr val="accent2">
                    <a:lumMod val="50000"/>
                  </a:schemeClr>
                </a:solidFill>
              </a:rPr>
              <a:t>BETEN France et son organisation ? ce sera comment ?</a:t>
            </a:r>
          </a:p>
          <a:p>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a:t>
            </a:fld>
            <a:endParaRPr lang="fr-FR"/>
          </a:p>
        </p:txBody>
      </p:sp>
      <p:sp>
        <p:nvSpPr>
          <p:cNvPr id="6" name="Espace réservé du pied de page 5"/>
          <p:cNvSpPr>
            <a:spLocks noGrp="1"/>
          </p:cNvSpPr>
          <p:nvPr>
            <p:ph type="ftr" sz="quarter" idx="16"/>
          </p:nvPr>
        </p:nvSpPr>
        <p:spPr/>
        <p:txBody>
          <a:bodyPr/>
          <a:lstStyle/>
          <a:p>
            <a:r>
              <a:rPr lang="fr-FR" smtClean="0"/>
              <a:t>Khepri Développement - Beten</a:t>
            </a:r>
            <a:endParaRPr lang="fr-F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10</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40</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smtClean="0"/>
              <a:t>BETEN</a:t>
            </a:r>
            <a:endParaRPr lang="fr-FR" dirty="0"/>
          </a:p>
        </p:txBody>
      </p:sp>
      <p:sp>
        <p:nvSpPr>
          <p:cNvPr id="24" name="ZoneTexte 23"/>
          <p:cNvSpPr txBox="1"/>
          <p:nvPr/>
        </p:nvSpPr>
        <p:spPr>
          <a:xfrm>
            <a:off x="467544" y="332656"/>
            <a:ext cx="7632848" cy="5447645"/>
          </a:xfrm>
          <a:prstGeom prst="rect">
            <a:avLst/>
          </a:prstGeom>
          <a:noFill/>
          <a:ln>
            <a:solidFill>
              <a:schemeClr val="accent2">
                <a:lumMod val="50000"/>
              </a:schemeClr>
            </a:solidFill>
          </a:ln>
        </p:spPr>
        <p:txBody>
          <a:bodyPr wrap="square" rtlCol="0">
            <a:spAutoFit/>
          </a:bodyPr>
          <a:lstStyle/>
          <a:p>
            <a:r>
              <a:rPr lang="fr-FR" b="1" dirty="0" smtClean="0">
                <a:solidFill>
                  <a:schemeClr val="accent2">
                    <a:lumMod val="50000"/>
                  </a:schemeClr>
                </a:solidFill>
              </a:rPr>
              <a:t>LANGAGE DES IMAGES (J10)</a:t>
            </a:r>
            <a:endParaRPr lang="fr-FR" b="1" dirty="0" smtClean="0">
              <a:solidFill>
                <a:schemeClr val="accent2">
                  <a:lumMod val="50000"/>
                </a:schemeClr>
              </a:solidFill>
            </a:endParaRPr>
          </a:p>
          <a:p>
            <a:r>
              <a:rPr lang="fr-FR" sz="1600" b="1" u="sng" dirty="0" smtClean="0">
                <a:solidFill>
                  <a:schemeClr val="accent2">
                    <a:lumMod val="50000"/>
                  </a:schemeClr>
                </a:solidFill>
              </a:rPr>
              <a:t>Objectif</a:t>
            </a:r>
            <a:r>
              <a:rPr lang="fr-FR" sz="2000" dirty="0" smtClean="0">
                <a:solidFill>
                  <a:schemeClr val="accent2">
                    <a:lumMod val="50000"/>
                  </a:schemeClr>
                </a:solidFill>
              </a:rPr>
              <a:t> :</a:t>
            </a:r>
            <a:r>
              <a:rPr lang="fr-FR" sz="1600" dirty="0" smtClean="0">
                <a:solidFill>
                  <a:schemeClr val="accent2">
                    <a:lumMod val="50000"/>
                  </a:schemeClr>
                </a:solidFill>
              </a:rPr>
              <a:t> </a:t>
            </a:r>
            <a:r>
              <a:rPr lang="fr-FR" sz="1400" dirty="0" smtClean="0">
                <a:solidFill>
                  <a:schemeClr val="accent2">
                    <a:lumMod val="50000"/>
                  </a:schemeClr>
                </a:solidFill>
              </a:rPr>
              <a:t>Communiquer - s'exprimer et écouter</a:t>
            </a:r>
          </a:p>
          <a:p>
            <a:r>
              <a:rPr lang="fr-FR" sz="1400" dirty="0" smtClean="0">
                <a:solidFill>
                  <a:schemeClr val="accent2">
                    <a:lumMod val="50000"/>
                  </a:schemeClr>
                </a:solidFill>
              </a:rPr>
              <a:t>Par </a:t>
            </a:r>
            <a:r>
              <a:rPr lang="fr-FR" sz="1400" dirty="0" smtClean="0">
                <a:solidFill>
                  <a:schemeClr val="accent2">
                    <a:lumMod val="50000"/>
                  </a:schemeClr>
                </a:solidFill>
              </a:rPr>
              <a:t>un choix de </a:t>
            </a:r>
            <a:r>
              <a:rPr lang="fr-FR" sz="1400" dirty="0" smtClean="0">
                <a:solidFill>
                  <a:schemeClr val="accent2">
                    <a:lumMod val="50000"/>
                  </a:schemeClr>
                </a:solidFill>
              </a:rPr>
              <a:t>photo, c'est élaborer son </a:t>
            </a:r>
            <a:r>
              <a:rPr lang="fr-FR" sz="1400" dirty="0" smtClean="0">
                <a:solidFill>
                  <a:schemeClr val="accent2">
                    <a:lumMod val="50000"/>
                  </a:schemeClr>
                </a:solidFill>
              </a:rPr>
              <a:t>propre positionnement par rapport à la question, d'en prendre conscience, de tenter de le communiquer aux autres tout en étant à l'écoute de leurs choix et attitudes profondes. </a:t>
            </a:r>
            <a:r>
              <a:rPr lang="fr-FR" sz="1400" dirty="0" smtClean="0">
                <a:solidFill>
                  <a:schemeClr val="accent2">
                    <a:lumMod val="50000"/>
                  </a:schemeClr>
                </a:solidFill>
              </a:rPr>
              <a:t>Relativiser </a:t>
            </a:r>
            <a:r>
              <a:rPr lang="fr-FR" sz="1400" dirty="0" smtClean="0">
                <a:solidFill>
                  <a:schemeClr val="accent2">
                    <a:lumMod val="50000"/>
                  </a:schemeClr>
                </a:solidFill>
              </a:rPr>
              <a:t>sa propre </a:t>
            </a:r>
            <a:r>
              <a:rPr lang="fr-FR" sz="1400" dirty="0" smtClean="0">
                <a:solidFill>
                  <a:schemeClr val="accent2">
                    <a:lumMod val="50000"/>
                  </a:schemeClr>
                </a:solidFill>
              </a:rPr>
              <a:t>point de vue </a:t>
            </a:r>
            <a:r>
              <a:rPr lang="fr-FR" sz="1400" dirty="0" smtClean="0">
                <a:solidFill>
                  <a:schemeClr val="accent2">
                    <a:lumMod val="50000"/>
                  </a:schemeClr>
                </a:solidFill>
              </a:rPr>
              <a:t>par rapport à d'autres qui n'ont peut-être pas </a:t>
            </a:r>
            <a:r>
              <a:rPr lang="fr-FR" sz="1400" dirty="0" smtClean="0">
                <a:solidFill>
                  <a:schemeClr val="accent2">
                    <a:lumMod val="50000"/>
                  </a:schemeClr>
                </a:solidFill>
              </a:rPr>
              <a:t>le </a:t>
            </a:r>
            <a:r>
              <a:rPr lang="fr-FR" sz="1400" dirty="0" smtClean="0">
                <a:solidFill>
                  <a:schemeClr val="accent2">
                    <a:lumMod val="50000"/>
                  </a:schemeClr>
                </a:solidFill>
              </a:rPr>
              <a:t>même. </a:t>
            </a:r>
            <a:r>
              <a:rPr lang="fr-FR" sz="1400" dirty="0" smtClean="0">
                <a:solidFill>
                  <a:schemeClr val="accent2">
                    <a:lumMod val="50000"/>
                  </a:schemeClr>
                </a:solidFill>
              </a:rPr>
              <a:t>Il </a:t>
            </a:r>
            <a:r>
              <a:rPr lang="fr-FR" sz="1400" dirty="0" smtClean="0">
                <a:solidFill>
                  <a:schemeClr val="accent2">
                    <a:lumMod val="50000"/>
                  </a:schemeClr>
                </a:solidFill>
              </a:rPr>
              <a:t>n'y a pas de bonnes ou mauvaises réponses,.</a:t>
            </a:r>
            <a:r>
              <a:rPr lang="fr-FR" sz="1600" dirty="0" smtClean="0">
                <a:solidFill>
                  <a:schemeClr val="accent2">
                    <a:lumMod val="50000"/>
                  </a:schemeClr>
                </a:solidFill>
              </a:rPr>
              <a:t> </a:t>
            </a:r>
            <a:endParaRPr lang="fr-FR" sz="1600" b="1" u="sng" dirty="0" smtClean="0">
              <a:solidFill>
                <a:schemeClr val="accent2">
                  <a:lumMod val="50000"/>
                </a:schemeClr>
              </a:solidFill>
            </a:endParaRPr>
          </a:p>
          <a:p>
            <a:r>
              <a:rPr lang="fr-FR" sz="1600" b="1" u="sng" dirty="0" smtClean="0">
                <a:solidFill>
                  <a:schemeClr val="accent2">
                    <a:lumMod val="50000"/>
                  </a:schemeClr>
                </a:solidFill>
              </a:rPr>
              <a:t>Consignes pour le choix des photos </a:t>
            </a:r>
            <a:r>
              <a:rPr lang="fr-FR" sz="1600" b="1" dirty="0" smtClean="0">
                <a:solidFill>
                  <a:schemeClr val="accent2">
                    <a:lumMod val="50000"/>
                  </a:schemeClr>
                </a:solidFill>
              </a:rPr>
              <a:t>: </a:t>
            </a:r>
            <a:endParaRPr lang="fr-FR" sz="1600" b="1" dirty="0" smtClean="0">
              <a:solidFill>
                <a:schemeClr val="accent2">
                  <a:lumMod val="50000"/>
                </a:schemeClr>
              </a:solidFill>
            </a:endParaRPr>
          </a:p>
          <a:p>
            <a:r>
              <a:rPr lang="fr-FR" sz="1400" dirty="0" smtClean="0">
                <a:solidFill>
                  <a:schemeClr val="accent2">
                    <a:lumMod val="50000"/>
                  </a:schemeClr>
                </a:solidFill>
              </a:rPr>
              <a:t>Un </a:t>
            </a:r>
            <a:r>
              <a:rPr lang="fr-FR" sz="1400" dirty="0" smtClean="0">
                <a:solidFill>
                  <a:schemeClr val="accent2">
                    <a:lumMod val="50000"/>
                  </a:schemeClr>
                </a:solidFill>
              </a:rPr>
              <a:t>travail en groupe en 3 temps.</a:t>
            </a:r>
            <a:br>
              <a:rPr lang="fr-FR" sz="1400" dirty="0" smtClean="0">
                <a:solidFill>
                  <a:schemeClr val="accent2">
                    <a:lumMod val="50000"/>
                  </a:schemeClr>
                </a:solidFill>
              </a:rPr>
            </a:br>
            <a:r>
              <a:rPr lang="fr-FR" sz="1400" dirty="0" smtClean="0">
                <a:solidFill>
                  <a:schemeClr val="accent2">
                    <a:lumMod val="50000"/>
                  </a:schemeClr>
                </a:solidFill>
              </a:rPr>
              <a:t>1. un choix individuel de photographies (de 5 à 10 min environ), en fonction de la question posée</a:t>
            </a:r>
            <a:br>
              <a:rPr lang="fr-FR" sz="1400" dirty="0" smtClean="0">
                <a:solidFill>
                  <a:schemeClr val="accent2">
                    <a:lumMod val="50000"/>
                  </a:schemeClr>
                </a:solidFill>
              </a:rPr>
            </a:br>
            <a:r>
              <a:rPr lang="fr-FR" sz="1400" dirty="0" smtClean="0">
                <a:solidFill>
                  <a:schemeClr val="accent2">
                    <a:lumMod val="50000"/>
                  </a:schemeClr>
                </a:solidFill>
              </a:rPr>
              <a:t>2. un travail en groupe</a:t>
            </a:r>
            <a:br>
              <a:rPr lang="fr-FR" sz="1400" dirty="0" smtClean="0">
                <a:solidFill>
                  <a:schemeClr val="accent2">
                    <a:lumMod val="50000"/>
                  </a:schemeClr>
                </a:solidFill>
              </a:rPr>
            </a:br>
            <a:r>
              <a:rPr lang="fr-FR" sz="1400" dirty="0" smtClean="0">
                <a:solidFill>
                  <a:schemeClr val="accent2">
                    <a:lumMod val="50000"/>
                  </a:schemeClr>
                </a:solidFill>
              </a:rPr>
              <a:t>3. une analyse du travail du groupe (15 mn).</a:t>
            </a:r>
          </a:p>
          <a:p>
            <a:endParaRPr lang="fr-FR" sz="1200" dirty="0" smtClean="0">
              <a:solidFill>
                <a:schemeClr val="accent2">
                  <a:lumMod val="50000"/>
                </a:schemeClr>
              </a:solidFill>
            </a:endParaRPr>
          </a:p>
          <a:p>
            <a:pPr algn="just"/>
            <a:r>
              <a:rPr lang="fr-FR" sz="1600" b="1" u="sng" dirty="0" smtClean="0">
                <a:solidFill>
                  <a:schemeClr val="accent2">
                    <a:lumMod val="50000"/>
                  </a:schemeClr>
                </a:solidFill>
              </a:rPr>
              <a:t>Consignes</a:t>
            </a:r>
            <a:r>
              <a:rPr lang="fr-FR" sz="1600" b="1" dirty="0" smtClean="0">
                <a:solidFill>
                  <a:schemeClr val="accent2">
                    <a:lumMod val="50000"/>
                  </a:schemeClr>
                </a:solidFill>
              </a:rPr>
              <a:t> : </a:t>
            </a:r>
            <a:r>
              <a:rPr lang="fr-FR" sz="1400" dirty="0" smtClean="0">
                <a:solidFill>
                  <a:schemeClr val="accent2">
                    <a:lumMod val="50000"/>
                  </a:schemeClr>
                </a:solidFill>
              </a:rPr>
              <a:t>En silence ! Choisir </a:t>
            </a:r>
            <a:r>
              <a:rPr lang="fr-FR" sz="1400" u="sng" dirty="0" smtClean="0">
                <a:solidFill>
                  <a:schemeClr val="accent2">
                    <a:lumMod val="50000"/>
                  </a:schemeClr>
                </a:solidFill>
              </a:rPr>
              <a:t>1 image</a:t>
            </a:r>
            <a:r>
              <a:rPr lang="fr-FR" sz="1400" dirty="0" smtClean="0">
                <a:solidFill>
                  <a:schemeClr val="accent2">
                    <a:lumMod val="50000"/>
                  </a:schemeClr>
                </a:solidFill>
              </a:rPr>
              <a:t>. Faites votre choix soit en partant de votre réflexion et en sélectionnant la photographie qui corresponde au mieux à ce que vous voulez dire, soit en regardant les photographies et en vous laissant interpeller jusqu'à ce que se précise en vous ce que vous direz. La photographie peut représenter ce que vous voulez dire, être en opposition, l'exprimer symboliquement, métaphoriquement, esthétiquement. Choisissez l'approche qui vous semble la plus adéquate pour la question posée.</a:t>
            </a:r>
          </a:p>
          <a:p>
            <a:pPr algn="just"/>
            <a:endParaRPr lang="fr-FR" sz="800" dirty="0" smtClean="0">
              <a:solidFill>
                <a:schemeClr val="accent2">
                  <a:lumMod val="50000"/>
                </a:schemeClr>
              </a:solidFill>
            </a:endParaRPr>
          </a:p>
          <a:p>
            <a:r>
              <a:rPr lang="fr-FR" sz="1600" b="1" u="sng" dirty="0" smtClean="0">
                <a:solidFill>
                  <a:schemeClr val="accent2">
                    <a:lumMod val="50000"/>
                  </a:schemeClr>
                </a:solidFill>
              </a:rPr>
              <a:t>Question posée pour la situation </a:t>
            </a:r>
            <a:r>
              <a:rPr lang="fr-FR" sz="1600" b="1" dirty="0" smtClean="0">
                <a:solidFill>
                  <a:schemeClr val="accent2">
                    <a:lumMod val="50000"/>
                  </a:schemeClr>
                </a:solidFill>
              </a:rPr>
              <a:t>: </a:t>
            </a:r>
          </a:p>
          <a:p>
            <a:r>
              <a:rPr lang="fr-FR" sz="1400" dirty="0" smtClean="0">
                <a:solidFill>
                  <a:schemeClr val="accent2">
                    <a:lumMod val="50000"/>
                  </a:schemeClr>
                </a:solidFill>
              </a:rPr>
              <a:t>Qu'est-ce qui est le plus important pour vous dans les relations au sein du groupe ? Dites-le avec 1 photo maximum </a:t>
            </a:r>
            <a:r>
              <a:rPr lang="fr-FR" sz="1400" dirty="0" smtClean="0">
                <a:solidFill>
                  <a:schemeClr val="accent2">
                    <a:lumMod val="50000"/>
                  </a:schemeClr>
                </a:solidFill>
              </a:rPr>
              <a:t>!</a:t>
            </a:r>
            <a:endParaRPr lang="fr-FR" sz="1600" dirty="0" smtClean="0">
              <a:solidFill>
                <a:schemeClr val="accent2">
                  <a:lumMod val="50000"/>
                </a:schemeClr>
              </a:solidFill>
            </a:endParaRPr>
          </a:p>
          <a:p>
            <a:r>
              <a:rPr lang="fr-FR" sz="1600" b="1" u="sng" dirty="0" smtClean="0">
                <a:solidFill>
                  <a:schemeClr val="accent2">
                    <a:lumMod val="50000"/>
                  </a:schemeClr>
                </a:solidFill>
              </a:rPr>
              <a:t>Durée totale du choix </a:t>
            </a:r>
            <a:r>
              <a:rPr lang="fr-FR" sz="1600" b="1" dirty="0" smtClean="0">
                <a:solidFill>
                  <a:schemeClr val="accent2">
                    <a:lumMod val="50000"/>
                  </a:schemeClr>
                </a:solidFill>
              </a:rPr>
              <a:t>:</a:t>
            </a:r>
            <a:r>
              <a:rPr lang="fr-FR" sz="1600" dirty="0" smtClean="0">
                <a:solidFill>
                  <a:schemeClr val="accent2">
                    <a:lumMod val="50000"/>
                  </a:schemeClr>
                </a:solidFill>
              </a:rPr>
              <a:t> </a:t>
            </a:r>
            <a:r>
              <a:rPr lang="fr-FR" sz="1400" dirty="0" smtClean="0">
                <a:solidFill>
                  <a:schemeClr val="accent2">
                    <a:lumMod val="50000"/>
                  </a:schemeClr>
                </a:solidFill>
              </a:rPr>
              <a:t>45 </a:t>
            </a:r>
            <a:r>
              <a:rPr lang="fr-FR" sz="1400" dirty="0" smtClean="0">
                <a:solidFill>
                  <a:schemeClr val="accent2">
                    <a:lumMod val="50000"/>
                  </a:schemeClr>
                </a:solidFill>
              </a:rPr>
              <a:t>min</a:t>
            </a:r>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10</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41</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4" name="ZoneTexte 23"/>
          <p:cNvSpPr txBox="1"/>
          <p:nvPr/>
        </p:nvSpPr>
        <p:spPr>
          <a:xfrm>
            <a:off x="467544" y="1628800"/>
            <a:ext cx="7632848" cy="2739211"/>
          </a:xfrm>
          <a:prstGeom prst="rect">
            <a:avLst/>
          </a:prstGeom>
          <a:solidFill>
            <a:schemeClr val="accent4">
              <a:lumMod val="40000"/>
              <a:lumOff val="60000"/>
            </a:schemeClr>
          </a:solidFill>
          <a:ln>
            <a:solidFill>
              <a:schemeClr val="accent4"/>
            </a:solidFill>
          </a:ln>
        </p:spPr>
        <p:txBody>
          <a:bodyPr wrap="square" rtlCol="0">
            <a:spAutoFit/>
          </a:bodyPr>
          <a:lstStyle/>
          <a:p>
            <a:r>
              <a:rPr lang="fr-FR" sz="1600" b="1" u="sng" dirty="0" smtClean="0">
                <a:solidFill>
                  <a:schemeClr val="accent2">
                    <a:lumMod val="50000"/>
                  </a:schemeClr>
                </a:solidFill>
              </a:rPr>
              <a:t>Langage des photos</a:t>
            </a:r>
          </a:p>
          <a:p>
            <a:endParaRPr lang="fr-FR" sz="1600" dirty="0" smtClean="0">
              <a:solidFill>
                <a:schemeClr val="accent2">
                  <a:lumMod val="50000"/>
                </a:schemeClr>
              </a:solidFill>
            </a:endParaRPr>
          </a:p>
          <a:p>
            <a:r>
              <a:rPr lang="fr-FR" sz="1600" dirty="0" smtClean="0">
                <a:solidFill>
                  <a:schemeClr val="accent2">
                    <a:lumMod val="50000"/>
                  </a:schemeClr>
                </a:solidFill>
              </a:rPr>
              <a:t>Objectif :</a:t>
            </a:r>
            <a:r>
              <a:rPr lang="fr-FR" sz="1200" dirty="0" smtClean="0">
                <a:solidFill>
                  <a:schemeClr val="accent2">
                    <a:lumMod val="50000"/>
                  </a:schemeClr>
                </a:solidFill>
              </a:rPr>
              <a:t> Communiquer - s'exprimer et écouter</a:t>
            </a:r>
          </a:p>
          <a:p>
            <a:r>
              <a:rPr lang="fr-FR" sz="1200" dirty="0" smtClean="0">
                <a:solidFill>
                  <a:schemeClr val="accent2">
                    <a:lumMod val="75000"/>
                  </a:schemeClr>
                </a:solidFill>
              </a:rPr>
              <a:t>Prendre conscience de son point de vue, sa propre vision et l'exprimer dans un groupe. Relativiser sa propre position par rapport à d'autres qui n'ont peut-être pas la même. </a:t>
            </a:r>
          </a:p>
          <a:p>
            <a:endParaRPr lang="fr-FR" dirty="0" smtClean="0">
              <a:solidFill>
                <a:schemeClr val="accent2">
                  <a:lumMod val="50000"/>
                </a:schemeClr>
              </a:solidFill>
            </a:endParaRPr>
          </a:p>
          <a:p>
            <a:r>
              <a:rPr lang="fr-FR" sz="1400" dirty="0" smtClean="0">
                <a:solidFill>
                  <a:schemeClr val="accent2">
                    <a:lumMod val="50000"/>
                  </a:schemeClr>
                </a:solidFill>
              </a:rPr>
              <a:t>Consignes : </a:t>
            </a:r>
          </a:p>
          <a:p>
            <a:r>
              <a:rPr lang="fr-FR" sz="1200" dirty="0" smtClean="0">
                <a:solidFill>
                  <a:schemeClr val="accent2">
                    <a:lumMod val="50000"/>
                  </a:schemeClr>
                </a:solidFill>
              </a:rPr>
              <a:t>Il n'y a pas de bonnes ou mauvaises réponses, élaborer. Par un choix de photographies, élaborez votre propre positionnement par rapport à la question, d'en prendre conscience, de tenter de le communiquer aux autres tout en étant à l'écoute de leurs choix et attitudes profondes.  </a:t>
            </a:r>
          </a:p>
          <a:p>
            <a:endParaRPr lang="fr-FR" sz="1400" dirty="0" smtClean="0">
              <a:solidFill>
                <a:schemeClr val="accent2">
                  <a:lumMod val="50000"/>
                </a:schemeClr>
              </a:solidFill>
            </a:endParaRPr>
          </a:p>
          <a:p>
            <a:r>
              <a:rPr lang="fr-FR" i="1" dirty="0" smtClean="0">
                <a:solidFill>
                  <a:schemeClr val="accent2">
                    <a:lumMod val="50000"/>
                  </a:schemeClr>
                </a:solidFill>
              </a:rPr>
              <a:t>1 h</a:t>
            </a:r>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10</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42</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smtClean="0"/>
              <a:t>BETEN</a:t>
            </a:r>
            <a:endParaRPr lang="fr-FR" dirty="0"/>
          </a:p>
        </p:txBody>
      </p:sp>
      <p:sp>
        <p:nvSpPr>
          <p:cNvPr id="24" name="ZoneTexte 23"/>
          <p:cNvSpPr txBox="1"/>
          <p:nvPr/>
        </p:nvSpPr>
        <p:spPr>
          <a:xfrm>
            <a:off x="467544" y="1628800"/>
            <a:ext cx="7632848" cy="3785652"/>
          </a:xfrm>
          <a:prstGeom prst="rect">
            <a:avLst/>
          </a:prstGeom>
          <a:noFill/>
          <a:ln>
            <a:solidFill>
              <a:schemeClr val="accent2">
                <a:lumMod val="50000"/>
              </a:schemeClr>
            </a:solidFill>
          </a:ln>
        </p:spPr>
        <p:txBody>
          <a:bodyPr wrap="square" rtlCol="0">
            <a:spAutoFit/>
          </a:bodyPr>
          <a:lstStyle/>
          <a:p>
            <a:r>
              <a:rPr lang="fr-FR" b="1" dirty="0" smtClean="0">
                <a:solidFill>
                  <a:schemeClr val="accent2">
                    <a:lumMod val="50000"/>
                  </a:schemeClr>
                </a:solidFill>
              </a:rPr>
              <a:t>BAGUETTES CHINOISES (J9)</a:t>
            </a:r>
            <a:endParaRPr lang="fr-FR" b="1" dirty="0" smtClean="0">
              <a:solidFill>
                <a:schemeClr val="accent2">
                  <a:lumMod val="50000"/>
                </a:schemeClr>
              </a:solidFill>
            </a:endParaRPr>
          </a:p>
          <a:p>
            <a:endParaRPr lang="fr-FR" sz="1600" dirty="0" smtClean="0">
              <a:solidFill>
                <a:schemeClr val="accent2">
                  <a:lumMod val="50000"/>
                </a:schemeClr>
              </a:solidFill>
            </a:endParaRPr>
          </a:p>
          <a:p>
            <a:r>
              <a:rPr lang="fr-FR" sz="1600" b="1" u="sng" dirty="0" smtClean="0">
                <a:solidFill>
                  <a:schemeClr val="accent2">
                    <a:lumMod val="50000"/>
                  </a:schemeClr>
                </a:solidFill>
              </a:rPr>
              <a:t>Objectif </a:t>
            </a:r>
            <a:r>
              <a:rPr lang="fr-FR" sz="1600" b="1" dirty="0" smtClean="0">
                <a:solidFill>
                  <a:schemeClr val="accent2">
                    <a:lumMod val="50000"/>
                  </a:schemeClr>
                </a:solidFill>
              </a:rPr>
              <a:t>: </a:t>
            </a:r>
            <a:r>
              <a:rPr lang="fr-FR" sz="1600" dirty="0" smtClean="0">
                <a:solidFill>
                  <a:schemeClr val="accent2">
                    <a:lumMod val="50000"/>
                  </a:schemeClr>
                </a:solidFill>
              </a:rPr>
              <a:t>Développement de l'attention et concentration</a:t>
            </a:r>
          </a:p>
          <a:p>
            <a:endParaRPr lang="fr-FR" sz="1600" dirty="0" smtClean="0">
              <a:solidFill>
                <a:schemeClr val="accent2">
                  <a:lumMod val="50000"/>
                </a:schemeClr>
              </a:solidFill>
            </a:endParaRPr>
          </a:p>
          <a:p>
            <a:r>
              <a:rPr lang="fr-FR" sz="1600" b="1" u="sng" dirty="0" smtClean="0">
                <a:solidFill>
                  <a:schemeClr val="accent2">
                    <a:lumMod val="50000"/>
                  </a:schemeClr>
                </a:solidFill>
              </a:rPr>
              <a:t>Consignes :</a:t>
            </a:r>
          </a:p>
          <a:p>
            <a:pPr>
              <a:buFontTx/>
              <a:buChar char="-"/>
            </a:pPr>
            <a:r>
              <a:rPr lang="fr-FR" sz="1600" dirty="0" smtClean="0">
                <a:solidFill>
                  <a:schemeClr val="accent2">
                    <a:lumMod val="50000"/>
                  </a:schemeClr>
                </a:solidFill>
              </a:rPr>
              <a:t> </a:t>
            </a:r>
            <a:r>
              <a:rPr lang="fr-FR" sz="1400" dirty="0" smtClean="0">
                <a:solidFill>
                  <a:schemeClr val="accent2">
                    <a:lumMod val="50000"/>
                  </a:schemeClr>
                </a:solidFill>
              </a:rPr>
              <a:t>Chaque participant prend une baguette,</a:t>
            </a:r>
          </a:p>
          <a:p>
            <a:pPr>
              <a:buFontTx/>
              <a:buChar char="-"/>
            </a:pPr>
            <a:r>
              <a:rPr lang="fr-FR" sz="1400" dirty="0" smtClean="0">
                <a:solidFill>
                  <a:schemeClr val="accent2">
                    <a:lumMod val="50000"/>
                  </a:schemeClr>
                </a:solidFill>
              </a:rPr>
              <a:t> Demander à chacun de se fixer un objectif sans le communiquer aux autres,</a:t>
            </a:r>
          </a:p>
          <a:p>
            <a:pPr>
              <a:buFontTx/>
              <a:buChar char="-"/>
            </a:pPr>
            <a:r>
              <a:rPr lang="fr-FR" sz="1400" dirty="0" smtClean="0">
                <a:solidFill>
                  <a:schemeClr val="accent2">
                    <a:lumMod val="50000"/>
                  </a:schemeClr>
                </a:solidFill>
              </a:rPr>
              <a:t> Attendre que chacun ait son objectif avant de commencer, puis démarrer (3 à 5 min)</a:t>
            </a:r>
          </a:p>
          <a:p>
            <a:pPr>
              <a:buFontTx/>
              <a:buChar char="-"/>
            </a:pPr>
            <a:r>
              <a:rPr lang="fr-FR" sz="1400" dirty="0" smtClean="0">
                <a:solidFill>
                  <a:schemeClr val="accent2">
                    <a:lumMod val="50000"/>
                  </a:schemeClr>
                </a:solidFill>
              </a:rPr>
              <a:t> Former des </a:t>
            </a:r>
            <a:r>
              <a:rPr lang="fr-FR" sz="1400" dirty="0" smtClean="0">
                <a:solidFill>
                  <a:schemeClr val="accent2">
                    <a:lumMod val="50000"/>
                  </a:schemeClr>
                </a:solidFill>
              </a:rPr>
              <a:t>paires, se mettre en contact en utilisant les baguettes comme un prolongement    </a:t>
            </a:r>
            <a:br>
              <a:rPr lang="fr-FR" sz="1400" dirty="0" smtClean="0">
                <a:solidFill>
                  <a:schemeClr val="accent2">
                    <a:lumMod val="50000"/>
                  </a:schemeClr>
                </a:solidFill>
              </a:rPr>
            </a:br>
            <a:r>
              <a:rPr lang="fr-FR" sz="1400" dirty="0" smtClean="0">
                <a:solidFill>
                  <a:schemeClr val="accent2">
                    <a:lumMod val="50000"/>
                  </a:schemeClr>
                </a:solidFill>
              </a:rPr>
              <a:t>  de soi-même,</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Explorer la relation à l'autre par le biais des baguettes en silence,</a:t>
            </a:r>
          </a:p>
          <a:p>
            <a:pPr>
              <a:buFontTx/>
              <a:buChar char="-"/>
            </a:pPr>
            <a:r>
              <a:rPr lang="fr-FR" sz="1400" dirty="0" smtClean="0">
                <a:solidFill>
                  <a:schemeClr val="accent2">
                    <a:lumMod val="50000"/>
                  </a:schemeClr>
                </a:solidFill>
              </a:rPr>
              <a:t> Rester en relation avec l'autre,</a:t>
            </a:r>
          </a:p>
          <a:p>
            <a:pPr>
              <a:buFontTx/>
              <a:buChar char="-"/>
            </a:pPr>
            <a:r>
              <a:rPr lang="fr-FR" sz="1400" dirty="0" smtClean="0">
                <a:solidFill>
                  <a:schemeClr val="accent2">
                    <a:lumMod val="50000"/>
                  </a:schemeClr>
                </a:solidFill>
              </a:rPr>
              <a:t> Au signal, changer de partenaire et se mettre en triade.</a:t>
            </a:r>
          </a:p>
          <a:p>
            <a:pPr>
              <a:buFontTx/>
              <a:buChar char="-"/>
            </a:pPr>
            <a:endParaRPr lang="fr-FR" sz="1400" dirty="0" smtClean="0">
              <a:solidFill>
                <a:schemeClr val="accent2">
                  <a:lumMod val="50000"/>
                </a:schemeClr>
              </a:solidFill>
            </a:endParaRPr>
          </a:p>
          <a:p>
            <a:r>
              <a:rPr lang="fr-FR" sz="1600" b="1" u="sng" dirty="0" smtClean="0">
                <a:solidFill>
                  <a:schemeClr val="accent2">
                    <a:lumMod val="50000"/>
                  </a:schemeClr>
                </a:solidFill>
              </a:rPr>
              <a:t>Intention : </a:t>
            </a:r>
            <a:r>
              <a:rPr lang="fr-FR" sz="1400" dirty="0" smtClean="0">
                <a:solidFill>
                  <a:schemeClr val="accent2">
                    <a:lumMod val="50000"/>
                  </a:schemeClr>
                </a:solidFill>
              </a:rPr>
              <a:t>Complicité</a:t>
            </a:r>
            <a:r>
              <a:rPr lang="fr-FR" sz="1400" dirty="0" smtClean="0">
                <a:solidFill>
                  <a:schemeClr val="accent2">
                    <a:lumMod val="50000"/>
                  </a:schemeClr>
                </a:solidFill>
              </a:rPr>
              <a:t>, je fais attention à ce que je fais et à ce que fait l'autres, recherche des synergies, je compte sur l'autre, il compte sur moi</a:t>
            </a:r>
            <a:r>
              <a:rPr lang="fr-FR" sz="1400" dirty="0" smtClean="0">
                <a:solidFill>
                  <a:schemeClr val="accent2">
                    <a:lumMod val="50000"/>
                  </a:schemeClr>
                </a:solidFill>
              </a:rPr>
              <a:t>. </a:t>
            </a:r>
            <a:endParaRPr lang="fr-FR" sz="1400" dirty="0" smtClean="0">
              <a:solidFill>
                <a:schemeClr val="accent2">
                  <a:lumMod val="50000"/>
                </a:schemeClr>
              </a:solidFill>
            </a:endParaRPr>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normAutofit fontScale="90000"/>
          </a:bodyPr>
          <a:lstStyle/>
          <a:p>
            <a:r>
              <a:rPr lang="fr-FR" sz="2000" b="1" dirty="0" smtClean="0">
                <a:solidFill>
                  <a:schemeClr val="accent2">
                    <a:lumMod val="50000"/>
                  </a:schemeClr>
                </a:solidFill>
              </a:rPr>
              <a:t>Liste non exhaustive des capacités dynamisées en sophrologie </a:t>
            </a:r>
            <a:r>
              <a:rPr lang="fr-FR" sz="1600" dirty="0" smtClean="0">
                <a:solidFill>
                  <a:schemeClr val="accent2">
                    <a:lumMod val="50000"/>
                  </a:schemeClr>
                </a:solidFill>
              </a:rPr>
              <a:t>: </a:t>
            </a:r>
          </a:p>
        </p:txBody>
      </p:sp>
      <p:sp>
        <p:nvSpPr>
          <p:cNvPr id="4" name="Espace réservé de la date 3"/>
          <p:cNvSpPr>
            <a:spLocks noGrp="1"/>
          </p:cNvSpPr>
          <p:nvPr>
            <p:ph type="dt" sz="half" idx="14"/>
          </p:nvPr>
        </p:nvSpPr>
        <p:spPr/>
        <p:txBody>
          <a:bodyPr/>
          <a:lstStyle/>
          <a:p>
            <a:fld id="{BBF95942-50D1-4BDA-8FCF-F30BC351A8E0}" type="datetime1">
              <a:rPr lang="fr-FR" smtClean="0"/>
              <a:pPr/>
              <a:t>18/02/2013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43</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smtClean="0"/>
              <a:t>BETEN</a:t>
            </a:r>
            <a:endParaRPr lang="fr-FR" dirty="0"/>
          </a:p>
        </p:txBody>
      </p:sp>
      <p:sp>
        <p:nvSpPr>
          <p:cNvPr id="24" name="ZoneTexte 23"/>
          <p:cNvSpPr txBox="1"/>
          <p:nvPr/>
        </p:nvSpPr>
        <p:spPr>
          <a:xfrm>
            <a:off x="467544" y="1196752"/>
            <a:ext cx="7632848" cy="4320479"/>
          </a:xfrm>
          <a:prstGeom prst="rect">
            <a:avLst/>
          </a:prstGeom>
          <a:noFill/>
          <a:ln>
            <a:solidFill>
              <a:schemeClr val="accent2">
                <a:lumMod val="50000"/>
              </a:schemeClr>
            </a:solidFill>
          </a:ln>
        </p:spPr>
        <p:txBody>
          <a:bodyPr wrap="square" numCol="2" rtlCol="0">
            <a:spAutoFit/>
          </a:bodyPr>
          <a:lstStyle/>
          <a:p>
            <a:r>
              <a:rPr lang="fr-FR" sz="1600" b="1" dirty="0" smtClean="0">
                <a:solidFill>
                  <a:schemeClr val="accent2">
                    <a:lumMod val="50000"/>
                  </a:schemeClr>
                </a:solidFill>
              </a:rPr>
              <a:t>Liste non exhaustive des capacités dynamisées en </a:t>
            </a:r>
            <a:r>
              <a:rPr lang="fr-FR" sz="1600" b="1" dirty="0" smtClean="0">
                <a:solidFill>
                  <a:schemeClr val="accent2">
                    <a:lumMod val="50000"/>
                  </a:schemeClr>
                </a:solidFill>
              </a:rPr>
              <a:t>sophrologie (J11)</a:t>
            </a:r>
          </a:p>
          <a:p>
            <a:endParaRPr lang="fr-FR" sz="1600" dirty="0" smtClean="0">
              <a:solidFill>
                <a:schemeClr val="accent2">
                  <a:lumMod val="50000"/>
                </a:schemeClr>
              </a:solidFill>
            </a:endParaRPr>
          </a:p>
          <a:p>
            <a:pPr>
              <a:buFontTx/>
              <a:buChar char="-"/>
            </a:pPr>
            <a:r>
              <a:rPr lang="fr-FR" sz="1200" dirty="0" smtClean="0">
                <a:solidFill>
                  <a:schemeClr val="accent2">
                    <a:lumMod val="50000"/>
                  </a:schemeClr>
                </a:solidFill>
              </a:rPr>
              <a:t>Vigilance, </a:t>
            </a:r>
          </a:p>
          <a:p>
            <a:pPr>
              <a:buFontTx/>
              <a:buChar char="-"/>
            </a:pPr>
            <a:r>
              <a:rPr lang="fr-FR" sz="1200" dirty="0" smtClean="0">
                <a:solidFill>
                  <a:schemeClr val="accent2">
                    <a:lumMod val="50000"/>
                  </a:schemeClr>
                </a:solidFill>
              </a:rPr>
              <a:t> Conscience de son schéma corporel, </a:t>
            </a:r>
          </a:p>
          <a:p>
            <a:pPr>
              <a:buFontTx/>
              <a:buChar char="-"/>
            </a:pPr>
            <a:r>
              <a:rPr lang="fr-FR" sz="1200" dirty="0" smtClean="0">
                <a:solidFill>
                  <a:schemeClr val="accent2">
                    <a:lumMod val="50000"/>
                  </a:schemeClr>
                </a:solidFill>
              </a:rPr>
              <a:t> Sentiment de l'équilibre du corps,</a:t>
            </a:r>
          </a:p>
          <a:p>
            <a:pPr>
              <a:buFontTx/>
              <a:buChar char="-"/>
            </a:pPr>
            <a:r>
              <a:rPr lang="fr-FR" sz="1200" dirty="0" smtClean="0">
                <a:solidFill>
                  <a:schemeClr val="accent2">
                    <a:lumMod val="50000"/>
                  </a:schemeClr>
                </a:solidFill>
              </a:rPr>
              <a:t> Sensation du mouvement du corps,</a:t>
            </a:r>
          </a:p>
          <a:p>
            <a:pPr>
              <a:buFontTx/>
              <a:buChar char="-"/>
            </a:pPr>
            <a:r>
              <a:rPr lang="fr-FR" sz="1200" dirty="0" smtClean="0">
                <a:solidFill>
                  <a:schemeClr val="accent2">
                    <a:lumMod val="50000"/>
                  </a:schemeClr>
                </a:solidFill>
              </a:rPr>
              <a:t> Sensation des 5 sens, sensations à l'intérieur de son corps, et sensations externes,</a:t>
            </a:r>
          </a:p>
          <a:p>
            <a:pPr>
              <a:buFontTx/>
              <a:buChar char="-"/>
            </a:pPr>
            <a:r>
              <a:rPr lang="fr-FR" sz="1200" dirty="0" smtClean="0">
                <a:solidFill>
                  <a:schemeClr val="accent2">
                    <a:lumMod val="50000"/>
                  </a:schemeClr>
                </a:solidFill>
              </a:rPr>
              <a:t> Perception (captation et interprétation de la sensation),</a:t>
            </a:r>
          </a:p>
          <a:p>
            <a:pPr>
              <a:buFontTx/>
              <a:buChar char="-"/>
            </a:pPr>
            <a:r>
              <a:rPr lang="fr-FR" sz="1200" dirty="0" smtClean="0">
                <a:solidFill>
                  <a:schemeClr val="accent2">
                    <a:lumMod val="50000"/>
                  </a:schemeClr>
                </a:solidFill>
              </a:rPr>
              <a:t> Conscience de ses émotions,</a:t>
            </a:r>
          </a:p>
          <a:p>
            <a:pPr>
              <a:buFontTx/>
              <a:buChar char="-"/>
            </a:pPr>
            <a:r>
              <a:rPr lang="fr-FR" sz="1200" dirty="0" smtClean="0">
                <a:solidFill>
                  <a:schemeClr val="accent2">
                    <a:lumMod val="50000"/>
                  </a:schemeClr>
                </a:solidFill>
              </a:rPr>
              <a:t> Conscience des ses sentiments,</a:t>
            </a:r>
          </a:p>
          <a:p>
            <a:pPr>
              <a:buFontTx/>
              <a:buChar char="-"/>
            </a:pPr>
            <a:r>
              <a:rPr lang="fr-FR" sz="1200" dirty="0" smtClean="0">
                <a:solidFill>
                  <a:schemeClr val="accent2">
                    <a:lumMod val="50000"/>
                  </a:schemeClr>
                </a:solidFill>
              </a:rPr>
              <a:t> Mémoire,</a:t>
            </a:r>
          </a:p>
          <a:p>
            <a:pPr>
              <a:buFontTx/>
              <a:buChar char="-"/>
            </a:pPr>
            <a:r>
              <a:rPr lang="fr-FR" sz="1200" dirty="0" smtClean="0">
                <a:solidFill>
                  <a:schemeClr val="accent2">
                    <a:lumMod val="50000"/>
                  </a:schemeClr>
                </a:solidFill>
              </a:rPr>
              <a:t> Orientation espace-temps,</a:t>
            </a:r>
          </a:p>
          <a:p>
            <a:pPr>
              <a:buFontTx/>
              <a:buChar char="-"/>
            </a:pPr>
            <a:r>
              <a:rPr lang="fr-FR" sz="1200" dirty="0" smtClean="0">
                <a:solidFill>
                  <a:schemeClr val="accent2">
                    <a:lumMod val="50000"/>
                  </a:schemeClr>
                </a:solidFill>
              </a:rPr>
              <a:t> Pensée, réflexion,</a:t>
            </a:r>
          </a:p>
          <a:p>
            <a:pPr>
              <a:buFontTx/>
              <a:buChar char="-"/>
            </a:pPr>
            <a:r>
              <a:rPr lang="fr-FR" sz="1200" dirty="0" smtClean="0">
                <a:solidFill>
                  <a:schemeClr val="accent2">
                    <a:lumMod val="50000"/>
                  </a:schemeClr>
                </a:solidFill>
              </a:rPr>
              <a:t> Qualité d'Attention,</a:t>
            </a:r>
          </a:p>
          <a:p>
            <a:pPr>
              <a:buFontTx/>
              <a:buChar char="-"/>
            </a:pPr>
            <a:r>
              <a:rPr lang="fr-FR" sz="1200" dirty="0" smtClean="0">
                <a:solidFill>
                  <a:schemeClr val="accent2">
                    <a:lumMod val="50000"/>
                  </a:schemeClr>
                </a:solidFill>
              </a:rPr>
              <a:t> Concentration,</a:t>
            </a:r>
          </a:p>
          <a:p>
            <a:pPr>
              <a:buFontTx/>
              <a:buChar char="-"/>
            </a:pPr>
            <a:r>
              <a:rPr lang="fr-FR" sz="1200" dirty="0" smtClean="0">
                <a:solidFill>
                  <a:schemeClr val="accent2">
                    <a:lumMod val="50000"/>
                  </a:schemeClr>
                </a:solidFill>
              </a:rPr>
              <a:t> Contemplation (comme "constat de la présence")</a:t>
            </a:r>
          </a:p>
          <a:p>
            <a:pPr>
              <a:buFontTx/>
              <a:buChar char="-"/>
            </a:pPr>
            <a:r>
              <a:rPr lang="fr-FR" sz="1200" dirty="0" smtClean="0">
                <a:solidFill>
                  <a:schemeClr val="accent2">
                    <a:lumMod val="50000"/>
                  </a:schemeClr>
                </a:solidFill>
              </a:rPr>
              <a:t> Association (d'une idée, d'une image, etc... À une autre)</a:t>
            </a:r>
          </a:p>
          <a:p>
            <a:pPr>
              <a:buFontTx/>
              <a:buChar char="-"/>
            </a:pPr>
            <a:r>
              <a:rPr lang="fr-FR" sz="1200" dirty="0" smtClean="0">
                <a:solidFill>
                  <a:schemeClr val="accent2">
                    <a:lumMod val="50000"/>
                  </a:schemeClr>
                </a:solidFill>
              </a:rPr>
              <a:t> </a:t>
            </a:r>
            <a:r>
              <a:rPr lang="fr-FR" sz="1200" dirty="0" smtClean="0">
                <a:solidFill>
                  <a:schemeClr val="accent2">
                    <a:lumMod val="50000"/>
                  </a:schemeClr>
                </a:solidFill>
              </a:rPr>
              <a:t>Langage,</a:t>
            </a:r>
          </a:p>
          <a:p>
            <a:pPr>
              <a:buFontTx/>
              <a:buChar char="-"/>
            </a:pPr>
            <a:endParaRPr lang="fr-FR" sz="1200" dirty="0" smtClean="0">
              <a:solidFill>
                <a:schemeClr val="accent2">
                  <a:lumMod val="50000"/>
                </a:schemeClr>
              </a:solidFill>
            </a:endParaRPr>
          </a:p>
          <a:p>
            <a:pPr>
              <a:buFontTx/>
              <a:buChar char="-"/>
            </a:pPr>
            <a:endParaRPr lang="fr-FR" sz="1200" dirty="0" smtClean="0">
              <a:solidFill>
                <a:schemeClr val="accent2">
                  <a:lumMod val="50000"/>
                </a:schemeClr>
              </a:solidFill>
            </a:endParaRPr>
          </a:p>
          <a:p>
            <a:pPr>
              <a:buFontTx/>
              <a:buChar char="-"/>
            </a:pPr>
            <a:endParaRPr lang="fr-FR" sz="1200" dirty="0" smtClean="0">
              <a:solidFill>
                <a:schemeClr val="accent2">
                  <a:lumMod val="50000"/>
                </a:schemeClr>
              </a:solidFill>
            </a:endParaRPr>
          </a:p>
          <a:p>
            <a:pPr>
              <a:buFontTx/>
              <a:buChar char="-"/>
            </a:pPr>
            <a:endParaRPr lang="fr-FR" sz="1200" dirty="0" smtClean="0">
              <a:solidFill>
                <a:schemeClr val="accent2">
                  <a:lumMod val="50000"/>
                </a:schemeClr>
              </a:solidFill>
            </a:endParaRPr>
          </a:p>
          <a:p>
            <a:pPr>
              <a:buFontTx/>
              <a:buChar char="-"/>
            </a:pPr>
            <a:r>
              <a:rPr lang="fr-FR" sz="1200" dirty="0" smtClean="0">
                <a:solidFill>
                  <a:schemeClr val="accent2">
                    <a:lumMod val="50000"/>
                  </a:schemeClr>
                </a:solidFill>
              </a:rPr>
              <a:t> Intelligence,</a:t>
            </a:r>
          </a:p>
          <a:p>
            <a:pPr>
              <a:buFontTx/>
              <a:buChar char="-"/>
            </a:pPr>
            <a:r>
              <a:rPr lang="fr-FR" sz="1200" dirty="0" smtClean="0">
                <a:solidFill>
                  <a:schemeClr val="accent2">
                    <a:lumMod val="50000"/>
                  </a:schemeClr>
                </a:solidFill>
              </a:rPr>
              <a:t> Communication,</a:t>
            </a:r>
          </a:p>
          <a:p>
            <a:pPr>
              <a:buFontTx/>
              <a:buChar char="-"/>
            </a:pPr>
            <a:r>
              <a:rPr lang="fr-FR" sz="1200" dirty="0" smtClean="0">
                <a:solidFill>
                  <a:schemeClr val="accent2">
                    <a:lumMod val="50000"/>
                  </a:schemeClr>
                </a:solidFill>
              </a:rPr>
              <a:t> Sexualité,</a:t>
            </a:r>
          </a:p>
          <a:p>
            <a:pPr>
              <a:buFontTx/>
              <a:buChar char="-"/>
            </a:pPr>
            <a:r>
              <a:rPr lang="fr-FR" sz="1200" dirty="0" smtClean="0">
                <a:solidFill>
                  <a:schemeClr val="accent2">
                    <a:lumMod val="50000"/>
                  </a:schemeClr>
                </a:solidFill>
              </a:rPr>
              <a:t> Imagination,</a:t>
            </a:r>
          </a:p>
          <a:p>
            <a:pPr>
              <a:buFontTx/>
              <a:buChar char="-"/>
            </a:pPr>
            <a:r>
              <a:rPr lang="fr-FR" sz="1200" dirty="0" smtClean="0">
                <a:solidFill>
                  <a:schemeClr val="accent2">
                    <a:lumMod val="50000"/>
                  </a:schemeClr>
                </a:solidFill>
              </a:rPr>
              <a:t> Dépassement de soi,</a:t>
            </a:r>
          </a:p>
          <a:p>
            <a:pPr>
              <a:buFontTx/>
              <a:buChar char="-"/>
            </a:pPr>
            <a:r>
              <a:rPr lang="fr-FR" sz="1200" dirty="0" smtClean="0">
                <a:solidFill>
                  <a:schemeClr val="accent2">
                    <a:lumMod val="50000"/>
                  </a:schemeClr>
                </a:solidFill>
              </a:rPr>
              <a:t> Sociabilité,</a:t>
            </a:r>
          </a:p>
          <a:p>
            <a:pPr>
              <a:buFontTx/>
              <a:buChar char="-"/>
            </a:pPr>
            <a:r>
              <a:rPr lang="fr-FR" sz="1200" dirty="0" smtClean="0">
                <a:solidFill>
                  <a:schemeClr val="accent2">
                    <a:lumMod val="50000"/>
                  </a:schemeClr>
                </a:solidFill>
              </a:rPr>
              <a:t> </a:t>
            </a:r>
            <a:r>
              <a:rPr lang="fr-FR" sz="1200" dirty="0" err="1" smtClean="0">
                <a:solidFill>
                  <a:schemeClr val="accent2">
                    <a:lumMod val="50000"/>
                  </a:schemeClr>
                </a:solidFill>
              </a:rPr>
              <a:t>Futurisation</a:t>
            </a:r>
            <a:r>
              <a:rPr lang="fr-FR" sz="1200" dirty="0" smtClean="0">
                <a:solidFill>
                  <a:schemeClr val="accent2">
                    <a:lumMod val="50000"/>
                  </a:schemeClr>
                </a:solidFill>
              </a:rPr>
              <a:t> (liée à nos potentiels existentiels positifs)</a:t>
            </a:r>
          </a:p>
          <a:p>
            <a:pPr>
              <a:buFontTx/>
              <a:buChar char="-"/>
            </a:pPr>
            <a:r>
              <a:rPr lang="fr-FR" sz="1200" dirty="0" smtClean="0">
                <a:solidFill>
                  <a:schemeClr val="accent2">
                    <a:lumMod val="50000"/>
                  </a:schemeClr>
                </a:solidFill>
              </a:rPr>
              <a:t> Entendement,</a:t>
            </a:r>
          </a:p>
          <a:p>
            <a:pPr>
              <a:buFontTx/>
              <a:buChar char="-"/>
            </a:pPr>
            <a:r>
              <a:rPr lang="fr-FR" sz="1200" dirty="0" smtClean="0">
                <a:solidFill>
                  <a:schemeClr val="accent2">
                    <a:lumMod val="50000"/>
                  </a:schemeClr>
                </a:solidFill>
              </a:rPr>
              <a:t> Rationalisation,</a:t>
            </a:r>
          </a:p>
          <a:p>
            <a:pPr>
              <a:buFontTx/>
              <a:buChar char="-"/>
            </a:pPr>
            <a:r>
              <a:rPr lang="fr-FR" sz="1200" dirty="0" smtClean="0">
                <a:solidFill>
                  <a:schemeClr val="accent2">
                    <a:lumMod val="50000"/>
                  </a:schemeClr>
                </a:solidFill>
              </a:rPr>
              <a:t> Volonté,</a:t>
            </a:r>
          </a:p>
          <a:p>
            <a:pPr>
              <a:buFontTx/>
              <a:buChar char="-"/>
            </a:pPr>
            <a:r>
              <a:rPr lang="fr-FR" sz="1200" dirty="0" smtClean="0">
                <a:solidFill>
                  <a:schemeClr val="accent2">
                    <a:lumMod val="50000"/>
                  </a:schemeClr>
                </a:solidFill>
              </a:rPr>
              <a:t> Conscience morale,</a:t>
            </a:r>
          </a:p>
          <a:p>
            <a:pPr>
              <a:buFontTx/>
              <a:buChar char="-"/>
            </a:pPr>
            <a:r>
              <a:rPr lang="fr-FR" sz="1200" dirty="0" smtClean="0">
                <a:solidFill>
                  <a:schemeClr val="accent2">
                    <a:lumMod val="50000"/>
                  </a:schemeClr>
                </a:solidFill>
              </a:rPr>
              <a:t> Apprentissage,</a:t>
            </a:r>
          </a:p>
          <a:p>
            <a:pPr>
              <a:buFontTx/>
              <a:buChar char="-"/>
            </a:pPr>
            <a:r>
              <a:rPr lang="fr-FR" sz="1200" dirty="0" smtClean="0">
                <a:solidFill>
                  <a:schemeClr val="accent2">
                    <a:lumMod val="50000"/>
                  </a:schemeClr>
                </a:solidFill>
              </a:rPr>
              <a:t> Présentation du phénomène,</a:t>
            </a:r>
          </a:p>
          <a:p>
            <a:pPr>
              <a:buFontTx/>
              <a:buChar char="-"/>
            </a:pPr>
            <a:r>
              <a:rPr lang="fr-FR" sz="1200" dirty="0" smtClean="0">
                <a:solidFill>
                  <a:schemeClr val="accent2">
                    <a:lumMod val="50000"/>
                  </a:schemeClr>
                </a:solidFill>
              </a:rPr>
              <a:t> </a:t>
            </a:r>
            <a:r>
              <a:rPr lang="fr-FR" sz="1200" dirty="0" err="1" smtClean="0">
                <a:solidFill>
                  <a:schemeClr val="accent2">
                    <a:lumMod val="50000"/>
                  </a:schemeClr>
                </a:solidFill>
              </a:rPr>
              <a:t>Prétérisation</a:t>
            </a:r>
            <a:r>
              <a:rPr lang="fr-FR" sz="1200" dirty="0" smtClean="0">
                <a:solidFill>
                  <a:schemeClr val="accent2">
                    <a:lumMod val="50000"/>
                  </a:schemeClr>
                </a:solidFill>
              </a:rPr>
              <a:t>, (activation et intégration positives des phénomènes passés)</a:t>
            </a:r>
          </a:p>
          <a:p>
            <a:pPr>
              <a:buFontTx/>
              <a:buChar char="-"/>
            </a:pPr>
            <a:r>
              <a:rPr lang="fr-FR" sz="1200" dirty="0" smtClean="0">
                <a:solidFill>
                  <a:schemeClr val="accent2">
                    <a:lumMod val="50000"/>
                  </a:schemeClr>
                </a:solidFill>
              </a:rPr>
              <a:t>  Totalisation (intégration profonde des phénomènes expérimentés)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12</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44</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smtClean="0"/>
              <a:t>BETEN</a:t>
            </a:r>
            <a:endParaRPr lang="fr-FR" dirty="0"/>
          </a:p>
        </p:txBody>
      </p:sp>
      <p:sp>
        <p:nvSpPr>
          <p:cNvPr id="24" name="ZoneTexte 23"/>
          <p:cNvSpPr txBox="1"/>
          <p:nvPr/>
        </p:nvSpPr>
        <p:spPr>
          <a:xfrm>
            <a:off x="467544" y="1628800"/>
            <a:ext cx="7632848" cy="4801314"/>
          </a:xfrm>
          <a:prstGeom prst="rect">
            <a:avLst/>
          </a:prstGeom>
          <a:noFill/>
          <a:ln>
            <a:solidFill>
              <a:schemeClr val="accent2">
                <a:lumMod val="50000"/>
              </a:schemeClr>
            </a:solidFill>
          </a:ln>
        </p:spPr>
        <p:txBody>
          <a:bodyPr wrap="square" rtlCol="0">
            <a:spAutoFit/>
          </a:bodyPr>
          <a:lstStyle/>
          <a:p>
            <a:r>
              <a:rPr lang="fr-FR" b="1" dirty="0" smtClean="0">
                <a:solidFill>
                  <a:schemeClr val="accent2">
                    <a:lumMod val="50000"/>
                  </a:schemeClr>
                </a:solidFill>
              </a:rPr>
              <a:t>PAILLES ET TROMBONES (J14)</a:t>
            </a:r>
            <a:endParaRPr lang="fr-FR" b="1" dirty="0" smtClean="0">
              <a:solidFill>
                <a:schemeClr val="accent2">
                  <a:lumMod val="50000"/>
                </a:schemeClr>
              </a:solidFill>
            </a:endParaRPr>
          </a:p>
          <a:p>
            <a:endParaRPr lang="fr-FR" b="1" u="sng" dirty="0" smtClean="0">
              <a:solidFill>
                <a:schemeClr val="accent2">
                  <a:lumMod val="50000"/>
                </a:schemeClr>
              </a:solidFill>
              <a:sym typeface="Wingdings" pitchFamily="2" charset="2"/>
            </a:endParaRPr>
          </a:p>
          <a:p>
            <a:r>
              <a:rPr lang="fr-FR" sz="1600" b="1" u="sng" dirty="0" smtClean="0">
                <a:solidFill>
                  <a:schemeClr val="accent2">
                    <a:lumMod val="50000"/>
                  </a:schemeClr>
                </a:solidFill>
                <a:sym typeface="Wingdings" pitchFamily="2" charset="2"/>
              </a:rPr>
              <a:t>Objectif</a:t>
            </a:r>
            <a:r>
              <a:rPr lang="fr-FR" sz="1600" b="1" dirty="0" smtClean="0">
                <a:solidFill>
                  <a:schemeClr val="accent2">
                    <a:lumMod val="50000"/>
                  </a:schemeClr>
                </a:solidFill>
                <a:sym typeface="Wingdings" pitchFamily="2" charset="2"/>
              </a:rPr>
              <a:t> : </a:t>
            </a:r>
            <a:r>
              <a:rPr lang="fr-FR" sz="1400" dirty="0" smtClean="0">
                <a:solidFill>
                  <a:schemeClr val="accent2">
                    <a:lumMod val="50000"/>
                  </a:schemeClr>
                </a:solidFill>
                <a:sym typeface="Wingdings" pitchFamily="2" charset="2"/>
              </a:rPr>
              <a:t>Permet d'analyser le fonctionnement du groupe, les phénomènes d'influence et de pouvoir, la créativité, le processus de travail. Observer le résultat , l'aspect fonctionnel "ici et maintenant" qui a été concrétisé.</a:t>
            </a:r>
            <a:endParaRPr lang="fr-FR" sz="1600" dirty="0" smtClean="0">
              <a:solidFill>
                <a:schemeClr val="accent2">
                  <a:lumMod val="50000"/>
                </a:schemeClr>
              </a:solidFill>
            </a:endParaRPr>
          </a:p>
          <a:p>
            <a:r>
              <a:rPr lang="fr-FR" sz="1600" b="1" u="sng" dirty="0" smtClean="0">
                <a:solidFill>
                  <a:schemeClr val="accent2">
                    <a:lumMod val="50000"/>
                  </a:schemeClr>
                </a:solidFill>
              </a:rPr>
              <a:t>Consignes</a:t>
            </a:r>
            <a:r>
              <a:rPr lang="fr-FR" sz="1600" b="1" dirty="0" smtClean="0">
                <a:solidFill>
                  <a:schemeClr val="accent2">
                    <a:lumMod val="50000"/>
                  </a:schemeClr>
                </a:solidFill>
              </a:rPr>
              <a:t> : </a:t>
            </a:r>
          </a:p>
          <a:p>
            <a:pPr>
              <a:buFontTx/>
              <a:buChar char="-"/>
            </a:pPr>
            <a:r>
              <a:rPr lang="fr-FR" sz="1400" dirty="0" smtClean="0">
                <a:solidFill>
                  <a:schemeClr val="accent2">
                    <a:lumMod val="50000"/>
                  </a:schemeClr>
                </a:solidFill>
              </a:rPr>
              <a:t>Utiliser une boîte de trombones et un paquet de pailles ayant une partie en accordéon,</a:t>
            </a:r>
          </a:p>
          <a:p>
            <a:pPr>
              <a:buFontTx/>
              <a:buChar char="-"/>
            </a:pPr>
            <a:r>
              <a:rPr lang="fr-FR" sz="1400" dirty="0" smtClean="0">
                <a:solidFill>
                  <a:schemeClr val="accent2">
                    <a:lumMod val="50000"/>
                  </a:schemeClr>
                </a:solidFill>
              </a:rPr>
              <a:t> Fabriquer avec (et uniquement avec) un objet qui soit :</a:t>
            </a:r>
          </a:p>
          <a:p>
            <a:pPr>
              <a:buFontTx/>
              <a:buChar char="-"/>
            </a:pPr>
            <a:r>
              <a:rPr lang="fr-FR" sz="1400" dirty="0" smtClean="0">
                <a:solidFill>
                  <a:schemeClr val="accent2">
                    <a:lumMod val="50000"/>
                  </a:schemeClr>
                </a:solidFill>
              </a:rPr>
              <a:t> Fonctionnel ici et maintenant,</a:t>
            </a:r>
          </a:p>
          <a:p>
            <a:pPr>
              <a:buFontTx/>
              <a:buChar char="-"/>
            </a:pPr>
            <a:r>
              <a:rPr lang="fr-FR" sz="1400" dirty="0" smtClean="0">
                <a:solidFill>
                  <a:schemeClr val="accent2">
                    <a:lumMod val="50000"/>
                  </a:schemeClr>
                </a:solidFill>
              </a:rPr>
              <a:t> Original,</a:t>
            </a:r>
          </a:p>
          <a:p>
            <a:pPr>
              <a:buFontTx/>
              <a:buChar char="-"/>
            </a:pPr>
            <a:r>
              <a:rPr lang="fr-FR" sz="1400" dirty="0" smtClean="0">
                <a:solidFill>
                  <a:schemeClr val="accent2">
                    <a:lumMod val="50000"/>
                  </a:schemeClr>
                </a:solidFill>
              </a:rPr>
              <a:t> Ingénieux, </a:t>
            </a:r>
          </a:p>
          <a:p>
            <a:pPr>
              <a:buFontTx/>
              <a:buChar char="-"/>
            </a:pPr>
            <a:r>
              <a:rPr lang="fr-FR" sz="1400" dirty="0" smtClean="0">
                <a:solidFill>
                  <a:schemeClr val="accent2">
                    <a:lumMod val="50000"/>
                  </a:schemeClr>
                </a:solidFill>
              </a:rPr>
              <a:t> </a:t>
            </a:r>
            <a:r>
              <a:rPr lang="fr-FR" sz="1600" b="1" u="sng" dirty="0" smtClean="0">
                <a:solidFill>
                  <a:schemeClr val="accent2">
                    <a:lumMod val="50000"/>
                  </a:schemeClr>
                </a:solidFill>
              </a:rPr>
              <a:t>Durée </a:t>
            </a:r>
            <a:r>
              <a:rPr lang="fr-FR" sz="1600" b="1" dirty="0" smtClean="0">
                <a:solidFill>
                  <a:schemeClr val="accent2">
                    <a:lumMod val="50000"/>
                  </a:schemeClr>
                </a:solidFill>
              </a:rPr>
              <a:t>: </a:t>
            </a:r>
            <a:r>
              <a:rPr lang="fr-FR" sz="1200" b="1" dirty="0" smtClean="0">
                <a:solidFill>
                  <a:schemeClr val="accent2">
                    <a:lumMod val="50000"/>
                  </a:schemeClr>
                </a:solidFill>
              </a:rPr>
              <a:t>35 à 40 min</a:t>
            </a:r>
            <a:r>
              <a:rPr lang="fr-FR" sz="1400" dirty="0" smtClean="0">
                <a:solidFill>
                  <a:schemeClr val="accent2">
                    <a:lumMod val="50000"/>
                  </a:schemeClr>
                </a:solidFill>
              </a:rPr>
              <a:t>,</a:t>
            </a:r>
          </a:p>
          <a:p>
            <a:pPr>
              <a:buFontTx/>
              <a:buChar char="-"/>
            </a:pPr>
            <a:r>
              <a:rPr lang="fr-FR" sz="1400" dirty="0" smtClean="0">
                <a:solidFill>
                  <a:schemeClr val="accent2">
                    <a:lumMod val="50000"/>
                  </a:schemeClr>
                </a:solidFill>
              </a:rPr>
              <a:t> A la fin, remplir le questionnaire suivant :</a:t>
            </a:r>
          </a:p>
          <a:p>
            <a:pPr>
              <a:buFontTx/>
              <a:buChar char="-"/>
            </a:pPr>
            <a:r>
              <a:rPr lang="fr-FR" sz="1400" dirty="0" smtClean="0">
                <a:solidFill>
                  <a:schemeClr val="accent2">
                    <a:lumMod val="50000"/>
                  </a:schemeClr>
                </a:solidFill>
              </a:rPr>
              <a:t> Vous êtes-vous mis d'accord sur l'objet à construire et comment ?</a:t>
            </a:r>
          </a:p>
          <a:p>
            <a:pPr>
              <a:buFontTx/>
              <a:buChar char="-"/>
            </a:pPr>
            <a:r>
              <a:rPr lang="fr-FR" sz="1400" dirty="0" smtClean="0">
                <a:solidFill>
                  <a:schemeClr val="accent2">
                    <a:lumMod val="50000"/>
                  </a:schemeClr>
                </a:solidFill>
              </a:rPr>
              <a:t> Quels ont été les différents rôles ? Et comment ont-ils été répartis ?</a:t>
            </a:r>
          </a:p>
          <a:p>
            <a:pPr>
              <a:buFontTx/>
              <a:buChar char="-"/>
            </a:pPr>
            <a:r>
              <a:rPr lang="fr-FR" sz="1400" dirty="0" smtClean="0">
                <a:solidFill>
                  <a:schemeClr val="accent2">
                    <a:lumMod val="50000"/>
                  </a:schemeClr>
                </a:solidFill>
              </a:rPr>
              <a:t> Une ou plusieurs personnes ont-elles assumé un rôle leader ? </a:t>
            </a:r>
          </a:p>
          <a:p>
            <a:pPr>
              <a:buFontTx/>
              <a:buChar char="-"/>
            </a:pPr>
            <a:r>
              <a:rPr lang="fr-FR" sz="1400" dirty="0" smtClean="0">
                <a:solidFill>
                  <a:schemeClr val="accent2">
                    <a:lumMod val="50000"/>
                  </a:schemeClr>
                </a:solidFill>
              </a:rPr>
              <a:t> A quels moments ?</a:t>
            </a:r>
          </a:p>
          <a:p>
            <a:pPr>
              <a:buFontTx/>
              <a:buChar char="-"/>
            </a:pPr>
            <a:r>
              <a:rPr lang="fr-FR" sz="1400" dirty="0" smtClean="0">
                <a:solidFill>
                  <a:schemeClr val="accent2">
                    <a:lumMod val="50000"/>
                  </a:schemeClr>
                </a:solidFill>
              </a:rPr>
              <a:t> Par quels moyens ?</a:t>
            </a:r>
          </a:p>
          <a:p>
            <a:pPr>
              <a:buFontTx/>
              <a:buChar char="-"/>
            </a:pPr>
            <a:r>
              <a:rPr lang="fr-FR" sz="1400" dirty="0" smtClean="0">
                <a:solidFill>
                  <a:schemeClr val="accent2">
                    <a:lumMod val="50000"/>
                  </a:schemeClr>
                </a:solidFill>
              </a:rPr>
              <a:t> Etes-vous satisfait de la manière dont le groupe a fonctionné ?</a:t>
            </a:r>
          </a:p>
          <a:p>
            <a:pPr>
              <a:buFontTx/>
              <a:buChar char="-"/>
            </a:pPr>
            <a:r>
              <a:rPr lang="fr-FR" sz="1400" dirty="0" smtClean="0">
                <a:solidFill>
                  <a:schemeClr val="accent2">
                    <a:lumMod val="50000"/>
                  </a:schemeClr>
                </a:solidFill>
              </a:rPr>
              <a:t> Qu'est-ce qui vous a plu ou déplu ?</a:t>
            </a:r>
          </a:p>
          <a:p>
            <a:pPr>
              <a:buFontTx/>
              <a:buChar char="-"/>
            </a:pPr>
            <a:r>
              <a:rPr lang="fr-FR" sz="1400" dirty="0" smtClean="0">
                <a:solidFill>
                  <a:schemeClr val="accent2">
                    <a:lumMod val="50000"/>
                  </a:schemeClr>
                </a:solidFill>
              </a:rPr>
              <a:t> Discussion générale.</a:t>
            </a:r>
            <a:endParaRPr lang="fr-FR" sz="1400" dirty="0" smtClean="0"/>
          </a:p>
        </p:txBody>
      </p:sp>
      <p:sp>
        <p:nvSpPr>
          <p:cNvPr id="9" name="Rectangle 8"/>
          <p:cNvSpPr/>
          <p:nvPr/>
        </p:nvSpPr>
        <p:spPr>
          <a:xfrm>
            <a:off x="7020272" y="836712"/>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normAutofit fontScale="90000"/>
          </a:bodyPr>
          <a:lstStyle/>
          <a:p>
            <a:r>
              <a:rPr lang="fr-FR" dirty="0" smtClean="0"/>
              <a:t>9. Fiches techniques apports </a:t>
            </a:r>
            <a:r>
              <a:rPr lang="fr-FR" dirty="0" err="1" smtClean="0"/>
              <a:t>theoriques</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45</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7020272" y="980728"/>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Théorie</a:t>
            </a:r>
            <a:endParaRPr lang="fr-FR" sz="1200" dirty="0">
              <a:solidFill>
                <a:schemeClr val="accent2">
                  <a:lumMod val="50000"/>
                </a:schemeClr>
              </a:solidFill>
            </a:endParaRPr>
          </a:p>
        </p:txBody>
      </p:sp>
      <p:sp>
        <p:nvSpPr>
          <p:cNvPr id="24" name="ZoneTexte 23"/>
          <p:cNvSpPr txBox="1"/>
          <p:nvPr/>
        </p:nvSpPr>
        <p:spPr>
          <a:xfrm>
            <a:off x="467544" y="1628801"/>
            <a:ext cx="7632848" cy="2862322"/>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Apports Théoriques</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 Fondamentaux de la sophrologie</a:t>
            </a:r>
          </a:p>
          <a:p>
            <a:pPr>
              <a:buFontTx/>
              <a:buChar char="-"/>
            </a:pPr>
            <a:r>
              <a:rPr lang="fr-FR" sz="1600" dirty="0" smtClean="0">
                <a:solidFill>
                  <a:schemeClr val="accent2">
                    <a:lumMod val="50000"/>
                  </a:schemeClr>
                </a:solidFill>
              </a:rPr>
              <a:t> Le cerveau</a:t>
            </a:r>
          </a:p>
          <a:p>
            <a:pPr>
              <a:buFontTx/>
              <a:buChar char="-"/>
            </a:pPr>
            <a:r>
              <a:rPr lang="fr-FR" sz="1600" dirty="0" smtClean="0">
                <a:solidFill>
                  <a:schemeClr val="accent2">
                    <a:lumMod val="50000"/>
                  </a:schemeClr>
                </a:solidFill>
              </a:rPr>
              <a:t> Geste signal</a:t>
            </a:r>
          </a:p>
          <a:p>
            <a:pPr>
              <a:buFontTx/>
              <a:buChar char="-"/>
            </a:pPr>
            <a:r>
              <a:rPr lang="fr-FR" sz="1600" dirty="0" smtClean="0">
                <a:solidFill>
                  <a:schemeClr val="accent2">
                    <a:lumMod val="50000"/>
                  </a:schemeClr>
                </a:solidFill>
              </a:rPr>
              <a:t> Posture orthostatique </a:t>
            </a:r>
          </a:p>
          <a:p>
            <a:pPr>
              <a:buFontTx/>
              <a:buChar char="-"/>
            </a:pPr>
            <a:r>
              <a:rPr lang="fr-FR" sz="1600" dirty="0" smtClean="0">
                <a:solidFill>
                  <a:schemeClr val="accent2">
                    <a:lumMod val="50000"/>
                  </a:schemeClr>
                </a:solidFill>
              </a:rPr>
              <a:t> Chakras et Méridiens</a:t>
            </a:r>
          </a:p>
          <a:p>
            <a:pPr>
              <a:buFontTx/>
              <a:buChar char="-"/>
            </a:pPr>
            <a:r>
              <a:rPr lang="fr-FR" sz="1600" dirty="0" smtClean="0">
                <a:solidFill>
                  <a:schemeClr val="accent2">
                    <a:lumMod val="50000"/>
                  </a:schemeClr>
                </a:solidFill>
              </a:rPr>
              <a:t> Jacobson</a:t>
            </a:r>
          </a:p>
          <a:p>
            <a:pPr>
              <a:buFontTx/>
              <a:buChar char="-"/>
            </a:pPr>
            <a:endParaRPr lang="fr-FR" sz="1600" dirty="0" smtClean="0">
              <a:solidFill>
                <a:schemeClr val="accent2">
                  <a:lumMod val="50000"/>
                </a:schemeClr>
              </a:solidFill>
            </a:endParaRPr>
          </a:p>
          <a:p>
            <a:endParaRPr lang="fr-FR" sz="1400" dirty="0" smtClean="0"/>
          </a:p>
          <a:p>
            <a:endParaRPr lang="fr-F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3</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46</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7020272" y="836712"/>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Théorie</a:t>
            </a:r>
            <a:endParaRPr lang="fr-FR" sz="1200" dirty="0">
              <a:solidFill>
                <a:schemeClr val="accent2">
                  <a:lumMod val="50000"/>
                </a:schemeClr>
              </a:solidFill>
            </a:endParaRPr>
          </a:p>
        </p:txBody>
      </p:sp>
      <p:sp>
        <p:nvSpPr>
          <p:cNvPr id="24" name="ZoneTexte 23"/>
          <p:cNvSpPr txBox="1"/>
          <p:nvPr/>
        </p:nvSpPr>
        <p:spPr>
          <a:xfrm>
            <a:off x="467544" y="1628801"/>
            <a:ext cx="7632848" cy="4093428"/>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Fondamentaux de l a sophrologie </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Théorie : </a:t>
            </a:r>
            <a:r>
              <a:rPr lang="fr-FR" sz="1400" dirty="0" smtClean="0">
                <a:solidFill>
                  <a:schemeClr val="accent2">
                    <a:lumMod val="50000"/>
                  </a:schemeClr>
                </a:solidFill>
              </a:rPr>
              <a:t>La sophrologie, comment ça fonctionne ? (support cours pour pochette participant)</a:t>
            </a:r>
            <a:endParaRPr lang="fr-FR" dirty="0" smtClean="0">
              <a:solidFill>
                <a:schemeClr val="accent2">
                  <a:lumMod val="50000"/>
                </a:schemeClr>
              </a:solidFill>
            </a:endParaRPr>
          </a:p>
          <a:p>
            <a:pPr>
              <a:buFontTx/>
              <a:buChar char="-"/>
            </a:pPr>
            <a:r>
              <a:rPr lang="fr-FR" dirty="0" smtClean="0">
                <a:solidFill>
                  <a:schemeClr val="accent2">
                    <a:lumMod val="50000"/>
                  </a:schemeClr>
                </a:solidFill>
              </a:rPr>
              <a:t> </a:t>
            </a:r>
            <a:r>
              <a:rPr lang="fr-FR" sz="1600" dirty="0" smtClean="0">
                <a:solidFill>
                  <a:schemeClr val="accent2">
                    <a:lumMod val="50000"/>
                  </a:schemeClr>
                </a:solidFill>
              </a:rPr>
              <a:t>Objectif : </a:t>
            </a:r>
            <a:r>
              <a:rPr lang="fr-FR" sz="1400" dirty="0" smtClean="0">
                <a:solidFill>
                  <a:schemeClr val="accent2">
                    <a:lumMod val="50000"/>
                  </a:schemeClr>
                </a:solidFill>
              </a:rPr>
              <a:t>Découverte de la sophrologie et maîtrise de la respiration</a:t>
            </a: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Points clés de l'apprentissage : </a:t>
            </a:r>
            <a:r>
              <a:rPr lang="fr-FR" sz="1200" i="1" dirty="0" smtClean="0">
                <a:solidFill>
                  <a:schemeClr val="accent2">
                    <a:lumMod val="50000"/>
                  </a:schemeClr>
                </a:solidFill>
              </a:rPr>
              <a:t>(cours dans la pochette des participants)</a:t>
            </a:r>
          </a:p>
          <a:p>
            <a:pPr>
              <a:buFontTx/>
              <a:buChar char="-"/>
            </a:pPr>
            <a:r>
              <a:rPr lang="fr-FR" sz="1400" dirty="0" smtClean="0">
                <a:solidFill>
                  <a:schemeClr val="accent2">
                    <a:lumMod val="50000"/>
                  </a:schemeClr>
                </a:solidFill>
              </a:rPr>
              <a:t> Une philosophie, "</a:t>
            </a:r>
            <a:r>
              <a:rPr lang="fr-FR" sz="1400" dirty="0" err="1" smtClean="0">
                <a:solidFill>
                  <a:schemeClr val="accent2">
                    <a:lumMod val="50000"/>
                  </a:schemeClr>
                </a:solidFill>
              </a:rPr>
              <a:t>sos</a:t>
            </a:r>
            <a:r>
              <a:rPr lang="fr-FR" sz="1400" dirty="0" smtClean="0">
                <a:solidFill>
                  <a:schemeClr val="accent2">
                    <a:lumMod val="50000"/>
                  </a:schemeClr>
                </a:solidFill>
              </a:rPr>
              <a:t> </a:t>
            </a:r>
            <a:r>
              <a:rPr lang="fr-FR" sz="1400" dirty="0" err="1" smtClean="0">
                <a:solidFill>
                  <a:schemeClr val="accent2">
                    <a:lumMod val="50000"/>
                  </a:schemeClr>
                </a:solidFill>
              </a:rPr>
              <a:t>phren</a:t>
            </a:r>
            <a:r>
              <a:rPr lang="fr-FR" sz="1400" dirty="0" smtClean="0">
                <a:solidFill>
                  <a:schemeClr val="accent2">
                    <a:lumMod val="50000"/>
                  </a:schemeClr>
                </a:solidFill>
              </a:rPr>
              <a:t> logos",</a:t>
            </a:r>
          </a:p>
          <a:p>
            <a:pPr>
              <a:buFontTx/>
              <a:buChar char="-"/>
            </a:pPr>
            <a:r>
              <a:rPr lang="fr-FR" sz="1400" dirty="0" smtClean="0">
                <a:solidFill>
                  <a:schemeClr val="accent2">
                    <a:lumMod val="50000"/>
                  </a:schemeClr>
                </a:solidFill>
              </a:rPr>
              <a:t> La méthode : découverte, conquête, transformation.</a:t>
            </a:r>
          </a:p>
          <a:p>
            <a:pPr>
              <a:buFontTx/>
              <a:buChar char="-"/>
            </a:pPr>
            <a:r>
              <a:rPr lang="fr-FR" sz="1400" dirty="0" smtClean="0">
                <a:solidFill>
                  <a:schemeClr val="accent2">
                    <a:lumMod val="50000"/>
                  </a:schemeClr>
                </a:solidFill>
              </a:rPr>
              <a:t> Les 4 principes : Schéma corporel, réalité objectif, action positive, l'adaptabilité</a:t>
            </a:r>
          </a:p>
          <a:p>
            <a:pPr>
              <a:buFontTx/>
              <a:buChar char="-"/>
            </a:pPr>
            <a:r>
              <a:rPr lang="fr-FR" sz="1400" dirty="0" smtClean="0">
                <a:solidFill>
                  <a:schemeClr val="accent2">
                    <a:lumMod val="50000"/>
                  </a:schemeClr>
                </a:solidFill>
              </a:rPr>
              <a:t> La suspension du jugement, la mise de côté des connaissances et des croyances,</a:t>
            </a:r>
          </a:p>
          <a:p>
            <a:pPr>
              <a:buFontTx/>
              <a:buChar char="-"/>
            </a:pPr>
            <a:r>
              <a:rPr lang="fr-FR" sz="1400" dirty="0" smtClean="0">
                <a:solidFill>
                  <a:schemeClr val="accent2">
                    <a:lumMod val="50000"/>
                  </a:schemeClr>
                </a:solidFill>
              </a:rPr>
              <a:t> Une démarche scientifique,</a:t>
            </a:r>
          </a:p>
          <a:p>
            <a:pPr>
              <a:buFontTx/>
              <a:buChar char="-"/>
            </a:pPr>
            <a:r>
              <a:rPr lang="fr-FR" sz="1400" dirty="0" smtClean="0">
                <a:solidFill>
                  <a:schemeClr val="accent2">
                    <a:lumMod val="50000"/>
                  </a:schemeClr>
                </a:solidFill>
              </a:rPr>
              <a:t> Les états de conscience, une pratique dynamique corporelle, la visualisation, </a:t>
            </a:r>
          </a:p>
          <a:p>
            <a:pPr>
              <a:buFontTx/>
              <a:buChar char="-"/>
            </a:pPr>
            <a:r>
              <a:rPr lang="fr-FR" sz="1400" dirty="0" smtClean="0">
                <a:solidFill>
                  <a:schemeClr val="accent2">
                    <a:lumMod val="50000"/>
                  </a:schemeClr>
                </a:solidFill>
              </a:rPr>
              <a:t> Différence avec l'hypnose : responsabilisation et autonomie du patient</a:t>
            </a:r>
          </a:p>
          <a:p>
            <a:pPr>
              <a:buFontTx/>
              <a:buChar char="-"/>
            </a:pPr>
            <a:r>
              <a:rPr lang="fr-FR" sz="1400" dirty="0" smtClean="0">
                <a:solidFill>
                  <a:schemeClr val="accent2">
                    <a:lumMod val="50000"/>
                  </a:schemeClr>
                </a:solidFill>
              </a:rPr>
              <a:t> Les bénéfices, ce qu'elle permet.</a:t>
            </a:r>
          </a:p>
          <a:p>
            <a:pPr>
              <a:buFontTx/>
              <a:buChar char="-"/>
            </a:pPr>
            <a:r>
              <a:rPr lang="fr-FR" sz="1400" dirty="0" smtClean="0">
                <a:solidFill>
                  <a:schemeClr val="accent2">
                    <a:lumMod val="50000"/>
                  </a:schemeClr>
                </a:solidFill>
              </a:rPr>
              <a:t> Son objectif final n'est pas la détente.</a:t>
            </a: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Durée : </a:t>
            </a:r>
            <a:r>
              <a:rPr lang="fr-FR" sz="1400" dirty="0" smtClean="0">
                <a:solidFill>
                  <a:schemeClr val="accent2">
                    <a:lumMod val="50000"/>
                  </a:schemeClr>
                </a:solidFill>
              </a:rPr>
              <a:t>30 min</a:t>
            </a:r>
          </a:p>
          <a:p>
            <a:pPr>
              <a:buFontTx/>
              <a:buChar char="-"/>
            </a:pPr>
            <a:endParaRPr lang="fr-FR" sz="1400" dirty="0" smtClean="0"/>
          </a:p>
          <a:p>
            <a:endParaRPr lang="fr-F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4</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47</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6" name="Rectangle 25"/>
          <p:cNvSpPr/>
          <p:nvPr/>
        </p:nvSpPr>
        <p:spPr>
          <a:xfrm>
            <a:off x="7020272" y="836712"/>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Théorie</a:t>
            </a:r>
            <a:endParaRPr lang="fr-FR" sz="1200" dirty="0">
              <a:solidFill>
                <a:schemeClr val="accent2">
                  <a:lumMod val="50000"/>
                </a:schemeClr>
              </a:solidFill>
            </a:endParaRPr>
          </a:p>
        </p:txBody>
      </p:sp>
      <p:sp>
        <p:nvSpPr>
          <p:cNvPr id="24" name="ZoneTexte 23"/>
          <p:cNvSpPr txBox="1"/>
          <p:nvPr/>
        </p:nvSpPr>
        <p:spPr>
          <a:xfrm>
            <a:off x="467544" y="1628801"/>
            <a:ext cx="7632848" cy="2369880"/>
          </a:xfrm>
          <a:prstGeom prst="rect">
            <a:avLst/>
          </a:prstGeom>
          <a:solidFill>
            <a:srgbClr val="D9FD89"/>
          </a:solidFill>
          <a:ln>
            <a:solidFill>
              <a:srgbClr val="92D050"/>
            </a:solidFill>
          </a:ln>
        </p:spPr>
        <p:txBody>
          <a:bodyPr wrap="square" rtlCol="0">
            <a:spAutoFit/>
          </a:bodyPr>
          <a:lstStyle/>
          <a:p>
            <a:r>
              <a:rPr lang="fr-FR" b="1" u="sng" dirty="0" smtClean="0">
                <a:solidFill>
                  <a:schemeClr val="accent2">
                    <a:lumMod val="50000"/>
                  </a:schemeClr>
                </a:solidFill>
              </a:rPr>
              <a:t>Le cerveau</a:t>
            </a:r>
          </a:p>
          <a:p>
            <a:endParaRPr lang="fr-FR" dirty="0" smtClean="0">
              <a:solidFill>
                <a:schemeClr val="accent2">
                  <a:lumMod val="50000"/>
                </a:schemeClr>
              </a:solidFill>
            </a:endParaRPr>
          </a:p>
          <a:p>
            <a:pPr>
              <a:buFontTx/>
              <a:buChar char="-"/>
            </a:pPr>
            <a:r>
              <a:rPr lang="fr-FR" sz="1600" dirty="0" smtClean="0">
                <a:solidFill>
                  <a:schemeClr val="accent2">
                    <a:lumMod val="50000"/>
                  </a:schemeClr>
                </a:solidFill>
              </a:rPr>
              <a:t>Théorie :</a:t>
            </a:r>
            <a:endParaRPr lang="fr-FR" dirty="0" smtClean="0">
              <a:solidFill>
                <a:schemeClr val="accent2">
                  <a:lumMod val="50000"/>
                </a:schemeClr>
              </a:solidFill>
            </a:endParaRPr>
          </a:p>
          <a:p>
            <a:pPr>
              <a:buFontTx/>
              <a:buChar char="-"/>
            </a:pPr>
            <a:r>
              <a:rPr lang="fr-FR" dirty="0" smtClean="0">
                <a:solidFill>
                  <a:schemeClr val="accent2">
                    <a:lumMod val="50000"/>
                  </a:schemeClr>
                </a:solidFill>
              </a:rPr>
              <a:t> </a:t>
            </a:r>
            <a:r>
              <a:rPr lang="fr-FR" sz="1600" dirty="0" smtClean="0">
                <a:solidFill>
                  <a:schemeClr val="accent2">
                    <a:lumMod val="50000"/>
                  </a:schemeClr>
                </a:solidFill>
              </a:rPr>
              <a:t>Objectif :</a:t>
            </a:r>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Points clés de l'apprentissage : </a:t>
            </a:r>
            <a:r>
              <a:rPr lang="fr-FR" sz="1200" i="1" dirty="0" smtClean="0">
                <a:solidFill>
                  <a:schemeClr val="accent2">
                    <a:lumMod val="50000"/>
                  </a:schemeClr>
                </a:solidFill>
              </a:rPr>
              <a:t>(cours dans la pochette des participants)</a:t>
            </a:r>
          </a:p>
          <a:p>
            <a:pPr>
              <a:buFontTx/>
              <a:buChar char="-"/>
            </a:pPr>
            <a:r>
              <a:rPr lang="fr-FR" sz="1400" dirty="0" smtClean="0">
                <a:solidFill>
                  <a:schemeClr val="accent2">
                    <a:lumMod val="50000"/>
                  </a:schemeClr>
                </a:solidFill>
              </a:rPr>
              <a:t>.</a:t>
            </a:r>
          </a:p>
          <a:p>
            <a:pPr>
              <a:buFontTx/>
              <a:buChar char="-"/>
            </a:pPr>
            <a:r>
              <a:rPr lang="fr-FR" sz="1400" dirty="0" smtClean="0">
                <a:solidFill>
                  <a:schemeClr val="accent2">
                    <a:lumMod val="50000"/>
                  </a:schemeClr>
                </a:solidFill>
              </a:rPr>
              <a:t> </a:t>
            </a:r>
            <a:r>
              <a:rPr lang="fr-FR" sz="1600" dirty="0" smtClean="0">
                <a:solidFill>
                  <a:schemeClr val="accent2">
                    <a:lumMod val="50000"/>
                  </a:schemeClr>
                </a:solidFill>
              </a:rPr>
              <a:t>Durée : </a:t>
            </a:r>
            <a:r>
              <a:rPr lang="fr-FR" sz="1400" dirty="0" smtClean="0">
                <a:solidFill>
                  <a:schemeClr val="accent2">
                    <a:lumMod val="50000"/>
                  </a:schemeClr>
                </a:solidFill>
              </a:rPr>
              <a:t>30 min</a:t>
            </a:r>
          </a:p>
          <a:p>
            <a:pPr>
              <a:buFontTx/>
              <a:buChar char="-"/>
            </a:pPr>
            <a:endParaRPr lang="fr-FR" sz="1400" dirty="0" smtClean="0"/>
          </a:p>
          <a:p>
            <a:endParaRPr lang="fr-F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Fiche Technique jour 6</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48</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smtClean="0"/>
              <a:t>BETEN</a:t>
            </a:r>
            <a:endParaRPr lang="fr-FR" dirty="0"/>
          </a:p>
        </p:txBody>
      </p:sp>
      <p:sp>
        <p:nvSpPr>
          <p:cNvPr id="26" name="Rectangle 25"/>
          <p:cNvSpPr/>
          <p:nvPr/>
        </p:nvSpPr>
        <p:spPr>
          <a:xfrm>
            <a:off x="6732240" y="836712"/>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ZoneTexte 23"/>
          <p:cNvSpPr txBox="1"/>
          <p:nvPr/>
        </p:nvSpPr>
        <p:spPr>
          <a:xfrm>
            <a:off x="467544" y="1628800"/>
            <a:ext cx="7632848" cy="3724096"/>
          </a:xfrm>
          <a:prstGeom prst="rect">
            <a:avLst/>
          </a:prstGeom>
          <a:noFill/>
          <a:ln>
            <a:solidFill>
              <a:schemeClr val="accent2">
                <a:lumMod val="50000"/>
              </a:schemeClr>
            </a:solidFill>
          </a:ln>
        </p:spPr>
        <p:txBody>
          <a:bodyPr wrap="square" rtlCol="0">
            <a:spAutoFit/>
          </a:bodyPr>
          <a:lstStyle/>
          <a:p>
            <a:r>
              <a:rPr lang="fr-FR" b="1" dirty="0" smtClean="0">
                <a:solidFill>
                  <a:schemeClr val="accent2">
                    <a:lumMod val="50000"/>
                  </a:schemeClr>
                </a:solidFill>
              </a:rPr>
              <a:t>GESTE SIGNAL  (J5)</a:t>
            </a:r>
            <a:endParaRPr lang="fr-FR" dirty="0" smtClean="0">
              <a:solidFill>
                <a:schemeClr val="accent2">
                  <a:lumMod val="50000"/>
                </a:schemeClr>
              </a:solidFill>
            </a:endParaRPr>
          </a:p>
          <a:p>
            <a:endParaRPr lang="fr-FR" sz="1400" u="sng" dirty="0" smtClean="0">
              <a:solidFill>
                <a:schemeClr val="accent2">
                  <a:lumMod val="50000"/>
                </a:schemeClr>
              </a:solidFill>
            </a:endParaRPr>
          </a:p>
          <a:p>
            <a:r>
              <a:rPr lang="fr-FR" sz="1600" b="1" u="sng" dirty="0" smtClean="0">
                <a:solidFill>
                  <a:schemeClr val="accent2">
                    <a:lumMod val="50000"/>
                  </a:schemeClr>
                </a:solidFill>
              </a:rPr>
              <a:t>Objectif :</a:t>
            </a:r>
            <a:r>
              <a:rPr lang="fr-FR" b="1" u="sng" dirty="0" smtClean="0">
                <a:solidFill>
                  <a:schemeClr val="accent2">
                    <a:lumMod val="50000"/>
                  </a:schemeClr>
                </a:solidFill>
              </a:rPr>
              <a:t> </a:t>
            </a:r>
            <a:r>
              <a:rPr lang="fr-FR" sz="1400" dirty="0" smtClean="0">
                <a:solidFill>
                  <a:schemeClr val="accent2">
                    <a:lumMod val="50000"/>
                  </a:schemeClr>
                </a:solidFill>
              </a:rPr>
              <a:t>Sert à obtenir un état de relaxation, de maîtrise de soi et de bien-être. Permet d'activer une réponse réflexe grâce à un stimulus gestuel dans une situation donnée. </a:t>
            </a:r>
          </a:p>
          <a:p>
            <a:endParaRPr lang="fr-FR" sz="1400" dirty="0" smtClean="0">
              <a:solidFill>
                <a:schemeClr val="accent2">
                  <a:lumMod val="50000"/>
                </a:schemeClr>
              </a:solidFill>
            </a:endParaRPr>
          </a:p>
          <a:p>
            <a:r>
              <a:rPr lang="fr-FR" sz="1600" b="1" u="sng" dirty="0" smtClean="0">
                <a:solidFill>
                  <a:schemeClr val="accent2">
                    <a:lumMod val="50000"/>
                  </a:schemeClr>
                </a:solidFill>
              </a:rPr>
              <a:t>Choix du geste </a:t>
            </a:r>
            <a:r>
              <a:rPr lang="fr-FR" sz="1600" dirty="0" smtClean="0">
                <a:solidFill>
                  <a:schemeClr val="accent2">
                    <a:lumMod val="50000"/>
                  </a:schemeClr>
                </a:solidFill>
              </a:rPr>
              <a:t>: </a:t>
            </a:r>
          </a:p>
          <a:p>
            <a:r>
              <a:rPr lang="fr-FR" sz="1400" dirty="0" smtClean="0">
                <a:solidFill>
                  <a:schemeClr val="accent2">
                    <a:lumMod val="50000"/>
                  </a:schemeClr>
                </a:solidFill>
              </a:rPr>
              <a:t>Utiliser de préférence la main non dominante,</a:t>
            </a:r>
          </a:p>
          <a:p>
            <a:r>
              <a:rPr lang="fr-FR" sz="1400" dirty="0" smtClean="0">
                <a:solidFill>
                  <a:schemeClr val="accent2">
                    <a:lumMod val="50000"/>
                  </a:schemeClr>
                </a:solidFill>
              </a:rPr>
              <a:t>Le geste doit être de faible amplitude, et ne pas correspondre à un geste déjà utilisé,</a:t>
            </a:r>
          </a:p>
          <a:p>
            <a:r>
              <a:rPr lang="fr-FR" sz="1400" dirty="0" smtClean="0">
                <a:solidFill>
                  <a:schemeClr val="accent2">
                    <a:lumMod val="50000"/>
                  </a:schemeClr>
                </a:solidFill>
              </a:rPr>
              <a:t>Il doit être discret</a:t>
            </a:r>
            <a:r>
              <a:rPr lang="fr-FR" sz="1400" dirty="0" smtClean="0">
                <a:solidFill>
                  <a:schemeClr val="accent2">
                    <a:lumMod val="50000"/>
                  </a:schemeClr>
                </a:solidFill>
              </a:rPr>
              <a:t>.</a:t>
            </a:r>
          </a:p>
          <a:p>
            <a:endParaRPr lang="fr-FR" sz="1400" dirty="0" smtClean="0">
              <a:solidFill>
                <a:schemeClr val="accent2">
                  <a:lumMod val="50000"/>
                </a:schemeClr>
              </a:solidFill>
            </a:endParaRPr>
          </a:p>
          <a:p>
            <a:r>
              <a:rPr lang="fr-FR" sz="1600" b="1" u="sng" dirty="0" smtClean="0">
                <a:solidFill>
                  <a:schemeClr val="accent2">
                    <a:lumMod val="50000"/>
                  </a:schemeClr>
                </a:solidFill>
              </a:rPr>
              <a:t>Pour que ça marche, associer 3 éléments en même temps </a:t>
            </a:r>
            <a:r>
              <a:rPr lang="fr-FR" sz="1600" dirty="0" smtClean="0">
                <a:solidFill>
                  <a:schemeClr val="accent2">
                    <a:lumMod val="50000"/>
                  </a:schemeClr>
                </a:solidFill>
              </a:rPr>
              <a:t>:</a:t>
            </a:r>
          </a:p>
          <a:p>
            <a:pPr>
              <a:buFontTx/>
              <a:buChar char="-"/>
            </a:pPr>
            <a:r>
              <a:rPr lang="fr-FR" sz="1400" dirty="0" smtClean="0">
                <a:solidFill>
                  <a:schemeClr val="accent2">
                    <a:lumMod val="50000"/>
                  </a:schemeClr>
                </a:solidFill>
              </a:rPr>
              <a:t>La conscience d'être dans l'état de conscience,</a:t>
            </a:r>
          </a:p>
          <a:p>
            <a:pPr>
              <a:buFontTx/>
              <a:buChar char="-"/>
            </a:pPr>
            <a:r>
              <a:rPr lang="fr-FR" sz="1400" dirty="0" smtClean="0">
                <a:solidFill>
                  <a:schemeClr val="accent2">
                    <a:lumMod val="50000"/>
                  </a:schemeClr>
                </a:solidFill>
              </a:rPr>
              <a:t> le geste exécuté concrètement à ce moment là,</a:t>
            </a:r>
          </a:p>
          <a:p>
            <a:pPr>
              <a:buFontTx/>
              <a:buChar char="-"/>
            </a:pPr>
            <a:r>
              <a:rPr lang="fr-FR" sz="1400" dirty="0" smtClean="0">
                <a:solidFill>
                  <a:schemeClr val="accent2">
                    <a:lumMod val="50000"/>
                  </a:schemeClr>
                </a:solidFill>
              </a:rPr>
              <a:t> la phrase prononcée mentalement</a:t>
            </a:r>
            <a:r>
              <a:rPr lang="fr-FR" sz="1400" dirty="0" smtClean="0">
                <a:solidFill>
                  <a:schemeClr val="accent2">
                    <a:lumMod val="50000"/>
                  </a:schemeClr>
                </a:solidFill>
              </a:rPr>
              <a:t>.</a:t>
            </a:r>
          </a:p>
          <a:p>
            <a:pPr>
              <a:buFontTx/>
              <a:buChar char="-"/>
            </a:pPr>
            <a:endParaRPr lang="fr-FR" sz="1400" dirty="0" smtClean="0">
              <a:solidFill>
                <a:schemeClr val="accent2">
                  <a:lumMod val="50000"/>
                </a:schemeClr>
              </a:solidFill>
            </a:endParaRPr>
          </a:p>
          <a:p>
            <a:r>
              <a:rPr lang="fr-FR" sz="1400" dirty="0" smtClean="0">
                <a:solidFill>
                  <a:schemeClr val="accent2">
                    <a:lumMod val="50000"/>
                  </a:schemeClr>
                </a:solidFill>
              </a:rPr>
              <a:t>N.B. : Souvent utilisé en PNL</a:t>
            </a:r>
            <a:endParaRPr lang="fr-FR" sz="1400" dirty="0" smtClean="0">
              <a:solidFill>
                <a:schemeClr val="accent2">
                  <a:lumMod val="50000"/>
                </a:schemeClr>
              </a:solidFill>
            </a:endParaRPr>
          </a:p>
        </p:txBody>
      </p:sp>
      <p:sp>
        <p:nvSpPr>
          <p:cNvPr id="8" name="Rectangle 7"/>
          <p:cNvSpPr/>
          <p:nvPr/>
        </p:nvSpPr>
        <p:spPr>
          <a:xfrm>
            <a:off x="5508104" y="836712"/>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Théorie</a:t>
            </a:r>
            <a:endParaRPr lang="fr-FR" sz="1200" b="1" dirty="0">
              <a:solidFill>
                <a:schemeClr val="accent2">
                  <a:lumMod val="50000"/>
                </a:schemeClr>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lang="fr-FR" dirty="0" smtClean="0"/>
              <a:t>Jeu jour 7</a:t>
            </a:r>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18/02/2013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49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smtClean="0"/>
              <a:t>BETEN</a:t>
            </a:r>
            <a:endParaRPr lang="fr-FR" dirty="0"/>
          </a:p>
        </p:txBody>
      </p:sp>
      <p:sp>
        <p:nvSpPr>
          <p:cNvPr id="24" name="ZoneTexte 23"/>
          <p:cNvSpPr txBox="1"/>
          <p:nvPr/>
        </p:nvSpPr>
        <p:spPr>
          <a:xfrm>
            <a:off x="467544" y="1628800"/>
            <a:ext cx="7632848" cy="4401205"/>
          </a:xfrm>
          <a:prstGeom prst="rect">
            <a:avLst/>
          </a:prstGeom>
          <a:noFill/>
          <a:ln>
            <a:solidFill>
              <a:schemeClr val="accent2">
                <a:lumMod val="50000"/>
              </a:schemeClr>
            </a:solidFill>
          </a:ln>
        </p:spPr>
        <p:txBody>
          <a:bodyPr wrap="square" rtlCol="0">
            <a:spAutoFit/>
          </a:bodyPr>
          <a:lstStyle/>
          <a:p>
            <a:r>
              <a:rPr lang="fr-FR" b="1" dirty="0" smtClean="0">
                <a:solidFill>
                  <a:schemeClr val="accent2">
                    <a:lumMod val="50000"/>
                  </a:schemeClr>
                </a:solidFill>
              </a:rPr>
              <a:t>POSTURE ORTHOSTATIQUE (J5)</a:t>
            </a:r>
            <a:endParaRPr lang="fr-FR" b="1" dirty="0" smtClean="0">
              <a:solidFill>
                <a:schemeClr val="accent2">
                  <a:lumMod val="50000"/>
                </a:schemeClr>
              </a:solidFill>
            </a:endParaRPr>
          </a:p>
          <a:p>
            <a:endParaRPr lang="fr-FR" dirty="0" smtClean="0">
              <a:solidFill>
                <a:schemeClr val="accent2">
                  <a:lumMod val="50000"/>
                </a:schemeClr>
              </a:solidFill>
            </a:endParaRPr>
          </a:p>
          <a:p>
            <a:r>
              <a:rPr lang="fr-FR" sz="1400" dirty="0" smtClean="0">
                <a:solidFill>
                  <a:schemeClr val="accent2">
                    <a:lumMod val="50000"/>
                  </a:schemeClr>
                </a:solidFill>
              </a:rPr>
              <a:t>Position naturelle de l'être humain debout en équilibre entre la terre et le </a:t>
            </a:r>
            <a:r>
              <a:rPr lang="fr-FR" sz="1400" dirty="0" smtClean="0">
                <a:solidFill>
                  <a:schemeClr val="accent2">
                    <a:lumMod val="50000"/>
                  </a:schemeClr>
                </a:solidFill>
              </a:rPr>
              <a:t>ciel</a:t>
            </a:r>
          </a:p>
          <a:p>
            <a:endParaRPr lang="fr-FR" sz="1400" dirty="0" smtClean="0">
              <a:solidFill>
                <a:schemeClr val="accent2">
                  <a:lumMod val="50000"/>
                </a:schemeClr>
              </a:solidFill>
            </a:endParaRPr>
          </a:p>
          <a:p>
            <a:r>
              <a:rPr lang="fr-FR" sz="1600" b="1" u="sng" dirty="0" smtClean="0">
                <a:solidFill>
                  <a:schemeClr val="accent2">
                    <a:lumMod val="50000"/>
                  </a:schemeClr>
                </a:solidFill>
              </a:rPr>
              <a:t>Objectif </a:t>
            </a:r>
            <a:r>
              <a:rPr lang="fr-FR" sz="1600" dirty="0" smtClean="0">
                <a:solidFill>
                  <a:schemeClr val="accent2">
                    <a:lumMod val="50000"/>
                  </a:schemeClr>
                </a:solidFill>
              </a:rPr>
              <a:t>:</a:t>
            </a:r>
            <a:r>
              <a:rPr lang="fr-FR" dirty="0" smtClean="0">
                <a:solidFill>
                  <a:schemeClr val="accent2">
                    <a:lumMod val="50000"/>
                  </a:schemeClr>
                </a:solidFill>
              </a:rPr>
              <a:t> </a:t>
            </a:r>
            <a:r>
              <a:rPr lang="fr-FR" sz="1400" dirty="0" smtClean="0">
                <a:solidFill>
                  <a:schemeClr val="accent2">
                    <a:lumMod val="50000"/>
                  </a:schemeClr>
                </a:solidFill>
              </a:rPr>
              <a:t>prise de conscience de sa corporalité et observation entre ce qu'elle devrait être et ce qu'elle est en réalité au moment de l'observation. Cela révèle nos adaptations de posture et compensations. Prendre conscience de ces compensations en restant dans le confort.</a:t>
            </a:r>
          </a:p>
          <a:p>
            <a:endParaRPr lang="fr-FR" sz="1400" dirty="0" smtClean="0">
              <a:solidFill>
                <a:schemeClr val="accent2">
                  <a:lumMod val="50000"/>
                </a:schemeClr>
              </a:solidFill>
            </a:endParaRPr>
          </a:p>
          <a:p>
            <a:r>
              <a:rPr lang="fr-FR" sz="1600" b="1" u="sng" dirty="0" smtClean="0">
                <a:solidFill>
                  <a:schemeClr val="accent2">
                    <a:lumMod val="50000"/>
                  </a:schemeClr>
                </a:solidFill>
              </a:rPr>
              <a:t>Consignes pour l'installation de la position debout optimale </a:t>
            </a:r>
            <a:r>
              <a:rPr lang="fr-FR" sz="1600" dirty="0" smtClean="0">
                <a:solidFill>
                  <a:schemeClr val="accent2">
                    <a:lumMod val="50000"/>
                  </a:schemeClr>
                </a:solidFill>
              </a:rPr>
              <a:t>:</a:t>
            </a:r>
          </a:p>
          <a:p>
            <a:pPr>
              <a:buFontTx/>
              <a:buChar char="-"/>
            </a:pPr>
            <a:r>
              <a:rPr lang="fr-FR" sz="1400" dirty="0" smtClean="0">
                <a:solidFill>
                  <a:schemeClr val="accent2">
                    <a:lumMod val="50000"/>
                  </a:schemeClr>
                </a:solidFill>
              </a:rPr>
              <a:t> Placement des pieds dans l'alignement des épaules (expérience du déséquilibre),</a:t>
            </a:r>
          </a:p>
          <a:p>
            <a:pPr>
              <a:buFontTx/>
              <a:buChar char="-"/>
            </a:pPr>
            <a:r>
              <a:rPr lang="fr-FR" sz="1400" dirty="0" smtClean="0">
                <a:solidFill>
                  <a:schemeClr val="accent2">
                    <a:lumMod val="50000"/>
                  </a:schemeClr>
                </a:solidFill>
              </a:rPr>
              <a:t> Porter le poids du corps d'avant en arrière jusqu'à perdre l'équilibre,</a:t>
            </a:r>
          </a:p>
          <a:p>
            <a:pPr>
              <a:buFontTx/>
              <a:buChar char="-"/>
            </a:pPr>
            <a:r>
              <a:rPr lang="fr-FR" sz="1400" dirty="0" smtClean="0">
                <a:solidFill>
                  <a:schemeClr val="accent2">
                    <a:lumMod val="50000"/>
                  </a:schemeClr>
                </a:solidFill>
              </a:rPr>
              <a:t> Porter le poids d'une jambe sur l'autre,</a:t>
            </a:r>
          </a:p>
          <a:p>
            <a:pPr>
              <a:buFontTx/>
              <a:buChar char="-"/>
            </a:pPr>
            <a:r>
              <a:rPr lang="fr-FR" sz="1400" dirty="0" smtClean="0">
                <a:solidFill>
                  <a:schemeClr val="accent2">
                    <a:lumMod val="50000"/>
                  </a:schemeClr>
                </a:solidFill>
              </a:rPr>
              <a:t> Fléchissement des genoux (contraction muscle des cuisses</a:t>
            </a:r>
          </a:p>
          <a:p>
            <a:pPr>
              <a:buFontTx/>
              <a:buChar char="-"/>
            </a:pPr>
            <a:r>
              <a:rPr lang="fr-FR" sz="1400" dirty="0" smtClean="0">
                <a:solidFill>
                  <a:schemeClr val="accent2">
                    <a:lumMod val="50000"/>
                  </a:schemeClr>
                </a:solidFill>
              </a:rPr>
              <a:t> Bascule du bassin,</a:t>
            </a:r>
          </a:p>
          <a:p>
            <a:pPr>
              <a:buFontTx/>
              <a:buChar char="-"/>
            </a:pPr>
            <a:r>
              <a:rPr lang="fr-FR" sz="1400" dirty="0" smtClean="0">
                <a:solidFill>
                  <a:schemeClr val="accent2">
                    <a:lumMod val="50000"/>
                  </a:schemeClr>
                </a:solidFill>
              </a:rPr>
              <a:t> Prolongement colonne vertébrale,</a:t>
            </a:r>
          </a:p>
          <a:p>
            <a:endParaRPr lang="fr-FR" sz="1400" dirty="0" smtClean="0">
              <a:solidFill>
                <a:schemeClr val="accent2">
                  <a:lumMod val="50000"/>
                </a:schemeClr>
              </a:solidFill>
            </a:endParaRPr>
          </a:p>
          <a:p>
            <a:pPr>
              <a:buFontTx/>
              <a:buChar char="-"/>
            </a:pPr>
            <a:r>
              <a:rPr lang="fr-FR" sz="1400" dirty="0" smtClean="0">
                <a:solidFill>
                  <a:schemeClr val="accent2">
                    <a:lumMod val="50000"/>
                  </a:schemeClr>
                </a:solidFill>
              </a:rPr>
              <a:t>Intention : Conscience de la verticalité </a:t>
            </a:r>
            <a:r>
              <a:rPr lang="fr-FR" sz="1400" dirty="0" smtClean="0">
                <a:solidFill>
                  <a:schemeClr val="accent2">
                    <a:lumMod val="50000"/>
                  </a:schemeClr>
                </a:solidFill>
                <a:sym typeface="Wingdings" pitchFamily="2" charset="2"/>
              </a:rPr>
              <a:t> posture enracinement., circulation des énergies au niveau des 5 </a:t>
            </a:r>
            <a:r>
              <a:rPr lang="fr-FR" sz="1400" dirty="0" smtClean="0">
                <a:solidFill>
                  <a:schemeClr val="accent2">
                    <a:lumMod val="50000"/>
                  </a:schemeClr>
                </a:solidFill>
                <a:sym typeface="Wingdings" pitchFamily="2" charset="2"/>
              </a:rPr>
              <a:t>systèmes.</a:t>
            </a:r>
            <a:endParaRPr lang="fr-FR" sz="1400" dirty="0" smtClean="0"/>
          </a:p>
          <a:p>
            <a:endParaRPr lang="fr-FR" sz="1400" dirty="0"/>
          </a:p>
        </p:txBody>
      </p:sp>
      <p:sp>
        <p:nvSpPr>
          <p:cNvPr id="8" name="Rectangle 7"/>
          <p:cNvSpPr/>
          <p:nvPr/>
        </p:nvSpPr>
        <p:spPr>
          <a:xfrm>
            <a:off x="5868144" y="764704"/>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Théorie</a:t>
            </a:r>
            <a:endParaRPr lang="fr-FR" sz="1200" b="1" dirty="0">
              <a:solidFill>
                <a:schemeClr val="accent2">
                  <a:lumMod val="50000"/>
                </a:schemeClr>
              </a:solidFill>
            </a:endParaRPr>
          </a:p>
        </p:txBody>
      </p:sp>
      <p:sp>
        <p:nvSpPr>
          <p:cNvPr id="11" name="Rectangle 10"/>
          <p:cNvSpPr/>
          <p:nvPr/>
        </p:nvSpPr>
        <p:spPr>
          <a:xfrm>
            <a:off x="7020272" y="764704"/>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Objectif </a:t>
            </a:r>
            <a:r>
              <a:rPr lang="fr-FR" dirty="0" err="1" smtClean="0"/>
              <a:t>pedagogique</a:t>
            </a:r>
            <a:r>
              <a:rPr lang="fr-FR" dirty="0" smtClean="0"/>
              <a:t> des séances de sophrologie</a:t>
            </a:r>
            <a:endParaRPr lang="fr-FR" dirty="0"/>
          </a:p>
        </p:txBody>
      </p:sp>
      <p:sp>
        <p:nvSpPr>
          <p:cNvPr id="3" name="Espace réservé du contenu 2"/>
          <p:cNvSpPr>
            <a:spLocks noGrp="1"/>
          </p:cNvSpPr>
          <p:nvPr>
            <p:ph sz="quarter" idx="1"/>
          </p:nvPr>
        </p:nvSpPr>
        <p:spPr>
          <a:xfrm>
            <a:off x="457200" y="1600200"/>
            <a:ext cx="7427168" cy="4873752"/>
          </a:xfrm>
        </p:spPr>
        <p:txBody>
          <a:bodyPr>
            <a:normAutofit fontScale="85000" lnSpcReduction="20000"/>
          </a:bodyPr>
          <a:lstStyle/>
          <a:p>
            <a:pPr>
              <a:buNone/>
            </a:pPr>
            <a:r>
              <a:rPr lang="fr-FR" dirty="0" smtClean="0"/>
              <a:t>  </a:t>
            </a:r>
          </a:p>
          <a:p>
            <a:r>
              <a:rPr lang="fr-FR" b="1" u="sng" dirty="0" smtClean="0">
                <a:solidFill>
                  <a:schemeClr val="accent2">
                    <a:lumMod val="50000"/>
                  </a:schemeClr>
                </a:solidFill>
              </a:rPr>
              <a:t>L'objectif pédagogique :</a:t>
            </a:r>
            <a:endParaRPr lang="fr-FR" dirty="0" smtClean="0">
              <a:solidFill>
                <a:schemeClr val="accent2">
                  <a:lumMod val="50000"/>
                </a:schemeClr>
              </a:solidFill>
            </a:endParaRPr>
          </a:p>
          <a:p>
            <a:pPr algn="just"/>
            <a:r>
              <a:rPr lang="fr-FR" sz="2100" dirty="0" smtClean="0">
                <a:solidFill>
                  <a:schemeClr val="accent2">
                    <a:lumMod val="50000"/>
                  </a:schemeClr>
                </a:solidFill>
              </a:rPr>
              <a:t>Faire émerger des solutions concrètes par les participants leur permettant de trouver le plaisir de travailler mieux ensemble dans la structure actuelle. </a:t>
            </a:r>
          </a:p>
          <a:p>
            <a:pPr algn="just"/>
            <a:r>
              <a:rPr lang="fr-FR" sz="2100" dirty="0" smtClean="0">
                <a:solidFill>
                  <a:schemeClr val="accent2">
                    <a:lumMod val="50000"/>
                  </a:schemeClr>
                </a:solidFill>
              </a:rPr>
              <a:t>Les aider à s'appuyer sur leur créativité pour qu'ils co-construisent un système organisationnel ; </a:t>
            </a:r>
          </a:p>
          <a:p>
            <a:pPr algn="just"/>
            <a:r>
              <a:rPr lang="fr-FR" sz="2100" dirty="0" smtClean="0">
                <a:solidFill>
                  <a:schemeClr val="accent2">
                    <a:lumMod val="50000"/>
                  </a:schemeClr>
                </a:solidFill>
              </a:rPr>
              <a:t>qu'ils créent un futur désirable de leur environnement professionnel,  dans une atmosphère conviviale favorisant les communications interpersonnelles collaboratives qui suscitent respect, initiative et responsabilisation. Ce plaisir de travailler ensemble viendra nourrir la motivation intérieure même après la rencontre.</a:t>
            </a:r>
          </a:p>
          <a:p>
            <a:pPr algn="just"/>
            <a:endParaRPr lang="fr-FR" dirty="0" smtClean="0">
              <a:solidFill>
                <a:schemeClr val="accent2">
                  <a:lumMod val="50000"/>
                </a:schemeClr>
              </a:solidFill>
            </a:endParaRPr>
          </a:p>
          <a:p>
            <a:pPr algn="just"/>
            <a:r>
              <a:rPr lang="fr-FR" b="1" u="sng" dirty="0" smtClean="0">
                <a:solidFill>
                  <a:schemeClr val="accent2">
                    <a:lumMod val="50000"/>
                  </a:schemeClr>
                </a:solidFill>
              </a:rPr>
              <a:t>Atteinte de l'objectif :</a:t>
            </a:r>
            <a:r>
              <a:rPr lang="fr-FR" dirty="0" smtClean="0">
                <a:solidFill>
                  <a:schemeClr val="accent2">
                    <a:lumMod val="50000"/>
                  </a:schemeClr>
                </a:solidFill>
              </a:rPr>
              <a:t> </a:t>
            </a:r>
          </a:p>
          <a:p>
            <a:pPr algn="just"/>
            <a:r>
              <a:rPr lang="fr-FR" sz="2100" dirty="0" smtClean="0">
                <a:solidFill>
                  <a:schemeClr val="accent2">
                    <a:lumMod val="50000"/>
                  </a:schemeClr>
                </a:solidFill>
              </a:rPr>
              <a:t>L'objectif sera atteint quand chacun travaillera sans dénigrer les compétences qu'il n'a pas, en accueillant les différences des autres, quand chacun aura trouvé sa place naturellement en toute autonomie.</a:t>
            </a:r>
          </a:p>
          <a:p>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5</a:t>
            </a:fld>
            <a:endParaRPr lang="fr-FR"/>
          </a:p>
        </p:txBody>
      </p:sp>
      <p:sp>
        <p:nvSpPr>
          <p:cNvPr id="6" name="Espace réservé du pied de page 5"/>
          <p:cNvSpPr>
            <a:spLocks noGrp="1"/>
          </p:cNvSpPr>
          <p:nvPr>
            <p:ph type="ftr" sz="quarter" idx="16"/>
          </p:nvPr>
        </p:nvSpPr>
        <p:spPr/>
        <p:txBody>
          <a:bodyPr/>
          <a:lstStyle/>
          <a:p>
            <a:r>
              <a:rPr lang="fr-FR" smtClean="0"/>
              <a:t>Khepri Développement - Beten</a:t>
            </a:r>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3. Programme global des 12 semaines</a:t>
            </a:r>
            <a:endParaRPr lang="fr-FR" dirty="0"/>
          </a:p>
        </p:txBody>
      </p:sp>
      <p:sp>
        <p:nvSpPr>
          <p:cNvPr id="3" name="Espace réservé du contenu 2"/>
          <p:cNvSpPr>
            <a:spLocks noGrp="1"/>
          </p:cNvSpPr>
          <p:nvPr>
            <p:ph sz="quarter" idx="1"/>
          </p:nvPr>
        </p:nvSpPr>
        <p:spPr>
          <a:xfrm>
            <a:off x="323528" y="1196752"/>
            <a:ext cx="8136904" cy="5661248"/>
          </a:xfrm>
        </p:spPr>
        <p:txBody>
          <a:bodyPr numCol="2">
            <a:normAutofit fontScale="32500" lnSpcReduction="20000"/>
          </a:bodyPr>
          <a:lstStyle/>
          <a:p>
            <a:pPr lvl="1">
              <a:buNone/>
            </a:pPr>
            <a:endParaRPr lang="fr-FR" sz="2200" dirty="0" smtClean="0">
              <a:solidFill>
                <a:schemeClr val="accent2">
                  <a:lumMod val="50000"/>
                </a:schemeClr>
              </a:solidFill>
            </a:endParaRPr>
          </a:p>
          <a:p>
            <a:r>
              <a:rPr lang="fr-FR" sz="5500" b="1" dirty="0" smtClean="0">
                <a:solidFill>
                  <a:schemeClr val="accent2">
                    <a:lumMod val="50000"/>
                  </a:schemeClr>
                </a:solidFill>
              </a:rPr>
              <a:t>Programme de formation (Sophro):</a:t>
            </a:r>
            <a:endParaRPr lang="fr-FR" sz="5500" dirty="0" smtClean="0">
              <a:solidFill>
                <a:schemeClr val="accent2">
                  <a:lumMod val="50000"/>
                </a:schemeClr>
              </a:solidFill>
            </a:endParaRPr>
          </a:p>
          <a:p>
            <a:pPr lvl="1"/>
            <a:r>
              <a:rPr lang="fr-FR" sz="5500" dirty="0" smtClean="0">
                <a:solidFill>
                  <a:schemeClr val="accent2">
                    <a:lumMod val="50000"/>
                  </a:schemeClr>
                </a:solidFill>
              </a:rPr>
              <a:t>Relaxation,</a:t>
            </a:r>
          </a:p>
          <a:p>
            <a:pPr lvl="1"/>
            <a:r>
              <a:rPr lang="fr-FR" sz="5500" dirty="0" smtClean="0">
                <a:solidFill>
                  <a:schemeClr val="accent2">
                    <a:lumMod val="50000"/>
                  </a:schemeClr>
                </a:solidFill>
              </a:rPr>
              <a:t>Découverte de la sophrologie et ses fondamentaux, </a:t>
            </a:r>
          </a:p>
          <a:p>
            <a:pPr lvl="1"/>
            <a:r>
              <a:rPr lang="fr-FR" sz="5500" dirty="0" smtClean="0">
                <a:solidFill>
                  <a:schemeClr val="accent2">
                    <a:lumMod val="50000"/>
                  </a:schemeClr>
                </a:solidFill>
              </a:rPr>
              <a:t>Connaissance de soi et de l'autre, </a:t>
            </a:r>
            <a:r>
              <a:rPr lang="fr-FR" sz="5500" i="1" dirty="0" smtClean="0">
                <a:solidFill>
                  <a:schemeClr val="accent2">
                    <a:lumMod val="50000"/>
                  </a:schemeClr>
                </a:solidFill>
              </a:rPr>
              <a:t>(qu'observe-t-on de Soi : Mon corps, mes sensations, mes émotions, mes pensées, mes désirs),</a:t>
            </a:r>
          </a:p>
          <a:p>
            <a:pPr lvl="1"/>
            <a:r>
              <a:rPr lang="fr-FR" sz="5500" dirty="0" smtClean="0">
                <a:solidFill>
                  <a:schemeClr val="accent2">
                    <a:lumMod val="50000"/>
                  </a:schemeClr>
                </a:solidFill>
              </a:rPr>
              <a:t>Visualiser les résultats positifs;</a:t>
            </a:r>
          </a:p>
          <a:p>
            <a:pPr lvl="1"/>
            <a:r>
              <a:rPr lang="fr-FR" sz="5500" dirty="0" smtClean="0">
                <a:solidFill>
                  <a:schemeClr val="accent2">
                    <a:lumMod val="50000"/>
                  </a:schemeClr>
                </a:solidFill>
              </a:rPr>
              <a:t>Installer la confiance et sérénité,</a:t>
            </a:r>
          </a:p>
          <a:p>
            <a:pPr lvl="1"/>
            <a:r>
              <a:rPr lang="fr-FR" sz="5500" dirty="0" smtClean="0">
                <a:solidFill>
                  <a:schemeClr val="accent2">
                    <a:lumMod val="50000"/>
                  </a:schemeClr>
                </a:solidFill>
              </a:rPr>
              <a:t>Alliance et énergie,</a:t>
            </a:r>
          </a:p>
          <a:p>
            <a:pPr lvl="1"/>
            <a:r>
              <a:rPr lang="fr-FR" sz="5500" dirty="0" smtClean="0">
                <a:solidFill>
                  <a:schemeClr val="accent2">
                    <a:lumMod val="50000"/>
                  </a:schemeClr>
                </a:solidFill>
              </a:rPr>
              <a:t>Autonomie et interdépendance,</a:t>
            </a:r>
          </a:p>
          <a:p>
            <a:pPr lvl="1"/>
            <a:r>
              <a:rPr lang="fr-FR" sz="5500" dirty="0" smtClean="0">
                <a:solidFill>
                  <a:schemeClr val="accent2">
                    <a:lumMod val="50000"/>
                  </a:schemeClr>
                </a:solidFill>
              </a:rPr>
              <a:t>Créativité et Alliance,</a:t>
            </a:r>
          </a:p>
          <a:p>
            <a:pPr lvl="1"/>
            <a:r>
              <a:rPr lang="fr-FR" sz="5500" dirty="0" smtClean="0">
                <a:solidFill>
                  <a:schemeClr val="accent2">
                    <a:lumMod val="50000"/>
                  </a:schemeClr>
                </a:solidFill>
              </a:rPr>
              <a:t>Partage des valeurs,</a:t>
            </a:r>
          </a:p>
          <a:p>
            <a:pPr lvl="1"/>
            <a:r>
              <a:rPr lang="fr-FR" sz="5500" dirty="0" smtClean="0">
                <a:solidFill>
                  <a:schemeClr val="accent2">
                    <a:lumMod val="50000"/>
                  </a:schemeClr>
                </a:solidFill>
              </a:rPr>
              <a:t>Efficacité sans stress,</a:t>
            </a:r>
          </a:p>
          <a:p>
            <a:pPr lvl="1"/>
            <a:r>
              <a:rPr lang="fr-FR" sz="5500" dirty="0" smtClean="0">
                <a:solidFill>
                  <a:schemeClr val="accent2">
                    <a:lumMod val="50000"/>
                  </a:schemeClr>
                </a:solidFill>
              </a:rPr>
              <a:t>Entretenir les émotions positives,</a:t>
            </a:r>
          </a:p>
          <a:p>
            <a:pPr lvl="1"/>
            <a:r>
              <a:rPr lang="fr-FR" sz="5500" dirty="0" smtClean="0">
                <a:solidFill>
                  <a:schemeClr val="accent2">
                    <a:lumMod val="50000"/>
                  </a:schemeClr>
                </a:solidFill>
              </a:rPr>
              <a:t>Visualiser l'atteinte des objectifs.</a:t>
            </a:r>
          </a:p>
          <a:p>
            <a:pPr lvl="1"/>
            <a:endParaRPr lang="fr-FR" sz="5500" dirty="0" smtClean="0">
              <a:solidFill>
                <a:schemeClr val="accent2">
                  <a:lumMod val="50000"/>
                </a:schemeClr>
              </a:solidFill>
            </a:endParaRPr>
          </a:p>
          <a:p>
            <a:endParaRPr lang="fr-FR" sz="2500" b="1" dirty="0" smtClean="0">
              <a:solidFill>
                <a:schemeClr val="accent2">
                  <a:lumMod val="50000"/>
                </a:schemeClr>
              </a:solidFill>
            </a:endParaRPr>
          </a:p>
          <a:p>
            <a:r>
              <a:rPr lang="fr-FR" sz="5500" b="1" dirty="0" smtClean="0">
                <a:solidFill>
                  <a:schemeClr val="accent2">
                    <a:lumMod val="50000"/>
                  </a:schemeClr>
                </a:solidFill>
              </a:rPr>
              <a:t>Portée pédagogique :</a:t>
            </a:r>
          </a:p>
          <a:p>
            <a:pPr lvl="1"/>
            <a:r>
              <a:rPr lang="fr-FR" sz="5500" dirty="0" smtClean="0">
                <a:solidFill>
                  <a:schemeClr val="accent2">
                    <a:lumMod val="50000"/>
                  </a:schemeClr>
                </a:solidFill>
              </a:rPr>
              <a:t>Renforcer les liens,</a:t>
            </a:r>
          </a:p>
          <a:p>
            <a:pPr lvl="1"/>
            <a:r>
              <a:rPr lang="fr-FR" sz="5500" dirty="0" smtClean="0">
                <a:solidFill>
                  <a:schemeClr val="accent2">
                    <a:lumMod val="50000"/>
                  </a:schemeClr>
                </a:solidFill>
              </a:rPr>
              <a:t>Se connaître soi-même pour mieux connaître l'autre,</a:t>
            </a:r>
          </a:p>
          <a:p>
            <a:pPr lvl="1"/>
            <a:r>
              <a:rPr lang="fr-FR" sz="5500" dirty="0" smtClean="0">
                <a:solidFill>
                  <a:schemeClr val="accent2">
                    <a:lumMod val="50000"/>
                  </a:schemeClr>
                </a:solidFill>
              </a:rPr>
              <a:t>Mise en lumière des capacités de chacun,</a:t>
            </a:r>
          </a:p>
          <a:p>
            <a:pPr lvl="1"/>
            <a:r>
              <a:rPr lang="fr-FR" sz="5500" dirty="0" smtClean="0">
                <a:solidFill>
                  <a:schemeClr val="accent2">
                    <a:lumMod val="50000"/>
                  </a:schemeClr>
                </a:solidFill>
              </a:rPr>
              <a:t>Prise de conscience de son champ d'intervention,</a:t>
            </a:r>
          </a:p>
          <a:p>
            <a:pPr lvl="1"/>
            <a:r>
              <a:rPr lang="fr-FR" sz="5500" dirty="0" smtClean="0">
                <a:solidFill>
                  <a:schemeClr val="accent2">
                    <a:lumMod val="50000"/>
                  </a:schemeClr>
                </a:solidFill>
              </a:rPr>
              <a:t>Cultiver la confiance et la sérénité,</a:t>
            </a:r>
          </a:p>
          <a:p>
            <a:pPr lvl="1"/>
            <a:r>
              <a:rPr lang="fr-FR" sz="5500" dirty="0" smtClean="0">
                <a:solidFill>
                  <a:schemeClr val="accent2">
                    <a:lumMod val="50000"/>
                  </a:schemeClr>
                </a:solidFill>
              </a:rPr>
              <a:t>Travailler en conciliant plaisir et efficacité</a:t>
            </a:r>
          </a:p>
          <a:p>
            <a:pPr lvl="1"/>
            <a:r>
              <a:rPr lang="fr-FR" sz="5500" dirty="0" smtClean="0">
                <a:solidFill>
                  <a:schemeClr val="accent2">
                    <a:lumMod val="50000"/>
                  </a:schemeClr>
                </a:solidFill>
              </a:rPr>
              <a:t>Susciter la créativité et sentiment positif.</a:t>
            </a:r>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6</a:t>
            </a:fld>
            <a:endParaRPr lang="fr-FR"/>
          </a:p>
        </p:txBody>
      </p:sp>
      <p:sp>
        <p:nvSpPr>
          <p:cNvPr id="6" name="Espace réservé du pied de page 5"/>
          <p:cNvSpPr>
            <a:spLocks noGrp="1"/>
          </p:cNvSpPr>
          <p:nvPr>
            <p:ph type="ftr" sz="quarter" idx="16"/>
          </p:nvPr>
        </p:nvSpPr>
        <p:spPr/>
        <p:txBody>
          <a:bodyPr/>
          <a:lstStyle/>
          <a:p>
            <a:r>
              <a:rPr lang="fr-FR" smtClean="0"/>
              <a:t>Khepri Développement - Beten</a:t>
            </a:r>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4. Calendrier Formation</a:t>
            </a:r>
            <a:br>
              <a:rPr lang="fr-FR" dirty="0" smtClean="0"/>
            </a:br>
            <a:r>
              <a:rPr lang="fr-FR" dirty="0" smtClean="0"/>
              <a:t>Décembre – Janvier – Février - Mars</a:t>
            </a:r>
            <a:endParaRPr lang="fr-FR" dirty="0"/>
          </a:p>
        </p:txBody>
      </p:sp>
      <p:sp>
        <p:nvSpPr>
          <p:cNvPr id="3" name="Espace réservé du contenu 2"/>
          <p:cNvSpPr>
            <a:spLocks noGrp="1"/>
          </p:cNvSpPr>
          <p:nvPr>
            <p:ph sz="quarter" idx="1"/>
          </p:nvPr>
        </p:nvSpPr>
        <p:spPr>
          <a:xfrm>
            <a:off x="457200" y="1600200"/>
            <a:ext cx="7715200" cy="4873752"/>
          </a:xfrm>
        </p:spPr>
        <p:txBody>
          <a:bodyPr>
            <a:normAutofit/>
          </a:bodyPr>
          <a:lstStyle/>
          <a:p>
            <a:r>
              <a:rPr lang="fr-FR" sz="1800" b="1" dirty="0" smtClean="0">
                <a:solidFill>
                  <a:schemeClr val="accent3">
                    <a:lumMod val="60000"/>
                    <a:lumOff val="40000"/>
                  </a:schemeClr>
                </a:solidFill>
              </a:rPr>
              <a:t>Jeudi   3-12-2012 - 12 h 30/15 h 30 (FO Ouverture Emergence 3h)</a:t>
            </a:r>
          </a:p>
          <a:p>
            <a:r>
              <a:rPr lang="fr-FR" sz="1800" b="1" dirty="0" smtClean="0">
                <a:solidFill>
                  <a:schemeClr val="accent3">
                    <a:lumMod val="60000"/>
                    <a:lumOff val="40000"/>
                  </a:schemeClr>
                </a:solidFill>
              </a:rPr>
              <a:t>Jeudi   6-12-2012 - 12 h 30/15 h 30 (FO Convergence 3 h)</a:t>
            </a:r>
            <a:r>
              <a:rPr lang="fr-FR" sz="1800" dirty="0" smtClean="0"/>
              <a:t> </a:t>
            </a:r>
          </a:p>
          <a:p>
            <a:r>
              <a:rPr lang="fr-FR" sz="1800" b="1" dirty="0" smtClean="0">
                <a:solidFill>
                  <a:schemeClr val="accent2">
                    <a:lumMod val="75000"/>
                  </a:schemeClr>
                </a:solidFill>
              </a:rPr>
              <a:t>Jeudi 13-12-2012 - 13 h 30/15 h 30 (Atelier sophrologie 2 h)</a:t>
            </a:r>
          </a:p>
          <a:p>
            <a:r>
              <a:rPr lang="fr-FR" sz="1800" b="1" dirty="0" smtClean="0">
                <a:solidFill>
                  <a:schemeClr val="accent2">
                    <a:lumMod val="75000"/>
                  </a:schemeClr>
                </a:solidFill>
              </a:rPr>
              <a:t>Jeudi 20-12-2012 - 13 h 30/15 h 30 (Atelier sophrologie 2 h)</a:t>
            </a:r>
          </a:p>
          <a:p>
            <a:r>
              <a:rPr lang="fr-FR" sz="1800" b="1" dirty="0" smtClean="0">
                <a:solidFill>
                  <a:schemeClr val="accent3">
                    <a:lumMod val="60000"/>
                    <a:lumOff val="40000"/>
                  </a:schemeClr>
                </a:solidFill>
              </a:rPr>
              <a:t>Jeudi 17-01-2012 - 12 h 30/15 h 30 (FO Plan d'actions 3 h)</a:t>
            </a:r>
          </a:p>
          <a:p>
            <a:r>
              <a:rPr lang="fr-FR" sz="1800" b="1" dirty="0" smtClean="0">
                <a:solidFill>
                  <a:schemeClr val="accent2">
                    <a:lumMod val="75000"/>
                  </a:schemeClr>
                </a:solidFill>
              </a:rPr>
              <a:t>Jeudi 24-01-2013 - 13 h 30/15 h 30 (Atelier sophrologie 2 h)</a:t>
            </a:r>
          </a:p>
          <a:p>
            <a:r>
              <a:rPr lang="fr-FR" sz="1800" b="1" dirty="0" smtClean="0">
                <a:solidFill>
                  <a:schemeClr val="accent2">
                    <a:lumMod val="75000"/>
                  </a:schemeClr>
                </a:solidFill>
              </a:rPr>
              <a:t>Jeudi 31-01-2013 - 13 h 30/15 h 30 (Atelier sophrologie 2 h)</a:t>
            </a:r>
          </a:p>
          <a:p>
            <a:r>
              <a:rPr lang="fr-FR" sz="1800" b="1" dirty="0" smtClean="0">
                <a:solidFill>
                  <a:schemeClr val="accent2">
                    <a:lumMod val="75000"/>
                  </a:schemeClr>
                </a:solidFill>
              </a:rPr>
              <a:t>Jeudi  7-02-2013 - 13 h 30/15 h 30 (Atelier sophrologie 2 h)</a:t>
            </a:r>
          </a:p>
          <a:p>
            <a:r>
              <a:rPr lang="fr-FR" sz="1800" b="1" dirty="0" smtClean="0">
                <a:solidFill>
                  <a:schemeClr val="accent2">
                    <a:lumMod val="75000"/>
                  </a:schemeClr>
                </a:solidFill>
              </a:rPr>
              <a:t>Mercredi 13-02-2013 - 13 h 30/15 h 30 (Atelier sophrologie 2 h)</a:t>
            </a:r>
          </a:p>
          <a:p>
            <a:r>
              <a:rPr lang="fr-FR" sz="1800" b="1" dirty="0" smtClean="0">
                <a:solidFill>
                  <a:schemeClr val="accent2">
                    <a:lumMod val="75000"/>
                  </a:schemeClr>
                </a:solidFill>
              </a:rPr>
              <a:t>Jeudi 21-02-2013 - 13 h 30/15 h 30 (Atelier sophrologie 2 h)</a:t>
            </a:r>
          </a:p>
          <a:p>
            <a:r>
              <a:rPr lang="fr-FR" sz="1800" b="1" dirty="0" smtClean="0">
                <a:solidFill>
                  <a:schemeClr val="accent2">
                    <a:lumMod val="75000"/>
                  </a:schemeClr>
                </a:solidFill>
              </a:rPr>
              <a:t>Jeudi 28-02-2013 - 13 h 30/15 h 30 (Atelier sophrologie 2 h)</a:t>
            </a:r>
          </a:p>
          <a:p>
            <a:r>
              <a:rPr lang="fr-FR" sz="1800" b="1" dirty="0" smtClean="0">
                <a:solidFill>
                  <a:schemeClr val="accent3">
                    <a:lumMod val="60000"/>
                    <a:lumOff val="40000"/>
                  </a:schemeClr>
                </a:solidFill>
              </a:rPr>
              <a:t>21 ou 28 mars - 12 h 30/15 h 30 (Suivi plan d'actions et clôture 3 h)</a:t>
            </a:r>
          </a:p>
          <a:p>
            <a:endParaRPr lang="fr-FR" sz="1800" dirty="0" smtClean="0"/>
          </a:p>
          <a:p>
            <a:endParaRPr lang="fr-FR"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7</a:t>
            </a:fld>
            <a:endParaRPr lang="fr-FR"/>
          </a:p>
        </p:txBody>
      </p:sp>
      <p:sp>
        <p:nvSpPr>
          <p:cNvPr id="6" name="Espace réservé du pied de page 5"/>
          <p:cNvSpPr>
            <a:spLocks noGrp="1"/>
          </p:cNvSpPr>
          <p:nvPr>
            <p:ph type="ftr" sz="quarter" idx="16"/>
          </p:nvPr>
        </p:nvSpPr>
        <p:spPr/>
        <p:txBody>
          <a:bodyPr/>
          <a:lstStyle/>
          <a:p>
            <a:r>
              <a:rPr lang="fr-FR" smtClean="0"/>
              <a:t>Khepri Développement - Beten</a:t>
            </a:r>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smtClean="0"/>
              <a:t>5. Plan de formation </a:t>
            </a:r>
            <a:r>
              <a:rPr lang="fr-FR" sz="2400" dirty="0" smtClean="0"/>
              <a:t>(Story Bord)</a:t>
            </a:r>
            <a:endParaRPr lang="fr-FR" sz="2400"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8</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2" name="Rectangle 21"/>
          <p:cNvSpPr/>
          <p:nvPr/>
        </p:nvSpPr>
        <p:spPr>
          <a:xfrm>
            <a:off x="5763085" y="1772816"/>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3" name="Rectangle 22"/>
          <p:cNvSpPr/>
          <p:nvPr/>
        </p:nvSpPr>
        <p:spPr>
          <a:xfrm>
            <a:off x="6904196" y="1772816"/>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Rectangle 23"/>
          <p:cNvSpPr/>
          <p:nvPr/>
        </p:nvSpPr>
        <p:spPr>
          <a:xfrm>
            <a:off x="4599940" y="1772816"/>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
        <p:nvSpPr>
          <p:cNvPr id="27" name="Rectangle 26"/>
          <p:cNvSpPr/>
          <p:nvPr/>
        </p:nvSpPr>
        <p:spPr>
          <a:xfrm>
            <a:off x="3419872" y="1772816"/>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Théorie</a:t>
            </a:r>
            <a:endParaRPr lang="fr-FR" sz="1200" b="1" dirty="0">
              <a:solidFill>
                <a:schemeClr val="accent2">
                  <a:lumMod val="50000"/>
                </a:schemeClr>
              </a:solidFill>
            </a:endParaRPr>
          </a:p>
        </p:txBody>
      </p:sp>
      <p:graphicFrame>
        <p:nvGraphicFramePr>
          <p:cNvPr id="12" name="Tableau 11"/>
          <p:cNvGraphicFramePr>
            <a:graphicFrameLocks noGrp="1"/>
          </p:cNvGraphicFramePr>
          <p:nvPr/>
        </p:nvGraphicFramePr>
        <p:xfrm>
          <a:off x="755576" y="2348881"/>
          <a:ext cx="7272805" cy="3816423"/>
        </p:xfrm>
        <a:graphic>
          <a:graphicData uri="http://schemas.openxmlformats.org/drawingml/2006/table">
            <a:tbl>
              <a:tblPr/>
              <a:tblGrid>
                <a:gridCol w="836521"/>
                <a:gridCol w="1072714"/>
                <a:gridCol w="1072714"/>
                <a:gridCol w="1072714"/>
                <a:gridCol w="1072714"/>
                <a:gridCol w="1072714"/>
                <a:gridCol w="1072714"/>
              </a:tblGrid>
              <a:tr h="265312">
                <a:tc>
                  <a:txBody>
                    <a:bodyPr/>
                    <a:lstStyle/>
                    <a:p>
                      <a:pPr algn="l" fontAlgn="b"/>
                      <a:endParaRPr lang="fr-FR" sz="700" b="0" i="0" u="none" strike="noStrike" dirty="0">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gridSpan="3">
                  <a:txBody>
                    <a:bodyPr/>
                    <a:lstStyle/>
                    <a:p>
                      <a:pPr algn="l" fontAlgn="b"/>
                      <a:r>
                        <a:rPr lang="fr-FR" sz="1400" b="1" i="0" u="none" strike="noStrike" dirty="0">
                          <a:solidFill>
                            <a:srgbClr val="C00000"/>
                          </a:solidFill>
                          <a:latin typeface="Calibri"/>
                        </a:rPr>
                        <a:t>PLAN DE FORMATION BETEN - Jour 1 à 6</a:t>
                      </a: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r>
              <a:tr h="214292">
                <a:tc>
                  <a:txBody>
                    <a:bodyPr/>
                    <a:lstStyle/>
                    <a:p>
                      <a:pPr algn="l" fontAlgn="b"/>
                      <a:r>
                        <a:rPr lang="fr-FR" sz="700" b="1" i="0" u="none" strike="noStrike">
                          <a:solidFill>
                            <a:srgbClr val="000000"/>
                          </a:solidFill>
                          <a:latin typeface="Calibri"/>
                        </a:rPr>
                        <a:t> </a:t>
                      </a:r>
                    </a:p>
                  </a:txBody>
                  <a:tcPr marL="6187" marR="6187" marT="6187"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ctr" fontAlgn="b"/>
                      <a:r>
                        <a:rPr lang="fr-FR" sz="700" b="1" i="0" u="none" strike="noStrike">
                          <a:solidFill>
                            <a:srgbClr val="000000"/>
                          </a:solidFill>
                          <a:latin typeface="Calibri"/>
                        </a:rPr>
                        <a:t>JOUR 1</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CD5B4"/>
                    </a:solidFill>
                  </a:tcPr>
                </a:tc>
                <a:tc>
                  <a:txBody>
                    <a:bodyPr/>
                    <a:lstStyle/>
                    <a:p>
                      <a:pPr algn="ctr" fontAlgn="b"/>
                      <a:r>
                        <a:rPr lang="fr-FR" sz="700" b="1" i="0" u="none" strike="noStrike">
                          <a:solidFill>
                            <a:srgbClr val="000000"/>
                          </a:solidFill>
                          <a:latin typeface="Calibri"/>
                        </a:rPr>
                        <a:t>JOUR 2</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CD5B4"/>
                    </a:solidFill>
                  </a:tcPr>
                </a:tc>
                <a:tc>
                  <a:txBody>
                    <a:bodyPr/>
                    <a:lstStyle/>
                    <a:p>
                      <a:pPr algn="ctr" fontAlgn="b"/>
                      <a:r>
                        <a:rPr lang="fr-FR" sz="700" b="1" i="0" u="none" strike="noStrike">
                          <a:solidFill>
                            <a:srgbClr val="000000"/>
                          </a:solidFill>
                          <a:latin typeface="Calibri"/>
                        </a:rPr>
                        <a:t>JOUR 3</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1" i="0" u="none" strike="noStrike">
                          <a:solidFill>
                            <a:srgbClr val="000000"/>
                          </a:solidFill>
                          <a:latin typeface="Calibri"/>
                        </a:rPr>
                        <a:t>JOUR 4</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1" i="0" u="none" strike="noStrike">
                          <a:solidFill>
                            <a:srgbClr val="000000"/>
                          </a:solidFill>
                          <a:latin typeface="Calibri"/>
                        </a:rPr>
                        <a:t>JOUR 5</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CD5B4"/>
                    </a:solidFill>
                  </a:tcPr>
                </a:tc>
                <a:tc>
                  <a:txBody>
                    <a:bodyPr/>
                    <a:lstStyle/>
                    <a:p>
                      <a:pPr algn="ctr" fontAlgn="b"/>
                      <a:r>
                        <a:rPr lang="fr-FR" sz="700" b="1" i="0" u="none" strike="noStrike">
                          <a:solidFill>
                            <a:srgbClr val="000000"/>
                          </a:solidFill>
                          <a:latin typeface="Calibri"/>
                        </a:rPr>
                        <a:t>JOUR 6</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r>
              <a:tr h="397969">
                <a:tc>
                  <a:txBody>
                    <a:bodyPr/>
                    <a:lstStyle/>
                    <a:p>
                      <a:pPr algn="ctr" fontAlgn="ctr"/>
                      <a:r>
                        <a:rPr lang="fr-FR" sz="700" b="1" i="0" u="none" strike="noStrike">
                          <a:solidFill>
                            <a:srgbClr val="000000"/>
                          </a:solidFill>
                          <a:latin typeface="Calibri"/>
                        </a:rPr>
                        <a:t>Thème du jour</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FO : Emergence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1" i="0" u="none" strike="noStrike">
                          <a:solidFill>
                            <a:srgbClr val="000000"/>
                          </a:solidFill>
                          <a:latin typeface="Calibri"/>
                        </a:rPr>
                        <a:t>FO : Convergence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1" i="0" u="none" strike="noStrike">
                          <a:solidFill>
                            <a:srgbClr val="000000"/>
                          </a:solidFill>
                          <a:latin typeface="Calibri"/>
                        </a:rPr>
                        <a:t>Découverte Sophro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1" i="0" u="none" strike="noStrike">
                          <a:solidFill>
                            <a:srgbClr val="000000"/>
                          </a:solidFill>
                          <a:latin typeface="Calibri"/>
                        </a:rPr>
                        <a:t>Connaissance de soi et de l'autre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1" i="0" u="none" strike="noStrike">
                          <a:solidFill>
                            <a:srgbClr val="000000"/>
                          </a:solidFill>
                          <a:latin typeface="Calibri"/>
                        </a:rPr>
                        <a:t>FO : Plan d'actions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1" i="0" u="none" strike="noStrike">
                          <a:solidFill>
                            <a:srgbClr val="000000"/>
                          </a:solidFill>
                          <a:latin typeface="Calibri"/>
                        </a:rPr>
                        <a:t>Confiance &amp; sérénité</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r>
              <a:tr h="418377">
                <a:tc>
                  <a:txBody>
                    <a:bodyPr/>
                    <a:lstStyle/>
                    <a:p>
                      <a:pPr algn="ctr" fontAlgn="ctr"/>
                      <a:r>
                        <a:rPr lang="pt-BR" sz="700" b="1" i="0" u="none" strike="noStrike">
                          <a:solidFill>
                            <a:srgbClr val="000000"/>
                          </a:solidFill>
                          <a:latin typeface="Calibri"/>
                        </a:rPr>
                        <a:t>12 h 00 - 12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700" b="1"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700" b="1"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lgDashDotDot"/>
                      <a:round/>
                      <a:headEnd type="none" w="med" len="med"/>
                      <a:tailEnd type="none" w="med" len="med"/>
                    </a:lnBlToTr>
                  </a:tcPr>
                </a:tc>
                <a:tc>
                  <a:txBody>
                    <a:bodyPr/>
                    <a:lstStyle/>
                    <a:p>
                      <a:pPr algn="ctr" fontAlgn="ctr"/>
                      <a:r>
                        <a:rPr lang="fr-FR" sz="700" b="1" i="0" u="none" strike="noStrike">
                          <a:solidFill>
                            <a:srgbClr val="000000"/>
                          </a:solidFill>
                          <a:latin typeface="Calibri"/>
                        </a:rPr>
                        <a:t> </a:t>
                      </a:r>
                    </a:p>
                  </a:txBody>
                  <a:tcPr marL="6187" marR="6187" marT="618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lgDashDotDot"/>
                      <a:round/>
                      <a:headEnd type="none" w="med" len="med"/>
                      <a:tailEnd type="none" w="med" len="med"/>
                    </a:lnBlToTr>
                  </a:tcPr>
                </a:tc>
                <a:tc>
                  <a:txBody>
                    <a:bodyPr/>
                    <a:lstStyle/>
                    <a:p>
                      <a:pPr algn="ctr" fontAlgn="ctr"/>
                      <a:r>
                        <a:rPr lang="fr-FR" sz="700" b="1"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700" b="1"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r>
              <a:tr h="418377">
                <a:tc>
                  <a:txBody>
                    <a:bodyPr/>
                    <a:lstStyle/>
                    <a:p>
                      <a:pPr algn="ctr" fontAlgn="ctr"/>
                      <a:r>
                        <a:rPr lang="pt-BR" sz="700" b="1" i="0" u="none" strike="noStrike">
                          <a:solidFill>
                            <a:srgbClr val="000000"/>
                          </a:solidFill>
                          <a:latin typeface="Calibri"/>
                        </a:rPr>
                        <a:t>12 h 30 - 13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Méditation d'ouverture 10 mn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Relaxation Dynamique 10 mn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lgDashDotDot"/>
                      <a:round/>
                      <a:headEnd type="none" w="med" len="med"/>
                      <a:tailEnd type="none" w="med" len="med"/>
                    </a:lnBlToTr>
                  </a:tcPr>
                </a:tc>
                <a:tc>
                  <a:txBody>
                    <a:bodyPr/>
                    <a:lstStyle/>
                    <a:p>
                      <a:pPr algn="ctr" fontAlgn="ctr"/>
                      <a:r>
                        <a:rPr lang="fr-FR" sz="700" b="1" i="0" u="none" strike="noStrike">
                          <a:solidFill>
                            <a:srgbClr val="000000"/>
                          </a:solidFill>
                          <a:latin typeface="Calibri"/>
                        </a:rPr>
                        <a:t> </a:t>
                      </a:r>
                    </a:p>
                  </a:txBody>
                  <a:tcPr marL="6187" marR="6187" marT="618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lgDashDotDot"/>
                      <a:round/>
                      <a:headEnd type="none" w="med" len="med"/>
                      <a:tailEnd type="none" w="med" len="med"/>
                    </a:lnBlToTr>
                  </a:tcPr>
                </a:tc>
                <a:tc>
                  <a:txBody>
                    <a:bodyPr/>
                    <a:lstStyle/>
                    <a:p>
                      <a:pPr algn="ctr" fontAlgn="ctr"/>
                      <a:r>
                        <a:rPr lang="fr-FR" sz="700" b="1" i="0" u="none" strike="noStrike">
                          <a:solidFill>
                            <a:srgbClr val="000000"/>
                          </a:solidFill>
                          <a:latin typeface="Calibri"/>
                        </a:rPr>
                        <a:t>Relaxation Dynamique 10 mn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r>
              <a:tr h="418377">
                <a:tc>
                  <a:txBody>
                    <a:bodyPr/>
                    <a:lstStyle/>
                    <a:p>
                      <a:pPr algn="ctr" fontAlgn="ctr"/>
                      <a:r>
                        <a:rPr lang="pt-BR" sz="700" b="1" i="0" u="none" strike="noStrike">
                          <a:solidFill>
                            <a:srgbClr val="000000"/>
                          </a:solidFill>
                          <a:latin typeface="Calibri"/>
                        </a:rPr>
                        <a:t>13 h 00 - 13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FO Ouverture &amp; Ordre du jour</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1" i="0" u="none" strike="noStrike">
                          <a:solidFill>
                            <a:srgbClr val="000000"/>
                          </a:solidFill>
                          <a:latin typeface="Calibri"/>
                        </a:rPr>
                        <a:t>FO = Plan d'actions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1"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1"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1" i="0" u="none" strike="noStrike">
                          <a:solidFill>
                            <a:srgbClr val="000000"/>
                          </a:solidFill>
                          <a:latin typeface="Calibri"/>
                        </a:rPr>
                        <a:t>Plan d'actions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1"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14292">
                <a:tc>
                  <a:txBody>
                    <a:bodyPr/>
                    <a:lstStyle/>
                    <a:p>
                      <a:pPr algn="ctr" fontAlgn="ctr"/>
                      <a:r>
                        <a:rPr lang="pt-BR" sz="700" b="1" i="0" u="none" strike="noStrike">
                          <a:solidFill>
                            <a:srgbClr val="000000"/>
                          </a:solidFill>
                          <a:latin typeface="Calibri"/>
                        </a:rPr>
                        <a:t>13 h 30 - 14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Ateliers discussions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1"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1" i="0" u="none" strike="noStrike">
                          <a:solidFill>
                            <a:srgbClr val="000000"/>
                          </a:solidFill>
                          <a:latin typeface="Calibri"/>
                        </a:rPr>
                        <a:t>Théorie sophro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1" i="0" u="none" strike="noStrike">
                          <a:solidFill>
                            <a:srgbClr val="000000"/>
                          </a:solidFill>
                          <a:latin typeface="Calibri"/>
                        </a:rPr>
                        <a:t>Le cerveau</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1" i="0" u="none" strike="noStrike">
                          <a:solidFill>
                            <a:srgbClr val="000000"/>
                          </a:solidFill>
                          <a:latin typeface="Calibri"/>
                        </a:rPr>
                        <a:t>Attribution points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1" i="0" u="none" strike="noStrike">
                          <a:solidFill>
                            <a:srgbClr val="000000"/>
                          </a:solidFill>
                          <a:latin typeface="Calibri"/>
                        </a:rPr>
                        <a:t>Promenade aveugle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r>
              <a:tr h="214292">
                <a:tc>
                  <a:txBody>
                    <a:bodyPr/>
                    <a:lstStyle/>
                    <a:p>
                      <a:pPr algn="ctr" fontAlgn="ctr"/>
                      <a:r>
                        <a:rPr lang="pt-BR" sz="700" b="1" i="0" u="none" strike="noStrike">
                          <a:solidFill>
                            <a:srgbClr val="000000"/>
                          </a:solidFill>
                          <a:latin typeface="Calibri"/>
                        </a:rPr>
                        <a:t>14 h 00 - 14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Ateliers discussions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1"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1" i="0" u="none" strike="noStrike">
                          <a:solidFill>
                            <a:srgbClr val="000000"/>
                          </a:solidFill>
                          <a:latin typeface="Calibri"/>
                        </a:rPr>
                        <a:t>Jouer avec son souffle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1" i="0" u="none" strike="noStrike">
                          <a:solidFill>
                            <a:srgbClr val="000000"/>
                          </a:solidFill>
                          <a:latin typeface="Calibri"/>
                        </a:rPr>
                        <a:t>Portrait chinois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1" i="0" u="none" strike="noStrike">
                          <a:solidFill>
                            <a:srgbClr val="000000"/>
                          </a:solidFill>
                          <a:latin typeface="Calibri"/>
                        </a:rPr>
                        <a:t>Objectifs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1" i="0" u="none" strike="noStrike">
                          <a:solidFill>
                            <a:srgbClr val="000000"/>
                          </a:solidFill>
                          <a:latin typeface="Calibri"/>
                        </a:rPr>
                        <a:t>Geste Signal</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r>
              <a:tr h="214292">
                <a:tc>
                  <a:txBody>
                    <a:bodyPr/>
                    <a:lstStyle/>
                    <a:p>
                      <a:pPr algn="ctr" fontAlgn="ctr"/>
                      <a:r>
                        <a:rPr lang="pt-BR" sz="700" b="1" i="0" u="none" strike="noStrike">
                          <a:solidFill>
                            <a:srgbClr val="000000"/>
                          </a:solidFill>
                          <a:latin typeface="Calibri"/>
                        </a:rPr>
                        <a:t>14 h 30 - 15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Ateliers discussions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1"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1" i="0" u="none" strike="noStrike">
                          <a:solidFill>
                            <a:srgbClr val="000000"/>
                          </a:solidFill>
                          <a:latin typeface="Calibri"/>
                        </a:rPr>
                        <a:t>Mudra</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SCPSC</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ctr" fontAlgn="ctr"/>
                      <a:r>
                        <a:rPr lang="fr-FR" sz="700" b="1" i="0" u="none" strike="noStrike">
                          <a:solidFill>
                            <a:srgbClr val="000000"/>
                          </a:solidFill>
                          <a:latin typeface="Calibri"/>
                        </a:rPr>
                        <a:t>SMSP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r>
              <a:tr h="418377">
                <a:tc>
                  <a:txBody>
                    <a:bodyPr/>
                    <a:lstStyle/>
                    <a:p>
                      <a:pPr algn="ctr" fontAlgn="ctr"/>
                      <a:r>
                        <a:rPr lang="pt-BR" sz="700" b="1" i="0" u="none" strike="noStrike">
                          <a:solidFill>
                            <a:srgbClr val="000000"/>
                          </a:solidFill>
                          <a:latin typeface="Calibri"/>
                        </a:rPr>
                        <a:t>15 h 00 - 15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SDB</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Tratac  - SDBV</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SDBV respiration en vagues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SCPSC (chéma Corporel)</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SAP (Futurisation)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(Préparation du bon souvenir)</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r>
              <a:tr h="214292">
                <a:tc>
                  <a:txBody>
                    <a:bodyPr/>
                    <a:lstStyle/>
                    <a:p>
                      <a:pPr algn="ctr" fontAlgn="ctr"/>
                      <a:r>
                        <a:rPr lang="fr-FR" sz="700" b="1" i="0" u="none" strike="noStrike">
                          <a:solidFill>
                            <a:srgbClr val="000000"/>
                          </a:solidFill>
                          <a:latin typeface="Calibri"/>
                        </a:rPr>
                        <a:t>15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1" i="0" u="none" strike="noStrike">
                          <a:solidFill>
                            <a:srgbClr val="000000"/>
                          </a:solidFill>
                          <a:latin typeface="Calibri"/>
                        </a:rPr>
                        <a:t>Clôture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1"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1"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1"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1"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r>
              <a:tr h="408174">
                <a:tc>
                  <a:txBody>
                    <a:bodyPr/>
                    <a:lstStyle/>
                    <a:p>
                      <a:pPr algn="ctr" fontAlgn="ctr"/>
                      <a:r>
                        <a:rPr lang="fr-FR" sz="700" b="1" i="0" u="none" strike="noStrike">
                          <a:solidFill>
                            <a:srgbClr val="000000"/>
                          </a:solidFill>
                          <a:latin typeface="Calibri"/>
                        </a:rPr>
                        <a:t>Home work</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Finir rédaction rapports pour J2</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Finir plan d'actions pr J5</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1" i="0" u="none" strike="noStrike" dirty="0">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smtClean="0"/>
              <a:t>5. Plan de formation </a:t>
            </a:r>
            <a:r>
              <a:rPr lang="fr-FR" sz="1800" dirty="0" smtClean="0"/>
              <a:t>(Story Bord)</a:t>
            </a:r>
            <a:endParaRPr lang="fr-FR" sz="2400" b="1" dirty="0"/>
          </a:p>
        </p:txBody>
      </p:sp>
      <p:sp>
        <p:nvSpPr>
          <p:cNvPr id="4" name="Espace réservé de la date 3"/>
          <p:cNvSpPr>
            <a:spLocks noGrp="1"/>
          </p:cNvSpPr>
          <p:nvPr>
            <p:ph type="dt" sz="half" idx="14"/>
          </p:nvPr>
        </p:nvSpPr>
        <p:spPr/>
        <p:txBody>
          <a:bodyPr/>
          <a:lstStyle/>
          <a:p>
            <a:fld id="{BBF95942-50D1-4BDA-8FCF-F30BC351A8E0}" type="datetime1">
              <a:rPr lang="fr-FR" smtClean="0"/>
              <a:pPr/>
              <a:t>15/02/2013</a:t>
            </a:fld>
            <a:endParaRPr lang="fr-FR"/>
          </a:p>
        </p:txBody>
      </p:sp>
      <p:sp>
        <p:nvSpPr>
          <p:cNvPr id="5" name="Espace réservé du numéro de diapositive 4"/>
          <p:cNvSpPr>
            <a:spLocks noGrp="1"/>
          </p:cNvSpPr>
          <p:nvPr>
            <p:ph type="sldNum" sz="quarter" idx="15"/>
          </p:nvPr>
        </p:nvSpPr>
        <p:spPr/>
        <p:txBody>
          <a:bodyPr/>
          <a:lstStyle/>
          <a:p>
            <a:fld id="{CF71A497-A32C-4D28-90A4-09E8B15D9BC9}" type="slidenum">
              <a:rPr lang="fr-FR" smtClean="0"/>
              <a:pPr/>
              <a:t>9</a:t>
            </a:fld>
            <a:endParaRPr lang="fr-FR"/>
          </a:p>
        </p:txBody>
      </p:sp>
      <p:sp>
        <p:nvSpPr>
          <p:cNvPr id="6" name="Espace réservé du pied de page 5"/>
          <p:cNvSpPr>
            <a:spLocks noGrp="1"/>
          </p:cNvSpPr>
          <p:nvPr>
            <p:ph type="ftr" sz="quarter" idx="16"/>
          </p:nvPr>
        </p:nvSpPr>
        <p:spPr/>
        <p:txBody>
          <a:bodyPr/>
          <a:lstStyle/>
          <a:p>
            <a:r>
              <a:rPr lang="fr-FR" dirty="0" smtClean="0"/>
              <a:t>Khepri Développement - </a:t>
            </a:r>
            <a:r>
              <a:rPr lang="fr-FR" dirty="0" err="1" smtClean="0"/>
              <a:t>Beten</a:t>
            </a:r>
            <a:endParaRPr lang="fr-FR" dirty="0"/>
          </a:p>
        </p:txBody>
      </p:sp>
      <p:sp>
        <p:nvSpPr>
          <p:cNvPr id="22" name="Rectangle 21"/>
          <p:cNvSpPr/>
          <p:nvPr/>
        </p:nvSpPr>
        <p:spPr>
          <a:xfrm>
            <a:off x="5807153" y="1700808"/>
            <a:ext cx="1080120" cy="4320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Forum Ouvert</a:t>
            </a:r>
            <a:endParaRPr lang="fr-FR" sz="1200" dirty="0">
              <a:solidFill>
                <a:schemeClr val="accent2">
                  <a:lumMod val="50000"/>
                </a:schemeClr>
              </a:solidFill>
            </a:endParaRPr>
          </a:p>
        </p:txBody>
      </p:sp>
      <p:sp>
        <p:nvSpPr>
          <p:cNvPr id="23" name="Rectangle 22"/>
          <p:cNvSpPr/>
          <p:nvPr/>
        </p:nvSpPr>
        <p:spPr>
          <a:xfrm>
            <a:off x="6948264" y="1700808"/>
            <a:ext cx="1080120" cy="432048"/>
          </a:xfrm>
          <a:prstGeom prst="rect">
            <a:avLst/>
          </a:prstGeom>
          <a:solidFill>
            <a:schemeClr val="accent2">
              <a:lumMod val="40000"/>
              <a:lumOff val="6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smtClean="0">
                <a:solidFill>
                  <a:schemeClr val="accent2">
                    <a:lumMod val="50000"/>
                  </a:schemeClr>
                </a:solidFill>
              </a:rPr>
              <a:t>Atelier Sophro</a:t>
            </a:r>
            <a:endParaRPr lang="fr-FR" sz="1200" dirty="0">
              <a:solidFill>
                <a:schemeClr val="accent2">
                  <a:lumMod val="50000"/>
                </a:schemeClr>
              </a:solidFill>
            </a:endParaRPr>
          </a:p>
        </p:txBody>
      </p:sp>
      <p:sp>
        <p:nvSpPr>
          <p:cNvPr id="24" name="Rectangle 23"/>
          <p:cNvSpPr/>
          <p:nvPr/>
        </p:nvSpPr>
        <p:spPr>
          <a:xfrm>
            <a:off x="4644008" y="1700808"/>
            <a:ext cx="1080120" cy="432048"/>
          </a:xfrm>
          <a:prstGeom prst="rect">
            <a:avLst/>
          </a:prstGeom>
          <a:solidFill>
            <a:schemeClr val="accent4">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Jeu</a:t>
            </a:r>
            <a:endParaRPr lang="fr-FR" sz="1200" b="1" dirty="0">
              <a:solidFill>
                <a:schemeClr val="accent2">
                  <a:lumMod val="50000"/>
                </a:schemeClr>
              </a:solidFill>
            </a:endParaRPr>
          </a:p>
        </p:txBody>
      </p:sp>
      <p:sp>
        <p:nvSpPr>
          <p:cNvPr id="27" name="Rectangle 26"/>
          <p:cNvSpPr/>
          <p:nvPr/>
        </p:nvSpPr>
        <p:spPr>
          <a:xfrm>
            <a:off x="3463940" y="1700808"/>
            <a:ext cx="1080120" cy="432048"/>
          </a:xfrm>
          <a:prstGeom prst="rect">
            <a:avLst/>
          </a:prstGeom>
          <a:solidFill>
            <a:srgbClr val="D9FD89"/>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accent2">
                    <a:lumMod val="50000"/>
                  </a:schemeClr>
                </a:solidFill>
              </a:rPr>
              <a:t>Théorie</a:t>
            </a:r>
            <a:endParaRPr lang="fr-FR" sz="1200" b="1" dirty="0">
              <a:solidFill>
                <a:schemeClr val="accent2">
                  <a:lumMod val="50000"/>
                </a:schemeClr>
              </a:solidFill>
            </a:endParaRPr>
          </a:p>
        </p:txBody>
      </p:sp>
      <p:graphicFrame>
        <p:nvGraphicFramePr>
          <p:cNvPr id="11" name="Tableau 10"/>
          <p:cNvGraphicFramePr>
            <a:graphicFrameLocks noGrp="1"/>
          </p:cNvGraphicFramePr>
          <p:nvPr/>
        </p:nvGraphicFramePr>
        <p:xfrm>
          <a:off x="971600" y="2420887"/>
          <a:ext cx="7056786" cy="3528391"/>
        </p:xfrm>
        <a:graphic>
          <a:graphicData uri="http://schemas.openxmlformats.org/drawingml/2006/table">
            <a:tbl>
              <a:tblPr/>
              <a:tblGrid>
                <a:gridCol w="811674"/>
                <a:gridCol w="1040852"/>
                <a:gridCol w="1040852"/>
                <a:gridCol w="1040852"/>
                <a:gridCol w="1040852"/>
                <a:gridCol w="1040852"/>
                <a:gridCol w="1040852"/>
              </a:tblGrid>
              <a:tr h="252028">
                <a:tc>
                  <a:txBody>
                    <a:bodyPr/>
                    <a:lstStyle/>
                    <a:p>
                      <a:pPr algn="l" fontAlgn="b"/>
                      <a:endParaRPr lang="fr-FR" sz="700" b="0" i="0" u="none" strike="noStrike" dirty="0">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gridSpan="3">
                  <a:txBody>
                    <a:bodyPr/>
                    <a:lstStyle/>
                    <a:p>
                      <a:pPr algn="l" fontAlgn="b"/>
                      <a:r>
                        <a:rPr lang="fr-FR" sz="1400" b="1" i="0" u="none" strike="noStrike" dirty="0">
                          <a:solidFill>
                            <a:srgbClr val="C00000"/>
                          </a:solidFill>
                          <a:latin typeface="Calibri"/>
                        </a:rPr>
                        <a:t>PLAN DE FORMATION BETEN - Jour 7 à 12</a:t>
                      </a: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b"/>
                      <a:endParaRPr lang="fr-FR" sz="700" b="0" i="0" u="none" strike="noStrike">
                        <a:solidFill>
                          <a:srgbClr val="000000"/>
                        </a:solidFill>
                        <a:latin typeface="Calibri"/>
                      </a:endParaRPr>
                    </a:p>
                  </a:txBody>
                  <a:tcPr marL="6187" marR="6187" marT="6187" marB="0" anchor="b">
                    <a:lnL>
                      <a:noFill/>
                    </a:lnL>
                    <a:lnR>
                      <a:noFill/>
                    </a:lnR>
                    <a:lnT>
                      <a:noFill/>
                    </a:lnT>
                    <a:lnB w="19050" cap="flat" cmpd="sng" algn="ctr">
                      <a:solidFill>
                        <a:srgbClr val="000000"/>
                      </a:solidFill>
                      <a:prstDash val="solid"/>
                      <a:round/>
                      <a:headEnd type="none" w="med" len="med"/>
                      <a:tailEnd type="none" w="med" len="med"/>
                    </a:lnB>
                  </a:tcPr>
                </a:tc>
              </a:tr>
              <a:tr h="196022">
                <a:tc>
                  <a:txBody>
                    <a:bodyPr/>
                    <a:lstStyle/>
                    <a:p>
                      <a:pPr algn="l" fontAlgn="b"/>
                      <a:r>
                        <a:rPr lang="fr-FR" sz="700" b="0" i="0" u="none" strike="noStrike">
                          <a:solidFill>
                            <a:srgbClr val="000000"/>
                          </a:solidFill>
                          <a:latin typeface="Calibri"/>
                        </a:rPr>
                        <a:t> </a:t>
                      </a:r>
                    </a:p>
                  </a:txBody>
                  <a:tcPr marL="6187" marR="6187" marT="6187" marB="0" anchor="b">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ctr" fontAlgn="b"/>
                      <a:r>
                        <a:rPr lang="fr-FR" sz="700" b="1" i="0" u="none" strike="noStrike">
                          <a:solidFill>
                            <a:srgbClr val="000000"/>
                          </a:solidFill>
                          <a:latin typeface="Calibri"/>
                        </a:rPr>
                        <a:t>JOUR 7</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1" i="0" u="none" strike="noStrike">
                          <a:solidFill>
                            <a:srgbClr val="000000"/>
                          </a:solidFill>
                          <a:latin typeface="Calibri"/>
                        </a:rPr>
                        <a:t>JOUR 8</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1" i="0" u="none" strike="noStrike">
                          <a:solidFill>
                            <a:srgbClr val="000000"/>
                          </a:solidFill>
                          <a:latin typeface="Calibri"/>
                        </a:rPr>
                        <a:t>JOUR 9</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1" i="0" u="none" strike="noStrike">
                          <a:solidFill>
                            <a:srgbClr val="000000"/>
                          </a:solidFill>
                          <a:latin typeface="Calibri"/>
                        </a:rPr>
                        <a:t>JOUR 10</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1" i="0" u="none" strike="noStrike">
                          <a:solidFill>
                            <a:srgbClr val="000000"/>
                          </a:solidFill>
                          <a:latin typeface="Calibri"/>
                        </a:rPr>
                        <a:t>JOUR 11</a:t>
                      </a:r>
                    </a:p>
                  </a:txBody>
                  <a:tcPr marL="6187" marR="6187" marT="618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fr-FR" sz="700" b="1" i="0" u="none" strike="noStrike">
                          <a:solidFill>
                            <a:srgbClr val="000000"/>
                          </a:solidFill>
                          <a:latin typeface="Calibri"/>
                        </a:rPr>
                        <a:t>JOUR 12</a:t>
                      </a:r>
                    </a:p>
                  </a:txBody>
                  <a:tcPr marL="6187" marR="6187" marT="6187" marB="0" anchor="b">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CD5B4"/>
                    </a:solidFill>
                  </a:tcPr>
                </a:tc>
              </a:tr>
              <a:tr h="382709">
                <a:tc>
                  <a:txBody>
                    <a:bodyPr/>
                    <a:lstStyle/>
                    <a:p>
                      <a:pPr algn="ctr" fontAlgn="ctr"/>
                      <a:r>
                        <a:rPr lang="fr-FR" sz="700" b="1" i="0" u="none" strike="noStrike">
                          <a:solidFill>
                            <a:srgbClr val="000000"/>
                          </a:solidFill>
                          <a:latin typeface="Calibri"/>
                        </a:rPr>
                        <a:t>Thème du jour</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Alliance et énergie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1" i="0" u="none" strike="noStrike">
                          <a:solidFill>
                            <a:srgbClr val="000000"/>
                          </a:solidFill>
                          <a:latin typeface="Calibri"/>
                        </a:rPr>
                        <a:t>Autonomie et interdépendance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1" i="0" u="none" strike="noStrike">
                          <a:solidFill>
                            <a:srgbClr val="000000"/>
                          </a:solidFill>
                          <a:latin typeface="Calibri"/>
                        </a:rPr>
                        <a:t>Créativité et Alliance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1" i="0" u="none" strike="noStrike">
                          <a:solidFill>
                            <a:srgbClr val="000000"/>
                          </a:solidFill>
                          <a:latin typeface="Calibri"/>
                        </a:rPr>
                        <a:t>Valeurs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1" i="0" u="none" strike="noStrike">
                          <a:solidFill>
                            <a:srgbClr val="000000"/>
                          </a:solidFill>
                          <a:latin typeface="Calibri"/>
                        </a:rPr>
                        <a:t>Efficacité sans stress (s'économiser)</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5F1"/>
                    </a:solidFill>
                  </a:tcPr>
                </a:tc>
                <a:tc>
                  <a:txBody>
                    <a:bodyPr/>
                    <a:lstStyle/>
                    <a:p>
                      <a:pPr algn="ctr" fontAlgn="ctr"/>
                      <a:r>
                        <a:rPr lang="fr-FR" sz="700" b="1" i="0" u="none" strike="noStrike">
                          <a:solidFill>
                            <a:srgbClr val="000000"/>
                          </a:solidFill>
                          <a:latin typeface="Calibri"/>
                        </a:rPr>
                        <a:t>FO : Clôture du Cercle</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DE9D9"/>
                    </a:solidFill>
                  </a:tcPr>
                </a:tc>
              </a:tr>
              <a:tr h="382709">
                <a:tc>
                  <a:txBody>
                    <a:bodyPr/>
                    <a:lstStyle/>
                    <a:p>
                      <a:pPr algn="ctr" fontAlgn="ctr"/>
                      <a:r>
                        <a:rPr lang="pt-BR" sz="700" b="1" i="0" u="none" strike="noStrike">
                          <a:solidFill>
                            <a:srgbClr val="000000"/>
                          </a:solidFill>
                          <a:latin typeface="Calibri"/>
                        </a:rPr>
                        <a:t>12 h 00 - 12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1" i="0" u="none" strike="noStrike">
                          <a:solidFill>
                            <a:srgbClr val="000000"/>
                          </a:solidFill>
                          <a:latin typeface="Calibri"/>
                        </a:rPr>
                        <a:t> </a:t>
                      </a:r>
                    </a:p>
                  </a:txBody>
                  <a:tcPr marL="6187" marR="6187" marT="6187" marB="0" anchor="ctr">
                    <a:lnL>
                      <a:noFill/>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1" i="0" u="none" strike="noStrike">
                          <a:solidFill>
                            <a:srgbClr val="000000"/>
                          </a:solidFill>
                          <a:latin typeface="Calibri"/>
                        </a:rPr>
                        <a:t> </a:t>
                      </a:r>
                    </a:p>
                  </a:txBody>
                  <a:tcPr marL="6187" marR="6187" marT="6187" marB="0" anchor="ctr">
                    <a:lnL>
                      <a:noFill/>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1" i="0" u="none" strike="noStrike">
                          <a:solidFill>
                            <a:srgbClr val="000000"/>
                          </a:solidFill>
                          <a:latin typeface="Calibri"/>
                        </a:rPr>
                        <a:t> </a:t>
                      </a:r>
                    </a:p>
                  </a:txBody>
                  <a:tcPr marL="6187" marR="6187" marT="6187" marB="0" anchor="ctr">
                    <a:lnL>
                      <a:noFill/>
                    </a:lnL>
                    <a:lnR>
                      <a:noFill/>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1" i="0" u="none" strike="noStrike">
                          <a:solidFill>
                            <a:srgbClr val="000000"/>
                          </a:solidFill>
                          <a:latin typeface="Calibri"/>
                        </a:rPr>
                        <a:t> </a:t>
                      </a:r>
                    </a:p>
                  </a:txBody>
                  <a:tcPr marL="6187" marR="6187" marT="618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BlToTr w="6350" cap="flat" cmpd="sng" algn="ctr">
                      <a:solidFill>
                        <a:srgbClr val="000000"/>
                      </a:solidFill>
                      <a:prstDash val="dashDot"/>
                      <a:round/>
                      <a:headEnd type="none" w="med" len="med"/>
                      <a:tailEnd type="none" w="med" len="med"/>
                    </a:lnBlToTr>
                  </a:tcPr>
                </a:tc>
                <a:tc>
                  <a:txBody>
                    <a:bodyPr/>
                    <a:lstStyle/>
                    <a:p>
                      <a:pPr algn="ctr" fontAlgn="ctr"/>
                      <a:r>
                        <a:rPr lang="fr-FR" sz="700" b="1"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r>
              <a:tr h="382709">
                <a:tc>
                  <a:txBody>
                    <a:bodyPr/>
                    <a:lstStyle/>
                    <a:p>
                      <a:pPr algn="ctr" fontAlgn="ctr"/>
                      <a:r>
                        <a:rPr lang="pt-BR" sz="700" b="1" i="0" u="none" strike="noStrike">
                          <a:solidFill>
                            <a:srgbClr val="000000"/>
                          </a:solidFill>
                          <a:latin typeface="Calibri"/>
                        </a:rPr>
                        <a:t>12 h 30 - 13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1" i="0" u="none" strike="noStrike">
                          <a:solidFill>
                            <a:srgbClr val="000000"/>
                          </a:solidFill>
                          <a:latin typeface="Calibri"/>
                        </a:rPr>
                        <a:t> </a:t>
                      </a:r>
                    </a:p>
                  </a:txBody>
                  <a:tcPr marL="6187" marR="6187" marT="6187" marB="0" anchor="ctr">
                    <a:lnL>
                      <a:noFill/>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1" i="0" u="none" strike="noStrike">
                          <a:solidFill>
                            <a:srgbClr val="000000"/>
                          </a:solidFill>
                          <a:latin typeface="Calibri"/>
                        </a:rPr>
                        <a:t> </a:t>
                      </a:r>
                    </a:p>
                  </a:txBody>
                  <a:tcPr marL="6187" marR="6187" marT="6187" marB="0" anchor="ctr">
                    <a:lnL>
                      <a:noFill/>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1" i="0" u="none" strike="noStrike">
                          <a:solidFill>
                            <a:srgbClr val="000000"/>
                          </a:solidFill>
                          <a:latin typeface="Calibri"/>
                        </a:rPr>
                        <a:t> </a:t>
                      </a:r>
                    </a:p>
                  </a:txBody>
                  <a:tcPr marL="6187" marR="6187" marT="6187" marB="0" anchor="ctr">
                    <a:lnL>
                      <a:noFill/>
                    </a:lnL>
                    <a:lnR>
                      <a:noFill/>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1" i="0" u="none" strike="noStrike" dirty="0">
                          <a:solidFill>
                            <a:srgbClr val="000000"/>
                          </a:solidFill>
                          <a:latin typeface="Calibri"/>
                        </a:rPr>
                        <a:t> </a:t>
                      </a:r>
                    </a:p>
                  </a:txBody>
                  <a:tcPr marL="6187" marR="6187" marT="618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BlToTr w="6350" cap="flat" cmpd="sng" algn="ctr">
                      <a:solidFill>
                        <a:srgbClr val="000000"/>
                      </a:solidFill>
                      <a:prstDash val="dashDot"/>
                      <a:round/>
                      <a:headEnd type="none" w="med" len="med"/>
                      <a:tailEnd type="none" w="med" len="med"/>
                    </a:lnBlToTr>
                  </a:tcPr>
                </a:tc>
                <a:tc>
                  <a:txBody>
                    <a:bodyPr/>
                    <a:lstStyle/>
                    <a:p>
                      <a:pPr algn="ctr" fontAlgn="ctr"/>
                      <a:r>
                        <a:rPr lang="fr-FR" sz="700" b="1" i="0" u="none" strike="noStrike">
                          <a:solidFill>
                            <a:srgbClr val="000000"/>
                          </a:solidFill>
                          <a:latin typeface="Calibri"/>
                        </a:rPr>
                        <a:t>Relaxation dynamique 10 mn</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DBE5F1"/>
                    </a:solidFill>
                  </a:tcPr>
                </a:tc>
              </a:tr>
              <a:tr h="569395">
                <a:tc>
                  <a:txBody>
                    <a:bodyPr/>
                    <a:lstStyle/>
                    <a:p>
                      <a:pPr algn="ctr" fontAlgn="ctr"/>
                      <a:r>
                        <a:rPr lang="pt-BR" sz="700" b="1" i="0" u="none" strike="noStrike">
                          <a:solidFill>
                            <a:srgbClr val="000000"/>
                          </a:solidFill>
                          <a:latin typeface="Calibri"/>
                        </a:rPr>
                        <a:t>13 h 00 - 13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1"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1"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1"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1" i="0" u="none" strike="noStrike">
                          <a:solidFill>
                            <a:srgbClr val="808080"/>
                          </a:solidFill>
                          <a:latin typeface="Calibri"/>
                        </a:rPr>
                        <a:t>Installation Sophrologue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700" b="1" i="0" u="none" strike="noStrike">
                          <a:solidFill>
                            <a:srgbClr val="000000"/>
                          </a:solidFill>
                          <a:latin typeface="Calibri"/>
                        </a:rPr>
                        <a:t>Processus Avancement ds réalisation objetifs</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DE9D9"/>
                    </a:solidFill>
                  </a:tcPr>
                </a:tc>
              </a:tr>
              <a:tr h="196022">
                <a:tc>
                  <a:txBody>
                    <a:bodyPr/>
                    <a:lstStyle/>
                    <a:p>
                      <a:pPr algn="ctr" fontAlgn="ctr"/>
                      <a:r>
                        <a:rPr lang="pt-BR" sz="700" b="1" i="0" u="none" strike="noStrike">
                          <a:solidFill>
                            <a:srgbClr val="000000"/>
                          </a:solidFill>
                          <a:latin typeface="Calibri"/>
                        </a:rPr>
                        <a:t>13 h 30 - 14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Pïng Pong</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1" i="0" u="none" strike="noStrike">
                          <a:solidFill>
                            <a:srgbClr val="000000"/>
                          </a:solidFill>
                          <a:latin typeface="Calibri"/>
                        </a:rPr>
                        <a:t>Liste des capacités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1" i="0" u="none" strike="noStrike">
                          <a:solidFill>
                            <a:srgbClr val="000000"/>
                          </a:solidFill>
                          <a:latin typeface="Calibri"/>
                        </a:rPr>
                        <a:t>Chakras - Méridiens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1" i="0" u="none" strike="noStrike">
                          <a:solidFill>
                            <a:srgbClr val="000000"/>
                          </a:solidFill>
                          <a:latin typeface="Calibri"/>
                        </a:rPr>
                        <a:t>Langage des images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1" i="0" u="none" strike="noStrike">
                          <a:solidFill>
                            <a:srgbClr val="000000"/>
                          </a:solidFill>
                          <a:latin typeface="Calibri"/>
                        </a:rPr>
                        <a:t>Jacobson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1" i="0" u="none" strike="noStrike">
                          <a:solidFill>
                            <a:srgbClr val="000000"/>
                          </a:solidFill>
                          <a:latin typeface="Calibri"/>
                        </a:rPr>
                        <a:t> </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DE9D9"/>
                    </a:solidFill>
                  </a:tcPr>
                </a:tc>
              </a:tr>
              <a:tr h="196022">
                <a:tc>
                  <a:txBody>
                    <a:bodyPr/>
                    <a:lstStyle/>
                    <a:p>
                      <a:pPr algn="ctr" fontAlgn="ctr"/>
                      <a:r>
                        <a:rPr lang="pt-BR" sz="700" b="1" i="0" u="none" strike="noStrike">
                          <a:solidFill>
                            <a:srgbClr val="000000"/>
                          </a:solidFill>
                          <a:latin typeface="Calibri"/>
                        </a:rPr>
                        <a:t>14 h 00 - 14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Posture orthostatique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7E4BC"/>
                    </a:solidFill>
                  </a:tcPr>
                </a:tc>
                <a:tc>
                  <a:txBody>
                    <a:bodyPr/>
                    <a:lstStyle/>
                    <a:p>
                      <a:pPr algn="ctr" fontAlgn="ctr"/>
                      <a:r>
                        <a:rPr lang="fr-FR" sz="700" b="1" i="0" u="none" strike="noStrike">
                          <a:solidFill>
                            <a:srgbClr val="000000"/>
                          </a:solidFill>
                          <a:latin typeface="Calibri"/>
                        </a:rPr>
                        <a:t>Sophro ludique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SAO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(2 photos)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1" i="0" u="none" strike="noStrike">
                          <a:solidFill>
                            <a:srgbClr val="000000"/>
                          </a:solidFill>
                          <a:latin typeface="Calibri"/>
                        </a:rPr>
                        <a:t>Baguettes chinoises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1" i="0" u="none" strike="noStrike">
                          <a:solidFill>
                            <a:srgbClr val="000000"/>
                          </a:solidFill>
                          <a:latin typeface="Calibri"/>
                        </a:rPr>
                        <a:t>Paille et trombonnes</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FFFF99"/>
                    </a:solidFill>
                  </a:tcPr>
                </a:tc>
              </a:tr>
              <a:tr h="196022">
                <a:tc>
                  <a:txBody>
                    <a:bodyPr/>
                    <a:lstStyle/>
                    <a:p>
                      <a:pPr algn="ctr" fontAlgn="ctr"/>
                      <a:r>
                        <a:rPr lang="pt-BR" sz="700" b="1" i="0" u="none" strike="noStrike">
                          <a:solidFill>
                            <a:srgbClr val="000000"/>
                          </a:solidFill>
                          <a:latin typeface="Calibri"/>
                        </a:rPr>
                        <a:t>14 h 30 - 15 h 00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TRSD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des capacités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Histoire collective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SPV</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SA-SC </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SPF</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DBE5F1"/>
                    </a:solidFill>
                  </a:tcPr>
                </a:tc>
              </a:tr>
              <a:tr h="382709">
                <a:tc>
                  <a:txBody>
                    <a:bodyPr/>
                    <a:lstStyle/>
                    <a:p>
                      <a:pPr algn="ctr" fontAlgn="ctr"/>
                      <a:r>
                        <a:rPr lang="pt-BR" sz="700" b="1" i="0" u="none" strike="noStrike">
                          <a:solidFill>
                            <a:srgbClr val="000000"/>
                          </a:solidFill>
                          <a:latin typeface="Calibri"/>
                        </a:rPr>
                        <a:t>15 h 00 - 15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(Rencontre sophro dynamique)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Interfaces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ctr" fontAlgn="ctr"/>
                      <a:r>
                        <a:rPr lang="fr-FR" sz="700" b="1" i="0" u="none" strike="noStrike">
                          <a:solidFill>
                            <a:srgbClr val="808080"/>
                          </a:solidFill>
                          <a:latin typeface="Calibri"/>
                        </a:rPr>
                        <a:t>Echanges - Questions - Réponses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fr-FR" sz="700" b="1" i="0" u="none" strike="noStrike">
                          <a:solidFill>
                            <a:srgbClr val="000000"/>
                          </a:solidFill>
                          <a:latin typeface="Calibri"/>
                        </a:rPr>
                        <a:t>Présence des Valeurs</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Attention &amp; Concentration</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ctr"/>
                      <a:r>
                        <a:rPr lang="fr-FR" sz="700" b="1" i="0" u="none" strike="noStrike">
                          <a:solidFill>
                            <a:srgbClr val="000000"/>
                          </a:solidFill>
                          <a:latin typeface="Calibri"/>
                        </a:rPr>
                        <a:t>Projection Future et Fil d'or</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solidFill>
                      <a:srgbClr val="DBE5F1"/>
                    </a:solidFill>
                  </a:tcPr>
                </a:tc>
              </a:tr>
              <a:tr h="196022">
                <a:tc>
                  <a:txBody>
                    <a:bodyPr/>
                    <a:lstStyle/>
                    <a:p>
                      <a:pPr algn="ctr" fontAlgn="ctr"/>
                      <a:r>
                        <a:rPr lang="fr-FR" sz="700" b="1" i="0" u="none" strike="noStrike">
                          <a:solidFill>
                            <a:srgbClr val="000000"/>
                          </a:solidFill>
                          <a:latin typeface="Calibri"/>
                        </a:rPr>
                        <a:t>15 h 30</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1"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1"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1"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1"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c>
                  <a:txBody>
                    <a:bodyPr/>
                    <a:lstStyle/>
                    <a:p>
                      <a:pPr algn="ctr" fontAlgn="ctr"/>
                      <a:r>
                        <a:rPr lang="fr-FR" sz="700" b="1" i="0" u="none" strike="noStrike">
                          <a:solidFill>
                            <a:srgbClr val="000000"/>
                          </a:solidFill>
                          <a:latin typeface="Calibri"/>
                        </a:rPr>
                        <a:t>Clôture</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dashDot"/>
                      <a:round/>
                      <a:headEnd type="none" w="med" len="med"/>
                      <a:tailEnd type="none" w="med" len="med"/>
                    </a:lnB>
                  </a:tcPr>
                </a:tc>
              </a:tr>
              <a:tr h="196022">
                <a:tc>
                  <a:txBody>
                    <a:bodyPr/>
                    <a:lstStyle/>
                    <a:p>
                      <a:pPr algn="ctr" fontAlgn="ctr"/>
                      <a:r>
                        <a:rPr lang="fr-FR" sz="700" b="1" i="0" u="none" strike="noStrike">
                          <a:solidFill>
                            <a:srgbClr val="000000"/>
                          </a:solidFill>
                          <a:latin typeface="Calibri"/>
                        </a:rPr>
                        <a:t>Home work</a:t>
                      </a:r>
                    </a:p>
                  </a:txBody>
                  <a:tcPr marL="6187" marR="6187" marT="6187"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1" i="0" u="none" strike="noStrike">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fr-FR" sz="700" b="1" i="0" u="none" strike="noStrike" dirty="0">
                          <a:solidFill>
                            <a:srgbClr val="000000"/>
                          </a:solidFill>
                          <a:latin typeface="Calibri"/>
                        </a:rPr>
                        <a:t>Sophro questions info</a:t>
                      </a:r>
                    </a:p>
                  </a:txBody>
                  <a:tcPr marL="6187" marR="6187" marT="6187"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ashDot"/>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27328</TotalTime>
  <Words>4835</Words>
  <Application>Microsoft Office PowerPoint</Application>
  <PresentationFormat>Affichage à l'écran (4:3)</PresentationFormat>
  <Paragraphs>1019</Paragraphs>
  <Slides>49</Slides>
  <Notes>1</Notes>
  <HiddenSlides>0</HiddenSlides>
  <MMClips>0</MMClips>
  <ScaleCrop>false</ScaleCrop>
  <HeadingPairs>
    <vt:vector size="4" baseType="variant">
      <vt:variant>
        <vt:lpstr>Thème</vt:lpstr>
      </vt:variant>
      <vt:variant>
        <vt:i4>1</vt:i4>
      </vt:variant>
      <vt:variant>
        <vt:lpstr>Titres des diapositives</vt:lpstr>
      </vt:variant>
      <vt:variant>
        <vt:i4>49</vt:i4>
      </vt:variant>
    </vt:vector>
  </HeadingPairs>
  <TitlesOfParts>
    <vt:vector size="50" baseType="lpstr">
      <vt:lpstr>Oriel</vt:lpstr>
      <vt:lpstr>Dossier Pédagogique  Cohésion d'Equipe BETEN France  Du 3-12-12 au 28-03-13 </vt:lpstr>
      <vt:lpstr>SOMMAIRE</vt:lpstr>
      <vt:lpstr>1. Objectif de la mission BETEN France</vt:lpstr>
      <vt:lpstr>1. Raison d'etre de la mission</vt:lpstr>
      <vt:lpstr>2. Objectif pedagogique des séances de sophrologie</vt:lpstr>
      <vt:lpstr>3. Programme global des 12 semaines</vt:lpstr>
      <vt:lpstr>4. Calendrier Formation Décembre – Janvier – Février - Mars</vt:lpstr>
      <vt:lpstr>5. Plan de formation (Story Bord)</vt:lpstr>
      <vt:lpstr>5. Plan de formation (Story Bord)</vt:lpstr>
      <vt:lpstr>6. Fiches techniques Forum Ouvert (OST)</vt:lpstr>
      <vt:lpstr>Fiche technique jour 1</vt:lpstr>
      <vt:lpstr>Fiche technique jour 1</vt:lpstr>
      <vt:lpstr>Fiche technique jour 1</vt:lpstr>
      <vt:lpstr>Fiche technique jour 2</vt:lpstr>
      <vt:lpstr>Fiche technique jour 5</vt:lpstr>
      <vt:lpstr>Fiche technique jour 12</vt:lpstr>
      <vt:lpstr>7. Fiches techniques Sophrologie</vt:lpstr>
      <vt:lpstr>Fiche Technique jour 1</vt:lpstr>
      <vt:lpstr>Fiche Technique jour 2</vt:lpstr>
      <vt:lpstr>Jeu jour 2 </vt:lpstr>
      <vt:lpstr>Fiche technique jour 3</vt:lpstr>
      <vt:lpstr>Fiche technique jour 4</vt:lpstr>
      <vt:lpstr>Fiche technique jour 4</vt:lpstr>
      <vt:lpstr>Fiche technique jour 5</vt:lpstr>
      <vt:lpstr>Fiche technique jour 6</vt:lpstr>
      <vt:lpstr>Fiche technique jour 7</vt:lpstr>
      <vt:lpstr>Fiche technique jour 8</vt:lpstr>
      <vt:lpstr>Fiche technique jour 9</vt:lpstr>
      <vt:lpstr>Fiche technique jour 10</vt:lpstr>
      <vt:lpstr>Fiche technique jour 11</vt:lpstr>
      <vt:lpstr>Fiche technique jour 12</vt:lpstr>
      <vt:lpstr>8. Fiches techniques Jeux</vt:lpstr>
      <vt:lpstr>Jeu jour 2</vt:lpstr>
      <vt:lpstr>Jeu jour 3</vt:lpstr>
      <vt:lpstr>Jeu jour 3</vt:lpstr>
      <vt:lpstr>Jeu jour 13</vt:lpstr>
      <vt:lpstr>Jeu jour 6</vt:lpstr>
      <vt:lpstr>Jeu jour 7</vt:lpstr>
      <vt:lpstr>Jeu jour 8</vt:lpstr>
      <vt:lpstr>Jeu jour 10</vt:lpstr>
      <vt:lpstr>Jeu jour 10</vt:lpstr>
      <vt:lpstr>Jeu jour 10</vt:lpstr>
      <vt:lpstr>Liste non exhaustive des capacités dynamisées en sophrologie : </vt:lpstr>
      <vt:lpstr>Jeu jour 12</vt:lpstr>
      <vt:lpstr>9. Fiches techniques apports theoriques</vt:lpstr>
      <vt:lpstr>Fiche technique jour 3</vt:lpstr>
      <vt:lpstr>Fiche technique jour 4</vt:lpstr>
      <vt:lpstr>Fiche Technique jour 6</vt:lpstr>
      <vt:lpstr>Jeu jour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Dossier Pédagogique  Cohésion d'Equipe BETEN France</dc:title>
  <dc:creator>evelyne</dc:creator>
  <cp:lastModifiedBy>evelyne</cp:lastModifiedBy>
  <cp:revision>161</cp:revision>
  <dcterms:created xsi:type="dcterms:W3CDTF">2012-11-01T21:16:47Z</dcterms:created>
  <dcterms:modified xsi:type="dcterms:W3CDTF">2013-02-18T17:06:46Z</dcterms:modified>
</cp:coreProperties>
</file>