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51"/>
  </p:notesMasterIdLst>
  <p:handoutMasterIdLst>
    <p:handoutMasterId r:id="rId52"/>
  </p:handoutMasterIdLst>
  <p:sldIdLst>
    <p:sldId id="256" r:id="rId2"/>
    <p:sldId id="338" r:id="rId3"/>
    <p:sldId id="340" r:id="rId4"/>
    <p:sldId id="341" r:id="rId5"/>
    <p:sldId id="342" r:id="rId6"/>
    <p:sldId id="339" r:id="rId7"/>
    <p:sldId id="267" r:id="rId8"/>
    <p:sldId id="322" r:id="rId9"/>
    <p:sldId id="323" r:id="rId10"/>
    <p:sldId id="335" r:id="rId11"/>
    <p:sldId id="275" r:id="rId12"/>
    <p:sldId id="320" r:id="rId13"/>
    <p:sldId id="321" r:id="rId14"/>
    <p:sldId id="276" r:id="rId15"/>
    <p:sldId id="279" r:id="rId16"/>
    <p:sldId id="319" r:id="rId17"/>
    <p:sldId id="336" r:id="rId18"/>
    <p:sldId id="294" r:id="rId19"/>
    <p:sldId id="324" r:id="rId20"/>
    <p:sldId id="330" r:id="rId21"/>
    <p:sldId id="277" r:id="rId22"/>
    <p:sldId id="278" r:id="rId23"/>
    <p:sldId id="313" r:id="rId24"/>
    <p:sldId id="333" r:id="rId25"/>
    <p:sldId id="314" r:id="rId26"/>
    <p:sldId id="280" r:id="rId27"/>
    <p:sldId id="282" r:id="rId28"/>
    <p:sldId id="283" r:id="rId29"/>
    <p:sldId id="284" r:id="rId30"/>
    <p:sldId id="285" r:id="rId31"/>
    <p:sldId id="286" r:id="rId32"/>
    <p:sldId id="305" r:id="rId33"/>
    <p:sldId id="327" r:id="rId34"/>
    <p:sldId id="296" r:id="rId35"/>
    <p:sldId id="297" r:id="rId36"/>
    <p:sldId id="331" r:id="rId37"/>
    <p:sldId id="334" r:id="rId38"/>
    <p:sldId id="303" r:id="rId39"/>
    <p:sldId id="326" r:id="rId40"/>
    <p:sldId id="332" r:id="rId41"/>
    <p:sldId id="302" r:id="rId42"/>
    <p:sldId id="306" r:id="rId43"/>
    <p:sldId id="337" r:id="rId44"/>
    <p:sldId id="312" r:id="rId45"/>
    <p:sldId id="328" r:id="rId46"/>
    <p:sldId id="307" r:id="rId47"/>
    <p:sldId id="299" r:id="rId48"/>
    <p:sldId id="325" r:id="rId49"/>
    <p:sldId id="295"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D89"/>
    <a:srgbClr val="B3FA8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8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0B83B1-967A-4B7E-AB40-15B053931D63}" type="datetimeFigureOut">
              <a:rPr lang="fr-FR" smtClean="0"/>
              <a:pPr/>
              <a:t>18/11/2012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4F2D9-9167-49E3-99A0-738C7D9A0F46}" type="slidenum">
              <a:rPr lang="fr-FR" smtClean="0"/>
              <a:pPr/>
              <a:t>‹N°›</a:t>
            </a:fld>
            <a:endParaRPr lang="fr-F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038F6-BE1F-4FA5-902C-1CBEA43F0CB7}" type="datetimeFigureOut">
              <a:rPr lang="fr-FR" smtClean="0"/>
              <a:pPr/>
              <a:t>18/11/2012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92E573-1FE1-43F0-BBA4-92FEB742D376}" type="slidenum">
              <a:rPr lang="fr-FR" smtClean="0"/>
              <a:pPr/>
              <a:t>‹N°›</a:t>
            </a:fld>
            <a:endParaRPr lang="fr-FR"/>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B92E573-1FE1-43F0-BBA4-92FEB742D376}" type="slidenum">
              <a:rPr lang="fr-FR" smtClean="0"/>
              <a:pPr/>
              <a:t>1</a:t>
            </a:fld>
            <a:endParaRPr lang="fr-FR"/>
          </a:p>
        </p:txBody>
      </p:sp>
      <p:sp>
        <p:nvSpPr>
          <p:cNvPr id="5" name="Espace réservé de la date 4"/>
          <p:cNvSpPr>
            <a:spLocks noGrp="1"/>
          </p:cNvSpPr>
          <p:nvPr>
            <p:ph type="dt" idx="11"/>
          </p:nvPr>
        </p:nvSpPr>
        <p:spPr/>
        <p:txBody>
          <a:bodyPr/>
          <a:lstStyle/>
          <a:p>
            <a:fld id="{315D1E60-3307-46EC-9196-89D2A92E205E}" type="datetime1">
              <a:rPr lang="fr-FR" smtClean="0"/>
              <a:pPr/>
              <a:t>18/11/2012</a:t>
            </a:fld>
            <a:endParaRPr lang="fr-FR"/>
          </a:p>
        </p:txBody>
      </p:sp>
      <p:sp>
        <p:nvSpPr>
          <p:cNvPr id="6" name="Espace réservé du pied de page 5"/>
          <p:cNvSpPr>
            <a:spLocks noGrp="1"/>
          </p:cNvSpPr>
          <p:nvPr>
            <p:ph type="ftr" sz="quarter" idx="12"/>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31076CF-0766-484D-A5F5-8F025FDC1BAD}" type="datetime1">
              <a:rPr lang="fr-FR" smtClean="0"/>
              <a:pPr/>
              <a:t>18/11/2012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t>Khepri Développement - Beten</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71A497-A32C-4D28-90A4-09E8B15D9BC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ADF576-E1B4-4368-99BD-3371936AF575}" type="datetime1">
              <a:rPr lang="fr-FR" smtClean="0"/>
              <a:pPr/>
              <a:t>18/11/2012</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20C62A-0378-4C68-8C6A-9116A63C1585}" type="datetime1">
              <a:rPr lang="fr-FR" smtClean="0"/>
              <a:pPr/>
              <a:t>18/11/2012</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BF95942-50D1-4BDA-8FCF-F30BC351A8E0}" type="datetime1">
              <a:rPr lang="fr-FR" smtClean="0"/>
              <a:pPr/>
              <a:t>18/11/2012</a:t>
            </a:fld>
            <a:endParaRPr lang="fr-FR"/>
          </a:p>
        </p:txBody>
      </p:sp>
      <p:sp>
        <p:nvSpPr>
          <p:cNvPr id="9" name="Espace réservé du numéro de diapositive 8"/>
          <p:cNvSpPr>
            <a:spLocks noGrp="1"/>
          </p:cNvSpPr>
          <p:nvPr>
            <p:ph type="sldNum" sz="quarter" idx="15"/>
          </p:nvPr>
        </p:nvSpPr>
        <p:spPr/>
        <p:txBody>
          <a:bodyPr rtlCol="0"/>
          <a:lstStyle/>
          <a:p>
            <a:fld id="{CF71A497-A32C-4D28-90A4-09E8B15D9BC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r>
              <a:rPr lang="fr-FR" smtClean="0"/>
              <a:t>Khepri Développement - Beten</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7B58AA0-8CA1-4B7D-A960-AA22B8849B20}" type="datetime1">
              <a:rPr lang="fr-FR" smtClean="0"/>
              <a:pPr/>
              <a:t>18/11/2012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t>Khepri Développement - Beten</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71A497-A32C-4D28-90A4-09E8B15D9B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77B7BE8-52B4-40E8-82ED-81204F9C1011}" type="datetime1">
              <a:rPr lang="fr-FR" smtClean="0"/>
              <a:pPr/>
              <a:t>18/11/2012</a:t>
            </a:fld>
            <a:endParaRPr lang="fr-FR"/>
          </a:p>
        </p:txBody>
      </p:sp>
      <p:sp>
        <p:nvSpPr>
          <p:cNvPr id="6" name="Espace réservé du pied de page 5"/>
          <p:cNvSpPr>
            <a:spLocks noGrp="1"/>
          </p:cNvSpPr>
          <p:nvPr>
            <p:ph type="ftr" sz="quarter" idx="11"/>
          </p:nvPr>
        </p:nvSpPr>
        <p:spPr/>
        <p:txBody>
          <a:bodyPr/>
          <a:lstStyle/>
          <a:p>
            <a:r>
              <a:rPr lang="fr-FR" smtClean="0"/>
              <a:t>Khepri Développement - Beten</a:t>
            </a:r>
            <a:endParaRPr lang="fr-FR"/>
          </a:p>
        </p:txBody>
      </p:sp>
      <p:sp>
        <p:nvSpPr>
          <p:cNvPr id="7" name="Espace réservé du numéro de diapositive 6"/>
          <p:cNvSpPr>
            <a:spLocks noGrp="1"/>
          </p:cNvSpPr>
          <p:nvPr>
            <p:ph type="sldNum" sz="quarter" idx="12"/>
          </p:nvPr>
        </p:nvSpPr>
        <p:spPr/>
        <p:txBody>
          <a:bodyPr/>
          <a:lstStyle/>
          <a:p>
            <a:fld id="{CF71A497-A32C-4D28-90A4-09E8B15D9BC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D1EC0A5-EA0A-4195-AEFB-0181A602493D}" type="datetime1">
              <a:rPr lang="fr-FR" smtClean="0"/>
              <a:pPr/>
              <a:t>18/11/2012</a:t>
            </a:fld>
            <a:endParaRPr lang="fr-FR"/>
          </a:p>
        </p:txBody>
      </p:sp>
      <p:sp>
        <p:nvSpPr>
          <p:cNvPr id="8" name="Espace réservé du pied de page 7"/>
          <p:cNvSpPr>
            <a:spLocks noGrp="1"/>
          </p:cNvSpPr>
          <p:nvPr>
            <p:ph type="ftr" sz="quarter" idx="11"/>
          </p:nvPr>
        </p:nvSpPr>
        <p:spPr/>
        <p:txBody>
          <a:bodyPr/>
          <a:lstStyle/>
          <a:p>
            <a:r>
              <a:rPr lang="fr-FR" smtClean="0"/>
              <a:t>Khepri Développement - Beten</a:t>
            </a:r>
            <a:endParaRPr lang="fr-FR"/>
          </a:p>
        </p:txBody>
      </p:sp>
      <p:sp>
        <p:nvSpPr>
          <p:cNvPr id="9" name="Espace réservé du numéro de diapositive 8"/>
          <p:cNvSpPr>
            <a:spLocks noGrp="1"/>
          </p:cNvSpPr>
          <p:nvPr>
            <p:ph type="sldNum" sz="quarter" idx="12"/>
          </p:nvPr>
        </p:nvSpPr>
        <p:spPr/>
        <p:txBody>
          <a:bodyPr/>
          <a:lstStyle/>
          <a:p>
            <a:fld id="{CF71A497-A32C-4D28-90A4-09E8B15D9BC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FE6C5B54-728F-4909-8B9C-896568E6B4CD}" type="datetime1">
              <a:rPr lang="fr-FR" smtClean="0"/>
              <a:pPr/>
              <a:t>18/11/2012</a:t>
            </a:fld>
            <a:endParaRPr lang="fr-FR"/>
          </a:p>
        </p:txBody>
      </p:sp>
      <p:sp>
        <p:nvSpPr>
          <p:cNvPr id="7" name="Espace réservé du numéro de diapositive 6"/>
          <p:cNvSpPr>
            <a:spLocks noGrp="1"/>
          </p:cNvSpPr>
          <p:nvPr>
            <p:ph type="sldNum" sz="quarter" idx="11"/>
          </p:nvPr>
        </p:nvSpPr>
        <p:spPr/>
        <p:txBody>
          <a:bodyPr rtlCol="0"/>
          <a:lstStyle/>
          <a:p>
            <a:fld id="{CF71A497-A32C-4D28-90A4-09E8B15D9BC9}" type="slidenum">
              <a:rPr lang="fr-FR" smtClean="0"/>
              <a:pPr/>
              <a:t>‹N°›</a:t>
            </a:fld>
            <a:endParaRPr lang="fr-FR"/>
          </a:p>
        </p:txBody>
      </p:sp>
      <p:sp>
        <p:nvSpPr>
          <p:cNvPr id="8" name="Espace réservé du pied de page 7"/>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3245A4-FE1E-4D47-8FD5-265497EA84C4}" type="datetime1">
              <a:rPr lang="fr-FR" smtClean="0"/>
              <a:pPr/>
              <a:t>18/11/2012</a:t>
            </a:fld>
            <a:endParaRPr lang="fr-FR"/>
          </a:p>
        </p:txBody>
      </p:sp>
      <p:sp>
        <p:nvSpPr>
          <p:cNvPr id="3" name="Espace réservé du pied de page 2"/>
          <p:cNvSpPr>
            <a:spLocks noGrp="1"/>
          </p:cNvSpPr>
          <p:nvPr>
            <p:ph type="ftr" sz="quarter" idx="11"/>
          </p:nvPr>
        </p:nvSpPr>
        <p:spPr/>
        <p:txBody>
          <a:bodyPr/>
          <a:lstStyle/>
          <a:p>
            <a:r>
              <a:rPr lang="fr-FR" smtClean="0"/>
              <a:t>Khepri Développement - Beten</a:t>
            </a:r>
            <a:endParaRPr lang="fr-FR"/>
          </a:p>
        </p:txBody>
      </p:sp>
      <p:sp>
        <p:nvSpPr>
          <p:cNvPr id="4" name="Espace réservé du numéro de diapositive 3"/>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C664E7B-6F9D-4D5A-B4B7-426B54D5CC5A}" type="datetime1">
              <a:rPr lang="fr-FR" smtClean="0"/>
              <a:pPr/>
              <a:t>18/11/2012</a:t>
            </a:fld>
            <a:endParaRPr lang="fr-FR"/>
          </a:p>
        </p:txBody>
      </p:sp>
      <p:sp>
        <p:nvSpPr>
          <p:cNvPr id="22" name="Espace réservé du numéro de diapositive 21"/>
          <p:cNvSpPr>
            <a:spLocks noGrp="1"/>
          </p:cNvSpPr>
          <p:nvPr>
            <p:ph type="sldNum" sz="quarter" idx="15"/>
          </p:nvPr>
        </p:nvSpPr>
        <p:spPr/>
        <p:txBody>
          <a:bodyPr rtlCol="0"/>
          <a:lstStyle/>
          <a:p>
            <a:fld id="{CF71A497-A32C-4D28-90A4-09E8B15D9BC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r>
              <a:rPr lang="fr-FR" smtClean="0"/>
              <a:t>Khepri Développement - Beten</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23CAFFF4-B3EE-4F2D-930D-56BF948C53D9}" type="datetime1">
              <a:rPr lang="fr-FR" smtClean="0"/>
              <a:pPr/>
              <a:t>18/11/2012</a:t>
            </a:fld>
            <a:endParaRPr lang="fr-FR"/>
          </a:p>
        </p:txBody>
      </p:sp>
      <p:sp>
        <p:nvSpPr>
          <p:cNvPr id="18" name="Espace réservé du numéro de diapositive 17"/>
          <p:cNvSpPr>
            <a:spLocks noGrp="1"/>
          </p:cNvSpPr>
          <p:nvPr>
            <p:ph type="sldNum" sz="quarter" idx="11"/>
          </p:nvPr>
        </p:nvSpPr>
        <p:spPr/>
        <p:txBody>
          <a:bodyPr rtlCol="0"/>
          <a:lstStyle/>
          <a:p>
            <a:fld id="{CF71A497-A32C-4D28-90A4-09E8B15D9BC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B6EB76-6543-486F-89D0-015E99059C94}" type="datetime1">
              <a:rPr lang="fr-FR" smtClean="0"/>
              <a:pPr/>
              <a:t>18/11/2012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Khepri Développement - Beten</a:t>
            </a:r>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71A497-A32C-4D28-90A4-09E8B15D9B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Dossier Pédagogique</a:t>
            </a:r>
            <a:br>
              <a:rPr lang="fr-FR" dirty="0" smtClean="0"/>
            </a:br>
            <a:r>
              <a:rPr lang="fr-FR" dirty="0" smtClean="0"/>
              <a:t/>
            </a:r>
            <a:br>
              <a:rPr lang="fr-FR" dirty="0" smtClean="0"/>
            </a:br>
            <a:r>
              <a:rPr lang="fr-FR" dirty="0" smtClean="0"/>
              <a:t>Cohésion d'Equipe BETEN France</a:t>
            </a:r>
            <a:br>
              <a:rPr lang="fr-FR" dirty="0" smtClean="0"/>
            </a:br>
            <a:r>
              <a:rPr lang="fr-FR" dirty="0" smtClean="0"/>
              <a:t/>
            </a:r>
            <a:br>
              <a:rPr lang="fr-FR" dirty="0" smtClean="0"/>
            </a:br>
            <a:r>
              <a:rPr lang="fr-FR" dirty="0" smtClean="0"/>
              <a:t>Du 3-12-12 au 28-03-13</a:t>
            </a:r>
            <a:br>
              <a:rPr lang="fr-FR" dirty="0" smtClean="0"/>
            </a:br>
            <a:endParaRPr lang="fr-FR" dirty="0"/>
          </a:p>
        </p:txBody>
      </p:sp>
      <p:sp>
        <p:nvSpPr>
          <p:cNvPr id="3" name="Sous-titre 2"/>
          <p:cNvSpPr>
            <a:spLocks noGrp="1"/>
          </p:cNvSpPr>
          <p:nvPr>
            <p:ph type="subTitle" idx="1"/>
          </p:nvPr>
        </p:nvSpPr>
        <p:spPr/>
        <p:txBody>
          <a:bodyPr/>
          <a:lstStyle/>
          <a:p>
            <a:r>
              <a:rPr lang="fr-FR" dirty="0" smtClean="0"/>
              <a:t>Articulation et protocole des 10 séances  de sophrologie</a:t>
            </a:r>
          </a:p>
          <a:p>
            <a:endParaRPr lang="fr-FR" dirty="0"/>
          </a:p>
        </p:txBody>
      </p:sp>
      <p:pic>
        <p:nvPicPr>
          <p:cNvPr id="1026" name="Picture 2" descr="logov2"/>
          <p:cNvPicPr>
            <a:picLocks noChangeAspect="1" noChangeArrowheads="1"/>
          </p:cNvPicPr>
          <p:nvPr/>
        </p:nvPicPr>
        <p:blipFill>
          <a:blip r:embed="rId3" cstate="print"/>
          <a:srcRect/>
          <a:stretch>
            <a:fillRect/>
          </a:stretch>
        </p:blipFill>
        <p:spPr bwMode="auto">
          <a:xfrm>
            <a:off x="457200" y="279400"/>
            <a:ext cx="1743075" cy="563563"/>
          </a:xfrm>
          <a:prstGeom prst="rect">
            <a:avLst/>
          </a:prstGeom>
          <a:noFill/>
          <a:ln w="9525">
            <a:noFill/>
            <a:miter lim="800000"/>
            <a:headEnd/>
            <a:tailEnd/>
          </a:ln>
        </p:spPr>
      </p:pic>
      <p:sp>
        <p:nvSpPr>
          <p:cNvPr id="5" name="ZoneTexte 4"/>
          <p:cNvSpPr txBox="1"/>
          <p:nvPr/>
        </p:nvSpPr>
        <p:spPr>
          <a:xfrm>
            <a:off x="393814" y="836712"/>
            <a:ext cx="1830950" cy="253916"/>
          </a:xfrm>
          <a:prstGeom prst="rect">
            <a:avLst/>
          </a:prstGeom>
          <a:noFill/>
        </p:spPr>
        <p:txBody>
          <a:bodyPr wrap="none" rtlCol="0">
            <a:spAutoFit/>
          </a:bodyPr>
          <a:lstStyle/>
          <a:p>
            <a:r>
              <a:rPr lang="fr-FR" sz="1050" b="1" i="1" u="sng" dirty="0">
                <a:solidFill>
                  <a:schemeClr val="bg1">
                    <a:lumMod val="50000"/>
                  </a:schemeClr>
                </a:solidFill>
              </a:rPr>
              <a:t>D E V E L O P P E M E N T</a:t>
            </a:r>
            <a:endParaRPr lang="fr-FR" sz="1050" dirty="0">
              <a:solidFill>
                <a:schemeClr val="bg1">
                  <a:lumMod val="50000"/>
                </a:schemeClr>
              </a:solidFill>
            </a:endParaRPr>
          </a:p>
        </p:txBody>
      </p:sp>
      <p:sp>
        <p:nvSpPr>
          <p:cNvPr id="6" name="Rectangle 5"/>
          <p:cNvSpPr/>
          <p:nvPr/>
        </p:nvSpPr>
        <p:spPr>
          <a:xfrm>
            <a:off x="2339752" y="1229851"/>
            <a:ext cx="5832648" cy="830997"/>
          </a:xfrm>
          <a:prstGeom prst="rect">
            <a:avLst/>
          </a:prstGeom>
        </p:spPr>
        <p:txBody>
          <a:bodyPr wrap="square">
            <a:spAutoFit/>
          </a:bodyPr>
          <a:lstStyle/>
          <a:p>
            <a:pPr algn="ctr"/>
            <a:r>
              <a:rPr lang="fr-FR" sz="2400" b="1" dirty="0" smtClean="0">
                <a:solidFill>
                  <a:srgbClr val="C00000"/>
                </a:solidFill>
              </a:rPr>
              <a:t>"Construire ensemble l'organisation de l'Equipe BETEN France de demain"</a:t>
            </a:r>
            <a:endParaRPr lang="fr-FR" sz="24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fontScale="90000"/>
          </a:bodyPr>
          <a:lstStyle/>
          <a:p>
            <a:r>
              <a:rPr lang="fr-FR" dirty="0" smtClean="0"/>
              <a:t>6. Fiches techniques Forum Ouvert </a:t>
            </a:r>
            <a:r>
              <a:rPr lang="fr-FR" sz="2700" dirty="0" smtClean="0"/>
              <a:t>(OST)</a:t>
            </a:r>
            <a:endParaRPr lang="fr-FR" sz="2700"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03349" y="930754"/>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280076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endParaRPr lang="fr-FR" b="1" dirty="0" smtClean="0">
              <a:solidFill>
                <a:schemeClr val="accent2">
                  <a:lumMod val="50000"/>
                </a:schemeClr>
              </a:solidFill>
            </a:endParaRPr>
          </a:p>
          <a:p>
            <a:endParaRPr lang="fr-FR" b="1" dirty="0" smtClean="0">
              <a:solidFill>
                <a:schemeClr val="accent2">
                  <a:lumMod val="50000"/>
                </a:schemeClr>
              </a:solidFill>
            </a:endParaRPr>
          </a:p>
          <a:p>
            <a:pPr>
              <a:buFontTx/>
              <a:buChar char="-"/>
            </a:pPr>
            <a:r>
              <a:rPr lang="fr-FR" b="1" dirty="0" smtClean="0">
                <a:solidFill>
                  <a:schemeClr val="accent2">
                    <a:lumMod val="50000"/>
                  </a:schemeClr>
                </a:solidFill>
              </a:rPr>
              <a:t> Ouverture</a:t>
            </a:r>
          </a:p>
          <a:p>
            <a:pPr>
              <a:buFontTx/>
              <a:buChar char="-"/>
            </a:pPr>
            <a:r>
              <a:rPr lang="fr-FR" b="1" dirty="0" smtClean="0">
                <a:solidFill>
                  <a:schemeClr val="accent2">
                    <a:lumMod val="50000"/>
                  </a:schemeClr>
                </a:solidFill>
              </a:rPr>
              <a:t> </a:t>
            </a:r>
            <a:r>
              <a:rPr lang="fr-FR" b="1" dirty="0" smtClean="0">
                <a:solidFill>
                  <a:schemeClr val="accent2">
                    <a:lumMod val="50000"/>
                  </a:schemeClr>
                </a:solidFill>
              </a:rPr>
              <a:t>Emergence</a:t>
            </a:r>
          </a:p>
          <a:p>
            <a:pPr>
              <a:buFontTx/>
              <a:buChar char="-"/>
            </a:pPr>
            <a:r>
              <a:rPr lang="fr-FR" b="1" dirty="0" smtClean="0">
                <a:solidFill>
                  <a:schemeClr val="accent2">
                    <a:lumMod val="50000"/>
                  </a:schemeClr>
                </a:solidFill>
              </a:rPr>
              <a:t> </a:t>
            </a:r>
            <a:r>
              <a:rPr lang="fr-FR" b="1" dirty="0" smtClean="0">
                <a:solidFill>
                  <a:schemeClr val="accent2">
                    <a:lumMod val="50000"/>
                  </a:schemeClr>
                </a:solidFill>
              </a:rPr>
              <a:t>Convergence</a:t>
            </a:r>
          </a:p>
          <a:p>
            <a:pPr>
              <a:buFontTx/>
              <a:buChar char="-"/>
            </a:pPr>
            <a:r>
              <a:rPr lang="fr-FR" b="1" dirty="0" smtClean="0">
                <a:solidFill>
                  <a:schemeClr val="accent2">
                    <a:lumMod val="50000"/>
                  </a:schemeClr>
                </a:solidFill>
              </a:rPr>
              <a:t> </a:t>
            </a:r>
            <a:r>
              <a:rPr lang="fr-FR" b="1" dirty="0" smtClean="0">
                <a:solidFill>
                  <a:schemeClr val="accent2">
                    <a:lumMod val="50000"/>
                  </a:schemeClr>
                </a:solidFill>
              </a:rPr>
              <a:t>Plan d'actions</a:t>
            </a:r>
          </a:p>
          <a:p>
            <a:pPr>
              <a:buFontTx/>
              <a:buChar char="-"/>
            </a:pPr>
            <a:r>
              <a:rPr lang="fr-FR" b="1" dirty="0" smtClean="0">
                <a:solidFill>
                  <a:schemeClr val="accent2">
                    <a:lumMod val="50000"/>
                  </a:schemeClr>
                </a:solidFill>
              </a:rPr>
              <a:t> </a:t>
            </a:r>
            <a:r>
              <a:rPr lang="fr-FR" b="1" dirty="0" smtClean="0">
                <a:solidFill>
                  <a:schemeClr val="accent2">
                    <a:lumMod val="50000"/>
                  </a:schemeClr>
                </a:solidFill>
              </a:rPr>
              <a:t>Suivi d'avancement</a:t>
            </a:r>
          </a:p>
          <a:p>
            <a:pPr>
              <a:buFontTx/>
              <a:buChar char="-"/>
            </a:pPr>
            <a:endParaRPr lang="fr-FR" b="1" dirty="0" smtClean="0">
              <a:solidFill>
                <a:schemeClr val="accent2">
                  <a:lumMod val="50000"/>
                </a:schemeClr>
              </a:solidFill>
            </a:endParaRPr>
          </a:p>
          <a:p>
            <a:endParaRPr lang="fr-FR" dirty="0" smtClean="0">
              <a:solidFill>
                <a:schemeClr val="accent2">
                  <a:lumMod val="50000"/>
                </a:schemeClr>
              </a:solidFill>
            </a:endParaRPr>
          </a:p>
          <a:p>
            <a:endParaRPr lang="fr-FR" sz="1400" b="1" dirty="0" smtClean="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430887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r>
              <a:rPr lang="fr-FR" b="1" dirty="0" smtClean="0">
                <a:solidFill>
                  <a:schemeClr val="accent2">
                    <a:lumMod val="50000"/>
                  </a:schemeClr>
                </a:solidFill>
              </a:rPr>
              <a:t>Ouverture et Emergence</a:t>
            </a:r>
            <a:endParaRPr lang="fr-FR" b="1" dirty="0" smtClean="0">
              <a:solidFill>
                <a:schemeClr val="accent2">
                  <a:lumMod val="50000"/>
                </a:schemeClr>
              </a:solidFill>
            </a:endParaRPr>
          </a:p>
          <a:p>
            <a:endParaRPr lang="fr-FR" dirty="0" smtClean="0">
              <a:solidFill>
                <a:schemeClr val="accent2">
                  <a:lumMod val="50000"/>
                </a:schemeClr>
              </a:solidFill>
            </a:endParaRPr>
          </a:p>
          <a:p>
            <a:pPr>
              <a:lnSpc>
                <a:spcPct val="150000"/>
              </a:lnSpc>
            </a:pPr>
            <a:r>
              <a:rPr lang="fr-FR" sz="1400" b="1" dirty="0" smtClean="0">
                <a:solidFill>
                  <a:schemeClr val="accent2">
                    <a:lumMod val="50000"/>
                  </a:schemeClr>
                </a:solidFill>
              </a:rPr>
              <a:t>1. Introduction : </a:t>
            </a:r>
            <a:r>
              <a:rPr lang="fr-FR" sz="1400" dirty="0" smtClean="0">
                <a:solidFill>
                  <a:schemeClr val="accent2">
                    <a:lumMod val="50000"/>
                  </a:schemeClr>
                </a:solidFill>
              </a:rPr>
              <a:t>Cercle, Trésors</a:t>
            </a:r>
            <a:endParaRPr lang="fr-FR" sz="1400" dirty="0" smtClean="0">
              <a:solidFill>
                <a:schemeClr val="accent2">
                  <a:lumMod val="50000"/>
                </a:schemeClr>
              </a:solidFill>
            </a:endParaRPr>
          </a:p>
          <a:p>
            <a:pPr hangingPunct="0">
              <a:lnSpc>
                <a:spcPct val="150000"/>
              </a:lnSpc>
            </a:pPr>
            <a:r>
              <a:rPr lang="fr-CA" sz="1400" b="1" dirty="0" smtClean="0">
                <a:solidFill>
                  <a:schemeClr val="accent2">
                    <a:lumMod val="50000"/>
                  </a:schemeClr>
                </a:solidFill>
              </a:rPr>
              <a:t>2. Thème </a:t>
            </a:r>
            <a:r>
              <a:rPr lang="fr-CA" sz="1400" b="1" dirty="0" smtClean="0">
                <a:solidFill>
                  <a:schemeClr val="accent2">
                    <a:lumMod val="50000"/>
                  </a:schemeClr>
                </a:solidFill>
              </a:rPr>
              <a:t>- Objectif</a:t>
            </a:r>
            <a:endParaRPr lang="fr-FR" sz="1400" b="1" dirty="0" smtClean="0">
              <a:solidFill>
                <a:schemeClr val="accent2">
                  <a:lumMod val="50000"/>
                </a:schemeClr>
              </a:solidFill>
            </a:endParaRPr>
          </a:p>
          <a:p>
            <a:pPr lvl="0" hangingPunct="0"/>
            <a:r>
              <a:rPr lang="fr-CA" sz="1400" dirty="0" smtClean="0">
                <a:solidFill>
                  <a:schemeClr val="accent2">
                    <a:lumMod val="50000"/>
                  </a:schemeClr>
                </a:solidFill>
              </a:rPr>
              <a:t>Le thème reflète bien le but et les objectifs de cette rencontre. </a:t>
            </a:r>
            <a:endParaRPr lang="fr-FR" sz="1400" dirty="0" smtClean="0">
              <a:solidFill>
                <a:schemeClr val="accent2">
                  <a:lumMod val="50000"/>
                </a:schemeClr>
              </a:solidFill>
            </a:endParaRPr>
          </a:p>
          <a:p>
            <a:r>
              <a:rPr lang="fr-CA" sz="1400" dirty="0" smtClean="0">
                <a:solidFill>
                  <a:schemeClr val="accent2">
                    <a:lumMod val="50000"/>
                  </a:schemeClr>
                </a:solidFill>
              </a:rPr>
              <a:t> </a:t>
            </a:r>
            <a:r>
              <a:rPr lang="fr-CA" sz="1400" i="1" dirty="0" smtClean="0">
                <a:solidFill>
                  <a:schemeClr val="accent2">
                    <a:lumMod val="50000"/>
                  </a:schemeClr>
                </a:solidFill>
              </a:rPr>
              <a:t>- Comment </a:t>
            </a:r>
            <a:r>
              <a:rPr lang="fr-CA" sz="1400" i="1" dirty="0" smtClean="0">
                <a:solidFill>
                  <a:schemeClr val="accent2">
                    <a:lumMod val="50000"/>
                  </a:schemeClr>
                </a:solidFill>
              </a:rPr>
              <a:t>allons-nous réaliser le but et ces objectifs? </a:t>
            </a:r>
            <a:endParaRPr lang="fr-CA" sz="1400" i="1" dirty="0" smtClean="0">
              <a:solidFill>
                <a:schemeClr val="accent2">
                  <a:lumMod val="50000"/>
                </a:schemeClr>
              </a:solidFill>
            </a:endParaRPr>
          </a:p>
          <a:p>
            <a:r>
              <a:rPr lang="fr-CA" sz="1400" i="1" dirty="0" smtClean="0">
                <a:solidFill>
                  <a:schemeClr val="accent2">
                    <a:lumMod val="50000"/>
                  </a:schemeClr>
                </a:solidFill>
              </a:rPr>
              <a:t>Nous </a:t>
            </a:r>
            <a:r>
              <a:rPr lang="fr-CA" sz="1400" i="1" dirty="0" smtClean="0">
                <a:solidFill>
                  <a:schemeClr val="accent2">
                    <a:lumMod val="50000"/>
                  </a:schemeClr>
                </a:solidFill>
              </a:rPr>
              <a:t>allons y arriver en répondant à cette question que vous avez vue dans l’invitation : </a:t>
            </a:r>
            <a:endParaRPr lang="fr-CA" sz="1400" i="1" dirty="0" smtClean="0">
              <a:solidFill>
                <a:schemeClr val="accent2">
                  <a:lumMod val="50000"/>
                </a:schemeClr>
              </a:solidFill>
            </a:endParaRPr>
          </a:p>
          <a:p>
            <a:r>
              <a:rPr lang="fr-CA" sz="1400" i="1" dirty="0" smtClean="0">
                <a:solidFill>
                  <a:schemeClr val="accent2">
                    <a:lumMod val="50000"/>
                  </a:schemeClr>
                </a:solidFill>
              </a:rPr>
              <a:t>- Quelles </a:t>
            </a:r>
            <a:r>
              <a:rPr lang="fr-CA" sz="1400" i="1" dirty="0" smtClean="0">
                <a:solidFill>
                  <a:schemeClr val="accent2">
                    <a:lumMod val="50000"/>
                  </a:schemeClr>
                </a:solidFill>
              </a:rPr>
              <a:t>sont les idées, les questions et les possibilités que je veux explorer </a:t>
            </a:r>
            <a:r>
              <a:rPr lang="fr-CA" sz="1400" i="1" dirty="0" smtClean="0">
                <a:solidFill>
                  <a:schemeClr val="accent2">
                    <a:lumMod val="50000"/>
                  </a:schemeClr>
                </a:solidFill>
              </a:rPr>
              <a:t>pour</a:t>
            </a:r>
          </a:p>
          <a:p>
            <a:pPr>
              <a:lnSpc>
                <a:spcPct val="150000"/>
              </a:lnSpc>
            </a:pPr>
            <a:r>
              <a:rPr lang="fr-CA" sz="1400" b="1" dirty="0" smtClean="0">
                <a:solidFill>
                  <a:schemeClr val="accent2">
                    <a:lumMod val="50000"/>
                  </a:schemeClr>
                </a:solidFill>
              </a:rPr>
              <a:t>"Construire </a:t>
            </a:r>
            <a:r>
              <a:rPr lang="fr-CA" sz="1400" b="1" dirty="0" smtClean="0">
                <a:solidFill>
                  <a:schemeClr val="accent2">
                    <a:lumMod val="50000"/>
                  </a:schemeClr>
                </a:solidFill>
              </a:rPr>
              <a:t>l'organisation de l'</a:t>
            </a:r>
            <a:r>
              <a:rPr lang="fr-CA" sz="1400" b="1" dirty="0" err="1" smtClean="0">
                <a:solidFill>
                  <a:schemeClr val="accent2">
                    <a:lumMod val="50000"/>
                  </a:schemeClr>
                </a:solidFill>
              </a:rPr>
              <a:t>Equipe</a:t>
            </a:r>
            <a:r>
              <a:rPr lang="fr-CA" sz="1400" b="1" dirty="0" smtClean="0">
                <a:solidFill>
                  <a:schemeClr val="accent2">
                    <a:lumMod val="50000"/>
                  </a:schemeClr>
                </a:solidFill>
              </a:rPr>
              <a:t> de </a:t>
            </a:r>
            <a:r>
              <a:rPr lang="fr-CA" sz="1400" b="1" dirty="0" err="1" smtClean="0">
                <a:solidFill>
                  <a:schemeClr val="accent2">
                    <a:lumMod val="50000"/>
                  </a:schemeClr>
                </a:solidFill>
              </a:rPr>
              <a:t>Beten</a:t>
            </a:r>
            <a:r>
              <a:rPr lang="fr-CA" sz="1400" b="1" dirty="0" smtClean="0">
                <a:solidFill>
                  <a:schemeClr val="accent2">
                    <a:lumMod val="50000"/>
                  </a:schemeClr>
                </a:solidFill>
              </a:rPr>
              <a:t> de demain ?"</a:t>
            </a:r>
            <a:endParaRPr lang="fr-FR" sz="1400" dirty="0" smtClean="0">
              <a:solidFill>
                <a:schemeClr val="accent2">
                  <a:lumMod val="50000"/>
                </a:schemeClr>
              </a:solidFill>
            </a:endParaRPr>
          </a:p>
          <a:p>
            <a:pPr>
              <a:lnSpc>
                <a:spcPct val="150000"/>
              </a:lnSpc>
            </a:pPr>
            <a:r>
              <a:rPr lang="fr-FR" sz="1400" b="1" dirty="0" smtClean="0">
                <a:solidFill>
                  <a:schemeClr val="accent2">
                    <a:lumMod val="50000"/>
                  </a:schemeClr>
                </a:solidFill>
              </a:rPr>
              <a:t>3. Ordre du jour </a:t>
            </a:r>
            <a:r>
              <a:rPr lang="fr-FR" sz="1400" i="1" dirty="0" smtClean="0">
                <a:solidFill>
                  <a:schemeClr val="accent2">
                    <a:lumMod val="50000"/>
                  </a:schemeClr>
                </a:solidFill>
              </a:rPr>
              <a:t>(Promesse, Démonstration, Chaos)</a:t>
            </a:r>
            <a:endParaRPr lang="fr-FR" sz="1400" i="1" dirty="0" smtClean="0">
              <a:solidFill>
                <a:schemeClr val="accent2">
                  <a:lumMod val="50000"/>
                </a:schemeClr>
              </a:solidFill>
            </a:endParaRPr>
          </a:p>
          <a:p>
            <a:pPr lvl="0" hangingPunct="0">
              <a:lnSpc>
                <a:spcPct val="150000"/>
              </a:lnSpc>
            </a:pPr>
            <a:r>
              <a:rPr lang="fr-CA" sz="1400" b="1" dirty="0" smtClean="0">
                <a:solidFill>
                  <a:schemeClr val="accent2">
                    <a:lumMod val="50000"/>
                  </a:schemeClr>
                </a:solidFill>
              </a:rPr>
              <a:t>4. Rôles et responsabilités de l'initiateur ou initiatrice </a:t>
            </a:r>
            <a:r>
              <a:rPr lang="fr-CA" sz="1400" i="1" dirty="0" smtClean="0">
                <a:solidFill>
                  <a:schemeClr val="accent2">
                    <a:lumMod val="50000"/>
                  </a:schemeClr>
                </a:solidFill>
              </a:rPr>
              <a:t>(</a:t>
            </a:r>
            <a:r>
              <a:rPr lang="fr-CA" sz="1400" i="1" dirty="0" err="1" smtClean="0">
                <a:solidFill>
                  <a:schemeClr val="accent2">
                    <a:lumMod val="50000"/>
                  </a:schemeClr>
                </a:solidFill>
              </a:rPr>
              <a:t>Etre</a:t>
            </a:r>
            <a:r>
              <a:rPr lang="fr-CA" sz="1400" i="1" dirty="0" smtClean="0">
                <a:solidFill>
                  <a:schemeClr val="accent2">
                    <a:lumMod val="50000"/>
                  </a:schemeClr>
                </a:solidFill>
              </a:rPr>
              <a:t> là, documenter la discussion)</a:t>
            </a:r>
          </a:p>
          <a:p>
            <a:pPr lvl="0" hangingPunct="0">
              <a:lnSpc>
                <a:spcPct val="150000"/>
              </a:lnSpc>
            </a:pPr>
            <a:r>
              <a:rPr lang="fr-CA" sz="1400" b="1" dirty="0" smtClean="0">
                <a:solidFill>
                  <a:schemeClr val="accent2">
                    <a:lumMod val="50000"/>
                  </a:schemeClr>
                </a:solidFill>
              </a:rPr>
              <a:t>5. Principes</a:t>
            </a:r>
            <a:r>
              <a:rPr lang="fr-CA" sz="1400" b="1" dirty="0" smtClean="0">
                <a:solidFill>
                  <a:schemeClr val="accent2">
                    <a:lumMod val="50000"/>
                  </a:schemeClr>
                </a:solidFill>
              </a:rPr>
              <a:t> / </a:t>
            </a:r>
            <a:r>
              <a:rPr lang="fr-CA" sz="1400" b="1" dirty="0" smtClean="0">
                <a:solidFill>
                  <a:schemeClr val="accent2">
                    <a:lumMod val="50000"/>
                  </a:schemeClr>
                </a:solidFill>
              </a:rPr>
              <a:t>Façon </a:t>
            </a:r>
            <a:r>
              <a:rPr lang="fr-CA" sz="1400" b="1" dirty="0" smtClean="0">
                <a:solidFill>
                  <a:schemeClr val="accent2">
                    <a:lumMod val="50000"/>
                  </a:schemeClr>
                </a:solidFill>
              </a:rPr>
              <a:t>de faire </a:t>
            </a:r>
            <a:r>
              <a:rPr lang="fr-CA" sz="1400" b="1" dirty="0" smtClean="0">
                <a:solidFill>
                  <a:schemeClr val="accent2">
                    <a:lumMod val="50000"/>
                  </a:schemeClr>
                </a:solidFill>
              </a:rPr>
              <a:t>/ Notre </a:t>
            </a:r>
            <a:r>
              <a:rPr lang="fr-CA" sz="1400" b="1" dirty="0" smtClean="0">
                <a:solidFill>
                  <a:schemeClr val="accent2">
                    <a:lumMod val="50000"/>
                  </a:schemeClr>
                </a:solidFill>
              </a:rPr>
              <a:t>façon </a:t>
            </a:r>
            <a:r>
              <a:rPr lang="fr-CA" sz="1400" b="1" dirty="0" smtClean="0">
                <a:solidFill>
                  <a:schemeClr val="accent2">
                    <a:lumMod val="50000"/>
                  </a:schemeClr>
                </a:solidFill>
              </a:rPr>
              <a:t>d’être?</a:t>
            </a:r>
            <a:r>
              <a:rPr lang="fr-FR" sz="1400" dirty="0" smtClean="0">
                <a:solidFill>
                  <a:schemeClr val="accent2">
                    <a:lumMod val="50000"/>
                  </a:schemeClr>
                </a:solidFill>
              </a:rPr>
              <a:t> </a:t>
            </a:r>
            <a:r>
              <a:rPr lang="fr-FR" sz="1200" i="1" dirty="0" smtClean="0">
                <a:solidFill>
                  <a:schemeClr val="accent2">
                    <a:lumMod val="50000"/>
                  </a:schemeClr>
                </a:solidFill>
              </a:rPr>
              <a:t>(</a:t>
            </a:r>
            <a:r>
              <a:rPr lang="fr-CA" sz="1200" i="1" dirty="0" smtClean="0">
                <a:solidFill>
                  <a:schemeClr val="accent2">
                    <a:lumMod val="50000"/>
                  </a:schemeClr>
                </a:solidFill>
              </a:rPr>
              <a:t>4 Principes</a:t>
            </a:r>
            <a:r>
              <a:rPr lang="fr-FR" sz="1200" i="1" dirty="0" smtClean="0">
                <a:solidFill>
                  <a:schemeClr val="accent2">
                    <a:lumMod val="50000"/>
                  </a:schemeClr>
                </a:solidFill>
              </a:rPr>
              <a:t>, </a:t>
            </a:r>
            <a:r>
              <a:rPr lang="fr-CA" sz="1200" i="1" dirty="0" smtClean="0">
                <a:solidFill>
                  <a:schemeClr val="accent2">
                    <a:lumMod val="50000"/>
                  </a:schemeClr>
                </a:solidFill>
              </a:rPr>
              <a:t>Loi des 2 pieds, Abeille</a:t>
            </a:r>
            <a:r>
              <a:rPr lang="fr-FR" sz="1200" i="1" dirty="0" smtClean="0">
                <a:solidFill>
                  <a:schemeClr val="accent2">
                    <a:lumMod val="50000"/>
                  </a:schemeClr>
                </a:solidFill>
              </a:rPr>
              <a:t>, </a:t>
            </a:r>
            <a:r>
              <a:rPr lang="fr-CA" sz="1200" i="1" dirty="0" smtClean="0">
                <a:solidFill>
                  <a:schemeClr val="accent2">
                    <a:lumMod val="50000"/>
                  </a:schemeClr>
                </a:solidFill>
              </a:rPr>
              <a:t>Papillon)</a:t>
            </a:r>
            <a:r>
              <a:rPr lang="fr-FR" sz="1200" i="1" dirty="0" smtClean="0">
                <a:solidFill>
                  <a:schemeClr val="accent2">
                    <a:lumMod val="50000"/>
                  </a:schemeClr>
                </a:solidFill>
              </a:rPr>
              <a:t> </a:t>
            </a:r>
          </a:p>
          <a:p>
            <a:pPr lvl="0" hangingPunct="0">
              <a:lnSpc>
                <a:spcPct val="150000"/>
              </a:lnSpc>
            </a:pPr>
            <a:r>
              <a:rPr lang="fr-FR" sz="1400" b="1" dirty="0" smtClean="0">
                <a:solidFill>
                  <a:schemeClr val="accent2">
                    <a:lumMod val="50000"/>
                  </a:schemeClr>
                </a:solidFill>
              </a:rPr>
              <a:t>6 . Créer l'ordre du jour</a:t>
            </a:r>
            <a:endParaRPr lang="fr-FR" sz="1400" b="1" dirty="0" smtClean="0">
              <a:solidFill>
                <a:schemeClr val="accent2">
                  <a:lumMod val="50000"/>
                </a:schemeClr>
              </a:solidFill>
            </a:endParaRPr>
          </a:p>
          <a:p>
            <a:pPr>
              <a:lnSpc>
                <a:spcPct val="150000"/>
              </a:lnSpc>
            </a:pPr>
            <a:r>
              <a:rPr lang="fr-FR" sz="1400" b="1" dirty="0" smtClean="0">
                <a:solidFill>
                  <a:schemeClr val="accent2">
                    <a:lumMod val="50000"/>
                  </a:schemeClr>
                </a:solidFill>
              </a:rPr>
              <a:t>7. Conclure une fois l'ordre du jour créé</a:t>
            </a:r>
          </a:p>
          <a:p>
            <a:endParaRPr lang="fr-FR" sz="1400" b="1" dirty="0" smtClean="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908720"/>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97031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r>
              <a:rPr lang="fr-FR" b="1" dirty="0" smtClean="0">
                <a:solidFill>
                  <a:schemeClr val="accent2">
                    <a:lumMod val="50000"/>
                  </a:schemeClr>
                </a:solidFill>
              </a:rPr>
              <a:t>Ouverture</a:t>
            </a:r>
            <a:endParaRPr lang="fr-FR" b="1" dirty="0" smtClean="0">
              <a:solidFill>
                <a:schemeClr val="accent2">
                  <a:lumMod val="50000"/>
                </a:schemeClr>
              </a:solidFill>
            </a:endParaRPr>
          </a:p>
          <a:p>
            <a:endParaRPr lang="fr-FR" dirty="0" smtClean="0">
              <a:solidFill>
                <a:schemeClr val="accent2">
                  <a:lumMod val="50000"/>
                </a:schemeClr>
              </a:solidFill>
            </a:endParaRPr>
          </a:p>
          <a:p>
            <a:pPr hangingPunct="0"/>
            <a:r>
              <a:rPr lang="fr-CA" b="1" dirty="0" smtClean="0">
                <a:solidFill>
                  <a:schemeClr val="accent2">
                    <a:lumMod val="50000"/>
                  </a:schemeClr>
                </a:solidFill>
              </a:rPr>
              <a:t>Le tout se déroule normalement en 60 minutes </a:t>
            </a:r>
            <a:r>
              <a:rPr lang="fr-CA" b="1" dirty="0" smtClean="0">
                <a:solidFill>
                  <a:schemeClr val="accent2">
                    <a:lumMod val="50000"/>
                  </a:schemeClr>
                </a:solidFill>
              </a:rPr>
              <a:t>approximativement</a:t>
            </a:r>
            <a:r>
              <a:rPr lang="fr-CA" b="1" dirty="0" smtClean="0">
                <a:solidFill>
                  <a:schemeClr val="accent2">
                    <a:lumMod val="50000"/>
                  </a:schemeClr>
                </a:solidFill>
              </a:rPr>
              <a:t> </a:t>
            </a:r>
            <a:r>
              <a:rPr lang="fr-CA" b="1" dirty="0" smtClean="0">
                <a:solidFill>
                  <a:schemeClr val="accent2">
                    <a:lumMod val="50000"/>
                  </a:schemeClr>
                </a:solidFill>
              </a:rPr>
              <a:t>:</a:t>
            </a:r>
          </a:p>
          <a:p>
            <a:pPr hangingPunct="0"/>
            <a:endParaRPr lang="fr-FR" b="1" dirty="0" smtClean="0">
              <a:solidFill>
                <a:schemeClr val="accent2">
                  <a:lumMod val="50000"/>
                </a:schemeClr>
              </a:solidFill>
            </a:endParaRPr>
          </a:p>
          <a:p>
            <a:pPr hangingPunct="0"/>
            <a:r>
              <a:rPr lang="fr-CA" dirty="0" smtClean="0">
                <a:solidFill>
                  <a:schemeClr val="accent2">
                    <a:lumMod val="50000"/>
                  </a:schemeClr>
                </a:solidFill>
              </a:rPr>
              <a:t>-   </a:t>
            </a:r>
            <a:r>
              <a:rPr lang="fr-CA" dirty="0" smtClean="0">
                <a:solidFill>
                  <a:schemeClr val="accent2">
                    <a:lumMod val="50000"/>
                  </a:schemeClr>
                </a:solidFill>
              </a:rPr>
              <a:t>2 min. </a:t>
            </a:r>
            <a:r>
              <a:rPr lang="fr-CA" dirty="0" smtClean="0">
                <a:solidFill>
                  <a:schemeClr val="accent2">
                    <a:lumMod val="50000"/>
                  </a:schemeClr>
                </a:solidFill>
              </a:rPr>
              <a:t>- retard </a:t>
            </a:r>
            <a:r>
              <a:rPr lang="fr-CA" dirty="0" smtClean="0">
                <a:solidFill>
                  <a:schemeClr val="accent2">
                    <a:lumMod val="50000"/>
                  </a:schemeClr>
                </a:solidFill>
              </a:rPr>
              <a:t>habituel</a:t>
            </a:r>
            <a:endParaRPr lang="fr-FR" dirty="0" smtClean="0">
              <a:solidFill>
                <a:schemeClr val="accent2">
                  <a:lumMod val="50000"/>
                </a:schemeClr>
              </a:solidFill>
            </a:endParaRPr>
          </a:p>
          <a:p>
            <a:pPr hangingPunct="0"/>
            <a:r>
              <a:rPr lang="fr-CA" dirty="0" smtClean="0">
                <a:solidFill>
                  <a:schemeClr val="accent2">
                    <a:lumMod val="50000"/>
                  </a:schemeClr>
                </a:solidFill>
              </a:rPr>
              <a:t>-   3 min. -</a:t>
            </a:r>
            <a:r>
              <a:rPr lang="fr-CA" dirty="0" smtClean="0">
                <a:solidFill>
                  <a:schemeClr val="accent2">
                    <a:lumMod val="50000"/>
                  </a:schemeClr>
                </a:solidFill>
              </a:rPr>
              <a:t> annonce du thème par le facilitateur qui se présente</a:t>
            </a:r>
            <a:endParaRPr lang="fr-FR" dirty="0" smtClean="0">
              <a:solidFill>
                <a:schemeClr val="accent2">
                  <a:lumMod val="50000"/>
                </a:schemeClr>
              </a:solidFill>
            </a:endParaRPr>
          </a:p>
          <a:p>
            <a:pPr hangingPunct="0"/>
            <a:r>
              <a:rPr lang="fr-CA" dirty="0" smtClean="0">
                <a:solidFill>
                  <a:schemeClr val="accent2">
                    <a:lumMod val="50000"/>
                  </a:schemeClr>
                </a:solidFill>
              </a:rPr>
              <a:t>-   5 min. - mot de bienvenue (hôte</a:t>
            </a:r>
            <a:r>
              <a:rPr lang="fr-CA" dirty="0" smtClean="0">
                <a:solidFill>
                  <a:schemeClr val="accent2">
                    <a:lumMod val="50000"/>
                  </a:schemeClr>
                </a:solidFill>
              </a:rPr>
              <a:t>)</a:t>
            </a:r>
            <a:endParaRPr lang="fr-FR" dirty="0" smtClean="0">
              <a:solidFill>
                <a:schemeClr val="accent2">
                  <a:lumMod val="50000"/>
                </a:schemeClr>
              </a:solidFill>
            </a:endParaRPr>
          </a:p>
          <a:p>
            <a:pPr hangingPunct="0">
              <a:buFontTx/>
              <a:buChar char="-"/>
            </a:pPr>
            <a:r>
              <a:rPr lang="fr-CA" dirty="0" smtClean="0">
                <a:solidFill>
                  <a:schemeClr val="accent2">
                    <a:lumMod val="50000"/>
                  </a:schemeClr>
                </a:solidFill>
              </a:rPr>
              <a:t> 10 min. - de méditation du cercle de lumière, </a:t>
            </a:r>
            <a:r>
              <a:rPr lang="fr-CA" i="1" dirty="0" smtClean="0">
                <a:solidFill>
                  <a:schemeClr val="accent2">
                    <a:lumMod val="50000"/>
                  </a:schemeClr>
                </a:solidFill>
              </a:rPr>
              <a:t>perceptions</a:t>
            </a:r>
            <a:endParaRPr lang="fr-FR" i="1" dirty="0" smtClean="0">
              <a:solidFill>
                <a:schemeClr val="accent2">
                  <a:lumMod val="50000"/>
                </a:schemeClr>
              </a:solidFill>
            </a:endParaRPr>
          </a:p>
          <a:p>
            <a:pPr hangingPunct="0"/>
            <a:r>
              <a:rPr lang="fr-CA" dirty="0" smtClean="0">
                <a:solidFill>
                  <a:schemeClr val="accent2">
                    <a:lumMod val="50000"/>
                  </a:schemeClr>
                </a:solidFill>
              </a:rPr>
              <a:t>- 10 </a:t>
            </a:r>
            <a:r>
              <a:rPr lang="fr-CA" dirty="0" smtClean="0">
                <a:solidFill>
                  <a:schemeClr val="accent2">
                    <a:lumMod val="50000"/>
                  </a:schemeClr>
                </a:solidFill>
              </a:rPr>
              <a:t>min. - explications de la démarche (facilitateur)</a:t>
            </a:r>
          </a:p>
          <a:p>
            <a:pPr hangingPunct="0"/>
            <a:r>
              <a:rPr lang="fr-CA" dirty="0" smtClean="0">
                <a:solidFill>
                  <a:schemeClr val="accent2">
                    <a:lumMod val="50000"/>
                  </a:schemeClr>
                </a:solidFill>
              </a:rPr>
              <a:t>- </a:t>
            </a:r>
            <a:r>
              <a:rPr lang="fr-CA" dirty="0" smtClean="0">
                <a:solidFill>
                  <a:schemeClr val="accent2">
                    <a:lumMod val="50000"/>
                  </a:schemeClr>
                </a:solidFill>
              </a:rPr>
              <a:t>15 </a:t>
            </a:r>
            <a:r>
              <a:rPr lang="fr-CA" dirty="0" smtClean="0">
                <a:solidFill>
                  <a:schemeClr val="accent2">
                    <a:lumMod val="50000"/>
                  </a:schemeClr>
                </a:solidFill>
              </a:rPr>
              <a:t>min</a:t>
            </a:r>
            <a:r>
              <a:rPr lang="fr-CA" dirty="0" smtClean="0">
                <a:solidFill>
                  <a:schemeClr val="accent2">
                    <a:lumMod val="50000"/>
                  </a:schemeClr>
                </a:solidFill>
              </a:rPr>
              <a:t>. - identification des </a:t>
            </a:r>
            <a:r>
              <a:rPr lang="fr-CA" dirty="0" smtClean="0">
                <a:solidFill>
                  <a:schemeClr val="accent2">
                    <a:lumMod val="50000"/>
                  </a:schemeClr>
                </a:solidFill>
              </a:rPr>
              <a:t>sujets</a:t>
            </a:r>
            <a:endParaRPr lang="fr-FR" dirty="0" smtClean="0">
              <a:solidFill>
                <a:schemeClr val="accent2">
                  <a:lumMod val="50000"/>
                </a:schemeClr>
              </a:solidFill>
            </a:endParaRPr>
          </a:p>
          <a:p>
            <a:pPr hangingPunct="0"/>
            <a:r>
              <a:rPr lang="fr-CA" dirty="0" smtClean="0">
                <a:solidFill>
                  <a:schemeClr val="accent2">
                    <a:lumMod val="50000"/>
                  </a:schemeClr>
                </a:solidFill>
              </a:rPr>
              <a:t>-   5 min. - dernières directives (facilitateur)</a:t>
            </a:r>
            <a:endParaRPr lang="fr-FR" dirty="0" smtClean="0">
              <a:solidFill>
                <a:schemeClr val="accent2">
                  <a:lumMod val="50000"/>
                </a:schemeClr>
              </a:solidFill>
            </a:endParaRPr>
          </a:p>
          <a:p>
            <a:r>
              <a:rPr lang="fr-CA" dirty="0" smtClean="0">
                <a:solidFill>
                  <a:schemeClr val="accent2">
                    <a:lumMod val="50000"/>
                  </a:schemeClr>
                </a:solidFill>
              </a:rPr>
              <a:t>- </a:t>
            </a:r>
            <a:r>
              <a:rPr lang="fr-CA" dirty="0" smtClean="0">
                <a:solidFill>
                  <a:schemeClr val="accent2">
                    <a:lumMod val="50000"/>
                  </a:schemeClr>
                </a:solidFill>
              </a:rPr>
              <a:t>10 </a:t>
            </a:r>
            <a:r>
              <a:rPr lang="fr-CA" dirty="0" smtClean="0">
                <a:solidFill>
                  <a:schemeClr val="accent2">
                    <a:lumMod val="50000"/>
                  </a:schemeClr>
                </a:solidFill>
              </a:rPr>
              <a:t>min. -  pour que les participants s’inscrivent aux sujets de leur choix.</a:t>
            </a:r>
            <a:endParaRPr lang="fr-FR" dirty="0" smtClean="0">
              <a:solidFill>
                <a:schemeClr val="accent2">
                  <a:lumMod val="50000"/>
                </a:schemeClr>
              </a:solidFill>
            </a:endParaRPr>
          </a:p>
          <a:p>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631763"/>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Présentation du facilitateur :</a:t>
            </a:r>
            <a:endParaRPr lang="fr-FR" b="1" dirty="0" smtClean="0">
              <a:solidFill>
                <a:schemeClr val="accent2">
                  <a:lumMod val="50000"/>
                </a:schemeClr>
              </a:solidFill>
            </a:endParaRPr>
          </a:p>
          <a:p>
            <a:endParaRPr lang="fr-FR" dirty="0" smtClean="0">
              <a:solidFill>
                <a:schemeClr val="accent2">
                  <a:lumMod val="50000"/>
                </a:schemeClr>
              </a:solidFill>
            </a:endParaRPr>
          </a:p>
          <a:p>
            <a:pPr hangingPunct="0">
              <a:buFontTx/>
              <a:buChar char="-"/>
            </a:pPr>
            <a:r>
              <a:rPr lang="fr-FR" sz="1600" dirty="0" smtClean="0">
                <a:solidFill>
                  <a:schemeClr val="accent2">
                    <a:lumMod val="50000"/>
                  </a:schemeClr>
                </a:solidFill>
              </a:rPr>
              <a:t> 30 </a:t>
            </a:r>
            <a:r>
              <a:rPr lang="fr-FR" sz="1600" dirty="0" smtClean="0">
                <a:solidFill>
                  <a:schemeClr val="accent2">
                    <a:lumMod val="50000"/>
                  </a:schemeClr>
                </a:solidFill>
              </a:rPr>
              <a:t>ans d'expérience en relations humaines, </a:t>
            </a:r>
            <a:endParaRPr lang="fr-FR" sz="1600" dirty="0" smtClean="0">
              <a:solidFill>
                <a:schemeClr val="accent2">
                  <a:lumMod val="50000"/>
                </a:schemeClr>
              </a:solidFill>
            </a:endParaRPr>
          </a:p>
          <a:p>
            <a:pPr hangingPunct="0">
              <a:buFontTx/>
              <a:buChar char="-"/>
            </a:pPr>
            <a:r>
              <a:rPr lang="fr-FR" sz="1600" dirty="0" smtClean="0">
                <a:solidFill>
                  <a:schemeClr val="accent2">
                    <a:lumMod val="50000"/>
                  </a:schemeClr>
                </a:solidFill>
              </a:rPr>
              <a:t> </a:t>
            </a:r>
            <a:r>
              <a:rPr lang="fr-FR" sz="1600" dirty="0" smtClean="0">
                <a:solidFill>
                  <a:schemeClr val="accent2">
                    <a:lumMod val="50000"/>
                  </a:schemeClr>
                </a:solidFill>
              </a:rPr>
              <a:t>Formateur en développement </a:t>
            </a:r>
            <a:r>
              <a:rPr lang="fr-FR" sz="1600" dirty="0" smtClean="0">
                <a:solidFill>
                  <a:schemeClr val="accent2">
                    <a:lumMod val="50000"/>
                  </a:schemeClr>
                </a:solidFill>
              </a:rPr>
              <a:t>personnel. </a:t>
            </a:r>
            <a:endParaRPr lang="fr-FR" sz="1600" dirty="0" smtClean="0">
              <a:solidFill>
                <a:schemeClr val="accent2">
                  <a:lumMod val="50000"/>
                </a:schemeClr>
              </a:solidFill>
            </a:endParaRPr>
          </a:p>
          <a:p>
            <a:pPr hangingPunct="0">
              <a:buFontTx/>
              <a:buChar char="-"/>
            </a:pPr>
            <a:r>
              <a:rPr lang="fr-FR" sz="1600" dirty="0" smtClean="0">
                <a:solidFill>
                  <a:schemeClr val="accent2">
                    <a:lumMod val="50000"/>
                  </a:schemeClr>
                </a:solidFill>
              </a:rPr>
              <a:t> Carrière </a:t>
            </a:r>
            <a:r>
              <a:rPr lang="fr-FR" sz="1600" dirty="0" smtClean="0">
                <a:solidFill>
                  <a:schemeClr val="accent2">
                    <a:lumMod val="50000"/>
                  </a:schemeClr>
                </a:solidFill>
              </a:rPr>
              <a:t>chez Hewlett-Packard et chez Etam (prêt à porter), où j'ai </a:t>
            </a:r>
            <a:r>
              <a:rPr lang="fr-FR" sz="1600" dirty="0" smtClean="0">
                <a:solidFill>
                  <a:schemeClr val="accent2">
                    <a:lumMod val="50000"/>
                  </a:schemeClr>
                </a:solidFill>
              </a:rPr>
              <a:t>été</a:t>
            </a:r>
            <a:br>
              <a:rPr lang="fr-FR" sz="1600" dirty="0" smtClean="0">
                <a:solidFill>
                  <a:schemeClr val="accent2">
                    <a:lumMod val="50000"/>
                  </a:schemeClr>
                </a:solidFill>
              </a:rPr>
            </a:br>
            <a:r>
              <a:rPr lang="fr-FR" sz="1600" dirty="0" smtClean="0">
                <a:solidFill>
                  <a:schemeClr val="accent2">
                    <a:lumMod val="50000"/>
                  </a:schemeClr>
                </a:solidFill>
              </a:rPr>
              <a:t>  successivement </a:t>
            </a:r>
            <a:r>
              <a:rPr lang="fr-FR" sz="1600" b="1" dirty="0" smtClean="0">
                <a:solidFill>
                  <a:schemeClr val="accent2">
                    <a:lumMod val="50000"/>
                  </a:schemeClr>
                </a:solidFill>
              </a:rPr>
              <a:t>Responsable des Ressources Humaines</a:t>
            </a:r>
            <a:r>
              <a:rPr lang="fr-FR" sz="1600" dirty="0" smtClean="0">
                <a:solidFill>
                  <a:schemeClr val="accent2">
                    <a:lumMod val="50000"/>
                  </a:schemeClr>
                </a:solidFill>
              </a:rPr>
              <a:t>, et </a:t>
            </a:r>
            <a:r>
              <a:rPr lang="fr-FR" sz="1600" b="1" dirty="0" smtClean="0">
                <a:solidFill>
                  <a:schemeClr val="accent2">
                    <a:lumMod val="50000"/>
                  </a:schemeClr>
                </a:solidFill>
              </a:rPr>
              <a:t>coach interne</a:t>
            </a:r>
            <a:r>
              <a:rPr lang="fr-FR" sz="1600" dirty="0" smtClean="0">
                <a:solidFill>
                  <a:schemeClr val="accent2">
                    <a:lumMod val="50000"/>
                  </a:schemeClr>
                </a:solidFill>
              </a:rPr>
              <a:t>.</a:t>
            </a:r>
          </a:p>
          <a:p>
            <a:pPr hangingPunct="0">
              <a:buFontTx/>
              <a:buChar char="-"/>
            </a:pPr>
            <a:r>
              <a:rPr lang="fr-FR" sz="1600" dirty="0" smtClean="0">
                <a:solidFill>
                  <a:schemeClr val="accent2">
                    <a:lumMod val="50000"/>
                  </a:schemeClr>
                </a:solidFill>
              </a:rPr>
              <a:t> En 2011, je suis </a:t>
            </a:r>
            <a:r>
              <a:rPr lang="fr-FR" sz="1600" dirty="0" smtClean="0">
                <a:solidFill>
                  <a:schemeClr val="accent2">
                    <a:lumMod val="50000"/>
                  </a:schemeClr>
                </a:solidFill>
              </a:rPr>
              <a:t>devenue </a:t>
            </a:r>
            <a:r>
              <a:rPr lang="fr-FR" sz="1600" dirty="0" smtClean="0">
                <a:solidFill>
                  <a:schemeClr val="accent2">
                    <a:lumMod val="50000"/>
                  </a:schemeClr>
                </a:solidFill>
              </a:rPr>
              <a:t>spécialiste de l'OST (FO), c'est-à-dire des </a:t>
            </a:r>
            <a:r>
              <a:rPr lang="fr-FR" sz="1600" dirty="0" smtClean="0">
                <a:solidFill>
                  <a:schemeClr val="accent2">
                    <a:lumMod val="50000"/>
                  </a:schemeClr>
                </a:solidFill>
              </a:rPr>
              <a:t>techniques </a:t>
            </a:r>
            <a:r>
              <a:rPr lang="fr-FR" sz="1600" dirty="0" smtClean="0">
                <a:solidFill>
                  <a:schemeClr val="accent2">
                    <a:lumMod val="50000"/>
                  </a:schemeClr>
                </a:solidFill>
              </a:rPr>
              <a:t> </a:t>
            </a:r>
            <a:br>
              <a:rPr lang="fr-FR" sz="1600" dirty="0" smtClean="0">
                <a:solidFill>
                  <a:schemeClr val="accent2">
                    <a:lumMod val="50000"/>
                  </a:schemeClr>
                </a:solidFill>
              </a:rPr>
            </a:br>
            <a:r>
              <a:rPr lang="fr-FR" sz="1600" dirty="0" smtClean="0">
                <a:solidFill>
                  <a:schemeClr val="accent2">
                    <a:lumMod val="50000"/>
                  </a:schemeClr>
                </a:solidFill>
              </a:rPr>
              <a:t>  de </a:t>
            </a:r>
            <a:r>
              <a:rPr lang="fr-FR" sz="1600" dirty="0" smtClean="0">
                <a:solidFill>
                  <a:schemeClr val="accent2">
                    <a:lumMod val="50000"/>
                  </a:schemeClr>
                </a:solidFill>
              </a:rPr>
              <a:t>communication </a:t>
            </a:r>
            <a:r>
              <a:rPr lang="fr-FR" sz="1600" dirty="0" smtClean="0">
                <a:solidFill>
                  <a:schemeClr val="accent2">
                    <a:lumMod val="50000"/>
                  </a:schemeClr>
                </a:solidFill>
              </a:rPr>
              <a:t>participative</a:t>
            </a:r>
            <a:r>
              <a:rPr lang="fr-FR" sz="1600" dirty="0" smtClean="0">
                <a:solidFill>
                  <a:schemeClr val="accent2">
                    <a:lumMod val="50000"/>
                  </a:schemeClr>
                </a:solidFill>
              </a:rPr>
              <a:t> </a:t>
            </a:r>
            <a:r>
              <a:rPr lang="fr-FR" sz="1600" dirty="0" smtClean="0">
                <a:solidFill>
                  <a:schemeClr val="accent2">
                    <a:lumMod val="50000"/>
                  </a:schemeClr>
                </a:solidFill>
              </a:rPr>
              <a:t>fondée </a:t>
            </a:r>
            <a:r>
              <a:rPr lang="fr-FR" sz="1600" dirty="0" smtClean="0">
                <a:solidFill>
                  <a:schemeClr val="accent2">
                    <a:lumMod val="50000"/>
                  </a:schemeClr>
                </a:solidFill>
              </a:rPr>
              <a:t>sur l'intelligence collective. J'ai </a:t>
            </a:r>
            <a:r>
              <a:rPr lang="fr-FR" sz="1600" dirty="0" smtClean="0">
                <a:solidFill>
                  <a:schemeClr val="accent2">
                    <a:lumMod val="50000"/>
                  </a:schemeClr>
                </a:solidFill>
              </a:rPr>
              <a:t/>
            </a:r>
            <a:br>
              <a:rPr lang="fr-FR" sz="1600" dirty="0" smtClean="0">
                <a:solidFill>
                  <a:schemeClr val="accent2">
                    <a:lumMod val="50000"/>
                  </a:schemeClr>
                </a:solidFill>
              </a:rPr>
            </a:br>
            <a:r>
              <a:rPr lang="fr-FR" sz="1600" dirty="0" smtClean="0">
                <a:solidFill>
                  <a:schemeClr val="accent2">
                    <a:lumMod val="50000"/>
                  </a:schemeClr>
                </a:solidFill>
              </a:rPr>
              <a:t>  accompagné </a:t>
            </a:r>
            <a:r>
              <a:rPr lang="fr-FR" sz="1600" dirty="0" smtClean="0">
                <a:solidFill>
                  <a:schemeClr val="accent2">
                    <a:lumMod val="50000"/>
                  </a:schemeClr>
                </a:solidFill>
              </a:rPr>
              <a:t>des équipes pour motiver et fédérer les salariés autour de projets </a:t>
            </a:r>
            <a:r>
              <a:rPr lang="fr-FR" sz="1600" dirty="0" smtClean="0">
                <a:solidFill>
                  <a:schemeClr val="accent2">
                    <a:lumMod val="50000"/>
                  </a:schemeClr>
                </a:solidFill>
              </a:rPr>
              <a:t/>
            </a:r>
            <a:br>
              <a:rPr lang="fr-FR" sz="1600" dirty="0" smtClean="0">
                <a:solidFill>
                  <a:schemeClr val="accent2">
                    <a:lumMod val="50000"/>
                  </a:schemeClr>
                </a:solidFill>
              </a:rPr>
            </a:br>
            <a:r>
              <a:rPr lang="fr-FR" sz="1600" dirty="0" smtClean="0">
                <a:solidFill>
                  <a:schemeClr val="accent2">
                    <a:lumMod val="50000"/>
                  </a:schemeClr>
                </a:solidFill>
              </a:rPr>
              <a:t>  d'entreprises</a:t>
            </a:r>
            <a:r>
              <a:rPr lang="fr-FR" sz="1600" dirty="0" smtClean="0">
                <a:solidFill>
                  <a:schemeClr val="accent2">
                    <a:lumMod val="50000"/>
                  </a:schemeClr>
                </a:solidFill>
              </a:rPr>
              <a:t>. </a:t>
            </a:r>
            <a:endParaRPr lang="fr-FR" sz="1600" dirty="0" smtClean="0">
              <a:solidFill>
                <a:schemeClr val="accent2">
                  <a:lumMod val="50000"/>
                </a:schemeClr>
              </a:solidFill>
            </a:endParaRPr>
          </a:p>
          <a:p>
            <a:pPr hangingPunct="0">
              <a:buFontTx/>
              <a:buChar char="-"/>
            </a:pPr>
            <a:r>
              <a:rPr lang="fr-FR" sz="1600" dirty="0" smtClean="0">
                <a:solidFill>
                  <a:schemeClr val="accent2">
                    <a:lumMod val="50000"/>
                  </a:schemeClr>
                </a:solidFill>
              </a:rPr>
              <a:t> Je prépare mon diplôme de Maître Praticien Sophrologue. C'est ce qui nous</a:t>
            </a:r>
            <a:br>
              <a:rPr lang="fr-FR" sz="1600" dirty="0" smtClean="0">
                <a:solidFill>
                  <a:schemeClr val="accent2">
                    <a:lumMod val="50000"/>
                  </a:schemeClr>
                </a:solidFill>
              </a:rPr>
            </a:br>
            <a:r>
              <a:rPr lang="fr-FR" sz="1600" dirty="0" smtClean="0">
                <a:solidFill>
                  <a:schemeClr val="accent2">
                    <a:lumMod val="50000"/>
                  </a:schemeClr>
                </a:solidFill>
              </a:rPr>
              <a:t>   donne l'opportunité d'être ensemble aujourd'hui dans le cadre de mon stage </a:t>
            </a:r>
            <a:br>
              <a:rPr lang="fr-FR" sz="1600" dirty="0" smtClean="0">
                <a:solidFill>
                  <a:schemeClr val="accent2">
                    <a:lumMod val="50000"/>
                  </a:schemeClr>
                </a:solidFill>
              </a:rPr>
            </a:br>
            <a:r>
              <a:rPr lang="fr-FR" sz="1600" dirty="0" smtClean="0">
                <a:solidFill>
                  <a:schemeClr val="accent2">
                    <a:lumMod val="50000"/>
                  </a:schemeClr>
                </a:solidFill>
              </a:rPr>
              <a:t>   d'étude.</a:t>
            </a:r>
            <a:endParaRPr lang="fr-FR" sz="1600" dirty="0" smtClean="0">
              <a:solidFill>
                <a:schemeClr val="accent2">
                  <a:lumMod val="50000"/>
                </a:schemeClr>
              </a:solidFill>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38554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dirty="0" smtClean="0">
                <a:solidFill>
                  <a:schemeClr val="accent2">
                    <a:lumMod val="50000"/>
                  </a:schemeClr>
                </a:solidFill>
              </a:rPr>
              <a:t>Forum Ouvert = Anamnèse du groupe Convergence</a:t>
            </a:r>
          </a:p>
          <a:p>
            <a:r>
              <a:rPr lang="fr-FR" sz="1600" dirty="0" smtClean="0">
                <a:solidFill>
                  <a:schemeClr val="accent2">
                    <a:lumMod val="50000"/>
                  </a:schemeClr>
                </a:solidFill>
              </a:rPr>
              <a:t>Et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Objectif</a:t>
            </a:r>
          </a:p>
          <a:p>
            <a:endParaRPr lang="fr-FR" sz="1600" dirty="0" smtClean="0">
              <a:solidFill>
                <a:schemeClr val="accent2">
                  <a:lumMod val="50000"/>
                </a:schemeClr>
              </a:solidFill>
            </a:endParaRPr>
          </a:p>
          <a:p>
            <a:r>
              <a:rPr lang="fr-FR" sz="1600" dirty="0" smtClean="0">
                <a:solidFill>
                  <a:schemeClr val="accent2">
                    <a:lumMod val="50000"/>
                  </a:schemeClr>
                </a:solidFill>
              </a:rPr>
              <a:t>Mise en scène</a:t>
            </a:r>
          </a:p>
          <a:p>
            <a:endParaRPr lang="fr-FR" sz="1600" dirty="0" smtClean="0">
              <a:solidFill>
                <a:schemeClr val="accent2">
                  <a:lumMod val="50000"/>
                </a:schemeClr>
              </a:solidFill>
            </a:endParaRPr>
          </a:p>
          <a:p>
            <a:r>
              <a:rPr lang="fr-FR" sz="1600" dirty="0" smtClean="0">
                <a:solidFill>
                  <a:schemeClr val="accent2">
                    <a:lumMod val="50000"/>
                  </a:schemeClr>
                </a:solidFill>
              </a:rPr>
              <a:t>Consignes :</a:t>
            </a:r>
          </a:p>
          <a:p>
            <a:r>
              <a:rPr lang="fr-FR" sz="1400" dirty="0" smtClean="0">
                <a:solidFill>
                  <a:schemeClr val="accent2">
                    <a:lumMod val="50000"/>
                  </a:schemeClr>
                </a:solidFill>
              </a:rPr>
              <a:t>L'attribution des points</a:t>
            </a:r>
          </a:p>
          <a:p>
            <a:endParaRPr lang="fr-FR" dirty="0" smtClean="0">
              <a:solidFill>
                <a:schemeClr val="accent2">
                  <a:lumMod val="50000"/>
                </a:schemeClr>
              </a:solidFill>
            </a:endParaRPr>
          </a:p>
          <a:p>
            <a:endParaRPr lang="fr-FR" dirty="0" smtClean="0"/>
          </a:p>
          <a:p>
            <a:endParaRPr lang="fr-FR" dirty="0" smtClean="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922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539552" y="1628800"/>
            <a:ext cx="7632848" cy="160043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Anamnèse du groupe Plan d'Actions Individuel et </a:t>
            </a:r>
            <a:r>
              <a:rPr lang="fr-FR" sz="1600" dirty="0" smtClean="0">
                <a:solidFill>
                  <a:schemeClr val="accent2">
                    <a:lumMod val="50000"/>
                  </a:schemeClr>
                </a:solidFill>
              </a:rPr>
              <a:t>Collectif</a:t>
            </a:r>
          </a:p>
          <a:p>
            <a:endParaRPr lang="fr-FR" sz="1600" b="1" u="sng" dirty="0" smtClean="0">
              <a:solidFill>
                <a:schemeClr val="accent2">
                  <a:lumMod val="50000"/>
                </a:schemeClr>
              </a:solidFill>
            </a:endParaRPr>
          </a:p>
          <a:p>
            <a:r>
              <a:rPr lang="fr-FR" sz="1600" b="1" u="sng" dirty="0" smtClean="0">
                <a:solidFill>
                  <a:schemeClr val="accent2">
                    <a:lumMod val="50000"/>
                  </a:schemeClr>
                </a:solidFill>
              </a:rPr>
              <a:t>Attribution des points :</a:t>
            </a:r>
            <a:endParaRPr lang="fr-FR" sz="1600" b="1" u="sng" dirty="0" smtClean="0">
              <a:solidFill>
                <a:schemeClr val="accent2">
                  <a:lumMod val="50000"/>
                </a:schemeClr>
              </a:solidFill>
            </a:endParaRP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1"/>
            <a:ext cx="7632848" cy="135421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Clôture du FO</a:t>
            </a:r>
          </a:p>
          <a:p>
            <a:r>
              <a:rPr lang="fr-FR" sz="1600" dirty="0" smtClean="0">
                <a:solidFill>
                  <a:schemeClr val="accent2">
                    <a:lumMod val="50000"/>
                  </a:schemeClr>
                </a:solidFill>
              </a:rPr>
              <a:t>Objectif : Suivi d'avancement de la mise en </a:t>
            </a:r>
            <a:r>
              <a:rPr lang="fr-FR" sz="1600" dirty="0" err="1" smtClean="0">
                <a:solidFill>
                  <a:schemeClr val="accent2">
                    <a:lumMod val="50000"/>
                  </a:schemeClr>
                </a:solidFill>
              </a:rPr>
              <a:t>oeuvre</a:t>
            </a:r>
            <a:r>
              <a:rPr lang="fr-FR" sz="1600" dirty="0" smtClean="0">
                <a:solidFill>
                  <a:schemeClr val="accent2">
                    <a:lumMod val="50000"/>
                  </a:schemeClr>
                </a:solidFill>
              </a:rPr>
              <a:t> du plan d'actions.</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7. Fiches techniques Sophrologie</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9364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sz="1400" b="1" dirty="0" smtClean="0">
                <a:solidFill>
                  <a:schemeClr val="accent2">
                    <a:lumMod val="50000"/>
                  </a:schemeClr>
                </a:solidFill>
              </a:rPr>
              <a:t>Protocoles :</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SDB</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SDBV</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SCPSC</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SAP</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SMSP</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TRSD</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Sophro ludique des capacités</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Histoire collective</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SPV</a:t>
            </a:r>
          </a:p>
          <a:p>
            <a:pPr>
              <a:buFontTx/>
              <a:buChar char="-"/>
            </a:pPr>
            <a:r>
              <a:rPr lang="fr-FR" sz="1400" dirty="0" smtClean="0">
                <a:solidFill>
                  <a:schemeClr val="accent2">
                    <a:lumMod val="50000"/>
                  </a:schemeClr>
                </a:solidFill>
              </a:rPr>
              <a:t> SA-SC</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SPF</a:t>
            </a:r>
          </a:p>
          <a:p>
            <a:pPr>
              <a:buFontTx/>
              <a:buChar char="-"/>
            </a:pPr>
            <a:endParaRPr lang="fr-FR" sz="1400" dirty="0" smtClean="0">
              <a:solidFill>
                <a:schemeClr val="accent2">
                  <a:lumMod val="50000"/>
                </a:schemeClr>
              </a:solidFill>
            </a:endParaRPr>
          </a:p>
          <a:p>
            <a:r>
              <a:rPr lang="fr-FR" sz="1400" b="1" dirty="0" smtClean="0">
                <a:solidFill>
                  <a:schemeClr val="accent2">
                    <a:lumMod val="50000"/>
                  </a:schemeClr>
                </a:solidFill>
              </a:rPr>
              <a:t>Techniques complémentaires :</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Exercices de RDC1, RDC2</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Geste signal</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Mudra</a:t>
            </a:r>
          </a:p>
          <a:p>
            <a:pPr>
              <a:buFontTx/>
              <a:buChar char="-"/>
            </a:pPr>
            <a:r>
              <a:rPr lang="fr-FR" sz="1400" dirty="0" err="1" smtClean="0">
                <a:solidFill>
                  <a:schemeClr val="accent2">
                    <a:lumMod val="50000"/>
                  </a:schemeClr>
                </a:solidFill>
              </a:rPr>
              <a:t>Tratac</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Posture Orthostatique</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Jacobson</a:t>
            </a:r>
            <a:endParaRPr lang="fr-FR" sz="1400"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1. Ouverture du FO : Méditation du cercle de lumière </a:t>
            </a:r>
            <a:r>
              <a:rPr lang="fr-FR" i="1" dirty="0" smtClean="0">
                <a:solidFill>
                  <a:schemeClr val="accent2">
                    <a:lumMod val="50000"/>
                  </a:schemeClr>
                </a:solidFill>
              </a:rPr>
              <a:t>(10 mn)</a:t>
            </a:r>
            <a:endParaRPr lang="fr-FR" i="1"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Evacuer toutes tensions ou penser négatives de participants et de la pièce</a:t>
            </a:r>
          </a:p>
          <a:p>
            <a:endParaRPr lang="fr-FR" sz="1600" dirty="0" smtClean="0">
              <a:solidFill>
                <a:schemeClr val="accent2">
                  <a:lumMod val="50000"/>
                </a:schemeClr>
              </a:solidFill>
            </a:endParaRPr>
          </a:p>
          <a:p>
            <a:r>
              <a:rPr lang="fr-FR" sz="1400" dirty="0" smtClean="0">
                <a:solidFill>
                  <a:schemeClr val="accent2">
                    <a:lumMod val="50000"/>
                  </a:schemeClr>
                </a:solidFill>
              </a:rPr>
              <a:t>Assurer aux participants une pleine disponibilité d'esprit sans fatigue physique. Leur offrir une parenthèse de détente.</a:t>
            </a:r>
          </a:p>
          <a:p>
            <a:endParaRPr lang="fr-FR" dirty="0" smtClean="0">
              <a:solidFill>
                <a:schemeClr val="accent2">
                  <a:lumMod val="50000"/>
                </a:schemeClr>
              </a:solidFill>
            </a:endParaRPr>
          </a:p>
          <a:p>
            <a:r>
              <a:rPr lang="fr-FR" b="1" u="sng" dirty="0" smtClean="0">
                <a:solidFill>
                  <a:schemeClr val="accent2">
                    <a:lumMod val="50000"/>
                  </a:schemeClr>
                </a:solidFill>
              </a:rPr>
              <a:t>2. Clôture de la séance : Sophro de base </a:t>
            </a:r>
            <a:r>
              <a:rPr lang="fr-FR" dirty="0" smtClean="0">
                <a:solidFill>
                  <a:schemeClr val="accent2">
                    <a:lumMod val="50000"/>
                  </a:schemeClr>
                </a:solidFill>
              </a:rPr>
              <a:t>(SDB, 30 mn)</a:t>
            </a:r>
            <a:endParaRPr lang="fr-FR" dirty="0" smtClean="0">
              <a:solidFill>
                <a:schemeClr val="accent2">
                  <a:lumMod val="50000"/>
                </a:schemeClr>
              </a:solidFill>
            </a:endParaRP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sz="1600" dirty="0" smtClean="0">
                <a:solidFill>
                  <a:schemeClr val="accent2">
                    <a:lumMod val="50000"/>
                  </a:schemeClr>
                </a:solidFill>
              </a:rPr>
              <a:t>:</a:t>
            </a:r>
            <a:r>
              <a:rPr lang="fr-FR" dirty="0" smtClean="0">
                <a:solidFill>
                  <a:schemeClr val="accent2">
                    <a:lumMod val="50000"/>
                  </a:schemeClr>
                </a:solidFill>
              </a:rPr>
              <a:t> </a:t>
            </a:r>
            <a:r>
              <a:rPr lang="fr-FR" sz="1400" dirty="0" smtClean="0">
                <a:solidFill>
                  <a:schemeClr val="accent2">
                    <a:lumMod val="50000"/>
                  </a:schemeClr>
                </a:solidFill>
              </a:rPr>
              <a:t>Intégrer les évènements de la séance.</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Pratique qui a pour effet de réduire efficacement les effets nocifs </a:t>
            </a:r>
            <a:r>
              <a:rPr lang="fr-FR" sz="1400" dirty="0" smtClean="0">
                <a:solidFill>
                  <a:schemeClr val="accent2">
                    <a:lumMod val="50000"/>
                  </a:schemeClr>
                </a:solidFill>
              </a:rPr>
              <a:t>de l'</a:t>
            </a:r>
            <a:r>
              <a:rPr lang="fr-FR" sz="1400" dirty="0" err="1" smtClean="0">
                <a:solidFill>
                  <a:schemeClr val="accent2">
                    <a:lumMod val="50000"/>
                  </a:schemeClr>
                </a:solidFill>
              </a:rPr>
              <a:t>effervence</a:t>
            </a:r>
            <a:r>
              <a:rPr lang="fr-FR" sz="1400" dirty="0" smtClean="0">
                <a:solidFill>
                  <a:schemeClr val="accent2">
                    <a:lumMod val="50000"/>
                  </a:schemeClr>
                </a:solidFill>
              </a:rPr>
              <a:t> de la réunion, </a:t>
            </a:r>
            <a:r>
              <a:rPr lang="fr-FR" sz="1400" dirty="0" smtClean="0">
                <a:solidFill>
                  <a:schemeClr val="accent2">
                    <a:lumMod val="50000"/>
                  </a:schemeClr>
                </a:solidFill>
              </a:rPr>
              <a:t>fatigues </a:t>
            </a:r>
            <a:r>
              <a:rPr lang="fr-FR" sz="1400" dirty="0" smtClean="0">
                <a:solidFill>
                  <a:schemeClr val="accent2">
                    <a:lumMod val="50000"/>
                  </a:schemeClr>
                </a:solidFill>
              </a:rPr>
              <a:t>ou</a:t>
            </a:r>
            <a:r>
              <a:rPr lang="fr-FR" sz="1400" dirty="0" smtClean="0">
                <a:solidFill>
                  <a:schemeClr val="accent2">
                    <a:lumMod val="50000"/>
                  </a:schemeClr>
                </a:solidFill>
              </a:rPr>
              <a:t> </a:t>
            </a:r>
            <a:r>
              <a:rPr lang="fr-FR" sz="1400" dirty="0" smtClean="0">
                <a:solidFill>
                  <a:schemeClr val="accent2">
                    <a:lumMod val="50000"/>
                  </a:schemeClr>
                </a:solidFill>
              </a:rPr>
              <a:t>tensions, </a:t>
            </a:r>
            <a:r>
              <a:rPr lang="fr-FR" sz="1400" dirty="0" smtClean="0">
                <a:solidFill>
                  <a:schemeClr val="accent2">
                    <a:lumMod val="50000"/>
                  </a:schemeClr>
                </a:solidFill>
              </a:rPr>
              <a:t>pour n'en conserver que les aspects positifs.</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Expérience de la pesanteur, de la chaleur, de la respiration, du coeur, du plexus solaire, du cerveau relaxé, activation intra-sophronique, pause de totalisation, renforcement des 3 qualités existentielle, </a:t>
            </a:r>
            <a:r>
              <a:rPr lang="fr-FR" sz="1400" dirty="0" err="1" smtClean="0">
                <a:solidFill>
                  <a:schemeClr val="accent2">
                    <a:lumMod val="50000"/>
                  </a:schemeClr>
                </a:solidFill>
              </a:rPr>
              <a:t>désophronisation</a:t>
            </a:r>
            <a:r>
              <a:rPr lang="fr-FR" sz="1400" dirty="0" smtClean="0">
                <a:solidFill>
                  <a:schemeClr val="accent2">
                    <a:lumMod val="50000"/>
                  </a:schemeClr>
                </a:solidFill>
              </a:rPr>
              <a:t> (reprise), </a:t>
            </a:r>
            <a:r>
              <a:rPr lang="fr-FR" sz="1400" dirty="0" smtClean="0">
                <a:solidFill>
                  <a:schemeClr val="accent2">
                    <a:lumMod val="50000"/>
                  </a:schemeClr>
                </a:solidFill>
              </a:rPr>
              <a:t> </a:t>
            </a:r>
            <a:r>
              <a:rPr lang="fr-FR" sz="1400" dirty="0" err="1" smtClean="0">
                <a:solidFill>
                  <a:schemeClr val="accent2">
                    <a:lumMod val="50000"/>
                  </a:schemeClr>
                </a:solidFill>
              </a:rPr>
              <a:t>phénodescription</a:t>
            </a:r>
            <a:r>
              <a:rPr lang="fr-FR" sz="1400" dirty="0" smtClean="0">
                <a:solidFill>
                  <a:schemeClr val="accent2">
                    <a:lumMod val="50000"/>
                  </a:schemeClr>
                </a:solidFill>
              </a:rPr>
              <a:t> (dialogue post-sophronique).</a:t>
            </a:r>
            <a:endParaRPr lang="fr-FR" sz="1400" dirty="0" smtClean="0">
              <a:solidFill>
                <a:schemeClr val="accent2">
                  <a:lumMod val="50000"/>
                </a:schemeClr>
              </a:solidFill>
            </a:endParaRPr>
          </a:p>
          <a:p>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a:t>
            </a:r>
            <a:r>
              <a:rPr lang="fr-FR" b="1" u="sng" dirty="0" smtClean="0">
                <a:solidFill>
                  <a:schemeClr val="accent2">
                    <a:lumMod val="50000"/>
                  </a:schemeClr>
                </a:solidFill>
              </a:rPr>
              <a:t> (SDBV):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D</a:t>
            </a:r>
            <a:r>
              <a:rPr lang="fr-FR" sz="1400" dirty="0" smtClean="0">
                <a:solidFill>
                  <a:schemeClr val="accent2">
                    <a:lumMod val="50000"/>
                  </a:schemeClr>
                </a:solidFill>
              </a:rPr>
              <a:t>étente </a:t>
            </a:r>
            <a:r>
              <a:rPr lang="fr-FR" sz="1400" dirty="0" smtClean="0">
                <a:solidFill>
                  <a:schemeClr val="accent2">
                    <a:lumMod val="50000"/>
                  </a:schemeClr>
                </a:solidFill>
              </a:rPr>
              <a:t>et maîtrise de soi quasi </a:t>
            </a:r>
            <a:r>
              <a:rPr lang="fr-FR" sz="1400" dirty="0" smtClean="0">
                <a:solidFill>
                  <a:schemeClr val="accent2">
                    <a:lumMod val="50000"/>
                  </a:schemeClr>
                </a:solidFill>
              </a:rPr>
              <a:t>assez rapide</a:t>
            </a:r>
            <a:r>
              <a:rPr lang="fr-FR" sz="1400" dirty="0" smtClean="0">
                <a:solidFill>
                  <a:schemeClr val="accent2">
                    <a:lumMod val="50000"/>
                  </a:schemeClr>
                </a:solidFill>
              </a:rPr>
              <a:t>. </a:t>
            </a:r>
            <a:r>
              <a:rPr lang="fr-FR" sz="1400" dirty="0" smtClean="0">
                <a:solidFill>
                  <a:schemeClr val="accent2">
                    <a:lumMod val="50000"/>
                  </a:schemeClr>
                </a:solidFill>
              </a:rPr>
              <a:t>Processus de sophronisation qui amène dans un espace de grande disponibilité à soi-même. Possibilité d'y introduire un programme volontairement positif et conscient (activation intra-sophronique</a:t>
            </a:r>
            <a:r>
              <a:rPr lang="fr-FR" sz="1400" dirty="0" smtClean="0">
                <a:solidFill>
                  <a:schemeClr val="accent2">
                    <a:lumMod val="50000"/>
                  </a:schemeClr>
                </a:solidFill>
              </a:rPr>
              <a:t>).</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Insister sur la pratique de la SRS (</a:t>
            </a:r>
            <a:r>
              <a:rPr lang="fr-FR" sz="1600" dirty="0" smtClean="0">
                <a:solidFill>
                  <a:schemeClr val="accent2">
                    <a:lumMod val="50000"/>
                  </a:schemeClr>
                </a:solidFill>
              </a:rPr>
              <a:t>S</a:t>
            </a:r>
            <a:r>
              <a:rPr lang="fr-FR" sz="1600" dirty="0" smtClean="0">
                <a:solidFill>
                  <a:schemeClr val="accent2">
                    <a:lumMod val="50000"/>
                  </a:schemeClr>
                </a:solidFill>
              </a:rPr>
              <a:t>ophro Respiration Synchronique)</a:t>
            </a:r>
            <a:endParaRPr lang="fr-FR" sz="1600" dirty="0" smtClean="0">
              <a:solidFill>
                <a:schemeClr val="accent2">
                  <a:lumMod val="50000"/>
                </a:schemeClr>
              </a:solidFill>
            </a:endParaRP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Harmonisation </a:t>
            </a:r>
            <a:r>
              <a:rPr lang="fr-FR" sz="1400" dirty="0" smtClean="0">
                <a:solidFill>
                  <a:schemeClr val="accent2">
                    <a:lumMod val="50000"/>
                  </a:schemeClr>
                </a:solidFill>
              </a:rPr>
              <a:t>vitale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Diriger l'expiration en </a:t>
            </a:r>
            <a:r>
              <a:rPr lang="fr-FR" sz="1400" dirty="0" smtClean="0">
                <a:solidFill>
                  <a:schemeClr val="accent2">
                    <a:lumMod val="50000"/>
                  </a:schemeClr>
                </a:solidFill>
              </a:rPr>
              <a:t>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a:t>
            </a:r>
            <a:r>
              <a:rPr lang="fr-FR" sz="1400" dirty="0" smtClean="0">
                <a:solidFill>
                  <a:schemeClr val="accent2">
                    <a:lumMod val="50000"/>
                  </a:schemeClr>
                </a:solidFill>
              </a:rPr>
              <a:t>) à l'intérieur de soi</a:t>
            </a:r>
            <a:endParaRPr lang="fr-FR" sz="1400" dirty="0" smtClean="0">
              <a:solidFill>
                <a:schemeClr val="accent2">
                  <a:lumMod val="50000"/>
                </a:schemeClr>
              </a:solidFill>
            </a:endParaRP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Se familiariser avec cette technique de respiration qui est la base pour la pénétration dans le corps de tous les protocoles ensuite.</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a:t>
            </a:r>
            <a:r>
              <a:rPr lang="fr-FR" sz="1400" dirty="0" smtClean="0">
                <a:solidFill>
                  <a:schemeClr val="accent2">
                    <a:lumMod val="50000"/>
                  </a:schemeClr>
                </a:solidFill>
              </a:rPr>
              <a:t>min</a:t>
            </a:r>
            <a:endParaRPr lang="fr-FR" sz="1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sz="quarter" idx="1"/>
          </p:nvPr>
        </p:nvSpPr>
        <p:spPr>
          <a:xfrm>
            <a:off x="457200" y="1600200"/>
            <a:ext cx="7715200" cy="4873752"/>
          </a:xfrm>
        </p:spPr>
        <p:txBody>
          <a:bodyPr>
            <a:normAutofit lnSpcReduction="10000"/>
          </a:bodyPr>
          <a:lstStyle/>
          <a:p>
            <a:r>
              <a:rPr lang="fr-FR" dirty="0" smtClean="0">
                <a:solidFill>
                  <a:schemeClr val="accent2">
                    <a:lumMod val="50000"/>
                  </a:schemeClr>
                </a:solidFill>
              </a:rPr>
              <a:t>1. Objectif BETEN France et raison d'être de la mission</a:t>
            </a:r>
          </a:p>
          <a:p>
            <a:r>
              <a:rPr lang="fr-FR" dirty="0" smtClean="0">
                <a:solidFill>
                  <a:schemeClr val="accent2">
                    <a:lumMod val="50000"/>
                  </a:schemeClr>
                </a:solidFill>
              </a:rPr>
              <a:t>2. Objectif pédagogique</a:t>
            </a:r>
            <a:endParaRPr lang="fr-FR" dirty="0" smtClean="0">
              <a:solidFill>
                <a:schemeClr val="accent2">
                  <a:lumMod val="50000"/>
                </a:schemeClr>
              </a:solidFill>
            </a:endParaRPr>
          </a:p>
          <a:p>
            <a:r>
              <a:rPr lang="fr-FR" dirty="0" smtClean="0">
                <a:solidFill>
                  <a:schemeClr val="accent2">
                    <a:lumMod val="50000"/>
                  </a:schemeClr>
                </a:solidFill>
              </a:rPr>
              <a:t>3</a:t>
            </a:r>
            <a:r>
              <a:rPr lang="fr-FR" dirty="0" smtClean="0">
                <a:solidFill>
                  <a:schemeClr val="accent2">
                    <a:lumMod val="50000"/>
                  </a:schemeClr>
                </a:solidFill>
              </a:rPr>
              <a:t>. Programme </a:t>
            </a:r>
            <a:r>
              <a:rPr lang="fr-FR" dirty="0" smtClean="0">
                <a:solidFill>
                  <a:schemeClr val="accent2">
                    <a:lumMod val="50000"/>
                  </a:schemeClr>
                </a:solidFill>
              </a:rPr>
              <a:t>global sur 12 semaines et portée pédagogique</a:t>
            </a:r>
          </a:p>
          <a:p>
            <a:r>
              <a:rPr lang="fr-FR" dirty="0" smtClean="0">
                <a:solidFill>
                  <a:schemeClr val="accent2">
                    <a:lumMod val="50000"/>
                  </a:schemeClr>
                </a:solidFill>
              </a:rPr>
              <a:t>4</a:t>
            </a:r>
            <a:r>
              <a:rPr lang="fr-FR" dirty="0" smtClean="0">
                <a:solidFill>
                  <a:schemeClr val="accent2">
                    <a:lumMod val="50000"/>
                  </a:schemeClr>
                </a:solidFill>
              </a:rPr>
              <a:t>. Calendrier</a:t>
            </a:r>
            <a:endParaRPr lang="fr-FR" dirty="0" smtClean="0">
              <a:solidFill>
                <a:schemeClr val="accent2">
                  <a:lumMod val="50000"/>
                </a:schemeClr>
              </a:solidFill>
            </a:endParaRPr>
          </a:p>
          <a:p>
            <a:r>
              <a:rPr lang="fr-FR" dirty="0" smtClean="0">
                <a:solidFill>
                  <a:schemeClr val="accent2">
                    <a:lumMod val="50000"/>
                  </a:schemeClr>
                </a:solidFill>
              </a:rPr>
              <a:t>5</a:t>
            </a:r>
            <a:r>
              <a:rPr lang="fr-FR" dirty="0" smtClean="0">
                <a:solidFill>
                  <a:schemeClr val="accent2">
                    <a:lumMod val="50000"/>
                  </a:schemeClr>
                </a:solidFill>
              </a:rPr>
              <a:t>. Planning des12 jours et </a:t>
            </a:r>
            <a:r>
              <a:rPr lang="fr-FR" dirty="0" smtClean="0">
                <a:solidFill>
                  <a:schemeClr val="accent2">
                    <a:lumMod val="50000"/>
                  </a:schemeClr>
                </a:solidFill>
              </a:rPr>
              <a:t>d</a:t>
            </a:r>
            <a:r>
              <a:rPr lang="fr-FR" dirty="0" smtClean="0">
                <a:solidFill>
                  <a:schemeClr val="accent2">
                    <a:lumMod val="50000"/>
                  </a:schemeClr>
                </a:solidFill>
              </a:rPr>
              <a:t>érouler de chaque jour</a:t>
            </a:r>
            <a:endParaRPr lang="fr-FR" dirty="0" smtClean="0">
              <a:solidFill>
                <a:schemeClr val="accent2">
                  <a:lumMod val="50000"/>
                </a:schemeClr>
              </a:solidFill>
            </a:endParaRPr>
          </a:p>
          <a:p>
            <a:r>
              <a:rPr lang="fr-FR" dirty="0" smtClean="0">
                <a:solidFill>
                  <a:schemeClr val="accent2">
                    <a:lumMod val="50000"/>
                  </a:schemeClr>
                </a:solidFill>
              </a:rPr>
              <a:t>6</a:t>
            </a:r>
            <a:r>
              <a:rPr lang="fr-FR" dirty="0" smtClean="0">
                <a:solidFill>
                  <a:schemeClr val="accent2">
                    <a:lumMod val="50000"/>
                  </a:schemeClr>
                </a:solidFill>
              </a:rPr>
              <a:t>. Fiches techniques des séances </a:t>
            </a:r>
            <a:r>
              <a:rPr lang="fr-FR" dirty="0" err="1" smtClean="0">
                <a:solidFill>
                  <a:schemeClr val="accent2">
                    <a:lumMod val="50000"/>
                  </a:schemeClr>
                </a:solidFill>
              </a:rPr>
              <a:t>sophro</a:t>
            </a:r>
            <a:endParaRPr lang="fr-FR" dirty="0" smtClean="0">
              <a:solidFill>
                <a:schemeClr val="accent2">
                  <a:lumMod val="50000"/>
                </a:schemeClr>
              </a:solidFill>
            </a:endParaRPr>
          </a:p>
          <a:p>
            <a:r>
              <a:rPr lang="fr-FR" dirty="0" smtClean="0">
                <a:solidFill>
                  <a:schemeClr val="accent2">
                    <a:lumMod val="50000"/>
                  </a:schemeClr>
                </a:solidFill>
              </a:rPr>
              <a:t>7</a:t>
            </a:r>
            <a:r>
              <a:rPr lang="fr-FR" dirty="0" smtClean="0">
                <a:solidFill>
                  <a:schemeClr val="accent2">
                    <a:lumMod val="50000"/>
                  </a:schemeClr>
                </a:solidFill>
              </a:rPr>
              <a:t>. Fiches techniques des </a:t>
            </a:r>
            <a:r>
              <a:rPr lang="fr-FR" dirty="0" smtClean="0">
                <a:solidFill>
                  <a:schemeClr val="accent2">
                    <a:lumMod val="50000"/>
                  </a:schemeClr>
                </a:solidFill>
              </a:rPr>
              <a:t>jeux</a:t>
            </a:r>
          </a:p>
          <a:p>
            <a:r>
              <a:rPr lang="fr-FR" dirty="0" smtClean="0">
                <a:solidFill>
                  <a:schemeClr val="accent2">
                    <a:lumMod val="50000"/>
                  </a:schemeClr>
                </a:solidFill>
              </a:rPr>
              <a:t>8</a:t>
            </a:r>
            <a:r>
              <a:rPr lang="fr-FR" dirty="0" smtClean="0">
                <a:solidFill>
                  <a:schemeClr val="accent2">
                    <a:lumMod val="50000"/>
                  </a:schemeClr>
                </a:solidFill>
              </a:rPr>
              <a:t>. Fiches techniques des </a:t>
            </a:r>
            <a:r>
              <a:rPr lang="fr-FR" dirty="0" smtClean="0">
                <a:solidFill>
                  <a:schemeClr val="accent2">
                    <a:lumMod val="50000"/>
                  </a:schemeClr>
                </a:solidFill>
              </a:rPr>
              <a:t>cours</a:t>
            </a:r>
          </a:p>
          <a:p>
            <a:r>
              <a:rPr lang="fr-FR" dirty="0" smtClean="0">
                <a:solidFill>
                  <a:schemeClr val="accent2">
                    <a:lumMod val="50000"/>
                  </a:schemeClr>
                </a:solidFill>
              </a:rPr>
              <a:t>9</a:t>
            </a:r>
            <a:r>
              <a:rPr lang="fr-FR" dirty="0" smtClean="0">
                <a:solidFill>
                  <a:schemeClr val="accent2">
                    <a:lumMod val="50000"/>
                  </a:schemeClr>
                </a:solidFill>
              </a:rPr>
              <a:t>. Liste </a:t>
            </a:r>
            <a:r>
              <a:rPr lang="fr-FR" dirty="0" smtClean="0">
                <a:solidFill>
                  <a:schemeClr val="accent2">
                    <a:lumMod val="50000"/>
                  </a:schemeClr>
                </a:solidFill>
              </a:rPr>
              <a:t>des exercices pratiques pour la vie quotidienne</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2 </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939540"/>
          </a:xfrm>
          <a:prstGeom prst="rect">
            <a:avLst/>
          </a:prstGeom>
          <a:solidFill>
            <a:schemeClr val="accent2">
              <a:lumMod val="40000"/>
              <a:lumOff val="6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Pompage </a:t>
            </a:r>
            <a:r>
              <a:rPr lang="fr-FR" dirty="0" smtClean="0">
                <a:solidFill>
                  <a:schemeClr val="accent2">
                    <a:lumMod val="50000"/>
                  </a:schemeClr>
                </a:solidFill>
              </a:rPr>
              <a:t>(Début de séance)</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Mouvement qui favorise la construction d'une conscience plus fin de vous-même, favorise l'intégration des apprentissages placés au niveau intra-sophronique</a:t>
            </a:r>
          </a:p>
          <a:p>
            <a:endParaRPr lang="fr-FR" sz="1400" dirty="0" smtClean="0">
              <a:solidFill>
                <a:schemeClr val="accent2">
                  <a:lumMod val="50000"/>
                </a:schemeClr>
              </a:solidFill>
            </a:endParaRPr>
          </a:p>
          <a:p>
            <a:r>
              <a:rPr lang="fr-FR" sz="1600" dirty="0" smtClean="0">
                <a:solidFill>
                  <a:schemeClr val="accent2">
                    <a:lumMod val="50000"/>
                  </a:schemeClr>
                </a:solidFill>
              </a:rPr>
              <a:t>Consignes le mouvement :</a:t>
            </a:r>
          </a:p>
          <a:p>
            <a:pPr>
              <a:buFontTx/>
              <a:buChar char="-"/>
            </a:pPr>
            <a:r>
              <a:rPr lang="fr-FR" sz="1400" dirty="0" smtClean="0">
                <a:solidFill>
                  <a:schemeClr val="accent2">
                    <a:lumMod val="50000"/>
                  </a:schemeClr>
                </a:solidFill>
              </a:rPr>
              <a:t> Debout, les yeux fermés, inspirez profondément, retenez votre respiration poumons pleins,</a:t>
            </a:r>
          </a:p>
          <a:p>
            <a:pPr>
              <a:buFontTx/>
              <a:buChar char="-"/>
            </a:pPr>
            <a:r>
              <a:rPr lang="fr-FR" sz="1400" dirty="0" smtClean="0">
                <a:solidFill>
                  <a:schemeClr val="accent2">
                    <a:lumMod val="50000"/>
                  </a:schemeClr>
                </a:solidFill>
              </a:rPr>
              <a:t> Fermez vos poings et serrez-les, raidissez vos bras, verrouillez les coudes,</a:t>
            </a:r>
          </a:p>
          <a:p>
            <a:pPr>
              <a:buFontTx/>
              <a:buChar char="-"/>
            </a:pPr>
            <a:r>
              <a:rPr lang="fr-FR" sz="1400" dirty="0" smtClean="0">
                <a:solidFill>
                  <a:schemeClr val="accent2">
                    <a:lumMod val="50000"/>
                  </a:schemeClr>
                </a:solidFill>
              </a:rPr>
              <a:t> Le mouvement consiste à lever et abaisser les épaules assez vigoureusement pendant quelques secondes.</a:t>
            </a:r>
          </a:p>
          <a:p>
            <a:pPr>
              <a:buFontTx/>
              <a:buChar char="-"/>
            </a:pPr>
            <a:r>
              <a:rPr lang="fr-FR" sz="1400" dirty="0" smtClean="0">
                <a:solidFill>
                  <a:schemeClr val="accent2">
                    <a:lumMod val="50000"/>
                  </a:schemeClr>
                </a:solidFill>
              </a:rPr>
              <a:t>- Cessez, expirez par le nez, récupérez,</a:t>
            </a:r>
          </a:p>
          <a:p>
            <a:pPr>
              <a:buFontTx/>
              <a:buChar char="-"/>
            </a:pPr>
            <a:r>
              <a:rPr lang="fr-FR" sz="1400" dirty="0" smtClean="0">
                <a:solidFill>
                  <a:schemeClr val="accent2">
                    <a:lumMod val="50000"/>
                  </a:schemeClr>
                </a:solidFill>
              </a:rPr>
              <a:t>- Laissez votre respiration s'apaiser, présent à vous-même, à vos sensations physiques, éventuellement à vos émotions, à vos réflexions, sans jugement ou censure, sans apriori, laissez venir. </a:t>
            </a:r>
          </a:p>
          <a:p>
            <a:endParaRPr lang="fr-FR" sz="1400" dirty="0" smtClean="0">
              <a:solidFill>
                <a:schemeClr val="accent2">
                  <a:lumMod val="50000"/>
                </a:schemeClr>
              </a:solidFill>
            </a:endParaRPr>
          </a:p>
          <a:p>
            <a:r>
              <a:rPr lang="fr-FR" sz="1400" dirty="0" smtClean="0">
                <a:solidFill>
                  <a:schemeClr val="accent2">
                    <a:lumMod val="50000"/>
                  </a:schemeClr>
                </a:solidFill>
              </a:rPr>
              <a:t>Durée : 8 min</a:t>
            </a:r>
            <a:endParaRPr lang="fr-FR" sz="1400" dirty="0" smtClean="0"/>
          </a:p>
          <a:p>
            <a:endParaRPr lang="fr-FR" sz="1400" dirty="0"/>
          </a:p>
        </p:txBody>
      </p:sp>
      <p:sp>
        <p:nvSpPr>
          <p:cNvPr id="8" name="Rectangle 7"/>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Maîtrise de la respiration </a:t>
            </a:r>
            <a:r>
              <a:rPr lang="fr-FR" dirty="0" smtClean="0">
                <a:solidFill>
                  <a:schemeClr val="accent2">
                    <a:lumMod val="50000"/>
                  </a:schemeClr>
                </a:solidFill>
              </a:rPr>
              <a:t>(SDBV)</a:t>
            </a:r>
            <a:endParaRPr lang="fr-FR"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a:t>
            </a:r>
            <a:r>
              <a:rPr lang="fr-FR" sz="1400" dirty="0" err="1" smtClean="0">
                <a:solidFill>
                  <a:schemeClr val="accent2">
                    <a:lumMod val="50000"/>
                  </a:schemeClr>
                </a:solidFill>
              </a:rPr>
              <a:t>sophro</a:t>
            </a:r>
            <a:r>
              <a:rPr lang="fr-FR" sz="1400" dirty="0" smtClean="0">
                <a:solidFill>
                  <a:schemeClr val="accent2">
                    <a:lumMod val="50000"/>
                  </a:schemeClr>
                </a:solidFill>
              </a:rPr>
              <a:t>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Mudra :</a:t>
            </a:r>
            <a:r>
              <a:rPr lang="fr-FR" sz="1400" dirty="0" smtClean="0">
                <a:solidFill>
                  <a:schemeClr val="accent2">
                    <a:lumMod val="50000"/>
                  </a:schemeClr>
                </a:solidFill>
              </a:rPr>
              <a:t> Nettoyage physique et psychique.</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a:t>
            </a:r>
            <a:r>
              <a:rPr lang="fr-FR" sz="1400" dirty="0" smtClean="0">
                <a:solidFill>
                  <a:schemeClr val="accent2">
                    <a:lumMod val="50000"/>
                  </a:schemeClr>
                </a:solidFill>
              </a:rPr>
              <a:t>vitale</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Respiration en vagues entre thorax et abdomen (reprise exercice RDC2 DU 4° système)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SRS avec le mot "calme"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  </a:t>
            </a:r>
            <a:r>
              <a:rPr lang="fr-FR" sz="1400" dirty="0" smtClean="0">
                <a:solidFill>
                  <a:schemeClr val="accent2">
                    <a:lumMod val="50000"/>
                  </a:schemeClr>
                </a:solidFill>
              </a:rPr>
              <a:t>Prise de conscience comment mon corps respire et sensations des bénéfices immédiats que je peux en retirer.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a:t>
            </a:r>
            <a:r>
              <a:rPr lang="fr-FR" sz="1400" dirty="0" smtClean="0">
                <a:solidFill>
                  <a:schemeClr val="accent2">
                    <a:lumMod val="50000"/>
                  </a:schemeClr>
                </a:solidFill>
              </a:rPr>
              <a:t> </a:t>
            </a:r>
            <a:r>
              <a:rPr lang="fr-FR" sz="1400" dirty="0" smtClean="0">
                <a:solidFill>
                  <a:schemeClr val="accent2">
                    <a:lumMod val="50000"/>
                  </a:schemeClr>
                </a:solidFill>
              </a:rPr>
              <a:t>min</a:t>
            </a:r>
          </a:p>
          <a:p>
            <a:pPr>
              <a:buFontTx/>
              <a:buChar char="-"/>
            </a:pPr>
            <a:endParaRPr lang="fr-FR" sz="1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Contemplation Passive du Schéma Corporel </a:t>
            </a:r>
            <a:r>
              <a:rPr lang="fr-FR" dirty="0" smtClean="0">
                <a:solidFill>
                  <a:schemeClr val="accent2">
                    <a:lumMod val="50000"/>
                  </a:schemeClr>
                </a:solidFill>
              </a:rPr>
              <a:t>(SCPSC)</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Concentration sur notre monde intérieur</a:t>
            </a:r>
          </a:p>
          <a:p>
            <a:r>
              <a:rPr lang="fr-FR" sz="1400" dirty="0" smtClean="0">
                <a:solidFill>
                  <a:schemeClr val="accent2">
                    <a:lumMod val="50000"/>
                  </a:schemeClr>
                </a:solidFill>
              </a:rPr>
              <a:t>- </a:t>
            </a:r>
            <a:r>
              <a:rPr lang="fr-FR" sz="1400" dirty="0" err="1" smtClean="0">
                <a:solidFill>
                  <a:schemeClr val="accent2">
                    <a:lumMod val="50000"/>
                  </a:schemeClr>
                </a:solidFill>
              </a:rPr>
              <a:t>Tratac</a:t>
            </a:r>
            <a:r>
              <a:rPr lang="fr-FR" sz="1400" dirty="0" smtClean="0">
                <a:solidFill>
                  <a:schemeClr val="accent2">
                    <a:lumMod val="50000"/>
                  </a:schemeClr>
                </a:solidFill>
              </a:rPr>
              <a:t> : Permet de trouver un état de détente corporelle et psychique immédiat.</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3 techniques Clés</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Perception et attention de l'objet cher</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Contemplation extérieures du SC</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Contemplation interne du SC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corporalité</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3 qualités</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a:t>
            </a:r>
            <a:r>
              <a:rPr lang="fr-FR" sz="1400" dirty="0" smtClean="0">
                <a:solidFill>
                  <a:schemeClr val="accent2">
                    <a:lumMod val="50000"/>
                  </a:schemeClr>
                </a:solidFill>
              </a:rPr>
              <a:t>: Conscience corporelle, sensations, images, émotions et idées, respiration plaisir. Qui observe ? Image qui correspond au calme </a:t>
            </a:r>
            <a:r>
              <a:rPr lang="fr-FR" sz="1400" dirty="0" smtClean="0">
                <a:solidFill>
                  <a:schemeClr val="accent2">
                    <a:lumMod val="50000"/>
                  </a:schemeClr>
                </a:solidFill>
                <a:sym typeface="Wingdings" pitchFamily="2" charset="2"/>
              </a:rPr>
              <a:t> enracinement. (Sophro Perception des 5 sens + Exercice RD1 du 1</a:t>
            </a:r>
            <a:r>
              <a:rPr lang="fr-FR" sz="1400" baseline="30000" dirty="0" smtClean="0">
                <a:solidFill>
                  <a:schemeClr val="accent2">
                    <a:lumMod val="50000"/>
                  </a:schemeClr>
                </a:solidFill>
                <a:sym typeface="Wingdings" pitchFamily="2" charset="2"/>
              </a:rPr>
              <a:t>er</a:t>
            </a:r>
            <a:r>
              <a:rPr lang="fr-FR" sz="1400" dirty="0" smtClean="0">
                <a:solidFill>
                  <a:schemeClr val="accent2">
                    <a:lumMod val="50000"/>
                  </a:schemeClr>
                </a:solidFill>
                <a:sym typeface="Wingdings" pitchFamily="2" charset="2"/>
              </a:rPr>
              <a:t> système ).</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a:t>
            </a:r>
            <a:endParaRPr lang="fr-FR" sz="1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39321"/>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Apprentissage </a:t>
            </a:r>
            <a:r>
              <a:rPr lang="fr-FR" b="1" u="sng" dirty="0" smtClean="0">
                <a:solidFill>
                  <a:schemeClr val="accent2">
                    <a:lumMod val="50000"/>
                  </a:schemeClr>
                </a:solidFill>
              </a:rPr>
              <a:t>Intra-sophronique de SCPCS</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Regarder à l'intérieur de soi, s'observer, se connaître</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r>
              <a:rPr lang="fr-FR" sz="1400" dirty="0" smtClean="0"/>
              <a:t> </a:t>
            </a:r>
            <a:r>
              <a:rPr lang="fr-FR" sz="1400" dirty="0" smtClean="0">
                <a:solidFill>
                  <a:schemeClr val="accent2">
                    <a:lumMod val="50000"/>
                  </a:schemeClr>
                </a:solidFill>
              </a:rPr>
              <a:t>Observation et description du monde intérieur</a:t>
            </a:r>
          </a:p>
          <a:p>
            <a:r>
              <a:rPr lang="fr-FR" sz="1400" dirty="0" smtClean="0">
                <a:solidFill>
                  <a:schemeClr val="accent2">
                    <a:lumMod val="50000"/>
                  </a:schemeClr>
                </a:solidFill>
              </a:rPr>
              <a:t>- conscience corporelle</a:t>
            </a:r>
          </a:p>
          <a:p>
            <a:r>
              <a:rPr lang="fr-FR" sz="1400" dirty="0" smtClean="0">
                <a:solidFill>
                  <a:schemeClr val="accent2">
                    <a:lumMod val="50000"/>
                  </a:schemeClr>
                </a:solidFill>
              </a:rPr>
              <a:t>- sensations</a:t>
            </a:r>
          </a:p>
          <a:p>
            <a:r>
              <a:rPr lang="fr-FR" sz="1400" dirty="0" smtClean="0">
                <a:solidFill>
                  <a:schemeClr val="accent2">
                    <a:lumMod val="50000"/>
                  </a:schemeClr>
                </a:solidFill>
              </a:rPr>
              <a:t>- images</a:t>
            </a:r>
          </a:p>
          <a:p>
            <a:r>
              <a:rPr lang="fr-FR" sz="1400" dirty="0" smtClean="0">
                <a:solidFill>
                  <a:schemeClr val="accent2">
                    <a:lumMod val="50000"/>
                  </a:schemeClr>
                </a:solidFill>
              </a:rPr>
              <a:t>- émotions et idées</a:t>
            </a:r>
          </a:p>
          <a:p>
            <a:r>
              <a:rPr lang="fr-FR" sz="1400" dirty="0" smtClean="0">
                <a:solidFill>
                  <a:schemeClr val="accent2">
                    <a:lumMod val="50000"/>
                  </a:schemeClr>
                </a:solidFill>
              </a:rPr>
              <a:t>- respiration plaisir</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7009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SAP</a:t>
            </a:r>
            <a:r>
              <a:rPr lang="fr-FR" dirty="0" smtClean="0">
                <a:solidFill>
                  <a:schemeClr val="accent2">
                    <a:lumMod val="50000"/>
                  </a:schemeClr>
                </a:solidFill>
              </a:rPr>
              <a:t> (Exercice de </a:t>
            </a:r>
            <a:r>
              <a:rPr lang="fr-FR" dirty="0" err="1" smtClean="0">
                <a:solidFill>
                  <a:schemeClr val="accent2">
                    <a:lumMod val="50000"/>
                  </a:schemeClr>
                </a:solidFill>
              </a:rPr>
              <a:t>futurisation</a:t>
            </a:r>
            <a:r>
              <a:rPr lang="fr-FR" dirty="0" smtClean="0">
                <a:solidFill>
                  <a:schemeClr val="accent2">
                    <a:lumMod val="50000"/>
                  </a:schemeClr>
                </a:solidFill>
              </a:rPr>
              <a:t>)</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Objectif :</a:t>
            </a:r>
          </a:p>
          <a:p>
            <a:pPr>
              <a:buFontTx/>
              <a:buChar char="-"/>
            </a:pPr>
            <a:r>
              <a:rPr lang="fr-FR" sz="1400" dirty="0" smtClean="0">
                <a:solidFill>
                  <a:schemeClr val="accent2">
                    <a:lumMod val="50000"/>
                  </a:schemeClr>
                </a:solidFill>
              </a:rPr>
              <a:t> Visualiser le processus de réalisation de la mise en </a:t>
            </a:r>
            <a:r>
              <a:rPr lang="fr-FR" sz="1400" dirty="0" err="1" smtClean="0">
                <a:solidFill>
                  <a:schemeClr val="accent2">
                    <a:lumMod val="50000"/>
                  </a:schemeClr>
                </a:solidFill>
              </a:rPr>
              <a:t>oeuvre</a:t>
            </a:r>
            <a:r>
              <a:rPr lang="fr-FR" sz="1400" dirty="0" smtClean="0">
                <a:solidFill>
                  <a:schemeClr val="accent2">
                    <a:lumMod val="50000"/>
                  </a:schemeClr>
                </a:solidFill>
              </a:rPr>
              <a:t> du plan d'actions</a:t>
            </a: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Intention :</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81642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SMSP</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Ancrage de </a:t>
            </a:r>
            <a:r>
              <a:rPr lang="fr-FR" sz="1400" dirty="0" smtClean="0">
                <a:solidFill>
                  <a:schemeClr val="accent2">
                    <a:lumMod val="50000"/>
                  </a:schemeClr>
                </a:solidFill>
              </a:rPr>
              <a:t> la confiance et de la sérénité</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400" dirty="0" smtClean="0">
                <a:solidFill>
                  <a:schemeClr val="accent2">
                    <a:lumMod val="50000"/>
                  </a:schemeClr>
                </a:solidFill>
              </a:rPr>
              <a:t>Le bon </a:t>
            </a:r>
            <a:r>
              <a:rPr lang="fr-FR" sz="1400" dirty="0" smtClean="0">
                <a:solidFill>
                  <a:schemeClr val="accent2">
                    <a:lumMod val="50000"/>
                  </a:schemeClr>
                </a:solidFill>
              </a:rPr>
              <a:t>souvenir </a:t>
            </a:r>
            <a:r>
              <a:rPr lang="fr-FR" sz="1400" dirty="0" smtClean="0">
                <a:solidFill>
                  <a:schemeClr val="accent2">
                    <a:lumMod val="50000"/>
                  </a:schemeClr>
                </a:solidFill>
              </a:rPr>
              <a:t>(</a:t>
            </a:r>
            <a:r>
              <a:rPr lang="fr-FR" sz="1400" dirty="0" err="1" smtClean="0">
                <a:solidFill>
                  <a:schemeClr val="accent2">
                    <a:lumMod val="50000"/>
                  </a:schemeClr>
                </a:solidFill>
              </a:rPr>
              <a:t>Soprho</a:t>
            </a:r>
            <a:r>
              <a:rPr lang="fr-FR" sz="1400" dirty="0" smtClean="0">
                <a:solidFill>
                  <a:schemeClr val="accent2">
                    <a:lumMod val="50000"/>
                  </a:schemeClr>
                </a:solidFill>
              </a:rPr>
              <a:t> </a:t>
            </a:r>
            <a:r>
              <a:rPr lang="fr-FR" sz="1400" dirty="0" err="1" smtClean="0">
                <a:solidFill>
                  <a:schemeClr val="accent2">
                    <a:lumMod val="50000"/>
                  </a:schemeClr>
                </a:solidFill>
              </a:rPr>
              <a:t>Mnésie</a:t>
            </a:r>
            <a:r>
              <a:rPr lang="fr-FR" sz="1400" dirty="0" smtClean="0">
                <a:solidFill>
                  <a:schemeClr val="accent2">
                    <a:lumMod val="50000"/>
                  </a:schemeClr>
                </a:solidFill>
              </a:rPr>
              <a:t> </a:t>
            </a:r>
            <a:r>
              <a:rPr lang="fr-FR" sz="1400" dirty="0" err="1" smtClean="0">
                <a:solidFill>
                  <a:schemeClr val="accent2">
                    <a:lumMod val="50000"/>
                  </a:schemeClr>
                </a:solidFill>
              </a:rPr>
              <a:t>Senso</a:t>
            </a:r>
            <a:r>
              <a:rPr lang="fr-FR" sz="1400" dirty="0" smtClean="0">
                <a:solidFill>
                  <a:schemeClr val="accent2">
                    <a:lumMod val="50000"/>
                  </a:schemeClr>
                </a:solidFill>
              </a:rPr>
              <a:t>-Perceptive - SMSP)</a:t>
            </a:r>
            <a:endParaRPr lang="fr-FR" sz="1400" dirty="0" smtClean="0">
              <a:solidFill>
                <a:schemeClr val="accent2">
                  <a:lumMod val="50000"/>
                </a:schemeClr>
              </a:solidFill>
            </a:endParaRPr>
          </a:p>
          <a:p>
            <a:r>
              <a:rPr lang="fr-FR" sz="1400" dirty="0" smtClean="0">
                <a:solidFill>
                  <a:schemeClr val="accent2">
                    <a:lumMod val="50000"/>
                  </a:schemeClr>
                </a:solidFill>
              </a:rPr>
              <a:t>- le corps plaisir et sourire</a:t>
            </a:r>
          </a:p>
          <a:p>
            <a:r>
              <a:rPr lang="fr-FR" sz="1400" dirty="0" smtClean="0">
                <a:solidFill>
                  <a:schemeClr val="accent2">
                    <a:lumMod val="50000"/>
                  </a:schemeClr>
                </a:solidFill>
              </a:rPr>
              <a:t>- </a:t>
            </a:r>
            <a:r>
              <a:rPr lang="fr-FR" sz="1400" dirty="0" smtClean="0">
                <a:solidFill>
                  <a:schemeClr val="accent2">
                    <a:lumMod val="50000"/>
                  </a:schemeClr>
                </a:solidFill>
              </a:rPr>
              <a:t>Ancrage avec le geste signal</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Intention : </a:t>
            </a:r>
            <a:r>
              <a:rPr lang="fr-FR" sz="1400" dirty="0" smtClean="0">
                <a:solidFill>
                  <a:schemeClr val="accent2">
                    <a:lumMod val="50000"/>
                  </a:schemeClr>
                </a:solidFill>
              </a:rPr>
              <a:t>Ancrage par le geste signal du bien-être, du calme et de la sérénité par l'évocation d'une situation agréable pour faire face à une situation redoutée et anxiogène</a:t>
            </a:r>
            <a:endParaRPr lang="fr-FR" sz="1400" dirty="0" smtClean="0">
              <a:solidFill>
                <a:schemeClr val="accent2">
                  <a:lumMod val="50000"/>
                </a:schemeClr>
              </a:solidFill>
            </a:endParaRPr>
          </a:p>
          <a:p>
            <a:r>
              <a:rPr lang="fr-FR" sz="1400" dirty="0" smtClean="0">
                <a:solidFill>
                  <a:schemeClr val="accent2">
                    <a:lumMod val="50000"/>
                  </a:schemeClr>
                </a:solidFill>
              </a:rPr>
              <a:t>Cultiver </a:t>
            </a:r>
            <a:r>
              <a:rPr lang="fr-FR" sz="1400" dirty="0" smtClean="0">
                <a:solidFill>
                  <a:schemeClr val="accent2">
                    <a:lumMod val="50000"/>
                  </a:schemeClr>
                </a:solidFill>
              </a:rPr>
              <a:t>la sérénité, Développer sentiment de sécurité, communion avec lieu et souvenir </a:t>
            </a:r>
            <a:r>
              <a:rPr lang="fr-FR" sz="1400" dirty="0" smtClean="0">
                <a:solidFill>
                  <a:schemeClr val="accent2">
                    <a:lumMod val="50000"/>
                  </a:schemeClr>
                </a:solidFill>
              </a:rPr>
              <a:t>positifs.</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600" dirty="0" smtClean="0">
                <a:solidFill>
                  <a:schemeClr val="accent2">
                    <a:lumMod val="50000"/>
                  </a:schemeClr>
                </a:solidFill>
              </a:rPr>
              <a:t>30</a:t>
            </a:r>
            <a:r>
              <a:rPr lang="fr-FR" sz="1400" dirty="0" smtClean="0">
                <a:solidFill>
                  <a:schemeClr val="accent2">
                    <a:lumMod val="50000"/>
                  </a:schemeClr>
                </a:solidFill>
              </a:rPr>
              <a:t> </a:t>
            </a:r>
            <a:r>
              <a:rPr lang="fr-FR" sz="1400" dirty="0" smtClean="0">
                <a:solidFill>
                  <a:schemeClr val="accent2">
                    <a:lumMod val="50000"/>
                  </a:schemeClr>
                </a:solidFill>
              </a:rPr>
              <a:t>min</a:t>
            </a:r>
          </a:p>
          <a:p>
            <a:pPr>
              <a:buFontTx/>
              <a:buChar char="-"/>
            </a:pPr>
            <a:endParaRPr lang="fr-FR" sz="1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339650"/>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Rencontre </a:t>
            </a:r>
            <a:r>
              <a:rPr lang="fr-FR" b="1" u="sng" dirty="0" smtClean="0">
                <a:solidFill>
                  <a:schemeClr val="accent2">
                    <a:lumMod val="50000"/>
                  </a:schemeClr>
                </a:solidFill>
              </a:rPr>
              <a:t>S</a:t>
            </a:r>
            <a:r>
              <a:rPr lang="fr-FR" b="1" u="sng" dirty="0" smtClean="0">
                <a:solidFill>
                  <a:schemeClr val="accent2">
                    <a:lumMod val="50000"/>
                  </a:schemeClr>
                </a:solidFill>
              </a:rPr>
              <a:t>ophro Dynamique </a:t>
            </a:r>
            <a:r>
              <a:rPr lang="fr-FR" dirty="0" smtClean="0">
                <a:solidFill>
                  <a:schemeClr val="accent2">
                    <a:lumMod val="50000"/>
                  </a:schemeClr>
                </a:solidFill>
              </a:rPr>
              <a:t> (TRSD)</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Développer </a:t>
            </a:r>
            <a:r>
              <a:rPr lang="fr-FR" sz="1400" dirty="0" smtClean="0">
                <a:solidFill>
                  <a:schemeClr val="accent2">
                    <a:lumMod val="50000"/>
                  </a:schemeClr>
                </a:solidFill>
              </a:rPr>
              <a:t>l'alliance et l'énergie au sein </a:t>
            </a:r>
            <a:r>
              <a:rPr lang="fr-FR" sz="1400" dirty="0" smtClean="0">
                <a:solidFill>
                  <a:schemeClr val="accent2">
                    <a:lumMod val="50000"/>
                  </a:schemeClr>
                </a:solidFill>
              </a:rPr>
              <a:t>de l'équipe. Cultiver la confiance, énergie circulante dans le cercle entre les </a:t>
            </a:r>
            <a:r>
              <a:rPr lang="fr-FR" sz="1400" dirty="0" smtClean="0">
                <a:solidFill>
                  <a:schemeClr val="accent2">
                    <a:lumMod val="50000"/>
                  </a:schemeClr>
                </a:solidFill>
              </a:rPr>
              <a:t>personnes.</a:t>
            </a:r>
            <a:endParaRPr lang="fr-FR" sz="1400" dirty="0" smtClean="0">
              <a:solidFill>
                <a:schemeClr val="accent2">
                  <a:lumMod val="50000"/>
                </a:schemeClr>
              </a:solidFill>
            </a:endParaRPr>
          </a:p>
          <a:p>
            <a:r>
              <a:rPr lang="fr-FR" sz="1600" dirty="0" smtClean="0">
                <a:solidFill>
                  <a:schemeClr val="accent2">
                    <a:lumMod val="50000"/>
                  </a:schemeClr>
                </a:solidFill>
              </a:rPr>
              <a:t>E</a:t>
            </a:r>
            <a:r>
              <a:rPr lang="fr-FR" sz="1600" dirty="0" smtClean="0">
                <a:solidFill>
                  <a:schemeClr val="accent2">
                    <a:lumMod val="50000"/>
                  </a:schemeClr>
                </a:solidFill>
              </a:rPr>
              <a:t>n début </a:t>
            </a:r>
            <a:r>
              <a:rPr lang="fr-FR" sz="1600" dirty="0" smtClean="0">
                <a:solidFill>
                  <a:schemeClr val="accent2">
                    <a:lumMod val="50000"/>
                  </a:schemeClr>
                </a:solidFill>
              </a:rPr>
              <a:t>de séance </a:t>
            </a:r>
            <a:r>
              <a:rPr lang="fr-FR" sz="1600" dirty="0" smtClean="0">
                <a:solidFill>
                  <a:schemeClr val="accent2">
                    <a:lumMod val="50000"/>
                  </a:schemeClr>
                </a:solidFill>
              </a:rPr>
              <a:t>debout Rotation </a:t>
            </a:r>
            <a:r>
              <a:rPr lang="fr-FR" sz="1600" dirty="0" smtClean="0">
                <a:solidFill>
                  <a:schemeClr val="accent2">
                    <a:lumMod val="50000"/>
                  </a:schemeClr>
                </a:solidFill>
              </a:rPr>
              <a:t>nuque et Pompage</a:t>
            </a:r>
          </a:p>
          <a:p>
            <a:r>
              <a:rPr lang="fr-FR" sz="1600" dirty="0" smtClean="0">
                <a:solidFill>
                  <a:schemeClr val="accent2">
                    <a:lumMod val="50000"/>
                  </a:schemeClr>
                </a:solidFill>
              </a:rPr>
              <a:t>Puis en posture assise :</a:t>
            </a:r>
            <a:endParaRPr lang="fr-FR" sz="16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pré-sophronique</a:t>
            </a:r>
          </a:p>
          <a:p>
            <a:r>
              <a:rPr lang="fr-FR" sz="1400" dirty="0" smtClean="0">
                <a:solidFill>
                  <a:schemeClr val="accent2">
                    <a:lumMod val="50000"/>
                  </a:schemeClr>
                </a:solidFill>
              </a:rPr>
              <a:t>- 3 tech Clés</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 Contact visuel,</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Visualisation flux énergétique entre les participants,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Intention </a:t>
            </a:r>
            <a:r>
              <a:rPr lang="fr-FR" sz="1600" dirty="0" smtClean="0">
                <a:solidFill>
                  <a:schemeClr val="accent2">
                    <a:lumMod val="50000"/>
                  </a:schemeClr>
                </a:solidFill>
              </a:rPr>
              <a:t>: </a:t>
            </a:r>
            <a:r>
              <a:rPr lang="fr-FR" sz="1400" dirty="0" smtClean="0">
                <a:solidFill>
                  <a:schemeClr val="accent2">
                    <a:lumMod val="50000"/>
                  </a:schemeClr>
                </a:solidFill>
              </a:rPr>
              <a:t>Renforcer la bienveillance, le respect entre les membres</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a:t>
            </a:r>
            <a:r>
              <a:rPr lang="fr-FR" sz="1400" dirty="0" smtClean="0">
                <a:solidFill>
                  <a:schemeClr val="accent2">
                    <a:lumMod val="50000"/>
                  </a:schemeClr>
                </a:solidFill>
              </a:rPr>
              <a:t>min</a:t>
            </a:r>
            <a:endParaRPr lang="fr-FR" sz="1400" dirty="0" smtClean="0"/>
          </a:p>
          <a:p>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7809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a:t>
            </a:r>
            <a:r>
              <a:rPr lang="fr-FR" b="1" u="sng" dirty="0" smtClean="0">
                <a:solidFill>
                  <a:schemeClr val="accent2">
                    <a:lumMod val="50000"/>
                  </a:schemeClr>
                </a:solidFill>
              </a:rPr>
              <a:t>ophrologie Ludiques des capacités</a:t>
            </a:r>
            <a:endParaRPr lang="fr-FR" b="1" u="sng"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Acceptation et respect des différences</a:t>
            </a:r>
            <a:endParaRPr lang="fr-FR" sz="1400" dirty="0" smtClean="0">
              <a:solidFill>
                <a:schemeClr val="accent2">
                  <a:lumMod val="50000"/>
                </a:schemeClr>
              </a:solidFill>
            </a:endParaRPr>
          </a:p>
          <a:p>
            <a:r>
              <a:rPr lang="fr-FR" sz="1600" dirty="0" smtClean="0">
                <a:solidFill>
                  <a:schemeClr val="accent2">
                    <a:lumMod val="50000"/>
                  </a:schemeClr>
                </a:solidFill>
              </a:rPr>
              <a:t>Protocole :</a:t>
            </a:r>
          </a:p>
          <a:p>
            <a:pPr>
              <a:buFontTx/>
              <a:buChar char="-"/>
            </a:pPr>
            <a:r>
              <a:rPr lang="fr-FR" dirty="0" smtClean="0">
                <a:solidFill>
                  <a:schemeClr val="accent2">
                    <a:lumMod val="50000"/>
                  </a:schemeClr>
                </a:solidFill>
              </a:rPr>
              <a:t> Dialogue pré-sophronique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Mouvement RD1 : Rotation nuque et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Echange des capacités</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Ce que je donne, ce que je reçois</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Autonomie </a:t>
            </a:r>
            <a:r>
              <a:rPr lang="fr-FR" sz="1400" dirty="0" smtClean="0">
                <a:solidFill>
                  <a:schemeClr val="accent2">
                    <a:lumMod val="50000"/>
                  </a:schemeClr>
                </a:solidFill>
              </a:rPr>
              <a:t>et interdépendance, </a:t>
            </a:r>
            <a:r>
              <a:rPr lang="fr-FR" sz="1400" dirty="0" smtClean="0">
                <a:solidFill>
                  <a:schemeClr val="accent2">
                    <a:lumMod val="50000"/>
                  </a:schemeClr>
                </a:solidFill>
              </a:rPr>
              <a:t>conscience de </a:t>
            </a:r>
            <a:r>
              <a:rPr lang="fr-FR" sz="1400" dirty="0" smtClean="0">
                <a:solidFill>
                  <a:schemeClr val="accent2">
                    <a:lumMod val="50000"/>
                  </a:schemeClr>
                </a:solidFill>
              </a:rPr>
              <a:t>ses propres </a:t>
            </a:r>
            <a:r>
              <a:rPr lang="fr-FR" sz="1400" dirty="0" smtClean="0">
                <a:solidFill>
                  <a:schemeClr val="accent2">
                    <a:lumMod val="50000"/>
                  </a:schemeClr>
                </a:solidFill>
              </a:rPr>
              <a:t>capacités</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Durée </a:t>
            </a:r>
            <a:r>
              <a:rPr lang="fr-FR" sz="1400" dirty="0" smtClean="0">
                <a:solidFill>
                  <a:schemeClr val="accent2">
                    <a:lumMod val="50000"/>
                  </a:schemeClr>
                </a:solidFill>
              </a:rPr>
              <a:t>: 30 min</a:t>
            </a:r>
            <a:endParaRPr lang="fr-FR" sz="1400" dirty="0" smtClean="0"/>
          </a:p>
          <a:p>
            <a:endParaRPr lang="fr-F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9</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Histoire collective </a:t>
            </a:r>
            <a:r>
              <a:rPr lang="fr-FR" dirty="0" smtClean="0">
                <a:solidFill>
                  <a:schemeClr val="accent2">
                    <a:lumMod val="50000"/>
                  </a:schemeClr>
                </a:solidFill>
              </a:rPr>
              <a:t>(SAO)</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Créativité et alliance</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Protocole :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Dialogue pré-sophronique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Tratac</a:t>
            </a:r>
            <a:endParaRPr lang="fr-FR" sz="1400" dirty="0" smtClean="0">
              <a:solidFill>
                <a:schemeClr val="accent2">
                  <a:lumMod val="50000"/>
                </a:schemeClr>
              </a:solidFill>
            </a:endParaRP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Renforcement des capacités (SPC)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Interdépendance </a:t>
            </a:r>
            <a:r>
              <a:rPr lang="fr-FR" sz="1400" dirty="0" smtClean="0">
                <a:solidFill>
                  <a:schemeClr val="accent2">
                    <a:lumMod val="50000"/>
                  </a:schemeClr>
                </a:solidFill>
              </a:rPr>
              <a:t>et confiance dans les capacités de l'autre pour réaliser quelque chose ensemble.</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45 min</a:t>
            </a:r>
            <a:endParaRPr lang="fr-FR" sz="1400" dirty="0" smtClean="0"/>
          </a:p>
          <a:p>
            <a:endParaRPr lang="fr-F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0131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Présence des Valeurs </a:t>
            </a:r>
            <a:r>
              <a:rPr lang="fr-FR" dirty="0" smtClean="0">
                <a:solidFill>
                  <a:schemeClr val="accent2">
                    <a:lumMod val="50000"/>
                  </a:schemeClr>
                </a:solidFill>
              </a:rPr>
              <a:t>(SPV)</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600" dirty="0" smtClean="0">
                <a:solidFill>
                  <a:schemeClr val="accent2">
                    <a:lumMod val="50000"/>
                  </a:schemeClr>
                </a:solidFill>
              </a:rPr>
              <a:t>:</a:t>
            </a:r>
            <a:r>
              <a:rPr lang="fr-FR" sz="1400" dirty="0" smtClean="0">
                <a:solidFill>
                  <a:schemeClr val="accent2">
                    <a:lumMod val="50000"/>
                  </a:schemeClr>
                </a:solidFill>
              </a:rPr>
              <a:t>.   </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Dialogue </a:t>
            </a:r>
            <a:r>
              <a:rPr lang="fr-FR" sz="1400" dirty="0" smtClean="0">
                <a:solidFill>
                  <a:schemeClr val="accent2">
                    <a:lumMod val="50000"/>
                  </a:schemeClr>
                </a:solidFill>
              </a:rPr>
              <a:t>pré-sophronique</a:t>
            </a:r>
            <a:endParaRPr lang="fr-FR" sz="1400" dirty="0" smtClean="0">
              <a:solidFill>
                <a:schemeClr val="accent2">
                  <a:lumMod val="50000"/>
                </a:schemeClr>
              </a:solidFill>
            </a:endParaRP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a:t>
            </a:r>
            <a:r>
              <a:rPr lang="fr-FR" sz="1400" dirty="0" smtClean="0">
                <a:solidFill>
                  <a:schemeClr val="accent2">
                    <a:lumMod val="50000"/>
                  </a:schemeClr>
                </a:solidFill>
              </a:rPr>
              <a:t>vitale</a:t>
            </a:r>
          </a:p>
          <a:p>
            <a:pPr>
              <a:buFontTx/>
              <a:buChar char="-"/>
            </a:pPr>
            <a:r>
              <a:rPr lang="fr-FR" sz="1400" dirty="0" smtClean="0">
                <a:solidFill>
                  <a:schemeClr val="accent2">
                    <a:lumMod val="50000"/>
                  </a:schemeClr>
                </a:solidFill>
              </a:rPr>
              <a:t> Evocation des valeurs pui</a:t>
            </a:r>
            <a:r>
              <a:rPr lang="fr-FR" sz="1400" dirty="0" smtClean="0">
                <a:solidFill>
                  <a:schemeClr val="accent2">
                    <a:lumMod val="50000"/>
                  </a:schemeClr>
                </a:solidFill>
              </a:rPr>
              <a:t>s choix</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Manence</a:t>
            </a:r>
            <a:r>
              <a:rPr lang="fr-FR" sz="1400" dirty="0" smtClean="0">
                <a:solidFill>
                  <a:schemeClr val="accent2">
                    <a:lumMod val="50000"/>
                  </a:schemeClr>
                </a:solidFill>
              </a:rPr>
              <a:t> très lente avec SRS de la valeur sur chaque système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Rétromanence</a:t>
            </a:r>
            <a:r>
              <a:rPr lang="fr-FR" sz="1400" dirty="0" smtClean="0">
                <a:solidFill>
                  <a:schemeClr val="accent2">
                    <a:lumMod val="50000"/>
                  </a:schemeClr>
                </a:solidFill>
              </a:rPr>
              <a:t> avec SRS sur chaque système des phénomènes apparus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même valeur au futur</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éventuelle d'autres valeurs propres à la personne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Apprendre à relativiser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r>
              <a:rPr lang="fr-FR" sz="1400" dirty="0" smtClean="0">
                <a:solidFill>
                  <a:schemeClr val="accent2">
                    <a:lumMod val="50000"/>
                  </a:schemeClr>
                </a:solidFill>
              </a:rPr>
              <a:t>: 30 mn</a:t>
            </a:r>
            <a:endParaRPr lang="fr-FR" sz="1400" dirty="0" smtClean="0">
              <a:solidFill>
                <a:schemeClr val="accent2">
                  <a:lumMod val="50000"/>
                </a:schemeClr>
              </a:solidFill>
            </a:endParaRPr>
          </a:p>
          <a:p>
            <a:endParaRPr lang="fr-FR" sz="1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Objectif de la mission BETEN France</a:t>
            </a:r>
            <a:endParaRPr lang="fr-FR" dirty="0"/>
          </a:p>
        </p:txBody>
      </p:sp>
      <p:sp>
        <p:nvSpPr>
          <p:cNvPr id="3" name="Espace réservé du contenu 2"/>
          <p:cNvSpPr>
            <a:spLocks noGrp="1"/>
          </p:cNvSpPr>
          <p:nvPr>
            <p:ph sz="quarter" idx="1"/>
          </p:nvPr>
        </p:nvSpPr>
        <p:spPr/>
        <p:txBody>
          <a:bodyPr>
            <a:normAutofit fontScale="77500" lnSpcReduction="20000"/>
          </a:bodyPr>
          <a:lstStyle/>
          <a:p>
            <a:pPr lvl="0"/>
            <a:r>
              <a:rPr lang="fr-FR" b="1" u="sng" dirty="0" smtClean="0">
                <a:solidFill>
                  <a:schemeClr val="accent2">
                    <a:lumMod val="50000"/>
                  </a:schemeClr>
                </a:solidFill>
              </a:rPr>
              <a:t>L</a:t>
            </a:r>
            <a:r>
              <a:rPr lang="fr-FR" b="1" u="sng" dirty="0" smtClean="0">
                <a:solidFill>
                  <a:schemeClr val="accent2">
                    <a:lumMod val="50000"/>
                  </a:schemeClr>
                </a:solidFill>
              </a:rPr>
              <a:t>a </a:t>
            </a:r>
            <a:r>
              <a:rPr lang="fr-FR" b="1" u="sng" dirty="0" smtClean="0">
                <a:solidFill>
                  <a:schemeClr val="accent2">
                    <a:lumMod val="50000"/>
                  </a:schemeClr>
                </a:solidFill>
              </a:rPr>
              <a:t>mission </a:t>
            </a:r>
            <a:r>
              <a:rPr lang="fr-FR" dirty="0" smtClean="0">
                <a:solidFill>
                  <a:schemeClr val="accent2">
                    <a:lumMod val="50000"/>
                  </a:schemeClr>
                </a:solidFill>
              </a:rPr>
              <a:t>comprend l'approche Forum Ouvert "OST" et l'accompagnement en sophrologie)</a:t>
            </a:r>
            <a:endParaRPr lang="fr-FR" dirty="0" smtClean="0">
              <a:solidFill>
                <a:schemeClr val="accent2">
                  <a:lumMod val="50000"/>
                </a:schemeClr>
              </a:solidFill>
            </a:endParaRPr>
          </a:p>
          <a:p>
            <a:endParaRPr lang="fr-FR" dirty="0" smtClean="0">
              <a:solidFill>
                <a:schemeClr val="accent2">
                  <a:lumMod val="50000"/>
                </a:schemeClr>
              </a:solidFill>
            </a:endParaRPr>
          </a:p>
          <a:p>
            <a:r>
              <a:rPr lang="fr-FR" b="1" u="sng" dirty="0" smtClean="0">
                <a:solidFill>
                  <a:schemeClr val="accent2">
                    <a:lumMod val="50000"/>
                  </a:schemeClr>
                </a:solidFill>
              </a:rPr>
              <a:t>L'objectif de l'accompagnement </a:t>
            </a:r>
            <a:r>
              <a:rPr lang="fr-FR" b="1" u="sng" dirty="0" smtClean="0">
                <a:solidFill>
                  <a:schemeClr val="accent2">
                    <a:lumMod val="50000"/>
                  </a:schemeClr>
                </a:solidFill>
              </a:rPr>
              <a:t>sera de permettre :</a:t>
            </a:r>
          </a:p>
          <a:p>
            <a:pPr lvl="1"/>
            <a:r>
              <a:rPr lang="fr-FR" u="sng" dirty="0" smtClean="0">
                <a:solidFill>
                  <a:schemeClr val="accent2">
                    <a:lumMod val="50000"/>
                  </a:schemeClr>
                </a:solidFill>
              </a:rPr>
              <a:t>D</a:t>
            </a:r>
            <a:r>
              <a:rPr lang="fr-FR" u="sng" dirty="0" smtClean="0">
                <a:solidFill>
                  <a:schemeClr val="accent2">
                    <a:lumMod val="50000"/>
                  </a:schemeClr>
                </a:solidFill>
              </a:rPr>
              <a:t>e renforcer les synergies </a:t>
            </a:r>
            <a:r>
              <a:rPr lang="fr-FR" dirty="0" smtClean="0">
                <a:solidFill>
                  <a:schemeClr val="accent2">
                    <a:lumMod val="50000"/>
                  </a:schemeClr>
                </a:solidFill>
              </a:rPr>
              <a:t>entre BETEN </a:t>
            </a:r>
            <a:r>
              <a:rPr lang="fr-FR" dirty="0" err="1" smtClean="0">
                <a:solidFill>
                  <a:schemeClr val="accent2">
                    <a:lumMod val="50000"/>
                  </a:schemeClr>
                </a:solidFill>
              </a:rPr>
              <a:t>Aroma</a:t>
            </a:r>
            <a:r>
              <a:rPr lang="fr-FR" dirty="0" smtClean="0">
                <a:solidFill>
                  <a:schemeClr val="accent2">
                    <a:lumMod val="50000"/>
                  </a:schemeClr>
                </a:solidFill>
              </a:rPr>
              <a:t> </a:t>
            </a:r>
            <a:r>
              <a:rPr lang="fr-FR" b="1" dirty="0" smtClean="0">
                <a:solidFill>
                  <a:schemeClr val="accent1">
                    <a:lumMod val="75000"/>
                  </a:schemeClr>
                </a:solidFill>
              </a:rPr>
              <a:t>*</a:t>
            </a:r>
            <a:r>
              <a:rPr lang="fr-FR" dirty="0" smtClean="0">
                <a:solidFill>
                  <a:schemeClr val="accent2">
                    <a:lumMod val="50000"/>
                  </a:schemeClr>
                </a:solidFill>
              </a:rPr>
              <a:t>et BETEN  Centre de </a:t>
            </a:r>
            <a:r>
              <a:rPr lang="fr-FR" dirty="0" err="1" smtClean="0">
                <a:solidFill>
                  <a:schemeClr val="accent2">
                    <a:lumMod val="50000"/>
                  </a:schemeClr>
                </a:solidFill>
              </a:rPr>
              <a:t>Bien-Etre</a:t>
            </a:r>
            <a:r>
              <a:rPr lang="fr-FR" b="1" dirty="0" smtClean="0">
                <a:solidFill>
                  <a:schemeClr val="accent1">
                    <a:lumMod val="75000"/>
                  </a:schemeClr>
                </a:solidFill>
              </a:rPr>
              <a:t>*</a:t>
            </a:r>
            <a:r>
              <a:rPr lang="fr-FR" dirty="0" smtClean="0">
                <a:solidFill>
                  <a:schemeClr val="accent2">
                    <a:lumMod val="50000"/>
                  </a:schemeClr>
                </a:solidFill>
              </a:rPr>
              <a:t>, </a:t>
            </a:r>
          </a:p>
          <a:p>
            <a:pPr lvl="1"/>
            <a:r>
              <a:rPr lang="fr-FR" u="sng" dirty="0" smtClean="0">
                <a:solidFill>
                  <a:schemeClr val="accent2">
                    <a:lumMod val="50000"/>
                  </a:schemeClr>
                </a:solidFill>
              </a:rPr>
              <a:t>A</a:t>
            </a:r>
            <a:r>
              <a:rPr lang="fr-FR" u="sng" dirty="0" smtClean="0">
                <a:solidFill>
                  <a:schemeClr val="accent2">
                    <a:lumMod val="50000"/>
                  </a:schemeClr>
                </a:solidFill>
              </a:rPr>
              <a:t> </a:t>
            </a:r>
            <a:r>
              <a:rPr lang="fr-FR" u="sng" dirty="0" smtClean="0">
                <a:solidFill>
                  <a:schemeClr val="accent2">
                    <a:lumMod val="50000"/>
                  </a:schemeClr>
                </a:solidFill>
              </a:rPr>
              <a:t>chacun de trouver sa place juste</a:t>
            </a:r>
            <a:r>
              <a:rPr lang="fr-FR" dirty="0" smtClean="0">
                <a:solidFill>
                  <a:schemeClr val="accent2">
                    <a:lumMod val="50000"/>
                  </a:schemeClr>
                </a:solidFill>
              </a:rPr>
              <a:t> et naturelle en lien avec les besoins de l'activité, leurs compétences et leur désir de travailler ensemble, en éliminant les tensions physiques et psychiques</a:t>
            </a:r>
            <a:r>
              <a:rPr lang="fr-FR" dirty="0" smtClean="0">
                <a:solidFill>
                  <a:schemeClr val="accent2">
                    <a:lumMod val="50000"/>
                  </a:schemeClr>
                </a:solidFill>
              </a:rPr>
              <a:t>.</a:t>
            </a:r>
          </a:p>
          <a:p>
            <a:endParaRPr lang="fr-FR" dirty="0" smtClean="0">
              <a:solidFill>
                <a:schemeClr val="accent2">
                  <a:lumMod val="50000"/>
                </a:schemeClr>
              </a:solidFill>
            </a:endParaRPr>
          </a:p>
          <a:p>
            <a:r>
              <a:rPr lang="fr-FR" b="1" u="sng" dirty="0" smtClean="0">
                <a:solidFill>
                  <a:schemeClr val="accent2">
                    <a:lumMod val="50000"/>
                  </a:schemeClr>
                </a:solidFill>
              </a:rPr>
              <a:t>Les mots clés que nous retenons de nos échanges sont :</a:t>
            </a:r>
            <a:endParaRPr lang="fr-FR" dirty="0" smtClean="0">
              <a:solidFill>
                <a:schemeClr val="accent2">
                  <a:lumMod val="50000"/>
                </a:schemeClr>
              </a:solidFill>
            </a:endParaRPr>
          </a:p>
          <a:p>
            <a:r>
              <a:rPr lang="fr-FR" sz="2000" dirty="0" smtClean="0">
                <a:solidFill>
                  <a:schemeClr val="accent2">
                    <a:lumMod val="50000"/>
                  </a:schemeClr>
                </a:solidFill>
              </a:rPr>
              <a:t>Polyvalence, solidarité, ouverture d'esprit, cohésion, fluidité, synergie, réactivité, échanges, frustrations, tensions, intégration, cohésion de l'équipe pour la gestion, comprendre ses atouts individuels, compétences, s'épanouir, des pièces qui s'assemblent, "y aller à fond mais en </a:t>
            </a:r>
            <a:r>
              <a:rPr lang="fr-FR" sz="2000" dirty="0" smtClean="0">
                <a:solidFill>
                  <a:schemeClr val="accent2">
                    <a:lumMod val="50000"/>
                  </a:schemeClr>
                </a:solidFill>
              </a:rPr>
              <a:t>s'</a:t>
            </a:r>
            <a:r>
              <a:rPr lang="fr-FR" sz="2000" dirty="0" err="1" smtClean="0">
                <a:solidFill>
                  <a:schemeClr val="accent2">
                    <a:lumMod val="50000"/>
                  </a:schemeClr>
                </a:solidFill>
              </a:rPr>
              <a:t>économisan"t</a:t>
            </a:r>
            <a:r>
              <a:rPr lang="fr-FR" sz="2000" dirty="0" smtClean="0">
                <a:solidFill>
                  <a:schemeClr val="accent2">
                    <a:lumMod val="50000"/>
                  </a:schemeClr>
                </a:solidFill>
              </a:rPr>
              <a:t>, autonomie, accueillir les différences de l'autre</a:t>
            </a:r>
            <a:r>
              <a:rPr lang="fr-FR" sz="2000" dirty="0" smtClean="0">
                <a:solidFill>
                  <a:schemeClr val="accent2">
                    <a:lumMod val="50000"/>
                  </a:schemeClr>
                </a:solidFill>
              </a:rPr>
              <a:t>.</a:t>
            </a:r>
          </a:p>
          <a:p>
            <a:endParaRPr lang="fr-FR" dirty="0" smtClean="0">
              <a:solidFill>
                <a:schemeClr val="accent2">
                  <a:lumMod val="50000"/>
                </a:schemeClr>
              </a:solidFill>
            </a:endParaRPr>
          </a:p>
          <a:p>
            <a:r>
              <a:rPr lang="fr-FR" sz="1500" i="1" dirty="0" smtClean="0">
                <a:solidFill>
                  <a:schemeClr val="accent1">
                    <a:lumMod val="75000"/>
                  </a:schemeClr>
                </a:solidFill>
              </a:rPr>
              <a:t>NB :</a:t>
            </a:r>
            <a:r>
              <a:rPr lang="fr-FR" sz="1500" i="1" dirty="0" smtClean="0">
                <a:solidFill>
                  <a:schemeClr val="accent2">
                    <a:lumMod val="50000"/>
                  </a:schemeClr>
                </a:solidFill>
              </a:rPr>
              <a:t> </a:t>
            </a:r>
            <a:r>
              <a:rPr lang="fr-FR" sz="1500" i="1" dirty="0" smtClean="0"/>
              <a:t>BETEN </a:t>
            </a:r>
            <a:r>
              <a:rPr lang="fr-FR" sz="1500" i="1" dirty="0" err="1" smtClean="0"/>
              <a:t>Aroma</a:t>
            </a:r>
            <a:r>
              <a:rPr lang="fr-FR" sz="1500" i="1" dirty="0" smtClean="0"/>
              <a:t> </a:t>
            </a:r>
            <a:r>
              <a:rPr lang="fr-FR" sz="1500" i="1" dirty="0" smtClean="0"/>
              <a:t>Bureau d'Etudes des Techniques des Energies </a:t>
            </a:r>
            <a:r>
              <a:rPr lang="fr-FR" sz="1500" i="1" dirty="0" smtClean="0"/>
              <a:t>Nouvelles</a:t>
            </a:r>
          </a:p>
          <a:p>
            <a:pPr>
              <a:buNone/>
            </a:pPr>
            <a:r>
              <a:rPr lang="fr-FR" sz="1600" dirty="0" smtClean="0"/>
              <a:t>	        </a:t>
            </a:r>
            <a:r>
              <a:rPr lang="fr-FR" sz="1600" i="1" dirty="0" smtClean="0"/>
              <a:t>BETEN </a:t>
            </a:r>
            <a:r>
              <a:rPr lang="fr-FR" sz="1600" i="1" dirty="0" err="1" smtClean="0"/>
              <a:t>Bien-Etre</a:t>
            </a:r>
            <a:r>
              <a:rPr lang="fr-FR" sz="1600" i="1" dirty="0" smtClean="0"/>
              <a:t> : </a:t>
            </a:r>
            <a:r>
              <a:rPr lang="fr-FR" sz="1600" i="1" dirty="0" err="1" smtClean="0"/>
              <a:t>Bien-Etre</a:t>
            </a:r>
            <a:r>
              <a:rPr lang="fr-FR" sz="1600" i="1" dirty="0" smtClean="0"/>
              <a:t> &amp; Techniques </a:t>
            </a:r>
            <a:r>
              <a:rPr lang="fr-FR" sz="1600" i="1" dirty="0" smtClean="0"/>
              <a:t>Energétiques Naturelles</a:t>
            </a:r>
            <a:endParaRPr lang="fr-FR" sz="1800" i="1" dirty="0">
              <a:solidFill>
                <a:schemeClr val="accent2">
                  <a:lumMod val="50000"/>
                </a:schemeClr>
              </a:solidFill>
            </a:endParaRPr>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Attention – Sophro Concentration </a:t>
            </a:r>
            <a:r>
              <a:rPr lang="fr-FR" dirty="0" smtClean="0">
                <a:solidFill>
                  <a:schemeClr val="accent2">
                    <a:lumMod val="50000"/>
                  </a:schemeClr>
                </a:solidFill>
              </a:rPr>
              <a:t>(SA – SC)</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Favorise la concentration, évite de se disperser malgré une surcharge éventuelle de travail. </a:t>
            </a:r>
            <a:endParaRPr lang="fr-FR" sz="1400" dirty="0" smtClean="0">
              <a:solidFill>
                <a:schemeClr val="accent2">
                  <a:lumMod val="50000"/>
                </a:schemeClr>
              </a:solidFill>
            </a:endParaRPr>
          </a:p>
          <a:p>
            <a:r>
              <a:rPr lang="fr-FR" sz="1600" dirty="0" smtClean="0">
                <a:solidFill>
                  <a:schemeClr val="accent2">
                    <a:lumMod val="50000"/>
                  </a:schemeClr>
                </a:solidFill>
              </a:rPr>
              <a:t>Protocole </a:t>
            </a:r>
            <a:r>
              <a:rPr lang="fr-FR" sz="1600" dirty="0" smtClean="0">
                <a:solidFill>
                  <a:schemeClr val="accent2">
                    <a:lumMod val="50000"/>
                  </a:schemeClr>
                </a:solidFill>
              </a:rPr>
              <a:t>:</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a:t>
            </a:r>
            <a:r>
              <a:rPr lang="fr-FR" sz="1400" dirty="0" smtClean="0">
                <a:solidFill>
                  <a:schemeClr val="accent2">
                    <a:lumMod val="50000"/>
                  </a:schemeClr>
                </a:solidFill>
              </a:rPr>
              <a:t>: </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err="1" smtClean="0">
                <a:solidFill>
                  <a:schemeClr val="accent2">
                    <a:lumMod val="50000"/>
                  </a:schemeClr>
                </a:solidFill>
              </a:rPr>
              <a:t>Sophor</a:t>
            </a:r>
            <a:r>
              <a:rPr lang="fr-FR" b="1" u="sng" dirty="0" smtClean="0">
                <a:solidFill>
                  <a:schemeClr val="accent2">
                    <a:lumMod val="50000"/>
                  </a:schemeClr>
                </a:solidFill>
              </a:rPr>
              <a:t> Programmation Future </a:t>
            </a:r>
            <a:r>
              <a:rPr lang="fr-FR" dirty="0" smtClean="0">
                <a:solidFill>
                  <a:schemeClr val="accent2">
                    <a:lumMod val="50000"/>
                  </a:schemeClr>
                </a:solidFill>
              </a:rPr>
              <a:t>(SPF)</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a:t>
            </a:r>
            <a:r>
              <a:rPr lang="fr-FR" sz="1400" dirty="0" smtClean="0">
                <a:solidFill>
                  <a:schemeClr val="accent2">
                    <a:lumMod val="50000"/>
                  </a:schemeClr>
                </a:solidFill>
              </a:rPr>
              <a:t>S</a:t>
            </a:r>
            <a:r>
              <a:rPr lang="fr-FR" sz="1400" dirty="0" smtClean="0">
                <a:solidFill>
                  <a:schemeClr val="accent2">
                    <a:lumMod val="50000"/>
                  </a:schemeClr>
                </a:solidFill>
              </a:rPr>
              <a:t>e </a:t>
            </a:r>
            <a:r>
              <a:rPr lang="fr-FR" sz="1400" dirty="0" smtClean="0">
                <a:solidFill>
                  <a:schemeClr val="accent2">
                    <a:lumMod val="50000"/>
                  </a:schemeClr>
                </a:solidFill>
              </a:rPr>
              <a:t>projeter dans </a:t>
            </a:r>
            <a:r>
              <a:rPr lang="fr-FR" sz="1400" dirty="0" smtClean="0">
                <a:solidFill>
                  <a:schemeClr val="accent2">
                    <a:lumMod val="50000"/>
                  </a:schemeClr>
                </a:solidFill>
              </a:rPr>
              <a:t>l'avenir, vivre les résultats positifs comme si c'était déjà fait.</a:t>
            </a:r>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Sophro programmation future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a:t>
            </a:r>
            <a:r>
              <a:rPr lang="fr-FR" sz="1400" dirty="0" smtClean="0">
                <a:solidFill>
                  <a:schemeClr val="accent2">
                    <a:lumMod val="50000"/>
                  </a:schemeClr>
                </a:solidFill>
              </a:rPr>
              <a:t>: Mobiliser la motivation, l'énergie, l'enthousiasme vers la réussite</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8. Fiches techniques </a:t>
            </a:r>
            <a:r>
              <a:rPr lang="fr-FR" dirty="0" smtClean="0"/>
              <a:t>Jeux</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11" name="ZoneTexte 10"/>
          <p:cNvSpPr txBox="1"/>
          <p:nvPr/>
        </p:nvSpPr>
        <p:spPr>
          <a:xfrm>
            <a:off x="467544" y="1628800"/>
            <a:ext cx="7632848" cy="2893100"/>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JEUX</a:t>
            </a:r>
          </a:p>
          <a:p>
            <a:endParaRPr lang="fr-FR" b="1" u="sng" dirty="0" smtClean="0">
              <a:solidFill>
                <a:schemeClr val="accent2">
                  <a:lumMod val="50000"/>
                </a:schemeClr>
              </a:solidFill>
            </a:endParaRPr>
          </a:p>
          <a:p>
            <a:pPr>
              <a:buFontTx/>
              <a:buChar char="-"/>
            </a:pPr>
            <a:r>
              <a:rPr lang="fr-FR" sz="1600" dirty="0" smtClean="0">
                <a:solidFill>
                  <a:schemeClr val="accent2">
                    <a:lumMod val="50000"/>
                  </a:schemeClr>
                </a:solidFill>
              </a:rPr>
              <a:t> Bougie, plume, paille, petits poids</a:t>
            </a:r>
          </a:p>
          <a:p>
            <a:pPr>
              <a:buFontTx/>
              <a:buChar char="-"/>
            </a:pPr>
            <a:r>
              <a:rPr lang="fr-FR" sz="1600" dirty="0" smtClean="0">
                <a:solidFill>
                  <a:schemeClr val="accent2">
                    <a:lumMod val="50000"/>
                  </a:schemeClr>
                </a:solidFill>
              </a:rPr>
              <a:t> Portrait Chinois</a:t>
            </a:r>
          </a:p>
          <a:p>
            <a:pPr>
              <a:buFontTx/>
              <a:buChar char="-"/>
            </a:pPr>
            <a:r>
              <a:rPr lang="fr-FR" sz="1600" dirty="0" smtClean="0">
                <a:solidFill>
                  <a:schemeClr val="accent2">
                    <a:lumMod val="50000"/>
                  </a:schemeClr>
                </a:solidFill>
              </a:rPr>
              <a:t> Promenade Aveugle</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Ping </a:t>
            </a:r>
            <a:r>
              <a:rPr lang="fr-FR" sz="1600" dirty="0" err="1" smtClean="0">
                <a:solidFill>
                  <a:schemeClr val="accent2">
                    <a:lumMod val="50000"/>
                  </a:schemeClr>
                </a:solidFill>
              </a:rPr>
              <a:t>Pong</a:t>
            </a:r>
            <a:endParaRPr lang="fr-FR" sz="1600" dirty="0" smtClean="0">
              <a:solidFill>
                <a:schemeClr val="accent2">
                  <a:lumMod val="50000"/>
                </a:schemeClr>
              </a:solidFill>
            </a:endParaRP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Interfaces</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Langage des images</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Baguettes chinoises</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Paille et </a:t>
            </a:r>
            <a:r>
              <a:rPr lang="fr-FR" sz="1600" dirty="0" err="1" smtClean="0">
                <a:solidFill>
                  <a:schemeClr val="accent2">
                    <a:lumMod val="50000"/>
                  </a:schemeClr>
                </a:solidFill>
              </a:rPr>
              <a:t>trombonnes</a:t>
            </a:r>
            <a:endParaRPr lang="fr-FR" sz="1600" dirty="0" smtClean="0">
              <a:solidFill>
                <a:schemeClr val="accent2">
                  <a:lumMod val="50000"/>
                </a:schemeClr>
              </a:solidFill>
            </a:endParaRPr>
          </a:p>
          <a:p>
            <a:endParaRPr lang="fr-FR" dirty="0" smtClean="0">
              <a:solidFill>
                <a:schemeClr val="accent2">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TRATAC</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Facilite l'ouverture du regard intérieur</a:t>
            </a:r>
          </a:p>
          <a:p>
            <a:endParaRPr lang="fr-FR" sz="1600" dirty="0" smtClean="0">
              <a:solidFill>
                <a:schemeClr val="accent2">
                  <a:lumMod val="50000"/>
                </a:schemeClr>
              </a:solidFill>
            </a:endParaRPr>
          </a:p>
          <a:p>
            <a:r>
              <a:rPr lang="fr-FR" sz="1600" dirty="0" err="1" smtClean="0">
                <a:solidFill>
                  <a:schemeClr val="accent2">
                    <a:lumMod val="50000"/>
                  </a:schemeClr>
                </a:solidFill>
              </a:rPr>
              <a:t>Tratac</a:t>
            </a:r>
            <a:r>
              <a:rPr lang="fr-FR" sz="1600" dirty="0" smtClean="0">
                <a:solidFill>
                  <a:schemeClr val="accent2">
                    <a:lumMod val="50000"/>
                  </a:schemeClr>
                </a:solidFill>
              </a:rPr>
              <a:t> : </a:t>
            </a:r>
            <a:r>
              <a:rPr lang="fr-FR" sz="1400" dirty="0" smtClean="0">
                <a:solidFill>
                  <a:schemeClr val="accent2">
                    <a:lumMod val="50000"/>
                  </a:schemeClr>
                </a:solidFill>
              </a:rPr>
              <a:t>Mouvement utilisé par les moines tibétains en début de méditation. Il contraint le cerveau à fonctionner en ondes alpha, ce qui induit un état de détente corporelle et psychique immédiat. L'activité électrique du cerveau est mesurée par électroencéphalogramme, en ondes exprimées en cycles/secondes. Les ondes alpha sont de 7 c/s et correspondent à un état de profonde relaxation musculaire et psychique.</a:t>
            </a:r>
          </a:p>
          <a:p>
            <a:endParaRPr lang="fr-FR" sz="1400" dirty="0" smtClean="0">
              <a:solidFill>
                <a:schemeClr val="accent2">
                  <a:lumMod val="50000"/>
                </a:schemeClr>
              </a:solidFill>
            </a:endParaRPr>
          </a:p>
          <a:p>
            <a:r>
              <a:rPr lang="fr-FR" sz="1600" dirty="0" smtClean="0">
                <a:solidFill>
                  <a:schemeClr val="accent2">
                    <a:lumMod val="50000"/>
                  </a:schemeClr>
                </a:solidFill>
              </a:rPr>
              <a:t>Consigne :</a:t>
            </a:r>
          </a:p>
          <a:p>
            <a:r>
              <a:rPr lang="fr-FR" sz="1400" dirty="0" smtClean="0">
                <a:solidFill>
                  <a:schemeClr val="accent2">
                    <a:lumMod val="50000"/>
                  </a:schemeClr>
                </a:solidFill>
              </a:rPr>
              <a:t>- Installez-vous en position assise ou debout en gardant les yeux mi-clos.</a:t>
            </a:r>
          </a:p>
          <a:p>
            <a:r>
              <a:rPr lang="fr-FR" sz="1400" dirty="0" smtClean="0">
                <a:solidFill>
                  <a:schemeClr val="accent2">
                    <a:lumMod val="50000"/>
                  </a:schemeClr>
                </a:solidFill>
              </a:rPr>
              <a:t>- Fermez le poing de votre main dominante et gardez votre pouce levé.</a:t>
            </a:r>
          </a:p>
          <a:p>
            <a:r>
              <a:rPr lang="fr-FR" sz="1400" dirty="0" smtClean="0">
                <a:solidFill>
                  <a:schemeClr val="accent2">
                    <a:lumMod val="50000"/>
                  </a:schemeClr>
                </a:solidFill>
              </a:rPr>
              <a:t>- Inspirez profondément en portant votre pouce levé au niveau de vos yeux,</a:t>
            </a:r>
          </a:p>
          <a:p>
            <a:r>
              <a:rPr lang="fr-FR" sz="1400" dirty="0" smtClean="0">
                <a:solidFill>
                  <a:schemeClr val="accent2">
                    <a:lumMod val="50000"/>
                  </a:schemeClr>
                </a:solidFill>
              </a:rPr>
              <a:t>- Fixez votre pouce et retenez votre respiration,</a:t>
            </a:r>
          </a:p>
          <a:p>
            <a:r>
              <a:rPr lang="fr-FR" sz="1400" dirty="0" smtClean="0">
                <a:solidFill>
                  <a:schemeClr val="accent2">
                    <a:lumMod val="50000"/>
                  </a:schemeClr>
                </a:solidFill>
              </a:rPr>
              <a:t>- A 20 cm vous commencez à loucher</a:t>
            </a:r>
          </a:p>
          <a:p>
            <a:r>
              <a:rPr lang="fr-FR" sz="1400" dirty="0" smtClean="0">
                <a:solidFill>
                  <a:schemeClr val="accent2">
                    <a:lumMod val="50000"/>
                  </a:schemeClr>
                </a:solidFill>
              </a:rPr>
              <a:t>- Continuez jusqu'à ce que votre pouce vienne toucher le point situé entre vos deux yeux,</a:t>
            </a:r>
          </a:p>
          <a:p>
            <a:r>
              <a:rPr lang="fr-FR" sz="1400" dirty="0" smtClean="0">
                <a:solidFill>
                  <a:schemeClr val="accent2">
                    <a:lumMod val="50000"/>
                  </a:schemeClr>
                </a:solidFill>
              </a:rPr>
              <a:t>- Au moment du contact, expirez lentement, et laissez votre bras revenir lentement le long du corps.</a:t>
            </a:r>
            <a:endParaRPr lang="fr-FR" sz="1400"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 respire !</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Conscience et maîtrise de la respiration </a:t>
            </a:r>
            <a:endParaRPr lang="fr-FR" b="1" u="sng" dirty="0" smtClean="0">
              <a:solidFill>
                <a:schemeClr val="accent2">
                  <a:lumMod val="50000"/>
                </a:schemeClr>
              </a:solidFill>
            </a:endParaRPr>
          </a:p>
          <a:p>
            <a:r>
              <a:rPr lang="fr-FR" sz="1600" dirty="0" smtClean="0">
                <a:solidFill>
                  <a:schemeClr val="accent2">
                    <a:lumMod val="50000"/>
                  </a:schemeClr>
                </a:solidFill>
              </a:rPr>
              <a:t>Expérience avec : </a:t>
            </a:r>
            <a:r>
              <a:rPr lang="fr-FR" sz="1400" dirty="0" smtClean="0">
                <a:solidFill>
                  <a:schemeClr val="accent2">
                    <a:lumMod val="50000"/>
                  </a:schemeClr>
                </a:solidFill>
              </a:rPr>
              <a:t>Plume, bougie, paille, poids chiche</a:t>
            </a:r>
          </a:p>
          <a:p>
            <a:endParaRPr lang="fr-FR" dirty="0" smtClean="0">
              <a:solidFill>
                <a:schemeClr val="accent2">
                  <a:lumMod val="50000"/>
                </a:schemeClr>
              </a:solidFill>
            </a:endParaRPr>
          </a:p>
          <a:p>
            <a:r>
              <a:rPr lang="fr-FR" u="sng" dirty="0" smtClean="0">
                <a:solidFill>
                  <a:schemeClr val="accent2">
                    <a:lumMod val="50000"/>
                  </a:schemeClr>
                </a:solidFill>
              </a:rPr>
              <a:t>Mudra :</a:t>
            </a:r>
            <a:r>
              <a:rPr lang="fr-FR" dirty="0" smtClean="0">
                <a:solidFill>
                  <a:schemeClr val="accent2">
                    <a:lumMod val="50000"/>
                  </a:schemeClr>
                </a:solidFill>
              </a:rPr>
              <a:t> </a:t>
            </a:r>
            <a:r>
              <a:rPr lang="fr-FR" sz="1400" dirty="0" smtClean="0">
                <a:solidFill>
                  <a:schemeClr val="accent2">
                    <a:lumMod val="50000"/>
                  </a:schemeClr>
                </a:solidFill>
              </a:rPr>
              <a:t>L'objectif est le nettoyage physique (cellulaire) et psychique (mental).</a:t>
            </a:r>
          </a:p>
          <a:p>
            <a:r>
              <a:rPr lang="fr-FR" sz="1400" dirty="0" smtClean="0">
                <a:solidFill>
                  <a:schemeClr val="accent2">
                    <a:lumMod val="50000"/>
                  </a:schemeClr>
                </a:solidFill>
              </a:rPr>
              <a:t>Assis confortablement, placez vos mains en "mudra", puis :</a:t>
            </a:r>
          </a:p>
          <a:p>
            <a:pPr>
              <a:buFontTx/>
              <a:buChar char="-"/>
            </a:pPr>
            <a:r>
              <a:rPr lang="fr-FR" sz="1400" dirty="0" smtClean="0">
                <a:solidFill>
                  <a:schemeClr val="accent2">
                    <a:lumMod val="50000"/>
                  </a:schemeClr>
                </a:solidFill>
              </a:rPr>
              <a:t> Comptez 7 en inspirant,</a:t>
            </a:r>
          </a:p>
          <a:p>
            <a:pPr>
              <a:buFontTx/>
              <a:buChar char="-"/>
            </a:pPr>
            <a:r>
              <a:rPr lang="fr-FR" sz="1400" dirty="0" smtClean="0">
                <a:solidFill>
                  <a:schemeClr val="accent2">
                    <a:lumMod val="50000"/>
                  </a:schemeClr>
                </a:solidFill>
              </a:rPr>
              <a:t> Comptez 7 en rétention poumons pleins, </a:t>
            </a:r>
          </a:p>
          <a:p>
            <a:pPr>
              <a:buFontTx/>
              <a:buChar char="-"/>
            </a:pPr>
            <a:r>
              <a:rPr lang="fr-FR" sz="1400" dirty="0" smtClean="0">
                <a:solidFill>
                  <a:schemeClr val="accent2">
                    <a:lumMod val="50000"/>
                  </a:schemeClr>
                </a:solidFill>
              </a:rPr>
              <a:t> Comptez 7 en expirant,</a:t>
            </a:r>
          </a:p>
          <a:p>
            <a:pPr>
              <a:buFontTx/>
              <a:buChar char="-"/>
            </a:pPr>
            <a:r>
              <a:rPr lang="fr-FR" sz="1400" dirty="0" smtClean="0">
                <a:solidFill>
                  <a:schemeClr val="accent2">
                    <a:lumMod val="50000"/>
                  </a:schemeClr>
                </a:solidFill>
              </a:rPr>
              <a:t> Comptez 7 en rétention poumons vides,</a:t>
            </a:r>
          </a:p>
          <a:p>
            <a:pPr>
              <a:buFontTx/>
              <a:buChar char="-"/>
            </a:pPr>
            <a:r>
              <a:rPr lang="fr-FR" sz="1400" dirty="0" smtClean="0">
                <a:solidFill>
                  <a:schemeClr val="accent2">
                    <a:lumMod val="50000"/>
                  </a:schemeClr>
                </a:solidFill>
              </a:rPr>
              <a:t> Et renouvelez 7 fois ce cycle.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b="1" dirty="0" smtClean="0">
                <a:solidFill>
                  <a:schemeClr val="accent2">
                    <a:lumMod val="50000"/>
                  </a:schemeClr>
                </a:solidFill>
              </a:rPr>
              <a:t>Pour </a:t>
            </a:r>
            <a:r>
              <a:rPr lang="fr-FR" sz="1400" b="1" dirty="0" smtClean="0">
                <a:solidFill>
                  <a:schemeClr val="accent2">
                    <a:lumMod val="50000"/>
                  </a:schemeClr>
                </a:solidFill>
              </a:rPr>
              <a:t>le jour 4, </a:t>
            </a:r>
            <a:r>
              <a:rPr lang="fr-FR" sz="1400" b="1" dirty="0" smtClean="0">
                <a:solidFill>
                  <a:schemeClr val="accent2">
                    <a:lumMod val="50000"/>
                  </a:schemeClr>
                </a:solidFill>
              </a:rPr>
              <a:t>le jeu du portrait chinois</a:t>
            </a:r>
            <a:r>
              <a:rPr lang="fr-FR" sz="1400" dirty="0" smtClean="0">
                <a:solidFill>
                  <a:schemeClr val="accent2">
                    <a:lumMod val="50000"/>
                  </a:schemeClr>
                </a:solidFill>
              </a:rPr>
              <a:t>, apporter un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p:txBody>
      </p:sp>
      <p:sp>
        <p:nvSpPr>
          <p:cNvPr id="9" name="Rectangle 8"/>
          <p:cNvSpPr/>
          <p:nvPr/>
        </p:nvSpPr>
        <p:spPr>
          <a:xfrm>
            <a:off x="6948264"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12776"/>
            <a:ext cx="7632848" cy="507831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Portrait chinois : Qui suis-je ?  </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Connaissance de soi, connaissance de l'autre</a:t>
            </a:r>
          </a:p>
          <a:p>
            <a:r>
              <a:rPr lang="fr-FR" sz="1600" dirty="0" smtClean="0">
                <a:solidFill>
                  <a:schemeClr val="accent2">
                    <a:lumMod val="50000"/>
                  </a:schemeClr>
                </a:solidFill>
              </a:rPr>
              <a:t>Portrait chinois</a:t>
            </a:r>
          </a:p>
          <a:p>
            <a:endParaRPr lang="fr-FR" sz="1600" dirty="0" smtClean="0">
              <a:solidFill>
                <a:schemeClr val="accent2">
                  <a:lumMod val="50000"/>
                </a:schemeClr>
              </a:solidFill>
            </a:endParaRPr>
          </a:p>
          <a:p>
            <a:r>
              <a:rPr lang="fr-FR" sz="1600" dirty="0" smtClean="0">
                <a:solidFill>
                  <a:schemeClr val="accent2">
                    <a:lumMod val="50000"/>
                  </a:schemeClr>
                </a:solidFill>
              </a:rPr>
              <a:t>Consigne : Présentation collective :</a:t>
            </a:r>
          </a:p>
          <a:p>
            <a:pPr>
              <a:buFontTx/>
              <a:buChar char="-"/>
            </a:pPr>
            <a:r>
              <a:rPr lang="fr-FR" sz="1400" dirty="0" smtClean="0">
                <a:solidFill>
                  <a:schemeClr val="accent2">
                    <a:lumMod val="50000"/>
                  </a:schemeClr>
                </a:solidFill>
              </a:rPr>
              <a:t> Vous présentez votre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Ensuite vous choisissez un personne du groupe pour lui dire s'il était un </a:t>
            </a:r>
            <a:r>
              <a:rPr lang="fr-FR" sz="1400" dirty="0" smtClean="0">
                <a:solidFill>
                  <a:schemeClr val="accent2">
                    <a:lumMod val="50000"/>
                  </a:schemeClr>
                </a:solidFill>
              </a:rPr>
              <a:t>animal ou un végétal ce </a:t>
            </a:r>
            <a:r>
              <a:rPr lang="fr-FR" sz="1400" dirty="0" smtClean="0">
                <a:solidFill>
                  <a:schemeClr val="accent2">
                    <a:lumMod val="50000"/>
                  </a:schemeClr>
                </a:solidFill>
              </a:rPr>
              <a:t>serait</a:t>
            </a:r>
            <a:r>
              <a:rPr lang="fr-FR" sz="1400" dirty="0" smtClean="0">
                <a:solidFill>
                  <a:schemeClr val="accent2">
                    <a:lumMod val="50000"/>
                  </a:schemeClr>
                </a:solidFill>
              </a:rPr>
              <a:t>... ? En expliquant en 2 mots évocateurs pourquoi.</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Ensuite, respecter un temps de parole à chaque personne concernée pour réagir, poser des questions, parler de son objet familier, indiquer ses attentes par rapport au séminaire.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Préparer </a:t>
            </a:r>
            <a:r>
              <a:rPr lang="fr-FR" sz="1400" dirty="0" smtClean="0">
                <a:solidFill>
                  <a:schemeClr val="accent2">
                    <a:lumMod val="50000"/>
                  </a:schemeClr>
                </a:solidFill>
              </a:rPr>
              <a:t>une feuille A3 par participant avec son prénom pour que chaque équipier vienne y coller ses post-it avec les qualités, l'animal ou le végétal et à quoi ça correspond</a:t>
            </a:r>
            <a:r>
              <a:rPr lang="fr-FR" sz="1400" dirty="0" smtClean="0">
                <a:solidFill>
                  <a:schemeClr val="accent2">
                    <a:lumMod val="50000"/>
                  </a:schemeClr>
                </a:solidFill>
              </a:rPr>
              <a:t>.</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30 min.</a:t>
            </a:r>
            <a:endParaRPr lang="fr-FR" sz="1400" dirty="0" smtClean="0">
              <a:solidFill>
                <a:schemeClr val="accent2">
                  <a:lumMod val="50000"/>
                </a:schemeClr>
              </a:solidFill>
            </a:endParaRPr>
          </a:p>
        </p:txBody>
      </p:sp>
      <p:sp>
        <p:nvSpPr>
          <p:cNvPr id="9" name="Rectangle 8"/>
          <p:cNvSpPr/>
          <p:nvPr/>
        </p:nvSpPr>
        <p:spPr>
          <a:xfrm>
            <a:off x="7020272" y="548680"/>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dirty="0" smtClean="0">
                <a:solidFill>
                  <a:schemeClr val="accent2">
                    <a:lumMod val="50000"/>
                  </a:schemeClr>
                </a:solidFill>
              </a:rPr>
              <a:t>La promenade de l'aveugle</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Expérience sensorielle permettant d'observer ce qui se passe au niveau des 5 sens</a:t>
            </a:r>
          </a:p>
          <a:p>
            <a:r>
              <a:rPr lang="fr-FR" sz="1400" dirty="0" smtClean="0">
                <a:solidFill>
                  <a:schemeClr val="accent2">
                    <a:lumMod val="50000"/>
                  </a:schemeClr>
                </a:solidFill>
              </a:rPr>
              <a:t>laisser venir les émotions. Au lieu de guider, le </a:t>
            </a:r>
            <a:r>
              <a:rPr lang="fr-FR" sz="1400" i="1" dirty="0" smtClean="0">
                <a:solidFill>
                  <a:schemeClr val="accent2">
                    <a:lumMod val="50000"/>
                  </a:schemeClr>
                </a:solidFill>
              </a:rPr>
              <a:t>"chien" </a:t>
            </a:r>
            <a:r>
              <a:rPr lang="fr-FR" sz="1400" dirty="0" smtClean="0">
                <a:solidFill>
                  <a:schemeClr val="accent2">
                    <a:lumMod val="50000"/>
                  </a:schemeClr>
                </a:solidFill>
              </a:rPr>
              <a:t> peut veiller progressivement, seulement à la protection (on passe de la confiance-assistance à la confiance-autonomie).</a:t>
            </a:r>
            <a:endParaRPr lang="fr-FR" sz="1400" i="1"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Consigne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Se mettre 2 par 2,</a:t>
            </a:r>
          </a:p>
          <a:p>
            <a:pPr>
              <a:buFontTx/>
              <a:buChar char="-"/>
            </a:pPr>
            <a:r>
              <a:rPr lang="fr-FR" sz="1400" dirty="0" smtClean="0">
                <a:solidFill>
                  <a:schemeClr val="accent2">
                    <a:lumMod val="50000"/>
                  </a:schemeClr>
                </a:solidFill>
              </a:rPr>
              <a:t> Chacun à tour de rôle jouera l'aveugle et le chien d'aveugle,</a:t>
            </a:r>
          </a:p>
          <a:p>
            <a:pPr>
              <a:buFontTx/>
              <a:buChar char="-"/>
            </a:pPr>
            <a:r>
              <a:rPr lang="fr-FR" sz="1400" dirty="0" smtClean="0">
                <a:solidFill>
                  <a:schemeClr val="accent2">
                    <a:lumMod val="50000"/>
                  </a:schemeClr>
                </a:solidFill>
              </a:rPr>
              <a:t> Le chien d'aveugle bande les yeux de l'aveugle,</a:t>
            </a:r>
          </a:p>
          <a:p>
            <a:pPr>
              <a:buFontTx/>
              <a:buChar char="-"/>
            </a:pPr>
            <a:r>
              <a:rPr lang="fr-FR" sz="1400" dirty="0" smtClean="0">
                <a:solidFill>
                  <a:schemeClr val="accent2">
                    <a:lumMod val="50000"/>
                  </a:schemeClr>
                </a:solidFill>
              </a:rPr>
              <a:t> Il guide l'aveugle pendant 10 min en silence</a:t>
            </a:r>
            <a:r>
              <a:rPr lang="fr-FR" sz="1400" dirty="0" smtClean="0">
                <a:solidFill>
                  <a:schemeClr val="accent2">
                    <a:lumMod val="50000"/>
                  </a:schemeClr>
                </a:solidFill>
              </a:rPr>
              <a:t>, (en marche avant et arrière)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En cas  de besoin d'aide, l'aveugle doit lever le bras et se faire comprendre par la gestuelle seul,</a:t>
            </a:r>
          </a:p>
          <a:p>
            <a:pPr>
              <a:buFontTx/>
              <a:buChar char="-"/>
            </a:pPr>
            <a:r>
              <a:rPr lang="fr-FR" sz="1400" dirty="0" smtClean="0">
                <a:solidFill>
                  <a:schemeClr val="accent2">
                    <a:lumMod val="50000"/>
                  </a:schemeClr>
                </a:solidFill>
              </a:rPr>
              <a:t> Au signal, les rôles sont intervertis,</a:t>
            </a:r>
          </a:p>
          <a:p>
            <a:pPr>
              <a:buFontTx/>
              <a:buChar char="-"/>
            </a:pPr>
            <a:r>
              <a:rPr lang="fr-FR" sz="1400" dirty="0" smtClean="0">
                <a:solidFill>
                  <a:schemeClr val="accent2">
                    <a:lumMod val="50000"/>
                  </a:schemeClr>
                </a:solidFill>
              </a:rPr>
              <a:t> Discussion générale sur les impressions.</a:t>
            </a:r>
          </a:p>
          <a:p>
            <a:r>
              <a:rPr lang="fr-FR" b="1" u="sng" dirty="0" smtClean="0">
                <a:solidFill>
                  <a:schemeClr val="accent2">
                    <a:lumMod val="50000"/>
                  </a:schemeClr>
                </a:solidFill>
              </a:rPr>
              <a:t> </a:t>
            </a:r>
          </a:p>
          <a:p>
            <a:endParaRPr lang="fr-FR" sz="1600" dirty="0" smtClean="0"/>
          </a:p>
          <a:p>
            <a:r>
              <a:rPr lang="fr-FR" sz="1400" i="1" dirty="0" smtClean="0">
                <a:solidFill>
                  <a:schemeClr val="accent2">
                    <a:lumMod val="50000"/>
                  </a:schemeClr>
                </a:solidFill>
              </a:rPr>
              <a:t>NB </a:t>
            </a:r>
            <a:r>
              <a:rPr lang="fr-FR" sz="1400" i="1" dirty="0" smtClean="0">
                <a:solidFill>
                  <a:schemeClr val="accent2">
                    <a:lumMod val="50000"/>
                  </a:schemeClr>
                </a:solidFill>
              </a:rPr>
              <a:t>: </a:t>
            </a:r>
            <a:r>
              <a:rPr lang="fr-FR" sz="1400" i="1" dirty="0" smtClean="0">
                <a:solidFill>
                  <a:schemeClr val="accent2">
                    <a:lumMod val="50000"/>
                  </a:schemeClr>
                </a:solidFill>
              </a:rPr>
              <a:t>Bandeaux </a:t>
            </a:r>
            <a:r>
              <a:rPr lang="fr-FR" sz="1400" i="1" dirty="0" smtClean="0">
                <a:solidFill>
                  <a:schemeClr val="accent2">
                    <a:lumMod val="50000"/>
                  </a:schemeClr>
                </a:solidFill>
              </a:rPr>
              <a:t>ou foulards sombres permettant de faire le tour de la tête, tampons de démaquillage à placer sur les yeux, sous le bandeau.</a:t>
            </a:r>
            <a:endParaRPr lang="fr-FR" sz="1400" i="1" dirty="0" smtClean="0"/>
          </a:p>
          <a:p>
            <a:endParaRPr lang="fr-FR" sz="1400" dirty="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046988"/>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Ping </a:t>
            </a:r>
            <a:r>
              <a:rPr lang="fr-FR" b="1" u="sng" dirty="0" err="1" smtClean="0">
                <a:solidFill>
                  <a:schemeClr val="accent2">
                    <a:lumMod val="50000"/>
                  </a:schemeClr>
                </a:solidFill>
              </a:rPr>
              <a:t>Pong</a:t>
            </a:r>
            <a:endParaRPr lang="fr-FR" b="1" u="sng" dirty="0" smtClean="0">
              <a:solidFill>
                <a:schemeClr val="accent2">
                  <a:lumMod val="50000"/>
                </a:schemeClr>
              </a:solidFill>
            </a:endParaRP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peux faire avec les autres. Cet exercice permet de travailler sa respiration et de sentir les perceptions de son corps.</a:t>
            </a:r>
          </a:p>
          <a:p>
            <a:endParaRPr lang="fr-FR" dirty="0" smtClean="0">
              <a:solidFill>
                <a:schemeClr val="accent2">
                  <a:lumMod val="50000"/>
                </a:schemeClr>
              </a:solidFill>
            </a:endParaRPr>
          </a:p>
          <a:p>
            <a:r>
              <a:rPr lang="fr-FR" dirty="0" smtClean="0">
                <a:solidFill>
                  <a:schemeClr val="accent2">
                    <a:lumMod val="50000"/>
                  </a:schemeClr>
                </a:solidFill>
              </a:rPr>
              <a:t>Consignes :</a:t>
            </a:r>
          </a:p>
          <a:p>
            <a:pPr lvl="0"/>
            <a:r>
              <a:rPr lang="fr-FR" sz="1400" dirty="0" smtClean="0">
                <a:solidFill>
                  <a:schemeClr val="accent2">
                    <a:lumMod val="50000"/>
                  </a:schemeClr>
                </a:solidFill>
              </a:rPr>
              <a:t>Autour d’une table, un groupe de six personnes s’installe en ayant constitué deux équipes de trois. Une balle de ping-pong est placée au milieu de la table et le but du jeu consiste à réaliser un match, uniquement en soufflant sur la balle.</a:t>
            </a:r>
          </a:p>
          <a:p>
            <a:pPr lvl="0"/>
            <a:endParaRPr lang="fr-FR" sz="1400" dirty="0" smtClean="0">
              <a:solidFill>
                <a:schemeClr val="accent2">
                  <a:lumMod val="50000"/>
                </a:schemeClr>
              </a:solidFill>
            </a:endParaRPr>
          </a:p>
          <a:p>
            <a:pPr lvl="0"/>
            <a:r>
              <a:rPr lang="fr-FR" sz="1400" dirty="0" smtClean="0">
                <a:solidFill>
                  <a:schemeClr val="accent2">
                    <a:lumMod val="50000"/>
                  </a:schemeClr>
                </a:solidFill>
              </a:rPr>
              <a:t>Détente et rire permettent très vite de retrouver l’esprit de cohésion.</a:t>
            </a:r>
          </a:p>
          <a:p>
            <a:endParaRPr lang="fr-FR" i="1"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247317"/>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Interfaces</a:t>
            </a: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suis prêt à consentir, ce que j'attends des autres</a:t>
            </a:r>
          </a:p>
          <a:p>
            <a:endParaRPr lang="fr-FR" sz="1400" dirty="0" smtClean="0">
              <a:solidFill>
                <a:schemeClr val="accent2">
                  <a:lumMod val="50000"/>
                </a:schemeClr>
              </a:solidFill>
            </a:endParaRPr>
          </a:p>
          <a:p>
            <a:r>
              <a:rPr lang="fr-FR" sz="1600" dirty="0" smtClean="0">
                <a:solidFill>
                  <a:schemeClr val="accent2">
                    <a:lumMod val="50000"/>
                  </a:schemeClr>
                </a:solidFill>
              </a:rPr>
              <a:t>Consignes :</a:t>
            </a:r>
          </a:p>
          <a:p>
            <a:pPr>
              <a:buFontTx/>
              <a:buChar char="-"/>
            </a:pPr>
            <a:r>
              <a:rPr lang="fr-FR" sz="1400" dirty="0" smtClean="0">
                <a:solidFill>
                  <a:schemeClr val="accent2">
                    <a:lumMod val="50000"/>
                  </a:schemeClr>
                </a:solidFill>
              </a:rPr>
              <a:t> Chaque participant rempli sa grille individuellement,</a:t>
            </a:r>
          </a:p>
          <a:p>
            <a:pPr>
              <a:buFontTx/>
              <a:buChar char="-"/>
            </a:pPr>
            <a:r>
              <a:rPr lang="fr-FR" sz="1400" dirty="0" smtClean="0">
                <a:solidFill>
                  <a:schemeClr val="accent2">
                    <a:lumMod val="50000"/>
                  </a:schemeClr>
                </a:solidFill>
              </a:rPr>
              <a:t> Choisit une ou deux personnes à qui il souhaite formuler une demande,</a:t>
            </a:r>
          </a:p>
          <a:p>
            <a:pPr>
              <a:buFontTx/>
              <a:buChar char="-"/>
            </a:pPr>
            <a:r>
              <a:rPr lang="fr-FR" sz="1400" dirty="0" smtClean="0">
                <a:solidFill>
                  <a:schemeClr val="accent2">
                    <a:lumMod val="50000"/>
                  </a:schemeClr>
                </a:solidFill>
              </a:rPr>
              <a:t> Exprime à chacune d'elle sa demande,</a:t>
            </a:r>
          </a:p>
          <a:p>
            <a:pPr>
              <a:buFontTx/>
              <a:buChar char="-"/>
            </a:pPr>
            <a:r>
              <a:rPr lang="fr-FR" sz="1400" dirty="0" smtClean="0">
                <a:solidFill>
                  <a:schemeClr val="accent2">
                    <a:lumMod val="50000"/>
                  </a:schemeClr>
                </a:solidFill>
              </a:rPr>
              <a:t> L'autre personne acquiesce rapidement si la demande figure déjà parmi ce qu'il est prêt à fournir, </a:t>
            </a:r>
          </a:p>
          <a:p>
            <a:pPr>
              <a:buFontTx/>
              <a:buChar char="-"/>
            </a:pPr>
            <a:r>
              <a:rPr lang="fr-FR" sz="1400" dirty="0" smtClean="0">
                <a:solidFill>
                  <a:schemeClr val="accent2">
                    <a:lumMod val="50000"/>
                  </a:schemeClr>
                </a:solidFill>
              </a:rPr>
              <a:t> Lorsque le 1</a:t>
            </a:r>
            <a:r>
              <a:rPr lang="fr-FR" sz="1400" baseline="30000" dirty="0" smtClean="0">
                <a:solidFill>
                  <a:schemeClr val="accent2">
                    <a:lumMod val="50000"/>
                  </a:schemeClr>
                </a:solidFill>
              </a:rPr>
              <a:t>er</a:t>
            </a:r>
            <a:r>
              <a:rPr lang="fr-FR" sz="1400" dirty="0" smtClean="0">
                <a:solidFill>
                  <a:schemeClr val="accent2">
                    <a:lumMod val="50000"/>
                  </a:schemeClr>
                </a:solidFill>
              </a:rPr>
              <a:t> a fini sa liste de demandes, l'autre lit les points qu'il était prêt à fournir,</a:t>
            </a:r>
          </a:p>
          <a:p>
            <a:pPr>
              <a:buFontTx/>
              <a:buChar char="-"/>
            </a:pPr>
            <a:r>
              <a:rPr lang="fr-FR" sz="1400" dirty="0" smtClean="0">
                <a:solidFill>
                  <a:schemeClr val="accent2">
                    <a:lumMod val="50000"/>
                  </a:schemeClr>
                </a:solidFill>
              </a:rPr>
              <a:t> L'un et l'autre abordent alors les points qui font difficulté et entament une négociation ou la remettent à plus tard si difficultés,</a:t>
            </a:r>
          </a:p>
          <a:p>
            <a:pPr>
              <a:buFontTx/>
              <a:buChar char="-"/>
            </a:pPr>
            <a:r>
              <a:rPr lang="fr-FR" sz="1400" dirty="0" smtClean="0">
                <a:solidFill>
                  <a:schemeClr val="accent2">
                    <a:lumMod val="50000"/>
                  </a:schemeClr>
                </a:solidFill>
              </a:rPr>
              <a:t> Le même processus est répété avec le 2</a:t>
            </a:r>
            <a:r>
              <a:rPr lang="fr-FR" sz="1400" baseline="30000" dirty="0" smtClean="0">
                <a:solidFill>
                  <a:schemeClr val="accent2">
                    <a:lumMod val="50000"/>
                  </a:schemeClr>
                </a:solidFill>
              </a:rPr>
              <a:t>ème</a:t>
            </a:r>
            <a:r>
              <a:rPr lang="fr-FR" sz="1400" dirty="0" smtClean="0">
                <a:solidFill>
                  <a:schemeClr val="accent2">
                    <a:lumMod val="50000"/>
                  </a:schemeClr>
                </a:solidFill>
              </a:rPr>
              <a:t> participant et ainsi de suite avec tous les autres.</a:t>
            </a:r>
          </a:p>
          <a:p>
            <a:endParaRPr lang="fr-FR" sz="1400" dirty="0" smtClean="0">
              <a:solidFill>
                <a:schemeClr val="accent2">
                  <a:lumMod val="50000"/>
                </a:schemeClr>
              </a:solidFill>
            </a:endParaRPr>
          </a:p>
          <a:p>
            <a:pPr>
              <a:buFontTx/>
              <a:buChar char="-"/>
            </a:pPr>
            <a:r>
              <a:rPr lang="fr-FR" sz="1400" b="1" dirty="0" smtClean="0">
                <a:solidFill>
                  <a:schemeClr val="accent2">
                    <a:lumMod val="50000"/>
                  </a:schemeClr>
                </a:solidFill>
              </a:rPr>
              <a:t> NB </a:t>
            </a:r>
            <a:r>
              <a:rPr lang="fr-FR" sz="1400" dirty="0" smtClean="0">
                <a:solidFill>
                  <a:schemeClr val="accent2">
                    <a:lumMod val="50000"/>
                  </a:schemeClr>
                </a:solidFill>
              </a:rPr>
              <a:t>: remplir au fur et à mesure une grille à double entrée avec les prénoms des participants, autant de cases que de participants.</a:t>
            </a:r>
            <a:endParaRPr lang="fr-FR" sz="1400" dirty="0" smtClean="0"/>
          </a:p>
          <a:p>
            <a:endParaRPr lang="fr-FR" dirty="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84784"/>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Jeu : </a:t>
            </a:r>
            <a:r>
              <a:rPr lang="fr-FR" sz="1600" b="1" u="sng" dirty="0" smtClean="0">
                <a:solidFill>
                  <a:schemeClr val="accent2">
                    <a:lumMod val="50000"/>
                  </a:schemeClr>
                </a:solidFill>
              </a:rPr>
              <a:t>Consignes pour </a:t>
            </a:r>
            <a:r>
              <a:rPr lang="fr-FR" sz="1600" b="1" u="sng" dirty="0" smtClean="0">
                <a:solidFill>
                  <a:schemeClr val="accent2">
                    <a:lumMod val="50000"/>
                  </a:schemeClr>
                </a:solidFill>
              </a:rPr>
              <a:t>le choix </a:t>
            </a:r>
            <a:r>
              <a:rPr lang="fr-FR" sz="1600" b="1" u="sng" dirty="0" smtClean="0">
                <a:solidFill>
                  <a:schemeClr val="accent2">
                    <a:lumMod val="50000"/>
                  </a:schemeClr>
                </a:solidFill>
              </a:rPr>
              <a:t>des photos : </a:t>
            </a:r>
            <a:endParaRPr lang="fr-FR" sz="1600" b="1" u="sng" dirty="0" smtClean="0">
              <a:solidFill>
                <a:schemeClr val="accent2">
                  <a:lumMod val="50000"/>
                </a:schemeClr>
              </a:solidFill>
            </a:endParaRPr>
          </a:p>
          <a:p>
            <a:endParaRPr lang="fr-FR" sz="1600" b="1" u="sng" dirty="0" smtClean="0">
              <a:solidFill>
                <a:schemeClr val="accent2">
                  <a:lumMod val="50000"/>
                </a:schemeClr>
              </a:solidFill>
            </a:endParaRPr>
          </a:p>
          <a:p>
            <a:r>
              <a:rPr lang="fr-FR" sz="1600" dirty="0" smtClean="0">
                <a:solidFill>
                  <a:schemeClr val="accent2">
                    <a:lumMod val="50000"/>
                  </a:schemeClr>
                </a:solidFill>
              </a:rPr>
              <a:t>pour l'atelier </a:t>
            </a:r>
            <a:r>
              <a:rPr lang="fr-FR" sz="1600" dirty="0" smtClean="0">
                <a:solidFill>
                  <a:schemeClr val="accent2">
                    <a:lumMod val="50000"/>
                  </a:schemeClr>
                </a:solidFill>
              </a:rPr>
              <a:t>Le Langage des images</a:t>
            </a:r>
            <a:endParaRPr lang="fr-FR" sz="1600" dirty="0" smtClean="0">
              <a:solidFill>
                <a:schemeClr val="accent2">
                  <a:lumMod val="50000"/>
                </a:schemeClr>
              </a:solidFill>
            </a:endParaRPr>
          </a:p>
          <a:p>
            <a:r>
              <a:rPr lang="fr-FR" sz="1200" dirty="0" smtClean="0">
                <a:solidFill>
                  <a:schemeClr val="accent2">
                    <a:lumMod val="50000"/>
                  </a:schemeClr>
                </a:solidFill>
              </a:rPr>
              <a:t>Un travail en groupe en 4 temps.</a:t>
            </a:r>
            <a:br>
              <a:rPr lang="fr-FR" sz="1200" dirty="0" smtClean="0">
                <a:solidFill>
                  <a:schemeClr val="accent2">
                    <a:lumMod val="50000"/>
                  </a:schemeClr>
                </a:solidFill>
              </a:rPr>
            </a:br>
            <a:r>
              <a:rPr lang="fr-FR" sz="1200" dirty="0" smtClean="0">
                <a:solidFill>
                  <a:schemeClr val="accent2">
                    <a:lumMod val="50000"/>
                  </a:schemeClr>
                </a:solidFill>
              </a:rPr>
              <a:t>1. une présentation du travail au groupe </a:t>
            </a:r>
            <a:r>
              <a:rPr lang="fr-FR" sz="1200" dirty="0" smtClean="0">
                <a:solidFill>
                  <a:schemeClr val="accent2">
                    <a:lumMod val="50000"/>
                  </a:schemeClr>
                </a:solidFill>
              </a:rPr>
              <a:t>(</a:t>
            </a:r>
            <a:r>
              <a:rPr lang="fr-FR" sz="1200" dirty="0" smtClean="0">
                <a:solidFill>
                  <a:schemeClr val="accent2">
                    <a:lumMod val="50000"/>
                  </a:schemeClr>
                </a:solidFill>
              </a:rPr>
              <a:t>3</a:t>
            </a:r>
            <a:r>
              <a:rPr lang="fr-FR" sz="1200" dirty="0" smtClean="0">
                <a:solidFill>
                  <a:schemeClr val="accent2">
                    <a:lumMod val="50000"/>
                  </a:schemeClr>
                </a:solidFill>
              </a:rPr>
              <a:t> </a:t>
            </a:r>
            <a:r>
              <a:rPr lang="fr-FR" sz="1200" dirty="0" smtClean="0">
                <a:solidFill>
                  <a:schemeClr val="accent2">
                    <a:lumMod val="50000"/>
                  </a:schemeClr>
                </a:solidFill>
              </a:rPr>
              <a:t>min).</a:t>
            </a:r>
            <a:br>
              <a:rPr lang="fr-FR" sz="1200" dirty="0" smtClean="0">
                <a:solidFill>
                  <a:schemeClr val="accent2">
                    <a:lumMod val="50000"/>
                  </a:schemeClr>
                </a:solidFill>
              </a:rPr>
            </a:br>
            <a:r>
              <a:rPr lang="fr-FR" sz="1200" dirty="0" smtClean="0">
                <a:solidFill>
                  <a:schemeClr val="accent2">
                    <a:lumMod val="50000"/>
                  </a:schemeClr>
                </a:solidFill>
              </a:rPr>
              <a:t>2. un choix individuel de photographies (de 5 à 10 min environ), en fonction de la question posée</a:t>
            </a:r>
            <a:br>
              <a:rPr lang="fr-FR" sz="1200" dirty="0" smtClean="0">
                <a:solidFill>
                  <a:schemeClr val="accent2">
                    <a:lumMod val="50000"/>
                  </a:schemeClr>
                </a:solidFill>
              </a:rPr>
            </a:br>
            <a:r>
              <a:rPr lang="fr-FR" sz="1200" dirty="0" smtClean="0">
                <a:solidFill>
                  <a:schemeClr val="accent2">
                    <a:lumMod val="50000"/>
                  </a:schemeClr>
                </a:solidFill>
              </a:rPr>
              <a:t>3. un travail </a:t>
            </a:r>
            <a:r>
              <a:rPr lang="fr-FR" sz="1200" dirty="0" smtClean="0">
                <a:solidFill>
                  <a:schemeClr val="accent2">
                    <a:lumMod val="50000"/>
                  </a:schemeClr>
                </a:solidFill>
              </a:rPr>
              <a:t>en</a:t>
            </a:r>
            <a:r>
              <a:rPr lang="fr-FR" sz="1200" dirty="0" smtClean="0">
                <a:solidFill>
                  <a:schemeClr val="accent2">
                    <a:lumMod val="50000"/>
                  </a:schemeClr>
                </a:solidFill>
              </a:rPr>
              <a:t> groupe</a:t>
            </a:r>
            <a:r>
              <a:rPr lang="fr-FR" sz="1200" dirty="0" smtClean="0">
                <a:solidFill>
                  <a:schemeClr val="accent2">
                    <a:lumMod val="50000"/>
                  </a:schemeClr>
                </a:solidFill>
              </a:rPr>
              <a:t/>
            </a:r>
            <a:br>
              <a:rPr lang="fr-FR" sz="1200" dirty="0" smtClean="0">
                <a:solidFill>
                  <a:schemeClr val="accent2">
                    <a:lumMod val="50000"/>
                  </a:schemeClr>
                </a:solidFill>
              </a:rPr>
            </a:br>
            <a:r>
              <a:rPr lang="fr-FR" sz="1200" dirty="0" smtClean="0">
                <a:solidFill>
                  <a:schemeClr val="accent2">
                    <a:lumMod val="50000"/>
                  </a:schemeClr>
                </a:solidFill>
              </a:rPr>
              <a:t>4. une analyse du travail du groupe </a:t>
            </a:r>
            <a:r>
              <a:rPr lang="fr-FR" sz="1200" dirty="0" smtClean="0">
                <a:solidFill>
                  <a:schemeClr val="accent2">
                    <a:lumMod val="50000"/>
                  </a:schemeClr>
                </a:solidFill>
              </a:rPr>
              <a:t>(15 mn).</a:t>
            </a:r>
            <a:endParaRPr lang="fr-FR" sz="1200" dirty="0" smtClean="0">
              <a:solidFill>
                <a:schemeClr val="accent2">
                  <a:lumMod val="50000"/>
                </a:schemeClr>
              </a:solidFill>
            </a:endParaRPr>
          </a:p>
          <a:p>
            <a:endParaRPr lang="fr-FR" sz="1200" dirty="0" smtClean="0">
              <a:solidFill>
                <a:schemeClr val="accent2">
                  <a:lumMod val="50000"/>
                </a:schemeClr>
              </a:solidFill>
            </a:endParaRPr>
          </a:p>
          <a:p>
            <a:pPr algn="just"/>
            <a:r>
              <a:rPr lang="fr-FR" sz="1600" dirty="0" smtClean="0">
                <a:solidFill>
                  <a:schemeClr val="accent2">
                    <a:lumMod val="50000"/>
                  </a:schemeClr>
                </a:solidFill>
              </a:rPr>
              <a:t>Consignes : </a:t>
            </a:r>
            <a:r>
              <a:rPr lang="fr-FR" sz="1200" dirty="0" smtClean="0">
                <a:solidFill>
                  <a:schemeClr val="accent2">
                    <a:lumMod val="75000"/>
                  </a:schemeClr>
                </a:solidFill>
              </a:rPr>
              <a:t>En silence ! Choisir </a:t>
            </a:r>
            <a:r>
              <a:rPr lang="fr-FR" sz="1200" u="sng" dirty="0" smtClean="0">
                <a:solidFill>
                  <a:schemeClr val="accent2">
                    <a:lumMod val="75000"/>
                  </a:schemeClr>
                </a:solidFill>
              </a:rPr>
              <a:t>2</a:t>
            </a:r>
            <a:r>
              <a:rPr lang="fr-FR" sz="1200" u="sng" dirty="0" smtClean="0">
                <a:solidFill>
                  <a:schemeClr val="accent2">
                    <a:lumMod val="75000"/>
                  </a:schemeClr>
                </a:solidFill>
              </a:rPr>
              <a:t> </a:t>
            </a:r>
            <a:r>
              <a:rPr lang="fr-FR" sz="1200" u="sng" dirty="0" smtClean="0">
                <a:solidFill>
                  <a:schemeClr val="accent2">
                    <a:lumMod val="75000"/>
                  </a:schemeClr>
                </a:solidFill>
              </a:rPr>
              <a:t>images</a:t>
            </a:r>
            <a:r>
              <a:rPr lang="fr-FR" sz="1200" dirty="0" smtClean="0">
                <a:solidFill>
                  <a:schemeClr val="accent2">
                    <a:lumMod val="75000"/>
                  </a:schemeClr>
                </a:solidFill>
              </a:rPr>
              <a:t>. Faites votre choix soit en partant de votre réflexion et en sélectionnant les photographies qui correspondent au mieux à ce que vous voulez dire, soit en regardant les photographies et en vous laissant interpeller jusqu'à ce que se précise en vous ce que vous direz. Les photographies peuvent représenter ce que vous voulez dire, être en opposition, l'exprimer symboliquement, métaphoriquement, esthétiquement. Choisissez l'approche qui vous semble la plus adéquate pour la question </a:t>
            </a:r>
            <a:r>
              <a:rPr lang="fr-FR" sz="1200" dirty="0" smtClean="0">
                <a:solidFill>
                  <a:schemeClr val="accent2">
                    <a:lumMod val="75000"/>
                  </a:schemeClr>
                </a:solidFill>
              </a:rPr>
              <a:t>posée.</a:t>
            </a:r>
          </a:p>
          <a:p>
            <a:pPr algn="just"/>
            <a:endParaRPr lang="fr-FR" sz="1600" dirty="0" smtClean="0">
              <a:solidFill>
                <a:schemeClr val="accent2">
                  <a:lumMod val="50000"/>
                </a:schemeClr>
              </a:solidFill>
            </a:endParaRPr>
          </a:p>
          <a:p>
            <a:r>
              <a:rPr lang="fr-FR" sz="1600" dirty="0" smtClean="0">
                <a:solidFill>
                  <a:schemeClr val="accent2">
                    <a:lumMod val="50000"/>
                  </a:schemeClr>
                </a:solidFill>
              </a:rPr>
              <a:t>Question : </a:t>
            </a:r>
          </a:p>
          <a:p>
            <a:r>
              <a:rPr lang="fr-FR" sz="1400" dirty="0" smtClean="0">
                <a:solidFill>
                  <a:schemeClr val="accent2">
                    <a:lumMod val="50000"/>
                  </a:schemeClr>
                </a:solidFill>
              </a:rPr>
              <a:t>Qu'est-ce qui est le plus important pour vous dans les relations au sein du groupe ? Dites-le avec </a:t>
            </a:r>
            <a:r>
              <a:rPr lang="fr-FR" sz="1400" dirty="0" smtClean="0">
                <a:solidFill>
                  <a:schemeClr val="accent2">
                    <a:lumMod val="50000"/>
                  </a:schemeClr>
                </a:solidFill>
              </a:rPr>
              <a:t>2 </a:t>
            </a:r>
            <a:r>
              <a:rPr lang="fr-FR" sz="1400" dirty="0" smtClean="0">
                <a:solidFill>
                  <a:schemeClr val="accent2">
                    <a:lumMod val="50000"/>
                  </a:schemeClr>
                </a:solidFill>
              </a:rPr>
              <a:t>photos maximum !</a:t>
            </a:r>
          </a:p>
          <a:p>
            <a:endParaRPr lang="fr-FR" sz="1600" dirty="0" smtClean="0">
              <a:solidFill>
                <a:schemeClr val="accent2">
                  <a:lumMod val="50000"/>
                </a:schemeClr>
              </a:solidFill>
            </a:endParaRPr>
          </a:p>
          <a:p>
            <a:r>
              <a:rPr lang="fr-FR" sz="1600" dirty="0" smtClean="0">
                <a:solidFill>
                  <a:schemeClr val="accent2">
                    <a:lumMod val="50000"/>
                  </a:schemeClr>
                </a:solidFill>
              </a:rPr>
              <a:t>Durée totale du choix : </a:t>
            </a:r>
            <a:r>
              <a:rPr lang="fr-FR" sz="1400" dirty="0" smtClean="0">
                <a:solidFill>
                  <a:schemeClr val="accent2">
                    <a:lumMod val="50000"/>
                  </a:schemeClr>
                </a:solidFill>
              </a:rPr>
              <a:t>45</a:t>
            </a:r>
            <a:r>
              <a:rPr lang="fr-FR" sz="1400" dirty="0" smtClean="0">
                <a:solidFill>
                  <a:schemeClr val="accent2">
                    <a:lumMod val="50000"/>
                  </a:schemeClr>
                </a:solidFill>
              </a:rPr>
              <a:t> </a:t>
            </a:r>
            <a:r>
              <a:rPr lang="fr-FR" sz="1400" dirty="0" smtClean="0">
                <a:solidFill>
                  <a:schemeClr val="accent2">
                    <a:lumMod val="50000"/>
                  </a:schemeClr>
                </a:solidFill>
              </a:rPr>
              <a:t>min</a:t>
            </a:r>
          </a:p>
          <a:p>
            <a:endParaRPr lang="fr-FR"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Raison d'</a:t>
            </a:r>
            <a:r>
              <a:rPr lang="fr-FR" dirty="0" err="1" smtClean="0"/>
              <a:t>etre</a:t>
            </a:r>
            <a:r>
              <a:rPr lang="fr-FR" dirty="0" smtClean="0"/>
              <a:t> de la mission</a:t>
            </a:r>
            <a:endParaRPr lang="fr-FR" dirty="0"/>
          </a:p>
        </p:txBody>
      </p:sp>
      <p:sp>
        <p:nvSpPr>
          <p:cNvPr id="3" name="Espace réservé du contenu 2"/>
          <p:cNvSpPr>
            <a:spLocks noGrp="1"/>
          </p:cNvSpPr>
          <p:nvPr>
            <p:ph sz="quarter" idx="1"/>
          </p:nvPr>
        </p:nvSpPr>
        <p:spPr>
          <a:xfrm>
            <a:off x="457200" y="1600200"/>
            <a:ext cx="7643192" cy="4873752"/>
          </a:xfrm>
        </p:spPr>
        <p:txBody>
          <a:bodyPr>
            <a:normAutofit fontScale="92500" lnSpcReduction="10000"/>
          </a:bodyPr>
          <a:lstStyle/>
          <a:p>
            <a:r>
              <a:rPr lang="fr-FR" b="1" u="sng" dirty="0" smtClean="0">
                <a:solidFill>
                  <a:schemeClr val="accent2">
                    <a:lumMod val="50000"/>
                  </a:schemeClr>
                </a:solidFill>
              </a:rPr>
              <a:t>Nous avons mis en évidence les questions sur lesquelles la Direction veut progresser avec son équipe :</a:t>
            </a:r>
            <a:endParaRPr lang="fr-FR" dirty="0" smtClean="0">
              <a:solidFill>
                <a:schemeClr val="accent2">
                  <a:lumMod val="50000"/>
                </a:schemeClr>
              </a:solidFill>
            </a:endParaRPr>
          </a:p>
          <a:p>
            <a:pPr lvl="0"/>
            <a:r>
              <a:rPr lang="fr-FR" dirty="0" smtClean="0">
                <a:solidFill>
                  <a:schemeClr val="accent2">
                    <a:lumMod val="50000"/>
                  </a:schemeClr>
                </a:solidFill>
              </a:rPr>
              <a:t>Dessiner l'avenir de </a:t>
            </a:r>
            <a:r>
              <a:rPr lang="fr-FR" dirty="0" smtClean="0">
                <a:solidFill>
                  <a:schemeClr val="accent2">
                    <a:lumMod val="50000"/>
                  </a:schemeClr>
                </a:solidFill>
              </a:rPr>
              <a:t>BETEN </a:t>
            </a:r>
            <a:r>
              <a:rPr lang="fr-FR" dirty="0" smtClean="0">
                <a:solidFill>
                  <a:schemeClr val="accent2">
                    <a:lumMod val="50000"/>
                  </a:schemeClr>
                </a:solidFill>
              </a:rPr>
              <a:t>en France, </a:t>
            </a:r>
            <a:endParaRPr lang="fr-FR" dirty="0" smtClean="0">
              <a:solidFill>
                <a:schemeClr val="accent2">
                  <a:lumMod val="50000"/>
                </a:schemeClr>
              </a:solidFill>
            </a:endParaRPr>
          </a:p>
          <a:p>
            <a:pPr lvl="0"/>
            <a:r>
              <a:rPr lang="fr-FR" dirty="0" smtClean="0">
                <a:solidFill>
                  <a:schemeClr val="accent2">
                    <a:lumMod val="50000"/>
                  </a:schemeClr>
                </a:solidFill>
              </a:rPr>
              <a:t>Vers </a:t>
            </a:r>
            <a:r>
              <a:rPr lang="fr-FR" dirty="0" smtClean="0">
                <a:solidFill>
                  <a:schemeClr val="accent2">
                    <a:lumMod val="50000"/>
                  </a:schemeClr>
                </a:solidFill>
              </a:rPr>
              <a:t>quoi BETEN</a:t>
            </a:r>
            <a:r>
              <a:rPr lang="fr-FR" dirty="0" smtClean="0">
                <a:solidFill>
                  <a:schemeClr val="accent2">
                    <a:lumMod val="50000"/>
                  </a:schemeClr>
                </a:solidFill>
              </a:rPr>
              <a:t> </a:t>
            </a:r>
            <a:r>
              <a:rPr lang="fr-FR" dirty="0" smtClean="0">
                <a:solidFill>
                  <a:schemeClr val="accent2">
                    <a:lumMod val="50000"/>
                  </a:schemeClr>
                </a:solidFill>
              </a:rPr>
              <a:t>veut tendre, aujourd'hui et demain,</a:t>
            </a:r>
          </a:p>
          <a:p>
            <a:pPr lvl="0"/>
            <a:r>
              <a:rPr lang="fr-FR" dirty="0" smtClean="0">
                <a:solidFill>
                  <a:schemeClr val="accent2">
                    <a:lumMod val="50000"/>
                  </a:schemeClr>
                </a:solidFill>
              </a:rPr>
              <a:t>Qu'est-ce qui est à fédérer, sur quelles valeurs peut et doit s'épanouir BETEN</a:t>
            </a:r>
            <a:r>
              <a:rPr lang="fr-FR" dirty="0" smtClean="0">
                <a:solidFill>
                  <a:schemeClr val="accent2">
                    <a:lumMod val="50000"/>
                  </a:schemeClr>
                </a:solidFill>
              </a:rPr>
              <a:t> </a:t>
            </a:r>
            <a:r>
              <a:rPr lang="fr-FR" dirty="0" smtClean="0">
                <a:solidFill>
                  <a:schemeClr val="accent2">
                    <a:lumMod val="50000"/>
                  </a:schemeClr>
                </a:solidFill>
              </a:rPr>
              <a:t>?</a:t>
            </a:r>
          </a:p>
          <a:p>
            <a:pPr lvl="0"/>
            <a:r>
              <a:rPr lang="fr-FR" dirty="0" smtClean="0">
                <a:solidFill>
                  <a:schemeClr val="accent2">
                    <a:lumMod val="50000"/>
                  </a:schemeClr>
                </a:solidFill>
              </a:rPr>
              <a:t>Quelles valeurs véhiculent BETEN</a:t>
            </a:r>
            <a:r>
              <a:rPr lang="fr-FR" dirty="0" smtClean="0">
                <a:solidFill>
                  <a:schemeClr val="accent2">
                    <a:lumMod val="50000"/>
                  </a:schemeClr>
                </a:solidFill>
              </a:rPr>
              <a:t>, </a:t>
            </a:r>
            <a:r>
              <a:rPr lang="fr-FR" dirty="0" smtClean="0">
                <a:solidFill>
                  <a:schemeClr val="accent2">
                    <a:lumMod val="50000"/>
                  </a:schemeClr>
                </a:solidFill>
              </a:rPr>
              <a:t>quel dénominateur commun entre les activités ? (Respect de l'environnement et des hommes)</a:t>
            </a:r>
          </a:p>
          <a:p>
            <a:pPr lvl="0"/>
            <a:r>
              <a:rPr lang="fr-FR" dirty="0" smtClean="0">
                <a:solidFill>
                  <a:schemeClr val="accent2">
                    <a:lumMod val="50000"/>
                  </a:schemeClr>
                </a:solidFill>
              </a:rPr>
              <a:t>BETEN</a:t>
            </a:r>
            <a:r>
              <a:rPr lang="fr-FR" dirty="0" smtClean="0">
                <a:solidFill>
                  <a:schemeClr val="accent2">
                    <a:lumMod val="50000"/>
                  </a:schemeClr>
                </a:solidFill>
              </a:rPr>
              <a:t> </a:t>
            </a:r>
            <a:r>
              <a:rPr lang="fr-FR" dirty="0" smtClean="0">
                <a:solidFill>
                  <a:schemeClr val="accent2">
                    <a:lumMod val="50000"/>
                  </a:schemeClr>
                </a:solidFill>
              </a:rPr>
              <a:t>France et son organisation ? ce sera comment ?</a:t>
            </a:r>
          </a:p>
          <a:p>
            <a:r>
              <a:rPr lang="fr-FR" dirty="0" smtClean="0">
                <a:solidFill>
                  <a:schemeClr val="accent2">
                    <a:lumMod val="50000"/>
                  </a:schemeClr>
                </a:solidFill>
              </a:rPr>
              <a:t> </a:t>
            </a:r>
          </a:p>
          <a:p>
            <a:pPr>
              <a:buNone/>
            </a:pPr>
            <a:r>
              <a:rPr lang="fr-FR" dirty="0" smtClean="0">
                <a:solidFill>
                  <a:schemeClr val="accent2">
                    <a:lumMod val="50000"/>
                  </a:schemeClr>
                </a:solidFill>
              </a:rPr>
              <a:t> </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2739211"/>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b="1" u="sng" dirty="0" smtClean="0">
                <a:solidFill>
                  <a:schemeClr val="accent2">
                    <a:lumMod val="50000"/>
                  </a:schemeClr>
                </a:solidFill>
              </a:rPr>
              <a:t>Langage des photos</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sz="1200" dirty="0" smtClean="0">
                <a:solidFill>
                  <a:schemeClr val="accent2">
                    <a:lumMod val="50000"/>
                  </a:schemeClr>
                </a:solidFill>
              </a:rPr>
              <a:t> Communiquer - s'exprimer et écouter</a:t>
            </a:r>
          </a:p>
          <a:p>
            <a:r>
              <a:rPr lang="fr-FR" sz="1200" dirty="0" smtClean="0">
                <a:solidFill>
                  <a:schemeClr val="accent2">
                    <a:lumMod val="75000"/>
                  </a:schemeClr>
                </a:solidFill>
              </a:rPr>
              <a:t>Prendre conscience de son point de vue, sa propre vision et l'exprimer dans un groupe. Relativiser sa propre position par rapport à d'autres qui n'ont peut-être pas la même. </a:t>
            </a:r>
          </a:p>
          <a:p>
            <a:endParaRPr lang="fr-FR" dirty="0" smtClean="0">
              <a:solidFill>
                <a:schemeClr val="accent2">
                  <a:lumMod val="50000"/>
                </a:schemeClr>
              </a:solidFill>
            </a:endParaRPr>
          </a:p>
          <a:p>
            <a:r>
              <a:rPr lang="fr-FR" sz="1400" dirty="0" smtClean="0">
                <a:solidFill>
                  <a:schemeClr val="accent2">
                    <a:lumMod val="50000"/>
                  </a:schemeClr>
                </a:solidFill>
              </a:rPr>
              <a:t>Consignes : </a:t>
            </a:r>
          </a:p>
          <a:p>
            <a:r>
              <a:rPr lang="fr-FR" sz="1200" dirty="0" smtClean="0">
                <a:solidFill>
                  <a:schemeClr val="accent2">
                    <a:lumMod val="50000"/>
                  </a:schemeClr>
                </a:solidFill>
              </a:rPr>
              <a:t>Il n'y a pas de bonnes ou mauvaises réponses, élaborer. Par un choix de photographies, élaborez votre propre positionnement par rapport à la question, d'en prendre conscience, de tenter de le communiquer aux autres tout en étant à l'écoute de leurs choix et attitudes profondes.  </a:t>
            </a:r>
          </a:p>
          <a:p>
            <a:endParaRPr lang="fr-FR" sz="1400" dirty="0" smtClean="0">
              <a:solidFill>
                <a:schemeClr val="accent2">
                  <a:lumMod val="50000"/>
                </a:schemeClr>
              </a:solidFill>
            </a:endParaRPr>
          </a:p>
          <a:p>
            <a:r>
              <a:rPr lang="fr-FR" i="1" dirty="0" smtClean="0">
                <a:solidFill>
                  <a:schemeClr val="accent2">
                    <a:lumMod val="50000"/>
                  </a:schemeClr>
                </a:solidFill>
              </a:rPr>
              <a:t>1 h</a:t>
            </a:r>
            <a:endParaRPr lang="fr-FR" i="1"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Baguettes </a:t>
            </a:r>
          </a:p>
          <a:p>
            <a:endParaRPr lang="fr-FR" sz="1600" dirty="0" smtClean="0">
              <a:solidFill>
                <a:schemeClr val="accent2">
                  <a:lumMod val="50000"/>
                </a:schemeClr>
              </a:solidFill>
            </a:endParaRPr>
          </a:p>
          <a:p>
            <a:r>
              <a:rPr lang="fr-FR" sz="1600" u="sng" dirty="0" smtClean="0">
                <a:solidFill>
                  <a:schemeClr val="accent2">
                    <a:lumMod val="50000"/>
                  </a:schemeClr>
                </a:solidFill>
              </a:rPr>
              <a:t>Objectif </a:t>
            </a:r>
            <a:r>
              <a:rPr lang="fr-FR" sz="1600" dirty="0" smtClean="0">
                <a:solidFill>
                  <a:schemeClr val="accent2">
                    <a:lumMod val="50000"/>
                  </a:schemeClr>
                </a:solidFill>
              </a:rPr>
              <a:t>: </a:t>
            </a:r>
            <a:r>
              <a:rPr lang="fr-FR" sz="1600" dirty="0" smtClean="0">
                <a:solidFill>
                  <a:schemeClr val="accent2">
                    <a:lumMod val="50000"/>
                  </a:schemeClr>
                </a:solidFill>
              </a:rPr>
              <a:t>Développement de l'attention et concentration</a:t>
            </a:r>
            <a:endParaRPr lang="fr-FR" sz="1600" dirty="0" smtClean="0">
              <a:solidFill>
                <a:schemeClr val="accent2">
                  <a:lumMod val="50000"/>
                </a:schemeClr>
              </a:solidFill>
            </a:endParaRPr>
          </a:p>
          <a:p>
            <a:endParaRPr lang="fr-FR" sz="1600" dirty="0" smtClean="0">
              <a:solidFill>
                <a:schemeClr val="accent2">
                  <a:lumMod val="50000"/>
                </a:schemeClr>
              </a:solidFill>
            </a:endParaRPr>
          </a:p>
          <a:p>
            <a:r>
              <a:rPr lang="fr-FR" sz="1600" u="sng" dirty="0" smtClean="0">
                <a:solidFill>
                  <a:schemeClr val="accent2">
                    <a:lumMod val="50000"/>
                  </a:schemeClr>
                </a:solidFill>
              </a:rPr>
              <a:t>Consignes :</a:t>
            </a:r>
          </a:p>
          <a:p>
            <a:pPr>
              <a:buFontTx/>
              <a:buChar char="-"/>
            </a:pPr>
            <a:r>
              <a:rPr lang="fr-FR" sz="1600" dirty="0" smtClean="0">
                <a:solidFill>
                  <a:schemeClr val="accent2">
                    <a:lumMod val="50000"/>
                  </a:schemeClr>
                </a:solidFill>
              </a:rPr>
              <a:t> </a:t>
            </a:r>
            <a:r>
              <a:rPr lang="fr-FR" sz="1400" dirty="0" smtClean="0">
                <a:solidFill>
                  <a:schemeClr val="accent2">
                    <a:lumMod val="50000"/>
                  </a:schemeClr>
                </a:solidFill>
              </a:rPr>
              <a:t>Chaque participant prend une baguette,</a:t>
            </a:r>
          </a:p>
          <a:p>
            <a:pPr>
              <a:buFontTx/>
              <a:buChar char="-"/>
            </a:pPr>
            <a:r>
              <a:rPr lang="fr-FR" sz="1400" dirty="0" smtClean="0">
                <a:solidFill>
                  <a:schemeClr val="accent2">
                    <a:lumMod val="50000"/>
                  </a:schemeClr>
                </a:solidFill>
              </a:rPr>
              <a:t> Demander à chacun de se fixer un objectif sans le communiquer aux autres,</a:t>
            </a:r>
          </a:p>
          <a:p>
            <a:pPr>
              <a:buFontTx/>
              <a:buChar char="-"/>
            </a:pPr>
            <a:r>
              <a:rPr lang="fr-FR" sz="1400" dirty="0" smtClean="0">
                <a:solidFill>
                  <a:schemeClr val="accent2">
                    <a:lumMod val="50000"/>
                  </a:schemeClr>
                </a:solidFill>
              </a:rPr>
              <a:t> Attendre que chacun ait son objectif avant de commencer, puis démarrer (3 à 5 min)</a:t>
            </a:r>
          </a:p>
          <a:p>
            <a:pPr>
              <a:buFontTx/>
              <a:buChar char="-"/>
            </a:pPr>
            <a:r>
              <a:rPr lang="fr-FR" sz="1400" dirty="0" smtClean="0">
                <a:solidFill>
                  <a:schemeClr val="accent2">
                    <a:lumMod val="50000"/>
                  </a:schemeClr>
                </a:solidFill>
              </a:rPr>
              <a:t> Former des paires</a:t>
            </a:r>
          </a:p>
          <a:p>
            <a:pPr>
              <a:buFontTx/>
              <a:buChar char="-"/>
            </a:pPr>
            <a:r>
              <a:rPr lang="fr-FR" sz="1400" dirty="0" smtClean="0">
                <a:solidFill>
                  <a:schemeClr val="accent2">
                    <a:lumMod val="50000"/>
                  </a:schemeClr>
                </a:solidFill>
              </a:rPr>
              <a:t> Explorer la relation à l'autre par le biais des baguettes en silence,</a:t>
            </a:r>
          </a:p>
          <a:p>
            <a:pPr>
              <a:buFontTx/>
              <a:buChar char="-"/>
            </a:pPr>
            <a:r>
              <a:rPr lang="fr-FR" sz="1400" dirty="0" smtClean="0">
                <a:solidFill>
                  <a:schemeClr val="accent2">
                    <a:lumMod val="50000"/>
                  </a:schemeClr>
                </a:solidFill>
              </a:rPr>
              <a:t> Rester en relation avec l'autre,</a:t>
            </a:r>
          </a:p>
          <a:p>
            <a:pPr>
              <a:buFontTx/>
              <a:buChar char="-"/>
            </a:pPr>
            <a:r>
              <a:rPr lang="fr-FR" sz="1400" dirty="0" smtClean="0">
                <a:solidFill>
                  <a:schemeClr val="accent2">
                    <a:lumMod val="50000"/>
                  </a:schemeClr>
                </a:solidFill>
              </a:rPr>
              <a:t> Au signal, changer de partenaire et se mettre en triade.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Complicité, je fais attention à ce que je fais et à ce que fait l'autres, recherche des synergies, je compte sur l'autre, il compte sur moi. </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i="1" dirty="0" smtClean="0">
                <a:solidFill>
                  <a:schemeClr val="accent2">
                    <a:lumMod val="50000"/>
                  </a:schemeClr>
                </a:solidFill>
              </a:rPr>
              <a:t>NB </a:t>
            </a:r>
            <a:r>
              <a:rPr lang="fr-FR" sz="1600" i="1" dirty="0" smtClean="0">
                <a:solidFill>
                  <a:schemeClr val="accent2">
                    <a:lumMod val="50000"/>
                  </a:schemeClr>
                </a:solidFill>
              </a:rPr>
              <a:t>: </a:t>
            </a:r>
            <a:r>
              <a:rPr lang="fr-FR" sz="1400" i="1" dirty="0" smtClean="0">
                <a:solidFill>
                  <a:schemeClr val="accent2">
                    <a:lumMod val="50000"/>
                  </a:schemeClr>
                </a:solidFill>
              </a:rPr>
              <a:t>prévoir accessoires pour  la </a:t>
            </a:r>
            <a:r>
              <a:rPr lang="fr-FR" sz="1400" i="1" dirty="0" smtClean="0">
                <a:solidFill>
                  <a:schemeClr val="accent2">
                    <a:lumMod val="50000"/>
                  </a:schemeClr>
                </a:solidFill>
              </a:rPr>
              <a:t>séance Baguettes </a:t>
            </a:r>
            <a:r>
              <a:rPr lang="fr-FR" sz="1400" i="1" dirty="0" smtClean="0">
                <a:solidFill>
                  <a:schemeClr val="accent2">
                    <a:lumMod val="50000"/>
                  </a:schemeClr>
                </a:solidFill>
              </a:rPr>
              <a:t>chinoises</a:t>
            </a:r>
          </a:p>
          <a:p>
            <a:endParaRPr lang="fr-FR" sz="1400"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Pailles et trombones</a:t>
            </a:r>
          </a:p>
          <a:p>
            <a:endParaRPr lang="fr-FR" b="1" u="sng" dirty="0" smtClean="0">
              <a:solidFill>
                <a:schemeClr val="accent2">
                  <a:lumMod val="50000"/>
                </a:schemeClr>
              </a:solidFill>
              <a:sym typeface="Wingdings" pitchFamily="2" charset="2"/>
            </a:endParaRPr>
          </a:p>
          <a:p>
            <a:r>
              <a:rPr lang="fr-FR" sz="1600" dirty="0" smtClean="0">
                <a:solidFill>
                  <a:schemeClr val="accent2">
                    <a:lumMod val="50000"/>
                  </a:schemeClr>
                </a:solidFill>
                <a:sym typeface="Wingdings" pitchFamily="2" charset="2"/>
              </a:rPr>
              <a:t>Objectif : </a:t>
            </a:r>
            <a:r>
              <a:rPr lang="fr-FR" sz="1400" dirty="0" smtClean="0">
                <a:solidFill>
                  <a:schemeClr val="accent2">
                    <a:lumMod val="50000"/>
                  </a:schemeClr>
                </a:solidFill>
                <a:sym typeface="Wingdings" pitchFamily="2" charset="2"/>
              </a:rPr>
              <a:t>Permet d'analyser le fonctionnement du groupe, les phénomènes d'influence et de pouvoir, la créativité, le processus de travail. Observer le résultat , l'aspect fonctionnel "ici et maintenant" qui a été concrétisé.</a:t>
            </a:r>
            <a:endParaRPr lang="fr-FR" sz="1600" dirty="0" smtClean="0">
              <a:solidFill>
                <a:schemeClr val="accent2">
                  <a:lumMod val="50000"/>
                </a:schemeClr>
              </a:solidFill>
            </a:endParaRPr>
          </a:p>
          <a:p>
            <a:r>
              <a:rPr lang="fr-FR" sz="1600" dirty="0" smtClean="0">
                <a:solidFill>
                  <a:schemeClr val="accent2">
                    <a:lumMod val="50000"/>
                  </a:schemeClr>
                </a:solidFill>
              </a:rPr>
              <a:t>Consignes : </a:t>
            </a:r>
          </a:p>
          <a:p>
            <a:pPr>
              <a:buFontTx/>
              <a:buChar char="-"/>
            </a:pPr>
            <a:r>
              <a:rPr lang="fr-FR" sz="1400" dirty="0" smtClean="0">
                <a:solidFill>
                  <a:schemeClr val="accent2">
                    <a:lumMod val="50000"/>
                  </a:schemeClr>
                </a:solidFill>
              </a:rPr>
              <a:t>Utiliser une boîte de trombones et un paquet de pailles ayant une partie en accordéon,</a:t>
            </a:r>
          </a:p>
          <a:p>
            <a:pPr>
              <a:buFontTx/>
              <a:buChar char="-"/>
            </a:pPr>
            <a:r>
              <a:rPr lang="fr-FR" sz="1400" dirty="0" smtClean="0">
                <a:solidFill>
                  <a:schemeClr val="accent2">
                    <a:lumMod val="50000"/>
                  </a:schemeClr>
                </a:solidFill>
              </a:rPr>
              <a:t> Fabriquer avec (et uniquement avec) un objet qui soit :</a:t>
            </a:r>
          </a:p>
          <a:p>
            <a:pPr>
              <a:buFontTx/>
              <a:buChar char="-"/>
            </a:pPr>
            <a:r>
              <a:rPr lang="fr-FR" sz="1400" dirty="0" smtClean="0">
                <a:solidFill>
                  <a:schemeClr val="accent2">
                    <a:lumMod val="50000"/>
                  </a:schemeClr>
                </a:solidFill>
              </a:rPr>
              <a:t> Fonctionnel ici et maintenant,</a:t>
            </a:r>
          </a:p>
          <a:p>
            <a:pPr>
              <a:buFontTx/>
              <a:buChar char="-"/>
            </a:pPr>
            <a:r>
              <a:rPr lang="fr-FR" sz="1400" dirty="0" smtClean="0">
                <a:solidFill>
                  <a:schemeClr val="accent2">
                    <a:lumMod val="50000"/>
                  </a:schemeClr>
                </a:solidFill>
              </a:rPr>
              <a:t> Original,</a:t>
            </a:r>
          </a:p>
          <a:p>
            <a:pPr>
              <a:buFontTx/>
              <a:buChar char="-"/>
            </a:pPr>
            <a:r>
              <a:rPr lang="fr-FR" sz="1400" dirty="0" smtClean="0">
                <a:solidFill>
                  <a:schemeClr val="accent2">
                    <a:lumMod val="50000"/>
                  </a:schemeClr>
                </a:solidFill>
              </a:rPr>
              <a:t> Ingénieux, </a:t>
            </a:r>
          </a:p>
          <a:p>
            <a:pPr>
              <a:buFontTx/>
              <a:buChar char="-"/>
            </a:pPr>
            <a:r>
              <a:rPr lang="fr-FR" sz="1400" dirty="0" smtClean="0">
                <a:solidFill>
                  <a:schemeClr val="accent2">
                    <a:lumMod val="50000"/>
                  </a:schemeClr>
                </a:solidFill>
              </a:rPr>
              <a:t> Durée : 35 à 40 min,</a:t>
            </a:r>
          </a:p>
          <a:p>
            <a:pPr>
              <a:buFontTx/>
              <a:buChar char="-"/>
            </a:pPr>
            <a:r>
              <a:rPr lang="fr-FR" sz="1400" dirty="0" smtClean="0">
                <a:solidFill>
                  <a:schemeClr val="accent2">
                    <a:lumMod val="50000"/>
                  </a:schemeClr>
                </a:solidFill>
              </a:rPr>
              <a:t> A la fin, remplir le questionnaire suivant :</a:t>
            </a:r>
          </a:p>
          <a:p>
            <a:pPr>
              <a:buFontTx/>
              <a:buChar char="-"/>
            </a:pPr>
            <a:r>
              <a:rPr lang="fr-FR" sz="1400" dirty="0" smtClean="0">
                <a:solidFill>
                  <a:schemeClr val="accent2">
                    <a:lumMod val="50000"/>
                  </a:schemeClr>
                </a:solidFill>
              </a:rPr>
              <a:t> Vous êtes-vous mis d'accord sur l'objet à construire et comment ?</a:t>
            </a:r>
          </a:p>
          <a:p>
            <a:pPr>
              <a:buFontTx/>
              <a:buChar char="-"/>
            </a:pPr>
            <a:r>
              <a:rPr lang="fr-FR" sz="1400" dirty="0" smtClean="0">
                <a:solidFill>
                  <a:schemeClr val="accent2">
                    <a:lumMod val="50000"/>
                  </a:schemeClr>
                </a:solidFill>
              </a:rPr>
              <a:t> Quels ont été les différents rôles ? Et comment ont-ils été répartis ?</a:t>
            </a:r>
          </a:p>
          <a:p>
            <a:pPr>
              <a:buFontTx/>
              <a:buChar char="-"/>
            </a:pPr>
            <a:r>
              <a:rPr lang="fr-FR" sz="1400" dirty="0" smtClean="0">
                <a:solidFill>
                  <a:schemeClr val="accent2">
                    <a:lumMod val="50000"/>
                  </a:schemeClr>
                </a:solidFill>
              </a:rPr>
              <a:t> Une ou plusieurs personnes ont-elles assumé un rôle leader ? </a:t>
            </a:r>
          </a:p>
          <a:p>
            <a:pPr>
              <a:buFontTx/>
              <a:buChar char="-"/>
            </a:pPr>
            <a:r>
              <a:rPr lang="fr-FR" sz="1400" dirty="0" smtClean="0">
                <a:solidFill>
                  <a:schemeClr val="accent2">
                    <a:lumMod val="50000"/>
                  </a:schemeClr>
                </a:solidFill>
              </a:rPr>
              <a:t> A quels moments ?</a:t>
            </a:r>
          </a:p>
          <a:p>
            <a:pPr>
              <a:buFontTx/>
              <a:buChar char="-"/>
            </a:pPr>
            <a:r>
              <a:rPr lang="fr-FR" sz="1400" dirty="0" smtClean="0">
                <a:solidFill>
                  <a:schemeClr val="accent2">
                    <a:lumMod val="50000"/>
                  </a:schemeClr>
                </a:solidFill>
              </a:rPr>
              <a:t> Par quels moyens ?</a:t>
            </a:r>
          </a:p>
          <a:p>
            <a:pPr>
              <a:buFontTx/>
              <a:buChar char="-"/>
            </a:pPr>
            <a:r>
              <a:rPr lang="fr-FR" sz="1400" dirty="0" smtClean="0">
                <a:solidFill>
                  <a:schemeClr val="accent2">
                    <a:lumMod val="50000"/>
                  </a:schemeClr>
                </a:solidFill>
              </a:rPr>
              <a:t> Etes-vous satisfait de la manière dont le groupe a fonctionné ?</a:t>
            </a:r>
          </a:p>
          <a:p>
            <a:pPr>
              <a:buFontTx/>
              <a:buChar char="-"/>
            </a:pPr>
            <a:r>
              <a:rPr lang="fr-FR" sz="1400" dirty="0" smtClean="0">
                <a:solidFill>
                  <a:schemeClr val="accent2">
                    <a:lumMod val="50000"/>
                  </a:schemeClr>
                </a:solidFill>
              </a:rPr>
              <a:t> Qu'est-ce qui vous a plu ou déplu ?</a:t>
            </a:r>
          </a:p>
          <a:p>
            <a:pPr>
              <a:buFontTx/>
              <a:buChar char="-"/>
            </a:pPr>
            <a:r>
              <a:rPr lang="fr-FR" sz="1400" dirty="0" smtClean="0">
                <a:solidFill>
                  <a:schemeClr val="accent2">
                    <a:lumMod val="50000"/>
                  </a:schemeClr>
                </a:solidFill>
              </a:rPr>
              <a:t> Discussion générale.</a:t>
            </a:r>
            <a:endParaRPr lang="fr-FR" sz="1400"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fontScale="90000"/>
          </a:bodyPr>
          <a:lstStyle/>
          <a:p>
            <a:r>
              <a:rPr lang="fr-FR" dirty="0" smtClean="0"/>
              <a:t>9. Fiches techniques apports </a:t>
            </a:r>
            <a:r>
              <a:rPr lang="fr-FR" dirty="0" err="1" smtClean="0"/>
              <a:t>theoriques</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98072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862322"/>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Apports Théoriques</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Fondamentaux de la sophrologie</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Le cerveau</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Geste signal</a:t>
            </a:r>
          </a:p>
          <a:p>
            <a:pPr>
              <a:buFontTx/>
              <a:buChar char="-"/>
            </a:pPr>
            <a:r>
              <a:rPr lang="fr-FR" sz="1600" dirty="0" smtClean="0">
                <a:solidFill>
                  <a:schemeClr val="accent2">
                    <a:lumMod val="50000"/>
                  </a:schemeClr>
                </a:solidFill>
              </a:rPr>
              <a:t> Posture orthostatique </a:t>
            </a:r>
            <a:endParaRPr lang="fr-FR" sz="1600" dirty="0" smtClean="0">
              <a:solidFill>
                <a:schemeClr val="accent2">
                  <a:lumMod val="50000"/>
                </a:schemeClr>
              </a:solidFill>
            </a:endParaRP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Chakras et Méridiens</a:t>
            </a:r>
          </a:p>
          <a:p>
            <a:pPr>
              <a:buFontTx/>
              <a:buChar char="-"/>
            </a:pPr>
            <a:r>
              <a:rPr lang="fr-FR" sz="1600" dirty="0" smtClean="0">
                <a:solidFill>
                  <a:schemeClr val="accent2">
                    <a:lumMod val="50000"/>
                  </a:schemeClr>
                </a:solidFill>
              </a:rPr>
              <a:t> </a:t>
            </a:r>
            <a:r>
              <a:rPr lang="fr-FR" sz="1600" dirty="0" smtClean="0">
                <a:solidFill>
                  <a:schemeClr val="accent2">
                    <a:lumMod val="50000"/>
                  </a:schemeClr>
                </a:solidFill>
              </a:rPr>
              <a:t>Jacobson</a:t>
            </a:r>
            <a:endParaRPr lang="fr-FR" sz="1600" dirty="0" smtClean="0">
              <a:solidFill>
                <a:schemeClr val="accent2">
                  <a:lumMod val="50000"/>
                </a:schemeClr>
              </a:solidFill>
            </a:endParaRPr>
          </a:p>
          <a:p>
            <a:pPr>
              <a:buFontTx/>
              <a:buChar char="-"/>
            </a:pPr>
            <a:endParaRPr lang="fr-FR" sz="1600" dirty="0" smtClean="0">
              <a:solidFill>
                <a:schemeClr val="accent2">
                  <a:lumMod val="50000"/>
                </a:schemeClr>
              </a:solidFill>
            </a:endParaRPr>
          </a:p>
          <a:p>
            <a:endParaRPr lang="fr-FR" sz="1400" dirty="0" smtClean="0"/>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409342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Fondamentaux de l a </a:t>
            </a:r>
            <a:r>
              <a:rPr lang="fr-FR" b="1" u="sng" dirty="0" smtClean="0">
                <a:solidFill>
                  <a:schemeClr val="accent2">
                    <a:lumMod val="50000"/>
                  </a:schemeClr>
                </a:solidFill>
              </a:rPr>
              <a:t>sophrologie </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sophrologie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 Une philosophie, "</a:t>
            </a:r>
            <a:r>
              <a:rPr lang="fr-FR" sz="1400" dirty="0" err="1" smtClean="0">
                <a:solidFill>
                  <a:schemeClr val="accent2">
                    <a:lumMod val="50000"/>
                  </a:schemeClr>
                </a:solidFill>
              </a:rPr>
              <a:t>sos</a:t>
            </a:r>
            <a:r>
              <a:rPr lang="fr-FR" sz="1400" dirty="0" smtClean="0">
                <a:solidFill>
                  <a:schemeClr val="accent2">
                    <a:lumMod val="50000"/>
                  </a:schemeClr>
                </a:solidFill>
              </a:rPr>
              <a:t> </a:t>
            </a:r>
            <a:r>
              <a:rPr lang="fr-FR" sz="1400" dirty="0" err="1" smtClean="0">
                <a:solidFill>
                  <a:schemeClr val="accent2">
                    <a:lumMod val="50000"/>
                  </a:schemeClr>
                </a:solidFill>
              </a:rPr>
              <a:t>phren</a:t>
            </a:r>
            <a:r>
              <a:rPr lang="fr-FR" sz="1400" dirty="0" smtClean="0">
                <a:solidFill>
                  <a:schemeClr val="accent2">
                    <a:lumMod val="50000"/>
                  </a:schemeClr>
                </a:solidFill>
              </a:rPr>
              <a:t> logos",</a:t>
            </a:r>
          </a:p>
          <a:p>
            <a:pPr>
              <a:buFontTx/>
              <a:buChar char="-"/>
            </a:pPr>
            <a:r>
              <a:rPr lang="fr-FR" sz="1400" dirty="0" smtClean="0">
                <a:solidFill>
                  <a:schemeClr val="accent2">
                    <a:lumMod val="50000"/>
                  </a:schemeClr>
                </a:solidFill>
              </a:rPr>
              <a:t> La méthode : découverte, conquête, transformation.</a:t>
            </a:r>
          </a:p>
          <a:p>
            <a:pPr>
              <a:buFontTx/>
              <a:buChar char="-"/>
            </a:pPr>
            <a:r>
              <a:rPr lang="fr-FR" sz="1400" dirty="0" smtClean="0">
                <a:solidFill>
                  <a:schemeClr val="accent2">
                    <a:lumMod val="50000"/>
                  </a:schemeClr>
                </a:solidFill>
              </a:rPr>
              <a:t> Les 4 principes : Schéma corporel, réalité objectif, action positive, l'adaptabilité</a:t>
            </a:r>
          </a:p>
          <a:p>
            <a:pPr>
              <a:buFontTx/>
              <a:buChar char="-"/>
            </a:pPr>
            <a:r>
              <a:rPr lang="fr-FR" sz="1400" dirty="0" smtClean="0">
                <a:solidFill>
                  <a:schemeClr val="accent2">
                    <a:lumMod val="50000"/>
                  </a:schemeClr>
                </a:solidFill>
              </a:rPr>
              <a:t> La suspension du jugement, la mise de côté des connaissances et des croyances,</a:t>
            </a:r>
          </a:p>
          <a:p>
            <a:pPr>
              <a:buFontTx/>
              <a:buChar char="-"/>
            </a:pPr>
            <a:r>
              <a:rPr lang="fr-FR" sz="1400" dirty="0" smtClean="0">
                <a:solidFill>
                  <a:schemeClr val="accent2">
                    <a:lumMod val="50000"/>
                  </a:schemeClr>
                </a:solidFill>
              </a:rPr>
              <a:t> Une démarche scientifique,</a:t>
            </a:r>
          </a:p>
          <a:p>
            <a:pPr>
              <a:buFontTx/>
              <a:buChar char="-"/>
            </a:pPr>
            <a:r>
              <a:rPr lang="fr-FR" sz="1400" dirty="0" smtClean="0">
                <a:solidFill>
                  <a:schemeClr val="accent2">
                    <a:lumMod val="50000"/>
                  </a:schemeClr>
                </a:solidFill>
              </a:rPr>
              <a:t> Les états de conscience, une pratique dynamique corporelle, la visualisation, </a:t>
            </a:r>
          </a:p>
          <a:p>
            <a:pPr>
              <a:buFontTx/>
              <a:buChar char="-"/>
            </a:pPr>
            <a:r>
              <a:rPr lang="fr-FR" sz="1400" dirty="0" smtClean="0">
                <a:solidFill>
                  <a:schemeClr val="accent2">
                    <a:lumMod val="50000"/>
                  </a:schemeClr>
                </a:solidFill>
              </a:rPr>
              <a:t> Différence avec l'hypnose : responsabilisation et autonomie du patient</a:t>
            </a:r>
          </a:p>
          <a:p>
            <a:pPr>
              <a:buFontTx/>
              <a:buChar char="-"/>
            </a:pPr>
            <a:r>
              <a:rPr lang="fr-FR" sz="1400" dirty="0" smtClean="0">
                <a:solidFill>
                  <a:schemeClr val="accent2">
                    <a:lumMod val="50000"/>
                  </a:schemeClr>
                </a:solidFill>
              </a:rPr>
              <a:t> Les bénéfices, ce qu'elle permet.</a:t>
            </a:r>
          </a:p>
          <a:p>
            <a:pPr>
              <a:buFontTx/>
              <a:buChar char="-"/>
            </a:pPr>
            <a:r>
              <a:rPr lang="fr-FR" sz="1400" dirty="0" smtClean="0">
                <a:solidFill>
                  <a:schemeClr val="accent2">
                    <a:lumMod val="50000"/>
                  </a:schemeClr>
                </a:solidFill>
              </a:rPr>
              <a:t> Son objectif final n'est pas la détente.</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Le cerveau</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a:t>
            </a:r>
            <a:r>
              <a:rPr lang="fr-FR" sz="1600" dirty="0" smtClean="0">
                <a:solidFill>
                  <a:schemeClr val="accent2">
                    <a:lumMod val="50000"/>
                  </a:schemeClr>
                </a:solidFill>
              </a:rPr>
              <a: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a:t>
            </a:r>
            <a:r>
              <a:rPr lang="fr-FR" sz="1600" dirty="0" smtClean="0">
                <a:solidFill>
                  <a:schemeClr val="accent2">
                    <a:lumMod val="50000"/>
                  </a:schemeClr>
                </a:solidFill>
              </a:rPr>
              <a:t>:</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357020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Geste signal:</a:t>
            </a:r>
            <a:endParaRPr lang="fr-FR" u="sng"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Sert à obtenir un état de relaxation, de maîtrise de soi et de bien-être. Permet d'activer une réponse réflexe grâce à un stimulus gestuel dans une situation donnée. </a:t>
            </a:r>
          </a:p>
          <a:p>
            <a:endParaRPr lang="fr-FR" sz="1400" dirty="0" smtClean="0">
              <a:solidFill>
                <a:schemeClr val="accent2">
                  <a:lumMod val="50000"/>
                </a:schemeClr>
              </a:solidFill>
            </a:endParaRPr>
          </a:p>
          <a:p>
            <a:r>
              <a:rPr lang="fr-FR" sz="1600" dirty="0" smtClean="0">
                <a:solidFill>
                  <a:schemeClr val="accent2">
                    <a:lumMod val="50000"/>
                  </a:schemeClr>
                </a:solidFill>
              </a:rPr>
              <a:t>Choix du geste : </a:t>
            </a:r>
          </a:p>
          <a:p>
            <a:r>
              <a:rPr lang="fr-FR" sz="1400" dirty="0" smtClean="0">
                <a:solidFill>
                  <a:schemeClr val="accent2">
                    <a:lumMod val="50000"/>
                  </a:schemeClr>
                </a:solidFill>
              </a:rPr>
              <a:t>Utiliser de préférence la main non dominante,</a:t>
            </a:r>
          </a:p>
          <a:p>
            <a:r>
              <a:rPr lang="fr-FR" sz="1400" dirty="0" smtClean="0">
                <a:solidFill>
                  <a:schemeClr val="accent2">
                    <a:lumMod val="50000"/>
                  </a:schemeClr>
                </a:solidFill>
              </a:rPr>
              <a:t>Le geste doit être de faible amplitude, et ne pas correspondre à un geste déjà utilisé,</a:t>
            </a:r>
          </a:p>
          <a:p>
            <a:r>
              <a:rPr lang="fr-FR" sz="1400" dirty="0" smtClean="0">
                <a:solidFill>
                  <a:schemeClr val="accent2">
                    <a:lumMod val="50000"/>
                  </a:schemeClr>
                </a:solidFill>
              </a:rPr>
              <a:t>Il doit être discret.</a:t>
            </a:r>
          </a:p>
          <a:p>
            <a:r>
              <a:rPr lang="fr-FR" sz="1600" dirty="0" smtClean="0">
                <a:solidFill>
                  <a:schemeClr val="accent2">
                    <a:lumMod val="50000"/>
                  </a:schemeClr>
                </a:solidFill>
              </a:rPr>
              <a:t>Pour que ça marche, associer 3 éléments en même temps :</a:t>
            </a:r>
          </a:p>
          <a:p>
            <a:pPr>
              <a:buFontTx/>
              <a:buChar char="-"/>
            </a:pPr>
            <a:r>
              <a:rPr lang="fr-FR" sz="1400" dirty="0" smtClean="0">
                <a:solidFill>
                  <a:schemeClr val="accent2">
                    <a:lumMod val="50000"/>
                  </a:schemeClr>
                </a:solidFill>
              </a:rPr>
              <a:t>La conscience d'être dans l'état de conscience,</a:t>
            </a:r>
          </a:p>
          <a:p>
            <a:pPr>
              <a:buFontTx/>
              <a:buChar char="-"/>
            </a:pPr>
            <a:r>
              <a:rPr lang="fr-FR" sz="1400" dirty="0" smtClean="0">
                <a:solidFill>
                  <a:schemeClr val="accent2">
                    <a:lumMod val="50000"/>
                  </a:schemeClr>
                </a:solidFill>
              </a:rPr>
              <a:t> le geste exécuté concrètement à ce moment là,</a:t>
            </a:r>
          </a:p>
          <a:p>
            <a:pPr>
              <a:buFontTx/>
              <a:buChar char="-"/>
            </a:pPr>
            <a:r>
              <a:rPr lang="fr-FR" sz="1400" dirty="0" smtClean="0">
                <a:solidFill>
                  <a:schemeClr val="accent2">
                    <a:lumMod val="50000"/>
                  </a:schemeClr>
                </a:solidFill>
              </a:rPr>
              <a:t> la phrase prononcée mentalement.</a:t>
            </a:r>
          </a:p>
          <a:p>
            <a:endParaRPr lang="fr-FR" sz="1400" dirty="0" smtClean="0">
              <a:solidFill>
                <a:schemeClr val="accent2">
                  <a:lumMod val="50000"/>
                </a:schemeClr>
              </a:solidFill>
            </a:endParaRPr>
          </a:p>
          <a:p>
            <a:endParaRPr lang="fr-FR" dirty="0"/>
          </a:p>
        </p:txBody>
      </p:sp>
      <p:sp>
        <p:nvSpPr>
          <p:cNvPr id="8" name="Rectangle 7"/>
          <p:cNvSpPr/>
          <p:nvPr/>
        </p:nvSpPr>
        <p:spPr>
          <a:xfrm>
            <a:off x="5508104"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a:t>
            </a:r>
            <a:r>
              <a:rPr lang="fr-FR" dirty="0" smtClean="0"/>
              <a:t>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32092"/>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Posture orthostatique </a:t>
            </a:r>
          </a:p>
          <a:p>
            <a:endParaRPr lang="fr-FR" dirty="0" smtClean="0">
              <a:solidFill>
                <a:schemeClr val="accent2">
                  <a:lumMod val="50000"/>
                </a:schemeClr>
              </a:solidFill>
            </a:endParaRPr>
          </a:p>
          <a:p>
            <a:r>
              <a:rPr lang="fr-FR" sz="1400" dirty="0" smtClean="0">
                <a:solidFill>
                  <a:schemeClr val="accent2">
                    <a:lumMod val="50000"/>
                  </a:schemeClr>
                </a:solidFill>
              </a:rPr>
              <a:t>Position naturelle de l'être humain debout en équilibre entre la terre et le ciel</a:t>
            </a: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prise de conscience de sa corporalité et observation entre ce qu'elle devrait être et ce qu'elle est en réalité au moment de l'observation. Cela révèle nos adaptations de posture et compensations. Prendre conscience de ces compensations en restant dans le confort.</a:t>
            </a:r>
          </a:p>
          <a:p>
            <a:endParaRPr lang="fr-FR" sz="1400" dirty="0" smtClean="0">
              <a:solidFill>
                <a:schemeClr val="accent2">
                  <a:lumMod val="50000"/>
                </a:schemeClr>
              </a:solidFill>
            </a:endParaRPr>
          </a:p>
          <a:p>
            <a:r>
              <a:rPr lang="fr-FR" sz="1600" dirty="0" smtClean="0">
                <a:solidFill>
                  <a:schemeClr val="accent2">
                    <a:lumMod val="50000"/>
                  </a:schemeClr>
                </a:solidFill>
              </a:rPr>
              <a:t>Consignes pour l'installation de la position debout optimale :</a:t>
            </a:r>
          </a:p>
          <a:p>
            <a:pPr>
              <a:buFontTx/>
              <a:buChar char="-"/>
            </a:pPr>
            <a:r>
              <a:rPr lang="fr-FR" sz="1400" dirty="0" smtClean="0">
                <a:solidFill>
                  <a:schemeClr val="accent2">
                    <a:lumMod val="50000"/>
                  </a:schemeClr>
                </a:solidFill>
              </a:rPr>
              <a:t> Placement des pieds dans l'alignement des épaules (expérience du déséquilibre),</a:t>
            </a:r>
          </a:p>
          <a:p>
            <a:pPr>
              <a:buFontTx/>
              <a:buChar char="-"/>
            </a:pPr>
            <a:r>
              <a:rPr lang="fr-FR" sz="1400" dirty="0" smtClean="0">
                <a:solidFill>
                  <a:schemeClr val="accent2">
                    <a:lumMod val="50000"/>
                  </a:schemeClr>
                </a:solidFill>
              </a:rPr>
              <a:t> Porter le poids du corps d'avant en arrière jusqu'à perdre l'équilibre,</a:t>
            </a:r>
          </a:p>
          <a:p>
            <a:pPr>
              <a:buFontTx/>
              <a:buChar char="-"/>
            </a:pPr>
            <a:r>
              <a:rPr lang="fr-FR" sz="1400" dirty="0" smtClean="0">
                <a:solidFill>
                  <a:schemeClr val="accent2">
                    <a:lumMod val="50000"/>
                  </a:schemeClr>
                </a:solidFill>
              </a:rPr>
              <a:t> Porter le poids d'une jambe sur l'autre,</a:t>
            </a:r>
          </a:p>
          <a:p>
            <a:pPr>
              <a:buFontTx/>
              <a:buChar char="-"/>
            </a:pPr>
            <a:r>
              <a:rPr lang="fr-FR" sz="1400" dirty="0" smtClean="0">
                <a:solidFill>
                  <a:schemeClr val="accent2">
                    <a:lumMod val="50000"/>
                  </a:schemeClr>
                </a:solidFill>
              </a:rPr>
              <a:t> Fléchissement des genoux (contraction muscle des cuisses</a:t>
            </a:r>
          </a:p>
          <a:p>
            <a:pPr>
              <a:buFontTx/>
              <a:buChar char="-"/>
            </a:pPr>
            <a:r>
              <a:rPr lang="fr-FR" sz="1400" dirty="0" smtClean="0">
                <a:solidFill>
                  <a:schemeClr val="accent2">
                    <a:lumMod val="50000"/>
                  </a:schemeClr>
                </a:solidFill>
              </a:rPr>
              <a:t> Bascule du bassin,</a:t>
            </a:r>
          </a:p>
          <a:p>
            <a:pPr>
              <a:buFontTx/>
              <a:buChar char="-"/>
            </a:pPr>
            <a:r>
              <a:rPr lang="fr-FR" sz="1400" dirty="0" smtClean="0">
                <a:solidFill>
                  <a:schemeClr val="accent2">
                    <a:lumMod val="50000"/>
                  </a:schemeClr>
                </a:solidFill>
              </a:rPr>
              <a:t> Prolongement colonne vertébrale,</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Intention : </a:t>
            </a:r>
            <a:r>
              <a:rPr lang="fr-FR" sz="1400" dirty="0" smtClean="0">
                <a:solidFill>
                  <a:schemeClr val="accent2">
                    <a:lumMod val="50000"/>
                  </a:schemeClr>
                </a:solidFill>
              </a:rPr>
              <a:t>Conscience de la verticalité </a:t>
            </a:r>
            <a:r>
              <a:rPr lang="fr-FR" sz="1400" dirty="0" smtClean="0">
                <a:solidFill>
                  <a:schemeClr val="accent2">
                    <a:lumMod val="50000"/>
                  </a:schemeClr>
                </a:solidFill>
                <a:sym typeface="Wingdings" pitchFamily="2" charset="2"/>
              </a:rPr>
              <a:t> posture enracinement., circulation des énergies au niveau des 5 </a:t>
            </a:r>
            <a:r>
              <a:rPr lang="fr-FR" sz="1400" dirty="0" smtClean="0">
                <a:solidFill>
                  <a:schemeClr val="accent2">
                    <a:lumMod val="50000"/>
                  </a:schemeClr>
                </a:solidFill>
                <a:sym typeface="Wingdings" pitchFamily="2" charset="2"/>
              </a:rPr>
              <a:t>systèmes</a:t>
            </a:r>
          </a:p>
          <a:p>
            <a:pPr>
              <a:buFontTx/>
              <a:buChar char="-"/>
            </a:pPr>
            <a:endParaRPr lang="fr-FR" sz="1400" dirty="0" smtClean="0">
              <a:solidFill>
                <a:schemeClr val="accent2">
                  <a:lumMod val="50000"/>
                </a:schemeClr>
              </a:solidFill>
            </a:endParaRPr>
          </a:p>
          <a:p>
            <a:r>
              <a:rPr lang="fr-FR" sz="1400" dirty="0" smtClean="0">
                <a:solidFill>
                  <a:schemeClr val="accent2">
                    <a:lumMod val="50000"/>
                  </a:schemeClr>
                </a:solidFill>
              </a:rPr>
              <a:t>Durée : </a:t>
            </a:r>
            <a:r>
              <a:rPr lang="fr-FR" sz="1400" dirty="0" smtClean="0">
                <a:solidFill>
                  <a:schemeClr val="accent2">
                    <a:lumMod val="50000"/>
                  </a:schemeClr>
                </a:solidFill>
              </a:rPr>
              <a:t>30 mn</a:t>
            </a:r>
          </a:p>
          <a:p>
            <a:endParaRPr lang="fr-FR" sz="1400" dirty="0" smtClean="0"/>
          </a:p>
          <a:p>
            <a:endParaRPr lang="fr-FR" sz="1400" dirty="0"/>
          </a:p>
        </p:txBody>
      </p:sp>
      <p:sp>
        <p:nvSpPr>
          <p:cNvPr id="8" name="Rectangle 7"/>
          <p:cNvSpPr/>
          <p:nvPr/>
        </p:nvSpPr>
        <p:spPr>
          <a:xfrm>
            <a:off x="5868144" y="764704"/>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
        <p:nvSpPr>
          <p:cNvPr id="11" name="Rectangle 10"/>
          <p:cNvSpPr/>
          <p:nvPr/>
        </p:nvSpPr>
        <p:spPr>
          <a:xfrm>
            <a:off x="7020272" y="764704"/>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48</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a:t>
            </a:r>
            <a:r>
              <a:rPr lang="fr-FR" dirty="0" smtClean="0"/>
              <a:t>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37042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a:t>
            </a:r>
            <a:r>
              <a:rPr lang="fr-FR" b="1" u="sng" dirty="0" smtClean="0">
                <a:solidFill>
                  <a:schemeClr val="accent2">
                    <a:lumMod val="50000"/>
                  </a:schemeClr>
                </a:solidFill>
              </a:rPr>
              <a:t>: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Grande détente et maîtrise de soi quasi instantanément. Processus de sophronisation qui amène dans un espace de grande disponibilité à soi-même. Possibilité d'y introduire un programme volontairement positif et conscient (activation intra-sophronique), comme le "geste signal". </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Invitation à choisir son "geste signal"</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Accueil d'une situation agréable</a:t>
            </a:r>
          </a:p>
          <a:p>
            <a:pPr>
              <a:buFontTx/>
              <a:buChar char="-"/>
            </a:pPr>
            <a:r>
              <a:rPr lang="fr-FR" sz="1400" dirty="0" smtClean="0">
                <a:solidFill>
                  <a:schemeClr val="accent2">
                    <a:lumMod val="50000"/>
                  </a:schemeClr>
                </a:solidFill>
              </a:rPr>
              <a:t> Accueil du geste signal </a:t>
            </a:r>
          </a:p>
          <a:p>
            <a:pPr>
              <a:buFontTx/>
              <a:buChar char="-"/>
            </a:pPr>
            <a:r>
              <a:rPr lang="fr-FR" sz="1400" dirty="0" smtClean="0">
                <a:solidFill>
                  <a:schemeClr val="accent2">
                    <a:lumMod val="50000"/>
                  </a:schemeClr>
                </a:solidFill>
              </a:rPr>
              <a:t> Ancrer le geste signal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a:t>
            </a:r>
          </a:p>
          <a:p>
            <a:pPr>
              <a:buFontTx/>
              <a:buChar char="-"/>
            </a:pPr>
            <a:r>
              <a:rPr lang="fr-FR" sz="1400" dirty="0" smtClean="0">
                <a:solidFill>
                  <a:schemeClr val="accent2">
                    <a:lumMod val="50000"/>
                  </a:schemeClr>
                </a:solidFill>
              </a:rPr>
              <a:t>Harmonisation vitale</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endParaRPr lang="fr-FR" sz="1400" dirty="0" smtClean="0">
              <a:solidFill>
                <a:schemeClr val="accent2">
                  <a:lumMod val="50000"/>
                </a:schemeClr>
              </a:solidFill>
            </a:endParaRP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a:t>
            </a:r>
            <a:r>
              <a:rPr lang="fr-FR" sz="1400" dirty="0" smtClean="0">
                <a:solidFill>
                  <a:schemeClr val="accent2">
                    <a:lumMod val="50000"/>
                  </a:schemeClr>
                </a:solidFill>
              </a:rPr>
              <a:t>min</a:t>
            </a:r>
            <a:endParaRPr lang="fr-FR" sz="1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Objectif </a:t>
            </a:r>
            <a:r>
              <a:rPr lang="fr-FR" dirty="0" err="1" smtClean="0"/>
              <a:t>pedagogique</a:t>
            </a:r>
            <a:r>
              <a:rPr lang="fr-FR" dirty="0" smtClean="0"/>
              <a:t> des séances de sophrologie</a:t>
            </a:r>
            <a:endParaRPr lang="fr-FR" dirty="0"/>
          </a:p>
        </p:txBody>
      </p:sp>
      <p:sp>
        <p:nvSpPr>
          <p:cNvPr id="3" name="Espace réservé du contenu 2"/>
          <p:cNvSpPr>
            <a:spLocks noGrp="1"/>
          </p:cNvSpPr>
          <p:nvPr>
            <p:ph sz="quarter" idx="1"/>
          </p:nvPr>
        </p:nvSpPr>
        <p:spPr/>
        <p:txBody>
          <a:bodyPr>
            <a:normAutofit fontScale="85000" lnSpcReduction="20000"/>
          </a:bodyPr>
          <a:lstStyle/>
          <a:p>
            <a:pPr>
              <a:buNone/>
            </a:pPr>
            <a:r>
              <a:rPr lang="fr-FR" dirty="0" smtClean="0"/>
              <a:t>  </a:t>
            </a:r>
          </a:p>
          <a:p>
            <a:r>
              <a:rPr lang="fr-FR" b="1" u="sng" dirty="0" smtClean="0">
                <a:solidFill>
                  <a:schemeClr val="accent2">
                    <a:lumMod val="50000"/>
                  </a:schemeClr>
                </a:solidFill>
              </a:rPr>
              <a:t>L'objectif </a:t>
            </a:r>
            <a:r>
              <a:rPr lang="fr-FR" b="1" u="sng" dirty="0" smtClean="0">
                <a:solidFill>
                  <a:schemeClr val="accent2">
                    <a:lumMod val="50000"/>
                  </a:schemeClr>
                </a:solidFill>
              </a:rPr>
              <a:t>pédagogique :</a:t>
            </a:r>
            <a:endParaRPr lang="fr-FR" dirty="0" smtClean="0">
              <a:solidFill>
                <a:schemeClr val="accent2">
                  <a:lumMod val="50000"/>
                </a:schemeClr>
              </a:solidFill>
            </a:endParaRPr>
          </a:p>
          <a:p>
            <a:r>
              <a:rPr lang="fr-FR" dirty="0" smtClean="0">
                <a:solidFill>
                  <a:schemeClr val="accent2">
                    <a:lumMod val="50000"/>
                  </a:schemeClr>
                </a:solidFill>
              </a:rPr>
              <a:t>Faire émerger des solutions concrètes par les participants leur permettant de trouver le plaisir de travailler mieux ensemble dans la structure actuelle. Les aider à s'appuyer sur leur créativité pour qu'ils co-construisent un système organisationnel ; qu'ils créent un futur désirable de leur environnement professionnel,  dans une atmosphère conviviale favorisant les communications interpersonnelles collaboratives qui suscitent respect, initiative et responsabilisation. Ce plaisir de travailler ensemble viendra nourrir la motivation intérieure même après la rencontre.</a:t>
            </a:r>
          </a:p>
          <a:p>
            <a:endParaRPr lang="fr-FR" dirty="0" smtClean="0">
              <a:solidFill>
                <a:schemeClr val="accent2">
                  <a:lumMod val="50000"/>
                </a:schemeClr>
              </a:solidFill>
            </a:endParaRPr>
          </a:p>
          <a:p>
            <a:r>
              <a:rPr lang="fr-FR" b="1" u="sng" dirty="0" smtClean="0">
                <a:solidFill>
                  <a:schemeClr val="accent2">
                    <a:lumMod val="50000"/>
                  </a:schemeClr>
                </a:solidFill>
              </a:rPr>
              <a:t>Atteinte de l'objectif :</a:t>
            </a:r>
            <a:r>
              <a:rPr lang="fr-FR" dirty="0" smtClean="0">
                <a:solidFill>
                  <a:schemeClr val="accent2">
                    <a:lumMod val="50000"/>
                  </a:schemeClr>
                </a:solidFill>
              </a:rPr>
              <a:t> </a:t>
            </a:r>
          </a:p>
          <a:p>
            <a:r>
              <a:rPr lang="fr-FR" dirty="0" smtClean="0">
                <a:solidFill>
                  <a:schemeClr val="accent2">
                    <a:lumMod val="50000"/>
                  </a:schemeClr>
                </a:solidFill>
              </a:rPr>
              <a:t>L'objectif sera atteint quand chacun travaillera sans dénigrer les compétences qu'il n'a pas, en accueillant les différences des autres, quand chacun aura trouvé sa place naturellement en toute autonomie.</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5</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Programme </a:t>
            </a:r>
            <a:r>
              <a:rPr lang="fr-FR" dirty="0" smtClean="0"/>
              <a:t>global des 12 semaines</a:t>
            </a:r>
            <a:endParaRPr lang="fr-FR" dirty="0"/>
          </a:p>
        </p:txBody>
      </p:sp>
      <p:sp>
        <p:nvSpPr>
          <p:cNvPr id="3" name="Espace réservé du contenu 2"/>
          <p:cNvSpPr>
            <a:spLocks noGrp="1"/>
          </p:cNvSpPr>
          <p:nvPr>
            <p:ph sz="quarter" idx="1"/>
          </p:nvPr>
        </p:nvSpPr>
        <p:spPr>
          <a:xfrm>
            <a:off x="457200" y="1600200"/>
            <a:ext cx="8003232" cy="4873752"/>
          </a:xfrm>
        </p:spPr>
        <p:txBody>
          <a:bodyPr>
            <a:normAutofit fontScale="55000" lnSpcReduction="20000"/>
          </a:bodyPr>
          <a:lstStyle/>
          <a:p>
            <a:r>
              <a:rPr lang="fr-FR" sz="2200" b="1" dirty="0" smtClean="0">
                <a:solidFill>
                  <a:schemeClr val="accent2">
                    <a:lumMod val="50000"/>
                  </a:schemeClr>
                </a:solidFill>
              </a:rPr>
              <a:t>Objectif :</a:t>
            </a:r>
          </a:p>
          <a:p>
            <a:pPr lvl="1"/>
            <a:r>
              <a:rPr lang="fr-FR" sz="2200" dirty="0" smtClean="0">
                <a:solidFill>
                  <a:schemeClr val="accent2">
                    <a:lumMod val="50000"/>
                  </a:schemeClr>
                </a:solidFill>
              </a:rPr>
              <a:t>Renforcer le désir et le plaisir de travailler ensemble en éliminant les tensions psychiques et physiques.</a:t>
            </a:r>
          </a:p>
          <a:p>
            <a:pPr lvl="1"/>
            <a:endParaRPr lang="fr-FR" sz="2200" dirty="0" smtClean="0">
              <a:solidFill>
                <a:schemeClr val="accent2">
                  <a:lumMod val="50000"/>
                </a:schemeClr>
              </a:solidFill>
            </a:endParaRPr>
          </a:p>
          <a:p>
            <a:r>
              <a:rPr lang="fr-FR" sz="2200" b="1" dirty="0" smtClean="0">
                <a:solidFill>
                  <a:schemeClr val="accent2">
                    <a:lumMod val="50000"/>
                  </a:schemeClr>
                </a:solidFill>
              </a:rPr>
              <a:t>Programme </a:t>
            </a:r>
            <a:r>
              <a:rPr lang="fr-FR" sz="2200" b="1" dirty="0" smtClean="0">
                <a:solidFill>
                  <a:schemeClr val="accent2">
                    <a:lumMod val="50000"/>
                  </a:schemeClr>
                </a:solidFill>
              </a:rPr>
              <a:t>de formation (hors FO) :</a:t>
            </a:r>
            <a:r>
              <a:rPr lang="fr-FR" sz="2200" dirty="0" smtClean="0">
                <a:solidFill>
                  <a:schemeClr val="accent2">
                    <a:lumMod val="50000"/>
                  </a:schemeClr>
                </a:solidFill>
              </a:rPr>
              <a:t> </a:t>
            </a:r>
            <a:endParaRPr lang="fr-FR" sz="2200" dirty="0" smtClean="0">
              <a:solidFill>
                <a:schemeClr val="accent2">
                  <a:lumMod val="50000"/>
                </a:schemeClr>
              </a:solidFill>
            </a:endParaRPr>
          </a:p>
          <a:p>
            <a:pPr lvl="1"/>
            <a:r>
              <a:rPr lang="fr-FR" sz="2200" dirty="0" smtClean="0">
                <a:solidFill>
                  <a:schemeClr val="accent2">
                    <a:lumMod val="50000"/>
                  </a:schemeClr>
                </a:solidFill>
              </a:rPr>
              <a:t>R</a:t>
            </a:r>
            <a:r>
              <a:rPr lang="fr-FR" sz="2200" dirty="0" smtClean="0">
                <a:solidFill>
                  <a:schemeClr val="accent2">
                    <a:lumMod val="50000"/>
                  </a:schemeClr>
                </a:solidFill>
              </a:rPr>
              <a:t>elaxation</a:t>
            </a:r>
            <a:r>
              <a:rPr lang="fr-FR" sz="2200" dirty="0" smtClean="0">
                <a:solidFill>
                  <a:schemeClr val="accent2">
                    <a:lumMod val="50000"/>
                  </a:schemeClr>
                </a:solidFill>
              </a:rPr>
              <a:t>,</a:t>
            </a:r>
          </a:p>
          <a:p>
            <a:pPr lvl="1"/>
            <a:r>
              <a:rPr lang="fr-FR" sz="2200" dirty="0" smtClean="0">
                <a:solidFill>
                  <a:schemeClr val="accent2">
                    <a:lumMod val="50000"/>
                  </a:schemeClr>
                </a:solidFill>
              </a:rPr>
              <a:t>Découverte de la sophrologie et ses fondamentaux</a:t>
            </a:r>
            <a:r>
              <a:rPr lang="fr-FR" sz="2200" dirty="0" smtClean="0">
                <a:solidFill>
                  <a:schemeClr val="accent2">
                    <a:lumMod val="50000"/>
                  </a:schemeClr>
                </a:solidFill>
              </a:rPr>
              <a:t>, </a:t>
            </a:r>
            <a:endParaRPr lang="fr-FR" sz="2200" dirty="0" smtClean="0">
              <a:solidFill>
                <a:schemeClr val="accent2">
                  <a:lumMod val="50000"/>
                </a:schemeClr>
              </a:solidFill>
            </a:endParaRPr>
          </a:p>
          <a:p>
            <a:pPr lvl="1"/>
            <a:r>
              <a:rPr lang="fr-FR" sz="2200" dirty="0" smtClean="0">
                <a:solidFill>
                  <a:schemeClr val="accent2">
                    <a:lumMod val="50000"/>
                  </a:schemeClr>
                </a:solidFill>
              </a:rPr>
              <a:t>Connaissance de soi et de l'autre, </a:t>
            </a:r>
            <a:r>
              <a:rPr lang="fr-FR" sz="2200" i="1" dirty="0" smtClean="0">
                <a:solidFill>
                  <a:schemeClr val="accent2">
                    <a:lumMod val="50000"/>
                  </a:schemeClr>
                </a:solidFill>
              </a:rPr>
              <a:t>(qu'observe-t-on </a:t>
            </a:r>
            <a:r>
              <a:rPr lang="fr-FR" sz="2200" i="1" dirty="0" smtClean="0">
                <a:solidFill>
                  <a:schemeClr val="accent2">
                    <a:lumMod val="50000"/>
                  </a:schemeClr>
                </a:solidFill>
              </a:rPr>
              <a:t>de Soi : Mon corps, mes sensations, mes émotions, mes pensées, mes </a:t>
            </a:r>
            <a:r>
              <a:rPr lang="fr-FR" sz="2200" i="1" dirty="0" smtClean="0">
                <a:solidFill>
                  <a:schemeClr val="accent2">
                    <a:lumMod val="50000"/>
                  </a:schemeClr>
                </a:solidFill>
              </a:rPr>
              <a:t>désirs),</a:t>
            </a:r>
          </a:p>
          <a:p>
            <a:pPr lvl="1"/>
            <a:r>
              <a:rPr lang="fr-FR" sz="2200" dirty="0" smtClean="0">
                <a:solidFill>
                  <a:schemeClr val="accent2">
                    <a:lumMod val="50000"/>
                  </a:schemeClr>
                </a:solidFill>
              </a:rPr>
              <a:t>Visualiser les résultats positifs;</a:t>
            </a:r>
          </a:p>
          <a:p>
            <a:pPr lvl="1"/>
            <a:r>
              <a:rPr lang="fr-FR" sz="2200" dirty="0" smtClean="0">
                <a:solidFill>
                  <a:schemeClr val="accent2">
                    <a:lumMod val="50000"/>
                  </a:schemeClr>
                </a:solidFill>
              </a:rPr>
              <a:t>Installer la </a:t>
            </a:r>
            <a:r>
              <a:rPr lang="fr-FR" sz="2200" dirty="0" smtClean="0">
                <a:solidFill>
                  <a:schemeClr val="accent2">
                    <a:lumMod val="50000"/>
                  </a:schemeClr>
                </a:solidFill>
              </a:rPr>
              <a:t>confiance et sérénité,</a:t>
            </a:r>
          </a:p>
          <a:p>
            <a:pPr lvl="1"/>
            <a:r>
              <a:rPr lang="fr-FR" sz="2200" dirty="0" smtClean="0">
                <a:solidFill>
                  <a:schemeClr val="accent2">
                    <a:lumMod val="50000"/>
                  </a:schemeClr>
                </a:solidFill>
              </a:rPr>
              <a:t>Alliance et énergie,</a:t>
            </a:r>
            <a:endParaRPr lang="fr-FR" sz="2200" dirty="0" smtClean="0">
              <a:solidFill>
                <a:schemeClr val="accent2">
                  <a:lumMod val="50000"/>
                </a:schemeClr>
              </a:solidFill>
            </a:endParaRPr>
          </a:p>
          <a:p>
            <a:pPr lvl="1"/>
            <a:r>
              <a:rPr lang="fr-FR" sz="2200" dirty="0" smtClean="0">
                <a:solidFill>
                  <a:schemeClr val="accent2">
                    <a:lumMod val="50000"/>
                  </a:schemeClr>
                </a:solidFill>
              </a:rPr>
              <a:t>Autonomie et interdépendance,</a:t>
            </a:r>
          </a:p>
          <a:p>
            <a:pPr lvl="1"/>
            <a:r>
              <a:rPr lang="fr-FR" sz="2200" dirty="0" smtClean="0">
                <a:solidFill>
                  <a:schemeClr val="accent2">
                    <a:lumMod val="50000"/>
                  </a:schemeClr>
                </a:solidFill>
              </a:rPr>
              <a:t>Créativité et Alliance,</a:t>
            </a:r>
          </a:p>
          <a:p>
            <a:pPr lvl="1"/>
            <a:r>
              <a:rPr lang="fr-FR" sz="2200" dirty="0" smtClean="0">
                <a:solidFill>
                  <a:schemeClr val="accent2">
                    <a:lumMod val="50000"/>
                  </a:schemeClr>
                </a:solidFill>
              </a:rPr>
              <a:t>Partage des valeurs,</a:t>
            </a:r>
          </a:p>
          <a:p>
            <a:pPr lvl="1"/>
            <a:r>
              <a:rPr lang="fr-FR" sz="2200" dirty="0" smtClean="0">
                <a:solidFill>
                  <a:schemeClr val="accent2">
                    <a:lumMod val="50000"/>
                  </a:schemeClr>
                </a:solidFill>
              </a:rPr>
              <a:t>Plaisir et efficacité,</a:t>
            </a:r>
          </a:p>
          <a:p>
            <a:pPr lvl="1"/>
            <a:r>
              <a:rPr lang="fr-FR" sz="2200" dirty="0" smtClean="0">
                <a:solidFill>
                  <a:schemeClr val="accent2">
                    <a:lumMod val="50000"/>
                  </a:schemeClr>
                </a:solidFill>
              </a:rPr>
              <a:t>Entretenir </a:t>
            </a:r>
            <a:r>
              <a:rPr lang="fr-FR" sz="2200" dirty="0" smtClean="0">
                <a:solidFill>
                  <a:schemeClr val="accent2">
                    <a:lumMod val="50000"/>
                  </a:schemeClr>
                </a:solidFill>
              </a:rPr>
              <a:t>les émotions </a:t>
            </a:r>
            <a:r>
              <a:rPr lang="fr-FR" sz="2200" dirty="0" smtClean="0">
                <a:solidFill>
                  <a:schemeClr val="accent2">
                    <a:lumMod val="50000"/>
                  </a:schemeClr>
                </a:solidFill>
              </a:rPr>
              <a:t>positives,</a:t>
            </a:r>
          </a:p>
          <a:p>
            <a:pPr lvl="1"/>
            <a:r>
              <a:rPr lang="fr-FR" sz="2200" dirty="0" smtClean="0">
                <a:solidFill>
                  <a:schemeClr val="accent2">
                    <a:lumMod val="50000"/>
                  </a:schemeClr>
                </a:solidFill>
              </a:rPr>
              <a:t>Visualiser l'atteinte des objectifs,</a:t>
            </a:r>
            <a:endParaRPr lang="fr-FR" sz="2200" dirty="0" smtClean="0">
              <a:solidFill>
                <a:schemeClr val="accent2">
                  <a:lumMod val="50000"/>
                </a:schemeClr>
              </a:solidFill>
            </a:endParaRPr>
          </a:p>
          <a:p>
            <a:r>
              <a:rPr lang="fr-FR" sz="2200" b="1" dirty="0" smtClean="0">
                <a:solidFill>
                  <a:schemeClr val="accent2">
                    <a:lumMod val="50000"/>
                  </a:schemeClr>
                </a:solidFill>
              </a:rPr>
              <a:t>Portée pédagogique :</a:t>
            </a:r>
          </a:p>
          <a:p>
            <a:pPr lvl="1"/>
            <a:r>
              <a:rPr lang="fr-FR" sz="2200" dirty="0" smtClean="0">
                <a:solidFill>
                  <a:schemeClr val="accent2">
                    <a:lumMod val="50000"/>
                  </a:schemeClr>
                </a:solidFill>
              </a:rPr>
              <a:t>Renforcer les liens,</a:t>
            </a:r>
          </a:p>
          <a:p>
            <a:pPr lvl="1"/>
            <a:r>
              <a:rPr lang="fr-FR" sz="2200" dirty="0" smtClean="0">
                <a:solidFill>
                  <a:schemeClr val="accent2">
                    <a:lumMod val="50000"/>
                  </a:schemeClr>
                </a:solidFill>
              </a:rPr>
              <a:t>Se connaître soi-même pour mieux connaître l'autre,</a:t>
            </a:r>
          </a:p>
          <a:p>
            <a:pPr lvl="1"/>
            <a:r>
              <a:rPr lang="fr-FR" sz="2200" dirty="0" smtClean="0">
                <a:solidFill>
                  <a:schemeClr val="accent2">
                    <a:lumMod val="50000"/>
                  </a:schemeClr>
                </a:solidFill>
              </a:rPr>
              <a:t>Mise en lumière des capacités de chacun</a:t>
            </a:r>
            <a:r>
              <a:rPr lang="fr-FR" sz="2200" dirty="0" smtClean="0">
                <a:solidFill>
                  <a:schemeClr val="accent2">
                    <a:lumMod val="50000"/>
                  </a:schemeClr>
                </a:solidFill>
              </a:rPr>
              <a:t>,</a:t>
            </a:r>
          </a:p>
          <a:p>
            <a:pPr lvl="1"/>
            <a:r>
              <a:rPr lang="fr-FR" sz="2200" dirty="0" smtClean="0">
                <a:solidFill>
                  <a:schemeClr val="accent2">
                    <a:lumMod val="50000"/>
                  </a:schemeClr>
                </a:solidFill>
              </a:rPr>
              <a:t>Prise de conscience de son champ </a:t>
            </a:r>
            <a:r>
              <a:rPr lang="fr-FR" sz="2200" dirty="0" smtClean="0">
                <a:solidFill>
                  <a:schemeClr val="accent2">
                    <a:lumMod val="50000"/>
                  </a:schemeClr>
                </a:solidFill>
              </a:rPr>
              <a:t>d'intervention,</a:t>
            </a:r>
            <a:endParaRPr lang="fr-FR" sz="2200" dirty="0" smtClean="0">
              <a:solidFill>
                <a:schemeClr val="accent2">
                  <a:lumMod val="50000"/>
                </a:schemeClr>
              </a:solidFill>
            </a:endParaRPr>
          </a:p>
          <a:p>
            <a:pPr lvl="1"/>
            <a:r>
              <a:rPr lang="fr-FR" sz="2200" dirty="0" smtClean="0">
                <a:solidFill>
                  <a:schemeClr val="accent2">
                    <a:lumMod val="50000"/>
                  </a:schemeClr>
                </a:solidFill>
              </a:rPr>
              <a:t>Cultiver </a:t>
            </a:r>
            <a:r>
              <a:rPr lang="fr-FR" sz="2200" dirty="0" smtClean="0">
                <a:solidFill>
                  <a:schemeClr val="accent2">
                    <a:lumMod val="50000"/>
                  </a:schemeClr>
                </a:solidFill>
              </a:rPr>
              <a:t>la confiance et la </a:t>
            </a:r>
            <a:r>
              <a:rPr lang="fr-FR" sz="2200" dirty="0" smtClean="0">
                <a:solidFill>
                  <a:schemeClr val="accent2">
                    <a:lumMod val="50000"/>
                  </a:schemeClr>
                </a:solidFill>
              </a:rPr>
              <a:t>sérénité,</a:t>
            </a:r>
          </a:p>
          <a:p>
            <a:pPr lvl="1"/>
            <a:r>
              <a:rPr lang="fr-FR" sz="2200" dirty="0" smtClean="0">
                <a:solidFill>
                  <a:schemeClr val="accent2">
                    <a:lumMod val="50000"/>
                  </a:schemeClr>
                </a:solidFill>
              </a:rPr>
              <a:t>Travailler en conciliant plaisir et efficacité</a:t>
            </a:r>
          </a:p>
          <a:p>
            <a:pPr lvl="1"/>
            <a:r>
              <a:rPr lang="fr-FR" sz="2200" dirty="0" smtClean="0">
                <a:solidFill>
                  <a:schemeClr val="accent2">
                    <a:lumMod val="50000"/>
                  </a:schemeClr>
                </a:solidFill>
              </a:rPr>
              <a:t>Susciter la créativité et sentiment positif.</a:t>
            </a:r>
            <a:endParaRPr lang="fr-FR" sz="2200" dirty="0" smtClean="0">
              <a:solidFill>
                <a:schemeClr val="accent2">
                  <a:lumMod val="50000"/>
                </a:schemeClr>
              </a:solidFill>
            </a:endParaRPr>
          </a:p>
          <a:p>
            <a:pPr lvl="1"/>
            <a:endParaRPr lang="fr-FR" dirty="0" smtClean="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6</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Calendrier </a:t>
            </a:r>
            <a:r>
              <a:rPr lang="fr-FR" dirty="0" smtClean="0"/>
              <a:t>Formation</a:t>
            </a:r>
            <a:br>
              <a:rPr lang="fr-FR" dirty="0" smtClean="0"/>
            </a:br>
            <a:r>
              <a:rPr lang="fr-FR" dirty="0" smtClean="0"/>
              <a:t>Décembre – Janvier – Février - Mars</a:t>
            </a:r>
            <a:endParaRPr lang="fr-FR" dirty="0"/>
          </a:p>
        </p:txBody>
      </p:sp>
      <p:sp>
        <p:nvSpPr>
          <p:cNvPr id="3" name="Espace réservé du contenu 2"/>
          <p:cNvSpPr>
            <a:spLocks noGrp="1"/>
          </p:cNvSpPr>
          <p:nvPr>
            <p:ph sz="quarter" idx="1"/>
          </p:nvPr>
        </p:nvSpPr>
        <p:spPr>
          <a:xfrm>
            <a:off x="457200" y="1600200"/>
            <a:ext cx="7715200" cy="4873752"/>
          </a:xfrm>
        </p:spPr>
        <p:txBody>
          <a:bodyPr>
            <a:normAutofit/>
          </a:bodyPr>
          <a:lstStyle/>
          <a:p>
            <a:r>
              <a:rPr lang="fr-FR" sz="1800" b="1" dirty="0" smtClean="0">
                <a:solidFill>
                  <a:schemeClr val="accent3">
                    <a:lumMod val="60000"/>
                    <a:lumOff val="40000"/>
                  </a:schemeClr>
                </a:solidFill>
              </a:rPr>
              <a:t>Jeudi   3-12-2012 - 12 h 30/15 h 30 (FO Ouverture Emergence 3h)</a:t>
            </a:r>
          </a:p>
          <a:p>
            <a:r>
              <a:rPr lang="fr-FR" sz="1800" b="1" dirty="0" smtClean="0">
                <a:solidFill>
                  <a:schemeClr val="accent3">
                    <a:lumMod val="60000"/>
                    <a:lumOff val="40000"/>
                  </a:schemeClr>
                </a:solidFill>
              </a:rPr>
              <a:t>Jeudi   6-12-2012 - 12 h 30/15 h 30 (FO Convergence 3 h)</a:t>
            </a:r>
            <a:r>
              <a:rPr lang="fr-FR" sz="1800" dirty="0" smtClean="0"/>
              <a:t> </a:t>
            </a:r>
          </a:p>
          <a:p>
            <a:r>
              <a:rPr lang="fr-FR" sz="1800" b="1" dirty="0" smtClean="0">
                <a:solidFill>
                  <a:schemeClr val="accent2">
                    <a:lumMod val="75000"/>
                  </a:schemeClr>
                </a:solidFill>
              </a:rPr>
              <a:t>Jeudi 13-12-2012 - 13 h 30/15 h 30 (Atelier sophrologie 2 h)</a:t>
            </a:r>
          </a:p>
          <a:p>
            <a:r>
              <a:rPr lang="fr-FR" sz="1800" b="1" dirty="0" smtClean="0">
                <a:solidFill>
                  <a:schemeClr val="accent2">
                    <a:lumMod val="75000"/>
                  </a:schemeClr>
                </a:solidFill>
              </a:rPr>
              <a:t>Jeudi 20-12-2012 - 13 h 30/15 h 30 (Atelier sophrologie 2 h)</a:t>
            </a:r>
          </a:p>
          <a:p>
            <a:r>
              <a:rPr lang="fr-FR" sz="1800" b="1" dirty="0" smtClean="0">
                <a:solidFill>
                  <a:schemeClr val="accent3">
                    <a:lumMod val="60000"/>
                    <a:lumOff val="40000"/>
                  </a:schemeClr>
                </a:solidFill>
              </a:rPr>
              <a:t>Jeudi 17-01-2012 - 12 h 30/15 h 30 (FO Plan d'actions 3 h)</a:t>
            </a:r>
          </a:p>
          <a:p>
            <a:r>
              <a:rPr lang="fr-FR" sz="1800" b="1" dirty="0" smtClean="0">
                <a:solidFill>
                  <a:schemeClr val="accent2">
                    <a:lumMod val="75000"/>
                  </a:schemeClr>
                </a:solidFill>
              </a:rPr>
              <a:t>Jeudi 24-01-2013 - 13 h 30/15 h 30 (Atelier sophrologie 2 h)</a:t>
            </a:r>
          </a:p>
          <a:p>
            <a:r>
              <a:rPr lang="fr-FR" sz="1800" b="1" dirty="0" smtClean="0">
                <a:solidFill>
                  <a:schemeClr val="accent2">
                    <a:lumMod val="75000"/>
                  </a:schemeClr>
                </a:solidFill>
              </a:rPr>
              <a:t>Jeudi 31-01-2013 - 13 h 30/15 h 30 (Atelier sophrologie 2 h)</a:t>
            </a:r>
          </a:p>
          <a:p>
            <a:r>
              <a:rPr lang="fr-FR" sz="1800" b="1" dirty="0" smtClean="0">
                <a:solidFill>
                  <a:schemeClr val="accent2">
                    <a:lumMod val="75000"/>
                  </a:schemeClr>
                </a:solidFill>
              </a:rPr>
              <a:t>Jeudi  7-02-2013 - 13 h 30/15 h 30 (Atelier sophrologie 2 h)</a:t>
            </a:r>
          </a:p>
          <a:p>
            <a:r>
              <a:rPr lang="fr-FR" sz="1800" b="1" dirty="0" smtClean="0">
                <a:solidFill>
                  <a:schemeClr val="accent2">
                    <a:lumMod val="75000"/>
                  </a:schemeClr>
                </a:solidFill>
              </a:rPr>
              <a:t>Mercredi 13-02-2013 - 13 h 30/15 h 30 (Atelier sophrologie 2 h)</a:t>
            </a:r>
          </a:p>
          <a:p>
            <a:r>
              <a:rPr lang="fr-FR" sz="1800" b="1" dirty="0" smtClean="0">
                <a:solidFill>
                  <a:schemeClr val="accent2">
                    <a:lumMod val="75000"/>
                  </a:schemeClr>
                </a:solidFill>
              </a:rPr>
              <a:t>Jeudi 21-02-2013 - 13 h 30/15 h 30 (Atelier sophrologie 2 h)</a:t>
            </a:r>
          </a:p>
          <a:p>
            <a:r>
              <a:rPr lang="fr-FR" sz="1800" b="1" dirty="0" smtClean="0">
                <a:solidFill>
                  <a:schemeClr val="accent2">
                    <a:lumMod val="75000"/>
                  </a:schemeClr>
                </a:solidFill>
              </a:rPr>
              <a:t>Jeudi 28-02-2013 - 13 h 30/15 h 30 (Atelier sophrologie 2 h)</a:t>
            </a:r>
          </a:p>
          <a:p>
            <a:r>
              <a:rPr lang="fr-FR" sz="1800" b="1" dirty="0" smtClean="0">
                <a:solidFill>
                  <a:schemeClr val="accent3">
                    <a:lumMod val="60000"/>
                    <a:lumOff val="40000"/>
                  </a:schemeClr>
                </a:solidFill>
              </a:rPr>
              <a:t>21 ou 28 mars - 12 h 30/15 h 30 (Suivi plan d'actions et clôture 3 h)</a:t>
            </a:r>
          </a:p>
          <a:p>
            <a:endParaRPr lang="fr-FR" sz="1800" dirty="0" smtClean="0"/>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7</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5. Plan </a:t>
            </a:r>
            <a:r>
              <a:rPr lang="fr-FR" sz="3200" dirty="0" smtClean="0"/>
              <a:t>de </a:t>
            </a:r>
            <a:r>
              <a:rPr lang="fr-FR" sz="3200" dirty="0" smtClean="0"/>
              <a:t>formation </a:t>
            </a:r>
            <a:r>
              <a:rPr lang="fr-FR" sz="2400" dirty="0" smtClean="0"/>
              <a:t>(Story Bord)</a:t>
            </a:r>
            <a:endParaRPr lang="fr-FR" sz="2400" dirty="0"/>
          </a:p>
        </p:txBody>
      </p:sp>
      <p:sp>
        <p:nvSpPr>
          <p:cNvPr id="4" name="Espace réservé de la date 3"/>
          <p:cNvSpPr>
            <a:spLocks noGrp="1"/>
          </p:cNvSpPr>
          <p:nvPr>
            <p:ph type="dt" sz="half" idx="14"/>
          </p:nvPr>
        </p:nvSpPr>
        <p:spPr/>
        <p:txBody>
          <a:bodyPr/>
          <a:lstStyle/>
          <a:p>
            <a:fld id="{BBF95942-50D1-4BDA-8FCF-F30BC351A8E0}" type="datetime1">
              <a:rPr lang="fr-FR" smtClean="0"/>
              <a:pPr/>
              <a:t>21/11/2012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683568" y="1700808"/>
          <a:ext cx="7200802" cy="4320480"/>
        </p:xfrm>
        <a:graphic>
          <a:graphicData uri="http://schemas.openxmlformats.org/drawingml/2006/table">
            <a:tbl>
              <a:tblPr/>
              <a:tblGrid>
                <a:gridCol w="828238"/>
                <a:gridCol w="1062094"/>
                <a:gridCol w="1062094"/>
                <a:gridCol w="1062094"/>
                <a:gridCol w="1062094"/>
                <a:gridCol w="1062094"/>
                <a:gridCol w="1062094"/>
              </a:tblGrid>
              <a:tr h="272070">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1 à 6</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28540">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28540">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2</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3</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4</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5</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6</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r>
              <a:tr h="446195">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 Emergence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Convergence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Découverte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Connaissance de soi et de l'autre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Confiance &amp; sérénité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r>
              <a:tr h="446195">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Méditation d'ouverture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Ouverture &amp; Ordre du jour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540">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Théorie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Le cerveau</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Attribution points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Promenade aveugle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r h="228540">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Jouer avec son souffle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Portrait chinois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Objectifs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Geste Signal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r>
              <a:tr h="228540">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Tratac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SMSP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446195">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SDB</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Mudra - SDBV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SDBV respiration en vagues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 (chéma Corporel)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SAP (Futurisation)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(Préparation du bon souvenir)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228540">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446195">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rédaction rapports pour J2</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plan d'actions pr J5</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340768"/>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340768"/>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340768"/>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34076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5. Plan de formation </a:t>
            </a:r>
            <a:r>
              <a:rPr lang="fr-FR" sz="1800" dirty="0" smtClean="0"/>
              <a:t>(Story Bord)</a:t>
            </a:r>
            <a:endParaRPr lang="fr-FR" sz="2400" b="1" dirty="0"/>
          </a:p>
        </p:txBody>
      </p:sp>
      <p:sp>
        <p:nvSpPr>
          <p:cNvPr id="4" name="Espace réservé de la date 3"/>
          <p:cNvSpPr>
            <a:spLocks noGrp="1"/>
          </p:cNvSpPr>
          <p:nvPr>
            <p:ph type="dt" sz="half" idx="14"/>
          </p:nvPr>
        </p:nvSpPr>
        <p:spPr/>
        <p:txBody>
          <a:bodyPr/>
          <a:lstStyle/>
          <a:p>
            <a:fld id="{BBF95942-50D1-4BDA-8FCF-F30BC351A8E0}" type="datetime1">
              <a:rPr lang="fr-FR" smtClean="0"/>
              <a:pPr/>
              <a:t>22/11/2012</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827584" y="1844824"/>
          <a:ext cx="7128795" cy="3888436"/>
        </p:xfrm>
        <a:graphic>
          <a:graphicData uri="http://schemas.openxmlformats.org/drawingml/2006/table">
            <a:tbl>
              <a:tblPr/>
              <a:tblGrid>
                <a:gridCol w="819957"/>
                <a:gridCol w="1051473"/>
                <a:gridCol w="1051473"/>
                <a:gridCol w="1051473"/>
                <a:gridCol w="1051473"/>
                <a:gridCol w="1051473"/>
                <a:gridCol w="1051473"/>
              </a:tblGrid>
              <a:tr h="244863">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7 à 12</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05686">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05686">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7</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8</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9</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10</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12</a:t>
                      </a:r>
                    </a:p>
                  </a:txBody>
                  <a:tcPr marL="6187" marR="6187" marT="6187"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r>
              <a:tr h="401576">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Alliance et énergie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Autonomie et interdépendance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Créativité et Alliance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Plaisir et efficacité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401576">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401576">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597467">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Processus Avancement ds réalisation objetifs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Pïng Pong</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Liste 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Chakras - Méridiens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Langage des images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Jacobson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Posture orthostatique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Sophro ludique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(2 photos)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S'économiser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Paille et trombonnes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99"/>
                    </a:solidFill>
                  </a:tcPr>
                </a:tc>
              </a:tr>
              <a:tr h="205686">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TRSD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Histoire collective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SPF</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401576">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(Rencontre sophro dynamique)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Interfaces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808080"/>
                          </a:solidFill>
                          <a:latin typeface="Calibri"/>
                        </a:rPr>
                        <a:t>Echanges - Questions - Réponses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700" b="0" i="0" u="none" strike="noStrike">
                          <a:solidFill>
                            <a:srgbClr val="000000"/>
                          </a:solidFill>
                          <a:latin typeface="Calibri"/>
                        </a:rPr>
                        <a:t>Présence des 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Présence Sentiment Positif</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Projection Future et Fil d'or</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205686">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205686">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412776"/>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412776"/>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412776"/>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412776"/>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22662</TotalTime>
  <Words>5150</Words>
  <Application>Microsoft Office PowerPoint</Application>
  <PresentationFormat>Affichage à l'écran (4:3)</PresentationFormat>
  <Paragraphs>991</Paragraphs>
  <Slides>49</Slides>
  <Notes>1</Notes>
  <HiddenSlides>0</HiddenSlides>
  <MMClips>0</MMClips>
  <ScaleCrop>false</ScaleCrop>
  <HeadingPairs>
    <vt:vector size="4" baseType="variant">
      <vt:variant>
        <vt:lpstr>Thème</vt:lpstr>
      </vt:variant>
      <vt:variant>
        <vt:i4>1</vt:i4>
      </vt:variant>
      <vt:variant>
        <vt:lpstr>Titres des diapositives</vt:lpstr>
      </vt:variant>
      <vt:variant>
        <vt:i4>49</vt:i4>
      </vt:variant>
    </vt:vector>
  </HeadingPairs>
  <TitlesOfParts>
    <vt:vector size="50" baseType="lpstr">
      <vt:lpstr>Oriel</vt:lpstr>
      <vt:lpstr>Dossier Pédagogique  Cohésion d'Equipe BETEN France  Du 3-12-12 au 28-03-13 </vt:lpstr>
      <vt:lpstr>SOMMAIRE</vt:lpstr>
      <vt:lpstr>1. Objectif de la mission BETEN France</vt:lpstr>
      <vt:lpstr>1. Raison d'etre de la mission</vt:lpstr>
      <vt:lpstr>2. Objectif pedagogique des séances de sophrologie</vt:lpstr>
      <vt:lpstr>3. Programme global des 12 semaines</vt:lpstr>
      <vt:lpstr>4. Calendrier Formation Décembre – Janvier – Février - Mars</vt:lpstr>
      <vt:lpstr>5. Plan de formation (Story Bord)</vt:lpstr>
      <vt:lpstr>5. Plan de formation (Story Bord)</vt:lpstr>
      <vt:lpstr>6. Fiches techniques Forum Ouvert (OST)</vt:lpstr>
      <vt:lpstr>Fiche technique jour 1</vt:lpstr>
      <vt:lpstr>Fiche technique jour 1</vt:lpstr>
      <vt:lpstr>Fiche technique jour 1</vt:lpstr>
      <vt:lpstr>Fiche technique jour 2</vt:lpstr>
      <vt:lpstr>Fiche technique jour 5</vt:lpstr>
      <vt:lpstr>Fiche technique jour 12</vt:lpstr>
      <vt:lpstr>7. Fiches techniques Sophrologie</vt:lpstr>
      <vt:lpstr>Fiche Technique jour 1</vt:lpstr>
      <vt:lpstr>Fiche Technique jour 2</vt:lpstr>
      <vt:lpstr>Jeu jour 2 </vt:lpstr>
      <vt:lpstr>Fiche technique jour 3</vt:lpstr>
      <vt:lpstr>Fiche technique jour 4</vt:lpstr>
      <vt:lpstr>Fiche technique jour 4</vt:lpstr>
      <vt:lpstr>Fiche technique jour 5</vt:lpstr>
      <vt:lpstr>Fiche technique jour 6</vt:lpstr>
      <vt:lpstr>Fiche technique jour 7</vt:lpstr>
      <vt:lpstr>Fiche technique jour 8</vt:lpstr>
      <vt:lpstr>Fiche technique jour 9</vt:lpstr>
      <vt:lpstr>Fiche technique jour 10</vt:lpstr>
      <vt:lpstr>Fiche technique jour 11</vt:lpstr>
      <vt:lpstr>Fiche technique jour 12</vt:lpstr>
      <vt:lpstr>8. Fiches techniques Jeux</vt:lpstr>
      <vt:lpstr>Jeu jour 2</vt:lpstr>
      <vt:lpstr>Jeu jour 3</vt:lpstr>
      <vt:lpstr>Jeu jour 4</vt:lpstr>
      <vt:lpstr>Jeu jour 6</vt:lpstr>
      <vt:lpstr>Jeu jour 7</vt:lpstr>
      <vt:lpstr>Jeu jour 8</vt:lpstr>
      <vt:lpstr>Jeu jour 10</vt:lpstr>
      <vt:lpstr>Jeu jour 10</vt:lpstr>
      <vt:lpstr>Jeu jour 11</vt:lpstr>
      <vt:lpstr>Jeu jour 12</vt:lpstr>
      <vt:lpstr>9. Fiches techniques apports theoriques</vt:lpstr>
      <vt:lpstr>Fiche technique jour 3</vt:lpstr>
      <vt:lpstr>Fiche technique jour 4</vt:lpstr>
      <vt:lpstr>Fiche Technique jour 6</vt:lpstr>
      <vt:lpstr>Jeu jour 7</vt:lpstr>
      <vt:lpstr>Diapositive 48</vt:lpstr>
      <vt:lpstr>Fiche Technique jour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Pédagogique  Cohésion d'Equipe BETEN France</dc:title>
  <dc:creator>evelyne</dc:creator>
  <cp:lastModifiedBy>evelyne</cp:lastModifiedBy>
  <cp:revision>148</cp:revision>
  <dcterms:created xsi:type="dcterms:W3CDTF">2012-11-01T21:16:47Z</dcterms:created>
  <dcterms:modified xsi:type="dcterms:W3CDTF">2012-11-22T08:55:45Z</dcterms:modified>
</cp:coreProperties>
</file>