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96" r:id="rId1"/>
  </p:sldMasterIdLst>
  <p:notesMasterIdLst>
    <p:notesMasterId r:id="rId21"/>
  </p:notesMasterIdLst>
  <p:handoutMasterIdLst>
    <p:handoutMasterId r:id="rId22"/>
  </p:handoutMasterIdLst>
  <p:sldIdLst>
    <p:sldId id="256" r:id="rId2"/>
    <p:sldId id="269" r:id="rId3"/>
    <p:sldId id="270" r:id="rId4"/>
    <p:sldId id="267" r:id="rId5"/>
    <p:sldId id="274" r:id="rId6"/>
    <p:sldId id="275" r:id="rId7"/>
    <p:sldId id="257" r:id="rId8"/>
    <p:sldId id="272" r:id="rId9"/>
    <p:sldId id="273" r:id="rId10"/>
    <p:sldId id="268" r:id="rId11"/>
    <p:sldId id="258" r:id="rId12"/>
    <p:sldId id="259" r:id="rId13"/>
    <p:sldId id="260" r:id="rId14"/>
    <p:sldId id="261" r:id="rId15"/>
    <p:sldId id="262" r:id="rId16"/>
    <p:sldId id="263" r:id="rId17"/>
    <p:sldId id="264" r:id="rId18"/>
    <p:sldId id="265" r:id="rId19"/>
    <p:sldId id="266" r:id="rId2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20" y="120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0B83B1-967A-4B7E-AB40-15B053931D63}" type="datetimeFigureOut">
              <a:rPr lang="fr-FR" smtClean="0"/>
              <a:pPr/>
              <a:t>18/11/2012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44F2D9-9167-49E3-99A0-738C7D9A0F4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4038F6-BE1F-4FA5-902C-1CBEA43F0CB7}" type="datetimeFigureOut">
              <a:rPr lang="fr-FR" smtClean="0"/>
              <a:pPr/>
              <a:t>18/11/2012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92E573-1FE1-43F0-BBA4-92FEB742D37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92E573-1FE1-43F0-BBA4-92FEB742D376}" type="slidenum">
              <a:rPr lang="fr-FR" smtClean="0"/>
              <a:pPr/>
              <a:t>1</a:t>
            </a:fld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fld id="{315D1E60-3307-46EC-9196-89D2A92E205E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E6928089-0B2E-47D5-BDD7-B61C713307BF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2E573-1FE1-43F0-BBA4-92FEB742D376}" type="slidenum">
              <a:rPr lang="fr-FR" smtClean="0"/>
              <a:pPr/>
              <a:t>16</a:t>
            </a:fld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631076CF-0766-484D-A5F5-8F025FDC1BAD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10" name="Rectangle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Rectangle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Connecteur droit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Connecteur droit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Rectangle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lipse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lipse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lipse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DF576-E1B4-4368-99BD-3371936AF575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0C62A-0378-4C68-8C6A-9116A63C1585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BF95942-50D1-4BDA-8FCF-F30BC351A8E0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0" name="Espace réservé du pied de page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D7B58AA0-8CA1-4B7D-A960-AA22B8849B20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9" name="Rectangle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Connecteur droit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Connecteur droit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Connecteur droit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Rectangle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lipse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lipse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lipse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lipse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lipse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Connecteur droit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7B7BE8-52B4-40E8-82ED-81204F9C1011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EC0A5-EA0A-4195-AEFB-0181A602493D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4" name="Espace réservé du texte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6" name="Espace réservé de la date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E6C5B54-728F-4909-8B9C-896568E6B4CD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245A4-FE1E-4D47-8FD5-265497EA84C4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8" name="Connecteur droit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Rectangle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Connecteur droit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lipse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Espace réservé du conten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21" name="Espace réservé de la date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C664E7B-6F9D-4D5A-B4B7-426B54D5CC5A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22" name="Espace réservé du numéro de diapositive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3" name="Espace réservé du pied de page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lipse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10" name="Connecteur droit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Connecteur droit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Connecteur droit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Connecteur droit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Espace réservé de la date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23CAFFF4-B3EE-4F2D-930D-56BF948C53D9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1" name="Espace réservé du pied de page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Connecteur droit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AB6EB76-6543-486F-89D0-015E99059C94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7" name="Connecteur droit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Connecteur droit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ectangle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Connecteur droit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lipse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F71A497-A32C-4D28-90A4-09E8B15D9BC9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Dossier Pédagogique</a:t>
            </a:r>
            <a:br>
              <a:rPr lang="fr-FR" dirty="0" smtClean="0"/>
            </a:b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Cohésion d'Equipe BETEN France</a:t>
            </a:r>
            <a:br>
              <a:rPr lang="fr-FR" dirty="0" smtClean="0"/>
            </a:b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Articulation et protocole du séminaire</a:t>
            </a:r>
          </a:p>
          <a:p>
            <a:r>
              <a:rPr lang="fr-FR" dirty="0" smtClean="0"/>
              <a:t>(12 séances de travail)</a:t>
            </a:r>
          </a:p>
          <a:p>
            <a:endParaRPr lang="fr-FR" dirty="0"/>
          </a:p>
        </p:txBody>
      </p:sp>
      <p:pic>
        <p:nvPicPr>
          <p:cNvPr id="1026" name="Picture 2" descr="logov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79400"/>
            <a:ext cx="1743075" cy="56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393814" y="836712"/>
            <a:ext cx="183095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050" b="1" i="1" u="sng" dirty="0">
                <a:solidFill>
                  <a:schemeClr val="bg1">
                    <a:lumMod val="50000"/>
                  </a:schemeClr>
                </a:solidFill>
              </a:rPr>
              <a:t>D E V E L O P P E M E N T</a:t>
            </a:r>
            <a:endParaRPr lang="fr-FR" sz="105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2051720" y="1661899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400" b="1" dirty="0" smtClean="0">
                <a:solidFill>
                  <a:srgbClr val="C00000"/>
                </a:solidFill>
              </a:rPr>
              <a:t>"Construire ensemble l'organisation de </a:t>
            </a:r>
          </a:p>
          <a:p>
            <a:pPr algn="ctr"/>
            <a:r>
              <a:rPr lang="fr-FR" sz="2400" b="1" dirty="0" smtClean="0">
                <a:solidFill>
                  <a:srgbClr val="C00000"/>
                </a:solidFill>
              </a:rPr>
              <a:t>l'Equipe BETEN France de demain"</a:t>
            </a:r>
            <a:endParaRPr lang="fr-FR" sz="24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Jour 3 : 13 décembre</a:t>
            </a:r>
            <a:br>
              <a:rPr lang="fr-FR" dirty="0" smtClean="0"/>
            </a:br>
            <a:r>
              <a:rPr lang="fr-FR" dirty="0" smtClean="0"/>
              <a:t>Découverte de la sophrologie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643192" cy="4873752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Comprendre et vivre la sophrologie, Maîtriser sa respiration</a:t>
            </a:r>
          </a:p>
          <a:p>
            <a:pPr lvl="1"/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Accueil : Echanges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Accueil, partage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40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Jouer avec le souffle  (plume, bougie, paille, petit poids)</a:t>
            </a:r>
            <a:endParaRPr lang="fr-FR" sz="1400" b="1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10 : Apport théorique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La </a:t>
            </a:r>
            <a:r>
              <a:rPr lang="fr-FR" sz="1400" dirty="0" err="1" smtClean="0">
                <a:solidFill>
                  <a:schemeClr val="accent2">
                    <a:lumMod val="50000"/>
                  </a:schemeClr>
                </a:solidFill>
              </a:rPr>
              <a:t>sophro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 c'est quoi ? Comment ça fonctionne ? </a:t>
            </a:r>
          </a:p>
          <a:p>
            <a:pPr lvl="1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Les fondamentaux : Schéma corporel, Réalité objective, Action positive,</a:t>
            </a:r>
          </a:p>
          <a:p>
            <a:pPr lvl="1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Une méthode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psycho-énergétique-corporelle scientifique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Une philosophie : ses racines,</a:t>
            </a:r>
          </a:p>
          <a:p>
            <a:pPr lvl="1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Une démarche scientifique : les états de conscience,</a:t>
            </a:r>
          </a:p>
          <a:p>
            <a:pPr lvl="1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Les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bénéfices et les champs d'application,</a:t>
            </a:r>
          </a:p>
          <a:p>
            <a:pPr lvl="1"/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Suspension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du jugement, mise entre parenthèse des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connaissances </a:t>
            </a:r>
            <a:r>
              <a:rPr lang="fr-FR" sz="1200" i="1" dirty="0" smtClean="0">
                <a:solidFill>
                  <a:schemeClr val="accent2">
                    <a:lumMod val="50000"/>
                  </a:schemeClr>
                </a:solidFill>
              </a:rPr>
              <a:t>(comme pour le FO)</a:t>
            </a:r>
            <a:endParaRPr lang="fr-FR" sz="1200" i="1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Respiration abdominale et thoracique, respiration en vague, respiration de tout le corps. Sophrologie de Base, Déplacement du Négatif,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(SDB)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</a:t>
            </a:r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Et mise en pratique dans sa vie quotidienne grâce à de petits exercices rapides.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21/11/2012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10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38138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Jour 4: 20 décembre</a:t>
            </a:r>
            <a:br>
              <a:rPr lang="fr-FR" dirty="0" smtClean="0"/>
            </a:br>
            <a:r>
              <a:rPr lang="fr-FR" dirty="0" smtClean="0"/>
              <a:t>Connaissance de soi et connaissance de l'autre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Comprendre ce que nous sommes : notre corps, nos sensations, nos émotions. Reconnaître ce que chacun montre à voir, Comprendre ce que les autres voient de nous, (partie visible, partie cachée, partie inconnue de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nous-mêmes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Accueil : Echanges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Accueil, partage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35 : Apport théorique 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: </a:t>
            </a:r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</a:rPr>
              <a:t>Le cerveau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.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40 : Jeu : Portrait chinois.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Présentation croisée des membres de l'équipe ; A quoi vous fait penser la personne que vous présentez ?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</a:rPr>
              <a:t>SCPSC</a:t>
            </a:r>
          </a:p>
          <a:p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Conscience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corporelle, sensations, images, émotions et idées, respiration plaisir. Qui observe ? Image qui correspond au calme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 enracinement.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  <a:sym typeface="Wingdings" pitchFamily="2" charset="2"/>
              </a:rPr>
              <a:t>	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</a:t>
            </a:r>
            <a:r>
              <a:rPr lang="fr-FR" b="1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  <a:p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2785447F-2DB6-4FE7-805A-B6F41F0DD812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94122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Jour 5: 17 janvier 2013</a:t>
            </a:r>
            <a:br>
              <a:rPr lang="fr-FR" dirty="0" smtClean="0"/>
            </a:br>
            <a:r>
              <a:rPr lang="fr-FR" dirty="0" smtClean="0"/>
              <a:t>FO </a:t>
            </a:r>
            <a:r>
              <a:rPr lang="fr-FR" dirty="0" err="1" smtClean="0"/>
              <a:t>Groupéité</a:t>
            </a:r>
            <a:r>
              <a:rPr lang="fr-FR" dirty="0" smtClean="0"/>
              <a:t>, interfaces, Enracinement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7467600" cy="506117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Comprendre ce que nous sommes : notre corps, nos sensations, nos émotions. Reconnaître ce que chacun montre à voir, Comprendre ce que les autres voient de nous, (partie visible, partie cachée, partie inconnue de nous-mêmes... (360°)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Balle de ping-pong.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35 : </a:t>
            </a:r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</a:rPr>
              <a:t>Enracinement posture 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debout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Préparation pour un bon souvenir, le corps plaisir, </a:t>
            </a:r>
            <a:r>
              <a:rPr lang="fr-FR" sz="1400" dirty="0" err="1" smtClean="0">
                <a:solidFill>
                  <a:schemeClr val="accent2">
                    <a:lumMod val="50000"/>
                  </a:schemeClr>
                </a:solidFill>
              </a:rPr>
              <a:t>groupéité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, énergie circulante dans le cercle entre les personnes, ancrage de la sérénité.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Cultiver la sérénité, Développer sentiment de sécurité, communion avec lieu et souvenir positifs (Sophro Présence Immédiate)</a:t>
            </a: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 (Dialogue post-sophronique)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Lire le cours "Reformulations et compliments", pour la fois suivante.. 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6694EC28-664C-4C04-BF5F-747BE4B1AB8C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6: 24 janvier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Langage des photos, que m'évoquent-elles en lien avec l'équipe ?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Le groupe idéal.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Exprimer et recevoir un compliment. Imaginez la réponse que vous feriez à la personne.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Stimulation Projective)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Projection des Capacités personnelles et de l'équipe).</a:t>
            </a: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Lire le cours sur "Une demande ou un refus" pour la fois suivante). 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B412D7-7D0A-4589-83B8-9059D08362B4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7: 31 janvier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Promenade "Aveugle et chien guide d'aveugle"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séance, réponses aux questions sur le cours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Exprimer une demande ou un refus. Imaginez la réponse que vous feriez à la personne. 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Acceptation Progressive)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Projection des Capacités personnelles et de l'équipe).</a:t>
            </a: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Lire le cours sur "Gestion des critiques" pour la fois suivante). 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E437561-AA64-477D-8A30-B2F9E9FC087C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8: 7 février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Baguettes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séance, réponses aux questions sur le cours : Expression d'une critique, réception d'une critique vraie, réponse à une critique fausse, gestion d'une critique floue.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Gestion des critiques. Imaginez la réponse que vous feriez à la personne. Imaginez la réponse que vous feriez à la personne.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Acceptation Progressive)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(Sophro Projection des Capacités personnelles et de l'équipe).</a:t>
            </a:r>
          </a:p>
          <a:p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Choisir 3 cartes postales (ramène aux valeurs de l'équipe)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8D378D3-5951-4C7F-8967-8C04DBDFEF68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9: 13 février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Interfaces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Cultiver la confiance. SPI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Lire cours sur les pensées alternatives et cultiver les émotions positives pour la fois suivante. 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60885D1-A234-4090-BE1E-D4120183B515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10 : 21 février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Les Interfaces, pour renforcer la cohésion et la compréhension des compétences de chacun.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Les pensées alternatives.et les émotions positives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Lire cours sur les pensées alternatives et cultiver les émotions positives pour la fois suivante. 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11B6D3F8-FB0F-411D-9200-0CC8AA200B6D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17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4082"/>
          </a:xfrm>
        </p:spPr>
        <p:txBody>
          <a:bodyPr/>
          <a:lstStyle/>
          <a:p>
            <a:r>
              <a:rPr lang="fr-FR" dirty="0" smtClean="0"/>
              <a:t>Jour 11 : 28 février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052736"/>
            <a:ext cx="7467600" cy="5421216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Prendre sa place, comprendre son rôle les uns vis à vis des autres. Reconnaître et renforcer ses propres capacités. Communication fluide et respectueuse au sein de l'équipe.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Balle de ping-pong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Les pensées alternatives.et les émotions positives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A la prochaine fois !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AC84A52-C308-473D-945F-2CBCC517172F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922114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Jour 12 : 21 ou 28 mars</a:t>
            </a:r>
            <a:br>
              <a:rPr lang="fr-FR" dirty="0" smtClean="0"/>
            </a:br>
            <a:r>
              <a:rPr lang="fr-FR" dirty="0" smtClean="0"/>
              <a:t>Clôture du cercle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340768"/>
            <a:ext cx="7467600" cy="5133184"/>
          </a:xfrm>
        </p:spPr>
        <p:txBody>
          <a:bodyPr>
            <a:normAutofit/>
          </a:bodyPr>
          <a:lstStyle/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Objectif de la séance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Plaisir relationnel, sérénité et efficacité</a:t>
            </a:r>
            <a:endParaRPr lang="fr-FR" sz="11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15  : Jeu : </a:t>
            </a:r>
            <a:r>
              <a:rPr lang="fr-FR" sz="1400" b="1" dirty="0" smtClean="0">
                <a:solidFill>
                  <a:schemeClr val="accent2">
                    <a:lumMod val="50000"/>
                  </a:schemeClr>
                </a:solidFill>
              </a:rPr>
              <a:t>Paille et trombones (créativité d'équipe)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13 h 30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Explication de la séance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14 h 30 : Protocole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sophro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</a:t>
            </a:r>
            <a:endParaRPr lang="fr-FR" sz="14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Phénodescription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Par écrit dans le carnet de route + échanges sur les sensations</a:t>
            </a: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Home </a:t>
            </a:r>
            <a:r>
              <a:rPr lang="fr-FR" sz="1400" b="1" dirty="0" err="1" smtClean="0">
                <a:solidFill>
                  <a:schemeClr val="accent3">
                    <a:lumMod val="75000"/>
                  </a:schemeClr>
                </a:solidFill>
              </a:rPr>
              <a:t>work</a:t>
            </a:r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 : </a:t>
            </a: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S'entraîner chez soi en écoutant plusieurs fois l'enregistrement</a:t>
            </a:r>
          </a:p>
          <a:p>
            <a:pPr>
              <a:buNone/>
            </a:pPr>
            <a:r>
              <a:rPr lang="fr-FR" sz="1400" dirty="0" smtClean="0"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fr-FR" sz="1400" dirty="0" smtClean="0">
              <a:solidFill>
                <a:schemeClr val="accent3">
                  <a:lumMod val="75000"/>
                </a:schemeClr>
              </a:solidFill>
            </a:endParaRPr>
          </a:p>
          <a:p>
            <a:r>
              <a:rPr lang="fr-FR" sz="1400" b="1" dirty="0" smtClean="0">
                <a:solidFill>
                  <a:schemeClr val="accent3">
                    <a:lumMod val="75000"/>
                  </a:schemeClr>
                </a:solidFill>
              </a:rPr>
              <a:t>15 h 30 : Clôture du cercle !</a:t>
            </a:r>
            <a:endParaRPr lang="fr-FR" sz="1400" b="1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F1151C96-41AC-4F3C-AB64-4E27D2D4F15C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/>
          <a:lstStyle/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Programme global sur 12 semaines et portée pédagogique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Calendrier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Planning des12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jours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Dérouler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de chaque jour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Fiches techniques des séances </a:t>
            </a:r>
            <a:r>
              <a:rPr lang="fr-FR" dirty="0" err="1" smtClean="0">
                <a:solidFill>
                  <a:schemeClr val="accent2">
                    <a:lumMod val="50000"/>
                  </a:schemeClr>
                </a:solidFill>
              </a:rPr>
              <a:t>sophro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Fiches techniques des </a:t>
            </a:r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jeux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Supports de cours</a:t>
            </a:r>
          </a:p>
          <a:p>
            <a:r>
              <a:rPr lang="fr-FR" dirty="0" smtClean="0">
                <a:solidFill>
                  <a:schemeClr val="accent2">
                    <a:lumMod val="50000"/>
                  </a:schemeClr>
                </a:solidFill>
              </a:rPr>
              <a:t>Liste des exercices pratiques pour la vie quotidienne</a:t>
            </a:r>
          </a:p>
          <a:p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Programme global des 12 semaines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3232" cy="4873752"/>
          </a:xfrm>
        </p:spPr>
        <p:txBody>
          <a:bodyPr>
            <a:normAutofit fontScale="55000" lnSpcReduction="20000"/>
          </a:bodyPr>
          <a:lstStyle/>
          <a:p>
            <a:r>
              <a:rPr lang="fr-FR" sz="2200" b="1" dirty="0" smtClean="0">
                <a:solidFill>
                  <a:schemeClr val="accent2">
                    <a:lumMod val="50000"/>
                  </a:schemeClr>
                </a:solidFill>
              </a:rPr>
              <a:t>Objectif :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Renforcer le désir et le plaisir de travailler ensemble en éliminant les tensions psychiques et physiques.</a:t>
            </a:r>
          </a:p>
          <a:p>
            <a:pPr lvl="1"/>
            <a:endParaRPr lang="fr-FR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200" b="1" dirty="0" smtClean="0">
                <a:solidFill>
                  <a:schemeClr val="accent2">
                    <a:lumMod val="50000"/>
                  </a:schemeClr>
                </a:solidFill>
              </a:rPr>
              <a:t>Programme </a:t>
            </a:r>
            <a:r>
              <a:rPr lang="fr-FR" sz="2200" b="1" dirty="0" smtClean="0">
                <a:solidFill>
                  <a:schemeClr val="accent2">
                    <a:lumMod val="50000"/>
                  </a:schemeClr>
                </a:solidFill>
              </a:rPr>
              <a:t>de formation (hors FO) :</a:t>
            </a:r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endParaRPr lang="fr-FR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R</a:t>
            </a:r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elaxation</a:t>
            </a:r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Découverte de la sophrologie et ses fondamentaux</a:t>
            </a:r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, </a:t>
            </a:r>
            <a:endParaRPr lang="fr-FR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Connaissance de soi et de l'autre, </a:t>
            </a:r>
            <a:r>
              <a:rPr lang="fr-FR" sz="2200" i="1" dirty="0" smtClean="0">
                <a:solidFill>
                  <a:schemeClr val="accent2">
                    <a:lumMod val="50000"/>
                  </a:schemeClr>
                </a:solidFill>
              </a:rPr>
              <a:t>(qu'observe-t-on </a:t>
            </a:r>
            <a:r>
              <a:rPr lang="fr-FR" sz="2200" i="1" dirty="0" smtClean="0">
                <a:solidFill>
                  <a:schemeClr val="accent2">
                    <a:lumMod val="50000"/>
                  </a:schemeClr>
                </a:solidFill>
              </a:rPr>
              <a:t>de Soi : Mon corps, mes sensations, mes émotions, mes pensées, mes </a:t>
            </a:r>
            <a:r>
              <a:rPr lang="fr-FR" sz="2200" i="1" dirty="0" smtClean="0">
                <a:solidFill>
                  <a:schemeClr val="accent2">
                    <a:lumMod val="50000"/>
                  </a:schemeClr>
                </a:solidFill>
              </a:rPr>
              <a:t>désirs),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Visualiser les résultats positifs;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Installer la </a:t>
            </a:r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confiance et sérénité,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Alliance et énergie,</a:t>
            </a:r>
            <a:endParaRPr lang="fr-FR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Autonomie et interdépendance,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Créativité et Alliance,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Partage des valeurs,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Plaisir et efficacité,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Entretenir </a:t>
            </a:r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les émotions </a:t>
            </a:r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positives,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Visualiser l'atteinte des objectifs,</a:t>
            </a:r>
            <a:endParaRPr lang="fr-FR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r>
              <a:rPr lang="fr-FR" sz="2200" b="1" dirty="0" smtClean="0">
                <a:solidFill>
                  <a:schemeClr val="accent2">
                    <a:lumMod val="50000"/>
                  </a:schemeClr>
                </a:solidFill>
              </a:rPr>
              <a:t>Portée pédagogique :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Renforcer les liens,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Se connaître soi-même pour mieux connaître l'autre,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Mise en lumière des capacités de chacun</a:t>
            </a:r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Prise de conscience de son champ </a:t>
            </a:r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d'intervention,</a:t>
            </a:r>
            <a:endParaRPr lang="fr-FR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Cultiver </a:t>
            </a:r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la confiance et la </a:t>
            </a:r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sérénité,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Travailler en conciliant plaisir et efficacité</a:t>
            </a:r>
          </a:p>
          <a:p>
            <a:pPr lvl="1"/>
            <a:r>
              <a:rPr lang="fr-FR" sz="2200" dirty="0" smtClean="0">
                <a:solidFill>
                  <a:schemeClr val="accent2">
                    <a:lumMod val="50000"/>
                  </a:schemeClr>
                </a:solidFill>
              </a:rPr>
              <a:t>Susciter la créativité et sentiment positif.</a:t>
            </a:r>
            <a:endParaRPr lang="fr-FR" sz="22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lvl="1"/>
            <a:endParaRPr lang="fr-FR" dirty="0" smtClean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21/11/2012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Calendrier Formation</a:t>
            </a:r>
            <a:br>
              <a:rPr lang="fr-FR" b="1" dirty="0" smtClean="0"/>
            </a:br>
            <a:r>
              <a:rPr lang="fr-FR" b="1" dirty="0" smtClean="0"/>
              <a:t>Décembre – Janvier – Février - Mars</a:t>
            </a:r>
            <a:endParaRPr lang="fr-FR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715200" cy="4873752"/>
          </a:xfrm>
        </p:spPr>
        <p:txBody>
          <a:bodyPr>
            <a:normAutofit lnSpcReduction="10000"/>
          </a:bodyPr>
          <a:lstStyle/>
          <a:p>
            <a:r>
              <a:rPr lang="fr-F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Jeudi   3-12-2012 - 12 h 30/15 h 30 (FO Ouverture Emergence 3h)</a:t>
            </a:r>
          </a:p>
          <a:p>
            <a:r>
              <a:rPr lang="fr-F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Jeudi   6-12-2012 - 12 h 30/15 h 30 (FO Convergence 3 h)</a:t>
            </a:r>
            <a:r>
              <a:rPr lang="fr-FR" sz="1800" dirty="0" smtClean="0"/>
              <a:t> 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13-12-2012 - 13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20-12-2012 - 13 h 30/15 h 30 (Atelier sophrologie 2 h)</a:t>
            </a:r>
          </a:p>
          <a:p>
            <a:r>
              <a:rPr lang="fr-F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Jeudi 17-01-2012 - 12 h 30/15 h 30 (FO Plan d'actions 3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24-01-2013 - 13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31-01-2013 - 13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 7-02-2013 - 13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Mercredi 13-02-2013 - 13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21-02-2013 - 13 h 30/15 h 30 (Atelier sophrologie 2 h)</a:t>
            </a:r>
          </a:p>
          <a:p>
            <a:r>
              <a:rPr lang="fr-FR" sz="1800" b="1" dirty="0" smtClean="0">
                <a:solidFill>
                  <a:schemeClr val="accent2">
                    <a:lumMod val="75000"/>
                  </a:schemeClr>
                </a:solidFill>
              </a:rPr>
              <a:t>Jeudi 28-02-2013 - 13 h 30/15 h 30 (Atelier sophrologie 2 h)</a:t>
            </a:r>
          </a:p>
          <a:p>
            <a:r>
              <a:rPr lang="fr-FR" sz="18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21 ou 28 mars - 12 h 30/15 h 30 (Suivi plan d'actions et clôture 3 h)</a:t>
            </a:r>
          </a:p>
          <a:p>
            <a:endParaRPr lang="fr-FR" sz="1800" dirty="0" smtClean="0"/>
          </a:p>
          <a:p>
            <a:pPr lvl="1"/>
            <a:r>
              <a:rPr lang="fr-FR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Orange = Forum Ouvert </a:t>
            </a:r>
            <a:r>
              <a:rPr lang="fr-FR" dirty="0" smtClean="0"/>
              <a:t>/</a:t>
            </a:r>
            <a:r>
              <a:rPr lang="fr-FR" dirty="0" smtClean="0"/>
              <a:t> </a:t>
            </a:r>
            <a:r>
              <a:rPr lang="fr-FR" b="1" dirty="0" smtClean="0">
                <a:solidFill>
                  <a:schemeClr val="accent2">
                    <a:lumMod val="75000"/>
                  </a:schemeClr>
                </a:solidFill>
              </a:rPr>
              <a:t>Bleu = Sophrologie</a:t>
            </a:r>
            <a:endParaRPr lang="fr-FR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3200" b="1" dirty="0" smtClean="0"/>
              <a:t>Plan de formation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21/11/2012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graphicFrame>
        <p:nvGraphicFramePr>
          <p:cNvPr id="21" name="Tableau 20"/>
          <p:cNvGraphicFramePr>
            <a:graphicFrameLocks noGrp="1"/>
          </p:cNvGraphicFramePr>
          <p:nvPr/>
        </p:nvGraphicFramePr>
        <p:xfrm>
          <a:off x="683568" y="1700808"/>
          <a:ext cx="7200802" cy="4320480"/>
        </p:xfrm>
        <a:graphic>
          <a:graphicData uri="http://schemas.openxmlformats.org/drawingml/2006/table">
            <a:tbl>
              <a:tblPr/>
              <a:tblGrid>
                <a:gridCol w="828238"/>
                <a:gridCol w="1062094"/>
                <a:gridCol w="1062094"/>
                <a:gridCol w="1062094"/>
                <a:gridCol w="1062094"/>
                <a:gridCol w="1062094"/>
                <a:gridCol w="1062094"/>
              </a:tblGrid>
              <a:tr h="272070"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00000"/>
                          </a:solidFill>
                          <a:latin typeface="Calibri"/>
                        </a:rPr>
                        <a:t>PLAN DE FORMATION BETEN - Jour 1 à 6</a:t>
                      </a: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28540"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540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JOUR 1</a:t>
                      </a:r>
                    </a:p>
                  </a:txBody>
                  <a:tcPr marL="6187" marR="6187" marT="61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JOUR 2</a:t>
                      </a:r>
                    </a:p>
                  </a:txBody>
                  <a:tcPr marL="6187" marR="6187" marT="61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JOUR 3</a:t>
                      </a:r>
                    </a:p>
                  </a:txBody>
                  <a:tcPr marL="6187" marR="6187" marT="61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JOUR 4</a:t>
                      </a:r>
                    </a:p>
                  </a:txBody>
                  <a:tcPr marL="6187" marR="6187" marT="61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JOUR 5</a:t>
                      </a:r>
                    </a:p>
                  </a:txBody>
                  <a:tcPr marL="6187" marR="6187" marT="61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JOUR 6</a:t>
                      </a:r>
                    </a:p>
                  </a:txBody>
                  <a:tcPr marL="6187" marR="6187" marT="61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</a:tr>
              <a:tr h="44619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Thème du jour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 : Emergence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 : Convergence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Découverte Sophro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Connaissance de soi et de l'autre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 : Plan d'actions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Confiance &amp; sérénité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</a:tr>
              <a:tr h="4461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 h 00 - 12 h 30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Installation Sophrologue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Installation Sophrologue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BlToT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BlToT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Installation Sophrologue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BlToT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4461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 h 30 - 13 h 00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Méditation d'ouverture 10 mn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Relaxation Dynamique 10 mn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lgDashDotDot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Relaxation Dynamique 10 mn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lToTr>
                  </a:tcPr>
                </a:tc>
              </a:tr>
              <a:tr h="4461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 h 00 - 13 h 30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 Ouverture &amp; Ordre du jour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 = Plan d'actions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Installation Sophrologue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Installation Sophrologue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Plan d'actions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Installation Sophrologue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285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 h 30 - 14 h 00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Ateliers discussions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Théorie sophro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Le cerveau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Attribution points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Promenade aveugle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285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h 00 - 14 h 30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Ateliers discussions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Jouer avec son souffle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Portrait chinois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Objectifs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Geste Signal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</a:tr>
              <a:tr h="228540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h 30 - 15 h 00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Ateliers discussions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Tratac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SCPSC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SMSP 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446195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h 00 - 15 h 30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SDB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Mudra - SDBV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SDBV respiration en vagues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SCPSC (chéma Corporel)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SAP (Futurisation)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(Préparation du bon souvenir)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28540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h 30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Clôture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Clôture 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Clôture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Clôture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Clôture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Clôture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6195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Home work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Finir rédaction rapports pour J2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Finir plan d'actions pr J5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Sophro questions info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Sophro questions info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Sophro questions info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Sophro questions info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6095185" y="1340768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36296" y="1340768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932040" y="1340768"/>
            <a:ext cx="1080120" cy="43204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</a:rPr>
              <a:t>Jeu</a:t>
            </a:r>
            <a:endParaRPr lang="fr-FR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51972" y="1340768"/>
            <a:ext cx="1080120" cy="432048"/>
          </a:xfrm>
          <a:prstGeom prst="rect">
            <a:avLst/>
          </a:prstGeom>
          <a:solidFill>
            <a:srgbClr val="D9FD8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</a:rPr>
              <a:t>Théorie</a:t>
            </a:r>
            <a:endParaRPr lang="fr-FR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400" b="1" dirty="0" smtClean="0"/>
              <a:t>Plan de formation</a:t>
            </a:r>
            <a:endParaRPr lang="fr-FR" sz="2400" b="1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21/11/2012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dirty="0" smtClean="0"/>
              <a:t>Khepri Développement - </a:t>
            </a:r>
            <a:r>
              <a:rPr lang="fr-FR" dirty="0" err="1" smtClean="0"/>
              <a:t>Beten</a:t>
            </a:r>
            <a:endParaRPr lang="fr-FR" dirty="0"/>
          </a:p>
        </p:txBody>
      </p:sp>
      <p:graphicFrame>
        <p:nvGraphicFramePr>
          <p:cNvPr id="21" name="Tableau 20"/>
          <p:cNvGraphicFramePr>
            <a:graphicFrameLocks noGrp="1"/>
          </p:cNvGraphicFramePr>
          <p:nvPr/>
        </p:nvGraphicFramePr>
        <p:xfrm>
          <a:off x="827584" y="1844824"/>
          <a:ext cx="7128795" cy="3888436"/>
        </p:xfrm>
        <a:graphic>
          <a:graphicData uri="http://schemas.openxmlformats.org/drawingml/2006/table">
            <a:tbl>
              <a:tblPr/>
              <a:tblGrid>
                <a:gridCol w="819957"/>
                <a:gridCol w="1051473"/>
                <a:gridCol w="1051473"/>
                <a:gridCol w="1051473"/>
                <a:gridCol w="1051473"/>
                <a:gridCol w="1051473"/>
                <a:gridCol w="1051473"/>
              </a:tblGrid>
              <a:tr h="244863"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fr-FR" sz="900" b="1" i="0" u="none" strike="noStrike">
                          <a:solidFill>
                            <a:srgbClr val="C00000"/>
                          </a:solidFill>
                          <a:latin typeface="Calibri"/>
                        </a:rPr>
                        <a:t>PLAN DE FORMATION BETEN - Jour 7 à 12</a:t>
                      </a: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05686"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fr-FR" sz="700" b="0" i="0" u="none" strike="noStrike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187" marR="6187" marT="6187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86">
                <a:tc>
                  <a:txBody>
                    <a:bodyPr/>
                    <a:lstStyle/>
                    <a:p>
                      <a:pPr algn="l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b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JOUR 7</a:t>
                      </a:r>
                    </a:p>
                  </a:txBody>
                  <a:tcPr marL="6187" marR="6187" marT="61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JOUR 8</a:t>
                      </a:r>
                    </a:p>
                  </a:txBody>
                  <a:tcPr marL="6187" marR="6187" marT="61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JOUR 9</a:t>
                      </a:r>
                    </a:p>
                  </a:txBody>
                  <a:tcPr marL="6187" marR="6187" marT="61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JOUR 10</a:t>
                      </a:r>
                    </a:p>
                  </a:txBody>
                  <a:tcPr marL="6187" marR="6187" marT="61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JOUR 11</a:t>
                      </a:r>
                    </a:p>
                  </a:txBody>
                  <a:tcPr marL="6187" marR="6187" marT="61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5D9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JOUR 12</a:t>
                      </a:r>
                    </a:p>
                  </a:txBody>
                  <a:tcPr marL="6187" marR="6187" marT="6187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CD5B4"/>
                    </a:solidFill>
                  </a:tcPr>
                </a:tc>
              </a:tr>
              <a:tr h="40157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Thème du jour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Alliance et énergie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Autonomie et interdépendance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Créativité et Alliance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Valeurs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Plaisir et efficacité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FO : Clôture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4015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 h 00 - 12 h 30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BlToT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BlToT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BlToT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BlToT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BlToT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Installation Sophrologue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15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12 h 30 - 13 h 00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BlToTr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Relaxation dynamique 10 mn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597467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 h 00 - 13 h 30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Installation Sophrologue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Installation Sophrologue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Installation Sophrologue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Installation Sophrologue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Installation Sophrologue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Processus Avancement ds réalisation objetifs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056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13 h 30 - 14 h 00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Pïng Pong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Liste des capacités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Chakras - Méridiens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Langage des images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Jacobson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DE9D9"/>
                    </a:solidFill>
                  </a:tcPr>
                </a:tc>
              </a:tr>
              <a:tr h="2056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h 00 - 14 h 30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Posture orthostatique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7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Sophro ludique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SAO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(2 photos)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S'économiser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Paille et trombonnes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</a:tr>
              <a:tr h="20568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14 h 30 - 15 h 00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TRSD 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des capacités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Histoire collective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SPV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SPSP 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SPF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401576">
                <a:tc>
                  <a:txBody>
                    <a:bodyPr/>
                    <a:lstStyle/>
                    <a:p>
                      <a:pPr algn="ctr" fontAlgn="ctr"/>
                      <a:r>
                        <a:rPr lang="pt-B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h 00 - 15 h 30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(Rencontre sophro dynamique)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Interfaces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808080"/>
                          </a:solidFill>
                          <a:latin typeface="Calibri"/>
                        </a:rPr>
                        <a:t>Echanges - Questions - Réponses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Présence des Valeurs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Présence Sentiment Positif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Projection Future et Fil d'or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BE5F1"/>
                    </a:solidFill>
                  </a:tcPr>
                </a:tc>
              </a:tr>
              <a:tr h="2056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15 h 30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Clôture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Clôture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Clôture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Clôture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Clôture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Clôture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5686"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Home work</a:t>
                      </a:r>
                    </a:p>
                  </a:txBody>
                  <a:tcPr marL="6187" marR="6187" marT="6187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Sophro questions info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Sophro questions info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Sophro questions info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Sophro questions info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Sophro questions info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7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Sophro questions info</a:t>
                      </a:r>
                    </a:p>
                  </a:txBody>
                  <a:tcPr marL="6187" marR="6187" marT="6187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ashDot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2" name="Rectangle 21"/>
          <p:cNvSpPr/>
          <p:nvPr/>
        </p:nvSpPr>
        <p:spPr>
          <a:xfrm>
            <a:off x="6095185" y="1412776"/>
            <a:ext cx="1080120" cy="43204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Forum Ouvert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236296" y="1412776"/>
            <a:ext cx="1080120" cy="432048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 smtClean="0">
                <a:solidFill>
                  <a:schemeClr val="accent2">
                    <a:lumMod val="50000"/>
                  </a:schemeClr>
                </a:solidFill>
              </a:rPr>
              <a:t>Atelier Sophro</a:t>
            </a:r>
            <a:endParaRPr lang="fr-FR" sz="12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4932040" y="1412776"/>
            <a:ext cx="1080120" cy="432048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</a:rPr>
              <a:t>Jeu</a:t>
            </a:r>
            <a:endParaRPr lang="fr-FR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751972" y="1412776"/>
            <a:ext cx="1080120" cy="432048"/>
          </a:xfrm>
          <a:prstGeom prst="rect">
            <a:avLst/>
          </a:prstGeom>
          <a:solidFill>
            <a:srgbClr val="D9FD89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b="1" dirty="0" smtClean="0">
                <a:solidFill>
                  <a:schemeClr val="accent2">
                    <a:lumMod val="50000"/>
                  </a:schemeClr>
                </a:solidFill>
              </a:rPr>
              <a:t>Théorie</a:t>
            </a:r>
            <a:endParaRPr lang="fr-FR" sz="12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Dérouler des 12 semaines</a:t>
            </a:r>
            <a:br>
              <a:rPr lang="fr-FR" dirty="0" smtClean="0"/>
            </a:br>
            <a:r>
              <a:rPr lang="fr-FR" dirty="0" smtClean="0"/>
              <a:t>Les 3 et 6 décembre et 17 janvier 2013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9F302B-201B-487A-B585-956AEDDFD330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7</a:t>
            </a:fld>
            <a:endParaRPr lang="fr-FR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3657600" cy="2448272"/>
          </a:xfrm>
        </p:spPr>
        <p:txBody>
          <a:bodyPr>
            <a:normAutofit fontScale="92500" lnSpcReduction="10000"/>
          </a:bodyPr>
          <a:lstStyle/>
          <a:p>
            <a:r>
              <a:rPr lang="fr-CA" sz="1200" b="1" dirty="0" smtClean="0"/>
              <a:t>Jour 1  : 3-12 </a:t>
            </a:r>
            <a:r>
              <a:rPr lang="fr-CA" sz="1200" b="1" dirty="0" smtClean="0"/>
              <a:t>Ouverture et </a:t>
            </a:r>
            <a:r>
              <a:rPr lang="fr-CA" sz="1200" b="1" dirty="0" err="1" smtClean="0"/>
              <a:t>Emergence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12h30 Accueil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12h40 Ouverture du Forum Ouvert par l’hôte</a:t>
            </a:r>
            <a:endParaRPr lang="fr-FR" sz="1200" dirty="0" smtClean="0"/>
          </a:p>
          <a:p>
            <a:pPr hangingPunct="0"/>
            <a:r>
              <a:rPr lang="fr-CA" sz="1200" dirty="0" smtClean="0"/>
              <a:t>13h30 </a:t>
            </a:r>
            <a:r>
              <a:rPr lang="fr-CA" sz="1200" dirty="0" smtClean="0"/>
              <a:t>Ouverture de la démarche par l’animateur et création de l’ordre du jour</a:t>
            </a:r>
            <a:endParaRPr lang="fr-FR" sz="1200" dirty="0" smtClean="0"/>
          </a:p>
          <a:p>
            <a:pPr hangingPunct="0"/>
            <a:r>
              <a:rPr lang="fr-CA" sz="1200" dirty="0" smtClean="0"/>
              <a:t>13h45 Discussions</a:t>
            </a:r>
          </a:p>
          <a:p>
            <a:pPr hangingPunct="0"/>
            <a:r>
              <a:rPr lang="fr-CA" sz="1200" dirty="0" smtClean="0"/>
              <a:t>14h15 Discussions</a:t>
            </a:r>
          </a:p>
          <a:p>
            <a:pPr hangingPunct="0"/>
            <a:r>
              <a:rPr lang="fr-CA" sz="1200" dirty="0" smtClean="0"/>
              <a:t>14h45 Discussions et synthèse</a:t>
            </a:r>
          </a:p>
          <a:p>
            <a:pPr hangingPunct="0"/>
            <a:r>
              <a:rPr lang="fr-CA" sz="1200" dirty="0" smtClean="0"/>
              <a:t>15h10 Relaxation</a:t>
            </a:r>
            <a:endParaRPr lang="fr-CA" sz="1200" dirty="0" smtClean="0"/>
          </a:p>
          <a:p>
            <a:pPr hangingPunct="0"/>
            <a:r>
              <a:rPr lang="fr-CA" sz="1200" dirty="0" smtClean="0"/>
              <a:t>15h30 Home </a:t>
            </a:r>
            <a:r>
              <a:rPr lang="fr-CA" sz="1200" dirty="0" err="1" smtClean="0"/>
              <a:t>work</a:t>
            </a:r>
            <a:r>
              <a:rPr lang="fr-CA" sz="1200" dirty="0" smtClean="0"/>
              <a:t> : finir les rapports et</a:t>
            </a:r>
          </a:p>
          <a:p>
            <a:pPr hangingPunct="0"/>
            <a:r>
              <a:rPr lang="fr-CA" sz="1200" dirty="0" smtClean="0"/>
              <a:t>A la prochaine fois !</a:t>
            </a:r>
          </a:p>
          <a:p>
            <a:pPr hangingPunct="0"/>
            <a:endParaRPr lang="fr-CA" sz="1500" dirty="0" smtClean="0"/>
          </a:p>
          <a:p>
            <a:pPr hangingPunct="0"/>
            <a:endParaRPr lang="fr-CA" sz="1500" dirty="0" smtClean="0"/>
          </a:p>
          <a:p>
            <a:pPr hangingPunct="0"/>
            <a:endParaRPr lang="fr-FR" sz="1500" dirty="0" smtClean="0"/>
          </a:p>
          <a:p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2"/>
          </p:nvPr>
        </p:nvSpPr>
        <p:spPr>
          <a:xfrm>
            <a:off x="4270248" y="1412776"/>
            <a:ext cx="3902152" cy="2664296"/>
          </a:xfrm>
        </p:spPr>
        <p:txBody>
          <a:bodyPr>
            <a:normAutofit fontScale="92500" lnSpcReduction="10000"/>
          </a:bodyPr>
          <a:lstStyle/>
          <a:p>
            <a:r>
              <a:rPr lang="fr-CA" sz="1200" b="1" dirty="0" smtClean="0"/>
              <a:t>Jour 2  : 6-12 Convergence et plans d'actions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12h30 Accueil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12h40 Nouvelles du jour</a:t>
            </a:r>
            <a:endParaRPr lang="fr-FR" sz="1200" dirty="0" smtClean="0"/>
          </a:p>
          <a:p>
            <a:pPr hangingPunct="0"/>
            <a:r>
              <a:rPr lang="fr-CA" sz="1200" dirty="0" smtClean="0"/>
              <a:t>12h45 Lecture des rapports de discussions, identification des priorités individuelles</a:t>
            </a:r>
            <a:endParaRPr lang="fr-FR" sz="1200" dirty="0" smtClean="0"/>
          </a:p>
          <a:p>
            <a:pPr hangingPunct="0"/>
            <a:r>
              <a:rPr lang="fr-CA" sz="1200" dirty="0" smtClean="0"/>
              <a:t>13h15  Sondage sur les priorités</a:t>
            </a:r>
          </a:p>
          <a:p>
            <a:pPr hangingPunct="0"/>
            <a:r>
              <a:rPr lang="fr-CA" sz="1200" dirty="0" smtClean="0"/>
              <a:t>13h30  Identification de sujets connexes</a:t>
            </a:r>
          </a:p>
          <a:p>
            <a:pPr hangingPunct="0"/>
            <a:r>
              <a:rPr lang="fr-CA" sz="1200" dirty="0" smtClean="0"/>
              <a:t>13h45 Plans d'actions</a:t>
            </a:r>
          </a:p>
          <a:p>
            <a:pPr hangingPunct="0"/>
            <a:r>
              <a:rPr lang="fr-CA" sz="1200" dirty="0" smtClean="0"/>
              <a:t>14h45 Préparation des présentations – café</a:t>
            </a:r>
          </a:p>
          <a:p>
            <a:pPr hangingPunct="0"/>
            <a:r>
              <a:rPr lang="fr-CA" sz="1200" dirty="0" smtClean="0"/>
              <a:t>15h00 Relaxation</a:t>
            </a:r>
          </a:p>
          <a:p>
            <a:pPr hangingPunct="0"/>
            <a:r>
              <a:rPr lang="fr-CA" sz="1200" dirty="0" smtClean="0"/>
              <a:t>15h30 Home </a:t>
            </a:r>
            <a:r>
              <a:rPr lang="fr-CA" sz="1200" dirty="0" err="1" smtClean="0"/>
              <a:t>work</a:t>
            </a:r>
            <a:r>
              <a:rPr lang="fr-CA" sz="1200" dirty="0" smtClean="0"/>
              <a:t> : Finir les présentations et </a:t>
            </a:r>
          </a:p>
          <a:p>
            <a:pPr hangingPunct="0"/>
            <a:r>
              <a:rPr lang="fr-CA" sz="1200" dirty="0" smtClean="0"/>
              <a:t>A  la prochaine fois !</a:t>
            </a:r>
          </a:p>
        </p:txBody>
      </p:sp>
      <p:sp>
        <p:nvSpPr>
          <p:cNvPr id="10" name="Espace réservé du contenu 7"/>
          <p:cNvSpPr txBox="1">
            <a:spLocks/>
          </p:cNvSpPr>
          <p:nvPr/>
        </p:nvSpPr>
        <p:spPr>
          <a:xfrm>
            <a:off x="611560" y="4005064"/>
            <a:ext cx="3657600" cy="24482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Jour </a:t>
            </a:r>
            <a:r>
              <a:rPr lang="fr-CA" sz="1200" b="1" dirty="0" smtClean="0"/>
              <a:t> </a:t>
            </a:r>
            <a:r>
              <a:rPr lang="fr-CA" sz="1200" b="1" dirty="0" smtClean="0"/>
              <a:t>5</a:t>
            </a:r>
            <a:r>
              <a:rPr kumimoji="0" lang="fr-CA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</a:t>
            </a:r>
            <a:r>
              <a:rPr kumimoji="0" lang="fr-CA" sz="1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17-01 Plan d'actions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12h30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Accueil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12h40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Nouvelles du jour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lvl="0" indent="-274320" hangingPunct="0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12h45 </a:t>
            </a:r>
            <a:r>
              <a:rPr lang="fr-CA" sz="1200" dirty="0" smtClean="0"/>
              <a:t>Présentations des plans d'actions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13h15 : Jeu 3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Balle Ping-pong</a:t>
            </a:r>
            <a:endParaRPr kumimoji="0" lang="fr-CA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13h45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: L'enracinement</a:t>
            </a:r>
            <a:endParaRPr kumimoji="0" lang="fr-CA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14h30 :Sophro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(debout)</a:t>
            </a:r>
            <a:endParaRPr kumimoji="0" lang="fr-CA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14h50</a:t>
            </a:r>
            <a:r>
              <a:rPr kumimoji="0" lang="fr-CA" sz="12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Observations cahier de route, échanges</a:t>
            </a:r>
            <a:endParaRPr kumimoji="0" lang="fr-CA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r>
              <a:rPr kumimoji="0" lang="fr-CA" sz="1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15h30 A la prochaine fois !</a:t>
            </a: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CA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CA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Espace réservé du contenu 7"/>
          <p:cNvSpPr txBox="1">
            <a:spLocks/>
          </p:cNvSpPr>
          <p:nvPr/>
        </p:nvSpPr>
        <p:spPr>
          <a:xfrm>
            <a:off x="4499992" y="4149080"/>
            <a:ext cx="3657600" cy="244827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CA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CA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15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Espace réservé du contenu 7"/>
          <p:cNvSpPr txBox="1">
            <a:spLocks/>
          </p:cNvSpPr>
          <p:nvPr/>
        </p:nvSpPr>
        <p:spPr>
          <a:xfrm>
            <a:off x="4572000" y="4509120"/>
            <a:ext cx="3600400" cy="1224136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>
            <a:normAutofit/>
          </a:bodyPr>
          <a:lstStyle/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fr-CA" sz="1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C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Penser à son carnet de route 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r>
              <a:rPr kumimoji="0" lang="fr-CA" sz="1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pour le 3</a:t>
            </a:r>
            <a:r>
              <a:rPr kumimoji="0" lang="fr-CA" sz="1600" b="1" i="0" u="none" strike="noStrike" kern="1200" cap="none" spc="0" normalizeH="0" noProof="0" dirty="0" smtClean="0">
                <a:ln>
                  <a:noFill/>
                </a:ln>
                <a:solidFill>
                  <a:schemeClr val="accent3">
                    <a:lumMod val="60000"/>
                    <a:lumOff val="4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décembre</a:t>
            </a:r>
            <a:r>
              <a:rPr lang="fr-CA" sz="1600" b="1" dirty="0">
                <a:solidFill>
                  <a:schemeClr val="accent3">
                    <a:lumMod val="60000"/>
                    <a:lumOff val="40000"/>
                  </a:schemeClr>
                </a:solidFill>
              </a:rPr>
              <a:t> </a:t>
            </a:r>
            <a:r>
              <a:rPr lang="fr-CA" sz="1600" b="1" dirty="0" smtClean="0">
                <a:solidFill>
                  <a:schemeClr val="accent3">
                    <a:lumMod val="60000"/>
                    <a:lumOff val="40000"/>
                  </a:schemeClr>
                </a:solidFill>
              </a:rPr>
              <a:t>!</a:t>
            </a:r>
          </a:p>
          <a:p>
            <a:pPr marL="274320" marR="0" lvl="0" indent="-274320" algn="ctr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tabLst/>
              <a:defRPr/>
            </a:pPr>
            <a:endParaRPr kumimoji="0" lang="fr-FR" sz="1600" b="1" i="0" u="none" strike="noStrike" kern="1200" cap="none" spc="0" normalizeH="0" baseline="0" noProof="0" dirty="0" smtClean="0">
              <a:ln>
                <a:noFill/>
              </a:ln>
              <a:solidFill>
                <a:schemeClr val="accent3">
                  <a:lumMod val="60000"/>
                  <a:lumOff val="4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70000"/>
              <a:buFont typeface="Wingdings"/>
              <a:buChar char=""/>
              <a:tabLst/>
              <a:defRPr/>
            </a:pP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787208" cy="1143000"/>
          </a:xfrm>
        </p:spPr>
        <p:txBody>
          <a:bodyPr/>
          <a:lstStyle/>
          <a:p>
            <a:r>
              <a:rPr lang="fr-CA" sz="2800" b="1" dirty="0" smtClean="0"/>
              <a:t>Jour 1  : FO </a:t>
            </a:r>
            <a:r>
              <a:rPr lang="fr-CA" sz="2800" b="1" dirty="0" smtClean="0"/>
              <a:t>/ 3-12 Ouverture et </a:t>
            </a:r>
            <a:r>
              <a:rPr lang="fr-CA" sz="2800" b="1" dirty="0" err="1" smtClean="0"/>
              <a:t>Emergence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12h30 Accueil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12h40 Ouverture du Forum Ouvert par l’hôte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12h45 Ouverture de la démarche par l’animateur et création de l’ordre du jour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13h30 </a:t>
            </a:r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Discussions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14h15 Discussions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14h45 Discussions et synthèse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15h00 Relaxation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15h30 Dialogue post-sophronique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A la prochaine fois !</a:t>
            </a:r>
          </a:p>
          <a:p>
            <a:pPr algn="ctr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Home </a:t>
            </a:r>
            <a:r>
              <a:rPr lang="fr-CA" dirty="0" err="1" smtClean="0">
                <a:solidFill>
                  <a:schemeClr val="accent2">
                    <a:lumMod val="50000"/>
                  </a:schemeClr>
                </a:solidFill>
              </a:rPr>
              <a:t>work</a:t>
            </a:r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 : finir les rapports</a:t>
            </a:r>
            <a:endParaRPr lang="fr-FR" dirty="0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sz="3200" b="1" dirty="0" smtClean="0"/>
              <a:t>Jour 2  : FO 6-12 Convergence et plan d'actions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12h30 Accueil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12h40 Nouvelles du jour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12h45 Lecture des rapports de discussions, identification des priorités individuelles</a:t>
            </a:r>
            <a:endParaRPr lang="fr-FR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13h15  Sondage sur les priorités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13h30  Identification de sujets connexes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13h45 Plans d'actions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14h45 Préparation des présentations – café</a:t>
            </a: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15h00 </a:t>
            </a:r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Relaxation</a:t>
            </a:r>
            <a:endParaRPr lang="fr-CA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15h30 A la prochaine fois ! </a:t>
            </a:r>
          </a:p>
          <a:p>
            <a:pPr algn="ctr" hangingPunct="0"/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Home </a:t>
            </a:r>
            <a:r>
              <a:rPr lang="fr-CA" dirty="0" err="1" smtClean="0">
                <a:solidFill>
                  <a:schemeClr val="accent2">
                    <a:lumMod val="50000"/>
                  </a:schemeClr>
                </a:solidFill>
              </a:rPr>
              <a:t>work</a:t>
            </a:r>
            <a:r>
              <a:rPr lang="fr-CA" dirty="0" smtClean="0">
                <a:solidFill>
                  <a:schemeClr val="accent2">
                    <a:lumMod val="50000"/>
                  </a:schemeClr>
                </a:solidFill>
              </a:rPr>
              <a:t> : Finir les présentations </a:t>
            </a:r>
            <a:endParaRPr lang="fr-FR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BF95942-50D1-4BDA-8FCF-F30BC351A8E0}" type="datetime1">
              <a:rPr lang="fr-FR" smtClean="0"/>
              <a:pPr/>
              <a:t>18/11/2012</a:t>
            </a:fld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CF71A497-A32C-4D28-90A4-09E8B15D9BC9}" type="slidenum">
              <a:rPr lang="fr-FR" smtClean="0"/>
              <a:pPr/>
              <a:t>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fr-FR" smtClean="0"/>
              <a:t>Khepri Développement - Beten</a:t>
            </a:r>
            <a:endParaRPr lang="fr-FR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iel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Oriel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riel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11128</TotalTime>
  <Words>2186</Words>
  <Application>Microsoft Office PowerPoint</Application>
  <PresentationFormat>Affichage à l'écran (4:3)</PresentationFormat>
  <Paragraphs>448</Paragraphs>
  <Slides>19</Slides>
  <Notes>2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19</vt:i4>
      </vt:variant>
    </vt:vector>
  </HeadingPairs>
  <TitlesOfParts>
    <vt:vector size="20" baseType="lpstr">
      <vt:lpstr>Oriel</vt:lpstr>
      <vt:lpstr>Dossier Pédagogique  Cohésion d'Equipe BETEN France </vt:lpstr>
      <vt:lpstr>SOMMAIRE</vt:lpstr>
      <vt:lpstr>Programme global des 12 semaines</vt:lpstr>
      <vt:lpstr>Calendrier Formation Décembre – Janvier – Février - Mars</vt:lpstr>
      <vt:lpstr>Plan de formation</vt:lpstr>
      <vt:lpstr>Plan de formation</vt:lpstr>
      <vt:lpstr>Dérouler des 12 semaines Les 3 et 6 décembre et 17 janvier 2013</vt:lpstr>
      <vt:lpstr>Jour 1  : FO / 3-12 Ouverture et Emergence</vt:lpstr>
      <vt:lpstr>Jour 2  : FO 6-12 Convergence et plan d'actions</vt:lpstr>
      <vt:lpstr>Jour 3 : 13 décembre Découverte de la sophrologie</vt:lpstr>
      <vt:lpstr>Jour 4: 20 décembre Connaissance de soi et connaissance de l'autre</vt:lpstr>
      <vt:lpstr>Jour 5: 17 janvier 2013 FO Groupéité, interfaces, Enracinement</vt:lpstr>
      <vt:lpstr>Jour 6: 24 janvier</vt:lpstr>
      <vt:lpstr>Jour 7: 31 janvier</vt:lpstr>
      <vt:lpstr>Jour 8: 7 février</vt:lpstr>
      <vt:lpstr>Jour 9: 13 février</vt:lpstr>
      <vt:lpstr>Jour 10 : 21 février</vt:lpstr>
      <vt:lpstr>Jour 11 : 28 février</vt:lpstr>
      <vt:lpstr>Jour 12 : 21 ou 28 mars Clôture du cercle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Dossier Pédagogique  Cohésion d'Equipe BETEN France </dc:title>
  <dc:creator>evelyne</dc:creator>
  <cp:lastModifiedBy>evelyne</cp:lastModifiedBy>
  <cp:revision>49</cp:revision>
  <dcterms:created xsi:type="dcterms:W3CDTF">2012-11-01T21:16:47Z</dcterms:created>
  <dcterms:modified xsi:type="dcterms:W3CDTF">2012-11-22T09:43:33Z</dcterms:modified>
</cp:coreProperties>
</file>