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32" autoAdjust="0"/>
    <p:restoredTop sz="94660"/>
  </p:normalViewPr>
  <p:slideViewPr>
    <p:cSldViewPr>
      <p:cViewPr>
        <p:scale>
          <a:sx n="100" d="100"/>
          <a:sy n="100" d="100"/>
        </p:scale>
        <p:origin x="-1506" y="12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735-CB46-4760-BFF4-6C31765D8492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DDDD-A41C-4AA7-967B-B2BCB6D4F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735-CB46-4760-BFF4-6C31765D8492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DDDD-A41C-4AA7-967B-B2BCB6D4F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735-CB46-4760-BFF4-6C31765D8492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DDDD-A41C-4AA7-967B-B2BCB6D4F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735-CB46-4760-BFF4-6C31765D8492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DDDD-A41C-4AA7-967B-B2BCB6D4F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735-CB46-4760-BFF4-6C31765D8492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DDDD-A41C-4AA7-967B-B2BCB6D4F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735-CB46-4760-BFF4-6C31765D8492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DDDD-A41C-4AA7-967B-B2BCB6D4F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735-CB46-4760-BFF4-6C31765D8492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DDDD-A41C-4AA7-967B-B2BCB6D4F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735-CB46-4760-BFF4-6C31765D8492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DDDD-A41C-4AA7-967B-B2BCB6D4F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735-CB46-4760-BFF4-6C31765D8492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DDDD-A41C-4AA7-967B-B2BCB6D4F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735-CB46-4760-BFF4-6C31765D8492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DDDD-A41C-4AA7-967B-B2BCB6D4F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A735-CB46-4760-BFF4-6C31765D8492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DDDD-A41C-4AA7-967B-B2BCB6D4F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2A735-CB46-4760-BFF4-6C31765D8492}" type="datetimeFigureOut">
              <a:rPr lang="fr-FR" smtClean="0"/>
              <a:pPr/>
              <a:t>05/11/2012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9DDDD-A41C-4AA7-967B-B2BCB6D4F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16632" y="1187624"/>
            <a:ext cx="4752528" cy="864096"/>
          </a:xfrm>
        </p:spPr>
        <p:txBody>
          <a:bodyPr>
            <a:normAutofit fontScale="90000"/>
          </a:bodyPr>
          <a:lstStyle/>
          <a:p>
            <a:r>
              <a:rPr lang="fr-FR" sz="2400" b="1" dirty="0" smtClean="0">
                <a:solidFill>
                  <a:schemeClr val="accent1"/>
                </a:solidFill>
              </a:rPr>
              <a:t>"Construire ensemble l'organisation de</a:t>
            </a:r>
            <a:br>
              <a:rPr lang="fr-FR" sz="2400" b="1" dirty="0" smtClean="0">
                <a:solidFill>
                  <a:schemeClr val="accent1"/>
                </a:solidFill>
              </a:rPr>
            </a:br>
            <a:r>
              <a:rPr lang="fr-FR" sz="2400" b="1" dirty="0" smtClean="0">
                <a:solidFill>
                  <a:schemeClr val="accent1"/>
                </a:solidFill>
              </a:rPr>
              <a:t>l'Equipe </a:t>
            </a:r>
            <a:r>
              <a:rPr lang="fr-FR" sz="2400" b="1" dirty="0" smtClean="0">
                <a:solidFill>
                  <a:schemeClr val="accent1"/>
                </a:solidFill>
              </a:rPr>
              <a:t>BETEN </a:t>
            </a:r>
            <a:r>
              <a:rPr lang="fr-FR" sz="2400" b="1" dirty="0">
                <a:solidFill>
                  <a:schemeClr val="accent1"/>
                </a:solidFill>
              </a:rPr>
              <a:t>France </a:t>
            </a:r>
            <a:r>
              <a:rPr lang="fr-FR" sz="2400" b="1" dirty="0" smtClean="0">
                <a:solidFill>
                  <a:schemeClr val="accent1"/>
                </a:solidFill>
              </a:rPr>
              <a:t>de demain</a:t>
            </a:r>
            <a:r>
              <a:rPr lang="fr-FR" sz="2400" b="1" dirty="0">
                <a:solidFill>
                  <a:schemeClr val="accent1"/>
                </a:solidFill>
              </a:rPr>
              <a:t>"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2937142" y="2339753"/>
            <a:ext cx="3372178" cy="672075"/>
          </a:xfrm>
        </p:spPr>
        <p:txBody>
          <a:bodyPr>
            <a:noAutofit/>
          </a:bodyPr>
          <a:lstStyle/>
          <a:p>
            <a:r>
              <a:rPr lang="fr-CA" sz="1400" i="1" dirty="0">
                <a:solidFill>
                  <a:schemeClr val="accent1">
                    <a:lumMod val="75000"/>
                  </a:schemeClr>
                </a:solidFill>
              </a:rPr>
              <a:t>Que se passera </a:t>
            </a:r>
            <a:r>
              <a:rPr lang="fr-CA" sz="1400" i="1" dirty="0" smtClean="0">
                <a:solidFill>
                  <a:schemeClr val="accent1">
                    <a:lumMod val="75000"/>
                  </a:schemeClr>
                </a:solidFill>
              </a:rPr>
              <a:t>t’il ? </a:t>
            </a:r>
            <a:r>
              <a:rPr lang="fr-CA" sz="1200" i="1" dirty="0" smtClean="0">
                <a:solidFill>
                  <a:srgbClr val="0070C0"/>
                </a:solidFill>
              </a:rPr>
              <a:t>Donnons </a:t>
            </a:r>
            <a:r>
              <a:rPr lang="fr-CA" sz="1200" i="1" dirty="0">
                <a:solidFill>
                  <a:srgbClr val="0070C0"/>
                </a:solidFill>
              </a:rPr>
              <a:t>un nouveau </a:t>
            </a:r>
            <a:r>
              <a:rPr lang="fr-CA" sz="1200" i="1" dirty="0" smtClean="0">
                <a:solidFill>
                  <a:srgbClr val="0070C0"/>
                </a:solidFill>
              </a:rPr>
              <a:t>souffle à notre équipe en misant </a:t>
            </a:r>
            <a:r>
              <a:rPr lang="fr-CA" sz="1200" i="1" dirty="0">
                <a:solidFill>
                  <a:srgbClr val="0070C0"/>
                </a:solidFill>
              </a:rPr>
              <a:t>sur notre intelligence collective</a:t>
            </a:r>
            <a:r>
              <a:rPr lang="fr-CA" sz="1200" i="1" dirty="0" smtClean="0">
                <a:solidFill>
                  <a:srgbClr val="0070C0"/>
                </a:solidFill>
              </a:rPr>
              <a:t>…</a:t>
            </a:r>
            <a:endParaRPr lang="fr-FR" sz="1200" b="0" dirty="0">
              <a:latin typeface="+mj-lt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941169" y="179512"/>
            <a:ext cx="144015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INVITATION</a:t>
            </a:r>
            <a:endParaRPr lang="fr-FR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evelyne\Documents\ARKANISSIM\FORMATIONV1\Formation Perso Evelyne\Awareness Forum Ouvert\8Chaises rou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3762" y="553285"/>
            <a:ext cx="1437566" cy="134034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  <p:sp>
        <p:nvSpPr>
          <p:cNvPr id="11" name="ZoneTexte 10"/>
          <p:cNvSpPr txBox="1"/>
          <p:nvPr/>
        </p:nvSpPr>
        <p:spPr>
          <a:xfrm>
            <a:off x="380281" y="2705017"/>
            <a:ext cx="2448272" cy="21236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u="sng" dirty="0" smtClean="0">
                <a:solidFill>
                  <a:srgbClr val="00B0F0"/>
                </a:solidFill>
                <a:latin typeface="+mj-lt"/>
              </a:rPr>
              <a:t>Horaires :</a:t>
            </a:r>
            <a:endParaRPr lang="fr-FR" sz="1600" b="1" u="sng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2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fr-FR" sz="12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Jeudi 3-12 </a:t>
            </a:r>
            <a:r>
              <a:rPr lang="fr-FR" sz="12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de </a:t>
            </a:r>
            <a:r>
              <a:rPr lang="fr-FR" sz="12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12 </a:t>
            </a:r>
            <a:r>
              <a:rPr lang="fr-FR" sz="12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h 30 à 15 h </a:t>
            </a:r>
            <a:r>
              <a:rPr lang="fr-FR" sz="12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30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2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Jeudi 6-12 </a:t>
            </a:r>
            <a:r>
              <a:rPr lang="fr-FR" sz="12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de </a:t>
            </a:r>
            <a:r>
              <a:rPr lang="fr-FR" sz="12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12 </a:t>
            </a:r>
            <a:r>
              <a:rPr lang="fr-FR" sz="12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h 30 à 15 h </a:t>
            </a:r>
            <a:r>
              <a:rPr lang="fr-FR" sz="12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30</a:t>
            </a:r>
            <a:endParaRPr lang="fr-FR" sz="1200" dirty="0">
              <a:solidFill>
                <a:srgbClr val="0070C0"/>
              </a:solidFill>
              <a:latin typeface="+mj-lt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2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Jeudi 17-01 </a:t>
            </a:r>
            <a:r>
              <a:rPr lang="fr-FR" sz="12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de </a:t>
            </a:r>
            <a:r>
              <a:rPr lang="fr-FR" sz="12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12h </a:t>
            </a:r>
            <a:r>
              <a:rPr lang="fr-FR" sz="12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30 à 15 h </a:t>
            </a:r>
            <a:r>
              <a:rPr lang="fr-FR" sz="12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30</a:t>
            </a:r>
            <a:endParaRPr lang="fr-FR" sz="1200" dirty="0" smtClean="0">
              <a:solidFill>
                <a:srgbClr val="0070C0"/>
              </a:solidFill>
              <a:latin typeface="+mj-lt"/>
            </a:endParaRPr>
          </a:p>
          <a:p>
            <a:pPr algn="ctr">
              <a:buFont typeface="Wingdings" pitchFamily="2" charset="2"/>
              <a:buChar char="§"/>
            </a:pPr>
            <a:r>
              <a:rPr lang="fr-FR" sz="1200" dirty="0" smtClean="0">
                <a:solidFill>
                  <a:srgbClr val="0070C0"/>
                </a:solidFill>
                <a:latin typeface="+mj-lt"/>
              </a:rPr>
              <a:t> Et 10 ateliers de </a:t>
            </a:r>
            <a:r>
              <a:rPr lang="fr-FR" sz="1200" b="1" dirty="0" smtClean="0">
                <a:solidFill>
                  <a:srgbClr val="0070C0"/>
                </a:solidFill>
                <a:latin typeface="+mj-lt"/>
              </a:rPr>
              <a:t>sophrologie</a:t>
            </a:r>
          </a:p>
          <a:p>
            <a:pPr algn="ctr"/>
            <a:r>
              <a:rPr lang="fr-FR" sz="1200" dirty="0" smtClean="0">
                <a:solidFill>
                  <a:srgbClr val="0070C0"/>
                </a:solidFill>
                <a:latin typeface="+mj-lt"/>
              </a:rPr>
              <a:t>du </a:t>
            </a:r>
            <a:r>
              <a:rPr lang="fr-FR" sz="1200" dirty="0" smtClean="0">
                <a:solidFill>
                  <a:srgbClr val="0070C0"/>
                </a:solidFill>
                <a:latin typeface="+mj-lt"/>
              </a:rPr>
              <a:t>13-12-12 au 28-03-13</a:t>
            </a:r>
            <a:endParaRPr lang="fr-FR" sz="1200" dirty="0" smtClean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fr-FR" sz="1200" dirty="0" smtClean="0">
                <a:solidFill>
                  <a:srgbClr val="0070C0"/>
                </a:solidFill>
                <a:latin typeface="+mj-lt"/>
              </a:rPr>
              <a:t>13 h 30 à 15 h30</a:t>
            </a:r>
          </a:p>
          <a:p>
            <a:pPr>
              <a:lnSpc>
                <a:spcPct val="150000"/>
              </a:lnSpc>
            </a:pPr>
            <a:r>
              <a:rPr lang="fr-FR" sz="1200" b="1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 </a:t>
            </a:r>
            <a:r>
              <a:rPr lang="fr-FR" sz="1200" b="1" dirty="0" smtClean="0">
                <a:solidFill>
                  <a:srgbClr val="FF0000"/>
                </a:solidFill>
                <a:latin typeface="+mj-lt"/>
              </a:rPr>
              <a:t>Voir planning détaillé ci-joint</a:t>
            </a:r>
            <a:endParaRPr lang="fr-FR" sz="1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04664" y="4912876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400" b="1" dirty="0">
                <a:solidFill>
                  <a:schemeClr val="accent1">
                    <a:lumMod val="75000"/>
                  </a:schemeClr>
                </a:solidFill>
              </a:rPr>
              <a:t>Le succès de ce forum dépendra de l’initiative </a:t>
            </a:r>
            <a:endParaRPr lang="fr-CA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CA" sz="1400" b="1" dirty="0" smtClean="0">
                <a:solidFill>
                  <a:schemeClr val="accent1">
                    <a:lumMod val="75000"/>
                  </a:schemeClr>
                </a:solidFill>
              </a:rPr>
              <a:t>et </a:t>
            </a:r>
            <a:r>
              <a:rPr lang="fr-CA" sz="1400" b="1" dirty="0">
                <a:solidFill>
                  <a:schemeClr val="accent1">
                    <a:lumMod val="75000"/>
                  </a:schemeClr>
                </a:solidFill>
              </a:rPr>
              <a:t>de la participation de </a:t>
            </a:r>
            <a:r>
              <a:rPr lang="fr-CA" sz="1400" b="1" dirty="0" smtClean="0">
                <a:solidFill>
                  <a:schemeClr val="accent1">
                    <a:lumMod val="75000"/>
                  </a:schemeClr>
                </a:solidFill>
              </a:rPr>
              <a:t>tous !</a:t>
            </a:r>
            <a:endParaRPr lang="fr-FR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Espace réservé du contenu 7"/>
          <p:cNvSpPr txBox="1">
            <a:spLocks/>
          </p:cNvSpPr>
          <p:nvPr/>
        </p:nvSpPr>
        <p:spPr>
          <a:xfrm>
            <a:off x="3807042" y="5574779"/>
            <a:ext cx="2718302" cy="27416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1400" b="1" i="1" dirty="0" smtClean="0">
                <a:solidFill>
                  <a:schemeClr val="accent1">
                    <a:lumMod val="75000"/>
                  </a:schemeClr>
                </a:solidFill>
              </a:rPr>
              <a:t>Les membres de la direction </a:t>
            </a:r>
            <a:r>
              <a:rPr lang="fr-CA" sz="1400" b="1" i="1" dirty="0" smtClean="0">
                <a:solidFill>
                  <a:schemeClr val="accent1">
                    <a:lumMod val="75000"/>
                  </a:schemeClr>
                </a:solidFill>
              </a:rPr>
              <a:t>s’engagent </a:t>
            </a:r>
            <a:r>
              <a:rPr lang="fr-CA" sz="1400" b="1" i="1" dirty="0">
                <a:solidFill>
                  <a:schemeClr val="accent1">
                    <a:lumMod val="75000"/>
                  </a:schemeClr>
                </a:solidFill>
              </a:rPr>
              <a:t>à :</a:t>
            </a:r>
            <a:endParaRPr lang="fr-FR" sz="1400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1100" dirty="0"/>
          </a:p>
          <a:p>
            <a:pPr marL="85725" lvl="0" indent="-85725">
              <a:buFont typeface="Wingdings" pitchFamily="2" charset="2"/>
              <a:buChar char="§"/>
            </a:pPr>
            <a:r>
              <a:rPr lang="fr-CA" sz="1100" dirty="0">
                <a:solidFill>
                  <a:srgbClr val="002060"/>
                </a:solidFill>
                <a:latin typeface="+mj-lt"/>
              </a:rPr>
              <a:t>Participer pleinement et sur un </a:t>
            </a:r>
            <a:r>
              <a:rPr lang="fr-CA" sz="1100" b="1" dirty="0">
                <a:solidFill>
                  <a:srgbClr val="002060"/>
                </a:solidFill>
                <a:latin typeface="+mj-lt"/>
              </a:rPr>
              <a:t>pied d’égalité </a:t>
            </a:r>
            <a:r>
              <a:rPr lang="fr-CA" sz="1100" dirty="0">
                <a:solidFill>
                  <a:srgbClr val="002060"/>
                </a:solidFill>
                <a:latin typeface="+mj-lt"/>
              </a:rPr>
              <a:t>à </a:t>
            </a:r>
            <a:r>
              <a:rPr lang="fr-CA" sz="1100" dirty="0" smtClean="0">
                <a:solidFill>
                  <a:srgbClr val="002060"/>
                </a:solidFill>
                <a:latin typeface="+mj-lt"/>
              </a:rPr>
              <a:t> la </a:t>
            </a:r>
            <a:r>
              <a:rPr lang="fr-CA" sz="1100" dirty="0">
                <a:solidFill>
                  <a:srgbClr val="002060"/>
                </a:solidFill>
                <a:latin typeface="+mj-lt"/>
              </a:rPr>
              <a:t>rencontre et aux discussions </a:t>
            </a:r>
            <a:endParaRPr lang="fr-CA" sz="1100" dirty="0" smtClean="0">
              <a:solidFill>
                <a:srgbClr val="002060"/>
              </a:solidFill>
              <a:latin typeface="+mj-lt"/>
            </a:endParaRPr>
          </a:p>
          <a:p>
            <a:pPr lvl="0">
              <a:buFont typeface="Wingdings" pitchFamily="2" charset="2"/>
              <a:buChar char="§"/>
            </a:pPr>
            <a:endParaRPr lang="fr-FR" sz="1100" dirty="0">
              <a:solidFill>
                <a:srgbClr val="002060"/>
              </a:solidFill>
              <a:latin typeface="+mj-lt"/>
            </a:endParaRPr>
          </a:p>
          <a:p>
            <a:pPr marL="85725" lvl="0" indent="-85725">
              <a:buFont typeface="Wingdings" pitchFamily="2" charset="2"/>
              <a:buChar char="§"/>
            </a:pPr>
            <a:r>
              <a:rPr lang="fr-CA" sz="1100" dirty="0">
                <a:solidFill>
                  <a:srgbClr val="002060"/>
                </a:solidFill>
                <a:latin typeface="+mj-lt"/>
              </a:rPr>
              <a:t>Donner des </a:t>
            </a:r>
            <a:r>
              <a:rPr lang="fr-CA" sz="1100" b="1" dirty="0">
                <a:solidFill>
                  <a:srgbClr val="002060"/>
                </a:solidFill>
                <a:latin typeface="+mj-lt"/>
              </a:rPr>
              <a:t>commentaires honnêtes et constructifs </a:t>
            </a:r>
            <a:r>
              <a:rPr lang="fr-CA" sz="1100" dirty="0">
                <a:solidFill>
                  <a:srgbClr val="002060"/>
                </a:solidFill>
                <a:latin typeface="+mj-lt"/>
              </a:rPr>
              <a:t>sur les actions proposées en lien </a:t>
            </a:r>
            <a:r>
              <a:rPr lang="fr-CA" sz="1100" dirty="0" smtClean="0">
                <a:solidFill>
                  <a:srgbClr val="002060"/>
                </a:solidFill>
                <a:latin typeface="+mj-lt"/>
              </a:rPr>
              <a:t>avec </a:t>
            </a:r>
            <a:r>
              <a:rPr lang="fr-CA" sz="1100" dirty="0">
                <a:solidFill>
                  <a:srgbClr val="002060"/>
                </a:solidFill>
                <a:latin typeface="+mj-lt"/>
              </a:rPr>
              <a:t>les priorités </a:t>
            </a:r>
            <a:endParaRPr lang="fr-FR" sz="1100" dirty="0">
              <a:solidFill>
                <a:srgbClr val="002060"/>
              </a:solidFill>
              <a:latin typeface="+mj-lt"/>
            </a:endParaRPr>
          </a:p>
          <a:p>
            <a:pPr marL="85725" indent="-85725"/>
            <a:endParaRPr lang="fr-FR" sz="1100" dirty="0">
              <a:solidFill>
                <a:srgbClr val="002060"/>
              </a:solidFill>
              <a:latin typeface="+mj-lt"/>
            </a:endParaRPr>
          </a:p>
          <a:p>
            <a:pPr marL="85725" indent="-85725">
              <a:buFont typeface="Wingdings" pitchFamily="2" charset="2"/>
              <a:buChar char="§"/>
            </a:pPr>
            <a:r>
              <a:rPr lang="fr-CA" sz="1100" b="1" dirty="0">
                <a:solidFill>
                  <a:srgbClr val="002060"/>
                </a:solidFill>
                <a:latin typeface="+mj-lt"/>
              </a:rPr>
              <a:t>Appuyer</a:t>
            </a:r>
            <a:r>
              <a:rPr lang="fr-CA" sz="1100" dirty="0">
                <a:solidFill>
                  <a:srgbClr val="002060"/>
                </a:solidFill>
                <a:latin typeface="+mj-lt"/>
              </a:rPr>
              <a:t> activement leur </a:t>
            </a:r>
            <a:r>
              <a:rPr lang="fr-CA" sz="1100" b="1" dirty="0">
                <a:solidFill>
                  <a:srgbClr val="002060"/>
                </a:solidFill>
                <a:latin typeface="+mj-lt"/>
              </a:rPr>
              <a:t>mise en </a:t>
            </a:r>
            <a:r>
              <a:rPr lang="fr-CA" sz="1100" b="1" dirty="0" smtClean="0">
                <a:solidFill>
                  <a:srgbClr val="002060"/>
                </a:solidFill>
                <a:latin typeface="+mj-lt"/>
              </a:rPr>
              <a:t>œuvre</a:t>
            </a:r>
            <a:r>
              <a:rPr lang="fr-CA" sz="1100" dirty="0" smtClean="0">
                <a:solidFill>
                  <a:srgbClr val="002060"/>
                </a:solidFill>
                <a:latin typeface="+mj-lt"/>
              </a:rPr>
              <a:t>.</a:t>
            </a:r>
            <a:endParaRPr kumimoji="0" lang="fr-FR" sz="11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80281" y="2062987"/>
            <a:ext cx="244827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B0F0"/>
                </a:solidFill>
                <a:latin typeface="+mj-lt"/>
              </a:rPr>
              <a:t>3 et </a:t>
            </a:r>
            <a:r>
              <a:rPr lang="fr-FR" b="1" dirty="0" smtClean="0">
                <a:solidFill>
                  <a:srgbClr val="00B0F0"/>
                </a:solidFill>
                <a:latin typeface="+mj-lt"/>
              </a:rPr>
              <a:t>6-12-12 et 17-01-13</a:t>
            </a:r>
            <a:endParaRPr lang="fr-FR" b="1" dirty="0" smtClean="0">
              <a:solidFill>
                <a:srgbClr val="00B0F0"/>
              </a:solidFill>
              <a:latin typeface="+mj-lt"/>
            </a:endParaRPr>
          </a:p>
          <a:p>
            <a:pPr algn="ctr"/>
            <a:r>
              <a:rPr lang="fr-FR" b="1" dirty="0" smtClean="0">
                <a:solidFill>
                  <a:srgbClr val="00B0F0"/>
                </a:solidFill>
                <a:latin typeface="+mj-lt"/>
              </a:rPr>
              <a:t>au </a:t>
            </a:r>
            <a:r>
              <a:rPr lang="fr-FR" b="1" dirty="0">
                <a:solidFill>
                  <a:srgbClr val="00B0F0"/>
                </a:solidFill>
                <a:latin typeface="+mj-lt"/>
              </a:rPr>
              <a:t>Centre </a:t>
            </a:r>
            <a:r>
              <a:rPr lang="fr-FR" b="1" dirty="0" smtClean="0">
                <a:solidFill>
                  <a:srgbClr val="00B0F0"/>
                </a:solidFill>
                <a:latin typeface="+mj-lt"/>
              </a:rPr>
              <a:t>BETEN</a:t>
            </a:r>
            <a:endParaRPr lang="fr-FR" b="1" dirty="0" smtClean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17" name="Espace réservé du texte 4"/>
          <p:cNvSpPr>
            <a:spLocks noGrp="1"/>
          </p:cNvSpPr>
          <p:nvPr>
            <p:ph type="body" idx="1"/>
          </p:nvPr>
        </p:nvSpPr>
        <p:spPr>
          <a:xfrm>
            <a:off x="2937141" y="3006875"/>
            <a:ext cx="3372179" cy="864096"/>
          </a:xfrm>
        </p:spPr>
        <p:txBody>
          <a:bodyPr>
            <a:noAutofit/>
          </a:bodyPr>
          <a:lstStyle/>
          <a:p>
            <a:r>
              <a:rPr lang="fr-CA" sz="1400" i="1" dirty="0">
                <a:solidFill>
                  <a:schemeClr val="accent1">
                    <a:lumMod val="75000"/>
                  </a:schemeClr>
                </a:solidFill>
              </a:rPr>
              <a:t>Votre seule préparation </a:t>
            </a:r>
            <a:r>
              <a:rPr lang="fr-CA" sz="1400" i="1" dirty="0" smtClean="0">
                <a:solidFill>
                  <a:schemeClr val="accent1">
                    <a:lumMod val="75000"/>
                  </a:schemeClr>
                </a:solidFill>
              </a:rPr>
              <a:t>? </a:t>
            </a:r>
            <a:r>
              <a:rPr lang="fr-CA" sz="1400" b="0" i="1" dirty="0" smtClean="0">
                <a:solidFill>
                  <a:schemeClr val="accent1">
                    <a:lumMod val="75000"/>
                  </a:schemeClr>
                </a:solidFill>
              </a:rPr>
              <a:t>penser</a:t>
            </a:r>
            <a:r>
              <a:rPr lang="fr-CA" sz="1400" b="0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fr-CA" sz="1400" b="0" i="1" dirty="0" smtClean="0">
                <a:solidFill>
                  <a:schemeClr val="accent1">
                    <a:lumMod val="75000"/>
                  </a:schemeClr>
                </a:solidFill>
              </a:rPr>
              <a:t>à</a:t>
            </a:r>
            <a:r>
              <a:rPr lang="fr-FR" sz="1400" b="0" i="1" dirty="0" smtClean="0">
                <a:solidFill>
                  <a:schemeClr val="accent1">
                    <a:lumMod val="75000"/>
                  </a:schemeClr>
                </a:solidFill>
              </a:rPr>
              <a:t>  : </a:t>
            </a:r>
            <a:r>
              <a:rPr lang="fr-CA" sz="1200" i="1" dirty="0">
                <a:solidFill>
                  <a:schemeClr val="accent3"/>
                </a:solidFill>
              </a:rPr>
              <a:t>Q</a:t>
            </a:r>
            <a:r>
              <a:rPr lang="fr-CA" sz="1200" i="1" dirty="0" smtClean="0">
                <a:solidFill>
                  <a:schemeClr val="accent3"/>
                </a:solidFill>
              </a:rPr>
              <a:t>uelles </a:t>
            </a:r>
            <a:r>
              <a:rPr lang="fr-CA" sz="1200" i="1" dirty="0">
                <a:solidFill>
                  <a:schemeClr val="accent3"/>
                </a:solidFill>
              </a:rPr>
              <a:t>sont les idées, les questions et les possibilités que je veux explorer pour </a:t>
            </a:r>
            <a:r>
              <a:rPr lang="fr-FR" sz="1200" i="1" dirty="0" smtClean="0">
                <a:solidFill>
                  <a:schemeClr val="accent3"/>
                </a:solidFill>
              </a:rPr>
              <a:t>définir </a:t>
            </a:r>
            <a:r>
              <a:rPr lang="fr-FR" sz="1200" i="1" dirty="0">
                <a:solidFill>
                  <a:schemeClr val="accent3"/>
                </a:solidFill>
              </a:rPr>
              <a:t>l'organisation de </a:t>
            </a:r>
            <a:r>
              <a:rPr lang="fr-FR" sz="1200" i="1" dirty="0" smtClean="0">
                <a:solidFill>
                  <a:schemeClr val="accent3"/>
                </a:solidFill>
              </a:rPr>
              <a:t>l'Equipe de </a:t>
            </a:r>
            <a:r>
              <a:rPr lang="fr-FR" sz="1200" i="1" dirty="0" smtClean="0">
                <a:solidFill>
                  <a:schemeClr val="accent3"/>
                </a:solidFill>
              </a:rPr>
              <a:t>BETEN France </a:t>
            </a:r>
            <a:r>
              <a:rPr lang="fr-FR" sz="1200" i="1" dirty="0" smtClean="0">
                <a:solidFill>
                  <a:schemeClr val="accent3"/>
                </a:solidFill>
              </a:rPr>
              <a:t>?</a:t>
            </a:r>
            <a:endParaRPr lang="fr-FR" sz="1200" i="1" dirty="0">
              <a:solidFill>
                <a:schemeClr val="accent3"/>
              </a:solidFill>
            </a:endParaRPr>
          </a:p>
        </p:txBody>
      </p:sp>
      <p:sp>
        <p:nvSpPr>
          <p:cNvPr id="18" name="Espace réservé du texte 4"/>
          <p:cNvSpPr>
            <a:spLocks noGrp="1"/>
          </p:cNvSpPr>
          <p:nvPr>
            <p:ph type="body" idx="1"/>
          </p:nvPr>
        </p:nvSpPr>
        <p:spPr>
          <a:xfrm>
            <a:off x="2937142" y="3895354"/>
            <a:ext cx="3372178" cy="432048"/>
          </a:xfrm>
        </p:spPr>
        <p:txBody>
          <a:bodyPr>
            <a:noAutofit/>
          </a:bodyPr>
          <a:lstStyle/>
          <a:p>
            <a:r>
              <a:rPr lang="fr-CA" sz="1400" i="1" dirty="0">
                <a:solidFill>
                  <a:schemeClr val="accent1">
                    <a:lumMod val="75000"/>
                  </a:schemeClr>
                </a:solidFill>
              </a:rPr>
              <a:t>Une promesse </a:t>
            </a:r>
            <a:r>
              <a:rPr lang="fr-CA" sz="1400" i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fr-CA" sz="1400" dirty="0"/>
              <a:t> </a:t>
            </a:r>
            <a:r>
              <a:rPr lang="fr-CA" sz="1200" i="1" dirty="0" smtClean="0">
                <a:solidFill>
                  <a:srgbClr val="00B050"/>
                </a:solidFill>
              </a:rPr>
              <a:t>Tous </a:t>
            </a:r>
            <a:r>
              <a:rPr lang="fr-CA" sz="1200" i="1" dirty="0">
                <a:solidFill>
                  <a:srgbClr val="00B050"/>
                </a:solidFill>
              </a:rPr>
              <a:t>les sujets qui vous tiennent à cœur pourront être </a:t>
            </a:r>
            <a:r>
              <a:rPr lang="fr-CA" sz="1200" i="1" dirty="0" smtClean="0">
                <a:solidFill>
                  <a:srgbClr val="00B050"/>
                </a:solidFill>
              </a:rPr>
              <a:t>abordés !</a:t>
            </a:r>
            <a:endParaRPr lang="fr-FR" sz="1200" b="0" i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3212976" y="7884368"/>
            <a:ext cx="187220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200" b="1" dirty="0" smtClean="0">
                <a:latin typeface="+mj-lt"/>
              </a:rPr>
              <a:t>Le Forum Ouvert</a:t>
            </a:r>
            <a:r>
              <a:rPr lang="fr-CA" sz="1200" b="1" dirty="0">
                <a:latin typeface="+mj-lt"/>
              </a:rPr>
              <a:t>, une approche novatrice et </a:t>
            </a:r>
            <a:r>
              <a:rPr lang="fr-CA" sz="1200" b="1" dirty="0" smtClean="0">
                <a:latin typeface="+mj-lt"/>
              </a:rPr>
              <a:t>participative </a:t>
            </a:r>
            <a:r>
              <a:rPr lang="fr-CA" sz="1400" b="1" dirty="0" smtClean="0">
                <a:latin typeface="+mj-lt"/>
              </a:rPr>
              <a:t>!</a:t>
            </a:r>
            <a:endParaRPr lang="fr-FR" sz="1400" b="1" dirty="0">
              <a:latin typeface="+mj-lt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533822" y="5579732"/>
            <a:ext cx="2880320" cy="27363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12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cs typeface="Arial" pitchFamily="34" charset="0"/>
              </a:rPr>
              <a:t>La méthode utilisée nous permettra</a:t>
            </a:r>
            <a:r>
              <a:rPr kumimoji="0" lang="fr-FR" sz="1400" b="1" i="1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cs typeface="Arial" pitchFamily="34" charset="0"/>
              </a:rPr>
              <a:t> :</a:t>
            </a:r>
            <a:endParaRPr kumimoji="0" lang="fr-FR" sz="1400" b="0" i="1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cs typeface="Arial" pitchFamily="34" charset="0"/>
            </a:endParaRPr>
          </a:p>
          <a:p>
            <a:pPr marL="85725" marR="0" lvl="1" indent="-85725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De </a:t>
            </a:r>
            <a:r>
              <a:rPr kumimoji="0" lang="fr-FR" sz="11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dresser l’ordre du jour sur place 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à partir des questions qui </a:t>
            </a:r>
            <a:r>
              <a:rPr kumimoji="0" lang="fr-FR" sz="11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VOUS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 intéressent,</a:t>
            </a:r>
          </a:p>
          <a:p>
            <a:pPr marL="85725" marR="0" lvl="1" indent="-85725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Ce qui est important</a:t>
            </a:r>
            <a:r>
              <a:rPr kumimoji="0" lang="fr-FR" sz="11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 pour chacun fera l'objet d'une </a:t>
            </a:r>
            <a:r>
              <a:rPr kumimoji="0" lang="fr-FR" sz="11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conversation</a:t>
            </a:r>
            <a:r>
              <a:rPr kumimoji="0" lang="fr-FR" sz="11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,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j-lt"/>
              <a:cs typeface="Arial" pitchFamily="34" charset="0"/>
            </a:endParaRPr>
          </a:p>
          <a:p>
            <a:pPr marL="85725" lvl="1" indent="-85725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fr-FR" sz="1100" dirty="0">
                <a:solidFill>
                  <a:srgbClr val="002060"/>
                </a:solidFill>
                <a:latin typeface="+mj-lt"/>
                <a:cs typeface="Arial" pitchFamily="34" charset="0"/>
              </a:rPr>
              <a:t>L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es conversations créent</a:t>
            </a:r>
            <a:r>
              <a:rPr kumimoji="0" lang="fr-FR" sz="11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 le terrain commun pour </a:t>
            </a:r>
            <a:r>
              <a:rPr lang="fr-FR" sz="11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énoncer, </a:t>
            </a:r>
            <a:r>
              <a:rPr lang="fr-FR" sz="1100" dirty="0">
                <a:solidFill>
                  <a:srgbClr val="002060"/>
                </a:solidFill>
                <a:latin typeface="+mj-lt"/>
                <a:cs typeface="Arial" pitchFamily="34" charset="0"/>
              </a:rPr>
              <a:t>développer </a:t>
            </a:r>
            <a:r>
              <a:rPr lang="fr-FR" sz="1100" b="1" dirty="0">
                <a:solidFill>
                  <a:srgbClr val="002060"/>
                </a:solidFill>
                <a:latin typeface="+mj-lt"/>
                <a:cs typeface="Arial" pitchFamily="34" charset="0"/>
              </a:rPr>
              <a:t>des idées</a:t>
            </a:r>
            <a:r>
              <a:rPr lang="fr-FR" sz="1100" dirty="0">
                <a:solidFill>
                  <a:srgbClr val="002060"/>
                </a:solidFill>
                <a:latin typeface="+mj-lt"/>
                <a:cs typeface="Arial" pitchFamily="34" charset="0"/>
              </a:rPr>
              <a:t>, établir </a:t>
            </a:r>
            <a:r>
              <a:rPr lang="fr-FR" sz="1100" b="1" dirty="0">
                <a:solidFill>
                  <a:srgbClr val="002060"/>
                </a:solidFill>
                <a:latin typeface="+mj-lt"/>
                <a:cs typeface="Arial" pitchFamily="34" charset="0"/>
              </a:rPr>
              <a:t>des priorités </a:t>
            </a:r>
            <a:r>
              <a:rPr lang="fr-FR" sz="1100" dirty="0">
                <a:solidFill>
                  <a:srgbClr val="002060"/>
                </a:solidFill>
                <a:latin typeface="+mj-lt"/>
                <a:cs typeface="Arial" pitchFamily="34" charset="0"/>
              </a:rPr>
              <a:t>,</a:t>
            </a:r>
            <a:r>
              <a:rPr lang="fr-FR" sz="11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 </a:t>
            </a:r>
            <a:r>
              <a:rPr lang="fr-FR" sz="1100" dirty="0">
                <a:solidFill>
                  <a:srgbClr val="002060"/>
                </a:solidFill>
                <a:latin typeface="+mj-lt"/>
                <a:cs typeface="Arial" pitchFamily="34" charset="0"/>
              </a:rPr>
              <a:t>générer des </a:t>
            </a:r>
            <a:r>
              <a:rPr lang="fr-FR" sz="1100" b="1" dirty="0">
                <a:solidFill>
                  <a:srgbClr val="002060"/>
                </a:solidFill>
                <a:latin typeface="+mj-lt"/>
                <a:cs typeface="Arial" pitchFamily="34" charset="0"/>
              </a:rPr>
              <a:t>plans d'actions  </a:t>
            </a:r>
            <a:r>
              <a:rPr lang="fr-FR" sz="1100" dirty="0">
                <a:solidFill>
                  <a:srgbClr val="002060"/>
                </a:solidFill>
                <a:latin typeface="+mj-lt"/>
                <a:cs typeface="Arial" pitchFamily="34" charset="0"/>
              </a:rPr>
              <a:t>à </a:t>
            </a:r>
            <a:r>
              <a:rPr lang="fr-FR" sz="11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poursuivre, </a:t>
            </a:r>
            <a:r>
              <a:rPr lang="fr-FR" sz="11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planifier </a:t>
            </a:r>
            <a:r>
              <a:rPr lang="fr-FR" sz="1100" dirty="0">
                <a:solidFill>
                  <a:srgbClr val="002060"/>
                </a:solidFill>
                <a:latin typeface="+mj-lt"/>
                <a:cs typeface="Arial" pitchFamily="34" charset="0"/>
              </a:rPr>
              <a:t>leur </a:t>
            </a:r>
            <a:r>
              <a:rPr lang="fr-FR" sz="1100" b="1" dirty="0">
                <a:solidFill>
                  <a:srgbClr val="002060"/>
                </a:solidFill>
                <a:latin typeface="+mj-lt"/>
                <a:cs typeface="Arial" pitchFamily="34" charset="0"/>
              </a:rPr>
              <a:t>mise en </a:t>
            </a:r>
            <a:r>
              <a:rPr lang="fr-FR" sz="1100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œuvre</a:t>
            </a:r>
            <a:r>
              <a:rPr lang="fr-FR" sz="1100" dirty="0">
                <a:solidFill>
                  <a:srgbClr val="002060"/>
                </a:solidFill>
                <a:latin typeface="+mj-lt"/>
                <a:cs typeface="Arial" pitchFamily="34" charset="0"/>
              </a:rPr>
              <a:t>,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j-lt"/>
              <a:cs typeface="Arial" pitchFamily="34" charset="0"/>
            </a:endParaRPr>
          </a:p>
          <a:p>
            <a:pPr marL="85725" marR="0" lvl="1" indent="-85725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D’</a:t>
            </a:r>
            <a:r>
              <a:rPr kumimoji="0" lang="fr-FR" sz="11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apprendre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 des expériences et des connaissances des autres dans un </a:t>
            </a:r>
            <a:r>
              <a:rPr kumimoji="0" lang="fr-FR" sz="11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climat convivial</a:t>
            </a:r>
            <a:r>
              <a:rPr kumimoji="0" lang="fr-FR" sz="11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cs typeface="Arial" pitchFamily="34" charset="0"/>
              </a:rPr>
              <a:t>de créativité, de respect et de responsabilité .</a:t>
            </a:r>
          </a:p>
          <a:p>
            <a:pPr marL="0" marR="0" lvl="1" algn="l" defTabSz="914400" rtl="0" eaLnBrk="1" fontAlgn="base" latinLnBrk="0" hangingPunct="1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Futura Lt BT" charset="0"/>
                <a:cs typeface="Arial" pitchFamily="34" charset="0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12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Futura Lt BT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Flèche droite 20"/>
          <p:cNvSpPr/>
          <p:nvPr/>
        </p:nvSpPr>
        <p:spPr>
          <a:xfrm>
            <a:off x="245790" y="5363706"/>
            <a:ext cx="216024" cy="1920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lèche droite 23"/>
          <p:cNvSpPr/>
          <p:nvPr/>
        </p:nvSpPr>
        <p:spPr>
          <a:xfrm>
            <a:off x="3537012" y="5382756"/>
            <a:ext cx="216024" cy="1920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 rot="1151580">
            <a:off x="4541066" y="4576741"/>
            <a:ext cx="1845187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400" b="1" i="1" dirty="0" smtClean="0">
                <a:latin typeface="+mj-lt"/>
              </a:rPr>
              <a:t>Soyez prêt à être </a:t>
            </a:r>
            <a:r>
              <a:rPr lang="fr-CA" sz="1400" b="1" i="1" dirty="0" err="1" smtClean="0">
                <a:latin typeface="+mj-lt"/>
              </a:rPr>
              <a:t>surpris-e</a:t>
            </a:r>
            <a:r>
              <a:rPr lang="fr-CA" sz="1400" b="1" i="1" dirty="0" smtClean="0">
                <a:latin typeface="+mj-lt"/>
              </a:rPr>
              <a:t> !</a:t>
            </a:r>
            <a:endParaRPr lang="fr-FR" sz="1400" b="1" i="1" dirty="0">
              <a:latin typeface="+mj-lt"/>
            </a:endParaRPr>
          </a:p>
        </p:txBody>
      </p:sp>
      <p:pic>
        <p:nvPicPr>
          <p:cNvPr id="2" name="Picture 2" descr="C:\Users\evelyne\Documents\KHEPRI Developpement\Formation Perso Evelyne\Sophrologie\BETEN\Communication FO\logo Bet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648" y="179512"/>
            <a:ext cx="898005" cy="1041948"/>
          </a:xfrm>
          <a:prstGeom prst="rect">
            <a:avLst/>
          </a:prstGeom>
          <a:noFill/>
        </p:spPr>
      </p:pic>
      <p:pic>
        <p:nvPicPr>
          <p:cNvPr id="3" name="Picture 3" descr="C:\Users\evelyne\Documents\KHEPRI Developpement\Formation Perso Evelyne\Sophrologie\BETEN\Communication FO\Logo-arom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68760" y="179512"/>
            <a:ext cx="1012935" cy="10452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1090447"/>
            <a:ext cx="6172200" cy="1524000"/>
          </a:xfr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fr-CA" sz="2400" b="1" dirty="0" smtClean="0">
                <a:solidFill>
                  <a:schemeClr val="accent1">
                    <a:lumMod val="75000"/>
                  </a:schemeClr>
                </a:solidFill>
              </a:rPr>
              <a:t>Informations pratiques </a:t>
            </a:r>
            <a:br>
              <a:rPr lang="fr-CA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CA" sz="2400" b="1" dirty="0" smtClean="0">
                <a:solidFill>
                  <a:schemeClr val="accent1">
                    <a:lumMod val="75000"/>
                  </a:schemeClr>
                </a:solidFill>
              </a:rPr>
              <a:t>&amp; confirmation</a:t>
            </a:r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771080"/>
            <a:ext cx="3030141" cy="853016"/>
          </a:xfrm>
        </p:spPr>
        <p:txBody>
          <a:bodyPr/>
          <a:lstStyle/>
          <a:p>
            <a:r>
              <a:rPr lang="fr-CA" dirty="0" smtClean="0">
                <a:solidFill>
                  <a:schemeClr val="accent1">
                    <a:lumMod val="75000"/>
                  </a:schemeClr>
                </a:solidFill>
              </a:rPr>
              <a:t>Informations pratiques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624096"/>
            <a:ext cx="3158108" cy="4548304"/>
          </a:xfrm>
        </p:spPr>
        <p:txBody>
          <a:bodyPr>
            <a:normAutofit/>
          </a:bodyPr>
          <a:lstStyle/>
          <a:p>
            <a:endParaRPr lang="fr-CA" sz="1400" b="1" dirty="0" smtClean="0">
              <a:solidFill>
                <a:srgbClr val="0070C0"/>
              </a:solidFill>
            </a:endParaRPr>
          </a:p>
          <a:p>
            <a:r>
              <a:rPr lang="fr-CA" sz="1400" b="1" dirty="0" smtClean="0">
                <a:solidFill>
                  <a:srgbClr val="0070C0"/>
                </a:solidFill>
              </a:rPr>
              <a:t>Repas et pauses </a:t>
            </a:r>
            <a:endParaRPr lang="fr-CA" sz="14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CA" sz="1400" dirty="0" smtClean="0">
                <a:solidFill>
                  <a:srgbClr val="0070C0"/>
                </a:solidFill>
              </a:rPr>
              <a:t>	Chacun apportera ce qui lui plaira de partager avec les </a:t>
            </a:r>
            <a:r>
              <a:rPr lang="fr-CA" sz="1400" dirty="0" smtClean="0">
                <a:solidFill>
                  <a:srgbClr val="0070C0"/>
                </a:solidFill>
              </a:rPr>
              <a:t>autres, pendant </a:t>
            </a:r>
            <a:r>
              <a:rPr lang="fr-CA" sz="1400" dirty="0" smtClean="0">
                <a:solidFill>
                  <a:srgbClr val="0070C0"/>
                </a:solidFill>
              </a:rPr>
              <a:t>ces 12 jours </a:t>
            </a:r>
            <a:r>
              <a:rPr lang="fr-CA" sz="1400" dirty="0" smtClean="0">
                <a:solidFill>
                  <a:srgbClr val="0070C0"/>
                </a:solidFill>
              </a:rPr>
              <a:t>particuliers.</a:t>
            </a:r>
            <a:endParaRPr lang="fr-FR" sz="14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CA" sz="1400" dirty="0" smtClean="0">
                <a:solidFill>
                  <a:srgbClr val="0070C0"/>
                </a:solidFill>
              </a:rPr>
              <a:t> </a:t>
            </a:r>
            <a:r>
              <a:rPr lang="fr-CA" sz="1400" dirty="0" smtClean="0">
                <a:solidFill>
                  <a:srgbClr val="0070C0"/>
                </a:solidFill>
              </a:rPr>
              <a:t>	</a:t>
            </a:r>
            <a:r>
              <a:rPr lang="fr-CA" sz="1400" i="1" dirty="0" smtClean="0">
                <a:solidFill>
                  <a:srgbClr val="0070C0"/>
                </a:solidFill>
              </a:rPr>
              <a:t>N'hésitez </a:t>
            </a:r>
            <a:r>
              <a:rPr lang="fr-CA" sz="1400" i="1" dirty="0" smtClean="0">
                <a:solidFill>
                  <a:srgbClr val="0070C0"/>
                </a:solidFill>
              </a:rPr>
              <a:t>pas à vous surprendre !</a:t>
            </a:r>
          </a:p>
          <a:p>
            <a:r>
              <a:rPr lang="fr-CA" sz="1400" b="1" dirty="0" smtClean="0">
                <a:solidFill>
                  <a:srgbClr val="0070C0"/>
                </a:solidFill>
              </a:rPr>
              <a:t>Où</a:t>
            </a:r>
            <a:r>
              <a:rPr lang="fr-CA" sz="1400" b="1" dirty="0" smtClean="0">
                <a:solidFill>
                  <a:srgbClr val="0070C0"/>
                </a:solidFill>
              </a:rPr>
              <a:t> </a:t>
            </a:r>
            <a:r>
              <a:rPr lang="fr-CA" sz="1400" dirty="0" smtClean="0">
                <a:solidFill>
                  <a:srgbClr val="0070C0"/>
                </a:solidFill>
              </a:rPr>
              <a:t>: </a:t>
            </a:r>
            <a:r>
              <a:rPr lang="fr-CA" sz="1400" dirty="0" smtClean="0">
                <a:solidFill>
                  <a:srgbClr val="0070C0"/>
                </a:solidFill>
              </a:rPr>
              <a:t>S</a:t>
            </a:r>
            <a:r>
              <a:rPr lang="fr-CA" sz="1400" dirty="0" smtClean="0">
                <a:solidFill>
                  <a:srgbClr val="0070C0"/>
                </a:solidFill>
              </a:rPr>
              <a:t>alle </a:t>
            </a:r>
            <a:r>
              <a:rPr lang="fr-CA" sz="1400" dirty="0" smtClean="0">
                <a:solidFill>
                  <a:srgbClr val="0070C0"/>
                </a:solidFill>
              </a:rPr>
              <a:t>Métal</a:t>
            </a:r>
            <a:endParaRPr lang="fr-FR" sz="1400" dirty="0" smtClean="0">
              <a:solidFill>
                <a:srgbClr val="0070C0"/>
              </a:solidFill>
            </a:endParaRPr>
          </a:p>
          <a:p>
            <a:r>
              <a:rPr lang="fr-CA" sz="1400" b="1" dirty="0" smtClean="0">
                <a:solidFill>
                  <a:srgbClr val="0070C0"/>
                </a:solidFill>
              </a:rPr>
              <a:t>Habillement</a:t>
            </a:r>
            <a:r>
              <a:rPr lang="fr-CA" sz="1400" dirty="0" smtClean="0">
                <a:solidFill>
                  <a:srgbClr val="0070C0"/>
                </a:solidFill>
              </a:rPr>
              <a:t> </a:t>
            </a:r>
            <a:r>
              <a:rPr lang="fr-CA" sz="1400" b="1" dirty="0" smtClean="0">
                <a:solidFill>
                  <a:srgbClr val="0070C0"/>
                </a:solidFill>
              </a:rPr>
              <a:t>:</a:t>
            </a:r>
            <a:r>
              <a:rPr lang="fr-CA" sz="1400" dirty="0" smtClean="0">
                <a:solidFill>
                  <a:srgbClr val="0070C0"/>
                </a:solidFill>
              </a:rPr>
              <a:t> </a:t>
            </a:r>
            <a:r>
              <a:rPr lang="fr-CA" sz="1400" dirty="0" smtClean="0">
                <a:solidFill>
                  <a:srgbClr val="0070C0"/>
                </a:solidFill>
              </a:rPr>
              <a:t>Tenue </a:t>
            </a:r>
            <a:r>
              <a:rPr lang="fr-CA" sz="1400" dirty="0" smtClean="0">
                <a:solidFill>
                  <a:srgbClr val="0070C0"/>
                </a:solidFill>
              </a:rPr>
              <a:t>décontractée suggérée</a:t>
            </a:r>
          </a:p>
          <a:p>
            <a:r>
              <a:rPr lang="fr-CA" sz="1400" b="1" dirty="0" smtClean="0">
                <a:solidFill>
                  <a:srgbClr val="0070C0"/>
                </a:solidFill>
              </a:rPr>
              <a:t>Carnet de route</a:t>
            </a:r>
            <a:r>
              <a:rPr lang="fr-CA" sz="1400" dirty="0" smtClean="0">
                <a:solidFill>
                  <a:srgbClr val="0070C0"/>
                </a:solidFill>
              </a:rPr>
              <a:t>: Prévoir un bloc note ou cahier</a:t>
            </a:r>
          </a:p>
          <a:p>
            <a:r>
              <a:rPr lang="fr-CA" sz="1400" dirty="0" smtClean="0">
                <a:solidFill>
                  <a:srgbClr val="0070C0"/>
                </a:solidFill>
              </a:rPr>
              <a:t>Et venez avec votre envie d'apprendre</a:t>
            </a:r>
          </a:p>
          <a:p>
            <a:endParaRPr lang="fr-CA" sz="1400" dirty="0" smtClean="0">
              <a:solidFill>
                <a:srgbClr val="0070C0"/>
              </a:solidFill>
            </a:endParaRPr>
          </a:p>
          <a:p>
            <a:endParaRPr lang="fr-FR" sz="1400" dirty="0" smtClean="0">
              <a:solidFill>
                <a:srgbClr val="0070C0"/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771080"/>
            <a:ext cx="3031331" cy="853016"/>
          </a:xfrm>
        </p:spPr>
        <p:txBody>
          <a:bodyPr/>
          <a:lstStyle/>
          <a:p>
            <a:r>
              <a:rPr lang="fr-CA" dirty="0" smtClean="0">
                <a:solidFill>
                  <a:schemeClr val="accent1">
                    <a:lumMod val="75000"/>
                  </a:schemeClr>
                </a:solidFill>
              </a:rPr>
              <a:t>Confirmation :</a:t>
            </a:r>
          </a:p>
          <a:p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624096"/>
            <a:ext cx="3031331" cy="454830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fr-FR" dirty="0" smtClean="0"/>
          </a:p>
          <a:p>
            <a:r>
              <a:rPr lang="fr-CA" sz="2200" dirty="0" smtClean="0">
                <a:solidFill>
                  <a:srgbClr val="0070C0"/>
                </a:solidFill>
              </a:rPr>
              <a:t>Veuillez confirmer votre participation et tous besoins spéciaux </a:t>
            </a:r>
            <a:r>
              <a:rPr lang="fr-CA" sz="2200" dirty="0" smtClean="0">
                <a:solidFill>
                  <a:srgbClr val="0070C0"/>
                </a:solidFill>
              </a:rPr>
              <a:t>pour </a:t>
            </a:r>
            <a:r>
              <a:rPr lang="fr-CA" sz="2200" dirty="0" smtClean="0">
                <a:solidFill>
                  <a:srgbClr val="FF0000"/>
                </a:solidFill>
              </a:rPr>
              <a:t>le </a:t>
            </a:r>
            <a:r>
              <a:rPr lang="fr-CA" sz="2200" dirty="0" smtClean="0">
                <a:solidFill>
                  <a:srgbClr val="FF0000"/>
                </a:solidFill>
              </a:rPr>
              <a:t>19-11 </a:t>
            </a:r>
            <a:r>
              <a:rPr lang="fr-CA" sz="2200" dirty="0" smtClean="0">
                <a:solidFill>
                  <a:srgbClr val="0070C0"/>
                </a:solidFill>
              </a:rPr>
              <a:t>en complétant le formulaire d’inscription ci-dessous :</a:t>
            </a:r>
            <a:endParaRPr lang="fr-FR" sz="2200" dirty="0" smtClean="0">
              <a:solidFill>
                <a:srgbClr val="0070C0"/>
              </a:solidFill>
            </a:endParaRPr>
          </a:p>
          <a:p>
            <a:r>
              <a:rPr lang="fr-CA" sz="2200" dirty="0" smtClean="0">
                <a:solidFill>
                  <a:srgbClr val="0070C0"/>
                </a:solidFill>
              </a:rPr>
              <a:t> </a:t>
            </a:r>
            <a:endParaRPr lang="fr-FR" sz="2200" dirty="0" smtClean="0">
              <a:solidFill>
                <a:srgbClr val="0070C0"/>
              </a:solidFill>
            </a:endParaRPr>
          </a:p>
          <a:p>
            <a:r>
              <a:rPr lang="fr-CA" sz="2200" u="sng" dirty="0" smtClean="0">
                <a:solidFill>
                  <a:srgbClr val="0070C0"/>
                </a:solidFill>
              </a:rPr>
              <a:t>Fiche d’inscription</a:t>
            </a:r>
            <a:endParaRPr lang="fr-FR" sz="22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CA" sz="2200" dirty="0" smtClean="0">
                <a:solidFill>
                  <a:srgbClr val="0070C0"/>
                </a:solidFill>
              </a:rPr>
              <a:t> </a:t>
            </a:r>
            <a:endParaRPr lang="fr-FR" sz="2200" dirty="0" smtClean="0">
              <a:solidFill>
                <a:srgbClr val="0070C0"/>
              </a:solidFill>
            </a:endParaRPr>
          </a:p>
          <a:p>
            <a:r>
              <a:rPr lang="fr-CA" sz="2200" dirty="0" smtClean="0">
                <a:solidFill>
                  <a:srgbClr val="0070C0"/>
                </a:solidFill>
              </a:rPr>
              <a:t>Nom </a:t>
            </a:r>
            <a:r>
              <a:rPr lang="fr-FR" sz="2200" dirty="0" smtClean="0">
                <a:solidFill>
                  <a:srgbClr val="0070C0"/>
                </a:solidFill>
              </a:rPr>
              <a:t>:</a:t>
            </a:r>
          </a:p>
          <a:p>
            <a:r>
              <a:rPr lang="fr-FR" sz="2200" dirty="0" smtClean="0">
                <a:solidFill>
                  <a:srgbClr val="0070C0"/>
                </a:solidFill>
              </a:rPr>
              <a:t>Prénom :</a:t>
            </a:r>
          </a:p>
          <a:p>
            <a:pPr>
              <a:buNone/>
            </a:pPr>
            <a:r>
              <a:rPr lang="fr-CA" sz="2200" dirty="0" smtClean="0">
                <a:solidFill>
                  <a:srgbClr val="0070C0"/>
                </a:solidFill>
              </a:rPr>
              <a:t>  </a:t>
            </a:r>
            <a:endParaRPr lang="fr-FR" sz="22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fr-CA" sz="2200" dirty="0" smtClean="0">
              <a:solidFill>
                <a:srgbClr val="0070C0"/>
              </a:solidFill>
            </a:endParaRPr>
          </a:p>
          <a:p>
            <a:r>
              <a:rPr lang="fr-CA" sz="2200" dirty="0" smtClean="0">
                <a:solidFill>
                  <a:srgbClr val="0070C0"/>
                </a:solidFill>
              </a:rPr>
              <a:t>Avez-vous des questions </a:t>
            </a:r>
            <a:r>
              <a:rPr lang="fr-CA" dirty="0" smtClean="0">
                <a:solidFill>
                  <a:srgbClr val="0070C0"/>
                </a:solidFill>
              </a:rPr>
              <a:t> </a:t>
            </a:r>
            <a:r>
              <a:rPr lang="fr-CA" dirty="0" smtClean="0">
                <a:solidFill>
                  <a:srgbClr val="0070C0"/>
                </a:solidFill>
              </a:rPr>
              <a:t>?</a:t>
            </a:r>
            <a:endParaRPr lang="fr-FR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244</Words>
  <Application>Microsoft Office PowerPoint</Application>
  <PresentationFormat>Affichage à l'écran (4:3)</PresentationFormat>
  <Paragraphs>53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"Construire ensemble l'organisation de l'Equipe BETEN France de demain"</vt:lpstr>
      <vt:lpstr>Informations pratiques  &amp; confirmation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"Construire ensemble l'organisation de l'équipe Beten France demain"</dc:title>
  <dc:creator>evelyne</dc:creator>
  <cp:lastModifiedBy>evelyne</cp:lastModifiedBy>
  <cp:revision>17</cp:revision>
  <dcterms:created xsi:type="dcterms:W3CDTF">2012-10-24T21:02:37Z</dcterms:created>
  <dcterms:modified xsi:type="dcterms:W3CDTF">2012-11-05T16:05:07Z</dcterms:modified>
</cp:coreProperties>
</file>