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5"/>
  </p:handoutMasterIdLst>
  <p:sldIdLst>
    <p:sldId id="256" r:id="rId2"/>
    <p:sldId id="257" r:id="rId3"/>
    <p:sldId id="265" r:id="rId4"/>
    <p:sldId id="258" r:id="rId5"/>
    <p:sldId id="266" r:id="rId6"/>
    <p:sldId id="259" r:id="rId7"/>
    <p:sldId id="260" r:id="rId8"/>
    <p:sldId id="261" r:id="rId9"/>
    <p:sldId id="262" r:id="rId10"/>
    <p:sldId id="267" r:id="rId11"/>
    <p:sldId id="268" r:id="rId12"/>
    <p:sldId id="269" r:id="rId13"/>
    <p:sldId id="271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599" autoAdjust="0"/>
  </p:normalViewPr>
  <p:slideViewPr>
    <p:cSldViewPr>
      <p:cViewPr>
        <p:scale>
          <a:sx n="100" d="100"/>
          <a:sy n="100" d="100"/>
        </p:scale>
        <p:origin x="1134" y="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09D87-7946-45D4-94F5-F64BEA91F75D}" type="datetimeFigureOut">
              <a:rPr lang="fr-FR" smtClean="0"/>
              <a:t>17/10/2012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B4CF03-B1AB-4EED-93E9-D97F078C984C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44463"/>
            <a:ext cx="8229600" cy="1311275"/>
          </a:xfrm>
        </p:spPr>
        <p:txBody>
          <a:bodyPr/>
          <a:lstStyle>
            <a:lvl1pPr>
              <a:defRPr sz="4000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371600"/>
            <a:ext cx="8229600" cy="53340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81000" y="6324600"/>
            <a:ext cx="1752600" cy="304800"/>
          </a:xfrm>
        </p:spPr>
        <p:txBody>
          <a:bodyPr/>
          <a:lstStyle>
            <a:lvl1pPr>
              <a:defRPr smtClean="0"/>
            </a:lvl1pPr>
          </a:lstStyle>
          <a:p>
            <a:fld id="{6A760B46-3EB8-4C43-A3AA-1695820C4E90}" type="datetimeFigureOut">
              <a:rPr lang="fr-FR" smtClean="0"/>
              <a:pPr/>
              <a:t>17/10/2012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324600"/>
            <a:ext cx="4343400" cy="304800"/>
          </a:xfrm>
        </p:spPr>
        <p:txBody>
          <a:bodyPr/>
          <a:lstStyle>
            <a:lvl1pPr>
              <a:defRPr smtClean="0"/>
            </a:lvl1pPr>
          </a:lstStyle>
          <a:p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324600"/>
            <a:ext cx="1905000" cy="304800"/>
          </a:xfrm>
        </p:spPr>
        <p:txBody>
          <a:bodyPr/>
          <a:lstStyle>
            <a:lvl1pPr>
              <a:defRPr smtClean="0"/>
            </a:lvl1pPr>
          </a:lstStyle>
          <a:p>
            <a:fld id="{2A5168F2-17C6-45A0-94CC-9E31183C29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760B46-3EB8-4C43-A3AA-1695820C4E90}" type="datetimeFigureOut">
              <a:rPr lang="fr-FR" smtClean="0"/>
              <a:pPr/>
              <a:t>17/10/2012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5168F2-17C6-45A0-94CC-9E31183C29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91300" y="381000"/>
            <a:ext cx="1943100" cy="55626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76900" cy="55626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760B46-3EB8-4C43-A3AA-1695820C4E90}" type="datetimeFigureOut">
              <a:rPr lang="fr-FR" smtClean="0"/>
              <a:pPr/>
              <a:t>17/10/2012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5168F2-17C6-45A0-94CC-9E31183C29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760B46-3EB8-4C43-A3AA-1695820C4E90}" type="datetimeFigureOut">
              <a:rPr lang="fr-FR" smtClean="0"/>
              <a:pPr/>
              <a:t>17/10/2012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5168F2-17C6-45A0-94CC-9E31183C29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760B46-3EB8-4C43-A3AA-1695820C4E90}" type="datetimeFigureOut">
              <a:rPr lang="fr-FR" smtClean="0"/>
              <a:pPr/>
              <a:t>17/10/2012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5168F2-17C6-45A0-94CC-9E31183C29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760B46-3EB8-4C43-A3AA-1695820C4E90}" type="datetimeFigureOut">
              <a:rPr lang="fr-FR" smtClean="0"/>
              <a:pPr/>
              <a:t>17/10/2012</a:t>
            </a:fld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5168F2-17C6-45A0-94CC-9E31183C29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760B46-3EB8-4C43-A3AA-1695820C4E90}" type="datetimeFigureOut">
              <a:rPr lang="fr-FR" smtClean="0"/>
              <a:pPr/>
              <a:t>17/10/2012</a:t>
            </a:fld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5168F2-17C6-45A0-94CC-9E31183C29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760B46-3EB8-4C43-A3AA-1695820C4E90}" type="datetimeFigureOut">
              <a:rPr lang="fr-FR" smtClean="0"/>
              <a:pPr/>
              <a:t>17/10/2012</a:t>
            </a:fld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5168F2-17C6-45A0-94CC-9E31183C29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760B46-3EB8-4C43-A3AA-1695820C4E90}" type="datetimeFigureOut">
              <a:rPr lang="fr-FR" smtClean="0"/>
              <a:pPr/>
              <a:t>17/10/2012</a:t>
            </a:fld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5168F2-17C6-45A0-94CC-9E31183C29E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760B46-3EB8-4C43-A3AA-1695820C4E90}" type="datetimeFigureOut">
              <a:rPr lang="fr-FR" smtClean="0"/>
              <a:pPr/>
              <a:t>17/10/2012</a:t>
            </a:fld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5168F2-17C6-45A0-94CC-9E31183C29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760B46-3EB8-4C43-A3AA-1695820C4E90}" type="datetimeFigureOut">
              <a:rPr lang="fr-FR" smtClean="0"/>
              <a:pPr/>
              <a:t>17/10/2012</a:t>
            </a:fld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5168F2-17C6-45A0-94CC-9E31183C29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667000" y="6324600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/>
            </a:lvl1pPr>
          </a:lstStyle>
          <a:p>
            <a:fld id="{6A760B46-3EB8-4C43-A3AA-1695820C4E90}" type="datetimeFigureOut">
              <a:rPr lang="fr-FR" smtClean="0"/>
              <a:pPr/>
              <a:t>17/10/2012</a:t>
            </a:fld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148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324600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fld id="{2A5168F2-17C6-45A0-94CC-9E31183C29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hyperlink" Target="http://www.dianegibeault.com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chemeClr val="accent1"/>
                </a:solidFill>
              </a:rPr>
              <a:t>FORUM OUVERT</a:t>
            </a:r>
            <a:endParaRPr lang="fr-FR" b="1" dirty="0">
              <a:solidFill>
                <a:schemeClr val="accent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09600" y="1124744"/>
            <a:ext cx="8229600" cy="533400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chemeClr val="accent1"/>
                </a:solidFill>
                <a:latin typeface="+mj-lt"/>
              </a:rPr>
              <a:t>(Open Space Technology)</a:t>
            </a:r>
            <a:endParaRPr lang="fr-FR" b="1" dirty="0">
              <a:solidFill>
                <a:schemeClr val="accent1"/>
              </a:solidFill>
              <a:latin typeface="+mj-lt"/>
            </a:endParaRPr>
          </a:p>
        </p:txBody>
      </p:sp>
      <p:pic>
        <p:nvPicPr>
          <p:cNvPr id="1026" name="Picture 2" descr="C:\Users\sylvie\Desktop\logokhepride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95851" cy="548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1680" y="381000"/>
            <a:ext cx="7200800" cy="762000"/>
          </a:xfrm>
        </p:spPr>
        <p:txBody>
          <a:bodyPr/>
          <a:lstStyle/>
          <a:p>
            <a:pPr algn="ctr"/>
            <a:r>
              <a:rPr lang="fr-FR" sz="3200" b="1" dirty="0" smtClean="0">
                <a:solidFill>
                  <a:schemeClr val="accent1"/>
                </a:solidFill>
              </a:rPr>
              <a:t>Le tout contribue à...</a:t>
            </a:r>
            <a:endParaRPr lang="fr-FR" sz="3200" dirty="0">
              <a:solidFill>
                <a:schemeClr val="accent1"/>
              </a:solidFill>
            </a:endParaRPr>
          </a:p>
        </p:txBody>
      </p:sp>
      <p:pic>
        <p:nvPicPr>
          <p:cNvPr id="4" name="Picture 2" descr="C:\Users\sylvie\Desktop\logokhepride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95851" cy="548680"/>
          </a:xfrm>
          <a:prstGeom prst="rect">
            <a:avLst/>
          </a:prstGeom>
          <a:noFill/>
        </p:spPr>
      </p:pic>
      <p:grpSp>
        <p:nvGrpSpPr>
          <p:cNvPr id="5" name="Groupe 4"/>
          <p:cNvGrpSpPr/>
          <p:nvPr/>
        </p:nvGrpSpPr>
        <p:grpSpPr>
          <a:xfrm>
            <a:off x="755576" y="2020907"/>
            <a:ext cx="2834277" cy="1264077"/>
            <a:chOff x="432054" y="104081"/>
            <a:chExt cx="2834277" cy="1264077"/>
          </a:xfrm>
        </p:grpSpPr>
        <p:sp>
          <p:nvSpPr>
            <p:cNvPr id="6" name="Ellipse 5"/>
            <p:cNvSpPr/>
            <p:nvPr/>
          </p:nvSpPr>
          <p:spPr>
            <a:xfrm>
              <a:off x="432054" y="104081"/>
              <a:ext cx="2834277" cy="1264077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Ellipse 4"/>
            <p:cNvSpPr/>
            <p:nvPr/>
          </p:nvSpPr>
          <p:spPr>
            <a:xfrm>
              <a:off x="847125" y="257134"/>
              <a:ext cx="2004135" cy="8938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400" b="1" i="0" kern="1200" dirty="0" smtClean="0">
                  <a:solidFill>
                    <a:srgbClr val="002060"/>
                  </a:solidFill>
                  <a:latin typeface="Corbel" pitchFamily="34" charset="0"/>
                </a:rPr>
                <a:t>Meilleure Performance</a:t>
              </a:r>
              <a:endParaRPr lang="fr-FR" sz="2400" b="1" i="0" kern="1200" dirty="0">
                <a:solidFill>
                  <a:srgbClr val="002060"/>
                </a:solidFill>
                <a:latin typeface="Corbel" pitchFamily="34" charset="0"/>
              </a:endParaRPr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5621282" y="2060848"/>
            <a:ext cx="2767142" cy="1264077"/>
            <a:chOff x="4680520" y="216019"/>
            <a:chExt cx="2767142" cy="1264077"/>
          </a:xfrm>
        </p:grpSpPr>
        <p:sp>
          <p:nvSpPr>
            <p:cNvPr id="9" name="Ellipse 8"/>
            <p:cNvSpPr/>
            <p:nvPr/>
          </p:nvSpPr>
          <p:spPr>
            <a:xfrm>
              <a:off x="4680520" y="216019"/>
              <a:ext cx="2767142" cy="1264077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Ellipse 4"/>
            <p:cNvSpPr/>
            <p:nvPr/>
          </p:nvSpPr>
          <p:spPr>
            <a:xfrm>
              <a:off x="5085759" y="401139"/>
              <a:ext cx="1956664" cy="8938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400" b="1" kern="1200" dirty="0" smtClean="0">
                  <a:solidFill>
                    <a:srgbClr val="002060"/>
                  </a:solidFill>
                  <a:latin typeface="Corbel" pitchFamily="34" charset="0"/>
                </a:rPr>
                <a:t>Productivité accrue</a:t>
              </a:r>
              <a:endParaRPr lang="fr-FR" sz="2400" b="1" kern="1200" dirty="0">
                <a:solidFill>
                  <a:srgbClr val="002060"/>
                </a:solidFill>
                <a:latin typeface="Corbel" pitchFamily="34" charset="0"/>
              </a:endParaRPr>
            </a:p>
          </p:txBody>
        </p:sp>
      </p:grpSp>
      <p:grpSp>
        <p:nvGrpSpPr>
          <p:cNvPr id="11" name="Groupe 10"/>
          <p:cNvGrpSpPr/>
          <p:nvPr/>
        </p:nvGrpSpPr>
        <p:grpSpPr>
          <a:xfrm>
            <a:off x="2699792" y="4581128"/>
            <a:ext cx="3600400" cy="1512168"/>
            <a:chOff x="1428005" y="3121984"/>
            <a:chExt cx="3406374" cy="1264077"/>
          </a:xfrm>
        </p:grpSpPr>
        <p:sp>
          <p:nvSpPr>
            <p:cNvPr id="12" name="Ellipse 11"/>
            <p:cNvSpPr/>
            <p:nvPr/>
          </p:nvSpPr>
          <p:spPr>
            <a:xfrm>
              <a:off x="1428005" y="3121984"/>
              <a:ext cx="3406374" cy="1264077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Ellipse 4"/>
            <p:cNvSpPr/>
            <p:nvPr/>
          </p:nvSpPr>
          <p:spPr>
            <a:xfrm>
              <a:off x="1926857" y="3307104"/>
              <a:ext cx="2408670" cy="8938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" tIns="15240" rIns="15240" bIns="152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400" b="1" kern="1200" dirty="0" smtClean="0">
                  <a:solidFill>
                    <a:srgbClr val="002060"/>
                  </a:solidFill>
                  <a:latin typeface="Corbel" pitchFamily="34" charset="0"/>
                  <a:ea typeface="Batang" pitchFamily="18" charset="-127"/>
                </a:rPr>
                <a:t>Organisation</a:t>
              </a:r>
              <a:r>
                <a:rPr lang="fr-FR" sz="2400" b="1" kern="1200" dirty="0" smtClean="0">
                  <a:latin typeface="Corbel" pitchFamily="34" charset="0"/>
                  <a:ea typeface="Batang" pitchFamily="18" charset="-127"/>
                </a:rPr>
                <a:t> </a:t>
              </a:r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400" b="1" kern="1200" dirty="0" smtClean="0">
                  <a:solidFill>
                    <a:srgbClr val="002060"/>
                  </a:solidFill>
                  <a:latin typeface="Corbel" pitchFamily="34" charset="0"/>
                  <a:ea typeface="Batang" pitchFamily="18" charset="-127"/>
                </a:rPr>
                <a:t>plus agile</a:t>
              </a:r>
              <a:endParaRPr lang="fr-FR" sz="2400" b="1" kern="1200" dirty="0">
                <a:solidFill>
                  <a:srgbClr val="002060"/>
                </a:solidFill>
                <a:latin typeface="Corbel" pitchFamily="34" charset="0"/>
                <a:ea typeface="Batang" pitchFamily="18" charset="-127"/>
              </a:endParaRPr>
            </a:p>
          </p:txBody>
        </p:sp>
      </p:grpSp>
      <p:pic>
        <p:nvPicPr>
          <p:cNvPr id="14" name="Picture 2" descr="C:\Users\evelyne\Documents\KHEPRI Developpement\FORUM OUVERT\Awareness Forum Ouvert\Chaises_en_rond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2852936"/>
            <a:ext cx="3096344" cy="19339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1680" y="381000"/>
            <a:ext cx="7200800" cy="762000"/>
          </a:xfrm>
        </p:spPr>
        <p:txBody>
          <a:bodyPr/>
          <a:lstStyle/>
          <a:p>
            <a:pPr algn="ctr"/>
            <a:r>
              <a:rPr lang="fr-FR" sz="3200" b="1" dirty="0" smtClean="0">
                <a:solidFill>
                  <a:schemeClr val="accent1"/>
                </a:solidFill>
              </a:rPr>
              <a:t>Comment ça fonctionne ?</a:t>
            </a:r>
            <a:endParaRPr lang="fr-FR" sz="3200" dirty="0">
              <a:solidFill>
                <a:schemeClr val="accent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latin typeface="+mj-lt"/>
              </a:rPr>
              <a:t>Sans ordre du jour et sans table</a:t>
            </a:r>
            <a:endParaRPr lang="fr-FR" dirty="0" smtClean="0">
              <a:latin typeface="+mj-lt"/>
            </a:endParaRPr>
          </a:p>
          <a:p>
            <a:r>
              <a:rPr lang="fr-FR" dirty="0" smtClean="0">
                <a:latin typeface="+mj-lt"/>
              </a:rPr>
              <a:t>Toutes les questions sont explorées</a:t>
            </a:r>
            <a:endParaRPr lang="fr-FR" dirty="0" smtClean="0">
              <a:latin typeface="+mj-lt"/>
            </a:endParaRPr>
          </a:p>
          <a:p>
            <a:r>
              <a:rPr lang="fr-FR" dirty="0" smtClean="0">
                <a:latin typeface="+mj-lt"/>
              </a:rPr>
              <a:t>Tous les participants gardent une trace</a:t>
            </a:r>
            <a:endParaRPr lang="fr-FR" dirty="0" smtClean="0">
              <a:latin typeface="+mj-lt"/>
            </a:endParaRPr>
          </a:p>
          <a:p>
            <a:r>
              <a:rPr lang="fr-FR" dirty="0" smtClean="0">
                <a:latin typeface="+mj-lt"/>
              </a:rPr>
              <a:t>Un plan d'actions est élaborés</a:t>
            </a:r>
            <a:endParaRPr lang="fr-FR" dirty="0" smtClean="0">
              <a:latin typeface="+mj-lt"/>
            </a:endParaRPr>
          </a:p>
          <a:p>
            <a:r>
              <a:rPr lang="fr-FR" dirty="0" smtClean="0">
                <a:latin typeface="+mj-lt"/>
              </a:rPr>
              <a:t>Une réelle pédagogie de communication</a:t>
            </a:r>
            <a:endParaRPr lang="fr-FR" dirty="0" smtClean="0">
              <a:latin typeface="+mj-lt"/>
            </a:endParaRPr>
          </a:p>
          <a:p>
            <a:endParaRPr lang="fr-FR" dirty="0">
              <a:latin typeface="+mj-lt"/>
            </a:endParaRPr>
          </a:p>
        </p:txBody>
      </p:sp>
      <p:pic>
        <p:nvPicPr>
          <p:cNvPr id="4" name="Picture 2" descr="C:\Users\sylvie\Desktop\logokhepride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95851" cy="548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1680" y="381000"/>
            <a:ext cx="7200800" cy="762000"/>
          </a:xfrm>
        </p:spPr>
        <p:txBody>
          <a:bodyPr/>
          <a:lstStyle/>
          <a:p>
            <a:pPr algn="ctr"/>
            <a:r>
              <a:rPr lang="fr-FR" sz="3200" b="1" dirty="0" smtClean="0">
                <a:solidFill>
                  <a:schemeClr val="accent1"/>
                </a:solidFill>
              </a:rPr>
              <a:t>Les facteurs de succès</a:t>
            </a:r>
            <a:endParaRPr lang="fr-FR" sz="3200" dirty="0">
              <a:solidFill>
                <a:schemeClr val="accent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latin typeface="+mj-lt"/>
              </a:rPr>
              <a:t>Thème approprié et inspirant qui communique clairement le but</a:t>
            </a:r>
            <a:endParaRPr lang="fr-FR" dirty="0" smtClean="0">
              <a:latin typeface="+mj-lt"/>
            </a:endParaRPr>
          </a:p>
          <a:p>
            <a:r>
              <a:rPr lang="fr-FR" dirty="0" smtClean="0">
                <a:latin typeface="+mj-lt"/>
              </a:rPr>
              <a:t>Participation volontaire et intéressée</a:t>
            </a:r>
            <a:endParaRPr lang="fr-FR" dirty="0" smtClean="0">
              <a:latin typeface="+mj-lt"/>
            </a:endParaRPr>
          </a:p>
          <a:p>
            <a:r>
              <a:rPr lang="fr-FR" dirty="0" smtClean="0">
                <a:latin typeface="+mj-lt"/>
              </a:rPr>
              <a:t>Diversité des points de vue qui enrichit les résultats et encourage l'expression</a:t>
            </a:r>
            <a:endParaRPr lang="fr-FR" dirty="0" smtClean="0">
              <a:latin typeface="+mj-lt"/>
            </a:endParaRPr>
          </a:p>
          <a:p>
            <a:r>
              <a:rPr lang="fr-FR" dirty="0" smtClean="0">
                <a:latin typeface="+mj-lt"/>
              </a:rPr>
              <a:t>Durée adéquate pour atteindre une profondeur dans les échanges</a:t>
            </a:r>
            <a:endParaRPr lang="fr-FR" dirty="0" smtClean="0">
              <a:latin typeface="+mj-lt"/>
            </a:endParaRPr>
          </a:p>
          <a:p>
            <a:r>
              <a:rPr lang="fr-FR" dirty="0" smtClean="0">
                <a:latin typeface="+mj-lt"/>
              </a:rPr>
              <a:t>L'adhésion de la Direction</a:t>
            </a:r>
            <a:endParaRPr lang="fr-FR" dirty="0" smtClean="0">
              <a:latin typeface="+mj-lt"/>
            </a:endParaRPr>
          </a:p>
          <a:p>
            <a:endParaRPr lang="fr-FR" dirty="0">
              <a:latin typeface="+mj-lt"/>
            </a:endParaRPr>
          </a:p>
        </p:txBody>
      </p:sp>
      <p:pic>
        <p:nvPicPr>
          <p:cNvPr id="4" name="Picture 2" descr="C:\Users\sylvie\Desktop\logokhepride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95851" cy="548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3200" b="1" dirty="0" smtClean="0">
                <a:solidFill>
                  <a:schemeClr val="accent1"/>
                </a:solidFill>
              </a:rPr>
              <a:t>Points communs </a:t>
            </a:r>
            <a:r>
              <a:rPr lang="fr-FR" sz="3200" b="1" dirty="0" smtClean="0">
                <a:solidFill>
                  <a:schemeClr val="accent1"/>
                </a:solidFill>
              </a:rPr>
              <a:t>sophrologie – F.O. :</a:t>
            </a:r>
            <a:br>
              <a:rPr lang="fr-FR" sz="3200" b="1" dirty="0" smtClean="0">
                <a:solidFill>
                  <a:schemeClr val="accent1"/>
                </a:solidFill>
              </a:rPr>
            </a:br>
            <a:r>
              <a:rPr lang="fr-FR" sz="3200" b="1" dirty="0" smtClean="0">
                <a:solidFill>
                  <a:schemeClr val="accent1"/>
                </a:solidFill>
              </a:rPr>
              <a:t>Un rituel de communication</a:t>
            </a:r>
            <a:endParaRPr lang="fr-FR" sz="3200" b="1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>
                <a:latin typeface="+mj-lt"/>
              </a:rPr>
              <a:t>Sophrologie</a:t>
            </a:r>
            <a:endParaRPr lang="fr-FR" dirty="0">
              <a:latin typeface="+mj-lt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sz="2000" dirty="0" smtClean="0">
                <a:latin typeface="+mj-lt"/>
              </a:rPr>
              <a:t>Suspension de tout jugement</a:t>
            </a:r>
          </a:p>
          <a:p>
            <a:r>
              <a:rPr lang="fr-FR" sz="2000" dirty="0" smtClean="0">
                <a:latin typeface="+mj-lt"/>
              </a:rPr>
              <a:t>La mise entre parenthèse de ce que l'on sait ou croyons savoir</a:t>
            </a:r>
          </a:p>
          <a:p>
            <a:r>
              <a:rPr lang="fr-FR" sz="2000" dirty="0" smtClean="0">
                <a:latin typeface="+mj-lt"/>
              </a:rPr>
              <a:t>Approche phénoménologique</a:t>
            </a:r>
          </a:p>
          <a:p>
            <a:r>
              <a:rPr lang="fr-FR" sz="2000" dirty="0" smtClean="0">
                <a:latin typeface="+mj-lt"/>
              </a:rPr>
              <a:t>Vivre le changement dans sa façon d'appréhender sa relation aux autres et à soi-même grâce à la description de phénomènes vécus dans son corps.</a:t>
            </a:r>
          </a:p>
          <a:p>
            <a:r>
              <a:rPr lang="fr-FR" sz="2000" dirty="0" smtClean="0">
                <a:latin typeface="+mj-lt"/>
              </a:rPr>
              <a:t>Prise de contact avec son intuition, se faire confiance</a:t>
            </a:r>
          </a:p>
          <a:p>
            <a:endParaRPr lang="fr-FR" sz="2000" dirty="0">
              <a:latin typeface="+mj-lt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FR" dirty="0" smtClean="0">
                <a:latin typeface="+mj-lt"/>
              </a:rPr>
              <a:t>Forum Ouvert</a:t>
            </a:r>
            <a:endParaRPr lang="fr-FR" dirty="0">
              <a:latin typeface="+mj-lt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r-FR" sz="2000" dirty="0" smtClean="0">
                <a:latin typeface="+mj-lt"/>
              </a:rPr>
              <a:t>Etre présent entièrement  à soi-même et aux autres, avec respect</a:t>
            </a:r>
          </a:p>
          <a:p>
            <a:r>
              <a:rPr lang="fr-FR" sz="2000" dirty="0" smtClean="0">
                <a:latin typeface="+mj-lt"/>
              </a:rPr>
              <a:t>Parler </a:t>
            </a:r>
            <a:r>
              <a:rPr lang="fr-FR" sz="2000" smtClean="0">
                <a:latin typeface="+mj-lt"/>
              </a:rPr>
              <a:t>avec authenticité sans </a:t>
            </a:r>
            <a:r>
              <a:rPr lang="fr-FR" sz="2000" dirty="0" smtClean="0">
                <a:latin typeface="+mj-lt"/>
              </a:rPr>
              <a:t>blâmer ni juger (pas de négociation)</a:t>
            </a:r>
          </a:p>
          <a:p>
            <a:r>
              <a:rPr lang="fr-FR" sz="2000" dirty="0" smtClean="0">
                <a:latin typeface="+mj-lt"/>
              </a:rPr>
              <a:t>Etre à l'écoute de ce qui vient du coeur et qui est significatif</a:t>
            </a:r>
          </a:p>
          <a:p>
            <a:r>
              <a:rPr lang="fr-FR" sz="2000" dirty="0" smtClean="0">
                <a:latin typeface="+mj-lt"/>
              </a:rPr>
              <a:t>Etre ouvert aux résultats sans être accrochés à des attentes</a:t>
            </a:r>
          </a:p>
          <a:p>
            <a:r>
              <a:rPr lang="fr-FR" sz="2000" dirty="0" smtClean="0">
                <a:latin typeface="+mj-lt"/>
              </a:rPr>
              <a:t>Faire confiance à soi-même, au groupe et à la méthode</a:t>
            </a:r>
            <a:endParaRPr lang="fr-FR" sz="2000" dirty="0"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chemeClr val="accent1"/>
                </a:solidFill>
              </a:rPr>
              <a:t>Vocation</a:t>
            </a:r>
            <a:endParaRPr lang="fr-FR" b="1" dirty="0">
              <a:solidFill>
                <a:schemeClr val="accent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268760"/>
            <a:ext cx="7994848" cy="4674840"/>
          </a:xfrm>
        </p:spPr>
        <p:txBody>
          <a:bodyPr/>
          <a:lstStyle/>
          <a:p>
            <a:r>
              <a:rPr lang="fr-FR" sz="2800" dirty="0" smtClean="0"/>
              <a:t>V</a:t>
            </a:r>
            <a:r>
              <a:rPr lang="fr-FR" sz="2800" dirty="0" smtClean="0"/>
              <a:t>enu </a:t>
            </a:r>
            <a:r>
              <a:rPr lang="fr-FR" sz="2800" dirty="0" smtClean="0"/>
              <a:t>des USA, </a:t>
            </a:r>
            <a:r>
              <a:rPr lang="fr-FR" sz="2800" dirty="0" smtClean="0"/>
              <a:t>le F.O. est </a:t>
            </a:r>
            <a:r>
              <a:rPr lang="fr-FR" sz="2800" dirty="0" smtClean="0"/>
              <a:t>une </a:t>
            </a:r>
            <a:r>
              <a:rPr lang="fr-FR" sz="2800" dirty="0" smtClean="0">
                <a:solidFill>
                  <a:srgbClr val="002060"/>
                </a:solidFill>
              </a:rPr>
              <a:t>METHODE </a:t>
            </a:r>
            <a:r>
              <a:rPr lang="fr-FR" sz="2800" dirty="0" smtClean="0">
                <a:solidFill>
                  <a:srgbClr val="002060"/>
                </a:solidFill>
              </a:rPr>
              <a:t>d’animation PARTICIPATIVE </a:t>
            </a:r>
            <a:r>
              <a:rPr lang="fr-FR" sz="2800" dirty="0" smtClean="0">
                <a:solidFill>
                  <a:srgbClr val="002060"/>
                </a:solidFill>
              </a:rPr>
              <a:t>hors des sentiers battus </a:t>
            </a:r>
            <a:r>
              <a:rPr lang="fr-FR" sz="2800" dirty="0" smtClean="0"/>
              <a:t>pour </a:t>
            </a:r>
            <a:r>
              <a:rPr lang="fr-FR" dirty="0" smtClean="0"/>
              <a:t>:</a:t>
            </a:r>
          </a:p>
          <a:p>
            <a:pPr lvl="1">
              <a:buFont typeface="Wingdings" pitchFamily="2" charset="2"/>
              <a:buChar char="q"/>
            </a:pPr>
            <a:r>
              <a:rPr lang="fr-FR" sz="2400" dirty="0" smtClean="0"/>
              <a:t>Développer le leadership</a:t>
            </a:r>
          </a:p>
          <a:p>
            <a:pPr lvl="1">
              <a:buFont typeface="Wingdings" pitchFamily="2" charset="2"/>
              <a:buChar char="q"/>
            </a:pPr>
            <a:r>
              <a:rPr lang="fr-FR" sz="2400" dirty="0" smtClean="0"/>
              <a:t> Faire dialoguer le collectif</a:t>
            </a:r>
          </a:p>
          <a:p>
            <a:pPr lvl="1">
              <a:buFont typeface="Wingdings" pitchFamily="2" charset="2"/>
              <a:buChar char="q"/>
            </a:pPr>
            <a:r>
              <a:rPr lang="fr-FR" sz="2400" dirty="0" smtClean="0"/>
              <a:t> Fusionner les équipes</a:t>
            </a:r>
          </a:p>
          <a:p>
            <a:pPr lvl="1">
              <a:buFont typeface="Wingdings" pitchFamily="2" charset="2"/>
              <a:buChar char="q"/>
            </a:pPr>
            <a:r>
              <a:rPr lang="fr-FR" sz="2400" dirty="0" smtClean="0"/>
              <a:t> Appuyer la transformation</a:t>
            </a:r>
          </a:p>
          <a:p>
            <a:pPr lvl="1">
              <a:buFont typeface="Wingdings" pitchFamily="2" charset="2"/>
              <a:buChar char="q"/>
            </a:pPr>
            <a:r>
              <a:rPr lang="fr-FR" sz="2400" dirty="0" smtClean="0"/>
              <a:t> Accélérer les projets</a:t>
            </a:r>
          </a:p>
          <a:p>
            <a:pPr lvl="1">
              <a:buFont typeface="Wingdings" pitchFamily="2" charset="2"/>
              <a:buChar char="q"/>
            </a:pPr>
            <a:r>
              <a:rPr lang="fr-FR" sz="2400" dirty="0" smtClean="0"/>
              <a:t> Favoriser la mobilisation des salariés dans un esprit de collaboration et de créativité</a:t>
            </a:r>
          </a:p>
          <a:p>
            <a:pPr lvl="1">
              <a:buNone/>
            </a:pPr>
            <a:endParaRPr lang="fr-FR" dirty="0"/>
          </a:p>
        </p:txBody>
      </p:sp>
      <p:pic>
        <p:nvPicPr>
          <p:cNvPr id="4" name="Picture 2" descr="C:\Users\sylvie\Desktop\logokhepride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95851" cy="548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5"/>
          <p:cNvSpPr txBox="1">
            <a:spLocks noChangeArrowheads="1"/>
          </p:cNvSpPr>
          <p:nvPr/>
        </p:nvSpPr>
        <p:spPr bwMode="auto">
          <a:xfrm>
            <a:off x="347134" y="1269207"/>
            <a:ext cx="41296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3315" name="Text Box 27"/>
          <p:cNvSpPr txBox="1">
            <a:spLocks noChangeArrowheads="1"/>
          </p:cNvSpPr>
          <p:nvPr/>
        </p:nvSpPr>
        <p:spPr bwMode="auto">
          <a:xfrm>
            <a:off x="899592" y="1214754"/>
            <a:ext cx="7488831" cy="5401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fr-FR" dirty="0">
              <a:latin typeface="Comic Sans MS" charset="0"/>
            </a:endParaRPr>
          </a:p>
          <a:p>
            <a:pPr algn="ctr"/>
            <a:r>
              <a:rPr lang="fr-FR" sz="2000" b="1" dirty="0">
                <a:latin typeface="Calibri" pitchFamily="34" charset="0"/>
                <a:cs typeface="Calibri" pitchFamily="34" charset="0"/>
              </a:rPr>
              <a:t>Les personnes qui se présentent, </a:t>
            </a:r>
            <a:r>
              <a:rPr lang="fr-FR" sz="2000" b="1" dirty="0" smtClean="0">
                <a:latin typeface="Calibri" pitchFamily="34" charset="0"/>
                <a:cs typeface="Calibri" pitchFamily="34" charset="0"/>
              </a:rPr>
              <a:t>sont </a:t>
            </a:r>
            <a:r>
              <a:rPr lang="fr-FR" sz="2000" b="1" dirty="0">
                <a:latin typeface="Calibri" pitchFamily="34" charset="0"/>
                <a:cs typeface="Calibri" pitchFamily="34" charset="0"/>
              </a:rPr>
              <a:t>les bonnes</a:t>
            </a:r>
          </a:p>
          <a:p>
            <a:pPr algn="ctr"/>
            <a:endParaRPr lang="en-CA" sz="2000" b="1" dirty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fr-FR" sz="2000" b="1" dirty="0">
                <a:latin typeface="Calibri" pitchFamily="34" charset="0"/>
                <a:cs typeface="Calibri" pitchFamily="34" charset="0"/>
              </a:rPr>
              <a:t>Ce qui arrive, </a:t>
            </a:r>
            <a:r>
              <a:rPr lang="fr-FR" sz="2000" b="1" dirty="0" smtClean="0">
                <a:latin typeface="Calibri" pitchFamily="34" charset="0"/>
                <a:cs typeface="Calibri" pitchFamily="34" charset="0"/>
              </a:rPr>
              <a:t>est </a:t>
            </a:r>
            <a:r>
              <a:rPr lang="fr-FR" sz="2000" b="1" dirty="0">
                <a:latin typeface="Calibri" pitchFamily="34" charset="0"/>
                <a:cs typeface="Calibri" pitchFamily="34" charset="0"/>
              </a:rPr>
              <a:t>la seule chose qui pouvait arriver</a:t>
            </a:r>
          </a:p>
          <a:p>
            <a:pPr algn="ctr"/>
            <a:endParaRPr lang="en-US" sz="2000" b="1" dirty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fr-FR" sz="2000" b="1" dirty="0">
                <a:latin typeface="Calibri" pitchFamily="34" charset="0"/>
                <a:cs typeface="Calibri" pitchFamily="34" charset="0"/>
              </a:rPr>
              <a:t>Ça </a:t>
            </a:r>
            <a:r>
              <a:rPr lang="fr-FR" sz="2000" b="1" dirty="0" smtClean="0">
                <a:latin typeface="Calibri" pitchFamily="34" charset="0"/>
                <a:cs typeface="Calibri" pitchFamily="34" charset="0"/>
              </a:rPr>
              <a:t>commence</a:t>
            </a:r>
            <a:r>
              <a:rPr lang="en-CA" sz="20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fr-FR" sz="2000" b="1" dirty="0" smtClean="0">
                <a:latin typeface="Calibri" pitchFamily="34" charset="0"/>
                <a:cs typeface="Calibri" pitchFamily="34" charset="0"/>
              </a:rPr>
              <a:t>quand </a:t>
            </a:r>
            <a:r>
              <a:rPr lang="fr-FR" sz="2000" b="1" dirty="0">
                <a:latin typeface="Calibri" pitchFamily="34" charset="0"/>
                <a:cs typeface="Calibri" pitchFamily="34" charset="0"/>
              </a:rPr>
              <a:t>ça commence</a:t>
            </a:r>
          </a:p>
          <a:p>
            <a:pPr algn="ctr"/>
            <a:endParaRPr lang="en-CA" sz="2000" b="1" dirty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fr-FR" sz="2000" b="1" dirty="0">
                <a:latin typeface="Calibri" pitchFamily="34" charset="0"/>
                <a:cs typeface="Calibri" pitchFamily="34" charset="0"/>
              </a:rPr>
              <a:t>Quand c’est fini, c’est fini</a:t>
            </a:r>
          </a:p>
          <a:p>
            <a:pPr algn="ctr"/>
            <a:endParaRPr lang="en-CA" sz="2000" b="1" dirty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fr-FR" sz="2000" b="1" dirty="0">
                <a:latin typeface="Calibri" pitchFamily="34" charset="0"/>
                <a:cs typeface="Calibri" pitchFamily="34" charset="0"/>
              </a:rPr>
              <a:t>La loi… </a:t>
            </a:r>
            <a:r>
              <a:rPr lang="fr-FR" sz="2000" b="1" dirty="0" smtClean="0">
                <a:latin typeface="Calibri" pitchFamily="34" charset="0"/>
                <a:cs typeface="Calibri" pitchFamily="34" charset="0"/>
              </a:rPr>
              <a:t>des 2 pieds ou la loi de la mobilité</a:t>
            </a:r>
            <a:endParaRPr lang="fr-FR" sz="2000" b="1" dirty="0">
              <a:latin typeface="Calibri" pitchFamily="34" charset="0"/>
              <a:cs typeface="Calibri" pitchFamily="34" charset="0"/>
            </a:endParaRPr>
          </a:p>
          <a:p>
            <a:pPr algn="ctr"/>
            <a:endParaRPr lang="fr-FR" sz="2000" b="1" dirty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fr-FR" sz="2000" b="1" dirty="0">
                <a:latin typeface="Calibri" pitchFamily="34" charset="0"/>
                <a:cs typeface="Calibri" pitchFamily="34" charset="0"/>
              </a:rPr>
              <a:t>«Si vous n’êtes en train </a:t>
            </a:r>
            <a:r>
              <a:rPr lang="fr-FR" sz="2000" b="1" dirty="0" smtClean="0">
                <a:latin typeface="Calibri" pitchFamily="34" charset="0"/>
                <a:cs typeface="Calibri" pitchFamily="34" charset="0"/>
              </a:rPr>
              <a:t>ni </a:t>
            </a:r>
            <a:r>
              <a:rPr lang="fr-FR" sz="2000" b="1" dirty="0">
                <a:latin typeface="Calibri" pitchFamily="34" charset="0"/>
                <a:cs typeface="Calibri" pitchFamily="34" charset="0"/>
              </a:rPr>
              <a:t>d’apprendre, ni de contribuer,</a:t>
            </a:r>
          </a:p>
          <a:p>
            <a:pPr algn="ctr"/>
            <a:r>
              <a:rPr lang="fr-FR" sz="2000" b="1" dirty="0">
                <a:latin typeface="Calibri" pitchFamily="34" charset="0"/>
                <a:cs typeface="Calibri" pitchFamily="34" charset="0"/>
              </a:rPr>
              <a:t> passez à autre chose! » </a:t>
            </a:r>
          </a:p>
          <a:p>
            <a:pPr algn="ctr"/>
            <a:endParaRPr lang="fr-FR" sz="2000" b="1" dirty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fr-FR" sz="2000" b="1" dirty="0">
                <a:latin typeface="Calibri" pitchFamily="34" charset="0"/>
                <a:cs typeface="Calibri" pitchFamily="34" charset="0"/>
              </a:rPr>
              <a:t>Et oui, il y a des abeilles</a:t>
            </a:r>
            <a:endParaRPr lang="en-CA" sz="2000" b="1" dirty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fr-FR" sz="2000" b="1" dirty="0">
                <a:latin typeface="Calibri" pitchFamily="34" charset="0"/>
                <a:cs typeface="Calibri" pitchFamily="34" charset="0"/>
              </a:rPr>
              <a:t>et des papillons!</a:t>
            </a:r>
            <a:endParaRPr lang="en-CA" sz="2000" b="1" dirty="0">
              <a:latin typeface="Calibri" pitchFamily="34" charset="0"/>
              <a:cs typeface="Calibri" pitchFamily="34" charset="0"/>
            </a:endParaRPr>
          </a:p>
          <a:p>
            <a:pPr algn="ctr">
              <a:spcBef>
                <a:spcPct val="50000"/>
              </a:spcBef>
            </a:pPr>
            <a:endParaRPr lang="en-CA" dirty="0">
              <a:latin typeface="Comic Sans MS" charset="0"/>
            </a:endParaRPr>
          </a:p>
        </p:txBody>
      </p:sp>
      <p:pic>
        <p:nvPicPr>
          <p:cNvPr id="13316" name="Picture 2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173197">
            <a:off x="633647" y="4767283"/>
            <a:ext cx="1766204" cy="1296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3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4437112"/>
            <a:ext cx="1656184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Text Box 31"/>
          <p:cNvSpPr txBox="1">
            <a:spLocks noChangeArrowheads="1"/>
          </p:cNvSpPr>
          <p:nvPr/>
        </p:nvSpPr>
        <p:spPr bwMode="auto">
          <a:xfrm>
            <a:off x="-203200" y="6457950"/>
            <a:ext cx="91440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30000"/>
              </a:spcBef>
            </a:pPr>
            <a:r>
              <a:rPr lang="fr-CA" sz="800"/>
              <a:t>Renseignements Forum Ouvert : </a:t>
            </a:r>
            <a:r>
              <a:rPr lang="fr-CA" sz="800">
                <a:hlinkClick r:id="rId4"/>
              </a:rPr>
              <a:t>www.dianegibeault.com</a:t>
            </a:r>
            <a:r>
              <a:rPr lang="fr-CA" sz="800"/>
              <a:t> </a:t>
            </a:r>
            <a:endParaRPr lang="en-CA" sz="800"/>
          </a:p>
        </p:txBody>
      </p:sp>
      <p:graphicFrame>
        <p:nvGraphicFramePr>
          <p:cNvPr id="3130" name="Group 58"/>
          <p:cNvGraphicFramePr>
            <a:graphicFrameLocks noGrp="1"/>
          </p:cNvGraphicFramePr>
          <p:nvPr/>
        </p:nvGraphicFramePr>
        <p:xfrm>
          <a:off x="1115616" y="476672"/>
          <a:ext cx="7008283" cy="794004"/>
        </p:xfrm>
        <a:graphic>
          <a:graphicData uri="http://schemas.openxmlformats.org/drawingml/2006/table">
            <a:tbl>
              <a:tblPr/>
              <a:tblGrid>
                <a:gridCol w="7008283"/>
              </a:tblGrid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CA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omic Sans MS" charset="0"/>
                        <a:ea typeface="ヒラギノ角ゴ Pro W3" charset="-128"/>
                        <a:cs typeface="Times New Roman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CA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Calibri" pitchFamily="34" charset="0"/>
                          <a:ea typeface="ヒラギノ角ゴ Pro W3" charset="-128"/>
                          <a:cs typeface="Calibri" pitchFamily="34" charset="0"/>
                        </a:rPr>
                        <a:t>Les 4 Principes et 1 loi</a:t>
                      </a:r>
                      <a:endParaRPr kumimoji="0" lang="fr-CA" sz="3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Calibri" pitchFamily="34" charset="0"/>
                        <a:ea typeface="ヒラギノ角ゴ Pro W3" charset="-128"/>
                        <a:cs typeface="Calibri" pitchFamily="34" charset="0"/>
                      </a:endParaRPr>
                    </a:p>
                  </a:txBody>
                  <a:tcPr marL="121920" marR="12192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3321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3140968"/>
            <a:ext cx="1540078" cy="1080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chemeClr val="accent1"/>
                </a:solidFill>
              </a:rPr>
              <a:t>Le Forum ouvert suscite ...</a:t>
            </a:r>
            <a:endParaRPr lang="fr-FR" b="1" dirty="0">
              <a:solidFill>
                <a:schemeClr val="accent1"/>
              </a:solidFill>
            </a:endParaRPr>
          </a:p>
        </p:txBody>
      </p:sp>
      <p:pic>
        <p:nvPicPr>
          <p:cNvPr id="5" name="Picture 2" descr="C:\Users\sylvie\Desktop\logokhepride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95851" cy="548680"/>
          </a:xfrm>
          <a:prstGeom prst="rect">
            <a:avLst/>
          </a:prstGeom>
          <a:noFill/>
        </p:spPr>
      </p:pic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2050" name="Picture 2" descr="C:\Users\evelyne\Documents\KHEPRI Developpement\FORUM OUVERT\Awareness Forum Ouvert\Slide couleur Forum-ouvert-suscit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340768"/>
            <a:ext cx="8820472" cy="5328593"/>
          </a:xfrm>
          <a:prstGeom prst="rect">
            <a:avLst/>
          </a:prstGeom>
          <a:noFill/>
        </p:spPr>
      </p:pic>
      <p:pic>
        <p:nvPicPr>
          <p:cNvPr id="7" name="Picture 2" descr="C:\Users\evelyne\Documents\KHEPRI Developpement\FORUM OUVERT\Awareness Forum Ouvert\Chaises_en_rond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3356992"/>
            <a:ext cx="3096344" cy="1573922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 bwMode="auto">
          <a:xfrm>
            <a:off x="323528" y="6237312"/>
            <a:ext cx="8820472" cy="620688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23528" y="1484784"/>
            <a:ext cx="8820472" cy="72008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chemeClr val="accent1"/>
                </a:solidFill>
              </a:rPr>
              <a:t>Ce qu'il permet ...</a:t>
            </a:r>
            <a:endParaRPr lang="fr-FR" b="1" dirty="0">
              <a:solidFill>
                <a:schemeClr val="accent1"/>
              </a:solidFill>
            </a:endParaRPr>
          </a:p>
        </p:txBody>
      </p:sp>
      <p:pic>
        <p:nvPicPr>
          <p:cNvPr id="5" name="Picture 2" descr="C:\Users\sylvie\Desktop\logokhepride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95851" cy="548680"/>
          </a:xfrm>
          <a:prstGeom prst="rect">
            <a:avLst/>
          </a:prstGeom>
          <a:noFill/>
        </p:spPr>
      </p:pic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074" name="Picture 2" descr="C:\Users\evelyne\Documents\KHEPRI Developpement\FORUM OUVERT\Awareness Forum Ouvert\Presentation synthétique-F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340768"/>
            <a:ext cx="8892480" cy="49685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772400" cy="762000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chemeClr val="accent1"/>
                </a:solidFill>
              </a:rPr>
              <a:t>Résultats attendus</a:t>
            </a:r>
            <a:endParaRPr lang="fr-FR" dirty="0">
              <a:solidFill>
                <a:schemeClr val="accent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Résultats tangibles : </a:t>
            </a:r>
            <a:r>
              <a:rPr lang="fr-FR" u="sng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6 garanties</a:t>
            </a:r>
          </a:p>
          <a:p>
            <a:endParaRPr lang="fr-FR" dirty="0" smtClean="0">
              <a:latin typeface="Calibri" pitchFamily="34" charset="0"/>
              <a:cs typeface="Calibri" pitchFamily="34" charset="0"/>
            </a:endParaRPr>
          </a:p>
          <a:p>
            <a:pPr marL="971550" lvl="1" indent="-514350">
              <a:buClr>
                <a:srgbClr val="FF0000"/>
              </a:buClr>
              <a:buFont typeface="+mj-lt"/>
              <a:buAutoNum type="arabicPeriod"/>
            </a:pPr>
            <a:r>
              <a:rPr lang="fr-FR" dirty="0" smtClean="0">
                <a:latin typeface="Calibri" pitchFamily="34" charset="0"/>
                <a:cs typeface="Calibri" pitchFamily="34" charset="0"/>
              </a:rPr>
              <a:t>Des idées seront discutées par les intéressés pour chacun des sujets identifiés.</a:t>
            </a:r>
          </a:p>
          <a:p>
            <a:pPr marL="971550" lvl="1" indent="-514350">
              <a:buClr>
                <a:srgbClr val="FF0000"/>
              </a:buClr>
              <a:buFont typeface="+mj-lt"/>
              <a:buAutoNum type="arabicPeriod"/>
            </a:pPr>
            <a:r>
              <a:rPr lang="fr-FR" dirty="0" smtClean="0">
                <a:latin typeface="Calibri" pitchFamily="34" charset="0"/>
                <a:cs typeface="Calibri" pitchFamily="34" charset="0"/>
              </a:rPr>
              <a:t>Les discussions sont rassemblées dans un rapport rendu disponible aux participants sur place</a:t>
            </a:r>
          </a:p>
          <a:p>
            <a:pPr marL="971550" lvl="1" indent="-514350">
              <a:buClr>
                <a:srgbClr val="FF0000"/>
              </a:buClr>
              <a:buFont typeface="+mj-lt"/>
              <a:buAutoNum type="arabicPeriod"/>
            </a:pPr>
            <a:r>
              <a:rPr lang="fr-FR" dirty="0" smtClean="0">
                <a:latin typeface="Calibri" pitchFamily="34" charset="0"/>
                <a:cs typeface="Calibri" pitchFamily="34" charset="0"/>
              </a:rPr>
              <a:t>Les sujets sont priorisés par le groupe</a:t>
            </a:r>
          </a:p>
          <a:p>
            <a:pPr lvl="1"/>
            <a:endParaRPr lang="fr-FR" dirty="0"/>
          </a:p>
        </p:txBody>
      </p:sp>
      <p:pic>
        <p:nvPicPr>
          <p:cNvPr id="4" name="Picture 2" descr="C:\Users\sylvie\Desktop\logokhepride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95851" cy="548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1680" y="381000"/>
            <a:ext cx="6842720" cy="762000"/>
          </a:xfrm>
        </p:spPr>
        <p:txBody>
          <a:bodyPr/>
          <a:lstStyle/>
          <a:p>
            <a:pPr algn="ctr"/>
            <a:r>
              <a:rPr lang="fr-FR" sz="3200" b="1" dirty="0" smtClean="0">
                <a:solidFill>
                  <a:schemeClr val="accent1"/>
                </a:solidFill>
              </a:rPr>
              <a:t>Résultats attendus</a:t>
            </a:r>
            <a:r>
              <a:rPr lang="fr-FR" sz="3200" b="1" dirty="0" smtClean="0">
                <a:solidFill>
                  <a:schemeClr val="accent1"/>
                </a:solidFill>
              </a:rPr>
              <a:t> </a:t>
            </a:r>
            <a:r>
              <a:rPr lang="fr-FR" sz="3200" dirty="0" smtClean="0">
                <a:solidFill>
                  <a:schemeClr val="accent1"/>
                </a:solidFill>
              </a:rPr>
              <a:t>(</a:t>
            </a:r>
            <a:r>
              <a:rPr lang="fr-FR" sz="3200" dirty="0" smtClean="0">
                <a:solidFill>
                  <a:schemeClr val="accent1"/>
                </a:solidFill>
              </a:rPr>
              <a:t>2)</a:t>
            </a:r>
            <a:endParaRPr lang="fr-FR" sz="3200" dirty="0">
              <a:solidFill>
                <a:schemeClr val="accent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000" dirty="0" smtClean="0">
                <a:latin typeface="+mj-lt"/>
              </a:rPr>
              <a:t>Résultats tangibles : 6 garanties suite</a:t>
            </a:r>
          </a:p>
          <a:p>
            <a:endParaRPr lang="fr-FR" sz="2000" dirty="0" smtClean="0">
              <a:latin typeface="+mj-lt"/>
            </a:endParaRPr>
          </a:p>
          <a:p>
            <a:pPr lvl="1">
              <a:buNone/>
            </a:pPr>
            <a:r>
              <a:rPr lang="fr-FR" dirty="0" smtClean="0">
                <a:solidFill>
                  <a:srgbClr val="FF0000"/>
                </a:solidFill>
                <a:latin typeface="+mj-lt"/>
              </a:rPr>
              <a:t>4</a:t>
            </a:r>
            <a:r>
              <a:rPr lang="fr-FR" dirty="0" smtClean="0">
                <a:latin typeface="+mj-lt"/>
              </a:rPr>
              <a:t>. Les rapports connexes aux priorités  acceptées sont identifiés</a:t>
            </a:r>
          </a:p>
          <a:p>
            <a:pPr lvl="1">
              <a:buNone/>
            </a:pPr>
            <a:r>
              <a:rPr lang="fr-FR" dirty="0" smtClean="0">
                <a:solidFill>
                  <a:srgbClr val="FF0000"/>
                </a:solidFill>
                <a:latin typeface="+mj-lt"/>
              </a:rPr>
              <a:t>5</a:t>
            </a:r>
            <a:r>
              <a:rPr lang="fr-FR" dirty="0" smtClean="0">
                <a:latin typeface="+mj-lt"/>
              </a:rPr>
              <a:t>. Les participants prennent la responsabilité du suivi</a:t>
            </a:r>
          </a:p>
          <a:p>
            <a:pPr lvl="1">
              <a:buNone/>
            </a:pPr>
            <a:r>
              <a:rPr lang="fr-FR" dirty="0" smtClean="0">
                <a:solidFill>
                  <a:srgbClr val="FF0000"/>
                </a:solidFill>
                <a:latin typeface="+mj-lt"/>
              </a:rPr>
              <a:t>6</a:t>
            </a:r>
            <a:r>
              <a:rPr lang="fr-FR" dirty="0" smtClean="0">
                <a:latin typeface="+mj-lt"/>
              </a:rPr>
              <a:t>. Des plans d’actions sont élaborés par les participants intéressés et sont présentés à l’ensemble </a:t>
            </a:r>
            <a:endParaRPr lang="fr-FR" dirty="0">
              <a:latin typeface="+mj-lt"/>
            </a:endParaRPr>
          </a:p>
        </p:txBody>
      </p:sp>
      <p:pic>
        <p:nvPicPr>
          <p:cNvPr id="4" name="Picture 2" descr="C:\Users\sylvie\Desktop\logokhepride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95851" cy="548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8202488" cy="762000"/>
          </a:xfrm>
        </p:spPr>
        <p:txBody>
          <a:bodyPr/>
          <a:lstStyle/>
          <a:p>
            <a:pPr algn="ctr"/>
            <a:r>
              <a:rPr lang="fr-FR" sz="3200" b="1" dirty="0" smtClean="0">
                <a:solidFill>
                  <a:schemeClr val="accent1"/>
                </a:solidFill>
              </a:rPr>
              <a:t>Constat Général - observations </a:t>
            </a:r>
            <a:endParaRPr lang="fr-FR" sz="3200" b="1" dirty="0">
              <a:solidFill>
                <a:schemeClr val="accent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412776"/>
            <a:ext cx="8208912" cy="4530824"/>
          </a:xfrm>
        </p:spPr>
        <p:txBody>
          <a:bodyPr/>
          <a:lstStyle/>
          <a:p>
            <a:r>
              <a:rPr lang="fr-FR" dirty="0" smtClean="0">
                <a:latin typeface="+mj-lt"/>
              </a:rPr>
              <a:t>Confiance rehaussée</a:t>
            </a:r>
          </a:p>
          <a:p>
            <a:r>
              <a:rPr lang="fr-FR" dirty="0" smtClean="0">
                <a:latin typeface="+mj-lt"/>
              </a:rPr>
              <a:t>Collaboration accrue</a:t>
            </a:r>
          </a:p>
          <a:p>
            <a:r>
              <a:rPr lang="fr-FR" dirty="0" smtClean="0">
                <a:latin typeface="+mj-lt"/>
              </a:rPr>
              <a:t>Relations interpersonnelles améliorées</a:t>
            </a:r>
          </a:p>
          <a:p>
            <a:r>
              <a:rPr lang="fr-FR" dirty="0" smtClean="0">
                <a:latin typeface="+mj-lt"/>
              </a:rPr>
              <a:t>Esprit de groupe solidifié</a:t>
            </a:r>
          </a:p>
          <a:p>
            <a:r>
              <a:rPr lang="fr-FR" dirty="0" smtClean="0">
                <a:latin typeface="+mj-lt"/>
              </a:rPr>
              <a:t>Créativité exprimée</a:t>
            </a:r>
          </a:p>
          <a:p>
            <a:r>
              <a:rPr lang="fr-FR" dirty="0" smtClean="0">
                <a:latin typeface="+mj-lt"/>
              </a:rPr>
              <a:t>Initiative manifeste</a:t>
            </a:r>
          </a:p>
          <a:p>
            <a:r>
              <a:rPr lang="fr-FR" dirty="0" smtClean="0">
                <a:latin typeface="+mj-lt"/>
              </a:rPr>
              <a:t>Plaisir et enthousiasme à travailler ensemble</a:t>
            </a:r>
            <a:endParaRPr lang="fr-FR" dirty="0">
              <a:latin typeface="+mj-lt"/>
            </a:endParaRPr>
          </a:p>
        </p:txBody>
      </p:sp>
      <p:pic>
        <p:nvPicPr>
          <p:cNvPr id="4" name="Picture 2" descr="C:\Users\sylvie\Desktop\logokhepride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95851" cy="548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1680" y="381000"/>
            <a:ext cx="7200800" cy="762000"/>
          </a:xfrm>
        </p:spPr>
        <p:txBody>
          <a:bodyPr/>
          <a:lstStyle/>
          <a:p>
            <a:pPr algn="ctr"/>
            <a:r>
              <a:rPr lang="fr-FR" sz="3200" b="1" dirty="0" smtClean="0">
                <a:solidFill>
                  <a:schemeClr val="accent1"/>
                </a:solidFill>
              </a:rPr>
              <a:t>Constat Général - observations </a:t>
            </a:r>
            <a:r>
              <a:rPr lang="fr-FR" sz="3200" dirty="0" smtClean="0">
                <a:solidFill>
                  <a:schemeClr val="accent1"/>
                </a:solidFill>
              </a:rPr>
              <a:t> </a:t>
            </a:r>
            <a:r>
              <a:rPr lang="fr-FR" sz="3200" dirty="0" smtClean="0">
                <a:solidFill>
                  <a:schemeClr val="accent1"/>
                </a:solidFill>
              </a:rPr>
              <a:t>(2) </a:t>
            </a:r>
            <a:endParaRPr lang="fr-FR" sz="3200" dirty="0">
              <a:solidFill>
                <a:schemeClr val="accent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latin typeface="+mj-lt"/>
              </a:rPr>
              <a:t>Apprentissages nouveaux</a:t>
            </a:r>
          </a:p>
          <a:p>
            <a:r>
              <a:rPr lang="fr-FR" dirty="0" smtClean="0">
                <a:latin typeface="+mj-lt"/>
              </a:rPr>
              <a:t>Energie et espoir</a:t>
            </a:r>
          </a:p>
          <a:p>
            <a:r>
              <a:rPr lang="fr-FR" dirty="0" smtClean="0">
                <a:latin typeface="+mj-lt"/>
              </a:rPr>
              <a:t>Responsabilisation</a:t>
            </a:r>
          </a:p>
          <a:p>
            <a:r>
              <a:rPr lang="fr-FR" dirty="0" smtClean="0">
                <a:latin typeface="+mj-lt"/>
              </a:rPr>
              <a:t>Engagement renouvelé</a:t>
            </a:r>
          </a:p>
          <a:p>
            <a:r>
              <a:rPr lang="fr-FR" dirty="0" smtClean="0">
                <a:latin typeface="+mj-lt"/>
              </a:rPr>
              <a:t>Efficience améliorée</a:t>
            </a:r>
          </a:p>
          <a:p>
            <a:endParaRPr lang="fr-FR" dirty="0">
              <a:latin typeface="+mj-lt"/>
            </a:endParaRPr>
          </a:p>
        </p:txBody>
      </p:sp>
      <p:pic>
        <p:nvPicPr>
          <p:cNvPr id="4" name="Picture 2" descr="C:\Users\sylvie\Desktop\logokhepride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495851" cy="548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58572B"/>
        </a:dk1>
        <a:lt1>
          <a:srgbClr val="FFFFCC"/>
        </a:lt1>
        <a:dk2>
          <a:srgbClr val="000000"/>
        </a:dk2>
        <a:lt2>
          <a:srgbClr val="333333"/>
        </a:lt2>
        <a:accent1>
          <a:srgbClr val="CCCC99"/>
        </a:accent1>
        <a:accent2>
          <a:srgbClr val="FFFFCC"/>
        </a:accent2>
        <a:accent3>
          <a:srgbClr val="FFFFE2"/>
        </a:accent3>
        <a:accent4>
          <a:srgbClr val="4A4923"/>
        </a:accent4>
        <a:accent5>
          <a:srgbClr val="E2E2CA"/>
        </a:accent5>
        <a:accent6>
          <a:srgbClr val="E7E7B9"/>
        </a:accent6>
        <a:hlink>
          <a:srgbClr val="990000"/>
        </a:hlink>
        <a:folHlink>
          <a:srgbClr val="66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666699"/>
        </a:dk1>
        <a:lt1>
          <a:srgbClr val="B4BED7"/>
        </a:lt1>
        <a:dk2>
          <a:srgbClr val="FFFFFF"/>
        </a:dk2>
        <a:lt2>
          <a:srgbClr val="3E3E5C"/>
        </a:lt2>
        <a:accent1>
          <a:srgbClr val="E1E1FA"/>
        </a:accent1>
        <a:accent2>
          <a:srgbClr val="008080"/>
        </a:accent2>
        <a:accent3>
          <a:srgbClr val="D6DBE8"/>
        </a:accent3>
        <a:accent4>
          <a:srgbClr val="565682"/>
        </a:accent4>
        <a:accent5>
          <a:srgbClr val="EEEEFC"/>
        </a:accent5>
        <a:accent6>
          <a:srgbClr val="007373"/>
        </a:accent6>
        <a:hlink>
          <a:srgbClr val="3399FF"/>
        </a:hlink>
        <a:folHlink>
          <a:srgbClr val="FF99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E78A00"/>
        </a:accent6>
        <a:hlink>
          <a:srgbClr val="3366FF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B0DA"/>
        </a:dk1>
        <a:lt1>
          <a:srgbClr val="CCFFCC"/>
        </a:lt1>
        <a:dk2>
          <a:srgbClr val="FFFF99"/>
        </a:dk2>
        <a:lt2>
          <a:srgbClr val="005A58"/>
        </a:lt2>
        <a:accent1>
          <a:srgbClr val="CCECFF"/>
        </a:accent1>
        <a:accent2>
          <a:srgbClr val="6D6FC7"/>
        </a:accent2>
        <a:accent3>
          <a:srgbClr val="E2FFE2"/>
        </a:accent3>
        <a:accent4>
          <a:srgbClr val="0096BA"/>
        </a:accent4>
        <a:accent5>
          <a:srgbClr val="E2F4FF"/>
        </a:accent5>
        <a:accent6>
          <a:srgbClr val="6264B4"/>
        </a:accent6>
        <a:hlink>
          <a:srgbClr val="FF9933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9E9A00"/>
        </a:dk1>
        <a:lt1>
          <a:srgbClr val="F0FADC"/>
        </a:lt1>
        <a:dk2>
          <a:srgbClr val="000000"/>
        </a:dk2>
        <a:lt2>
          <a:srgbClr val="808080"/>
        </a:lt2>
        <a:accent1>
          <a:srgbClr val="F0FADC"/>
        </a:accent1>
        <a:accent2>
          <a:srgbClr val="9999FF"/>
        </a:accent2>
        <a:accent3>
          <a:srgbClr val="F6FCEB"/>
        </a:accent3>
        <a:accent4>
          <a:srgbClr val="868300"/>
        </a:accent4>
        <a:accent5>
          <a:srgbClr val="F6FCEB"/>
        </a:accent5>
        <a:accent6>
          <a:srgbClr val="8A8AE7"/>
        </a:accent6>
        <a:hlink>
          <a:srgbClr val="0033CC"/>
        </a:hlink>
        <a:folHlink>
          <a:srgbClr val="99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9E9C4A"/>
        </a:dk1>
        <a:lt1>
          <a:srgbClr val="EBEBC8"/>
        </a:lt1>
        <a:dk2>
          <a:srgbClr val="E3EBF1"/>
        </a:dk2>
        <a:lt2>
          <a:srgbClr val="336699"/>
        </a:lt2>
        <a:accent1>
          <a:srgbClr val="E6EBA0"/>
        </a:accent1>
        <a:accent2>
          <a:srgbClr val="8FA418"/>
        </a:accent2>
        <a:accent3>
          <a:srgbClr val="F3F3E0"/>
        </a:accent3>
        <a:accent4>
          <a:srgbClr val="86853E"/>
        </a:accent4>
        <a:accent5>
          <a:srgbClr val="F0F3CD"/>
        </a:accent5>
        <a:accent6>
          <a:srgbClr val="819415"/>
        </a:accent6>
        <a:hlink>
          <a:srgbClr val="047A55"/>
        </a:hlink>
        <a:folHlink>
          <a:srgbClr val="FF7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478</TotalTime>
  <Words>487</Words>
  <Application>Microsoft Office PowerPoint</Application>
  <PresentationFormat>Affichage à l'écran (4:3)</PresentationFormat>
  <Paragraphs>87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Default Design</vt:lpstr>
      <vt:lpstr>FORUM OUVERT</vt:lpstr>
      <vt:lpstr>Vocation</vt:lpstr>
      <vt:lpstr>Diapositive 3</vt:lpstr>
      <vt:lpstr>Le Forum ouvert suscite ...</vt:lpstr>
      <vt:lpstr>Ce qu'il permet ...</vt:lpstr>
      <vt:lpstr>Résultats attendus</vt:lpstr>
      <vt:lpstr>Résultats attendus (2)</vt:lpstr>
      <vt:lpstr>Constat Général - observations </vt:lpstr>
      <vt:lpstr>Constat Général - observations  (2) </vt:lpstr>
      <vt:lpstr>Le tout contribue à...</vt:lpstr>
      <vt:lpstr>Comment ça fonctionne ?</vt:lpstr>
      <vt:lpstr>Les facteurs de succès</vt:lpstr>
      <vt:lpstr>Points communs sophrologie – F.O. : Un rituel de communication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FORUM OUVERT</dc:title>
  <dc:creator>sylvie klajman</dc:creator>
  <cp:lastModifiedBy>evelyne</cp:lastModifiedBy>
  <cp:revision>16</cp:revision>
  <dcterms:created xsi:type="dcterms:W3CDTF">2011-05-03T08:50:40Z</dcterms:created>
  <dcterms:modified xsi:type="dcterms:W3CDTF">2012-10-17T20:35:25Z</dcterms:modified>
</cp:coreProperties>
</file>