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handoutMasterIdLst>
    <p:handoutMasterId r:id="rId29"/>
  </p:handoutMasterIdLst>
  <p:sldIdLst>
    <p:sldId id="256" r:id="rId2"/>
    <p:sldId id="257" r:id="rId3"/>
    <p:sldId id="288" r:id="rId4"/>
    <p:sldId id="259" r:id="rId5"/>
    <p:sldId id="289" r:id="rId6"/>
    <p:sldId id="267" r:id="rId7"/>
    <p:sldId id="268" r:id="rId8"/>
    <p:sldId id="285" r:id="rId9"/>
    <p:sldId id="286" r:id="rId10"/>
    <p:sldId id="263" r:id="rId11"/>
    <p:sldId id="262" r:id="rId12"/>
    <p:sldId id="264" r:id="rId13"/>
    <p:sldId id="295" r:id="rId14"/>
    <p:sldId id="290" r:id="rId15"/>
    <p:sldId id="291" r:id="rId16"/>
    <p:sldId id="277" r:id="rId17"/>
    <p:sldId id="279" r:id="rId18"/>
    <p:sldId id="293" r:id="rId19"/>
    <p:sldId id="294" r:id="rId20"/>
    <p:sldId id="270" r:id="rId21"/>
    <p:sldId id="266" r:id="rId22"/>
    <p:sldId id="282" r:id="rId23"/>
    <p:sldId id="269" r:id="rId24"/>
    <p:sldId id="292" r:id="rId25"/>
    <p:sldId id="281" r:id="rId26"/>
    <p:sldId id="287" r:id="rId2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2" autoAdjust="0"/>
    <p:restoredTop sz="94633" autoAdjust="0"/>
  </p:normalViewPr>
  <p:slideViewPr>
    <p:cSldViewPr>
      <p:cViewPr varScale="1">
        <p:scale>
          <a:sx n="65" d="100"/>
          <a:sy n="65" d="100"/>
        </p:scale>
        <p:origin x="-210" y="-108"/>
      </p:cViewPr>
      <p:guideLst>
        <p:guide orient="horz" pos="2160"/>
        <p:guide pos="2880"/>
      </p:guideLst>
    </p:cSldViewPr>
  </p:slideViewPr>
  <p:outlineViewPr>
    <p:cViewPr>
      <p:scale>
        <a:sx n="33" d="100"/>
        <a:sy n="33" d="100"/>
      </p:scale>
      <p:origin x="0" y="1837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754"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661C4FF-C0F0-424C-848B-A08B86AA3B36}" type="datetimeFigureOut">
              <a:rPr lang="fr-FR" smtClean="0"/>
              <a:pPr/>
              <a:t>01/05/2014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D461982-865B-4791-9034-015F444EB1F6}"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9CFC9F-260C-42FC-8280-B5F6E99F8509}" type="datetimeFigureOut">
              <a:rPr lang="fr-FR" smtClean="0"/>
              <a:t>01/05/2014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98838B-E6B0-4612-8CC8-89B714BB8250}"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err="1" smtClean="0"/>
              <a:t>nbvnv</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t>10</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t>11</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t>12</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t>13</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t>14</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t>15</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t>16</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t>17</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t>18</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t>19</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t>2</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t>20</a:t>
            </a:fld>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t>21</a:t>
            </a:fld>
            <a:endParaRPr lang="fr-F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t>22</a:t>
            </a:fld>
            <a:endParaRPr lang="fr-F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t>23</a:t>
            </a:fld>
            <a:endParaRPr lang="fr-F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t>24</a:t>
            </a:fld>
            <a:endParaRPr lang="fr-F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t>25</a:t>
            </a:fld>
            <a:endParaRPr lang="fr-F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t>26</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a:prstGeom prst="rect">
            <a:avLst/>
          </a:prstGeom>
        </p:spPr>
        <p:txBody>
          <a:bodyPr/>
          <a:lstStyle>
            <a:lvl1pPr algn="ctr">
              <a:defRPr b="1" i="0" baseline="0">
                <a:solidFill>
                  <a:schemeClr val="bg1"/>
                </a:solidFill>
              </a:defRPr>
            </a:lvl1pPr>
          </a:lstStyle>
          <a:p>
            <a:fld id="{42BAAC1C-04F5-41DF-BC50-14E794EBCA53}" type="slidenum">
              <a:rPr lang="fr-FR" smtClean="0"/>
              <a:pPr/>
              <a:t>‹N°›</a:t>
            </a:fld>
            <a:endParaRPr lang="fr-FR" dirty="0"/>
          </a:p>
        </p:txBody>
      </p:sp>
      <p:sp>
        <p:nvSpPr>
          <p:cNvPr id="30" name="Espace réservé de la date 6"/>
          <p:cNvSpPr txBox="1">
            <a:spLocks/>
          </p:cNvSpPr>
          <p:nvPr userDrawn="1"/>
        </p:nvSpPr>
        <p:spPr>
          <a:xfrm>
            <a:off x="179512" y="6525344"/>
            <a:ext cx="1440160" cy="332656"/>
          </a:xfrm>
          <a:prstGeom prst="rect">
            <a:avLst/>
          </a:prstGeom>
        </p:spPr>
        <p:txBody>
          <a:bodyPr rtlCol="0"/>
          <a:lstStyle>
            <a:lvl1pPr algn="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CC112E0D-D00A-44E2-B44C-74627B5E19D9}" type="datetimeFigureOut">
              <a:rPr kumimoji="0" lang="fr-FR" sz="1400" b="0" i="0" u="none" strike="noStrike" kern="1200" cap="none" spc="0" normalizeH="0" baseline="0" noProof="0" smtClean="0">
                <a:ln>
                  <a:noFill/>
                </a:ln>
                <a:solidFill>
                  <a:schemeClr val="bg1">
                    <a:lumMod val="50000"/>
                  </a:schemeClr>
                </a:solidFill>
                <a:effectLst/>
                <a:uLnTx/>
                <a:uFillTx/>
                <a:latin typeface="Helvetica"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01/05/2014</a:t>
            </a:fld>
            <a:endParaRPr kumimoji="0" lang="fr-FR" sz="1400" b="0" i="0" u="none" strike="noStrike" kern="1200" cap="none" spc="0" normalizeH="0" baseline="0" noProof="0" dirty="0">
              <a:ln>
                <a:noFill/>
              </a:ln>
              <a:solidFill>
                <a:schemeClr val="bg1">
                  <a:lumMod val="50000"/>
                </a:schemeClr>
              </a:solidFill>
              <a:effectLst/>
              <a:uLnTx/>
              <a:uFillTx/>
              <a:latin typeface="Helvetica" pitchFamily="34" charset="0"/>
              <a:ea typeface="+mn-ea"/>
              <a:cs typeface="+mn-cs"/>
            </a:endParaRPr>
          </a:p>
        </p:txBody>
      </p:sp>
      <p:sp>
        <p:nvSpPr>
          <p:cNvPr id="31" name="Espace réservé du pied de page 9"/>
          <p:cNvSpPr txBox="1">
            <a:spLocks/>
          </p:cNvSpPr>
          <p:nvPr userDrawn="1"/>
        </p:nvSpPr>
        <p:spPr>
          <a:xfrm>
            <a:off x="1619672" y="6492240"/>
            <a:ext cx="5288632" cy="365760"/>
          </a:xfrm>
          <a:prstGeom prst="rect">
            <a:avLst/>
          </a:prstGeo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rgbClr val="575F6D"/>
                </a:solidFill>
                <a:effectLst/>
                <a:uLnTx/>
                <a:uFillTx/>
                <a:latin typeface="Helvetica"/>
                <a:ea typeface="+mn-ea"/>
                <a:cs typeface="+mn-cs"/>
              </a:rPr>
              <a:t>Gestion Relationnelle du Stress © 2014 Khépri développement</a:t>
            </a:r>
            <a:endParaRPr kumimoji="0" lang="fr-FR" sz="1400" b="0" i="0" u="none" strike="noStrike" kern="1200" cap="none" spc="0" normalizeH="0" baseline="0" noProof="0" dirty="0">
              <a:ln>
                <a:noFill/>
              </a:ln>
              <a:solidFill>
                <a:schemeClr val="tx1"/>
              </a:solidFill>
              <a:effectLst/>
              <a:uLnTx/>
              <a:uFillTx/>
              <a:latin typeface="+mn-lt"/>
              <a:ea typeface="+mn-ea"/>
              <a:cs typeface="+mn-cs"/>
            </a:endParaRPr>
          </a:p>
        </p:txBody>
      </p:sp>
      <p:pic>
        <p:nvPicPr>
          <p:cNvPr id="32" name="Image 31" descr="logo_khepripro.png"/>
          <p:cNvPicPr>
            <a:picLocks noChangeAspect="1"/>
          </p:cNvPicPr>
          <p:nvPr userDrawn="1"/>
        </p:nvPicPr>
        <p:blipFill>
          <a:blip r:embed="rId2" cstate="print"/>
          <a:stretch>
            <a:fillRect/>
          </a:stretch>
        </p:blipFill>
        <p:spPr>
          <a:xfrm>
            <a:off x="7092280" y="6309320"/>
            <a:ext cx="1556879" cy="548680"/>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268760"/>
            <a:ext cx="7467600" cy="5205192"/>
          </a:xfrm>
        </p:spPr>
        <p:txBody>
          <a:bodyPr/>
          <a:lstStyle/>
          <a:p>
            <a:pPr lvl="0" eaLnBrk="1" latinLnBrk="0" hangingPunct="1"/>
            <a:r>
              <a:rPr lang="fr-FR" dirty="0" smtClean="0"/>
              <a:t>Cliquez pour modifier les styles du texte du masque</a:t>
            </a:r>
          </a:p>
          <a:p>
            <a:pPr lvl="1" eaLnBrk="1" latinLnBrk="0" hangingPunct="1"/>
            <a:r>
              <a:rPr lang="fr-FR" dirty="0" smtClean="0"/>
              <a:t>Deuxième niveau</a:t>
            </a:r>
          </a:p>
          <a:p>
            <a:pPr lvl="2" eaLnBrk="1" latinLnBrk="0" hangingPunct="1"/>
            <a:r>
              <a:rPr lang="fr-FR" dirty="0" smtClean="0"/>
              <a:t>Troisième niveau</a:t>
            </a:r>
          </a:p>
          <a:p>
            <a:pPr lvl="3" eaLnBrk="1" latinLnBrk="0" hangingPunct="1"/>
            <a:r>
              <a:rPr lang="fr-FR" dirty="0" smtClean="0"/>
              <a:t>Quatrième niveau</a:t>
            </a:r>
          </a:p>
          <a:p>
            <a:pPr lvl="4" eaLnBrk="1" latinLnBrk="0" hangingPunct="1"/>
            <a:r>
              <a:rPr lang="fr-FR" dirty="0" smtClean="0"/>
              <a:t>Cinquième niveau</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a:prstGeom prst="rect">
            <a:avLst/>
          </a:prstGeom>
        </p:spPr>
        <p:txBody>
          <a:bodyPr/>
          <a:lstStyle>
            <a:lvl1pPr>
              <a:defRPr b="1"/>
            </a:lvl1pPr>
          </a:lstStyle>
          <a:p>
            <a:fld id="{4489EB96-245F-4056-876B-3A52E70395FE}"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a:xfrm rot="5400000">
            <a:off x="7589520" y="1081851"/>
            <a:ext cx="2011680" cy="384048"/>
          </a:xfrm>
          <a:prstGeom prst="rect">
            <a:avLst/>
          </a:prstGeom>
        </p:spPr>
        <p:txBody>
          <a:bodyPr rtlCol="0"/>
          <a:lstStyle/>
          <a:p>
            <a:endParaRPr lang="fr-FR"/>
          </a:p>
        </p:txBody>
      </p:sp>
      <p:sp>
        <p:nvSpPr>
          <p:cNvPr id="21" name="Espace réservé du pied de page 20"/>
          <p:cNvSpPr>
            <a:spLocks noGrp="1"/>
          </p:cNvSpPr>
          <p:nvPr>
            <p:ph type="ftr" sz="quarter" idx="12"/>
          </p:nvPr>
        </p:nvSpPr>
        <p:spPr>
          <a:xfrm rot="5400000">
            <a:off x="6990186" y="3737240"/>
            <a:ext cx="3200400" cy="365760"/>
          </a:xfrm>
          <a:prstGeom prst="rect">
            <a:avLst/>
          </a:prstGeom>
        </p:spPr>
        <p:txBody>
          <a:bodyPr rtlCol="0"/>
          <a:lstStyle/>
          <a:p>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dirty="0" smtClean="0"/>
              <a:t>Cliquez pour modifier les styles du texte du masque</a:t>
            </a:r>
          </a:p>
          <a:p>
            <a:pPr lvl="1" eaLnBrk="1" latinLnBrk="0" hangingPunct="1"/>
            <a:r>
              <a:rPr kumimoji="0" lang="fr-FR" dirty="0" smtClean="0"/>
              <a:t>Deuxième niveau</a:t>
            </a:r>
          </a:p>
          <a:p>
            <a:pPr lvl="2" eaLnBrk="1" latinLnBrk="0" hangingPunct="1"/>
            <a:r>
              <a:rPr kumimoji="0" lang="fr-FR" dirty="0" smtClean="0"/>
              <a:t>Troisième niveau</a:t>
            </a:r>
          </a:p>
          <a:p>
            <a:pPr lvl="3" eaLnBrk="1" latinLnBrk="0" hangingPunct="1"/>
            <a:r>
              <a:rPr kumimoji="0" lang="fr-FR" dirty="0" smtClean="0"/>
              <a:t>Quatrième niveau</a:t>
            </a:r>
          </a:p>
          <a:p>
            <a:pPr lvl="4" eaLnBrk="1" latinLnBrk="0" hangingPunct="1"/>
            <a:r>
              <a:rPr kumimoji="0" lang="fr-FR" dirty="0" smtClean="0"/>
              <a:t>Cinquième niveau</a:t>
            </a:r>
            <a:endParaRPr kumimoji="0" lang="en-US" dirty="0"/>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Espace réservé de la date 6"/>
          <p:cNvSpPr txBox="1">
            <a:spLocks/>
          </p:cNvSpPr>
          <p:nvPr userDrawn="1"/>
        </p:nvSpPr>
        <p:spPr>
          <a:xfrm>
            <a:off x="179512" y="6525344"/>
            <a:ext cx="1440160" cy="332656"/>
          </a:xfrm>
          <a:prstGeom prst="rect">
            <a:avLst/>
          </a:prstGeom>
        </p:spPr>
        <p:txBody>
          <a:bodyPr rtlCol="0"/>
          <a:lstStyle>
            <a:lvl1pPr algn="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chemeClr val="bg1">
                    <a:lumMod val="50000"/>
                  </a:schemeClr>
                </a:solidFill>
                <a:effectLst/>
                <a:uLnTx/>
                <a:uFillTx/>
                <a:latin typeface="Helvetica" pitchFamily="34" charset="0"/>
                <a:ea typeface="+mn-ea"/>
                <a:cs typeface="+mn-cs"/>
              </a:rPr>
              <a:t> </a:t>
            </a:r>
            <a:fld id="{CC112E0D-D00A-44E2-B44C-74627B5E19D9}" type="datetimeFigureOut">
              <a:rPr kumimoji="0" lang="fr-FR" sz="1400" b="0" i="0" u="none" strike="noStrike" kern="1200" cap="none" spc="0" normalizeH="0" baseline="0" noProof="0" smtClean="0">
                <a:ln>
                  <a:noFill/>
                </a:ln>
                <a:solidFill>
                  <a:schemeClr val="bg1">
                    <a:lumMod val="50000"/>
                  </a:schemeClr>
                </a:solidFill>
                <a:effectLst/>
                <a:uLnTx/>
                <a:uFillTx/>
                <a:latin typeface="Helvetica"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01/05/2014</a:t>
            </a:fld>
            <a:endParaRPr kumimoji="0" lang="fr-FR" sz="1400" b="0" i="0" u="none" strike="noStrike" kern="1200" cap="none" spc="0" normalizeH="0" baseline="0" noProof="0" dirty="0">
              <a:ln>
                <a:noFill/>
              </a:ln>
              <a:solidFill>
                <a:schemeClr val="bg1">
                  <a:lumMod val="50000"/>
                </a:schemeClr>
              </a:solidFill>
              <a:effectLst/>
              <a:uLnTx/>
              <a:uFillTx/>
              <a:latin typeface="Helvetica" pitchFamily="34" charset="0"/>
              <a:ea typeface="+mn-ea"/>
              <a:cs typeface="+mn-cs"/>
            </a:endParaRPr>
          </a:p>
        </p:txBody>
      </p:sp>
      <p:sp>
        <p:nvSpPr>
          <p:cNvPr id="17" name="Espace réservé du pied de page 9"/>
          <p:cNvSpPr txBox="1">
            <a:spLocks/>
          </p:cNvSpPr>
          <p:nvPr userDrawn="1"/>
        </p:nvSpPr>
        <p:spPr>
          <a:xfrm>
            <a:off x="1619672" y="6492240"/>
            <a:ext cx="5288632" cy="365760"/>
          </a:xfrm>
          <a:prstGeom prst="rect">
            <a:avLst/>
          </a:prstGeo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rgbClr val="575F6D"/>
                </a:solidFill>
                <a:effectLst/>
                <a:uLnTx/>
                <a:uFillTx/>
                <a:latin typeface="Helvetica"/>
                <a:ea typeface="+mn-ea"/>
                <a:cs typeface="+mn-cs"/>
              </a:rPr>
              <a:t>Gestion Relationnelle du Stress © 2014 Khépri développement</a:t>
            </a:r>
            <a:endParaRPr kumimoji="0" lang="fr-FR" sz="1400" b="0" i="0" u="none" strike="noStrike" kern="1200" cap="none" spc="0" normalizeH="0" baseline="0" noProof="0" dirty="0">
              <a:ln>
                <a:noFill/>
              </a:ln>
              <a:solidFill>
                <a:schemeClr val="tx1"/>
              </a:solidFill>
              <a:effectLst/>
              <a:uLnTx/>
              <a:uFillTx/>
              <a:latin typeface="+mn-lt"/>
              <a:ea typeface="+mn-ea"/>
              <a:cs typeface="+mn-cs"/>
            </a:endParaRPr>
          </a:p>
        </p:txBody>
      </p:sp>
      <p:pic>
        <p:nvPicPr>
          <p:cNvPr id="18" name="Image 17" descr="logo_khepripro.png"/>
          <p:cNvPicPr>
            <a:picLocks noChangeAspect="1"/>
          </p:cNvPicPr>
          <p:nvPr userDrawn="1"/>
        </p:nvPicPr>
        <p:blipFill>
          <a:blip r:embed="rId13" cstate="print"/>
          <a:stretch>
            <a:fillRect/>
          </a:stretch>
        </p:blipFill>
        <p:spPr>
          <a:xfrm>
            <a:off x="7092280" y="6309320"/>
            <a:ext cx="1556879" cy="548680"/>
          </a:xfrm>
          <a:prstGeom prst="rect">
            <a:avLst/>
          </a:prstGeom>
        </p:spPr>
      </p:pic>
      <p:sp>
        <p:nvSpPr>
          <p:cNvPr id="20" name="ZoneTexte 19"/>
          <p:cNvSpPr txBox="1"/>
          <p:nvPr userDrawn="1"/>
        </p:nvSpPr>
        <p:spPr>
          <a:xfrm>
            <a:off x="8100392" y="5795972"/>
            <a:ext cx="648072" cy="369332"/>
          </a:xfrm>
          <a:prstGeom prst="rect">
            <a:avLst/>
          </a:prstGeom>
          <a:noFill/>
        </p:spPr>
        <p:txBody>
          <a:bodyPr wrap="square" rtlCol="0">
            <a:spAutoFit/>
          </a:bodyPr>
          <a:lstStyle/>
          <a:p>
            <a:pPr algn="ctr"/>
            <a:fld id="{47B12A26-9083-4654-9DBA-EE6D71C88649}" type="slidenum">
              <a:rPr lang="fr-FR" b="1" smtClean="0">
                <a:ln>
                  <a:noFill/>
                </a:ln>
                <a:solidFill>
                  <a:schemeClr val="bg1"/>
                </a:solidFill>
              </a:rPr>
              <a:t>‹N°›</a:t>
            </a:fld>
            <a:endParaRPr lang="fr-FR" b="1" dirty="0">
              <a:ln>
                <a:noFill/>
              </a:ln>
              <a:solidFill>
                <a:schemeClr val="bg1"/>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6.xml"/><Relationship Id="rId1" Type="http://schemas.openxmlformats.org/officeDocument/2006/relationships/slideLayout" Target="../slideLayouts/slideLayout6.xml"/><Relationship Id="rId5" Type="http://schemas.openxmlformats.org/officeDocument/2006/relationships/image" Target="../media/image11.jpeg"/><Relationship Id="rId4" Type="http://schemas.openxmlformats.org/officeDocument/2006/relationships/image" Target="../media/image10.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sz="2800" dirty="0" smtClean="0">
                <a:solidFill>
                  <a:schemeClr val="accent6"/>
                </a:solidFill>
              </a:rPr>
              <a:t>Formation 28 avril et 5 mai 2014</a:t>
            </a:r>
          </a:p>
        </p:txBody>
      </p:sp>
      <p:sp>
        <p:nvSpPr>
          <p:cNvPr id="3" name="Sous-titre 2"/>
          <p:cNvSpPr>
            <a:spLocks noGrp="1"/>
          </p:cNvSpPr>
          <p:nvPr>
            <p:ph type="subTitle" idx="1"/>
          </p:nvPr>
        </p:nvSpPr>
        <p:spPr/>
        <p:txBody>
          <a:bodyPr/>
          <a:lstStyle/>
          <a:p>
            <a:r>
              <a:rPr lang="fr-FR" dirty="0" smtClean="0"/>
              <a:t>Intelligence du stress pour soi et pour les autres</a:t>
            </a:r>
          </a:p>
        </p:txBody>
      </p:sp>
      <p:sp>
        <p:nvSpPr>
          <p:cNvPr id="4" name="ZoneTexte 3"/>
          <p:cNvSpPr txBox="1"/>
          <p:nvPr/>
        </p:nvSpPr>
        <p:spPr>
          <a:xfrm>
            <a:off x="2123728" y="2276872"/>
            <a:ext cx="6353021" cy="584775"/>
          </a:xfrm>
          <a:prstGeom prst="rect">
            <a:avLst/>
          </a:prstGeom>
          <a:noFill/>
        </p:spPr>
        <p:txBody>
          <a:bodyPr wrap="none" rtlCol="0">
            <a:spAutoFit/>
          </a:bodyPr>
          <a:lstStyle/>
          <a:p>
            <a:r>
              <a:rPr lang="fr-FR" sz="3200" b="1" dirty="0" smtClean="0">
                <a:solidFill>
                  <a:schemeClr val="accent3">
                    <a:lumMod val="75000"/>
                  </a:schemeClr>
                </a:solidFill>
              </a:rPr>
              <a:t>Gestion Relationnelle du Stress</a:t>
            </a:r>
            <a:endParaRPr lang="fr-FR" sz="3200" b="1" dirty="0">
              <a:solidFill>
                <a:schemeClr val="accent3">
                  <a:lumMod val="75000"/>
                </a:schemeClr>
              </a:solidFill>
            </a:endParaRPr>
          </a:p>
        </p:txBody>
      </p:sp>
      <p:sp>
        <p:nvSpPr>
          <p:cNvPr id="5" name="ZoneTexte 4"/>
          <p:cNvSpPr txBox="1"/>
          <p:nvPr/>
        </p:nvSpPr>
        <p:spPr>
          <a:xfrm>
            <a:off x="4283968" y="332656"/>
            <a:ext cx="4532010" cy="646331"/>
          </a:xfrm>
          <a:prstGeom prst="rect">
            <a:avLst/>
          </a:prstGeom>
          <a:noFill/>
        </p:spPr>
        <p:txBody>
          <a:bodyPr wrap="none" rtlCol="0">
            <a:spAutoFit/>
          </a:bodyPr>
          <a:lstStyle/>
          <a:p>
            <a:r>
              <a:rPr lang="fr-FR" b="1" i="1" dirty="0">
                <a:solidFill>
                  <a:schemeClr val="tx1">
                    <a:lumMod val="50000"/>
                    <a:lumOff val="50000"/>
                  </a:schemeClr>
                </a:solidFill>
              </a:rPr>
              <a:t>"Santé et qualité de vie au travail"</a:t>
            </a:r>
            <a:endParaRPr lang="fr-FR" dirty="0">
              <a:solidFill>
                <a:schemeClr val="tx1">
                  <a:lumMod val="50000"/>
                  <a:lumOff val="50000"/>
                </a:schemeClr>
              </a:solidFill>
            </a:endParaRPr>
          </a:p>
          <a:p>
            <a:r>
              <a:rPr lang="fr-FR" b="1" i="1" dirty="0">
                <a:solidFill>
                  <a:schemeClr val="tx1">
                    <a:lumMod val="50000"/>
                    <a:lumOff val="50000"/>
                  </a:schemeClr>
                </a:solidFill>
              </a:rPr>
              <a:t>Accompagnement Individuel &amp; Collectif</a:t>
            </a:r>
            <a:endParaRPr lang="fr-FR" dirty="0">
              <a:solidFill>
                <a:schemeClr val="tx1">
                  <a:lumMod val="50000"/>
                  <a:lumOff val="50000"/>
                </a:schemeClr>
              </a:solidFill>
            </a:endParaRPr>
          </a:p>
        </p:txBody>
      </p:sp>
      <p:sp>
        <p:nvSpPr>
          <p:cNvPr id="6" name="Espace réservé du numéro de diapositive 5"/>
          <p:cNvSpPr>
            <a:spLocks noGrp="1"/>
          </p:cNvSpPr>
          <p:nvPr>
            <p:ph type="sldNum" sz="quarter" idx="12"/>
          </p:nvPr>
        </p:nvSpPr>
        <p:spPr/>
        <p:txBody>
          <a:bodyPr/>
          <a:lstStyle/>
          <a:p>
            <a:fld id="{42BAAC1C-04F5-41DF-BC50-14E794EBCA53}" type="slidenum">
              <a:rPr lang="fr-FR" smtClean="0"/>
              <a:t>1</a:t>
            </a:fld>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modes de fonctionnement du cerveau</a:t>
            </a:r>
            <a:endParaRPr lang="fr-FR" dirty="0"/>
          </a:p>
        </p:txBody>
      </p:sp>
      <p:sp>
        <p:nvSpPr>
          <p:cNvPr id="3" name="Triangle isocèle 2"/>
          <p:cNvSpPr/>
          <p:nvPr/>
        </p:nvSpPr>
        <p:spPr>
          <a:xfrm>
            <a:off x="4716016" y="2276872"/>
            <a:ext cx="2592288" cy="2592288"/>
          </a:xfrm>
          <a:prstGeom prst="triangl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riangle isocèle 3"/>
          <p:cNvSpPr/>
          <p:nvPr/>
        </p:nvSpPr>
        <p:spPr>
          <a:xfrm>
            <a:off x="1412032" y="2285256"/>
            <a:ext cx="2592288" cy="2592288"/>
          </a:xfrm>
          <a:prstGeom prst="triangl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4860032" y="1844824"/>
            <a:ext cx="2326278" cy="369332"/>
          </a:xfrm>
          <a:prstGeom prst="rect">
            <a:avLst/>
          </a:prstGeom>
          <a:noFill/>
        </p:spPr>
        <p:txBody>
          <a:bodyPr wrap="none" rtlCol="0">
            <a:spAutoFit/>
          </a:bodyPr>
          <a:lstStyle/>
          <a:p>
            <a:r>
              <a:rPr lang="fr-FR" dirty="0" smtClean="0"/>
              <a:t>Pensées rationnelles</a:t>
            </a:r>
            <a:endParaRPr lang="fr-FR" dirty="0"/>
          </a:p>
        </p:txBody>
      </p:sp>
      <p:sp>
        <p:nvSpPr>
          <p:cNvPr id="6" name="ZoneTexte 5"/>
          <p:cNvSpPr txBox="1"/>
          <p:nvPr/>
        </p:nvSpPr>
        <p:spPr>
          <a:xfrm>
            <a:off x="1475656" y="1844824"/>
            <a:ext cx="2454518" cy="369332"/>
          </a:xfrm>
          <a:prstGeom prst="rect">
            <a:avLst/>
          </a:prstGeom>
          <a:noFill/>
        </p:spPr>
        <p:txBody>
          <a:bodyPr wrap="none" rtlCol="0">
            <a:spAutoFit/>
          </a:bodyPr>
          <a:lstStyle/>
          <a:p>
            <a:r>
              <a:rPr lang="fr-FR" dirty="0" smtClean="0"/>
              <a:t>Pensées irrationnelles</a:t>
            </a:r>
            <a:endParaRPr lang="fr-FR" dirty="0"/>
          </a:p>
        </p:txBody>
      </p:sp>
      <p:sp>
        <p:nvSpPr>
          <p:cNvPr id="7" name="ZoneTexte 6"/>
          <p:cNvSpPr txBox="1"/>
          <p:nvPr/>
        </p:nvSpPr>
        <p:spPr>
          <a:xfrm>
            <a:off x="6804248" y="4509120"/>
            <a:ext cx="432048" cy="369332"/>
          </a:xfrm>
          <a:prstGeom prst="rect">
            <a:avLst/>
          </a:prstGeom>
          <a:noFill/>
        </p:spPr>
        <p:txBody>
          <a:bodyPr wrap="square" rtlCol="0">
            <a:spAutoFit/>
          </a:bodyPr>
          <a:lstStyle/>
          <a:p>
            <a:r>
              <a:rPr lang="fr-FR" dirty="0" smtClean="0"/>
              <a:t>C</a:t>
            </a:r>
            <a:endParaRPr lang="fr-FR" dirty="0"/>
          </a:p>
        </p:txBody>
      </p:sp>
      <p:sp>
        <p:nvSpPr>
          <p:cNvPr id="10" name="ZoneTexte 9"/>
          <p:cNvSpPr txBox="1"/>
          <p:nvPr/>
        </p:nvSpPr>
        <p:spPr>
          <a:xfrm>
            <a:off x="5850728" y="2420888"/>
            <a:ext cx="432048" cy="369332"/>
          </a:xfrm>
          <a:prstGeom prst="rect">
            <a:avLst/>
          </a:prstGeom>
          <a:noFill/>
        </p:spPr>
        <p:txBody>
          <a:bodyPr wrap="square" rtlCol="0">
            <a:spAutoFit/>
          </a:bodyPr>
          <a:lstStyle/>
          <a:p>
            <a:r>
              <a:rPr lang="fr-FR" dirty="0"/>
              <a:t>P</a:t>
            </a:r>
          </a:p>
        </p:txBody>
      </p:sp>
      <p:sp>
        <p:nvSpPr>
          <p:cNvPr id="11" name="ZoneTexte 10"/>
          <p:cNvSpPr txBox="1"/>
          <p:nvPr/>
        </p:nvSpPr>
        <p:spPr>
          <a:xfrm>
            <a:off x="4860032" y="4499828"/>
            <a:ext cx="432048" cy="369332"/>
          </a:xfrm>
          <a:prstGeom prst="rect">
            <a:avLst/>
          </a:prstGeom>
          <a:noFill/>
        </p:spPr>
        <p:txBody>
          <a:bodyPr wrap="square" rtlCol="0">
            <a:spAutoFit/>
          </a:bodyPr>
          <a:lstStyle/>
          <a:p>
            <a:r>
              <a:rPr lang="fr-FR" dirty="0"/>
              <a:t>E</a:t>
            </a:r>
          </a:p>
        </p:txBody>
      </p:sp>
      <p:sp>
        <p:nvSpPr>
          <p:cNvPr id="14" name="ZoneTexte 13"/>
          <p:cNvSpPr txBox="1"/>
          <p:nvPr/>
        </p:nvSpPr>
        <p:spPr>
          <a:xfrm>
            <a:off x="3491880" y="4509120"/>
            <a:ext cx="432048" cy="369332"/>
          </a:xfrm>
          <a:prstGeom prst="rect">
            <a:avLst/>
          </a:prstGeom>
          <a:noFill/>
        </p:spPr>
        <p:txBody>
          <a:bodyPr wrap="square" rtlCol="0">
            <a:spAutoFit/>
          </a:bodyPr>
          <a:lstStyle/>
          <a:p>
            <a:r>
              <a:rPr lang="fr-FR" dirty="0" smtClean="0"/>
              <a:t>C</a:t>
            </a:r>
            <a:endParaRPr lang="fr-FR" dirty="0"/>
          </a:p>
        </p:txBody>
      </p:sp>
      <p:sp>
        <p:nvSpPr>
          <p:cNvPr id="15" name="ZoneTexte 14"/>
          <p:cNvSpPr txBox="1"/>
          <p:nvPr/>
        </p:nvSpPr>
        <p:spPr>
          <a:xfrm>
            <a:off x="2538360" y="2420888"/>
            <a:ext cx="432048" cy="369332"/>
          </a:xfrm>
          <a:prstGeom prst="rect">
            <a:avLst/>
          </a:prstGeom>
          <a:noFill/>
        </p:spPr>
        <p:txBody>
          <a:bodyPr wrap="square" rtlCol="0">
            <a:spAutoFit/>
          </a:bodyPr>
          <a:lstStyle/>
          <a:p>
            <a:r>
              <a:rPr lang="fr-FR" dirty="0"/>
              <a:t>P</a:t>
            </a:r>
          </a:p>
        </p:txBody>
      </p:sp>
      <p:sp>
        <p:nvSpPr>
          <p:cNvPr id="16" name="ZoneTexte 15"/>
          <p:cNvSpPr txBox="1"/>
          <p:nvPr/>
        </p:nvSpPr>
        <p:spPr>
          <a:xfrm>
            <a:off x="1547664" y="4499828"/>
            <a:ext cx="432048" cy="369332"/>
          </a:xfrm>
          <a:prstGeom prst="rect">
            <a:avLst/>
          </a:prstGeom>
          <a:noFill/>
        </p:spPr>
        <p:txBody>
          <a:bodyPr wrap="square" rtlCol="0">
            <a:spAutoFit/>
          </a:bodyPr>
          <a:lstStyle/>
          <a:p>
            <a:r>
              <a:rPr lang="fr-FR" dirty="0"/>
              <a:t>E</a:t>
            </a:r>
          </a:p>
        </p:txBody>
      </p:sp>
      <p:sp>
        <p:nvSpPr>
          <p:cNvPr id="17" name="ZoneTexte 16"/>
          <p:cNvSpPr txBox="1"/>
          <p:nvPr/>
        </p:nvSpPr>
        <p:spPr>
          <a:xfrm>
            <a:off x="2267744" y="3717032"/>
            <a:ext cx="889987" cy="369332"/>
          </a:xfrm>
          <a:prstGeom prst="rect">
            <a:avLst/>
          </a:prstGeom>
          <a:noFill/>
        </p:spPr>
        <p:txBody>
          <a:bodyPr wrap="none" rtlCol="0">
            <a:spAutoFit/>
          </a:bodyPr>
          <a:lstStyle/>
          <a:p>
            <a:r>
              <a:rPr lang="fr-FR" b="1" dirty="0" smtClean="0">
                <a:solidFill>
                  <a:srgbClr val="FF0000"/>
                </a:solidFill>
              </a:rPr>
              <a:t>Stress</a:t>
            </a:r>
            <a:endParaRPr lang="fr-FR" b="1" dirty="0">
              <a:solidFill>
                <a:srgbClr val="FF0000"/>
              </a:solidFill>
            </a:endParaRPr>
          </a:p>
        </p:txBody>
      </p:sp>
      <p:sp>
        <p:nvSpPr>
          <p:cNvPr id="18" name="ZoneTexte 17"/>
          <p:cNvSpPr txBox="1"/>
          <p:nvPr/>
        </p:nvSpPr>
        <p:spPr>
          <a:xfrm>
            <a:off x="414020" y="4509120"/>
            <a:ext cx="1133644" cy="369332"/>
          </a:xfrm>
          <a:prstGeom prst="rect">
            <a:avLst/>
          </a:prstGeom>
          <a:noFill/>
        </p:spPr>
        <p:txBody>
          <a:bodyPr wrap="none" rtlCol="0">
            <a:spAutoFit/>
          </a:bodyPr>
          <a:lstStyle/>
          <a:p>
            <a:r>
              <a:rPr lang="fr-FR" dirty="0" smtClean="0"/>
              <a:t>Angoisse</a:t>
            </a:r>
            <a:endParaRPr lang="fr-FR" dirty="0"/>
          </a:p>
        </p:txBody>
      </p:sp>
      <p:sp>
        <p:nvSpPr>
          <p:cNvPr id="19" name="ZoneTexte 18"/>
          <p:cNvSpPr txBox="1"/>
          <p:nvPr/>
        </p:nvSpPr>
        <p:spPr>
          <a:xfrm>
            <a:off x="3131840" y="4941168"/>
            <a:ext cx="1197764" cy="369332"/>
          </a:xfrm>
          <a:prstGeom prst="rect">
            <a:avLst/>
          </a:prstGeom>
          <a:noFill/>
        </p:spPr>
        <p:txBody>
          <a:bodyPr wrap="none" rtlCol="0">
            <a:spAutoFit/>
          </a:bodyPr>
          <a:lstStyle/>
          <a:p>
            <a:r>
              <a:rPr lang="fr-FR" dirty="0" smtClean="0"/>
              <a:t>Inadaptés</a:t>
            </a:r>
            <a:endParaRPr lang="fr-FR" dirty="0"/>
          </a:p>
        </p:txBody>
      </p:sp>
      <p:sp>
        <p:nvSpPr>
          <p:cNvPr id="20" name="ZoneTexte 19"/>
          <p:cNvSpPr txBox="1"/>
          <p:nvPr/>
        </p:nvSpPr>
        <p:spPr>
          <a:xfrm>
            <a:off x="5580112" y="3717032"/>
            <a:ext cx="877163" cy="369332"/>
          </a:xfrm>
          <a:prstGeom prst="rect">
            <a:avLst/>
          </a:prstGeom>
          <a:noFill/>
        </p:spPr>
        <p:txBody>
          <a:bodyPr wrap="none" rtlCol="0">
            <a:spAutoFit/>
          </a:bodyPr>
          <a:lstStyle/>
          <a:p>
            <a:r>
              <a:rPr lang="fr-FR" b="1" dirty="0" smtClean="0">
                <a:solidFill>
                  <a:schemeClr val="accent2">
                    <a:lumMod val="75000"/>
                  </a:schemeClr>
                </a:solidFill>
              </a:rPr>
              <a:t>Calme</a:t>
            </a:r>
            <a:endParaRPr lang="fr-FR" b="1" dirty="0">
              <a:solidFill>
                <a:schemeClr val="accent2">
                  <a:lumMod val="75000"/>
                </a:schemeClr>
              </a:solidFill>
            </a:endParaRPr>
          </a:p>
        </p:txBody>
      </p:sp>
      <p:sp>
        <p:nvSpPr>
          <p:cNvPr id="21" name="ZoneTexte 20"/>
          <p:cNvSpPr txBox="1"/>
          <p:nvPr/>
        </p:nvSpPr>
        <p:spPr>
          <a:xfrm>
            <a:off x="7380312" y="4437112"/>
            <a:ext cx="1031051" cy="369332"/>
          </a:xfrm>
          <a:prstGeom prst="rect">
            <a:avLst/>
          </a:prstGeom>
          <a:noFill/>
        </p:spPr>
        <p:txBody>
          <a:bodyPr wrap="none" rtlCol="0">
            <a:spAutoFit/>
          </a:bodyPr>
          <a:lstStyle/>
          <a:p>
            <a:r>
              <a:rPr lang="fr-FR" dirty="0" smtClean="0"/>
              <a:t>Adaptés</a:t>
            </a:r>
            <a:endParaRPr lang="fr-FR" dirty="0"/>
          </a:p>
        </p:txBody>
      </p:sp>
      <p:sp>
        <p:nvSpPr>
          <p:cNvPr id="22" name="ZoneTexte 21"/>
          <p:cNvSpPr txBox="1"/>
          <p:nvPr/>
        </p:nvSpPr>
        <p:spPr>
          <a:xfrm>
            <a:off x="4716016" y="4941168"/>
            <a:ext cx="877163" cy="369332"/>
          </a:xfrm>
          <a:prstGeom prst="rect">
            <a:avLst/>
          </a:prstGeom>
          <a:noFill/>
        </p:spPr>
        <p:txBody>
          <a:bodyPr wrap="none" rtlCol="0">
            <a:spAutoFit/>
          </a:bodyPr>
          <a:lstStyle/>
          <a:p>
            <a:r>
              <a:rPr lang="fr-FR" dirty="0" smtClean="0"/>
              <a:t>Neutre</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normAutofit/>
          </a:bodyPr>
          <a:lstStyle/>
          <a:p>
            <a:r>
              <a:rPr lang="fr-FR" dirty="0" smtClean="0"/>
              <a:t>Différents types de stress</a:t>
            </a:r>
            <a:endParaRPr lang="fr-FR" dirty="0"/>
          </a:p>
        </p:txBody>
      </p:sp>
      <p:sp>
        <p:nvSpPr>
          <p:cNvPr id="3" name="Espace réservé du contenu 2"/>
          <p:cNvSpPr>
            <a:spLocks noGrp="1"/>
          </p:cNvSpPr>
          <p:nvPr>
            <p:ph sz="quarter" idx="1"/>
          </p:nvPr>
        </p:nvSpPr>
        <p:spPr>
          <a:xfrm>
            <a:off x="457200" y="1196752"/>
            <a:ext cx="7467600" cy="5277200"/>
          </a:xfrm>
        </p:spPr>
        <p:txBody>
          <a:bodyPr/>
          <a:lstStyle/>
          <a:p>
            <a:r>
              <a:rPr lang="fr-FR" sz="2000" b="1" dirty="0" smtClean="0"/>
              <a:t>Les 4 états fonctionnels de l'instinct : </a:t>
            </a:r>
          </a:p>
          <a:p>
            <a:r>
              <a:rPr lang="fr-FR" sz="2000" dirty="0" smtClean="0"/>
              <a:t>L'état de calme et les 3 états d'urgence de stress : </a:t>
            </a:r>
          </a:p>
          <a:p>
            <a:pPr algn="ctr"/>
            <a:r>
              <a:rPr lang="fr-FR" sz="2000" b="1" dirty="0" smtClean="0">
                <a:solidFill>
                  <a:schemeClr val="accent1"/>
                </a:solidFill>
              </a:rPr>
              <a:t>FUITE</a:t>
            </a:r>
          </a:p>
          <a:p>
            <a:pPr algn="ctr"/>
            <a:r>
              <a:rPr lang="fr-FR" sz="2000" b="1" dirty="0" smtClean="0">
                <a:solidFill>
                  <a:schemeClr val="accent1"/>
                </a:solidFill>
              </a:rPr>
              <a:t>LUTTE</a:t>
            </a:r>
          </a:p>
          <a:p>
            <a:pPr algn="ctr"/>
            <a:r>
              <a:rPr lang="fr-FR" sz="2000" b="1" dirty="0" smtClean="0">
                <a:solidFill>
                  <a:schemeClr val="accent1"/>
                </a:solidFill>
              </a:rPr>
              <a:t>INHIBITION</a:t>
            </a:r>
          </a:p>
          <a:p>
            <a:r>
              <a:rPr lang="fr-FR" sz="2000" dirty="0" smtClean="0"/>
              <a:t>Nous devons apprendre à repérer les indices dans le triangle "pensées - émotions – comportements"  pour prendre du recul et passer d’un état de stress à un état de calme.</a:t>
            </a:r>
          </a:p>
          <a:p>
            <a:r>
              <a:rPr lang="fr-FR" sz="2000" dirty="0" smtClean="0"/>
              <a:t>Pour cela il faut repérer dans quel mode mental on se situe (territoire) pour changer d'étage consciemment (Métaphore de l'ascenseur) </a:t>
            </a:r>
          </a:p>
          <a:p>
            <a:r>
              <a:rPr lang="fr-FR" sz="2000" dirty="0" smtClean="0"/>
              <a:t>Illustrer Fuite, Lutte, inhibition (</a:t>
            </a:r>
            <a:r>
              <a:rPr lang="fr-FR" sz="2000" dirty="0" err="1" smtClean="0"/>
              <a:t>Auto-diagnostic</a:t>
            </a:r>
            <a:r>
              <a:rPr lang="fr-FR" sz="2000" dirty="0" smtClean="0"/>
              <a:t>)</a:t>
            </a:r>
          </a:p>
          <a:p>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sz="3200" dirty="0" smtClean="0"/>
              <a:t>pensées – émotions – comportements</a:t>
            </a:r>
            <a:endParaRPr lang="fr-FR" dirty="0" smtClean="0"/>
          </a:p>
        </p:txBody>
      </p:sp>
      <p:sp>
        <p:nvSpPr>
          <p:cNvPr id="4" name="Triangle isocèle 3"/>
          <p:cNvSpPr/>
          <p:nvPr/>
        </p:nvSpPr>
        <p:spPr>
          <a:xfrm>
            <a:off x="3131840" y="2132856"/>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riangle isocèle 4"/>
          <p:cNvSpPr/>
          <p:nvPr/>
        </p:nvSpPr>
        <p:spPr>
          <a:xfrm>
            <a:off x="5508104" y="2132856"/>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riangle isocèle 5"/>
          <p:cNvSpPr/>
          <p:nvPr/>
        </p:nvSpPr>
        <p:spPr>
          <a:xfrm>
            <a:off x="683568" y="2132856"/>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1003876" y="5229200"/>
            <a:ext cx="1479892" cy="369332"/>
          </a:xfrm>
          <a:prstGeom prst="rect">
            <a:avLst/>
          </a:prstGeom>
          <a:noFill/>
        </p:spPr>
        <p:txBody>
          <a:bodyPr wrap="none" rtlCol="0">
            <a:spAutoFit/>
          </a:bodyPr>
          <a:lstStyle/>
          <a:p>
            <a:r>
              <a:rPr lang="fr-FR" dirty="0" smtClean="0"/>
              <a:t>Je me casse</a:t>
            </a:r>
            <a:endParaRPr lang="fr-FR" dirty="0"/>
          </a:p>
        </p:txBody>
      </p:sp>
      <p:sp>
        <p:nvSpPr>
          <p:cNvPr id="8" name="ZoneTexte 7"/>
          <p:cNvSpPr txBox="1"/>
          <p:nvPr/>
        </p:nvSpPr>
        <p:spPr>
          <a:xfrm>
            <a:off x="3620844" y="5229200"/>
            <a:ext cx="1095172" cy="369332"/>
          </a:xfrm>
          <a:prstGeom prst="rect">
            <a:avLst/>
          </a:prstGeom>
          <a:noFill/>
        </p:spPr>
        <p:txBody>
          <a:bodyPr wrap="none" rtlCol="0">
            <a:spAutoFit/>
          </a:bodyPr>
          <a:lstStyle/>
          <a:p>
            <a:r>
              <a:rPr lang="fr-FR" dirty="0" smtClean="0"/>
              <a:t>Je casse</a:t>
            </a:r>
            <a:endParaRPr lang="fr-FR" dirty="0"/>
          </a:p>
        </p:txBody>
      </p:sp>
      <p:sp>
        <p:nvSpPr>
          <p:cNvPr id="9" name="ZoneTexte 8"/>
          <p:cNvSpPr txBox="1"/>
          <p:nvPr/>
        </p:nvSpPr>
        <p:spPr>
          <a:xfrm>
            <a:off x="5796136" y="5229200"/>
            <a:ext cx="1569660" cy="369332"/>
          </a:xfrm>
          <a:prstGeom prst="rect">
            <a:avLst/>
          </a:prstGeom>
          <a:noFill/>
        </p:spPr>
        <p:txBody>
          <a:bodyPr wrap="none" rtlCol="0">
            <a:spAutoFit/>
          </a:bodyPr>
          <a:lstStyle/>
          <a:p>
            <a:r>
              <a:rPr lang="fr-FR" dirty="0" smtClean="0"/>
              <a:t>Je suis cassé</a:t>
            </a:r>
            <a:endParaRPr lang="fr-FR" dirty="0"/>
          </a:p>
        </p:txBody>
      </p:sp>
      <p:sp>
        <p:nvSpPr>
          <p:cNvPr id="10" name="ZoneTexte 9"/>
          <p:cNvSpPr txBox="1"/>
          <p:nvPr/>
        </p:nvSpPr>
        <p:spPr>
          <a:xfrm>
            <a:off x="2483768" y="4571836"/>
            <a:ext cx="432048" cy="369332"/>
          </a:xfrm>
          <a:prstGeom prst="rect">
            <a:avLst/>
          </a:prstGeom>
          <a:noFill/>
        </p:spPr>
        <p:txBody>
          <a:bodyPr wrap="square" rtlCol="0">
            <a:spAutoFit/>
          </a:bodyPr>
          <a:lstStyle/>
          <a:p>
            <a:r>
              <a:rPr lang="fr-FR" dirty="0" smtClean="0"/>
              <a:t>C</a:t>
            </a:r>
            <a:endParaRPr lang="fr-FR" dirty="0"/>
          </a:p>
        </p:txBody>
      </p:sp>
      <p:sp>
        <p:nvSpPr>
          <p:cNvPr id="11" name="ZoneTexte 10"/>
          <p:cNvSpPr txBox="1"/>
          <p:nvPr/>
        </p:nvSpPr>
        <p:spPr>
          <a:xfrm>
            <a:off x="1633320" y="2348880"/>
            <a:ext cx="432048" cy="369332"/>
          </a:xfrm>
          <a:prstGeom prst="rect">
            <a:avLst/>
          </a:prstGeom>
          <a:noFill/>
        </p:spPr>
        <p:txBody>
          <a:bodyPr wrap="square" rtlCol="0">
            <a:spAutoFit/>
          </a:bodyPr>
          <a:lstStyle/>
          <a:p>
            <a:r>
              <a:rPr lang="fr-FR" dirty="0" smtClean="0"/>
              <a:t>P </a:t>
            </a:r>
            <a:endParaRPr lang="fr-FR" dirty="0"/>
          </a:p>
        </p:txBody>
      </p:sp>
      <p:sp>
        <p:nvSpPr>
          <p:cNvPr id="12" name="ZoneTexte 11"/>
          <p:cNvSpPr txBox="1"/>
          <p:nvPr/>
        </p:nvSpPr>
        <p:spPr>
          <a:xfrm>
            <a:off x="827584" y="4571836"/>
            <a:ext cx="432048" cy="369332"/>
          </a:xfrm>
          <a:prstGeom prst="rect">
            <a:avLst/>
          </a:prstGeom>
          <a:noFill/>
        </p:spPr>
        <p:txBody>
          <a:bodyPr wrap="square" rtlCol="0">
            <a:spAutoFit/>
          </a:bodyPr>
          <a:lstStyle/>
          <a:p>
            <a:r>
              <a:rPr lang="fr-FR" dirty="0"/>
              <a:t>E</a:t>
            </a:r>
          </a:p>
        </p:txBody>
      </p:sp>
      <p:sp>
        <p:nvSpPr>
          <p:cNvPr id="13" name="ZoneTexte 12"/>
          <p:cNvSpPr txBox="1"/>
          <p:nvPr/>
        </p:nvSpPr>
        <p:spPr>
          <a:xfrm>
            <a:off x="7308304" y="4571836"/>
            <a:ext cx="432048" cy="369332"/>
          </a:xfrm>
          <a:prstGeom prst="rect">
            <a:avLst/>
          </a:prstGeom>
          <a:noFill/>
        </p:spPr>
        <p:txBody>
          <a:bodyPr wrap="square" rtlCol="0">
            <a:spAutoFit/>
          </a:bodyPr>
          <a:lstStyle/>
          <a:p>
            <a:r>
              <a:rPr lang="fr-FR" dirty="0" smtClean="0"/>
              <a:t>C</a:t>
            </a:r>
            <a:endParaRPr lang="fr-FR" dirty="0"/>
          </a:p>
        </p:txBody>
      </p:sp>
      <p:sp>
        <p:nvSpPr>
          <p:cNvPr id="14" name="ZoneTexte 13"/>
          <p:cNvSpPr txBox="1"/>
          <p:nvPr/>
        </p:nvSpPr>
        <p:spPr>
          <a:xfrm>
            <a:off x="6457856" y="2348880"/>
            <a:ext cx="432048" cy="369332"/>
          </a:xfrm>
          <a:prstGeom prst="rect">
            <a:avLst/>
          </a:prstGeom>
          <a:noFill/>
        </p:spPr>
        <p:txBody>
          <a:bodyPr wrap="square" rtlCol="0">
            <a:spAutoFit/>
          </a:bodyPr>
          <a:lstStyle/>
          <a:p>
            <a:r>
              <a:rPr lang="fr-FR" dirty="0"/>
              <a:t>P</a:t>
            </a:r>
          </a:p>
        </p:txBody>
      </p:sp>
      <p:sp>
        <p:nvSpPr>
          <p:cNvPr id="15" name="ZoneTexte 14"/>
          <p:cNvSpPr txBox="1"/>
          <p:nvPr/>
        </p:nvSpPr>
        <p:spPr>
          <a:xfrm>
            <a:off x="5652120" y="4571836"/>
            <a:ext cx="432048" cy="369332"/>
          </a:xfrm>
          <a:prstGeom prst="rect">
            <a:avLst/>
          </a:prstGeom>
          <a:noFill/>
        </p:spPr>
        <p:txBody>
          <a:bodyPr wrap="square" rtlCol="0">
            <a:spAutoFit/>
          </a:bodyPr>
          <a:lstStyle/>
          <a:p>
            <a:r>
              <a:rPr lang="fr-FR" dirty="0"/>
              <a:t>E</a:t>
            </a:r>
          </a:p>
        </p:txBody>
      </p:sp>
      <p:sp>
        <p:nvSpPr>
          <p:cNvPr id="16" name="ZoneTexte 15"/>
          <p:cNvSpPr txBox="1"/>
          <p:nvPr/>
        </p:nvSpPr>
        <p:spPr>
          <a:xfrm>
            <a:off x="4932040" y="4571836"/>
            <a:ext cx="432048" cy="369332"/>
          </a:xfrm>
          <a:prstGeom prst="rect">
            <a:avLst/>
          </a:prstGeom>
          <a:noFill/>
        </p:spPr>
        <p:txBody>
          <a:bodyPr wrap="square" rtlCol="0">
            <a:spAutoFit/>
          </a:bodyPr>
          <a:lstStyle/>
          <a:p>
            <a:r>
              <a:rPr lang="fr-FR" dirty="0" smtClean="0"/>
              <a:t>C</a:t>
            </a:r>
            <a:endParaRPr lang="fr-FR" dirty="0"/>
          </a:p>
        </p:txBody>
      </p:sp>
      <p:sp>
        <p:nvSpPr>
          <p:cNvPr id="17" name="ZoneTexte 16"/>
          <p:cNvSpPr txBox="1"/>
          <p:nvPr/>
        </p:nvSpPr>
        <p:spPr>
          <a:xfrm>
            <a:off x="4081592" y="2348880"/>
            <a:ext cx="432048" cy="369332"/>
          </a:xfrm>
          <a:prstGeom prst="rect">
            <a:avLst/>
          </a:prstGeom>
          <a:noFill/>
        </p:spPr>
        <p:txBody>
          <a:bodyPr wrap="square" rtlCol="0">
            <a:spAutoFit/>
          </a:bodyPr>
          <a:lstStyle/>
          <a:p>
            <a:r>
              <a:rPr lang="fr-FR" dirty="0"/>
              <a:t>P</a:t>
            </a:r>
          </a:p>
        </p:txBody>
      </p:sp>
      <p:sp>
        <p:nvSpPr>
          <p:cNvPr id="18" name="ZoneTexte 17"/>
          <p:cNvSpPr txBox="1"/>
          <p:nvPr/>
        </p:nvSpPr>
        <p:spPr>
          <a:xfrm>
            <a:off x="3275856" y="4571836"/>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a:t>
            </a:r>
            <a:r>
              <a:rPr lang="fr-FR" b="1" dirty="0" smtClean="0"/>
              <a:t>Emotions</a:t>
            </a:r>
            <a:r>
              <a:rPr lang="fr-FR" b="1" dirty="0" smtClean="0"/>
              <a:t>, Comportements = Intelligence du stress </a:t>
            </a:r>
            <a:endParaRPr lang="fr-FR" b="1" dirty="0"/>
          </a:p>
        </p:txBody>
      </p:sp>
      <p:sp>
        <p:nvSpPr>
          <p:cNvPr id="20" name="ZoneTexte 19"/>
          <p:cNvSpPr txBox="1"/>
          <p:nvPr/>
        </p:nvSpPr>
        <p:spPr>
          <a:xfrm>
            <a:off x="1387629" y="3356992"/>
            <a:ext cx="736099" cy="369332"/>
          </a:xfrm>
          <a:prstGeom prst="rect">
            <a:avLst/>
          </a:prstGeom>
          <a:noFill/>
        </p:spPr>
        <p:txBody>
          <a:bodyPr wrap="none" rtlCol="0">
            <a:spAutoFit/>
          </a:bodyPr>
          <a:lstStyle/>
          <a:p>
            <a:r>
              <a:rPr lang="fr-FR" b="1" dirty="0" smtClean="0">
                <a:solidFill>
                  <a:srgbClr val="FF0000"/>
                </a:solidFill>
              </a:rPr>
              <a:t>Fuite</a:t>
            </a:r>
            <a:endParaRPr lang="fr-FR" b="1" dirty="0">
              <a:solidFill>
                <a:srgbClr val="FF0000"/>
              </a:solidFill>
            </a:endParaRPr>
          </a:p>
        </p:txBody>
      </p:sp>
      <p:sp>
        <p:nvSpPr>
          <p:cNvPr id="21" name="ZoneTexte 20"/>
          <p:cNvSpPr txBox="1"/>
          <p:nvPr/>
        </p:nvSpPr>
        <p:spPr>
          <a:xfrm>
            <a:off x="6039456" y="3429000"/>
            <a:ext cx="1223412" cy="369332"/>
          </a:xfrm>
          <a:prstGeom prst="rect">
            <a:avLst/>
          </a:prstGeom>
          <a:noFill/>
        </p:spPr>
        <p:txBody>
          <a:bodyPr wrap="none" rtlCol="0">
            <a:spAutoFit/>
          </a:bodyPr>
          <a:lstStyle/>
          <a:p>
            <a:r>
              <a:rPr lang="fr-FR" b="1" dirty="0" smtClean="0">
                <a:solidFill>
                  <a:srgbClr val="FF0000"/>
                </a:solidFill>
              </a:rPr>
              <a:t>Inhibition</a:t>
            </a:r>
            <a:endParaRPr lang="fr-FR" b="1" dirty="0">
              <a:solidFill>
                <a:srgbClr val="FF0000"/>
              </a:solidFill>
            </a:endParaRPr>
          </a:p>
        </p:txBody>
      </p:sp>
      <p:sp>
        <p:nvSpPr>
          <p:cNvPr id="22" name="ZoneTexte 21"/>
          <p:cNvSpPr txBox="1"/>
          <p:nvPr/>
        </p:nvSpPr>
        <p:spPr>
          <a:xfrm>
            <a:off x="3823077" y="3429000"/>
            <a:ext cx="748923" cy="369332"/>
          </a:xfrm>
          <a:prstGeom prst="rect">
            <a:avLst/>
          </a:prstGeom>
          <a:noFill/>
        </p:spPr>
        <p:txBody>
          <a:bodyPr wrap="none" rtlCol="0">
            <a:spAutoFit/>
          </a:bodyPr>
          <a:lstStyle/>
          <a:p>
            <a:r>
              <a:rPr lang="fr-FR" b="1" dirty="0" smtClean="0">
                <a:solidFill>
                  <a:srgbClr val="FF0000"/>
                </a:solidFill>
              </a:rPr>
              <a:t>Lutte</a:t>
            </a:r>
            <a:endParaRPr lang="fr-FR" b="1" dirty="0">
              <a:solidFill>
                <a:srgbClr val="FF0000"/>
              </a:solidFill>
            </a:endParaRPr>
          </a:p>
        </p:txBody>
      </p:sp>
      <p:sp>
        <p:nvSpPr>
          <p:cNvPr id="23" name="ZoneTexte 22"/>
          <p:cNvSpPr txBox="1"/>
          <p:nvPr/>
        </p:nvSpPr>
        <p:spPr>
          <a:xfrm>
            <a:off x="1979712" y="1916832"/>
            <a:ext cx="1420582" cy="800219"/>
          </a:xfrm>
          <a:prstGeom prst="rect">
            <a:avLst/>
          </a:prstGeom>
          <a:noFill/>
        </p:spPr>
        <p:txBody>
          <a:bodyPr wrap="none" rtlCol="0">
            <a:spAutoFit/>
          </a:bodyPr>
          <a:lstStyle/>
          <a:p>
            <a:r>
              <a:rPr lang="fr-FR" sz="1400" dirty="0" smtClean="0"/>
              <a:t>Confusion</a:t>
            </a:r>
          </a:p>
          <a:p>
            <a:r>
              <a:rPr lang="fr-FR" sz="1400" dirty="0" smtClean="0"/>
              <a:t>Je ne sais plus</a:t>
            </a:r>
          </a:p>
          <a:p>
            <a:r>
              <a:rPr lang="fr-FR" sz="1400" dirty="0" smtClean="0"/>
              <a:t>par quel bout</a:t>
            </a:r>
            <a:r>
              <a:rPr lang="fr-FR" dirty="0" smtClean="0"/>
              <a:t>...</a:t>
            </a:r>
            <a:endParaRPr lang="fr-FR" dirty="0"/>
          </a:p>
        </p:txBody>
      </p:sp>
      <p:sp>
        <p:nvSpPr>
          <p:cNvPr id="24" name="ZoneTexte 23"/>
          <p:cNvSpPr txBox="1"/>
          <p:nvPr/>
        </p:nvSpPr>
        <p:spPr>
          <a:xfrm rot="4035750">
            <a:off x="2272471" y="3672897"/>
            <a:ext cx="774571" cy="369332"/>
          </a:xfrm>
          <a:prstGeom prst="rect">
            <a:avLst/>
          </a:prstGeom>
          <a:noFill/>
        </p:spPr>
        <p:txBody>
          <a:bodyPr wrap="none" rtlCol="0">
            <a:spAutoFit/>
          </a:bodyPr>
          <a:lstStyle/>
          <a:p>
            <a:r>
              <a:rPr lang="fr-FR" dirty="0" smtClean="0"/>
              <a:t>Recul</a:t>
            </a:r>
            <a:endParaRPr lang="fr-FR" dirty="0"/>
          </a:p>
        </p:txBody>
      </p:sp>
      <p:sp>
        <p:nvSpPr>
          <p:cNvPr id="25" name="ZoneTexte 24"/>
          <p:cNvSpPr txBox="1"/>
          <p:nvPr/>
        </p:nvSpPr>
        <p:spPr>
          <a:xfrm rot="17562415">
            <a:off x="417311" y="3574625"/>
            <a:ext cx="1369286" cy="646331"/>
          </a:xfrm>
          <a:prstGeom prst="rect">
            <a:avLst/>
          </a:prstGeom>
          <a:noFill/>
        </p:spPr>
        <p:txBody>
          <a:bodyPr wrap="none" rtlCol="0">
            <a:spAutoFit/>
          </a:bodyPr>
          <a:lstStyle/>
          <a:p>
            <a:r>
              <a:rPr lang="fr-FR" dirty="0" smtClean="0"/>
              <a:t>Peur d'être </a:t>
            </a:r>
          </a:p>
          <a:p>
            <a:r>
              <a:rPr lang="fr-FR" dirty="0" smtClean="0"/>
              <a:t>contraint</a:t>
            </a:r>
            <a:endParaRPr lang="fr-FR" dirty="0"/>
          </a:p>
        </p:txBody>
      </p:sp>
      <p:sp>
        <p:nvSpPr>
          <p:cNvPr id="26" name="ZoneTexte 25"/>
          <p:cNvSpPr txBox="1"/>
          <p:nvPr/>
        </p:nvSpPr>
        <p:spPr>
          <a:xfrm>
            <a:off x="4499992" y="1908701"/>
            <a:ext cx="1402948" cy="738664"/>
          </a:xfrm>
          <a:prstGeom prst="rect">
            <a:avLst/>
          </a:prstGeom>
          <a:noFill/>
        </p:spPr>
        <p:txBody>
          <a:bodyPr wrap="none" rtlCol="0">
            <a:spAutoFit/>
          </a:bodyPr>
          <a:lstStyle/>
          <a:p>
            <a:r>
              <a:rPr lang="fr-FR" sz="1400" dirty="0" smtClean="0"/>
              <a:t>J'ai raison, j'ai</a:t>
            </a:r>
          </a:p>
          <a:p>
            <a:r>
              <a:rPr lang="fr-FR" sz="1400" dirty="0" smtClean="0"/>
              <a:t>Besoin qu'on le</a:t>
            </a:r>
          </a:p>
          <a:p>
            <a:r>
              <a:rPr lang="fr-FR" sz="1400" dirty="0" smtClean="0"/>
              <a:t>reconnaisse</a:t>
            </a:r>
            <a:endParaRPr lang="fr-FR" dirty="0"/>
          </a:p>
        </p:txBody>
      </p:sp>
      <p:sp>
        <p:nvSpPr>
          <p:cNvPr id="27" name="ZoneTexte 26"/>
          <p:cNvSpPr txBox="1"/>
          <p:nvPr/>
        </p:nvSpPr>
        <p:spPr>
          <a:xfrm>
            <a:off x="6876256" y="1908701"/>
            <a:ext cx="1736373" cy="738664"/>
          </a:xfrm>
          <a:prstGeom prst="rect">
            <a:avLst/>
          </a:prstGeom>
          <a:noFill/>
        </p:spPr>
        <p:txBody>
          <a:bodyPr wrap="none" rtlCol="0">
            <a:spAutoFit/>
          </a:bodyPr>
          <a:lstStyle/>
          <a:p>
            <a:r>
              <a:rPr lang="fr-FR" sz="1400" dirty="0" smtClean="0"/>
              <a:t>A quoi bon !</a:t>
            </a:r>
          </a:p>
          <a:p>
            <a:r>
              <a:rPr lang="fr-FR" sz="1400" dirty="0" smtClean="0"/>
              <a:t>Je suis nul</a:t>
            </a:r>
          </a:p>
          <a:p>
            <a:r>
              <a:rPr lang="fr-FR" sz="1400" dirty="0" smtClean="0"/>
              <a:t>Besoin de réconfort</a:t>
            </a:r>
            <a:endParaRPr lang="fr-FR" dirty="0"/>
          </a:p>
        </p:txBody>
      </p:sp>
      <p:sp>
        <p:nvSpPr>
          <p:cNvPr id="29" name="ZoneTexte 28"/>
          <p:cNvSpPr txBox="1"/>
          <p:nvPr/>
        </p:nvSpPr>
        <p:spPr>
          <a:xfrm rot="4035750">
            <a:off x="4671792" y="3672808"/>
            <a:ext cx="646331" cy="646331"/>
          </a:xfrm>
          <a:prstGeom prst="rect">
            <a:avLst/>
          </a:prstGeom>
          <a:noFill/>
        </p:spPr>
        <p:txBody>
          <a:bodyPr wrap="none" rtlCol="0">
            <a:spAutoFit/>
          </a:bodyPr>
          <a:lstStyle/>
          <a:p>
            <a:r>
              <a:rPr lang="fr-FR" dirty="0" smtClean="0"/>
              <a:t>Voix</a:t>
            </a:r>
          </a:p>
          <a:p>
            <a:r>
              <a:rPr lang="fr-FR" dirty="0" smtClean="0"/>
              <a:t>forte</a:t>
            </a:r>
            <a:endParaRPr lang="fr-FR" dirty="0"/>
          </a:p>
        </p:txBody>
      </p:sp>
      <p:sp>
        <p:nvSpPr>
          <p:cNvPr id="30" name="ZoneTexte 29"/>
          <p:cNvSpPr txBox="1"/>
          <p:nvPr/>
        </p:nvSpPr>
        <p:spPr>
          <a:xfrm rot="17550087">
            <a:off x="2822370" y="3637864"/>
            <a:ext cx="1351652" cy="646331"/>
          </a:xfrm>
          <a:prstGeom prst="rect">
            <a:avLst/>
          </a:prstGeom>
          <a:noFill/>
        </p:spPr>
        <p:txBody>
          <a:bodyPr wrap="none" rtlCol="0">
            <a:spAutoFit/>
          </a:bodyPr>
          <a:lstStyle/>
          <a:p>
            <a:r>
              <a:rPr lang="fr-FR" dirty="0" smtClean="0"/>
              <a:t>Agacement</a:t>
            </a:r>
          </a:p>
          <a:p>
            <a:r>
              <a:rPr lang="fr-FR" dirty="0" smtClean="0"/>
              <a:t>Nervosité</a:t>
            </a:r>
            <a:endParaRPr lang="fr-FR" dirty="0"/>
          </a:p>
        </p:txBody>
      </p:sp>
      <p:sp>
        <p:nvSpPr>
          <p:cNvPr id="31" name="ZoneTexte 30"/>
          <p:cNvSpPr txBox="1"/>
          <p:nvPr/>
        </p:nvSpPr>
        <p:spPr>
          <a:xfrm rot="4035750">
            <a:off x="6962570" y="3951637"/>
            <a:ext cx="1018227" cy="646331"/>
          </a:xfrm>
          <a:prstGeom prst="rect">
            <a:avLst/>
          </a:prstGeom>
          <a:noFill/>
        </p:spPr>
        <p:txBody>
          <a:bodyPr wrap="none" rtlCol="0">
            <a:spAutoFit/>
          </a:bodyPr>
          <a:lstStyle/>
          <a:p>
            <a:r>
              <a:rPr lang="fr-FR" dirty="0" smtClean="0"/>
              <a:t>Manque</a:t>
            </a:r>
          </a:p>
          <a:p>
            <a:r>
              <a:rPr lang="fr-FR" dirty="0" smtClean="0"/>
              <a:t>tonus</a:t>
            </a:r>
            <a:endParaRPr lang="fr-FR" dirty="0" smtClean="0"/>
          </a:p>
        </p:txBody>
      </p:sp>
      <p:sp>
        <p:nvSpPr>
          <p:cNvPr id="32" name="ZoneTexte 31"/>
          <p:cNvSpPr txBox="1"/>
          <p:nvPr/>
        </p:nvSpPr>
        <p:spPr>
          <a:xfrm rot="17550087">
            <a:off x="5202310" y="3643788"/>
            <a:ext cx="1364476" cy="646331"/>
          </a:xfrm>
          <a:prstGeom prst="rect">
            <a:avLst/>
          </a:prstGeom>
          <a:noFill/>
        </p:spPr>
        <p:txBody>
          <a:bodyPr wrap="none" rtlCol="0">
            <a:spAutoFit/>
          </a:bodyPr>
          <a:lstStyle/>
          <a:p>
            <a:r>
              <a:rPr lang="fr-FR" dirty="0" smtClean="0"/>
              <a:t>Abattement</a:t>
            </a:r>
          </a:p>
          <a:p>
            <a:r>
              <a:rPr lang="fr-FR" dirty="0" smtClean="0"/>
              <a:t>Résigné</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sz="3200" dirty="0" smtClean="0"/>
              <a:t>pensées – émotions – comportements</a:t>
            </a:r>
            <a:endParaRPr lang="fr-FR" dirty="0" smtClean="0"/>
          </a:p>
        </p:txBody>
      </p:sp>
      <p:sp>
        <p:nvSpPr>
          <p:cNvPr id="4" name="Triangle isocèle 3"/>
          <p:cNvSpPr/>
          <p:nvPr/>
        </p:nvSpPr>
        <p:spPr>
          <a:xfrm>
            <a:off x="3131840" y="2132856"/>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riangle isocèle 4"/>
          <p:cNvSpPr/>
          <p:nvPr/>
        </p:nvSpPr>
        <p:spPr>
          <a:xfrm>
            <a:off x="5508104" y="2132856"/>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riangle isocèle 5"/>
          <p:cNvSpPr/>
          <p:nvPr/>
        </p:nvSpPr>
        <p:spPr>
          <a:xfrm>
            <a:off x="683568" y="2132856"/>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1003876" y="5229200"/>
            <a:ext cx="1479892" cy="369332"/>
          </a:xfrm>
          <a:prstGeom prst="rect">
            <a:avLst/>
          </a:prstGeom>
          <a:noFill/>
        </p:spPr>
        <p:txBody>
          <a:bodyPr wrap="none" rtlCol="0">
            <a:spAutoFit/>
          </a:bodyPr>
          <a:lstStyle/>
          <a:p>
            <a:r>
              <a:rPr lang="fr-FR" dirty="0" smtClean="0"/>
              <a:t>Je me casse</a:t>
            </a:r>
            <a:endParaRPr lang="fr-FR" dirty="0"/>
          </a:p>
        </p:txBody>
      </p:sp>
      <p:sp>
        <p:nvSpPr>
          <p:cNvPr id="8" name="ZoneTexte 7"/>
          <p:cNvSpPr txBox="1"/>
          <p:nvPr/>
        </p:nvSpPr>
        <p:spPr>
          <a:xfrm>
            <a:off x="3620844" y="5229200"/>
            <a:ext cx="1095172" cy="369332"/>
          </a:xfrm>
          <a:prstGeom prst="rect">
            <a:avLst/>
          </a:prstGeom>
          <a:noFill/>
        </p:spPr>
        <p:txBody>
          <a:bodyPr wrap="none" rtlCol="0">
            <a:spAutoFit/>
          </a:bodyPr>
          <a:lstStyle/>
          <a:p>
            <a:r>
              <a:rPr lang="fr-FR" dirty="0" smtClean="0"/>
              <a:t>Je casse</a:t>
            </a:r>
            <a:endParaRPr lang="fr-FR" dirty="0"/>
          </a:p>
        </p:txBody>
      </p:sp>
      <p:sp>
        <p:nvSpPr>
          <p:cNvPr id="9" name="ZoneTexte 8"/>
          <p:cNvSpPr txBox="1"/>
          <p:nvPr/>
        </p:nvSpPr>
        <p:spPr>
          <a:xfrm>
            <a:off x="5796136" y="5229200"/>
            <a:ext cx="1569660" cy="369332"/>
          </a:xfrm>
          <a:prstGeom prst="rect">
            <a:avLst/>
          </a:prstGeom>
          <a:noFill/>
        </p:spPr>
        <p:txBody>
          <a:bodyPr wrap="none" rtlCol="0">
            <a:spAutoFit/>
          </a:bodyPr>
          <a:lstStyle/>
          <a:p>
            <a:r>
              <a:rPr lang="fr-FR" dirty="0" smtClean="0"/>
              <a:t>Je suis cassé</a:t>
            </a:r>
            <a:endParaRPr lang="fr-FR" dirty="0"/>
          </a:p>
        </p:txBody>
      </p:sp>
      <p:sp>
        <p:nvSpPr>
          <p:cNvPr id="10" name="ZoneTexte 9"/>
          <p:cNvSpPr txBox="1"/>
          <p:nvPr/>
        </p:nvSpPr>
        <p:spPr>
          <a:xfrm>
            <a:off x="2483768" y="4571836"/>
            <a:ext cx="432048" cy="369332"/>
          </a:xfrm>
          <a:prstGeom prst="rect">
            <a:avLst/>
          </a:prstGeom>
          <a:noFill/>
        </p:spPr>
        <p:txBody>
          <a:bodyPr wrap="square" rtlCol="0">
            <a:spAutoFit/>
          </a:bodyPr>
          <a:lstStyle/>
          <a:p>
            <a:r>
              <a:rPr lang="fr-FR" dirty="0" smtClean="0"/>
              <a:t>C</a:t>
            </a:r>
            <a:endParaRPr lang="fr-FR" dirty="0"/>
          </a:p>
        </p:txBody>
      </p:sp>
      <p:sp>
        <p:nvSpPr>
          <p:cNvPr id="11" name="ZoneTexte 10"/>
          <p:cNvSpPr txBox="1"/>
          <p:nvPr/>
        </p:nvSpPr>
        <p:spPr>
          <a:xfrm>
            <a:off x="1633320" y="2348880"/>
            <a:ext cx="432048" cy="369332"/>
          </a:xfrm>
          <a:prstGeom prst="rect">
            <a:avLst/>
          </a:prstGeom>
          <a:noFill/>
        </p:spPr>
        <p:txBody>
          <a:bodyPr wrap="square" rtlCol="0">
            <a:spAutoFit/>
          </a:bodyPr>
          <a:lstStyle/>
          <a:p>
            <a:r>
              <a:rPr lang="fr-FR" dirty="0" smtClean="0"/>
              <a:t>P </a:t>
            </a:r>
            <a:endParaRPr lang="fr-FR" dirty="0"/>
          </a:p>
        </p:txBody>
      </p:sp>
      <p:sp>
        <p:nvSpPr>
          <p:cNvPr id="12" name="ZoneTexte 11"/>
          <p:cNvSpPr txBox="1"/>
          <p:nvPr/>
        </p:nvSpPr>
        <p:spPr>
          <a:xfrm>
            <a:off x="827584" y="4571836"/>
            <a:ext cx="432048" cy="369332"/>
          </a:xfrm>
          <a:prstGeom prst="rect">
            <a:avLst/>
          </a:prstGeom>
          <a:noFill/>
        </p:spPr>
        <p:txBody>
          <a:bodyPr wrap="square" rtlCol="0">
            <a:spAutoFit/>
          </a:bodyPr>
          <a:lstStyle/>
          <a:p>
            <a:r>
              <a:rPr lang="fr-FR" dirty="0"/>
              <a:t>E</a:t>
            </a:r>
          </a:p>
        </p:txBody>
      </p:sp>
      <p:sp>
        <p:nvSpPr>
          <p:cNvPr id="13" name="ZoneTexte 12"/>
          <p:cNvSpPr txBox="1"/>
          <p:nvPr/>
        </p:nvSpPr>
        <p:spPr>
          <a:xfrm>
            <a:off x="7308304" y="4571836"/>
            <a:ext cx="432048" cy="369332"/>
          </a:xfrm>
          <a:prstGeom prst="rect">
            <a:avLst/>
          </a:prstGeom>
          <a:noFill/>
        </p:spPr>
        <p:txBody>
          <a:bodyPr wrap="square" rtlCol="0">
            <a:spAutoFit/>
          </a:bodyPr>
          <a:lstStyle/>
          <a:p>
            <a:r>
              <a:rPr lang="fr-FR" dirty="0" smtClean="0"/>
              <a:t>C</a:t>
            </a:r>
            <a:endParaRPr lang="fr-FR" dirty="0"/>
          </a:p>
        </p:txBody>
      </p:sp>
      <p:sp>
        <p:nvSpPr>
          <p:cNvPr id="14" name="ZoneTexte 13"/>
          <p:cNvSpPr txBox="1"/>
          <p:nvPr/>
        </p:nvSpPr>
        <p:spPr>
          <a:xfrm>
            <a:off x="6457856" y="2348880"/>
            <a:ext cx="432048" cy="369332"/>
          </a:xfrm>
          <a:prstGeom prst="rect">
            <a:avLst/>
          </a:prstGeom>
          <a:noFill/>
        </p:spPr>
        <p:txBody>
          <a:bodyPr wrap="square" rtlCol="0">
            <a:spAutoFit/>
          </a:bodyPr>
          <a:lstStyle/>
          <a:p>
            <a:r>
              <a:rPr lang="fr-FR" dirty="0"/>
              <a:t>P</a:t>
            </a:r>
          </a:p>
        </p:txBody>
      </p:sp>
      <p:sp>
        <p:nvSpPr>
          <p:cNvPr id="15" name="ZoneTexte 14"/>
          <p:cNvSpPr txBox="1"/>
          <p:nvPr/>
        </p:nvSpPr>
        <p:spPr>
          <a:xfrm>
            <a:off x="5652120" y="4571836"/>
            <a:ext cx="432048" cy="369332"/>
          </a:xfrm>
          <a:prstGeom prst="rect">
            <a:avLst/>
          </a:prstGeom>
          <a:noFill/>
        </p:spPr>
        <p:txBody>
          <a:bodyPr wrap="square" rtlCol="0">
            <a:spAutoFit/>
          </a:bodyPr>
          <a:lstStyle/>
          <a:p>
            <a:r>
              <a:rPr lang="fr-FR" dirty="0"/>
              <a:t>E</a:t>
            </a:r>
          </a:p>
        </p:txBody>
      </p:sp>
      <p:sp>
        <p:nvSpPr>
          <p:cNvPr id="16" name="ZoneTexte 15"/>
          <p:cNvSpPr txBox="1"/>
          <p:nvPr/>
        </p:nvSpPr>
        <p:spPr>
          <a:xfrm>
            <a:off x="4932040" y="4571836"/>
            <a:ext cx="432048" cy="369332"/>
          </a:xfrm>
          <a:prstGeom prst="rect">
            <a:avLst/>
          </a:prstGeom>
          <a:noFill/>
        </p:spPr>
        <p:txBody>
          <a:bodyPr wrap="square" rtlCol="0">
            <a:spAutoFit/>
          </a:bodyPr>
          <a:lstStyle/>
          <a:p>
            <a:r>
              <a:rPr lang="fr-FR" dirty="0" smtClean="0"/>
              <a:t>C</a:t>
            </a:r>
            <a:endParaRPr lang="fr-FR" dirty="0"/>
          </a:p>
        </p:txBody>
      </p:sp>
      <p:sp>
        <p:nvSpPr>
          <p:cNvPr id="17" name="ZoneTexte 16"/>
          <p:cNvSpPr txBox="1"/>
          <p:nvPr/>
        </p:nvSpPr>
        <p:spPr>
          <a:xfrm>
            <a:off x="4081592" y="2348880"/>
            <a:ext cx="432048" cy="369332"/>
          </a:xfrm>
          <a:prstGeom prst="rect">
            <a:avLst/>
          </a:prstGeom>
          <a:noFill/>
        </p:spPr>
        <p:txBody>
          <a:bodyPr wrap="square" rtlCol="0">
            <a:spAutoFit/>
          </a:bodyPr>
          <a:lstStyle/>
          <a:p>
            <a:r>
              <a:rPr lang="fr-FR" dirty="0"/>
              <a:t>P</a:t>
            </a:r>
          </a:p>
        </p:txBody>
      </p:sp>
      <p:sp>
        <p:nvSpPr>
          <p:cNvPr id="18" name="ZoneTexte 17"/>
          <p:cNvSpPr txBox="1"/>
          <p:nvPr/>
        </p:nvSpPr>
        <p:spPr>
          <a:xfrm>
            <a:off x="3275856" y="4571836"/>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a:t>
            </a:r>
            <a:r>
              <a:rPr lang="fr-FR" b="1" dirty="0" err="1" smtClean="0"/>
              <a:t>Emontions</a:t>
            </a:r>
            <a:r>
              <a:rPr lang="fr-FR" b="1" dirty="0" smtClean="0"/>
              <a:t>, Comportements = Intelligence du stress </a:t>
            </a:r>
            <a:endParaRPr lang="fr-FR" b="1" dirty="0"/>
          </a:p>
        </p:txBody>
      </p:sp>
      <p:sp>
        <p:nvSpPr>
          <p:cNvPr id="20" name="ZoneTexte 19"/>
          <p:cNvSpPr txBox="1"/>
          <p:nvPr/>
        </p:nvSpPr>
        <p:spPr>
          <a:xfrm>
            <a:off x="1387629" y="3573016"/>
            <a:ext cx="736099" cy="369332"/>
          </a:xfrm>
          <a:prstGeom prst="rect">
            <a:avLst/>
          </a:prstGeom>
          <a:noFill/>
        </p:spPr>
        <p:txBody>
          <a:bodyPr wrap="none" rtlCol="0">
            <a:spAutoFit/>
          </a:bodyPr>
          <a:lstStyle/>
          <a:p>
            <a:r>
              <a:rPr lang="fr-FR" b="1" dirty="0" smtClean="0">
                <a:solidFill>
                  <a:srgbClr val="FF0000"/>
                </a:solidFill>
              </a:rPr>
              <a:t>Fuite</a:t>
            </a:r>
            <a:endParaRPr lang="fr-FR" b="1" dirty="0">
              <a:solidFill>
                <a:srgbClr val="FF0000"/>
              </a:solidFill>
            </a:endParaRPr>
          </a:p>
        </p:txBody>
      </p:sp>
      <p:sp>
        <p:nvSpPr>
          <p:cNvPr id="21" name="ZoneTexte 20"/>
          <p:cNvSpPr txBox="1"/>
          <p:nvPr/>
        </p:nvSpPr>
        <p:spPr>
          <a:xfrm>
            <a:off x="6039456" y="3645024"/>
            <a:ext cx="1223412" cy="369332"/>
          </a:xfrm>
          <a:prstGeom prst="rect">
            <a:avLst/>
          </a:prstGeom>
          <a:noFill/>
        </p:spPr>
        <p:txBody>
          <a:bodyPr wrap="none" rtlCol="0">
            <a:spAutoFit/>
          </a:bodyPr>
          <a:lstStyle/>
          <a:p>
            <a:r>
              <a:rPr lang="fr-FR" b="1" dirty="0" smtClean="0">
                <a:solidFill>
                  <a:srgbClr val="FF0000"/>
                </a:solidFill>
              </a:rPr>
              <a:t>Inhibition</a:t>
            </a:r>
            <a:endParaRPr lang="fr-FR" b="1" dirty="0">
              <a:solidFill>
                <a:srgbClr val="FF0000"/>
              </a:solidFill>
            </a:endParaRPr>
          </a:p>
        </p:txBody>
      </p:sp>
      <p:sp>
        <p:nvSpPr>
          <p:cNvPr id="22" name="ZoneTexte 21"/>
          <p:cNvSpPr txBox="1"/>
          <p:nvPr/>
        </p:nvSpPr>
        <p:spPr>
          <a:xfrm>
            <a:off x="3823077" y="3645024"/>
            <a:ext cx="748923" cy="369332"/>
          </a:xfrm>
          <a:prstGeom prst="rect">
            <a:avLst/>
          </a:prstGeom>
          <a:noFill/>
        </p:spPr>
        <p:txBody>
          <a:bodyPr wrap="none" rtlCol="0">
            <a:spAutoFit/>
          </a:bodyPr>
          <a:lstStyle/>
          <a:p>
            <a:r>
              <a:rPr lang="fr-FR" b="1" dirty="0" smtClean="0">
                <a:solidFill>
                  <a:srgbClr val="FF0000"/>
                </a:solidFill>
              </a:rPr>
              <a:t>Lutte</a:t>
            </a:r>
            <a:endParaRPr lang="fr-FR" b="1" dirty="0">
              <a:solidFill>
                <a:srgbClr val="FF0000"/>
              </a:solidFill>
            </a:endParaRPr>
          </a:p>
        </p:txBody>
      </p:sp>
      <p:sp>
        <p:nvSpPr>
          <p:cNvPr id="23" name="ZoneTexte 22"/>
          <p:cNvSpPr txBox="1"/>
          <p:nvPr/>
        </p:nvSpPr>
        <p:spPr>
          <a:xfrm>
            <a:off x="1979712" y="1916832"/>
            <a:ext cx="1420582" cy="800219"/>
          </a:xfrm>
          <a:prstGeom prst="rect">
            <a:avLst/>
          </a:prstGeom>
          <a:noFill/>
        </p:spPr>
        <p:txBody>
          <a:bodyPr wrap="none" rtlCol="0">
            <a:spAutoFit/>
          </a:bodyPr>
          <a:lstStyle/>
          <a:p>
            <a:r>
              <a:rPr lang="fr-FR" sz="1400" dirty="0" smtClean="0"/>
              <a:t>Confusion</a:t>
            </a:r>
          </a:p>
          <a:p>
            <a:r>
              <a:rPr lang="fr-FR" sz="1400" dirty="0" smtClean="0"/>
              <a:t>Je ne sais plus</a:t>
            </a:r>
          </a:p>
          <a:p>
            <a:r>
              <a:rPr lang="fr-FR" sz="1400" dirty="0" smtClean="0"/>
              <a:t>par quel bout</a:t>
            </a:r>
            <a:r>
              <a:rPr lang="fr-FR" dirty="0" smtClean="0"/>
              <a:t>...</a:t>
            </a:r>
            <a:endParaRPr lang="fr-FR" dirty="0"/>
          </a:p>
        </p:txBody>
      </p:sp>
      <p:sp>
        <p:nvSpPr>
          <p:cNvPr id="24" name="ZoneTexte 23"/>
          <p:cNvSpPr txBox="1"/>
          <p:nvPr/>
        </p:nvSpPr>
        <p:spPr>
          <a:xfrm>
            <a:off x="1979712" y="4221088"/>
            <a:ext cx="774571" cy="369332"/>
          </a:xfrm>
          <a:prstGeom prst="rect">
            <a:avLst/>
          </a:prstGeom>
          <a:noFill/>
        </p:spPr>
        <p:txBody>
          <a:bodyPr wrap="none" rtlCol="0">
            <a:spAutoFit/>
          </a:bodyPr>
          <a:lstStyle/>
          <a:p>
            <a:r>
              <a:rPr lang="fr-FR" dirty="0" smtClean="0"/>
              <a:t>Recul</a:t>
            </a:r>
            <a:endParaRPr lang="fr-FR" dirty="0"/>
          </a:p>
        </p:txBody>
      </p:sp>
      <p:sp>
        <p:nvSpPr>
          <p:cNvPr id="25" name="ZoneTexte 24"/>
          <p:cNvSpPr txBox="1"/>
          <p:nvPr/>
        </p:nvSpPr>
        <p:spPr>
          <a:xfrm>
            <a:off x="251520" y="4005064"/>
            <a:ext cx="1369286" cy="646331"/>
          </a:xfrm>
          <a:prstGeom prst="rect">
            <a:avLst/>
          </a:prstGeom>
          <a:noFill/>
        </p:spPr>
        <p:txBody>
          <a:bodyPr wrap="none" rtlCol="0">
            <a:spAutoFit/>
          </a:bodyPr>
          <a:lstStyle/>
          <a:p>
            <a:r>
              <a:rPr lang="fr-FR" dirty="0" smtClean="0"/>
              <a:t>Peur d'être </a:t>
            </a:r>
          </a:p>
          <a:p>
            <a:r>
              <a:rPr lang="fr-FR" dirty="0" smtClean="0"/>
              <a:t>contraint</a:t>
            </a:r>
            <a:endParaRPr lang="fr-FR" dirty="0"/>
          </a:p>
        </p:txBody>
      </p:sp>
      <p:sp>
        <p:nvSpPr>
          <p:cNvPr id="26" name="ZoneTexte 25"/>
          <p:cNvSpPr txBox="1"/>
          <p:nvPr/>
        </p:nvSpPr>
        <p:spPr>
          <a:xfrm>
            <a:off x="4499992" y="1908701"/>
            <a:ext cx="1402948" cy="738664"/>
          </a:xfrm>
          <a:prstGeom prst="rect">
            <a:avLst/>
          </a:prstGeom>
          <a:noFill/>
        </p:spPr>
        <p:txBody>
          <a:bodyPr wrap="none" rtlCol="0">
            <a:spAutoFit/>
          </a:bodyPr>
          <a:lstStyle/>
          <a:p>
            <a:r>
              <a:rPr lang="fr-FR" sz="1400" dirty="0" smtClean="0"/>
              <a:t>J'ai raison, j'ai</a:t>
            </a:r>
          </a:p>
          <a:p>
            <a:r>
              <a:rPr lang="fr-FR" sz="1400" dirty="0" smtClean="0"/>
              <a:t>Besoin qu'on le</a:t>
            </a:r>
          </a:p>
          <a:p>
            <a:r>
              <a:rPr lang="fr-FR" sz="1400" dirty="0" smtClean="0"/>
              <a:t>reconnaisse</a:t>
            </a:r>
            <a:endParaRPr lang="fr-FR" dirty="0"/>
          </a:p>
        </p:txBody>
      </p:sp>
      <p:sp>
        <p:nvSpPr>
          <p:cNvPr id="27" name="ZoneTexte 26"/>
          <p:cNvSpPr txBox="1"/>
          <p:nvPr/>
        </p:nvSpPr>
        <p:spPr>
          <a:xfrm>
            <a:off x="6876256" y="1908701"/>
            <a:ext cx="1736373" cy="738664"/>
          </a:xfrm>
          <a:prstGeom prst="rect">
            <a:avLst/>
          </a:prstGeom>
          <a:noFill/>
        </p:spPr>
        <p:txBody>
          <a:bodyPr wrap="none" rtlCol="0">
            <a:spAutoFit/>
          </a:bodyPr>
          <a:lstStyle/>
          <a:p>
            <a:r>
              <a:rPr lang="fr-FR" sz="1400" dirty="0" smtClean="0"/>
              <a:t>A quoi bon !</a:t>
            </a:r>
          </a:p>
          <a:p>
            <a:r>
              <a:rPr lang="fr-FR" sz="1400" dirty="0" smtClean="0"/>
              <a:t>Je suis nul</a:t>
            </a:r>
          </a:p>
          <a:p>
            <a:r>
              <a:rPr lang="fr-FR" sz="1400" dirty="0" smtClean="0"/>
              <a:t>Besoin de réconfort</a:t>
            </a:r>
            <a:endParaRPr lang="fr-FR" dirty="0"/>
          </a:p>
        </p:txBody>
      </p:sp>
      <p:sp>
        <p:nvSpPr>
          <p:cNvPr id="29" name="ZoneTexte 28"/>
          <p:cNvSpPr txBox="1"/>
          <p:nvPr/>
        </p:nvSpPr>
        <p:spPr>
          <a:xfrm>
            <a:off x="4139952" y="4293096"/>
            <a:ext cx="1146532" cy="369332"/>
          </a:xfrm>
          <a:prstGeom prst="rect">
            <a:avLst/>
          </a:prstGeom>
          <a:noFill/>
        </p:spPr>
        <p:txBody>
          <a:bodyPr wrap="none" rtlCol="0">
            <a:spAutoFit/>
          </a:bodyPr>
          <a:lstStyle/>
          <a:p>
            <a:r>
              <a:rPr lang="fr-FR" dirty="0"/>
              <a:t>V</a:t>
            </a:r>
            <a:r>
              <a:rPr lang="fr-FR" dirty="0" smtClean="0"/>
              <a:t>oix forte</a:t>
            </a:r>
            <a:endParaRPr lang="fr-FR" dirty="0"/>
          </a:p>
        </p:txBody>
      </p:sp>
      <p:sp>
        <p:nvSpPr>
          <p:cNvPr id="30" name="ZoneTexte 29"/>
          <p:cNvSpPr txBox="1"/>
          <p:nvPr/>
        </p:nvSpPr>
        <p:spPr>
          <a:xfrm>
            <a:off x="2843808" y="4005064"/>
            <a:ext cx="1351652" cy="646331"/>
          </a:xfrm>
          <a:prstGeom prst="rect">
            <a:avLst/>
          </a:prstGeom>
          <a:noFill/>
        </p:spPr>
        <p:txBody>
          <a:bodyPr wrap="none" rtlCol="0">
            <a:spAutoFit/>
          </a:bodyPr>
          <a:lstStyle/>
          <a:p>
            <a:r>
              <a:rPr lang="fr-FR" dirty="0" smtClean="0"/>
              <a:t>Agacement</a:t>
            </a:r>
          </a:p>
          <a:p>
            <a:r>
              <a:rPr lang="fr-FR" dirty="0" smtClean="0"/>
              <a:t>Nervosité</a:t>
            </a:r>
            <a:endParaRPr lang="fr-FR" dirty="0"/>
          </a:p>
        </p:txBody>
      </p:sp>
      <p:sp>
        <p:nvSpPr>
          <p:cNvPr id="31" name="ZoneTexte 30"/>
          <p:cNvSpPr txBox="1"/>
          <p:nvPr/>
        </p:nvSpPr>
        <p:spPr>
          <a:xfrm>
            <a:off x="7029851" y="4283804"/>
            <a:ext cx="1646605" cy="369332"/>
          </a:xfrm>
          <a:prstGeom prst="rect">
            <a:avLst/>
          </a:prstGeom>
          <a:noFill/>
        </p:spPr>
        <p:txBody>
          <a:bodyPr wrap="none" rtlCol="0">
            <a:spAutoFit/>
          </a:bodyPr>
          <a:lstStyle/>
          <a:p>
            <a:r>
              <a:rPr lang="fr-FR" dirty="0" smtClean="0"/>
              <a:t>Manque tonus</a:t>
            </a:r>
          </a:p>
        </p:txBody>
      </p:sp>
      <p:sp>
        <p:nvSpPr>
          <p:cNvPr id="32" name="ZoneTexte 31"/>
          <p:cNvSpPr txBox="1"/>
          <p:nvPr/>
        </p:nvSpPr>
        <p:spPr>
          <a:xfrm>
            <a:off x="5367764" y="4149080"/>
            <a:ext cx="1364476" cy="646331"/>
          </a:xfrm>
          <a:prstGeom prst="rect">
            <a:avLst/>
          </a:prstGeom>
          <a:noFill/>
        </p:spPr>
        <p:txBody>
          <a:bodyPr wrap="none" rtlCol="0">
            <a:spAutoFit/>
          </a:bodyPr>
          <a:lstStyle/>
          <a:p>
            <a:r>
              <a:rPr lang="fr-FR" dirty="0" smtClean="0"/>
              <a:t>Abattement</a:t>
            </a:r>
          </a:p>
          <a:p>
            <a:r>
              <a:rPr lang="fr-FR" dirty="0" smtClean="0"/>
              <a:t>Résigné</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Emotions – Comportements - Pensées</a:t>
            </a:r>
            <a:endParaRPr lang="fr-FR" dirty="0"/>
          </a:p>
        </p:txBody>
      </p:sp>
      <p:pic>
        <p:nvPicPr>
          <p:cNvPr id="8193" name="Picture 1" descr="C:\Users\evelyne\Documents\KHEPRI Developpement\Clients\Pole-Emploi TUDAL\Formation 28-04 et 5-05\Pensées émotions comportements.JPG"/>
          <p:cNvPicPr>
            <a:picLocks noChangeAspect="1" noChangeArrowheads="1"/>
          </p:cNvPicPr>
          <p:nvPr/>
        </p:nvPicPr>
        <p:blipFill>
          <a:blip r:embed="rId3" cstate="print"/>
          <a:srcRect/>
          <a:stretch>
            <a:fillRect/>
          </a:stretch>
        </p:blipFill>
        <p:spPr bwMode="auto">
          <a:xfrm>
            <a:off x="471488" y="1196752"/>
            <a:ext cx="7896225" cy="4867275"/>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Diagnostiquer et gérer les différents états de stress (communication) </a:t>
            </a:r>
            <a:endParaRPr lang="fr-FR" dirty="0"/>
          </a:p>
        </p:txBody>
      </p:sp>
      <p:sp>
        <p:nvSpPr>
          <p:cNvPr id="3" name="Espace réservé du contenu 2"/>
          <p:cNvSpPr>
            <a:spLocks noGrp="1"/>
          </p:cNvSpPr>
          <p:nvPr>
            <p:ph sz="quarter" idx="1"/>
          </p:nvPr>
        </p:nvSpPr>
        <p:spPr/>
        <p:txBody>
          <a:bodyPr/>
          <a:lstStyle/>
          <a:p>
            <a:r>
              <a:rPr lang="fr-FR" dirty="0" smtClean="0"/>
              <a:t>Photos</a:t>
            </a: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La gestion relationnelle du stress</a:t>
            </a:r>
            <a:endParaRPr lang="fr-FR" dirty="0"/>
          </a:p>
        </p:txBody>
      </p:sp>
      <p:sp>
        <p:nvSpPr>
          <p:cNvPr id="3" name="Espace réservé du contenu 2"/>
          <p:cNvSpPr>
            <a:spLocks noGrp="1"/>
          </p:cNvSpPr>
          <p:nvPr>
            <p:ph sz="quarter" idx="1"/>
          </p:nvPr>
        </p:nvSpPr>
        <p:spPr/>
        <p:txBody>
          <a:bodyPr/>
          <a:lstStyle/>
          <a:p>
            <a:r>
              <a:rPr lang="fr-FR" b="1" dirty="0" smtClean="0"/>
              <a:t>Gérer le stress de ses collaborateurs </a:t>
            </a:r>
            <a:r>
              <a:rPr lang="fr-FR" b="1" dirty="0" smtClean="0">
                <a:sym typeface="Wingdings"/>
              </a:rPr>
              <a:t>en GRS :</a:t>
            </a:r>
            <a:endParaRPr lang="fr-FR" dirty="0" smtClean="0"/>
          </a:p>
          <a:p>
            <a:r>
              <a:rPr lang="fr-FR" b="1" dirty="0" smtClean="0"/>
              <a:t>C'est apprendre à décoder le fonctionnement du cerveau et des comportements pour faciliter les conditions nécessaires à l'engagement dans le travail sur le plan structurel, individuel et relationnel.</a:t>
            </a:r>
          </a:p>
          <a:p>
            <a:r>
              <a:rPr lang="fr-FR" b="1" dirty="0" smtClean="0"/>
              <a:t>Le bon stress n'existe pas :</a:t>
            </a:r>
            <a:endParaRPr lang="fr-FR" dirty="0" smtClean="0"/>
          </a:p>
          <a:p>
            <a:r>
              <a:rPr lang="fr-FR" b="1" dirty="0" smtClean="0"/>
              <a:t>Dès l'instant qu'il y a un stress </a:t>
            </a:r>
            <a:r>
              <a:rPr lang="fr-FR" b="1" dirty="0" smtClean="0">
                <a:sym typeface="Wingdings"/>
              </a:rPr>
              <a:t></a:t>
            </a:r>
            <a:r>
              <a:rPr lang="fr-FR" b="1" dirty="0" smtClean="0"/>
              <a:t> il y a une incohérence quelque part.</a:t>
            </a:r>
            <a:endParaRPr lang="fr-FR" dirty="0" smtClean="0"/>
          </a:p>
          <a:p>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6 dimensions des modes </a:t>
            </a:r>
            <a:r>
              <a:rPr lang="fr-FR" dirty="0" err="1" smtClean="0"/>
              <a:t>menteaux</a:t>
            </a:r>
            <a:endParaRPr lang="fr-FR" dirty="0"/>
          </a:p>
        </p:txBody>
      </p:sp>
      <p:sp>
        <p:nvSpPr>
          <p:cNvPr id="3" name="Espace réservé du contenu 2"/>
          <p:cNvSpPr>
            <a:spLocks noGrp="1"/>
          </p:cNvSpPr>
          <p:nvPr>
            <p:ph sz="quarter" idx="1"/>
          </p:nvPr>
        </p:nvSpPr>
        <p:spPr/>
        <p:txBody>
          <a:bodyPr>
            <a:normAutofit/>
          </a:bodyPr>
          <a:lstStyle/>
          <a:p>
            <a:r>
              <a:rPr lang="fr-FR" b="1" dirty="0" smtClean="0"/>
              <a:t>Gestion des modes mentaux GMM </a:t>
            </a:r>
            <a:r>
              <a:rPr lang="fr-FR" dirty="0" smtClean="0"/>
              <a:t> : </a:t>
            </a:r>
          </a:p>
          <a:p>
            <a:r>
              <a:rPr lang="fr-FR" dirty="0" smtClean="0"/>
              <a:t>Mode automatique MMA et mode préfrontal (adaptatif) MMP</a:t>
            </a:r>
          </a:p>
          <a:p>
            <a:r>
              <a:rPr lang="fr-FR" dirty="0" smtClean="0"/>
              <a:t>La gestion des modes mentaux : c'est l'ensemble des techniques mises en œuvre pour changer de mode mental et donc d'état interne.</a:t>
            </a:r>
          </a:p>
          <a:p>
            <a:r>
              <a:rPr lang="fr-FR" b="1" dirty="0" smtClean="0"/>
              <a:t>Comment je peux retrouver une zone de liberté</a:t>
            </a:r>
            <a:endParaRPr lang="fr-FR"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lstStyle/>
          <a:p>
            <a:r>
              <a:rPr lang="fr-FR" dirty="0" smtClean="0"/>
              <a:t>Les 6 dimensions</a:t>
            </a:r>
            <a:endParaRPr lang="fr-FR" dirty="0"/>
          </a:p>
        </p:txBody>
      </p:sp>
      <p:pic>
        <p:nvPicPr>
          <p:cNvPr id="5121" name="Picture 1" descr="C:\Users\evelyne\Documents\KHEPRI Developpement\Clients\Pole-Emploi TUDAL\Formation 28-04 et 5-05\6 dimensions.JPG"/>
          <p:cNvPicPr>
            <a:picLocks noChangeAspect="1" noChangeArrowheads="1"/>
          </p:cNvPicPr>
          <p:nvPr/>
        </p:nvPicPr>
        <p:blipFill>
          <a:blip r:embed="rId3" cstate="print"/>
          <a:srcRect/>
          <a:stretch>
            <a:fillRect/>
          </a:stretch>
        </p:blipFill>
        <p:spPr bwMode="auto">
          <a:xfrm>
            <a:off x="539552" y="1700808"/>
            <a:ext cx="7937626" cy="324036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Solutions : exercices adéquats</a:t>
            </a:r>
            <a:endParaRPr lang="fr-FR" dirty="0"/>
          </a:p>
        </p:txBody>
      </p:sp>
      <p:sp>
        <p:nvSpPr>
          <p:cNvPr id="3" name="Espace réservé du contenu 2"/>
          <p:cNvSpPr>
            <a:spLocks noGrp="1"/>
          </p:cNvSpPr>
          <p:nvPr>
            <p:ph sz="quarter" idx="1"/>
          </p:nvPr>
        </p:nvSpPr>
        <p:spPr/>
        <p:txBody>
          <a:bodyPr/>
          <a:lstStyle/>
          <a:p>
            <a:r>
              <a:rPr lang="fr-FR" dirty="0" smtClean="0"/>
              <a:t>Multiplications des points de vue</a:t>
            </a:r>
          </a:p>
          <a:p>
            <a:r>
              <a:rPr lang="fr-FR" dirty="0" smtClean="0"/>
              <a:t>Pensées alternatives</a:t>
            </a:r>
          </a:p>
          <a:p>
            <a:r>
              <a:rPr lang="fr-FR" dirty="0" smtClean="0"/>
              <a:t>La pyramide moyens/exigences</a:t>
            </a:r>
          </a:p>
          <a:p>
            <a:r>
              <a:rPr lang="fr-FR" dirty="0" smtClean="0"/>
              <a:t>La </a:t>
            </a:r>
            <a:r>
              <a:rPr lang="fr-FR" dirty="0" err="1" smtClean="0"/>
              <a:t>multisensorialité</a:t>
            </a:r>
            <a:endParaRPr lang="fr-FR" dirty="0" smtClean="0"/>
          </a:p>
          <a:p>
            <a:r>
              <a:rPr lang="fr-FR" dirty="0" smtClean="0"/>
              <a:t>Méthodes semi-globales</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Déroulement de la formation – 9 h à 11 h</a:t>
            </a:r>
            <a:endParaRPr lang="fr-FR" dirty="0"/>
          </a:p>
        </p:txBody>
      </p:sp>
      <p:sp>
        <p:nvSpPr>
          <p:cNvPr id="3" name="Espace réservé du contenu 2"/>
          <p:cNvSpPr>
            <a:spLocks noGrp="1"/>
          </p:cNvSpPr>
          <p:nvPr>
            <p:ph sz="quarter" idx="1"/>
          </p:nvPr>
        </p:nvSpPr>
        <p:spPr/>
        <p:txBody>
          <a:bodyPr>
            <a:normAutofit/>
          </a:bodyPr>
          <a:lstStyle/>
          <a:p>
            <a:pPr>
              <a:buNone/>
            </a:pPr>
            <a:r>
              <a:rPr lang="fr-FR" dirty="0" smtClean="0"/>
              <a:t>De la théorie...</a:t>
            </a:r>
          </a:p>
          <a:p>
            <a:pPr>
              <a:buNone/>
            </a:pPr>
            <a:endParaRPr lang="fr-FR" dirty="0" smtClean="0"/>
          </a:p>
          <a:p>
            <a:pPr>
              <a:buNone/>
            </a:pPr>
            <a:r>
              <a:rPr lang="fr-FR" dirty="0" smtClean="0"/>
              <a:t>	1. Les 4 territoires cérébraux et prise de décisions</a:t>
            </a:r>
          </a:p>
          <a:p>
            <a:pPr>
              <a:buNone/>
            </a:pPr>
            <a:endParaRPr lang="fr-FR" dirty="0" smtClean="0"/>
          </a:p>
          <a:p>
            <a:pPr marL="274320" lvl="1">
              <a:spcBef>
                <a:spcPts val="600"/>
              </a:spcBef>
              <a:buSzPct val="70000"/>
              <a:buNone/>
            </a:pPr>
            <a:r>
              <a:rPr lang="fr-FR" sz="2400" dirty="0" smtClean="0"/>
              <a:t>	2. L'intelligence du stress</a:t>
            </a:r>
          </a:p>
          <a:p>
            <a:pPr marL="548640" lvl="2">
              <a:spcBef>
                <a:spcPts val="600"/>
              </a:spcBef>
              <a:buSzPct val="70000"/>
            </a:pPr>
            <a:r>
              <a:rPr lang="fr-FR" sz="2400" dirty="0" smtClean="0"/>
              <a:t>Qu'est-ce que le stress ? Son origine</a:t>
            </a:r>
          </a:p>
          <a:p>
            <a:pPr marL="548640" lvl="2">
              <a:spcBef>
                <a:spcPts val="600"/>
              </a:spcBef>
              <a:buSzPct val="70000"/>
            </a:pPr>
            <a:r>
              <a:rPr lang="fr-FR" sz="2400" dirty="0" smtClean="0"/>
              <a:t>Différents types de stress</a:t>
            </a:r>
          </a:p>
          <a:p>
            <a:pPr marL="548640" lvl="2">
              <a:spcBef>
                <a:spcPts val="600"/>
              </a:spcBef>
              <a:buSzPct val="70000"/>
            </a:pPr>
            <a:r>
              <a:rPr lang="fr-FR" sz="2400" dirty="0" smtClean="0"/>
              <a:t>Triangle pensées – émotions – comportements</a:t>
            </a:r>
          </a:p>
          <a:p>
            <a:pPr marL="548640" lvl="2">
              <a:spcBef>
                <a:spcPts val="600"/>
              </a:spcBef>
              <a:buSzPct val="70000"/>
            </a:pPr>
            <a:r>
              <a:rPr lang="fr-FR" sz="2400" dirty="0" smtClean="0"/>
              <a:t> Mécanisme du stress</a:t>
            </a:r>
          </a:p>
          <a:p>
            <a:pPr marL="548640" lvl="2">
              <a:spcBef>
                <a:spcPts val="600"/>
              </a:spcBef>
              <a:buSzPct val="70000"/>
              <a:buNone/>
            </a:pPr>
            <a:endParaRPr lang="fr-FR" sz="2400" dirty="0" smtClean="0"/>
          </a:p>
          <a:p>
            <a:pPr marL="548640" lvl="2">
              <a:spcBef>
                <a:spcPts val="600"/>
              </a:spcBef>
              <a:buSzPct val="70000"/>
              <a:buNone/>
            </a:pPr>
            <a:r>
              <a:rPr lang="fr-FR" sz="2400" dirty="0" smtClean="0"/>
              <a:t>3. Auto-évaluation du stress (cf. Questionnaire)</a:t>
            </a:r>
          </a:p>
          <a:p>
            <a:pPr lvl="1">
              <a:buNone/>
            </a:pPr>
            <a:endParaRPr lang="fr-FR" dirty="0" smtClean="0"/>
          </a:p>
          <a:p>
            <a:pPr lvl="1">
              <a:buNone/>
            </a:pPr>
            <a:endParaRPr lang="fr-FR"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Solutions</a:t>
            </a:r>
            <a:endParaRPr lang="fr-FR" dirty="0"/>
          </a:p>
        </p:txBody>
      </p:sp>
      <p:sp>
        <p:nvSpPr>
          <p:cNvPr id="3" name="Espace réservé du contenu 2"/>
          <p:cNvSpPr>
            <a:spLocks noGrp="1"/>
          </p:cNvSpPr>
          <p:nvPr>
            <p:ph sz="quarter" idx="1"/>
          </p:nvPr>
        </p:nvSpPr>
        <p:spPr/>
        <p:txBody>
          <a:bodyPr/>
          <a:lstStyle/>
          <a:p>
            <a:r>
              <a:rPr lang="fr-FR" dirty="0" smtClean="0"/>
              <a:t>Bombarder son cerveau de positif (</a:t>
            </a:r>
            <a:r>
              <a:rPr lang="fr-FR" dirty="0" err="1" smtClean="0"/>
              <a:t>sophro</a:t>
            </a:r>
            <a:r>
              <a:rPr lang="fr-FR" dirty="0" smtClean="0"/>
              <a:t> présence immédiate du positif SPI) + </a:t>
            </a:r>
            <a:r>
              <a:rPr lang="fr-FR" dirty="0" err="1" smtClean="0"/>
              <a:t>sophro</a:t>
            </a:r>
            <a:r>
              <a:rPr lang="fr-FR" dirty="0" smtClean="0"/>
              <a:t> sensorialité</a:t>
            </a:r>
          </a:p>
          <a:p>
            <a:r>
              <a:rPr lang="fr-FR" dirty="0" smtClean="0"/>
              <a:t>Solution organisationnelle </a:t>
            </a:r>
          </a:p>
          <a:p>
            <a:pPr lvl="1"/>
            <a:r>
              <a:rPr lang="fr-FR" dirty="0" smtClean="0"/>
              <a:t>Pyramides moyens / exigences</a:t>
            </a:r>
            <a:endParaRPr lang="fr-FR" dirty="0"/>
          </a:p>
        </p:txBody>
      </p:sp>
      <p:sp>
        <p:nvSpPr>
          <p:cNvPr id="4" name="Organigramme : Opération manuelle 3"/>
          <p:cNvSpPr/>
          <p:nvPr/>
        </p:nvSpPr>
        <p:spPr>
          <a:xfrm>
            <a:off x="2555776" y="4149080"/>
            <a:ext cx="1130424" cy="1368152"/>
          </a:xfrm>
          <a:prstGeom prst="flowChartManualOperatio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rapèze 4"/>
          <p:cNvSpPr/>
          <p:nvPr/>
        </p:nvSpPr>
        <p:spPr>
          <a:xfrm>
            <a:off x="4499992" y="4149080"/>
            <a:ext cx="1224136" cy="1368152"/>
          </a:xfrm>
          <a:prstGeom prst="trapezoid">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4499992" y="3717032"/>
            <a:ext cx="1249060" cy="369332"/>
          </a:xfrm>
          <a:prstGeom prst="rect">
            <a:avLst/>
          </a:prstGeom>
          <a:noFill/>
        </p:spPr>
        <p:txBody>
          <a:bodyPr wrap="none" rtlCol="0">
            <a:spAutoFit/>
          </a:bodyPr>
          <a:lstStyle/>
          <a:p>
            <a:r>
              <a:rPr lang="fr-FR" dirty="0" smtClean="0"/>
              <a:t>Exigences</a:t>
            </a:r>
            <a:endParaRPr lang="fr-FR" dirty="0"/>
          </a:p>
        </p:txBody>
      </p:sp>
      <p:sp>
        <p:nvSpPr>
          <p:cNvPr id="7" name="ZoneTexte 6"/>
          <p:cNvSpPr txBox="1"/>
          <p:nvPr/>
        </p:nvSpPr>
        <p:spPr>
          <a:xfrm>
            <a:off x="2483768" y="3717032"/>
            <a:ext cx="1249060" cy="369332"/>
          </a:xfrm>
          <a:prstGeom prst="rect">
            <a:avLst/>
          </a:prstGeom>
          <a:noFill/>
        </p:spPr>
        <p:txBody>
          <a:bodyPr wrap="none" rtlCol="0">
            <a:spAutoFit/>
          </a:bodyPr>
          <a:lstStyle/>
          <a:p>
            <a:r>
              <a:rPr lang="fr-FR" dirty="0" smtClean="0"/>
              <a:t>Exigences</a:t>
            </a:r>
            <a:endParaRPr lang="fr-FR" dirty="0"/>
          </a:p>
        </p:txBody>
      </p:sp>
      <p:sp>
        <p:nvSpPr>
          <p:cNvPr id="8" name="ZoneTexte 7"/>
          <p:cNvSpPr txBox="1"/>
          <p:nvPr/>
        </p:nvSpPr>
        <p:spPr>
          <a:xfrm>
            <a:off x="2606141" y="5517232"/>
            <a:ext cx="992579" cy="369332"/>
          </a:xfrm>
          <a:prstGeom prst="rect">
            <a:avLst/>
          </a:prstGeom>
          <a:noFill/>
        </p:spPr>
        <p:txBody>
          <a:bodyPr wrap="none" rtlCol="0">
            <a:spAutoFit/>
          </a:bodyPr>
          <a:lstStyle/>
          <a:p>
            <a:r>
              <a:rPr lang="fr-FR" dirty="0" smtClean="0"/>
              <a:t>Moyens</a:t>
            </a:r>
            <a:endParaRPr lang="fr-FR" dirty="0"/>
          </a:p>
        </p:txBody>
      </p:sp>
      <p:sp>
        <p:nvSpPr>
          <p:cNvPr id="9" name="ZoneTexte 8"/>
          <p:cNvSpPr txBox="1"/>
          <p:nvPr/>
        </p:nvSpPr>
        <p:spPr>
          <a:xfrm>
            <a:off x="4572000" y="5517232"/>
            <a:ext cx="992579" cy="369332"/>
          </a:xfrm>
          <a:prstGeom prst="rect">
            <a:avLst/>
          </a:prstGeom>
          <a:noFill/>
        </p:spPr>
        <p:txBody>
          <a:bodyPr wrap="none" rtlCol="0">
            <a:spAutoFit/>
          </a:bodyPr>
          <a:lstStyle/>
          <a:p>
            <a:r>
              <a:rPr lang="fr-FR" dirty="0" smtClean="0"/>
              <a:t>Moyens</a:t>
            </a:r>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5. Positionnement grégaire</a:t>
            </a:r>
            <a:endParaRPr lang="fr-FR" dirty="0"/>
          </a:p>
        </p:txBody>
      </p:sp>
      <p:sp>
        <p:nvSpPr>
          <p:cNvPr id="3" name="Espace réservé du contenu 2"/>
          <p:cNvSpPr>
            <a:spLocks noGrp="1"/>
          </p:cNvSpPr>
          <p:nvPr>
            <p:ph sz="quarter" idx="1"/>
          </p:nvPr>
        </p:nvSpPr>
        <p:spPr>
          <a:xfrm>
            <a:off x="457200" y="1196752"/>
            <a:ext cx="7467600" cy="5277200"/>
          </a:xfrm>
        </p:spPr>
        <p:txBody>
          <a:bodyPr>
            <a:normAutofit/>
          </a:bodyPr>
          <a:lstStyle/>
          <a:p>
            <a:r>
              <a:rPr lang="fr-FR" sz="1700" b="1" dirty="0" smtClean="0"/>
              <a:t>DETECTER LES INTERACTIONS SOCIALES</a:t>
            </a:r>
            <a:endParaRPr lang="fr-FR" sz="1700" dirty="0" smtClean="0"/>
          </a:p>
          <a:p>
            <a:r>
              <a:rPr lang="fr-FR" sz="1700" b="1" dirty="0" smtClean="0"/>
              <a:t>Comment prendre sa place au sein du groupe ?</a:t>
            </a:r>
            <a:endParaRPr lang="fr-FR" sz="1700" dirty="0" smtClean="0"/>
          </a:p>
          <a:p>
            <a:r>
              <a:rPr lang="fr-FR" sz="1700" dirty="0" smtClean="0"/>
              <a:t>Les vécus du positionnement grégaire sont des stéréotypes instinctifs, génétiquement programmés donc invariants, incapables d'apprentissages.</a:t>
            </a:r>
          </a:p>
          <a:p>
            <a:endParaRPr lang="fr-FR" sz="1700" dirty="0" smtClean="0"/>
          </a:p>
          <a:p>
            <a:r>
              <a:rPr lang="fr-FR" sz="1700" b="1" dirty="0" smtClean="0"/>
              <a:t>Structure sociale :</a:t>
            </a:r>
            <a:endParaRPr lang="fr-FR" sz="1700" dirty="0" smtClean="0"/>
          </a:p>
          <a:p>
            <a:r>
              <a:rPr lang="fr-FR" sz="1700" b="1" dirty="0" smtClean="0"/>
              <a:t>Les 4 positionnements grégaires</a:t>
            </a:r>
            <a:r>
              <a:rPr lang="fr-FR" sz="1700" dirty="0" smtClean="0"/>
              <a:t> sont la  dominance,  la soumission, la marginalité, l’axialité.</a:t>
            </a:r>
          </a:p>
          <a:p>
            <a:r>
              <a:rPr lang="fr-FR" sz="1700" dirty="0" smtClean="0"/>
              <a:t>Nous devons donc apprendre quel positionnement grégaire nous régit de manière spontanée pour comprendre nos réactions immédiates souvent très différentes de celles que nous souhaiterions ou qui sont attendues par le milieu.</a:t>
            </a:r>
          </a:p>
          <a:p>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Positionnement Grégaire</a:t>
            </a:r>
            <a:endParaRPr lang="fr-FR" dirty="0"/>
          </a:p>
        </p:txBody>
      </p:sp>
      <p:sp>
        <p:nvSpPr>
          <p:cNvPr id="3" name="Espace réservé du contenu 2"/>
          <p:cNvSpPr>
            <a:spLocks noGrp="1"/>
          </p:cNvSpPr>
          <p:nvPr>
            <p:ph sz="quarter" idx="1"/>
          </p:nvPr>
        </p:nvSpPr>
        <p:spPr/>
        <p:txBody>
          <a:bodyPr>
            <a:normAutofit lnSpcReduction="10000"/>
          </a:bodyPr>
          <a:lstStyle/>
          <a:p>
            <a:r>
              <a:rPr lang="fr-FR" b="1" dirty="0" smtClean="0"/>
              <a:t>DETECTER LES INTERACTIONS SOCIALES</a:t>
            </a:r>
            <a:endParaRPr lang="fr-FR" dirty="0" smtClean="0"/>
          </a:p>
          <a:p>
            <a:r>
              <a:rPr lang="fr-FR" dirty="0" smtClean="0"/>
              <a:t>Les vécus du positionnement grégaire sont des stéréotypes instinctifs, génétiquement programmés donc invariants, incapables d'apprentissages.</a:t>
            </a:r>
          </a:p>
          <a:p>
            <a:r>
              <a:rPr lang="fr-FR" b="1" dirty="0" smtClean="0"/>
              <a:t>Structure sociale :</a:t>
            </a:r>
            <a:endParaRPr lang="fr-FR" dirty="0" smtClean="0"/>
          </a:p>
          <a:p>
            <a:r>
              <a:rPr lang="fr-FR" dirty="0" smtClean="0"/>
              <a:t>Les </a:t>
            </a:r>
            <a:r>
              <a:rPr lang="fr-FR" b="1" dirty="0" smtClean="0"/>
              <a:t>4 positionnements grégaires sont la  dominance,  la soumission, la marginalité, l’axialité.</a:t>
            </a:r>
            <a:endParaRPr lang="fr-FR" dirty="0" smtClean="0"/>
          </a:p>
          <a:p>
            <a:r>
              <a:rPr lang="fr-FR" dirty="0" smtClean="0"/>
              <a:t>Nous devons donc apprendre quel positionnement grégaire nous régit de manière spontanée pour comprendre nos réactions immédiates souvent très différentes de celles que nous souhaiterions ou qui sont attendues par le milieu. </a:t>
            </a:r>
            <a:r>
              <a:rPr lang="fr-FR" b="1" dirty="0" smtClean="0"/>
              <a:t>Où sont les IRP ? donner des exemples, demander des exemples.</a:t>
            </a:r>
            <a:endParaRPr lang="fr-FR" dirty="0" smtClean="0"/>
          </a:p>
          <a:p>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5. Positionnement grégaire</a:t>
            </a:r>
            <a:endParaRPr lang="fr-FR" dirty="0"/>
          </a:p>
        </p:txBody>
      </p:sp>
      <p:sp>
        <p:nvSpPr>
          <p:cNvPr id="6" name="Double flèche verticale 5"/>
          <p:cNvSpPr/>
          <p:nvPr/>
        </p:nvSpPr>
        <p:spPr>
          <a:xfrm>
            <a:off x="4355976" y="1196752"/>
            <a:ext cx="216024" cy="49685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Double flèche horizontale 6"/>
          <p:cNvSpPr/>
          <p:nvPr/>
        </p:nvSpPr>
        <p:spPr>
          <a:xfrm>
            <a:off x="1115616" y="3284984"/>
            <a:ext cx="6624736" cy="2880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3851920" y="2852936"/>
            <a:ext cx="1224136"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932040" y="2564904"/>
            <a:ext cx="1261884" cy="369332"/>
          </a:xfrm>
          <a:prstGeom prst="rect">
            <a:avLst/>
          </a:prstGeom>
          <a:noFill/>
          <a:ln>
            <a:solidFill>
              <a:schemeClr val="accent2">
                <a:lumMod val="60000"/>
                <a:lumOff val="40000"/>
              </a:schemeClr>
            </a:solidFill>
          </a:ln>
        </p:spPr>
        <p:txBody>
          <a:bodyPr wrap="none" rtlCol="0">
            <a:spAutoFit/>
          </a:bodyPr>
          <a:lstStyle/>
          <a:p>
            <a:r>
              <a:rPr lang="fr-FR" dirty="0" smtClean="0"/>
              <a:t>nourrisson</a:t>
            </a:r>
            <a:endParaRPr lang="fr-FR" dirty="0"/>
          </a:p>
        </p:txBody>
      </p:sp>
      <p:sp>
        <p:nvSpPr>
          <p:cNvPr id="10" name="ZoneTexte 9"/>
          <p:cNvSpPr txBox="1"/>
          <p:nvPr/>
        </p:nvSpPr>
        <p:spPr>
          <a:xfrm>
            <a:off x="4572000" y="980728"/>
            <a:ext cx="2646878" cy="646331"/>
          </a:xfrm>
          <a:prstGeom prst="rect">
            <a:avLst/>
          </a:prstGeom>
          <a:noFill/>
        </p:spPr>
        <p:txBody>
          <a:bodyPr wrap="none" rtlCol="0">
            <a:spAutoFit/>
          </a:bodyPr>
          <a:lstStyle/>
          <a:p>
            <a:r>
              <a:rPr lang="fr-FR" dirty="0" smtClean="0"/>
              <a:t>Dominant</a:t>
            </a:r>
          </a:p>
          <a:p>
            <a:r>
              <a:rPr lang="fr-FR" dirty="0" smtClean="0"/>
              <a:t>Peur de perdre sa place</a:t>
            </a:r>
            <a:endParaRPr lang="fr-FR" dirty="0"/>
          </a:p>
        </p:txBody>
      </p:sp>
      <p:sp>
        <p:nvSpPr>
          <p:cNvPr id="11" name="ZoneTexte 10"/>
          <p:cNvSpPr txBox="1"/>
          <p:nvPr/>
        </p:nvSpPr>
        <p:spPr>
          <a:xfrm>
            <a:off x="4572000" y="5661248"/>
            <a:ext cx="2775119" cy="646331"/>
          </a:xfrm>
          <a:prstGeom prst="rect">
            <a:avLst/>
          </a:prstGeom>
          <a:noFill/>
        </p:spPr>
        <p:txBody>
          <a:bodyPr wrap="none" rtlCol="0">
            <a:spAutoFit/>
          </a:bodyPr>
          <a:lstStyle/>
          <a:p>
            <a:r>
              <a:rPr lang="fr-FR" dirty="0" smtClean="0"/>
              <a:t>Soumis</a:t>
            </a:r>
          </a:p>
          <a:p>
            <a:r>
              <a:rPr lang="fr-FR" dirty="0" smtClean="0"/>
              <a:t>Peur de ne pas être aimé</a:t>
            </a:r>
            <a:endParaRPr lang="fr-FR" dirty="0"/>
          </a:p>
        </p:txBody>
      </p:sp>
      <p:sp>
        <p:nvSpPr>
          <p:cNvPr id="12" name="ZoneTexte 11"/>
          <p:cNvSpPr txBox="1"/>
          <p:nvPr/>
        </p:nvSpPr>
        <p:spPr>
          <a:xfrm>
            <a:off x="395536" y="3645024"/>
            <a:ext cx="1813317" cy="646331"/>
          </a:xfrm>
          <a:prstGeom prst="rect">
            <a:avLst/>
          </a:prstGeom>
          <a:noFill/>
        </p:spPr>
        <p:txBody>
          <a:bodyPr wrap="none" rtlCol="0">
            <a:spAutoFit/>
          </a:bodyPr>
          <a:lstStyle/>
          <a:p>
            <a:r>
              <a:rPr lang="fr-FR" dirty="0" smtClean="0"/>
              <a:t>Marginalité</a:t>
            </a:r>
          </a:p>
          <a:p>
            <a:r>
              <a:rPr lang="fr-FR" dirty="0" smtClean="0"/>
              <a:t>Peur des autres</a:t>
            </a:r>
          </a:p>
        </p:txBody>
      </p:sp>
      <p:sp>
        <p:nvSpPr>
          <p:cNvPr id="13" name="ZoneTexte 12"/>
          <p:cNvSpPr txBox="1"/>
          <p:nvPr/>
        </p:nvSpPr>
        <p:spPr>
          <a:xfrm>
            <a:off x="5148064" y="3573016"/>
            <a:ext cx="3005951" cy="646331"/>
          </a:xfrm>
          <a:prstGeom prst="rect">
            <a:avLst/>
          </a:prstGeom>
          <a:noFill/>
        </p:spPr>
        <p:txBody>
          <a:bodyPr wrap="none" rtlCol="0">
            <a:spAutoFit/>
          </a:bodyPr>
          <a:lstStyle/>
          <a:p>
            <a:pPr algn="r"/>
            <a:r>
              <a:rPr lang="fr-FR" dirty="0" smtClean="0"/>
              <a:t>Intégration</a:t>
            </a:r>
          </a:p>
          <a:p>
            <a:pPr algn="r"/>
            <a:r>
              <a:rPr lang="fr-FR" dirty="0" smtClean="0"/>
              <a:t>Peur que le groupe explose</a:t>
            </a:r>
            <a:endParaRPr lang="fr-FR" dirty="0"/>
          </a:p>
        </p:txBody>
      </p:sp>
      <p:sp>
        <p:nvSpPr>
          <p:cNvPr id="14" name="ZoneTexte 13"/>
          <p:cNvSpPr txBox="1"/>
          <p:nvPr/>
        </p:nvSpPr>
        <p:spPr>
          <a:xfrm>
            <a:off x="6007948" y="3240272"/>
            <a:ext cx="1300356" cy="369332"/>
          </a:xfrm>
          <a:prstGeom prst="rect">
            <a:avLst/>
          </a:prstGeom>
          <a:noFill/>
        </p:spPr>
        <p:txBody>
          <a:bodyPr wrap="none" rtlCol="0">
            <a:spAutoFit/>
          </a:bodyPr>
          <a:lstStyle/>
          <a:p>
            <a:r>
              <a:rPr lang="fr-FR" b="1" dirty="0" smtClean="0">
                <a:solidFill>
                  <a:schemeClr val="bg1"/>
                </a:solidFill>
              </a:rPr>
              <a:t>Confiance</a:t>
            </a:r>
            <a:endParaRPr lang="fr-FR" b="1" dirty="0">
              <a:solidFill>
                <a:schemeClr val="bg1"/>
              </a:solidFill>
            </a:endParaRPr>
          </a:p>
        </p:txBody>
      </p:sp>
      <p:sp>
        <p:nvSpPr>
          <p:cNvPr id="15" name="ZoneTexte 14"/>
          <p:cNvSpPr txBox="1"/>
          <p:nvPr/>
        </p:nvSpPr>
        <p:spPr>
          <a:xfrm>
            <a:off x="1547664" y="3244040"/>
            <a:ext cx="1172116" cy="369332"/>
          </a:xfrm>
          <a:prstGeom prst="rect">
            <a:avLst/>
          </a:prstGeom>
          <a:noFill/>
        </p:spPr>
        <p:txBody>
          <a:bodyPr wrap="none" rtlCol="0">
            <a:spAutoFit/>
          </a:bodyPr>
          <a:lstStyle/>
          <a:p>
            <a:r>
              <a:rPr lang="fr-FR" b="1" dirty="0" smtClean="0">
                <a:solidFill>
                  <a:schemeClr val="bg1"/>
                </a:solidFill>
              </a:rPr>
              <a:t>Méfiance</a:t>
            </a:r>
            <a:endParaRPr lang="fr-FR" b="1" dirty="0">
              <a:solidFill>
                <a:schemeClr val="bg1"/>
              </a:solidFill>
            </a:endParaRPr>
          </a:p>
        </p:txBody>
      </p:sp>
      <p:sp>
        <p:nvSpPr>
          <p:cNvPr id="16" name="ZoneTexte 15"/>
          <p:cNvSpPr txBox="1"/>
          <p:nvPr/>
        </p:nvSpPr>
        <p:spPr>
          <a:xfrm>
            <a:off x="3779912" y="3212976"/>
            <a:ext cx="1364476" cy="369332"/>
          </a:xfrm>
          <a:prstGeom prst="rect">
            <a:avLst/>
          </a:prstGeom>
          <a:noFill/>
        </p:spPr>
        <p:txBody>
          <a:bodyPr wrap="none" rtlCol="0">
            <a:spAutoFit/>
          </a:bodyPr>
          <a:lstStyle/>
          <a:p>
            <a:r>
              <a:rPr lang="fr-FR" b="1" dirty="0" smtClean="0">
                <a:solidFill>
                  <a:schemeClr val="bg1"/>
                </a:solidFill>
              </a:rPr>
              <a:t>Assertivité</a:t>
            </a:r>
            <a:endParaRPr lang="fr-FR" b="1" dirty="0">
              <a:solidFill>
                <a:schemeClr val="bg1"/>
              </a:solidFill>
            </a:endParaRPr>
          </a:p>
        </p:txBody>
      </p:sp>
      <p:sp>
        <p:nvSpPr>
          <p:cNvPr id="17" name="ZoneTexte 16"/>
          <p:cNvSpPr txBox="1"/>
          <p:nvPr/>
        </p:nvSpPr>
        <p:spPr>
          <a:xfrm>
            <a:off x="4860032" y="1628800"/>
            <a:ext cx="947695" cy="338554"/>
          </a:xfrm>
          <a:prstGeom prst="rect">
            <a:avLst/>
          </a:prstGeom>
          <a:noFill/>
        </p:spPr>
        <p:txBody>
          <a:bodyPr wrap="none" rtlCol="0">
            <a:spAutoFit/>
          </a:bodyPr>
          <a:lstStyle/>
          <a:p>
            <a:r>
              <a:rPr lang="fr-FR" sz="1600" i="1" dirty="0" smtClean="0">
                <a:solidFill>
                  <a:srgbClr val="C00000"/>
                </a:solidFill>
              </a:rPr>
              <a:t>Dit NON</a:t>
            </a:r>
            <a:endParaRPr lang="fr-FR" sz="1600" i="1" dirty="0">
              <a:solidFill>
                <a:srgbClr val="C00000"/>
              </a:solidFill>
            </a:endParaRPr>
          </a:p>
        </p:txBody>
      </p:sp>
      <p:sp>
        <p:nvSpPr>
          <p:cNvPr id="19" name="ZoneTexte 18"/>
          <p:cNvSpPr txBox="1"/>
          <p:nvPr/>
        </p:nvSpPr>
        <p:spPr>
          <a:xfrm>
            <a:off x="467544" y="4221088"/>
            <a:ext cx="947695" cy="338554"/>
          </a:xfrm>
          <a:prstGeom prst="rect">
            <a:avLst/>
          </a:prstGeom>
          <a:noFill/>
        </p:spPr>
        <p:txBody>
          <a:bodyPr wrap="none" rtlCol="0">
            <a:spAutoFit/>
          </a:bodyPr>
          <a:lstStyle/>
          <a:p>
            <a:r>
              <a:rPr lang="fr-FR" sz="1600" i="1" dirty="0" smtClean="0">
                <a:solidFill>
                  <a:srgbClr val="C00000"/>
                </a:solidFill>
              </a:rPr>
              <a:t>Dit NON</a:t>
            </a:r>
            <a:endParaRPr lang="fr-FR" sz="1600" i="1" dirty="0">
              <a:solidFill>
                <a:srgbClr val="C00000"/>
              </a:solidFill>
            </a:endParaRPr>
          </a:p>
        </p:txBody>
      </p:sp>
      <p:sp>
        <p:nvSpPr>
          <p:cNvPr id="20" name="ZoneTexte 19"/>
          <p:cNvSpPr txBox="1"/>
          <p:nvPr/>
        </p:nvSpPr>
        <p:spPr>
          <a:xfrm>
            <a:off x="4644008" y="6237312"/>
            <a:ext cx="2122697" cy="338554"/>
          </a:xfrm>
          <a:prstGeom prst="rect">
            <a:avLst/>
          </a:prstGeom>
          <a:noFill/>
        </p:spPr>
        <p:txBody>
          <a:bodyPr wrap="none" rtlCol="0">
            <a:spAutoFit/>
          </a:bodyPr>
          <a:lstStyle/>
          <a:p>
            <a:r>
              <a:rPr lang="fr-FR" sz="1600" i="1" dirty="0" smtClean="0">
                <a:solidFill>
                  <a:srgbClr val="C00000"/>
                </a:solidFill>
              </a:rPr>
              <a:t>Ne sait pas dire NON</a:t>
            </a:r>
            <a:endParaRPr lang="fr-FR" sz="1600" i="1" dirty="0">
              <a:solidFill>
                <a:srgbClr val="C00000"/>
              </a:solidFill>
            </a:endParaRPr>
          </a:p>
        </p:txBody>
      </p:sp>
      <p:sp>
        <p:nvSpPr>
          <p:cNvPr id="21" name="ZoneTexte 20"/>
          <p:cNvSpPr txBox="1"/>
          <p:nvPr/>
        </p:nvSpPr>
        <p:spPr>
          <a:xfrm>
            <a:off x="7092280" y="4221088"/>
            <a:ext cx="857927" cy="338554"/>
          </a:xfrm>
          <a:prstGeom prst="rect">
            <a:avLst/>
          </a:prstGeom>
          <a:noFill/>
        </p:spPr>
        <p:txBody>
          <a:bodyPr wrap="none" rtlCol="0">
            <a:spAutoFit/>
          </a:bodyPr>
          <a:lstStyle/>
          <a:p>
            <a:r>
              <a:rPr lang="fr-FR" sz="1600" i="1" dirty="0" smtClean="0">
                <a:solidFill>
                  <a:srgbClr val="C00000"/>
                </a:solidFill>
              </a:rPr>
              <a:t>Dit OUI</a:t>
            </a:r>
            <a:endParaRPr lang="fr-FR" sz="1600" i="1" dirty="0">
              <a:solidFill>
                <a:srgbClr val="C00000"/>
              </a:solidFill>
            </a:endParaRPr>
          </a:p>
        </p:txBody>
      </p:sp>
      <p:sp>
        <p:nvSpPr>
          <p:cNvPr id="22" name="ZoneTexte 21"/>
          <p:cNvSpPr txBox="1"/>
          <p:nvPr/>
        </p:nvSpPr>
        <p:spPr>
          <a:xfrm>
            <a:off x="251520" y="5589240"/>
            <a:ext cx="2502608" cy="338554"/>
          </a:xfrm>
          <a:prstGeom prst="rect">
            <a:avLst/>
          </a:prstGeom>
          <a:noFill/>
        </p:spPr>
        <p:txBody>
          <a:bodyPr wrap="none" rtlCol="0">
            <a:spAutoFit/>
          </a:bodyPr>
          <a:lstStyle/>
          <a:p>
            <a:r>
              <a:rPr lang="fr-FR" sz="1600" i="1" dirty="0" smtClean="0">
                <a:solidFill>
                  <a:srgbClr val="FF0000"/>
                </a:solidFill>
              </a:rPr>
              <a:t>L'animal qui nous habite !</a:t>
            </a:r>
            <a:endParaRPr lang="fr-FR" sz="1600" i="1" dirty="0">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Protocole de communication</a:t>
            </a:r>
            <a:endParaRPr lang="fr-FR" dirty="0"/>
          </a:p>
        </p:txBody>
      </p:sp>
      <p:sp>
        <p:nvSpPr>
          <p:cNvPr id="3" name="Espace réservé du contenu 2"/>
          <p:cNvSpPr>
            <a:spLocks noGrp="1"/>
          </p:cNvSpPr>
          <p:nvPr>
            <p:ph sz="quarter" idx="1"/>
          </p:nvPr>
        </p:nvSpPr>
        <p:spPr/>
        <p:txBody>
          <a:bodyPr/>
          <a:lstStyle/>
          <a:p>
            <a:endParaRPr lang="fr-F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C:\Users\evelyne\Documents\KHEPRI Developpement\Installation 2013\Offre globale Khepri\Themes conference\Conf 8 personnalités.JPG"/>
          <p:cNvPicPr/>
          <p:nvPr/>
        </p:nvPicPr>
        <p:blipFill>
          <a:blip r:embed="rId3" cstate="print"/>
          <a:srcRect/>
          <a:stretch>
            <a:fillRect/>
          </a:stretch>
        </p:blipFill>
        <p:spPr bwMode="auto">
          <a:xfrm>
            <a:off x="323528" y="332656"/>
            <a:ext cx="8352928" cy="4680520"/>
          </a:xfrm>
          <a:prstGeom prst="rect">
            <a:avLst/>
          </a:prstGeom>
          <a:noFill/>
          <a:ln w="9525">
            <a:noFill/>
            <a:miter lim="800000"/>
            <a:headEnd/>
            <a:tailEnd/>
          </a:ln>
        </p:spPr>
      </p:pic>
      <p:sp>
        <p:nvSpPr>
          <p:cNvPr id="3" name="ZoneTexte 2"/>
          <p:cNvSpPr txBox="1"/>
          <p:nvPr/>
        </p:nvSpPr>
        <p:spPr>
          <a:xfrm>
            <a:off x="395536" y="5229200"/>
            <a:ext cx="7200800" cy="1384995"/>
          </a:xfrm>
          <a:prstGeom prst="rect">
            <a:avLst/>
          </a:prstGeom>
          <a:noFill/>
        </p:spPr>
        <p:txBody>
          <a:bodyPr wrap="square" rtlCol="0">
            <a:spAutoFit/>
          </a:bodyPr>
          <a:lstStyle/>
          <a:p>
            <a:r>
              <a:rPr lang="fr-FR" sz="1400" b="1" dirty="0" smtClean="0"/>
              <a:t>Est-ce que ça vous parle pour des personnes que vous connaissez ?</a:t>
            </a:r>
          </a:p>
          <a:p>
            <a:r>
              <a:rPr lang="fr-FR" sz="1400" b="1" dirty="0" smtClean="0"/>
              <a:t> </a:t>
            </a:r>
          </a:p>
          <a:p>
            <a:r>
              <a:rPr lang="fr-FR" sz="1400" b="1" dirty="0" smtClean="0"/>
              <a:t>Questions pour se recentrer :</a:t>
            </a:r>
          </a:p>
          <a:p>
            <a:pPr lvl="0"/>
            <a:r>
              <a:rPr lang="fr-FR" sz="1400" b="1" dirty="0" smtClean="0"/>
              <a:t>Quand je n'ai pas le moral, qu'est-ce qui me ressource ?</a:t>
            </a:r>
          </a:p>
          <a:p>
            <a:pPr lvl="0"/>
            <a:r>
              <a:rPr lang="fr-FR" sz="1400" b="1" dirty="0" smtClean="0"/>
              <a:t>Quelles sont les activités pour lesquelles j'ai envie de me lever le matin ?</a:t>
            </a:r>
          </a:p>
          <a:p>
            <a:r>
              <a:rPr lang="fr-FR" sz="1400" b="1" dirty="0" smtClean="0"/>
              <a:t>Qu'est-ce qu'une journée pourrie, vivement qu'elle soit finie ?</a:t>
            </a:r>
            <a:endParaRPr lang="fr-FR" sz="1400"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3074" name="Picture 2" descr="C:\Users\evelyne\Documents\KHEPRI Developpement\Formation Perso Evelyne\Sophrologie\BETEN\Pedagogie\Cours théorique\les 3 cerveaux.jpg"/>
          <p:cNvPicPr>
            <a:picLocks noChangeAspect="1" noChangeArrowheads="1"/>
          </p:cNvPicPr>
          <p:nvPr/>
        </p:nvPicPr>
        <p:blipFill>
          <a:blip r:embed="rId3" cstate="print"/>
          <a:srcRect/>
          <a:stretch>
            <a:fillRect/>
          </a:stretch>
        </p:blipFill>
        <p:spPr bwMode="auto">
          <a:xfrm>
            <a:off x="5004048" y="2132856"/>
            <a:ext cx="2916557" cy="1778124"/>
          </a:xfrm>
          <a:prstGeom prst="rect">
            <a:avLst/>
          </a:prstGeom>
          <a:noFill/>
        </p:spPr>
      </p:pic>
      <p:pic>
        <p:nvPicPr>
          <p:cNvPr id="3075" name="Picture 3" descr="C:\Users\evelyne\Documents\KHEPRI Developpement\Formation Perso Evelyne\Sophrologie\BETEN\Pedagogie\Cours théorique\Les 3 cerveaux humains.jpg"/>
          <p:cNvPicPr>
            <a:picLocks noChangeAspect="1" noChangeArrowheads="1"/>
          </p:cNvPicPr>
          <p:nvPr/>
        </p:nvPicPr>
        <p:blipFill>
          <a:blip r:embed="rId4" cstate="print"/>
          <a:srcRect/>
          <a:stretch>
            <a:fillRect/>
          </a:stretch>
        </p:blipFill>
        <p:spPr bwMode="auto">
          <a:xfrm>
            <a:off x="899592" y="2204864"/>
            <a:ext cx="3774273" cy="2016224"/>
          </a:xfrm>
          <a:prstGeom prst="rect">
            <a:avLst/>
          </a:prstGeom>
          <a:noFill/>
        </p:spPr>
      </p:pic>
      <p:pic>
        <p:nvPicPr>
          <p:cNvPr id="3076" name="Picture 4" descr="C:\Users\evelyne\Documents\KHEPRI Developpement\Formation Perso Evelyne\Sophrologie\BETEN\Pedagogie\Cours théorique\Dessin Cerveau reptilien.jpg"/>
          <p:cNvPicPr>
            <a:picLocks noChangeAspect="1" noChangeArrowheads="1"/>
          </p:cNvPicPr>
          <p:nvPr/>
        </p:nvPicPr>
        <p:blipFill>
          <a:blip r:embed="rId5" cstate="print"/>
          <a:srcRect/>
          <a:stretch>
            <a:fillRect/>
          </a:stretch>
        </p:blipFill>
        <p:spPr bwMode="auto">
          <a:xfrm>
            <a:off x="3275856" y="4005064"/>
            <a:ext cx="2514230" cy="2248909"/>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t>Déroulement de la formation – 11 h à 13 h</a:t>
            </a:r>
            <a:endParaRPr lang="fr-FR" sz="2800" dirty="0"/>
          </a:p>
        </p:txBody>
      </p:sp>
      <p:sp>
        <p:nvSpPr>
          <p:cNvPr id="3" name="Espace réservé du contenu 2"/>
          <p:cNvSpPr>
            <a:spLocks noGrp="1"/>
          </p:cNvSpPr>
          <p:nvPr>
            <p:ph sz="quarter" idx="1"/>
          </p:nvPr>
        </p:nvSpPr>
        <p:spPr/>
        <p:txBody>
          <a:bodyPr/>
          <a:lstStyle/>
          <a:p>
            <a:pPr>
              <a:buNone/>
            </a:pPr>
            <a:r>
              <a:rPr lang="fr-FR" dirty="0" smtClean="0"/>
              <a:t>A la pratique...</a:t>
            </a:r>
          </a:p>
          <a:p>
            <a:pPr>
              <a:buNone/>
            </a:pPr>
            <a:endParaRPr lang="fr-FR" dirty="0" smtClean="0"/>
          </a:p>
          <a:p>
            <a:pPr>
              <a:buNone/>
            </a:pPr>
            <a:r>
              <a:rPr lang="fr-FR" dirty="0" smtClean="0"/>
              <a:t>4. La gestion relationnelle du stress</a:t>
            </a:r>
          </a:p>
          <a:p>
            <a:pPr lvl="1"/>
            <a:r>
              <a:rPr lang="fr-FR" dirty="0" smtClean="0"/>
              <a:t>Reconnaître, s'adapter et apaiser,</a:t>
            </a:r>
          </a:p>
          <a:p>
            <a:pPr lvl="1"/>
            <a:r>
              <a:rPr lang="fr-FR" dirty="0" smtClean="0"/>
              <a:t>Les modes mentaux : les 6 dimensions</a:t>
            </a:r>
          </a:p>
          <a:p>
            <a:pPr lvl="1"/>
            <a:r>
              <a:rPr lang="fr-FR" dirty="0" smtClean="0"/>
              <a:t>Les pensées "anti-intelligence"</a:t>
            </a:r>
          </a:p>
          <a:p>
            <a:pPr lvl="1"/>
            <a:endParaRPr lang="fr-FR" dirty="0" smtClean="0"/>
          </a:p>
          <a:p>
            <a:pPr>
              <a:buNone/>
            </a:pPr>
            <a:r>
              <a:rPr lang="fr-FR" dirty="0" smtClean="0"/>
              <a:t>5. Positionnement grégaire</a:t>
            </a:r>
          </a:p>
          <a:p>
            <a:pPr lvl="1"/>
            <a:r>
              <a:rPr lang="fr-FR" dirty="0" smtClean="0"/>
              <a:t>Prendre sa place au sein du groupe</a:t>
            </a:r>
          </a:p>
          <a:p>
            <a:pPr lvl="1"/>
            <a:r>
              <a:rPr lang="fr-FR" dirty="0" smtClean="0"/>
              <a:t>Hiérarchisation des rapports sociaux</a:t>
            </a:r>
          </a:p>
          <a:p>
            <a:pPr lvl="1"/>
            <a:r>
              <a:rPr lang="fr-FR" dirty="0" smtClean="0"/>
              <a:t>Auto-évaluation (cf. questionnaire)</a:t>
            </a:r>
          </a:p>
          <a:p>
            <a:pPr lvl="1"/>
            <a:r>
              <a:rPr lang="fr-FR" dirty="0" smtClean="0"/>
              <a:t>Gestion relationnelle du PG</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4 territoires cérébraux et prise de décisions</a:t>
            </a:r>
            <a:endParaRPr lang="fr-FR" dirty="0"/>
          </a:p>
        </p:txBody>
      </p:sp>
      <p:sp>
        <p:nvSpPr>
          <p:cNvPr id="3" name="Espace réservé du contenu 2"/>
          <p:cNvSpPr>
            <a:spLocks noGrp="1"/>
          </p:cNvSpPr>
          <p:nvPr>
            <p:ph sz="quarter" idx="1"/>
          </p:nvPr>
        </p:nvSpPr>
        <p:spPr/>
        <p:txBody>
          <a:bodyPr>
            <a:normAutofit fontScale="62500" lnSpcReduction="20000"/>
          </a:bodyPr>
          <a:lstStyle/>
          <a:p>
            <a:r>
              <a:rPr lang="fr-FR" b="1" dirty="0" smtClean="0"/>
              <a:t>Approche neurocognitive et comportementale :</a:t>
            </a:r>
          </a:p>
          <a:p>
            <a:r>
              <a:rPr lang="fr-FR" dirty="0" smtClean="0"/>
              <a:t>C'est une approche qui permet de comprendre la gestion des modes mentaux </a:t>
            </a:r>
          </a:p>
          <a:p>
            <a:pPr lvl="0">
              <a:buNone/>
            </a:pPr>
            <a:r>
              <a:rPr lang="fr-FR" dirty="0" smtClean="0"/>
              <a:t>	mieux se connaître pour repérer nos états internes et quelle partie de notre cerveau s'active en fonction des situations.</a:t>
            </a:r>
          </a:p>
          <a:p>
            <a:r>
              <a:rPr lang="fr-FR" sz="2900" b="1" u="sng" dirty="0" smtClean="0">
                <a:solidFill>
                  <a:srgbClr val="00B050"/>
                </a:solidFill>
              </a:rPr>
              <a:t>Exercice 1 :</a:t>
            </a:r>
            <a:r>
              <a:rPr lang="fr-FR" sz="2900" b="1" dirty="0" smtClean="0">
                <a:solidFill>
                  <a:srgbClr val="00B050"/>
                </a:solidFill>
              </a:rPr>
              <a:t> 3 min de respiration pour mise en écoute</a:t>
            </a:r>
          </a:p>
          <a:p>
            <a:r>
              <a:rPr lang="fr-FR" b="1" dirty="0" smtClean="0"/>
              <a:t> </a:t>
            </a:r>
            <a:endParaRPr lang="fr-FR" dirty="0" smtClean="0"/>
          </a:p>
          <a:p>
            <a:r>
              <a:rPr lang="fr-FR" b="1" dirty="0" smtClean="0"/>
              <a:t>QU'EST-CE QUE LE STRESS ?</a:t>
            </a:r>
            <a:endParaRPr lang="fr-FR" dirty="0" smtClean="0"/>
          </a:p>
          <a:p>
            <a:r>
              <a:rPr lang="fr-FR" dirty="0" smtClean="0"/>
              <a:t>Le stress est un déficit entre les moyens dont on dispose et le niveau d'exigence attendu pour faire face à une situation. Il est là pour nous protéger d'un danger et trouver l'énergie pour y répondre. </a:t>
            </a:r>
          </a:p>
          <a:p>
            <a:pPr>
              <a:buNone/>
            </a:pPr>
            <a:endParaRPr lang="fr-FR" dirty="0" smtClean="0"/>
          </a:p>
          <a:p>
            <a:r>
              <a:rPr lang="fr-FR" dirty="0" smtClean="0"/>
              <a:t>Cette  incohérence interne est perçue notre cerveau reptilien.  Il interprète comme un danger et alerte la zone préfrontale du cerveau ou néocortex.</a:t>
            </a:r>
          </a:p>
          <a:p>
            <a:pPr>
              <a:buNone/>
            </a:pPr>
            <a:endParaRPr lang="fr-FR" dirty="0" smtClean="0"/>
          </a:p>
          <a:p>
            <a:r>
              <a:rPr lang="fr-FR" dirty="0" smtClean="0"/>
              <a:t>En fonction de nos aptitudes et de la situation nous avons le choix de gérer cette alerte soit avec :</a:t>
            </a:r>
          </a:p>
          <a:p>
            <a:pPr lvl="0"/>
            <a:r>
              <a:rPr lang="fr-FR" dirty="0" smtClean="0"/>
              <a:t>La partie préfrontale du cerveau, pour une situation nouvelle ou complexe,</a:t>
            </a:r>
          </a:p>
          <a:p>
            <a:pPr lvl="0"/>
            <a:r>
              <a:rPr lang="fr-FR" dirty="0" smtClean="0"/>
              <a:t>La partie néo limbique du cerveau, pour une situation connue.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4 territoires cérébraux et prise de décisions</a:t>
            </a:r>
            <a:endParaRPr lang="fr-FR" dirty="0"/>
          </a:p>
        </p:txBody>
      </p:sp>
      <p:sp>
        <p:nvSpPr>
          <p:cNvPr id="3" name="Espace réservé du contenu 2"/>
          <p:cNvSpPr>
            <a:spLocks noGrp="1"/>
          </p:cNvSpPr>
          <p:nvPr>
            <p:ph sz="quarter" idx="1"/>
          </p:nvPr>
        </p:nvSpPr>
        <p:spPr/>
        <p:txBody>
          <a:bodyPr/>
          <a:lstStyle/>
          <a:p>
            <a:r>
              <a:rPr lang="fr-FR" b="1" dirty="0" smtClean="0"/>
              <a:t>Approche neurocognitive et comportementale</a:t>
            </a:r>
          </a:p>
          <a:p>
            <a:pPr>
              <a:buNone/>
            </a:pPr>
            <a:r>
              <a:rPr lang="fr-FR" b="1" dirty="0" smtClean="0">
                <a:sym typeface="Wingdings" pitchFamily="2" charset="2"/>
              </a:rPr>
              <a:t>	</a:t>
            </a:r>
            <a:r>
              <a:rPr lang="fr-FR" b="1" dirty="0" smtClean="0">
                <a:solidFill>
                  <a:schemeClr val="accent1">
                    <a:lumMod val="75000"/>
                  </a:schemeClr>
                </a:solidFill>
                <a:sym typeface="Wingdings" pitchFamily="2" charset="2"/>
              </a:rPr>
              <a:t> Faire les liens entre nos états internes et les zones de notre cerveau qui s'activent.</a:t>
            </a:r>
          </a:p>
          <a:p>
            <a:endParaRPr lang="fr-FR" b="1" dirty="0" smtClean="0">
              <a:sym typeface="Wingdings" pitchFamily="2" charset="2"/>
            </a:endParaRPr>
          </a:p>
          <a:p>
            <a:r>
              <a:rPr lang="fr-FR" b="1" dirty="0" smtClean="0"/>
              <a:t>QU'EST-CE QUE LE STRESS ?</a:t>
            </a:r>
            <a:endParaRPr lang="fr-FR" dirty="0" smtClean="0"/>
          </a:p>
          <a:p>
            <a:pPr>
              <a:buNone/>
            </a:pPr>
            <a:r>
              <a:rPr lang="fr-FR" b="1" dirty="0" smtClean="0">
                <a:sym typeface="Wingdings" pitchFamily="2" charset="2"/>
              </a:rPr>
              <a:t>	</a:t>
            </a:r>
            <a:r>
              <a:rPr lang="fr-FR" b="1" dirty="0" smtClean="0">
                <a:solidFill>
                  <a:schemeClr val="accent1">
                    <a:lumMod val="75000"/>
                  </a:schemeClr>
                </a:solidFill>
                <a:sym typeface="Wingdings" pitchFamily="2" charset="2"/>
              </a:rPr>
              <a:t> Un dysfonctionnement</a:t>
            </a:r>
          </a:p>
          <a:p>
            <a:endParaRPr lang="fr-FR" b="1" dirty="0" smtClean="0"/>
          </a:p>
          <a:p>
            <a:endParaRPr lang="fr-FR"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994122"/>
          </a:xfrm>
        </p:spPr>
        <p:txBody>
          <a:bodyPr>
            <a:normAutofit/>
          </a:bodyPr>
          <a:lstStyle/>
          <a:p>
            <a:r>
              <a:rPr lang="fr-FR" sz="3200" dirty="0" smtClean="0"/>
              <a:t>Les 4 territoires et fonctionnement</a:t>
            </a:r>
            <a:endParaRPr lang="fr-FR" dirty="0"/>
          </a:p>
        </p:txBody>
      </p:sp>
      <p:sp>
        <p:nvSpPr>
          <p:cNvPr id="3" name="Espace réservé du contenu 2"/>
          <p:cNvSpPr>
            <a:spLocks noGrp="1"/>
          </p:cNvSpPr>
          <p:nvPr>
            <p:ph sz="quarter" idx="1"/>
          </p:nvPr>
        </p:nvSpPr>
        <p:spPr/>
        <p:txBody>
          <a:bodyPr>
            <a:normAutofit/>
          </a:bodyPr>
          <a:lstStyle/>
          <a:p>
            <a:r>
              <a:rPr lang="fr-FR" sz="1800" b="1" dirty="0" smtClean="0"/>
              <a:t> Les territoires de notre cerveau et leurs fonctions :</a:t>
            </a:r>
            <a:endParaRPr lang="fr-FR" sz="1800" dirty="0" smtClean="0"/>
          </a:p>
          <a:p>
            <a:pPr lvl="0"/>
            <a:r>
              <a:rPr lang="fr-FR" sz="1800" b="1" dirty="0" smtClean="0"/>
              <a:t>Le préfrontal ou néocortex : </a:t>
            </a:r>
            <a:r>
              <a:rPr lang="fr-FR" sz="1800" dirty="0" smtClean="0"/>
              <a:t>zone du cerveau compétente pour les apprentissages nouveaux, analyser, réfléchir, la créativité, l'intuition ; siège des </a:t>
            </a:r>
            <a:r>
              <a:rPr lang="fr-FR" sz="1800" b="1" dirty="0" smtClean="0">
                <a:solidFill>
                  <a:srgbClr val="C00000"/>
                </a:solidFill>
              </a:rPr>
              <a:t>perceptions sensorielles</a:t>
            </a:r>
            <a:r>
              <a:rPr lang="fr-FR" sz="1800" dirty="0" smtClean="0"/>
              <a:t>, traitement de la nouveauté et des situations complexes.</a:t>
            </a:r>
          </a:p>
          <a:p>
            <a:pPr lvl="0"/>
            <a:r>
              <a:rPr lang="fr-FR" sz="1800" b="1" dirty="0" smtClean="0"/>
              <a:t>Le néo limbique :</a:t>
            </a:r>
            <a:r>
              <a:rPr lang="fr-FR" sz="1800" dirty="0" smtClean="0"/>
              <a:t> Vécu, mémorisation des apprentissages pour pouvoir passer en mode automatique, relation au plaisir et déplaisir, motivation, souvenir des expériences vécues, </a:t>
            </a:r>
            <a:r>
              <a:rPr lang="fr-FR" sz="1800" b="1" dirty="0" smtClean="0">
                <a:solidFill>
                  <a:srgbClr val="C00000"/>
                </a:solidFill>
              </a:rPr>
              <a:t>Siège des émotions</a:t>
            </a:r>
            <a:r>
              <a:rPr lang="fr-FR" sz="1800" dirty="0" smtClean="0"/>
              <a:t>.</a:t>
            </a:r>
          </a:p>
          <a:p>
            <a:pPr lvl="0"/>
            <a:r>
              <a:rPr lang="fr-FR" sz="1800" b="1" dirty="0" smtClean="0"/>
              <a:t>Le paléo limbique :</a:t>
            </a:r>
            <a:r>
              <a:rPr lang="fr-FR" sz="1800" dirty="0" smtClean="0"/>
              <a:t> repère les rapports de forces et </a:t>
            </a:r>
            <a:r>
              <a:rPr lang="fr-FR" sz="1800" b="1" dirty="0" smtClean="0">
                <a:solidFill>
                  <a:srgbClr val="C00000"/>
                </a:solidFill>
              </a:rPr>
              <a:t>régit les relations sociales</a:t>
            </a:r>
            <a:r>
              <a:rPr lang="fr-FR" sz="1800" dirty="0" smtClean="0"/>
              <a:t> ; siège du positionnement grégaire, il assure la survie collective,</a:t>
            </a:r>
          </a:p>
          <a:p>
            <a:r>
              <a:rPr lang="fr-FR" sz="1800" b="1" dirty="0" smtClean="0"/>
              <a:t>Le reptilien :</a:t>
            </a:r>
            <a:r>
              <a:rPr lang="fr-FR" sz="1800" dirty="0" smtClean="0"/>
              <a:t> régit notre instinct de survie par la </a:t>
            </a:r>
            <a:r>
              <a:rPr lang="fr-FR" sz="1800" b="1" dirty="0" smtClean="0">
                <a:solidFill>
                  <a:srgbClr val="C00000"/>
                </a:solidFill>
              </a:rPr>
              <a:t>perception des risques</a:t>
            </a:r>
            <a:r>
              <a:rPr lang="fr-FR" sz="1800" dirty="0" smtClean="0"/>
              <a:t> ; siège de notre survie individuelle (C-F-L-I)</a:t>
            </a:r>
            <a:endParaRPr lang="fr-FR"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normAutofit fontScale="90000"/>
          </a:bodyPr>
          <a:lstStyle/>
          <a:p>
            <a:r>
              <a:rPr lang="fr-FR" dirty="0" smtClean="0"/>
              <a:t>Les modes de fonctionnement du cerveau Les 4 territoires</a:t>
            </a:r>
            <a:endParaRPr lang="fr-FR" dirty="0"/>
          </a:p>
        </p:txBody>
      </p:sp>
      <p:sp>
        <p:nvSpPr>
          <p:cNvPr id="15" name="Forme libre 14"/>
          <p:cNvSpPr/>
          <p:nvPr/>
        </p:nvSpPr>
        <p:spPr>
          <a:xfrm>
            <a:off x="2248199" y="1700808"/>
            <a:ext cx="3691953" cy="4058547"/>
          </a:xfrm>
          <a:custGeom>
            <a:avLst/>
            <a:gdLst>
              <a:gd name="connsiteX0" fmla="*/ 2015101 w 4389811"/>
              <a:gd name="connsiteY0" fmla="*/ 4872250 h 5172501"/>
              <a:gd name="connsiteX1" fmla="*/ 2001453 w 4389811"/>
              <a:gd name="connsiteY1" fmla="*/ 4913194 h 5172501"/>
              <a:gd name="connsiteX2" fmla="*/ 1905919 w 4389811"/>
              <a:gd name="connsiteY2" fmla="*/ 4954137 h 5172501"/>
              <a:gd name="connsiteX3" fmla="*/ 1742145 w 4389811"/>
              <a:gd name="connsiteY3" fmla="*/ 5090615 h 5172501"/>
              <a:gd name="connsiteX4" fmla="*/ 1687554 w 4389811"/>
              <a:gd name="connsiteY4" fmla="*/ 5117910 h 5172501"/>
              <a:gd name="connsiteX5" fmla="*/ 1619316 w 4389811"/>
              <a:gd name="connsiteY5" fmla="*/ 5131558 h 5172501"/>
              <a:gd name="connsiteX6" fmla="*/ 1578372 w 4389811"/>
              <a:gd name="connsiteY6" fmla="*/ 5145206 h 5172501"/>
              <a:gd name="connsiteX7" fmla="*/ 1455542 w 4389811"/>
              <a:gd name="connsiteY7" fmla="*/ 5172501 h 5172501"/>
              <a:gd name="connsiteX8" fmla="*/ 1018814 w 4389811"/>
              <a:gd name="connsiteY8" fmla="*/ 5145206 h 5172501"/>
              <a:gd name="connsiteX9" fmla="*/ 950575 w 4389811"/>
              <a:gd name="connsiteY9" fmla="*/ 5117910 h 5172501"/>
              <a:gd name="connsiteX10" fmla="*/ 814098 w 4389811"/>
              <a:gd name="connsiteY10" fmla="*/ 5008728 h 5172501"/>
              <a:gd name="connsiteX11" fmla="*/ 745859 w 4389811"/>
              <a:gd name="connsiteY11" fmla="*/ 4954137 h 5172501"/>
              <a:gd name="connsiteX12" fmla="*/ 677620 w 4389811"/>
              <a:gd name="connsiteY12" fmla="*/ 4885898 h 5172501"/>
              <a:gd name="connsiteX13" fmla="*/ 609381 w 4389811"/>
              <a:gd name="connsiteY13" fmla="*/ 4831307 h 5172501"/>
              <a:gd name="connsiteX14" fmla="*/ 541142 w 4389811"/>
              <a:gd name="connsiteY14" fmla="*/ 4763068 h 5172501"/>
              <a:gd name="connsiteX15" fmla="*/ 295483 w 4389811"/>
              <a:gd name="connsiteY15" fmla="*/ 4394579 h 5172501"/>
              <a:gd name="connsiteX16" fmla="*/ 186301 w 4389811"/>
              <a:gd name="connsiteY16" fmla="*/ 4107976 h 5172501"/>
              <a:gd name="connsiteX17" fmla="*/ 118062 w 4389811"/>
              <a:gd name="connsiteY17" fmla="*/ 3944203 h 5172501"/>
              <a:gd name="connsiteX18" fmla="*/ 77119 w 4389811"/>
              <a:gd name="connsiteY18" fmla="*/ 3753134 h 5172501"/>
              <a:gd name="connsiteX19" fmla="*/ 36175 w 4389811"/>
              <a:gd name="connsiteY19" fmla="*/ 3589361 h 5172501"/>
              <a:gd name="connsiteX20" fmla="*/ 63471 w 4389811"/>
              <a:gd name="connsiteY20" fmla="*/ 2415653 h 5172501"/>
              <a:gd name="connsiteX21" fmla="*/ 104414 w 4389811"/>
              <a:gd name="connsiteY21" fmla="*/ 2265528 h 5172501"/>
              <a:gd name="connsiteX22" fmla="*/ 227244 w 4389811"/>
              <a:gd name="connsiteY22" fmla="*/ 1924334 h 5172501"/>
              <a:gd name="connsiteX23" fmla="*/ 309131 w 4389811"/>
              <a:gd name="connsiteY23" fmla="*/ 1746913 h 5172501"/>
              <a:gd name="connsiteX24" fmla="*/ 500199 w 4389811"/>
              <a:gd name="connsiteY24" fmla="*/ 1460310 h 5172501"/>
              <a:gd name="connsiteX25" fmla="*/ 568438 w 4389811"/>
              <a:gd name="connsiteY25" fmla="*/ 1351128 h 5172501"/>
              <a:gd name="connsiteX26" fmla="*/ 663972 w 4389811"/>
              <a:gd name="connsiteY26" fmla="*/ 1255594 h 5172501"/>
              <a:gd name="connsiteX27" fmla="*/ 773154 w 4389811"/>
              <a:gd name="connsiteY27" fmla="*/ 1132764 h 5172501"/>
              <a:gd name="connsiteX28" fmla="*/ 841393 w 4389811"/>
              <a:gd name="connsiteY28" fmla="*/ 1037230 h 5172501"/>
              <a:gd name="connsiteX29" fmla="*/ 936928 w 4389811"/>
              <a:gd name="connsiteY29" fmla="*/ 968991 h 5172501"/>
              <a:gd name="connsiteX30" fmla="*/ 1032462 w 4389811"/>
              <a:gd name="connsiteY30" fmla="*/ 873456 h 5172501"/>
              <a:gd name="connsiteX31" fmla="*/ 1155292 w 4389811"/>
              <a:gd name="connsiteY31" fmla="*/ 791570 h 5172501"/>
              <a:gd name="connsiteX32" fmla="*/ 1250826 w 4389811"/>
              <a:gd name="connsiteY32" fmla="*/ 709683 h 5172501"/>
              <a:gd name="connsiteX33" fmla="*/ 1482838 w 4389811"/>
              <a:gd name="connsiteY33" fmla="*/ 573206 h 5172501"/>
              <a:gd name="connsiteX34" fmla="*/ 1851328 w 4389811"/>
              <a:gd name="connsiteY34" fmla="*/ 354842 h 5172501"/>
              <a:gd name="connsiteX35" fmla="*/ 1974157 w 4389811"/>
              <a:gd name="connsiteY35" fmla="*/ 327546 h 5172501"/>
              <a:gd name="connsiteX36" fmla="*/ 2083340 w 4389811"/>
              <a:gd name="connsiteY36" fmla="*/ 286603 h 5172501"/>
              <a:gd name="connsiteX37" fmla="*/ 2219817 w 4389811"/>
              <a:gd name="connsiteY37" fmla="*/ 245659 h 5172501"/>
              <a:gd name="connsiteX38" fmla="*/ 2574659 w 4389811"/>
              <a:gd name="connsiteY38" fmla="*/ 150125 h 5172501"/>
              <a:gd name="connsiteX39" fmla="*/ 2806671 w 4389811"/>
              <a:gd name="connsiteY39" fmla="*/ 95534 h 5172501"/>
              <a:gd name="connsiteX40" fmla="*/ 2943148 w 4389811"/>
              <a:gd name="connsiteY40" fmla="*/ 54591 h 5172501"/>
              <a:gd name="connsiteX41" fmla="*/ 3325286 w 4389811"/>
              <a:gd name="connsiteY41" fmla="*/ 27295 h 5172501"/>
              <a:gd name="connsiteX42" fmla="*/ 3530002 w 4389811"/>
              <a:gd name="connsiteY42" fmla="*/ 0 h 5172501"/>
              <a:gd name="connsiteX43" fmla="*/ 3898492 w 4389811"/>
              <a:gd name="connsiteY43" fmla="*/ 40943 h 5172501"/>
              <a:gd name="connsiteX44" fmla="*/ 4007674 w 4389811"/>
              <a:gd name="connsiteY44" fmla="*/ 68239 h 5172501"/>
              <a:gd name="connsiteX45" fmla="*/ 4116856 w 4389811"/>
              <a:gd name="connsiteY45" fmla="*/ 136477 h 5172501"/>
              <a:gd name="connsiteX46" fmla="*/ 4157799 w 4389811"/>
              <a:gd name="connsiteY46" fmla="*/ 191068 h 5172501"/>
              <a:gd name="connsiteX47" fmla="*/ 4185095 w 4389811"/>
              <a:gd name="connsiteY47" fmla="*/ 259307 h 5172501"/>
              <a:gd name="connsiteX48" fmla="*/ 4239686 w 4389811"/>
              <a:gd name="connsiteY48" fmla="*/ 300250 h 5172501"/>
              <a:gd name="connsiteX49" fmla="*/ 4266981 w 4389811"/>
              <a:gd name="connsiteY49" fmla="*/ 368489 h 5172501"/>
              <a:gd name="connsiteX50" fmla="*/ 4348868 w 4389811"/>
              <a:gd name="connsiteY50" fmla="*/ 504967 h 5172501"/>
              <a:gd name="connsiteX51" fmla="*/ 4362516 w 4389811"/>
              <a:gd name="connsiteY51" fmla="*/ 559558 h 5172501"/>
              <a:gd name="connsiteX52" fmla="*/ 4389811 w 4389811"/>
              <a:gd name="connsiteY52" fmla="*/ 641445 h 5172501"/>
              <a:gd name="connsiteX53" fmla="*/ 4376163 w 4389811"/>
              <a:gd name="connsiteY53" fmla="*/ 1009934 h 5172501"/>
              <a:gd name="connsiteX54" fmla="*/ 4362516 w 4389811"/>
              <a:gd name="connsiteY54" fmla="*/ 1050877 h 5172501"/>
              <a:gd name="connsiteX55" fmla="*/ 4321572 w 4389811"/>
              <a:gd name="connsiteY55" fmla="*/ 1091821 h 5172501"/>
              <a:gd name="connsiteX56" fmla="*/ 4280629 w 4389811"/>
              <a:gd name="connsiteY56" fmla="*/ 1214650 h 5172501"/>
              <a:gd name="connsiteX57" fmla="*/ 4266981 w 4389811"/>
              <a:gd name="connsiteY57" fmla="*/ 1269242 h 5172501"/>
              <a:gd name="connsiteX58" fmla="*/ 4198742 w 4389811"/>
              <a:gd name="connsiteY58" fmla="*/ 1405719 h 5172501"/>
              <a:gd name="connsiteX59" fmla="*/ 4171447 w 4389811"/>
              <a:gd name="connsiteY59" fmla="*/ 1460310 h 5172501"/>
              <a:gd name="connsiteX60" fmla="*/ 4144151 w 4389811"/>
              <a:gd name="connsiteY60" fmla="*/ 1514901 h 5172501"/>
              <a:gd name="connsiteX61" fmla="*/ 4089560 w 4389811"/>
              <a:gd name="connsiteY61" fmla="*/ 1583140 h 5172501"/>
              <a:gd name="connsiteX62" fmla="*/ 4062265 w 4389811"/>
              <a:gd name="connsiteY62" fmla="*/ 1624083 h 5172501"/>
              <a:gd name="connsiteX63" fmla="*/ 4034969 w 4389811"/>
              <a:gd name="connsiteY63" fmla="*/ 1678674 h 5172501"/>
              <a:gd name="connsiteX64" fmla="*/ 3980378 w 4389811"/>
              <a:gd name="connsiteY64" fmla="*/ 1733265 h 5172501"/>
              <a:gd name="connsiteX65" fmla="*/ 3857548 w 4389811"/>
              <a:gd name="connsiteY65" fmla="*/ 1869743 h 5172501"/>
              <a:gd name="connsiteX66" fmla="*/ 3816605 w 4389811"/>
              <a:gd name="connsiteY66" fmla="*/ 1883391 h 5172501"/>
              <a:gd name="connsiteX67" fmla="*/ 3734719 w 4389811"/>
              <a:gd name="connsiteY67" fmla="*/ 1937982 h 5172501"/>
              <a:gd name="connsiteX68" fmla="*/ 3570945 w 4389811"/>
              <a:gd name="connsiteY68" fmla="*/ 2006221 h 5172501"/>
              <a:gd name="connsiteX69" fmla="*/ 3489059 w 4389811"/>
              <a:gd name="connsiteY69" fmla="*/ 2019868 h 5172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389811" h="5172501">
                <a:moveTo>
                  <a:pt x="2015101" y="4872250"/>
                </a:moveTo>
                <a:cubicBezTo>
                  <a:pt x="2010552" y="4885898"/>
                  <a:pt x="2011626" y="4903021"/>
                  <a:pt x="2001453" y="4913194"/>
                </a:cubicBezTo>
                <a:cubicBezTo>
                  <a:pt x="1984590" y="4930057"/>
                  <a:pt x="1930386" y="4945981"/>
                  <a:pt x="1905919" y="4954137"/>
                </a:cubicBezTo>
                <a:cubicBezTo>
                  <a:pt x="1856841" y="5003214"/>
                  <a:pt x="1803501" y="5059937"/>
                  <a:pt x="1742145" y="5090615"/>
                </a:cubicBezTo>
                <a:cubicBezTo>
                  <a:pt x="1723948" y="5099713"/>
                  <a:pt x="1706855" y="5111476"/>
                  <a:pt x="1687554" y="5117910"/>
                </a:cubicBezTo>
                <a:cubicBezTo>
                  <a:pt x="1665548" y="5125245"/>
                  <a:pt x="1641820" y="5125932"/>
                  <a:pt x="1619316" y="5131558"/>
                </a:cubicBezTo>
                <a:cubicBezTo>
                  <a:pt x="1605359" y="5135047"/>
                  <a:pt x="1592205" y="5141254"/>
                  <a:pt x="1578372" y="5145206"/>
                </a:cubicBezTo>
                <a:cubicBezTo>
                  <a:pt x="1533409" y="5158052"/>
                  <a:pt x="1502435" y="5163122"/>
                  <a:pt x="1455542" y="5172501"/>
                </a:cubicBezTo>
                <a:cubicBezTo>
                  <a:pt x="1309966" y="5163403"/>
                  <a:pt x="1163829" y="5160883"/>
                  <a:pt x="1018814" y="5145206"/>
                </a:cubicBezTo>
                <a:cubicBezTo>
                  <a:pt x="994457" y="5142573"/>
                  <a:pt x="970959" y="5131499"/>
                  <a:pt x="950575" y="5117910"/>
                </a:cubicBezTo>
                <a:cubicBezTo>
                  <a:pt x="902101" y="5085594"/>
                  <a:pt x="859590" y="5045122"/>
                  <a:pt x="814098" y="5008728"/>
                </a:cubicBezTo>
                <a:cubicBezTo>
                  <a:pt x="791352" y="4990531"/>
                  <a:pt x="766457" y="4974735"/>
                  <a:pt x="745859" y="4954137"/>
                </a:cubicBezTo>
                <a:cubicBezTo>
                  <a:pt x="723113" y="4931391"/>
                  <a:pt x="701530" y="4907417"/>
                  <a:pt x="677620" y="4885898"/>
                </a:cubicBezTo>
                <a:cubicBezTo>
                  <a:pt x="655968" y="4866411"/>
                  <a:pt x="631033" y="4850794"/>
                  <a:pt x="609381" y="4831307"/>
                </a:cubicBezTo>
                <a:cubicBezTo>
                  <a:pt x="585471" y="4809788"/>
                  <a:pt x="562879" y="4786781"/>
                  <a:pt x="541142" y="4763068"/>
                </a:cubicBezTo>
                <a:cubicBezTo>
                  <a:pt x="436942" y="4649395"/>
                  <a:pt x="362595" y="4545580"/>
                  <a:pt x="295483" y="4394579"/>
                </a:cubicBezTo>
                <a:cubicBezTo>
                  <a:pt x="174689" y="4122793"/>
                  <a:pt x="310070" y="4438027"/>
                  <a:pt x="186301" y="4107976"/>
                </a:cubicBezTo>
                <a:cubicBezTo>
                  <a:pt x="165535" y="4052601"/>
                  <a:pt x="135454" y="4000728"/>
                  <a:pt x="118062" y="3944203"/>
                </a:cubicBezTo>
                <a:cubicBezTo>
                  <a:pt x="98907" y="3881948"/>
                  <a:pt x="91765" y="3816601"/>
                  <a:pt x="77119" y="3753134"/>
                </a:cubicBezTo>
                <a:cubicBezTo>
                  <a:pt x="64466" y="3698304"/>
                  <a:pt x="49823" y="3643952"/>
                  <a:pt x="36175" y="3589361"/>
                </a:cubicBezTo>
                <a:cubicBezTo>
                  <a:pt x="0" y="3119059"/>
                  <a:pt x="3491" y="3255376"/>
                  <a:pt x="63471" y="2415653"/>
                </a:cubicBezTo>
                <a:cubicBezTo>
                  <a:pt x="67167" y="2363915"/>
                  <a:pt x="89312" y="2315150"/>
                  <a:pt x="104414" y="2265528"/>
                </a:cubicBezTo>
                <a:cubicBezTo>
                  <a:pt x="135224" y="2164296"/>
                  <a:pt x="186598" y="2020405"/>
                  <a:pt x="227244" y="1924334"/>
                </a:cubicBezTo>
                <a:cubicBezTo>
                  <a:pt x="252623" y="1864346"/>
                  <a:pt x="279002" y="1804661"/>
                  <a:pt x="309131" y="1746913"/>
                </a:cubicBezTo>
                <a:cubicBezTo>
                  <a:pt x="383272" y="1604810"/>
                  <a:pt x="405976" y="1598020"/>
                  <a:pt x="500199" y="1460310"/>
                </a:cubicBezTo>
                <a:cubicBezTo>
                  <a:pt x="524434" y="1424890"/>
                  <a:pt x="541628" y="1384641"/>
                  <a:pt x="568438" y="1351128"/>
                </a:cubicBezTo>
                <a:cubicBezTo>
                  <a:pt x="596571" y="1315961"/>
                  <a:pt x="633171" y="1288449"/>
                  <a:pt x="663972" y="1255594"/>
                </a:cubicBezTo>
                <a:cubicBezTo>
                  <a:pt x="701438" y="1215630"/>
                  <a:pt x="738610" y="1175280"/>
                  <a:pt x="773154" y="1132764"/>
                </a:cubicBezTo>
                <a:cubicBezTo>
                  <a:pt x="797832" y="1102391"/>
                  <a:pt x="813721" y="1064902"/>
                  <a:pt x="841393" y="1037230"/>
                </a:cubicBezTo>
                <a:cubicBezTo>
                  <a:pt x="869065" y="1009558"/>
                  <a:pt x="907215" y="994459"/>
                  <a:pt x="936928" y="968991"/>
                </a:cubicBezTo>
                <a:cubicBezTo>
                  <a:pt x="971121" y="939682"/>
                  <a:pt x="997509" y="901855"/>
                  <a:pt x="1032462" y="873456"/>
                </a:cubicBezTo>
                <a:cubicBezTo>
                  <a:pt x="1070653" y="842426"/>
                  <a:pt x="1115926" y="821095"/>
                  <a:pt x="1155292" y="791570"/>
                </a:cubicBezTo>
                <a:cubicBezTo>
                  <a:pt x="1188846" y="766405"/>
                  <a:pt x="1217004" y="734486"/>
                  <a:pt x="1250826" y="709683"/>
                </a:cubicBezTo>
                <a:cubicBezTo>
                  <a:pt x="1337484" y="646134"/>
                  <a:pt x="1390419" y="630080"/>
                  <a:pt x="1482838" y="573206"/>
                </a:cubicBezTo>
                <a:cubicBezTo>
                  <a:pt x="1581608" y="512424"/>
                  <a:pt x="1729608" y="399686"/>
                  <a:pt x="1851328" y="354842"/>
                </a:cubicBezTo>
                <a:cubicBezTo>
                  <a:pt x="1890684" y="340343"/>
                  <a:pt x="1933919" y="339381"/>
                  <a:pt x="1974157" y="327546"/>
                </a:cubicBezTo>
                <a:cubicBezTo>
                  <a:pt x="2011447" y="316578"/>
                  <a:pt x="2046466" y="298895"/>
                  <a:pt x="2083340" y="286603"/>
                </a:cubicBezTo>
                <a:cubicBezTo>
                  <a:pt x="2128398" y="271584"/>
                  <a:pt x="2174934" y="261195"/>
                  <a:pt x="2219817" y="245659"/>
                </a:cubicBezTo>
                <a:cubicBezTo>
                  <a:pt x="2511592" y="144660"/>
                  <a:pt x="2342831" y="173308"/>
                  <a:pt x="2574659" y="150125"/>
                </a:cubicBezTo>
                <a:cubicBezTo>
                  <a:pt x="2888793" y="45414"/>
                  <a:pt x="2521657" y="158871"/>
                  <a:pt x="2806671" y="95534"/>
                </a:cubicBezTo>
                <a:cubicBezTo>
                  <a:pt x="2853035" y="85231"/>
                  <a:pt x="2896784" y="64894"/>
                  <a:pt x="2943148" y="54591"/>
                </a:cubicBezTo>
                <a:cubicBezTo>
                  <a:pt x="3030062" y="35277"/>
                  <a:pt x="3295531" y="28783"/>
                  <a:pt x="3325286" y="27295"/>
                </a:cubicBezTo>
                <a:cubicBezTo>
                  <a:pt x="3393525" y="18197"/>
                  <a:pt x="3461159" y="0"/>
                  <a:pt x="3530002" y="0"/>
                </a:cubicBezTo>
                <a:cubicBezTo>
                  <a:pt x="3841978" y="0"/>
                  <a:pt x="3745690" y="6986"/>
                  <a:pt x="3898492" y="40943"/>
                </a:cubicBezTo>
                <a:cubicBezTo>
                  <a:pt x="3926526" y="47173"/>
                  <a:pt x="3978407" y="53606"/>
                  <a:pt x="4007674" y="68239"/>
                </a:cubicBezTo>
                <a:cubicBezTo>
                  <a:pt x="4040596" y="84700"/>
                  <a:pt x="4084376" y="114824"/>
                  <a:pt x="4116856" y="136477"/>
                </a:cubicBezTo>
                <a:cubicBezTo>
                  <a:pt x="4130504" y="154674"/>
                  <a:pt x="4146752" y="171184"/>
                  <a:pt x="4157799" y="191068"/>
                </a:cubicBezTo>
                <a:cubicBezTo>
                  <a:pt x="4169697" y="212484"/>
                  <a:pt x="4170396" y="239708"/>
                  <a:pt x="4185095" y="259307"/>
                </a:cubicBezTo>
                <a:cubicBezTo>
                  <a:pt x="4198743" y="277504"/>
                  <a:pt x="4221489" y="286602"/>
                  <a:pt x="4239686" y="300250"/>
                </a:cubicBezTo>
                <a:cubicBezTo>
                  <a:pt x="4248784" y="322996"/>
                  <a:pt x="4255250" y="346982"/>
                  <a:pt x="4266981" y="368489"/>
                </a:cubicBezTo>
                <a:cubicBezTo>
                  <a:pt x="4305071" y="438322"/>
                  <a:pt x="4324133" y="439008"/>
                  <a:pt x="4348868" y="504967"/>
                </a:cubicBezTo>
                <a:cubicBezTo>
                  <a:pt x="4355454" y="522530"/>
                  <a:pt x="4357126" y="541592"/>
                  <a:pt x="4362516" y="559558"/>
                </a:cubicBezTo>
                <a:cubicBezTo>
                  <a:pt x="4370784" y="587117"/>
                  <a:pt x="4389811" y="641445"/>
                  <a:pt x="4389811" y="641445"/>
                </a:cubicBezTo>
                <a:cubicBezTo>
                  <a:pt x="4385262" y="764275"/>
                  <a:pt x="4384339" y="887292"/>
                  <a:pt x="4376163" y="1009934"/>
                </a:cubicBezTo>
                <a:cubicBezTo>
                  <a:pt x="4375206" y="1024288"/>
                  <a:pt x="4370496" y="1038907"/>
                  <a:pt x="4362516" y="1050877"/>
                </a:cubicBezTo>
                <a:cubicBezTo>
                  <a:pt x="4351810" y="1066937"/>
                  <a:pt x="4335220" y="1078173"/>
                  <a:pt x="4321572" y="1091821"/>
                </a:cubicBezTo>
                <a:cubicBezTo>
                  <a:pt x="4291665" y="1241363"/>
                  <a:pt x="4329061" y="1085500"/>
                  <a:pt x="4280629" y="1214650"/>
                </a:cubicBezTo>
                <a:cubicBezTo>
                  <a:pt x="4274043" y="1232213"/>
                  <a:pt x="4274370" y="1252001"/>
                  <a:pt x="4266981" y="1269242"/>
                </a:cubicBezTo>
                <a:cubicBezTo>
                  <a:pt x="4246945" y="1315992"/>
                  <a:pt x="4221488" y="1360227"/>
                  <a:pt x="4198742" y="1405719"/>
                </a:cubicBezTo>
                <a:lnTo>
                  <a:pt x="4171447" y="1460310"/>
                </a:lnTo>
                <a:cubicBezTo>
                  <a:pt x="4162348" y="1478507"/>
                  <a:pt x="4156860" y="1499014"/>
                  <a:pt x="4144151" y="1514901"/>
                </a:cubicBezTo>
                <a:cubicBezTo>
                  <a:pt x="4125954" y="1537647"/>
                  <a:pt x="4107038" y="1559836"/>
                  <a:pt x="4089560" y="1583140"/>
                </a:cubicBezTo>
                <a:cubicBezTo>
                  <a:pt x="4079719" y="1596262"/>
                  <a:pt x="4070403" y="1609842"/>
                  <a:pt x="4062265" y="1624083"/>
                </a:cubicBezTo>
                <a:cubicBezTo>
                  <a:pt x="4052171" y="1641747"/>
                  <a:pt x="4047176" y="1662398"/>
                  <a:pt x="4034969" y="1678674"/>
                </a:cubicBezTo>
                <a:cubicBezTo>
                  <a:pt x="4019528" y="1699262"/>
                  <a:pt x="3997593" y="1714137"/>
                  <a:pt x="3980378" y="1733265"/>
                </a:cubicBezTo>
                <a:cubicBezTo>
                  <a:pt x="3955925" y="1760435"/>
                  <a:pt x="3893619" y="1843978"/>
                  <a:pt x="3857548" y="1869743"/>
                </a:cubicBezTo>
                <a:cubicBezTo>
                  <a:pt x="3845842" y="1878105"/>
                  <a:pt x="3829181" y="1876405"/>
                  <a:pt x="3816605" y="1883391"/>
                </a:cubicBezTo>
                <a:cubicBezTo>
                  <a:pt x="3787928" y="1899323"/>
                  <a:pt x="3764061" y="1923311"/>
                  <a:pt x="3734719" y="1937982"/>
                </a:cubicBezTo>
                <a:cubicBezTo>
                  <a:pt x="3557750" y="2026467"/>
                  <a:pt x="3688527" y="1970947"/>
                  <a:pt x="3570945" y="2006221"/>
                </a:cubicBezTo>
                <a:cubicBezTo>
                  <a:pt x="3484743" y="2032081"/>
                  <a:pt x="3489059" y="2062742"/>
                  <a:pt x="3489059" y="2019868"/>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solidFill>
                <a:schemeClr val="tx2"/>
              </a:solidFill>
            </a:endParaRPr>
          </a:p>
        </p:txBody>
      </p:sp>
      <p:sp>
        <p:nvSpPr>
          <p:cNvPr id="16" name="Ellipse 15"/>
          <p:cNvSpPr/>
          <p:nvPr/>
        </p:nvSpPr>
        <p:spPr>
          <a:xfrm>
            <a:off x="4860032" y="1916832"/>
            <a:ext cx="720080" cy="720080"/>
          </a:xfrm>
          <a:prstGeom prst="ellipse">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Ellipse 16"/>
          <p:cNvSpPr/>
          <p:nvPr/>
        </p:nvSpPr>
        <p:spPr>
          <a:xfrm>
            <a:off x="3491880" y="2204864"/>
            <a:ext cx="720080" cy="72008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Ellipse 17"/>
          <p:cNvSpPr/>
          <p:nvPr/>
        </p:nvSpPr>
        <p:spPr>
          <a:xfrm>
            <a:off x="2483768" y="3429000"/>
            <a:ext cx="720080" cy="720080"/>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Ellipse 18"/>
          <p:cNvSpPr/>
          <p:nvPr/>
        </p:nvSpPr>
        <p:spPr>
          <a:xfrm>
            <a:off x="2771800" y="4725144"/>
            <a:ext cx="720080" cy="72008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ZoneTexte 19"/>
          <p:cNvSpPr txBox="1"/>
          <p:nvPr/>
        </p:nvSpPr>
        <p:spPr>
          <a:xfrm>
            <a:off x="5724128" y="1394773"/>
            <a:ext cx="3124573" cy="1169551"/>
          </a:xfrm>
          <a:prstGeom prst="rect">
            <a:avLst/>
          </a:prstGeom>
          <a:noFill/>
        </p:spPr>
        <p:txBody>
          <a:bodyPr wrap="none" rtlCol="0">
            <a:spAutoFit/>
          </a:bodyPr>
          <a:lstStyle/>
          <a:p>
            <a:r>
              <a:rPr lang="fr-FR" sz="1400" b="1" dirty="0" smtClean="0"/>
              <a:t>Territoires Préfrontaux </a:t>
            </a:r>
          </a:p>
          <a:p>
            <a:r>
              <a:rPr lang="fr-FR" sz="1400" b="1" dirty="0" smtClean="0"/>
              <a:t>Situations connues ou complexes</a:t>
            </a:r>
            <a:r>
              <a:rPr lang="fr-FR" sz="1400" dirty="0" smtClean="0"/>
              <a:t>:</a:t>
            </a:r>
          </a:p>
          <a:p>
            <a:r>
              <a:rPr lang="fr-FR" sz="1400" dirty="0" smtClean="0"/>
              <a:t>Analyse, Adaptation, Réflexion,</a:t>
            </a:r>
          </a:p>
          <a:p>
            <a:r>
              <a:rPr lang="fr-FR" sz="1400" dirty="0" smtClean="0"/>
              <a:t>Innovation, Créativité,</a:t>
            </a:r>
          </a:p>
          <a:p>
            <a:r>
              <a:rPr lang="fr-FR" sz="1400" dirty="0" smtClean="0"/>
              <a:t>Sentiments, Gestion des émotions.</a:t>
            </a:r>
            <a:endParaRPr lang="fr-FR" sz="1400" dirty="0"/>
          </a:p>
        </p:txBody>
      </p:sp>
      <p:sp>
        <p:nvSpPr>
          <p:cNvPr id="22" name="ZoneTexte 21"/>
          <p:cNvSpPr txBox="1"/>
          <p:nvPr/>
        </p:nvSpPr>
        <p:spPr>
          <a:xfrm>
            <a:off x="467544" y="1340768"/>
            <a:ext cx="3172407" cy="954107"/>
          </a:xfrm>
          <a:prstGeom prst="rect">
            <a:avLst/>
          </a:prstGeom>
          <a:noFill/>
        </p:spPr>
        <p:txBody>
          <a:bodyPr wrap="none" rtlCol="0">
            <a:spAutoFit/>
          </a:bodyPr>
          <a:lstStyle/>
          <a:p>
            <a:r>
              <a:rPr lang="fr-FR" sz="1400" b="1" dirty="0" smtClean="0"/>
              <a:t>Territoires </a:t>
            </a:r>
            <a:r>
              <a:rPr lang="fr-FR" sz="1400" b="1" dirty="0" err="1" smtClean="0"/>
              <a:t>Néolimbiques</a:t>
            </a:r>
            <a:r>
              <a:rPr lang="fr-FR" sz="1400" b="1" dirty="0" smtClean="0"/>
              <a:t> </a:t>
            </a:r>
            <a:r>
              <a:rPr lang="fr-FR" sz="1400" dirty="0" smtClean="0"/>
              <a:t>:</a:t>
            </a:r>
          </a:p>
          <a:p>
            <a:r>
              <a:rPr lang="fr-FR" sz="1400" dirty="0" smtClean="0"/>
              <a:t>Situations connues</a:t>
            </a:r>
          </a:p>
          <a:p>
            <a:r>
              <a:rPr lang="fr-FR" sz="1400" dirty="0" smtClean="0"/>
              <a:t>Mémoires des apprentissages MMA</a:t>
            </a:r>
          </a:p>
          <a:p>
            <a:r>
              <a:rPr lang="fr-FR" sz="1400" dirty="0" smtClean="0"/>
              <a:t>Plaisir/Déplaisir, </a:t>
            </a:r>
            <a:r>
              <a:rPr lang="fr-FR" sz="1400" dirty="0" err="1" smtClean="0"/>
              <a:t>Motivation,Emotions</a:t>
            </a:r>
            <a:r>
              <a:rPr lang="fr-FR" sz="1400" dirty="0" smtClean="0"/>
              <a:t>.</a:t>
            </a:r>
            <a:endParaRPr lang="fr-FR" sz="1400" dirty="0"/>
          </a:p>
        </p:txBody>
      </p:sp>
      <p:sp>
        <p:nvSpPr>
          <p:cNvPr id="23" name="ZoneTexte 22"/>
          <p:cNvSpPr txBox="1"/>
          <p:nvPr/>
        </p:nvSpPr>
        <p:spPr>
          <a:xfrm>
            <a:off x="539552" y="2780928"/>
            <a:ext cx="2592288" cy="738664"/>
          </a:xfrm>
          <a:prstGeom prst="rect">
            <a:avLst/>
          </a:prstGeom>
          <a:noFill/>
        </p:spPr>
        <p:txBody>
          <a:bodyPr wrap="square" rtlCol="0">
            <a:spAutoFit/>
          </a:bodyPr>
          <a:lstStyle/>
          <a:p>
            <a:r>
              <a:rPr lang="fr-FR" sz="1400" b="1" dirty="0" smtClean="0"/>
              <a:t>Territoires </a:t>
            </a:r>
            <a:r>
              <a:rPr lang="fr-FR" sz="1400" b="1" dirty="0" err="1" smtClean="0"/>
              <a:t>Paléolimbiques</a:t>
            </a:r>
            <a:r>
              <a:rPr lang="fr-FR" sz="1400" b="1" dirty="0" smtClean="0"/>
              <a:t> </a:t>
            </a:r>
            <a:r>
              <a:rPr lang="fr-FR" sz="1400" dirty="0" smtClean="0"/>
              <a:t>:</a:t>
            </a:r>
          </a:p>
          <a:p>
            <a:r>
              <a:rPr lang="fr-FR" sz="1400" dirty="0" smtClean="0"/>
              <a:t>Positionnement social</a:t>
            </a:r>
          </a:p>
          <a:p>
            <a:r>
              <a:rPr lang="fr-FR" sz="1400" dirty="0" smtClean="0"/>
              <a:t>Rapports de force.</a:t>
            </a:r>
            <a:endParaRPr lang="fr-FR" sz="1400" dirty="0"/>
          </a:p>
        </p:txBody>
      </p:sp>
      <p:sp>
        <p:nvSpPr>
          <p:cNvPr id="24" name="ZoneTexte 23"/>
          <p:cNvSpPr txBox="1"/>
          <p:nvPr/>
        </p:nvSpPr>
        <p:spPr>
          <a:xfrm>
            <a:off x="683568" y="4293096"/>
            <a:ext cx="2592288" cy="954107"/>
          </a:xfrm>
          <a:prstGeom prst="rect">
            <a:avLst/>
          </a:prstGeom>
          <a:noFill/>
        </p:spPr>
        <p:txBody>
          <a:bodyPr wrap="square" rtlCol="0">
            <a:spAutoFit/>
          </a:bodyPr>
          <a:lstStyle/>
          <a:p>
            <a:r>
              <a:rPr lang="fr-FR" sz="1400" b="1" dirty="0" smtClean="0"/>
              <a:t>Territoires Reptiliens </a:t>
            </a:r>
            <a:r>
              <a:rPr lang="fr-FR" sz="1400" dirty="0" smtClean="0"/>
              <a:t>:</a:t>
            </a:r>
          </a:p>
          <a:p>
            <a:r>
              <a:rPr lang="fr-FR" sz="1400" dirty="0" smtClean="0"/>
              <a:t>Instinct de vie et de survie, Stress ou calme,</a:t>
            </a:r>
          </a:p>
          <a:p>
            <a:r>
              <a:rPr lang="fr-FR" sz="1400" dirty="0" smtClean="0"/>
              <a:t>Peurs</a:t>
            </a:r>
            <a:endParaRPr lang="fr-FR" sz="1400" dirty="0"/>
          </a:p>
        </p:txBody>
      </p:sp>
      <p:pic>
        <p:nvPicPr>
          <p:cNvPr id="13" name="Picture 1" descr="C:\Users\evelyne\Documents\KHEPRI Developpement\Clients\Pole-Emploi TUDAL\Formation 28-04 et 5-05\cerveauxgestionstress.jpg"/>
          <p:cNvPicPr>
            <a:picLocks noChangeAspect="1" noChangeArrowheads="1"/>
          </p:cNvPicPr>
          <p:nvPr/>
        </p:nvPicPr>
        <p:blipFill>
          <a:blip r:embed="rId3" cstate="print"/>
          <a:srcRect/>
          <a:stretch>
            <a:fillRect/>
          </a:stretch>
        </p:blipFill>
        <p:spPr bwMode="auto">
          <a:xfrm>
            <a:off x="4644008" y="4221088"/>
            <a:ext cx="2774448" cy="2232248"/>
          </a:xfrm>
          <a:prstGeom prst="rect">
            <a:avLst/>
          </a:prstGeom>
          <a:noFill/>
        </p:spPr>
      </p:pic>
      <p:sp>
        <p:nvSpPr>
          <p:cNvPr id="21" name="ZoneTexte 20"/>
          <p:cNvSpPr txBox="1"/>
          <p:nvPr/>
        </p:nvSpPr>
        <p:spPr>
          <a:xfrm>
            <a:off x="611560" y="5229200"/>
            <a:ext cx="2376264" cy="369332"/>
          </a:xfrm>
          <a:prstGeom prst="rect">
            <a:avLst/>
          </a:prstGeom>
          <a:noFill/>
        </p:spPr>
        <p:txBody>
          <a:bodyPr wrap="square" rtlCol="0">
            <a:spAutoFit/>
          </a:bodyPr>
          <a:lstStyle/>
          <a:p>
            <a:r>
              <a:rPr lang="fr-FR" b="1" dirty="0" smtClean="0">
                <a:solidFill>
                  <a:srgbClr val="FF0000"/>
                </a:solidFill>
              </a:rPr>
              <a:t>Cerveau instinctif</a:t>
            </a:r>
            <a:endParaRPr lang="fr-FR" b="1" dirty="0">
              <a:solidFill>
                <a:srgbClr val="FF0000"/>
              </a:solidFill>
            </a:endParaRPr>
          </a:p>
        </p:txBody>
      </p:sp>
      <p:sp>
        <p:nvSpPr>
          <p:cNvPr id="25" name="ZoneTexte 24"/>
          <p:cNvSpPr txBox="1"/>
          <p:nvPr/>
        </p:nvSpPr>
        <p:spPr>
          <a:xfrm>
            <a:off x="1115616" y="2276872"/>
            <a:ext cx="2160240" cy="369332"/>
          </a:xfrm>
          <a:prstGeom prst="rect">
            <a:avLst/>
          </a:prstGeom>
          <a:noFill/>
        </p:spPr>
        <p:txBody>
          <a:bodyPr wrap="square" rtlCol="0">
            <a:spAutoFit/>
          </a:bodyPr>
          <a:lstStyle/>
          <a:p>
            <a:r>
              <a:rPr lang="fr-FR" b="1" dirty="0" smtClean="0">
                <a:solidFill>
                  <a:schemeClr val="accent1"/>
                </a:solidFill>
              </a:rPr>
              <a:t>Cerveau émotif</a:t>
            </a:r>
            <a:endParaRPr lang="fr-FR" b="1" dirty="0">
              <a:solidFill>
                <a:schemeClr val="accent1"/>
              </a:solidFill>
            </a:endParaRPr>
          </a:p>
        </p:txBody>
      </p:sp>
      <p:sp>
        <p:nvSpPr>
          <p:cNvPr id="26" name="ZoneTexte 25"/>
          <p:cNvSpPr txBox="1"/>
          <p:nvPr/>
        </p:nvSpPr>
        <p:spPr>
          <a:xfrm>
            <a:off x="5220072" y="1052736"/>
            <a:ext cx="2160240" cy="369332"/>
          </a:xfrm>
          <a:prstGeom prst="rect">
            <a:avLst/>
          </a:prstGeom>
          <a:noFill/>
        </p:spPr>
        <p:txBody>
          <a:bodyPr wrap="square" rtlCol="0">
            <a:spAutoFit/>
          </a:bodyPr>
          <a:lstStyle/>
          <a:p>
            <a:pPr algn="r"/>
            <a:r>
              <a:rPr lang="fr-FR" b="1" dirty="0" smtClean="0">
                <a:solidFill>
                  <a:schemeClr val="accent2"/>
                </a:solidFill>
              </a:rPr>
              <a:t>Cerveau logique </a:t>
            </a:r>
            <a:endParaRPr lang="fr-FR" b="1" dirty="0">
              <a:solidFill>
                <a:schemeClr val="accent2"/>
              </a:solidFill>
            </a:endParaRPr>
          </a:p>
        </p:txBody>
      </p:sp>
      <p:sp>
        <p:nvSpPr>
          <p:cNvPr id="27" name="ZoneTexte 26"/>
          <p:cNvSpPr txBox="1"/>
          <p:nvPr/>
        </p:nvSpPr>
        <p:spPr>
          <a:xfrm>
            <a:off x="395536" y="3501008"/>
            <a:ext cx="2160240" cy="646331"/>
          </a:xfrm>
          <a:prstGeom prst="rect">
            <a:avLst/>
          </a:prstGeom>
          <a:noFill/>
        </p:spPr>
        <p:txBody>
          <a:bodyPr wrap="square" rtlCol="0">
            <a:spAutoFit/>
          </a:bodyPr>
          <a:lstStyle/>
          <a:p>
            <a:r>
              <a:rPr lang="fr-FR" b="1" dirty="0" smtClean="0">
                <a:solidFill>
                  <a:schemeClr val="accent1"/>
                </a:solidFill>
              </a:rPr>
              <a:t>Cerveau émotif </a:t>
            </a:r>
          </a:p>
          <a:p>
            <a:r>
              <a:rPr lang="fr-FR" b="1" dirty="0" smtClean="0">
                <a:solidFill>
                  <a:schemeClr val="accent1"/>
                </a:solidFill>
              </a:rPr>
              <a:t>Et instinctif</a:t>
            </a:r>
            <a:endParaRPr lang="fr-FR" b="1" dirty="0">
              <a:solidFill>
                <a:schemeClr val="accent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922114"/>
          </a:xfrm>
        </p:spPr>
        <p:txBody>
          <a:bodyPr/>
          <a:lstStyle/>
          <a:p>
            <a:r>
              <a:rPr lang="fr-FR" dirty="0" smtClean="0"/>
              <a:t>Les mécanismes du stress</a:t>
            </a:r>
            <a:endParaRPr lang="fr-FR" dirty="0"/>
          </a:p>
        </p:txBody>
      </p:sp>
      <p:pic>
        <p:nvPicPr>
          <p:cNvPr id="1026" name="Picture 2" descr="C:\Users\evelyne\Documents\KHEPRI Developpement\Formation Perso Evelyne\Sophrologie\BETEN\Pedagogie\Cours théorique\Cerveau et stress.jpg"/>
          <p:cNvPicPr>
            <a:picLocks noChangeAspect="1" noChangeArrowheads="1"/>
          </p:cNvPicPr>
          <p:nvPr/>
        </p:nvPicPr>
        <p:blipFill>
          <a:blip r:embed="rId3" cstate="print"/>
          <a:srcRect/>
          <a:stretch>
            <a:fillRect/>
          </a:stretch>
        </p:blipFill>
        <p:spPr bwMode="auto">
          <a:xfrm>
            <a:off x="1907704" y="1340768"/>
            <a:ext cx="4931494" cy="5227732"/>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L'intelligence du stress</a:t>
            </a:r>
            <a:endParaRPr lang="fr-FR" dirty="0"/>
          </a:p>
        </p:txBody>
      </p:sp>
      <p:pic>
        <p:nvPicPr>
          <p:cNvPr id="2050" name="Picture 2" descr="C:\Users\evelyne\Documents\KHEPRI Developpement\Formation Perso Evelyne\Sophrologie\BETEN\Pedagogie\Cours théorique\Tete-coeur-corps.jpg"/>
          <p:cNvPicPr>
            <a:picLocks noChangeAspect="1" noChangeArrowheads="1"/>
          </p:cNvPicPr>
          <p:nvPr/>
        </p:nvPicPr>
        <p:blipFill>
          <a:blip r:embed="rId3" cstate="print"/>
          <a:srcRect/>
          <a:stretch>
            <a:fillRect/>
          </a:stretch>
        </p:blipFill>
        <p:spPr bwMode="auto">
          <a:xfrm>
            <a:off x="1043609" y="1628800"/>
            <a:ext cx="6768751" cy="4705415"/>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11901</TotalTime>
  <Words>1035</Words>
  <Application>Microsoft Office PowerPoint</Application>
  <PresentationFormat>Affichage à l'écran (4:3)</PresentationFormat>
  <Paragraphs>270</Paragraphs>
  <Slides>26</Slides>
  <Notes>26</Notes>
  <HiddenSlides>1</HiddenSlides>
  <MMClips>0</MMClips>
  <ScaleCrop>false</ScaleCrop>
  <HeadingPairs>
    <vt:vector size="4" baseType="variant">
      <vt:variant>
        <vt:lpstr>Thème</vt:lpstr>
      </vt:variant>
      <vt:variant>
        <vt:i4>1</vt:i4>
      </vt:variant>
      <vt:variant>
        <vt:lpstr>Titres des diapositives</vt:lpstr>
      </vt:variant>
      <vt:variant>
        <vt:i4>26</vt:i4>
      </vt:variant>
    </vt:vector>
  </HeadingPairs>
  <TitlesOfParts>
    <vt:vector size="27" baseType="lpstr">
      <vt:lpstr>Oriel</vt:lpstr>
      <vt:lpstr>Formation 28 avril et 5 mai 2014</vt:lpstr>
      <vt:lpstr>Déroulement de la formation – 9 h à 11 h</vt:lpstr>
      <vt:lpstr>Déroulement de la formation – 11 h à 13 h</vt:lpstr>
      <vt:lpstr>Les 4 territoires cérébraux et prise de décisions</vt:lpstr>
      <vt:lpstr>Les 4 territoires cérébraux et prise de décisions</vt:lpstr>
      <vt:lpstr>Les 4 territoires et fonctionnement</vt:lpstr>
      <vt:lpstr>Les modes de fonctionnement du cerveau Les 4 territoires</vt:lpstr>
      <vt:lpstr>Les mécanismes du stress</vt:lpstr>
      <vt:lpstr>L'intelligence du stress</vt:lpstr>
      <vt:lpstr>Les modes de fonctionnement du cerveau</vt:lpstr>
      <vt:lpstr>Différents types de stress</vt:lpstr>
      <vt:lpstr>pensées – émotions – comportements</vt:lpstr>
      <vt:lpstr>pensées – émotions – comportements</vt:lpstr>
      <vt:lpstr>Emotions – Comportements - Pensées</vt:lpstr>
      <vt:lpstr>Diagnostiquer et gérer les différents états de stress (communication) </vt:lpstr>
      <vt:lpstr>La gestion relationnelle du stress</vt:lpstr>
      <vt:lpstr>Les 6 dimensions des modes menteaux</vt:lpstr>
      <vt:lpstr>Les 6 dimensions</vt:lpstr>
      <vt:lpstr>Solutions : exercices adéquats</vt:lpstr>
      <vt:lpstr>Solutions</vt:lpstr>
      <vt:lpstr>5. Positionnement grégaire</vt:lpstr>
      <vt:lpstr>Positionnement Grégaire</vt:lpstr>
      <vt:lpstr>5. Positionnement grégaire</vt:lpstr>
      <vt:lpstr>Protocole de communication</vt:lpstr>
      <vt:lpstr>Diapositive 25</vt:lpstr>
      <vt:lpstr>Diapositive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Conférence 28 mars 2014</dc:title>
  <dc:creator>evelyne</dc:creator>
  <cp:lastModifiedBy>evelyne</cp:lastModifiedBy>
  <cp:revision>32</cp:revision>
  <dcterms:created xsi:type="dcterms:W3CDTF">2014-03-26T10:34:40Z</dcterms:created>
  <dcterms:modified xsi:type="dcterms:W3CDTF">2014-05-01T17:49:51Z</dcterms:modified>
</cp:coreProperties>
</file>