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308" r:id="rId2"/>
    <p:sldId id="269" r:id="rId3"/>
    <p:sldId id="282" r:id="rId4"/>
    <p:sldId id="302" r:id="rId5"/>
    <p:sldId id="292" r:id="rId6"/>
    <p:sldId id="307" r:id="rId7"/>
    <p:sldId id="303" r:id="rId8"/>
    <p:sldId id="304" r:id="rId9"/>
    <p:sldId id="305" r:id="rId10"/>
    <p:sldId id="306" r:id="rId11"/>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632" autoAdjust="0"/>
    <p:restoredTop sz="66499" autoAdjust="0"/>
  </p:normalViewPr>
  <p:slideViewPr>
    <p:cSldViewPr>
      <p:cViewPr>
        <p:scale>
          <a:sx n="67" d="100"/>
          <a:sy n="67" d="100"/>
        </p:scale>
        <p:origin x="-1386" y="-264"/>
      </p:cViewPr>
      <p:guideLst>
        <p:guide orient="horz" pos="2160"/>
        <p:guide pos="2880"/>
      </p:guideLst>
    </p:cSldViewPr>
  </p:slideViewPr>
  <p:outlineViewPr>
    <p:cViewPr>
      <p:scale>
        <a:sx n="33" d="100"/>
        <a:sy n="33" d="100"/>
      </p:scale>
      <p:origin x="0" y="18372"/>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648" y="3120"/>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661C4FF-C0F0-424C-848B-A08B86AA3B36}" type="datetimeFigureOut">
              <a:rPr lang="fr-FR" smtClean="0"/>
              <a:pPr/>
              <a:t>06/05/2014</a:t>
            </a:fld>
            <a:endParaRPr lang="fr-FR"/>
          </a:p>
        </p:txBody>
      </p:sp>
      <p:sp>
        <p:nvSpPr>
          <p:cNvPr id="4" name="Espace réservé du pied de page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089CFC9F-260C-42FC-8280-B5F6E99F8509}" type="datetimeFigureOut">
              <a:rPr lang="fr-FR" smtClean="0"/>
              <a:pPr/>
              <a:t>06/05/2014</a:t>
            </a:fld>
            <a:endParaRPr lang="fr-FR"/>
          </a:p>
        </p:txBody>
      </p:sp>
      <p:sp>
        <p:nvSpPr>
          <p:cNvPr id="4" name="Espace réservé de l'image des diapositives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5398838B-E6B0-4612-8CC8-89B714BB825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Autofit/>
          </a:bodyPr>
          <a:lstStyle/>
          <a:p>
            <a:r>
              <a:rPr lang="fr-FR" sz="1100" kern="1200" baseline="0" dirty="0" smtClean="0">
                <a:solidFill>
                  <a:schemeClr val="tx1"/>
                </a:solidFill>
                <a:latin typeface="+mn-lt"/>
                <a:ea typeface="+mn-ea"/>
                <a:cs typeface="+mn-cs"/>
              </a:rPr>
              <a:t>L'objectif de la gestion du comportement grégaire n'est pas de faire bouger l'autre de sa position, mais bien de la gérer.</a:t>
            </a:r>
          </a:p>
          <a:p>
            <a:r>
              <a:rPr lang="fr-FR" sz="1100" kern="1200" baseline="0" dirty="0" smtClean="0">
                <a:solidFill>
                  <a:schemeClr val="tx1"/>
                </a:solidFill>
                <a:latin typeface="+mn-lt"/>
                <a:ea typeface="+mn-ea"/>
                <a:cs typeface="+mn-cs"/>
              </a:rPr>
              <a:t>Il s'agit d'être respectueux de l'état du sujet et conscient qu'on ne va pas pouvoir l'en sortir. Il va devoir en </a:t>
            </a:r>
            <a:r>
              <a:rPr lang="fr-FR" sz="1100" kern="1200" baseline="0" dirty="0" smtClean="0">
                <a:solidFill>
                  <a:schemeClr val="tx1"/>
                </a:solidFill>
                <a:latin typeface="+mn-lt"/>
                <a:ea typeface="+mn-ea"/>
                <a:cs typeface="+mn-cs"/>
              </a:rPr>
              <a:t>sortir</a:t>
            </a:r>
            <a:r>
              <a:rPr lang="fr-FR" sz="1100" kern="1200" dirty="0" smtClean="0">
                <a:solidFill>
                  <a:schemeClr val="tx1"/>
                </a:solidFill>
                <a:latin typeface="+mn-lt"/>
                <a:ea typeface="+mn-ea"/>
                <a:cs typeface="+mn-cs"/>
              </a:rPr>
              <a:t> </a:t>
            </a:r>
            <a:r>
              <a:rPr lang="fr-FR" sz="1100" kern="1200" baseline="0" dirty="0" smtClean="0">
                <a:solidFill>
                  <a:schemeClr val="tx1"/>
                </a:solidFill>
                <a:latin typeface="+mn-lt"/>
                <a:ea typeface="+mn-ea"/>
                <a:cs typeface="+mn-cs"/>
              </a:rPr>
              <a:t>seul</a:t>
            </a:r>
            <a:r>
              <a:rPr lang="fr-FR" sz="1100" kern="1200" baseline="0" dirty="0" smtClean="0">
                <a:solidFill>
                  <a:schemeClr val="tx1"/>
                </a:solidFill>
                <a:latin typeface="+mn-lt"/>
                <a:ea typeface="+mn-ea"/>
                <a:cs typeface="+mn-cs"/>
              </a:rPr>
              <a:t>. On peut l'y aider certes, mais à condition de ne pas chercher de résultat et de ne pas vouloir faire à sa place.</a:t>
            </a:r>
          </a:p>
          <a:p>
            <a:r>
              <a:rPr lang="fr-FR" sz="1100" kern="1200" baseline="0" dirty="0" smtClean="0">
                <a:solidFill>
                  <a:schemeClr val="tx1"/>
                </a:solidFill>
                <a:latin typeface="+mn-lt"/>
                <a:ea typeface="+mn-ea"/>
                <a:cs typeface="+mn-cs"/>
              </a:rPr>
              <a:t>On ne suggère ni ne conseille rien, on n'affirme rien, on questionne de manière neutre, pour amener le sujet à (</a:t>
            </a:r>
            <a:r>
              <a:rPr lang="fr-FR" sz="1100" kern="1200" baseline="0" dirty="0" smtClean="0">
                <a:solidFill>
                  <a:schemeClr val="tx1"/>
                </a:solidFill>
                <a:latin typeface="+mn-lt"/>
                <a:ea typeface="+mn-ea"/>
                <a:cs typeface="+mn-cs"/>
              </a:rPr>
              <a:t>peut-être</a:t>
            </a:r>
            <a:r>
              <a:rPr lang="fr-FR" sz="1100" kern="1200" baseline="0" dirty="0" smtClean="0">
                <a:solidFill>
                  <a:schemeClr val="tx1"/>
                </a:solidFill>
                <a:latin typeface="+mn-lt"/>
                <a:ea typeface="+mn-ea"/>
                <a:cs typeface="+mn-cs"/>
              </a:rPr>
              <a:t>) y réfléchir. Il faut accepter de ne pas y arriver: le sujet est adulte et le PG tenace, rien ne sert de se presser.</a:t>
            </a:r>
          </a:p>
          <a:p>
            <a:endParaRPr lang="fr-FR" sz="1100" kern="1200" baseline="0" dirty="0" smtClean="0">
              <a:solidFill>
                <a:schemeClr val="tx1"/>
              </a:solidFill>
              <a:latin typeface="+mn-lt"/>
              <a:ea typeface="+mn-ea"/>
              <a:cs typeface="+mn-cs"/>
            </a:endParaRPr>
          </a:p>
          <a:p>
            <a:r>
              <a:rPr lang="fr-FR" sz="1100" dirty="0" smtClean="0"/>
              <a:t>Les comportements grégaires sont des systèmes autorégulés : plus on cherche à les tirer, plus ils réagissent.</a:t>
            </a:r>
          </a:p>
          <a:p>
            <a:r>
              <a:rPr lang="fr-FR" sz="1100" dirty="0" smtClean="0"/>
              <a:t>Qu'elle que soit l'attitude adoptée, répondre en se positionnant dans le système grégaire renforce le système et le positionnement du sujet. Qu'on alimente le comportement en allant dans le même sens ou qu'on s'y </a:t>
            </a:r>
            <a:r>
              <a:rPr lang="fr-FR" sz="1100" dirty="0" smtClean="0"/>
              <a:t>oppose, le </a:t>
            </a:r>
            <a:r>
              <a:rPr lang="fr-FR" sz="1100" dirty="0" smtClean="0"/>
              <a:t>résultat est le même: ça ne marche pas!</a:t>
            </a:r>
          </a:p>
          <a:p>
            <a:r>
              <a:rPr lang="fr-FR" sz="1100" dirty="0" smtClean="0"/>
              <a:t>Comme le sujet ne se trouve pas à un niveau comportemental rationnel sur lequel il peut prendre facilement du recul, les actes ou attitudes seront plus efficaces que les mots.</a:t>
            </a:r>
          </a:p>
          <a:p>
            <a:r>
              <a:rPr lang="fr-FR" sz="1100" dirty="0" smtClean="0"/>
              <a:t>Il s'agit d'être le plus neutre et détaché possible dans la forme, tout en restant impliqué et attentif sur le fond.</a:t>
            </a:r>
          </a:p>
          <a:p>
            <a:r>
              <a:rPr lang="fr-FR" sz="1100" dirty="0" smtClean="0"/>
              <a:t>De cette manière, il est possible de créer de la métapsychologie, du lien et de la communication intelligente.</a:t>
            </a:r>
          </a:p>
          <a:p>
            <a:r>
              <a:rPr lang="fr-FR" sz="1100" dirty="0" smtClean="0"/>
              <a:t>On peut alors poser des questions du type:</a:t>
            </a:r>
          </a:p>
          <a:p>
            <a:r>
              <a:rPr lang="fr-FR" sz="1100" dirty="0" smtClean="0"/>
              <a:t>"</a:t>
            </a:r>
            <a:r>
              <a:rPr lang="fr-FR" sz="1100" i="1" dirty="0" smtClean="0"/>
              <a:t>La prochaine fois que cela se passe, on fait comment?"</a:t>
            </a:r>
          </a:p>
          <a:p>
            <a:r>
              <a:rPr lang="fr-FR" sz="1100" i="1" dirty="0" smtClean="0"/>
              <a:t>"Veux-tu que nous parlions de ce qui t'est arrivé tout à l'heure?"</a:t>
            </a:r>
            <a:endParaRPr lang="fr-FR" sz="11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Encourager le doute, la précision et la réflexion tout en décourageant les descriptions floues et solutions "limpides pour ceux qui savent".</a:t>
            </a:r>
          </a:p>
          <a:p>
            <a:r>
              <a:rPr lang="fr-FR" sz="1200" kern="1200" baseline="0" dirty="0" smtClean="0">
                <a:solidFill>
                  <a:schemeClr val="tx1"/>
                </a:solidFill>
                <a:latin typeface="+mn-lt"/>
                <a:ea typeface="+mn-ea"/>
                <a:cs typeface="+mn-cs"/>
              </a:rPr>
              <a:t>Garder une certaine distance, désynchroniser ses mouvements et rythmes corporels (respiration, gestes, attitudes, ton de sa voix, débit de ses mots).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DETECTER LES INTERACTIONS SOCIALES</a:t>
            </a:r>
            <a:endParaRPr lang="fr-FR" sz="1200" dirty="0" smtClean="0"/>
          </a:p>
          <a:p>
            <a:r>
              <a:rPr lang="fr-FR" sz="1200" b="1" dirty="0" smtClean="0"/>
              <a:t>Comment prendre sa place au sein du groupe ?</a:t>
            </a:r>
            <a:endParaRPr lang="fr-FR" sz="1200" dirty="0" smtClean="0"/>
          </a:p>
          <a:p>
            <a:r>
              <a:rPr lang="fr-FR" sz="1200" dirty="0" smtClean="0"/>
              <a:t>Les vécus du positionnement grégaire sont des stéréotypes instinctifs, génétiquement programmés donc invariants, incapables d'apprentissages.</a:t>
            </a:r>
          </a:p>
          <a:p>
            <a:endParaRPr lang="fr-FR" sz="1200" dirty="0" smtClean="0"/>
          </a:p>
          <a:p>
            <a:r>
              <a:rPr lang="fr-FR" sz="1200" b="1" dirty="0" smtClean="0"/>
              <a:t>Structure sociale :</a:t>
            </a:r>
            <a:endParaRPr lang="fr-FR" sz="1200" dirty="0" smtClean="0"/>
          </a:p>
          <a:p>
            <a:r>
              <a:rPr lang="fr-FR" sz="1200" b="1" dirty="0" smtClean="0"/>
              <a:t>Les 4 positionnements grégaires</a:t>
            </a:r>
            <a:r>
              <a:rPr lang="fr-FR" sz="1200" dirty="0" smtClean="0"/>
              <a:t> sont la  dominance,  la soumission, la marginalité, l’axialité.</a:t>
            </a:r>
          </a:p>
          <a:p>
            <a:r>
              <a:rPr lang="fr-FR" sz="1200" dirty="0" smtClean="0"/>
              <a:t>Nous devons donc apprendre quel positionnement grégaire nous régit de manière spontanée pour comprendre nos réactions immédiates souvent très différentes de celles que nous souhaiterions ou qui sont attendues par le milieu.</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DETECTER LES INTERACTIONS SOCIALES</a:t>
            </a:r>
            <a:r>
              <a:rPr lang="fr-FR" dirty="0" smtClean="0"/>
              <a:t>.</a:t>
            </a:r>
          </a:p>
          <a:p>
            <a:r>
              <a:rPr lang="fr-FR" b="1" dirty="0" smtClean="0"/>
              <a:t>Structure </a:t>
            </a:r>
            <a:r>
              <a:rPr lang="fr-FR" b="1" dirty="0" smtClean="0"/>
              <a:t>sociale</a:t>
            </a:r>
            <a:endParaRPr lang="fr-FR"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NE PAS FAIRE</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PG = comportement archaïque "animal"</a:t>
            </a:r>
          </a:p>
          <a:p>
            <a:r>
              <a:rPr lang="fr-FR" sz="1200" kern="1200" baseline="0" dirty="0" smtClean="0">
                <a:solidFill>
                  <a:schemeClr val="tx1"/>
                </a:solidFill>
                <a:latin typeface="+mn-lt"/>
                <a:ea typeface="+mn-ea"/>
                <a:cs typeface="+mn-cs"/>
              </a:rPr>
              <a:t>Devenir "paléo" soi-même et prendre la position opposée à celle de votre interlocuteur ou rivaliser avec son positionnement et les comportements associés.</a:t>
            </a:r>
          </a:p>
          <a:p>
            <a:r>
              <a:rPr lang="fr-FR" sz="1200" kern="1200" baseline="0" dirty="0" smtClean="0">
                <a:solidFill>
                  <a:schemeClr val="tx1"/>
                </a:solidFill>
                <a:latin typeface="+mn-lt"/>
                <a:ea typeface="+mn-ea"/>
                <a:cs typeface="+mn-cs"/>
              </a:rPr>
              <a:t>• Etre impressionné par le comportement PG de son interlocuteur.</a:t>
            </a:r>
          </a:p>
          <a:p>
            <a:r>
              <a:rPr lang="fr-FR" sz="1200" kern="1200" baseline="0" dirty="0" smtClean="0">
                <a:solidFill>
                  <a:schemeClr val="tx1"/>
                </a:solidFill>
                <a:latin typeface="+mn-lt"/>
                <a:ea typeface="+mn-ea"/>
                <a:cs typeface="+mn-cs"/>
              </a:rPr>
              <a:t>Récompenser ce comportement, même par un laisser-faire.</a:t>
            </a:r>
          </a:p>
          <a:p>
            <a:r>
              <a:rPr lang="fr-FR" sz="1200" kern="1200" baseline="0" dirty="0" smtClean="0">
                <a:solidFill>
                  <a:schemeClr val="tx1"/>
                </a:solidFill>
                <a:latin typeface="+mn-lt"/>
                <a:ea typeface="+mn-ea"/>
                <a:cs typeface="+mn-cs"/>
              </a:rPr>
              <a:t>Regarder l'autre longuement droit dans ses yeux, fuir son regard, abaisser le regard.</a:t>
            </a:r>
          </a:p>
          <a:p>
            <a:r>
              <a:rPr lang="fr-FR" sz="1200" kern="1200" baseline="0" dirty="0" smtClean="0">
                <a:solidFill>
                  <a:schemeClr val="tx1"/>
                </a:solidFill>
                <a:latin typeface="+mn-lt"/>
                <a:ea typeface="+mn-ea"/>
                <a:cs typeface="+mn-cs"/>
              </a:rPr>
              <a:t>Attention: </a:t>
            </a:r>
            <a:r>
              <a:rPr lang="fr-FR" sz="1200" b="1" kern="1200" baseline="0" dirty="0" smtClean="0">
                <a:solidFill>
                  <a:schemeClr val="tx1"/>
                </a:solidFill>
                <a:latin typeface="+mn-lt"/>
                <a:ea typeface="+mn-ea"/>
                <a:cs typeface="+mn-cs"/>
              </a:rPr>
              <a:t>PG = comportement instinctif (inconscient)</a:t>
            </a:r>
          </a:p>
          <a:p>
            <a:r>
              <a:rPr lang="fr-FR" sz="1200" kern="1200" baseline="0" dirty="0" smtClean="0">
                <a:solidFill>
                  <a:schemeClr val="tx1"/>
                </a:solidFill>
                <a:latin typeface="+mn-lt"/>
                <a:ea typeface="+mn-ea"/>
                <a:cs typeface="+mn-cs"/>
              </a:rPr>
              <a:t>Discuter sur les contenus du PG (les réseaux cérébraux qui sous-tendent la rationalité sont difficilement accessibles au sujet sous l'emprise de son PG).</a:t>
            </a:r>
          </a:p>
          <a:p>
            <a:r>
              <a:rPr lang="fr-FR" sz="1200" kern="1200" baseline="0" dirty="0" smtClean="0">
                <a:solidFill>
                  <a:schemeClr val="tx1"/>
                </a:solidFill>
                <a:latin typeface="+mn-lt"/>
                <a:ea typeface="+mn-ea"/>
                <a:cs typeface="+mn-cs"/>
              </a:rPr>
              <a:t>Essayer de convaincre l'autre que vous avez raison et lui tort, correspond à jeter de l'huile sur le feu.</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système PG autorégulé (effet rebond)</a:t>
            </a:r>
          </a:p>
          <a:p>
            <a:r>
              <a:rPr lang="fr-FR" sz="1200" kern="1200" baseline="0" dirty="0" smtClean="0">
                <a:solidFill>
                  <a:schemeClr val="tx1"/>
                </a:solidFill>
                <a:latin typeface="+mn-lt"/>
                <a:ea typeface="+mn-ea"/>
                <a:cs typeface="+mn-cs"/>
              </a:rPr>
              <a:t>• Se faire des illusions quand le sujet bascule "subitement" vers le pôle opposé : l'instabilité est toujours là, et un rebond vers le positionnement d'origine toujours possible.</a:t>
            </a:r>
            <a:endParaRPr lang="fr-FR" sz="12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FAIRE</a:t>
            </a:r>
          </a:p>
          <a:p>
            <a:r>
              <a:rPr lang="fr-FR" sz="1200" b="1" kern="1200" baseline="0" dirty="0" smtClean="0">
                <a:solidFill>
                  <a:schemeClr val="tx1"/>
                </a:solidFill>
                <a:latin typeface="+mn-lt"/>
                <a:ea typeface="+mn-ea"/>
                <a:cs typeface="+mn-cs"/>
              </a:rPr>
              <a:t>Le comportement PG est archaïque,</a:t>
            </a:r>
          </a:p>
          <a:p>
            <a:r>
              <a:rPr lang="fr-FR" sz="1200" b="1" kern="1200" baseline="0" dirty="0" smtClean="0">
                <a:solidFill>
                  <a:schemeClr val="tx1"/>
                </a:solidFill>
                <a:latin typeface="+mn-lt"/>
                <a:ea typeface="+mn-ea"/>
                <a:cs typeface="+mn-cs"/>
              </a:rPr>
              <a:t>donc "animal"</a:t>
            </a:r>
          </a:p>
          <a:p>
            <a:r>
              <a:rPr lang="fr-FR" sz="1200" kern="1200" baseline="0" dirty="0" smtClean="0">
                <a:solidFill>
                  <a:schemeClr val="tx1"/>
                </a:solidFill>
                <a:latin typeface="+mn-lt"/>
                <a:ea typeface="+mn-ea"/>
                <a:cs typeface="+mn-cs"/>
              </a:rPr>
              <a:t>Se détendre, ne pas fixer le regard de l'autre, prendre le temps de respirer, etc. Les territoires paléo limbiques réagissent principalement aux attitudes</a:t>
            </a:r>
          </a:p>
          <a:p>
            <a:r>
              <a:rPr lang="fr-FR" sz="1200" kern="1200" baseline="0" dirty="0" smtClean="0">
                <a:solidFill>
                  <a:schemeClr val="tx1"/>
                </a:solidFill>
                <a:latin typeface="+mn-lt"/>
                <a:ea typeface="+mn-ea"/>
                <a:cs typeface="+mn-cs"/>
              </a:rPr>
              <a:t>et communications non-verbales de l'autre.</a:t>
            </a:r>
          </a:p>
          <a:p>
            <a:r>
              <a:rPr lang="fr-FR" sz="1200" kern="1200" baseline="0" dirty="0" smtClean="0">
                <a:solidFill>
                  <a:schemeClr val="tx1"/>
                </a:solidFill>
                <a:latin typeface="+mn-lt"/>
                <a:ea typeface="+mn-ea"/>
                <a:cs typeface="+mn-cs"/>
              </a:rPr>
              <a:t>• Rester le plus neutre et objectif possible, garder son sang-froid, et communiquer "technique" sur des limites à fixer (desquelles vous n'êtes pas responsable).</a:t>
            </a:r>
          </a:p>
          <a:p>
            <a:r>
              <a:rPr lang="fr-FR" sz="1200" b="1" kern="1200" baseline="0" dirty="0" smtClean="0">
                <a:solidFill>
                  <a:schemeClr val="tx1"/>
                </a:solidFill>
                <a:latin typeface="+mn-lt"/>
                <a:ea typeface="+mn-ea"/>
                <a:cs typeface="+mn-cs"/>
              </a:rPr>
              <a:t>Le comportement PG est instinctif, donc inconscient</a:t>
            </a:r>
          </a:p>
          <a:p>
            <a:r>
              <a:rPr lang="fr-FR" sz="1200" kern="1200" baseline="0" dirty="0" smtClean="0">
                <a:solidFill>
                  <a:schemeClr val="tx1"/>
                </a:solidFill>
                <a:latin typeface="+mn-lt"/>
                <a:ea typeface="+mn-ea"/>
                <a:cs typeface="+mn-cs"/>
              </a:rPr>
              <a:t>Prendre les comportements grégaires pour ce qu'ils sont, sans les juger </a:t>
            </a:r>
            <a:r>
              <a:rPr lang="fr-FR" sz="1200" kern="1200" baseline="0" dirty="0" smtClean="0">
                <a:solidFill>
                  <a:schemeClr val="tx1"/>
                </a:solidFill>
                <a:latin typeface="+mn-lt"/>
                <a:ea typeface="+mn-ea"/>
                <a:cs typeface="+mn-cs"/>
                <a:sym typeface="Wingdings" pitchFamily="2" charset="2"/>
              </a:rPr>
              <a:t> relativiser (</a:t>
            </a:r>
            <a:r>
              <a:rPr lang="it-IT" sz="1200" kern="1200" baseline="0" dirty="0" smtClean="0">
                <a:solidFill>
                  <a:schemeClr val="tx1"/>
                </a:solidFill>
                <a:latin typeface="+mn-lt"/>
                <a:ea typeface="+mn-ea"/>
                <a:cs typeface="+mn-cs"/>
              </a:rPr>
              <a:t>Faire de la GMM...)</a:t>
            </a:r>
          </a:p>
          <a:p>
            <a:r>
              <a:rPr lang="fr-FR" sz="1200" kern="1200" baseline="0" dirty="0" smtClean="0">
                <a:solidFill>
                  <a:schemeClr val="tx1"/>
                </a:solidFill>
                <a:latin typeface="+mn-lt"/>
                <a:ea typeface="+mn-ea"/>
                <a:cs typeface="+mn-cs"/>
              </a:rPr>
              <a:t>- en acceptant la réalité (tout en restant ferme sur des limites objectives)</a:t>
            </a:r>
            <a:endParaRPr lang="fr-FR" sz="1200" i="1"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 en gardant ou reprenant du recul</a:t>
            </a:r>
          </a:p>
          <a:p>
            <a:r>
              <a:rPr lang="fr-FR" sz="1200" kern="1200" baseline="0" dirty="0" smtClean="0">
                <a:solidFill>
                  <a:schemeClr val="tx1"/>
                </a:solidFill>
                <a:latin typeface="+mn-lt"/>
                <a:ea typeface="+mn-ea"/>
                <a:cs typeface="+mn-cs"/>
              </a:rPr>
              <a:t>- en restant curieux quant aux signes d'apaisement</a:t>
            </a:r>
          </a:p>
          <a:p>
            <a:r>
              <a:rPr lang="fr-FR" sz="1200" kern="1200" baseline="0" dirty="0" smtClean="0">
                <a:solidFill>
                  <a:schemeClr val="tx1"/>
                </a:solidFill>
                <a:latin typeface="+mn-lt"/>
                <a:ea typeface="+mn-ea"/>
                <a:cs typeface="+mn-cs"/>
              </a:rPr>
              <a:t>- en relativisant (cette personne n'est pas toujours comme cela)</a:t>
            </a:r>
          </a:p>
          <a:p>
            <a:r>
              <a:rPr lang="fr-FR" sz="1200" kern="1200" baseline="0" dirty="0" smtClean="0">
                <a:solidFill>
                  <a:schemeClr val="tx1"/>
                </a:solidFill>
                <a:latin typeface="+mn-lt"/>
                <a:ea typeface="+mn-ea"/>
                <a:cs typeface="+mn-cs"/>
              </a:rPr>
              <a:t>- en cherchant les facteurs immédiats qui ont déclenché ou aggravé les comportements PG</a:t>
            </a:r>
          </a:p>
          <a:p>
            <a:r>
              <a:rPr lang="fr-FR" sz="1200" kern="1200" baseline="0" dirty="0" smtClean="0">
                <a:solidFill>
                  <a:schemeClr val="tx1"/>
                </a:solidFill>
                <a:latin typeface="+mn-lt"/>
                <a:ea typeface="+mn-ea"/>
                <a:cs typeface="+mn-cs"/>
              </a:rPr>
              <a:t>- en prenant le risque que votre interlocuteur ne soit pas content de votre calme.</a:t>
            </a:r>
          </a:p>
          <a:p>
            <a:r>
              <a:rPr lang="fr-FR" sz="1200" b="1" kern="1200" baseline="0" dirty="0" smtClean="0">
                <a:solidFill>
                  <a:schemeClr val="tx1"/>
                </a:solidFill>
                <a:latin typeface="+mn-lt"/>
                <a:ea typeface="+mn-ea"/>
                <a:cs typeface="+mn-cs"/>
              </a:rPr>
              <a:t>Le système PG est autorégulé (effet rebond)</a:t>
            </a:r>
          </a:p>
          <a:p>
            <a:r>
              <a:rPr lang="fr-FR" sz="1200" kern="1200" baseline="0" dirty="0" smtClean="0">
                <a:solidFill>
                  <a:schemeClr val="tx1"/>
                </a:solidFill>
                <a:latin typeface="+mn-lt"/>
                <a:ea typeface="+mn-ea"/>
                <a:cs typeface="+mn-cs"/>
              </a:rPr>
              <a:t>Renforcer subtilement (surtout pas trop ouvertement, ce qui pourrait provoquer une réaction paradoxale) les comportements plus adaptés et apaisés, en faisant preuve de "bienveillance neutre"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Face à un individu dominant, donc affirmé, il ne faut pas chercher à s'affirmer ..</a:t>
            </a:r>
          </a:p>
          <a:p>
            <a:r>
              <a:rPr lang="fr-FR" sz="1200" kern="1200" baseline="0" dirty="0" smtClean="0">
                <a:solidFill>
                  <a:schemeClr val="tx1"/>
                </a:solidFill>
                <a:latin typeface="+mn-lt"/>
                <a:ea typeface="+mn-ea"/>
                <a:cs typeface="+mn-cs"/>
              </a:rPr>
              <a:t>sans toutefois s'effacer pour autant.</a:t>
            </a:r>
          </a:p>
          <a:p>
            <a:r>
              <a:rPr lang="fr-FR" sz="1200" kern="1200" baseline="0" dirty="0" smtClean="0">
                <a:solidFill>
                  <a:schemeClr val="tx1"/>
                </a:solidFill>
                <a:latin typeface="+mn-lt"/>
                <a:ea typeface="+mn-ea"/>
                <a:cs typeface="+mn-cs"/>
              </a:rPr>
              <a:t>Le "simple" fait de rester dans une attitude neutre, posée, ouverte, non naïve et non craintive désamorce déjà considérablement le positionnement grégaire dominant.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Le paranoïaque, stade extrême de la marginalité, admet qu'on ait un point de vue différent du sien, à condition de ne pas être intrusif (en tentant de le convaincre de quelque chose, de le surveiller ou même de le séduire, par exemple). Le fait de prendre son discours au sérieux suffit. Il s'agit d'adopter une attitude légèrement incrédule et dubitative : on n'approuve pas et on ne discrédite pas. Au moyen de questions, on le fait passer à un "étage cérébral" supérieur, sans jamais s'opposer à lui ni le contrarier.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L'objectif consiste à ne pas pousser, ni exposer ou encore moins propulser une personnalité soumise, donc réservée ou effacée... sans pour autant la priver de responsabilités.</a:t>
            </a:r>
          </a:p>
          <a:p>
            <a:r>
              <a:rPr lang="fr-FR" sz="1200" kern="1200" baseline="0" dirty="0" smtClean="0">
                <a:solidFill>
                  <a:schemeClr val="tx1"/>
                </a:solidFill>
                <a:latin typeface="+mn-lt"/>
                <a:ea typeface="+mn-ea"/>
                <a:cs typeface="+mn-cs"/>
              </a:rPr>
              <a:t>Tout ce qui amène réflexion, humour, et laisse la personne trouver et découvrir seule ce qui se passe, est à conseiller. L'idéal consiste à l'amener à constater qu'elle souffre d'un trouble.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a:prstGeom prst="rect">
            <a:avLst/>
          </a:prstGeom>
        </p:spPr>
        <p:txBody>
          <a:bodyPr/>
          <a:lstStyle>
            <a:lvl1pPr algn="ctr">
              <a:defRPr b="1" i="0" baseline="0">
                <a:solidFill>
                  <a:schemeClr val="bg1"/>
                </a:solidFill>
              </a:defRPr>
            </a:lvl1pPr>
          </a:lstStyle>
          <a:p>
            <a:fld id="{42BAAC1C-04F5-41DF-BC50-14E794EBCA53}" type="slidenum">
              <a:rPr lang="fr-FR" smtClean="0"/>
              <a:pPr/>
              <a:t>‹N°›</a:t>
            </a:fld>
            <a:endParaRPr lang="fr-FR" dirty="0"/>
          </a:p>
        </p:txBody>
      </p:sp>
      <p:sp>
        <p:nvSpPr>
          <p:cNvPr id="30"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06/05/2014</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31"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32" name="Image 31" descr="logo_khepripro.png"/>
          <p:cNvPicPr>
            <a:picLocks noChangeAspect="1"/>
          </p:cNvPicPr>
          <p:nvPr userDrawn="1"/>
        </p:nvPicPr>
        <p:blipFill>
          <a:blip r:embed="rId2" cstate="print"/>
          <a:stretch>
            <a:fillRect/>
          </a:stretch>
        </p:blipFill>
        <p:spPr>
          <a:xfrm>
            <a:off x="7092280" y="6309320"/>
            <a:ext cx="1556879" cy="54868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268760"/>
            <a:ext cx="7467600" cy="5205192"/>
          </a:xfrm>
        </p:spPr>
        <p:txBody>
          <a:bodyPr/>
          <a:lstStyle/>
          <a:p>
            <a:pPr lvl="0" eaLnBrk="1" latinLnBrk="0" hangingPunct="1"/>
            <a:r>
              <a:rPr lang="fr-FR" dirty="0" smtClean="0"/>
              <a:t>Cliquez pour modifier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a:prstGeom prst="rect">
            <a:avLst/>
          </a:prstGeom>
        </p:spPr>
        <p:txBody>
          <a:bodyPr/>
          <a:lstStyle>
            <a:lvl1pPr>
              <a:defRPr b="1"/>
            </a:lvl1pPr>
          </a:lstStyle>
          <a:p>
            <a:fld id="{4489EB96-245F-4056-876B-3A52E70395FE}"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a:xfrm rot="5400000">
            <a:off x="7589520" y="1081851"/>
            <a:ext cx="2011680" cy="384048"/>
          </a:xfrm>
          <a:prstGeom prst="rect">
            <a:avLst/>
          </a:prstGeom>
        </p:spPr>
        <p:txBody>
          <a:bodyPr rtlCol="0"/>
          <a:lstStyle/>
          <a:p>
            <a:endParaRPr lang="fr-FR"/>
          </a:p>
        </p:txBody>
      </p:sp>
      <p:sp>
        <p:nvSpPr>
          <p:cNvPr id="21" name="Espace réservé du pied de page 20"/>
          <p:cNvSpPr>
            <a:spLocks noGrp="1"/>
          </p:cNvSpPr>
          <p:nvPr>
            <p:ph type="ftr" sz="quarter" idx="12"/>
          </p:nvPr>
        </p:nvSpPr>
        <p:spPr>
          <a:xfrm rot="5400000">
            <a:off x="6990186" y="3737240"/>
            <a:ext cx="3200400" cy="365760"/>
          </a:xfrm>
          <a:prstGeom prst="rect">
            <a:avLst/>
          </a:prstGeom>
        </p:spPr>
        <p:txBody>
          <a:bodyPr rtlCol="0"/>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chemeClr val="bg1">
                    <a:lumMod val="50000"/>
                  </a:schemeClr>
                </a:solidFill>
                <a:effectLst/>
                <a:uLnTx/>
                <a:uFillTx/>
                <a:latin typeface="Helvetica" pitchFamily="34" charset="0"/>
                <a:ea typeface="+mn-ea"/>
                <a:cs typeface="+mn-cs"/>
              </a:rPr>
              <a:t> </a:t>
            </a: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06/05/2014</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17"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18" name="Image 17" descr="logo_khepripro.png"/>
          <p:cNvPicPr>
            <a:picLocks noChangeAspect="1"/>
          </p:cNvPicPr>
          <p:nvPr userDrawn="1"/>
        </p:nvPicPr>
        <p:blipFill>
          <a:blip r:embed="rId13" cstate="print"/>
          <a:stretch>
            <a:fillRect/>
          </a:stretch>
        </p:blipFill>
        <p:spPr>
          <a:xfrm>
            <a:off x="7092280" y="6309320"/>
            <a:ext cx="1556879" cy="548680"/>
          </a:xfrm>
          <a:prstGeom prst="rect">
            <a:avLst/>
          </a:prstGeom>
        </p:spPr>
      </p:pic>
      <p:sp>
        <p:nvSpPr>
          <p:cNvPr id="20" name="ZoneTexte 19"/>
          <p:cNvSpPr txBox="1"/>
          <p:nvPr userDrawn="1"/>
        </p:nvSpPr>
        <p:spPr>
          <a:xfrm>
            <a:off x="8100392" y="5795972"/>
            <a:ext cx="648072" cy="369332"/>
          </a:xfrm>
          <a:prstGeom prst="rect">
            <a:avLst/>
          </a:prstGeom>
          <a:noFill/>
        </p:spPr>
        <p:txBody>
          <a:bodyPr wrap="square" rtlCol="0">
            <a:spAutoFit/>
          </a:bodyPr>
          <a:lstStyle/>
          <a:p>
            <a:pPr algn="ctr"/>
            <a:fld id="{47B12A26-9083-4654-9DBA-EE6D71C88649}" type="slidenum">
              <a:rPr lang="fr-FR" b="1" smtClean="0">
                <a:ln>
                  <a:noFill/>
                </a:ln>
                <a:solidFill>
                  <a:schemeClr val="bg1"/>
                </a:solidFill>
              </a:rPr>
              <a:pPr algn="ctr"/>
              <a:t>‹N°›</a:t>
            </a:fld>
            <a:endParaRPr lang="fr-FR" b="1" dirty="0">
              <a:ln>
                <a:noFill/>
              </a:ln>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Positionnement grégaire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dirty="0" smtClean="0"/>
              <a:t>Le comportement Positionnement Grégaire est :</a:t>
            </a:r>
          </a:p>
          <a:p>
            <a:endParaRPr lang="fr-FR" dirty="0" smtClean="0"/>
          </a:p>
          <a:p>
            <a:r>
              <a:rPr lang="fr-FR" b="1" dirty="0" smtClean="0">
                <a:solidFill>
                  <a:schemeClr val="accent1"/>
                </a:solidFill>
              </a:rPr>
              <a:t>Archaïque, donc "animal"</a:t>
            </a:r>
            <a:endParaRPr lang="fr-FR" b="1" dirty="0" smtClean="0">
              <a:solidFill>
                <a:srgbClr val="002060"/>
              </a:solidFill>
            </a:endParaRPr>
          </a:p>
          <a:p>
            <a:r>
              <a:rPr lang="fr-FR" b="1" dirty="0" smtClean="0">
                <a:solidFill>
                  <a:schemeClr val="accent1"/>
                </a:solidFill>
              </a:rPr>
              <a:t>Instinctif , donc inconscient</a:t>
            </a:r>
            <a:endParaRPr lang="fr-FR" b="1" dirty="0" smtClean="0">
              <a:solidFill>
                <a:srgbClr val="002060"/>
              </a:solidFill>
            </a:endParaRPr>
          </a:p>
          <a:p>
            <a:r>
              <a:rPr lang="fr-FR" b="1" dirty="0" smtClean="0">
                <a:solidFill>
                  <a:schemeClr val="accent1"/>
                </a:solidFill>
              </a:rPr>
              <a:t>Autorégulé, donc instable et peu modifiable</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axial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Renforcer les croyances spirituelles</a:t>
            </a:r>
          </a:p>
          <a:p>
            <a:r>
              <a:rPr lang="fr-FR" sz="1400" dirty="0" smtClean="0"/>
              <a:t>Abonder dans son sens</a:t>
            </a:r>
          </a:p>
          <a:p>
            <a:endParaRPr lang="fr-FR" sz="1400" dirty="0" smtClean="0"/>
          </a:p>
        </p:txBody>
      </p:sp>
      <p:sp>
        <p:nvSpPr>
          <p:cNvPr id="4" name="Espace réservé du contenu 3"/>
          <p:cNvSpPr>
            <a:spLocks noGrp="1"/>
          </p:cNvSpPr>
          <p:nvPr>
            <p:ph sz="quarter" idx="4"/>
          </p:nvPr>
        </p:nvSpPr>
        <p:spPr/>
        <p:txBody>
          <a:bodyPr>
            <a:normAutofit/>
          </a:bodyPr>
          <a:lstStyle/>
          <a:p>
            <a:r>
              <a:rPr lang="fr-FR" sz="1400" dirty="0" smtClean="0"/>
              <a:t>Mettre de la distance physiquement grâce à une gestuelle adaptée</a:t>
            </a:r>
          </a:p>
          <a:p>
            <a:r>
              <a:rPr lang="fr-FR" sz="1400" dirty="0" smtClean="0"/>
              <a:t>Le prendre au sérieux</a:t>
            </a:r>
          </a:p>
          <a:p>
            <a:r>
              <a:rPr lang="fr-FR" sz="1400" dirty="0" smtClean="0"/>
              <a:t>Attitude légèrement incrédule ou dubitative</a:t>
            </a:r>
          </a:p>
          <a:p>
            <a:r>
              <a:rPr lang="fr-FR" sz="1400" dirty="0" smtClean="0"/>
              <a:t>Etre factuel</a:t>
            </a:r>
          </a:p>
          <a:p>
            <a:r>
              <a:rPr lang="fr-FR" sz="1400" dirty="0" smtClean="0"/>
              <a:t>Questionner </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1813317" cy="646331"/>
          </a:xfrm>
          <a:prstGeom prst="rect">
            <a:avLst/>
          </a:prstGeom>
          <a:noFill/>
        </p:spPr>
        <p:txBody>
          <a:bodyPr wrap="none" rtlCol="0">
            <a:spAutoFit/>
          </a:bodyPr>
          <a:lstStyle/>
          <a:p>
            <a:r>
              <a:rPr lang="fr-FR" dirty="0" smtClean="0"/>
              <a:t>Marginalité</a:t>
            </a:r>
          </a:p>
          <a:p>
            <a:r>
              <a:rPr lang="fr-FR" dirty="0" smtClean="0"/>
              <a:t>Peur des autres</a:t>
            </a:r>
          </a:p>
        </p:txBody>
      </p:sp>
      <p:sp>
        <p:nvSpPr>
          <p:cNvPr id="13" name="ZoneTexte 12"/>
          <p:cNvSpPr txBox="1"/>
          <p:nvPr/>
        </p:nvSpPr>
        <p:spPr>
          <a:xfrm>
            <a:off x="5148064" y="3573016"/>
            <a:ext cx="3005951" cy="646331"/>
          </a:xfrm>
          <a:prstGeom prst="rect">
            <a:avLst/>
          </a:prstGeom>
          <a:noFill/>
        </p:spPr>
        <p:txBody>
          <a:bodyPr wrap="none" rtlCol="0">
            <a:spAutoFit/>
          </a:bodyPr>
          <a:lstStyle/>
          <a:p>
            <a:pPr algn="r"/>
            <a:r>
              <a:rPr lang="fr-FR" dirty="0" smtClean="0"/>
              <a:t>Intégration</a:t>
            </a:r>
          </a:p>
          <a:p>
            <a:pPr algn="r"/>
            <a:r>
              <a:rPr lang="fr-FR" dirty="0" smtClean="0"/>
              <a:t>Peur que le groupe explose</a:t>
            </a:r>
            <a:endParaRPr lang="fr-FR" dirty="0"/>
          </a:p>
        </p:txBody>
      </p:sp>
      <p:sp>
        <p:nvSpPr>
          <p:cNvPr id="14" name="ZoneTexte 13"/>
          <p:cNvSpPr txBox="1"/>
          <p:nvPr/>
        </p:nvSpPr>
        <p:spPr>
          <a:xfrm>
            <a:off x="6007948" y="3240272"/>
            <a:ext cx="1300356" cy="369332"/>
          </a:xfrm>
          <a:prstGeom prst="rect">
            <a:avLst/>
          </a:prstGeom>
          <a:noFill/>
        </p:spPr>
        <p:txBody>
          <a:bodyPr wrap="none" rtlCol="0">
            <a:spAutoFit/>
          </a:bodyPr>
          <a:lstStyle/>
          <a:p>
            <a:r>
              <a:rPr lang="fr-FR" b="1" dirty="0" smtClean="0">
                <a:solidFill>
                  <a:schemeClr val="bg1"/>
                </a:solidFill>
              </a:rPr>
              <a:t>Confiance</a:t>
            </a:r>
            <a:endParaRPr lang="fr-FR" b="1" dirty="0">
              <a:solidFill>
                <a:schemeClr val="bg1"/>
              </a:solidFill>
            </a:endParaRPr>
          </a:p>
        </p:txBody>
      </p:sp>
      <p:sp>
        <p:nvSpPr>
          <p:cNvPr id="15" name="ZoneTexte 14"/>
          <p:cNvSpPr txBox="1"/>
          <p:nvPr/>
        </p:nvSpPr>
        <p:spPr>
          <a:xfrm>
            <a:off x="1547664" y="3244040"/>
            <a:ext cx="1172116" cy="369332"/>
          </a:xfrm>
          <a:prstGeom prst="rect">
            <a:avLst/>
          </a:prstGeom>
          <a:noFill/>
        </p:spPr>
        <p:txBody>
          <a:bodyPr wrap="none" rtlCol="0">
            <a:spAutoFit/>
          </a:bodyPr>
          <a:lstStyle/>
          <a:p>
            <a:r>
              <a:rPr lang="fr-FR" b="1" dirty="0" smtClean="0">
                <a:solidFill>
                  <a:schemeClr val="bg1"/>
                </a:solidFill>
              </a:rPr>
              <a:t>Méfiance</a:t>
            </a:r>
            <a:endParaRPr lang="fr-FR" b="1" dirty="0">
              <a:solidFill>
                <a:schemeClr val="bg1"/>
              </a:solidFill>
            </a:endParaRPr>
          </a:p>
        </p:txBody>
      </p:sp>
      <p:sp>
        <p:nvSpPr>
          <p:cNvPr id="16" name="ZoneTexte 15"/>
          <p:cNvSpPr txBox="1"/>
          <p:nvPr/>
        </p:nvSpPr>
        <p:spPr>
          <a:xfrm>
            <a:off x="3779912"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19" name="ZoneTexte 18"/>
          <p:cNvSpPr txBox="1"/>
          <p:nvPr/>
        </p:nvSpPr>
        <p:spPr>
          <a:xfrm>
            <a:off x="467544"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1" name="ZoneTexte 20"/>
          <p:cNvSpPr txBox="1"/>
          <p:nvPr/>
        </p:nvSpPr>
        <p:spPr>
          <a:xfrm>
            <a:off x="7092280" y="4221088"/>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
        <p:nvSpPr>
          <p:cNvPr id="22" name="ZoneTexte 21"/>
          <p:cNvSpPr txBox="1"/>
          <p:nvPr/>
        </p:nvSpPr>
        <p:spPr>
          <a:xfrm>
            <a:off x="251520" y="5589240"/>
            <a:ext cx="2502608" cy="338554"/>
          </a:xfrm>
          <a:prstGeom prst="rect">
            <a:avLst/>
          </a:prstGeom>
          <a:noFill/>
        </p:spPr>
        <p:txBody>
          <a:bodyPr wrap="none" rtlCol="0">
            <a:spAutoFit/>
          </a:bodyPr>
          <a:lstStyle/>
          <a:p>
            <a:r>
              <a:rPr lang="fr-FR" sz="1600" i="1" dirty="0" smtClean="0">
                <a:solidFill>
                  <a:srgbClr val="FF0000"/>
                </a:solidFill>
              </a:rPr>
              <a:t>L'animal qui nous habite !</a:t>
            </a:r>
            <a:endParaRPr lang="fr-FR" sz="1600" i="1"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Hiérarchie des rapports sociaux</a:t>
            </a:r>
            <a:endParaRPr lang="fr-FR" dirty="0"/>
          </a:p>
        </p:txBody>
      </p:sp>
      <p:sp>
        <p:nvSpPr>
          <p:cNvPr id="3" name="Espace réservé du contenu 2"/>
          <p:cNvSpPr>
            <a:spLocks noGrp="1"/>
          </p:cNvSpPr>
          <p:nvPr>
            <p:ph sz="quarter" idx="1"/>
          </p:nvPr>
        </p:nvSpPr>
        <p:spPr/>
        <p:txBody>
          <a:bodyPr>
            <a:normAutofit/>
          </a:bodyPr>
          <a:lstStyle/>
          <a:p>
            <a:endParaRPr lang="fr-FR" dirty="0"/>
          </a:p>
        </p:txBody>
      </p:sp>
      <p:pic>
        <p:nvPicPr>
          <p:cNvPr id="1027" name="Picture 3" descr="C:\Users\evelyne\Documents\KHEPRI Developpement\Clients\Pole-Emploi TUDAL\Formation 28-04 et 5-05\PG-CommentairesJPG.JPG"/>
          <p:cNvPicPr>
            <a:picLocks noChangeAspect="1" noChangeArrowheads="1"/>
          </p:cNvPicPr>
          <p:nvPr/>
        </p:nvPicPr>
        <p:blipFill>
          <a:blip r:embed="rId3" cstate="print"/>
          <a:srcRect/>
          <a:stretch>
            <a:fillRect/>
          </a:stretch>
        </p:blipFill>
        <p:spPr bwMode="auto">
          <a:xfrm>
            <a:off x="1452563" y="1042988"/>
            <a:ext cx="5629275" cy="522922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Auto-évaluation</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 name="Picture 2" descr="C:\Users\evelyne\Documents\KHEPRI Developpement\Clients\Pole-Emploi TUDAL\Formation 28-04 et 5-05\PG-A-remplir.JPG"/>
          <p:cNvPicPr>
            <a:picLocks noChangeAspect="1" noChangeArrowheads="1"/>
          </p:cNvPicPr>
          <p:nvPr/>
        </p:nvPicPr>
        <p:blipFill>
          <a:blip r:embed="rId3" cstate="print"/>
          <a:srcRect/>
          <a:stretch>
            <a:fillRect/>
          </a:stretch>
        </p:blipFill>
        <p:spPr bwMode="auto">
          <a:xfrm>
            <a:off x="1403648" y="1007112"/>
            <a:ext cx="5256584" cy="526646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467600" cy="634082"/>
          </a:xfrm>
        </p:spPr>
        <p:txBody>
          <a:bodyPr>
            <a:normAutofit fontScale="90000"/>
          </a:bodyPr>
          <a:lstStyle/>
          <a:p>
            <a:r>
              <a:rPr lang="fr-FR" dirty="0" smtClean="0"/>
              <a:t>5. Gestion relationnelle :</a:t>
            </a:r>
            <a:br>
              <a:rPr lang="fr-FR" dirty="0" smtClean="0"/>
            </a:br>
            <a:r>
              <a:rPr lang="fr-FR" dirty="0" smtClean="0"/>
              <a:t>Comment s'en sortir ?</a:t>
            </a:r>
            <a:endParaRPr lang="fr-FR" dirty="0"/>
          </a:p>
        </p:txBody>
      </p:sp>
      <p:sp>
        <p:nvSpPr>
          <p:cNvPr id="3" name="Espace réservé du contenu 2"/>
          <p:cNvSpPr>
            <a:spLocks noGrp="1"/>
          </p:cNvSpPr>
          <p:nvPr>
            <p:ph sz="quarter" idx="1"/>
          </p:nvPr>
        </p:nvSpPr>
        <p:spPr/>
        <p:txBody>
          <a:bodyPr/>
          <a:lstStyle/>
          <a:p>
            <a:r>
              <a:rPr lang="fr-FR" b="1" dirty="0" smtClean="0">
                <a:solidFill>
                  <a:schemeClr val="accent1">
                    <a:lumMod val="75000"/>
                  </a:schemeClr>
                </a:solidFill>
              </a:rPr>
              <a:t>Rester neutre, se détacher du contenu et gérer l'état</a:t>
            </a:r>
          </a:p>
          <a:p>
            <a:endParaRPr lang="fr-FR" dirty="0" smtClean="0">
              <a:solidFill>
                <a:schemeClr val="accent1">
                  <a:lumMod val="75000"/>
                </a:schemeClr>
              </a:solidFill>
            </a:endParaRPr>
          </a:p>
          <a:p>
            <a:r>
              <a:rPr lang="fr-FR" b="1" dirty="0" smtClean="0">
                <a:solidFill>
                  <a:schemeClr val="accent1">
                    <a:lumMod val="75000"/>
                  </a:schemeClr>
                </a:solidFill>
              </a:rPr>
              <a:t>Ne pas entrer dans le jeu des rapports de force</a:t>
            </a:r>
          </a:p>
          <a:p>
            <a:endParaRPr lang="fr-FR" dirty="0" smtClean="0">
              <a:solidFill>
                <a:schemeClr val="accent1">
                  <a:lumMod val="75000"/>
                </a:schemeClr>
              </a:solidFill>
            </a:endParaRPr>
          </a:p>
          <a:p>
            <a:r>
              <a:rPr lang="fr-FR" b="1" dirty="0" smtClean="0">
                <a:solidFill>
                  <a:schemeClr val="accent1">
                    <a:lumMod val="75000"/>
                  </a:schemeClr>
                </a:solidFill>
              </a:rPr>
              <a:t>L'ATTITUDE vaut mille mots</a:t>
            </a:r>
          </a:p>
          <a:p>
            <a:endParaRPr lang="fr-FR" b="1" dirty="0" smtClean="0">
              <a:solidFill>
                <a:schemeClr val="accent1">
                  <a:lumMod val="75000"/>
                </a:schemeClr>
              </a:solidFill>
            </a:endParaRPr>
          </a:p>
          <a:p>
            <a:r>
              <a:rPr lang="fr-FR" b="1" dirty="0" smtClean="0">
                <a:solidFill>
                  <a:schemeClr val="accent1">
                    <a:lumMod val="75000"/>
                  </a:schemeClr>
                </a:solidFill>
              </a:rPr>
              <a:t>A PROSCRIRE : </a:t>
            </a:r>
          </a:p>
          <a:p>
            <a:pPr lvl="1"/>
            <a:r>
              <a:rPr lang="fr-FR" b="1" dirty="0" smtClean="0">
                <a:solidFill>
                  <a:schemeClr val="accent1">
                    <a:lumMod val="75000"/>
                  </a:schemeClr>
                </a:solidFill>
              </a:rPr>
              <a:t>Aller dans le même sens</a:t>
            </a:r>
          </a:p>
          <a:p>
            <a:pPr lvl="1"/>
            <a:r>
              <a:rPr lang="fr-FR" b="1" dirty="0" smtClean="0">
                <a:solidFill>
                  <a:schemeClr val="accent1">
                    <a:lumMod val="75000"/>
                  </a:schemeClr>
                </a:solidFill>
              </a:rPr>
              <a:t>S'opposer au sujet</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Gestion relationnelle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b="1" dirty="0" smtClean="0"/>
              <a:t>Le positionnement grégaire comme évitement est très résistant au changement :</a:t>
            </a:r>
          </a:p>
          <a:p>
            <a:endParaRPr lang="fr-FR" dirty="0" smtClean="0"/>
          </a:p>
          <a:p>
            <a:r>
              <a:rPr lang="fr-FR" b="1" dirty="0" smtClean="0">
                <a:solidFill>
                  <a:schemeClr val="accent1"/>
                </a:solidFill>
              </a:rPr>
              <a:t>Les dominants : </a:t>
            </a:r>
            <a:r>
              <a:rPr lang="fr-FR" b="1" dirty="0" smtClean="0">
                <a:solidFill>
                  <a:srgbClr val="002060"/>
                </a:solidFill>
              </a:rPr>
              <a:t>évitent leurs tendances latentes à la soumission</a:t>
            </a:r>
          </a:p>
          <a:p>
            <a:r>
              <a:rPr lang="fr-FR" b="1" dirty="0" smtClean="0">
                <a:solidFill>
                  <a:schemeClr val="accent1"/>
                </a:solidFill>
              </a:rPr>
              <a:t>Les soumis : </a:t>
            </a:r>
            <a:r>
              <a:rPr lang="fr-FR" b="1" dirty="0" smtClean="0">
                <a:solidFill>
                  <a:srgbClr val="002060"/>
                </a:solidFill>
              </a:rPr>
              <a:t>évitent leur potentiel de dominance</a:t>
            </a:r>
          </a:p>
          <a:p>
            <a:r>
              <a:rPr lang="fr-FR" b="1" dirty="0" smtClean="0">
                <a:solidFill>
                  <a:schemeClr val="accent1"/>
                </a:solidFill>
              </a:rPr>
              <a:t>Les marginaux : </a:t>
            </a:r>
            <a:r>
              <a:rPr lang="fr-FR" b="1" dirty="0" smtClean="0">
                <a:solidFill>
                  <a:srgbClr val="002060"/>
                </a:solidFill>
              </a:rPr>
              <a:t>évitent l'axialité</a:t>
            </a:r>
          </a:p>
          <a:p>
            <a:r>
              <a:rPr lang="fr-FR" b="1" dirty="0" smtClean="0">
                <a:solidFill>
                  <a:schemeClr val="accent1"/>
                </a:solidFill>
              </a:rPr>
              <a:t>Les axiaux : </a:t>
            </a:r>
            <a:r>
              <a:rPr lang="fr-FR" b="1" dirty="0" smtClean="0">
                <a:solidFill>
                  <a:srgbClr val="002060"/>
                </a:solidFill>
              </a:rPr>
              <a:t>évitent la marginalité</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a:t>
            </a:r>
            <a:br>
              <a:rPr lang="fr-FR" dirty="0" smtClean="0"/>
            </a:br>
            <a:r>
              <a:rPr lang="fr-FR" dirty="0" smtClean="0"/>
              <a:t>face a un dominant</a:t>
            </a:r>
            <a:endParaRPr lang="fr-FR" dirty="0"/>
          </a:p>
        </p:txBody>
      </p:sp>
      <p:sp>
        <p:nvSpPr>
          <p:cNvPr id="3" name="Espace réservé du contenu 2"/>
          <p:cNvSpPr>
            <a:spLocks noGrp="1"/>
          </p:cNvSpPr>
          <p:nvPr>
            <p:ph sz="quarter" idx="2"/>
          </p:nvPr>
        </p:nvSpPr>
        <p:spPr/>
        <p:txBody>
          <a:bodyPr>
            <a:normAutofit/>
          </a:bodyPr>
          <a:lstStyle/>
          <a:p>
            <a:r>
              <a:rPr lang="fr-FR" sz="1400" dirty="0" smtClean="0"/>
              <a:t>Entrer dans le rapport de force en critiquant ou en voulant dominer</a:t>
            </a:r>
          </a:p>
          <a:p>
            <a:r>
              <a:rPr lang="fr-FR" sz="1400" dirty="0" smtClean="0"/>
              <a:t>Ne pas se laisser séduire ou impressionner</a:t>
            </a:r>
          </a:p>
          <a:p>
            <a:r>
              <a:rPr lang="fr-FR" sz="1400" dirty="0" smtClean="0"/>
              <a:t>Se soumettre</a:t>
            </a:r>
          </a:p>
          <a:p>
            <a:r>
              <a:rPr lang="fr-FR" sz="1400" dirty="0" smtClean="0"/>
              <a:t>Réagir en stress de lutte</a:t>
            </a:r>
          </a:p>
          <a:p>
            <a:r>
              <a:rPr lang="fr-FR" sz="1400" dirty="0" smtClean="0"/>
              <a:t>Défier</a:t>
            </a:r>
          </a:p>
          <a:p>
            <a:r>
              <a:rPr lang="fr-FR" sz="1400" dirty="0" smtClean="0"/>
              <a:t>Couper la parole</a:t>
            </a:r>
          </a:p>
        </p:txBody>
      </p:sp>
      <p:sp>
        <p:nvSpPr>
          <p:cNvPr id="4" name="Espace réservé du contenu 3"/>
          <p:cNvSpPr>
            <a:spLocks noGrp="1"/>
          </p:cNvSpPr>
          <p:nvPr>
            <p:ph sz="quarter" idx="4"/>
          </p:nvPr>
        </p:nvSpPr>
        <p:spPr>
          <a:xfrm>
            <a:off x="4371974" y="2362200"/>
            <a:ext cx="3728417" cy="3886200"/>
          </a:xfrm>
        </p:spPr>
        <p:txBody>
          <a:bodyPr>
            <a:normAutofit/>
          </a:bodyPr>
          <a:lstStyle/>
          <a:p>
            <a:r>
              <a:rPr lang="fr-FR" sz="1400" dirty="0" smtClean="0"/>
              <a:t>Rester neutre</a:t>
            </a:r>
          </a:p>
          <a:p>
            <a:r>
              <a:rPr lang="fr-FR" sz="1400" dirty="0" smtClean="0"/>
              <a:t>Faire appel à des stimulants comme la  réflexion (territoires préfrontaux), les valeurs (territoires néo limbiques), la personnalité</a:t>
            </a:r>
          </a:p>
          <a:p>
            <a:r>
              <a:rPr lang="fr-FR" sz="1400" dirty="0" smtClean="0"/>
              <a:t>Adopter une attitude directe, sans violence</a:t>
            </a:r>
          </a:p>
          <a:p>
            <a:r>
              <a:rPr lang="fr-FR" sz="1400" dirty="0" smtClean="0"/>
              <a:t>Etre factuel et ferme, poli et affirmé</a:t>
            </a:r>
          </a:p>
          <a:p>
            <a:r>
              <a:rPr lang="fr-FR" sz="1400" dirty="0" smtClean="0"/>
              <a:t>En dire le moins possible.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marginal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Ne pas être intrusif Forcer à l'action autonome</a:t>
            </a:r>
          </a:p>
          <a:p>
            <a:r>
              <a:rPr lang="fr-FR" sz="1400" dirty="0" smtClean="0"/>
              <a:t>Tenter de convaincre</a:t>
            </a:r>
          </a:p>
          <a:p>
            <a:r>
              <a:rPr lang="fr-FR" sz="1400" dirty="0" smtClean="0"/>
              <a:t>Surveiller ou séduire</a:t>
            </a:r>
          </a:p>
          <a:p>
            <a:r>
              <a:rPr lang="fr-FR" sz="1400" dirty="0" smtClean="0"/>
              <a:t>Ne pas être dans "tous ensemble"</a:t>
            </a:r>
          </a:p>
          <a:p>
            <a:r>
              <a:rPr lang="fr-FR" sz="1400" dirty="0" smtClean="0"/>
              <a:t>Montrer trop d'avantages à une situation "c'est suspect"</a:t>
            </a:r>
          </a:p>
          <a:p>
            <a:r>
              <a:rPr lang="fr-FR" sz="1400" dirty="0" smtClean="0"/>
              <a:t>Faire du prosélytisme</a:t>
            </a:r>
          </a:p>
        </p:txBody>
      </p:sp>
      <p:sp>
        <p:nvSpPr>
          <p:cNvPr id="4" name="Espace réservé du contenu 3"/>
          <p:cNvSpPr>
            <a:spLocks noGrp="1"/>
          </p:cNvSpPr>
          <p:nvPr>
            <p:ph sz="quarter" idx="4"/>
          </p:nvPr>
        </p:nvSpPr>
        <p:spPr/>
        <p:txBody>
          <a:bodyPr>
            <a:normAutofit/>
          </a:bodyPr>
          <a:lstStyle/>
          <a:p>
            <a:r>
              <a:rPr lang="fr-FR" sz="1400" dirty="0" smtClean="0"/>
              <a:t>Le prendre au sérieux</a:t>
            </a:r>
          </a:p>
          <a:p>
            <a:r>
              <a:rPr lang="fr-FR" sz="1400" dirty="0" smtClean="0"/>
              <a:t>Attitude légèrement incrédule ou dubitative</a:t>
            </a:r>
          </a:p>
          <a:p>
            <a:r>
              <a:rPr lang="fr-FR" sz="1400" dirty="0" smtClean="0"/>
              <a:t>Questionner</a:t>
            </a:r>
          </a:p>
          <a:p>
            <a:endParaRPr lang="fr-FR" dirty="0" smtClean="0"/>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soumis</a:t>
            </a:r>
            <a:endParaRPr lang="fr-FR" dirty="0"/>
          </a:p>
        </p:txBody>
      </p:sp>
      <p:sp>
        <p:nvSpPr>
          <p:cNvPr id="3" name="Espace réservé du contenu 2"/>
          <p:cNvSpPr>
            <a:spLocks noGrp="1"/>
          </p:cNvSpPr>
          <p:nvPr>
            <p:ph sz="quarter" idx="2"/>
          </p:nvPr>
        </p:nvSpPr>
        <p:spPr/>
        <p:txBody>
          <a:bodyPr>
            <a:normAutofit/>
          </a:bodyPr>
          <a:lstStyle/>
          <a:p>
            <a:r>
              <a:rPr lang="fr-FR" sz="1400" dirty="0" smtClean="0"/>
              <a:t>Dominer</a:t>
            </a:r>
          </a:p>
          <a:p>
            <a:r>
              <a:rPr lang="fr-FR" sz="1400" dirty="0" smtClean="0"/>
              <a:t>Dédramatiser ou dramatiser </a:t>
            </a:r>
            <a:r>
              <a:rPr lang="fr-FR" sz="1400" i="1" dirty="0" smtClean="0"/>
              <a:t>"le pauvre"</a:t>
            </a:r>
          </a:p>
          <a:p>
            <a:r>
              <a:rPr lang="fr-FR" sz="1400" dirty="0" smtClean="0"/>
              <a:t>Chercher à convaincre le sujet qu'il a tort</a:t>
            </a:r>
          </a:p>
          <a:p>
            <a:r>
              <a:rPr lang="fr-FR" sz="1400" dirty="0" smtClean="0"/>
              <a:t>Encourager "Mais si, tu en es capable!"</a:t>
            </a:r>
          </a:p>
          <a:p>
            <a:r>
              <a:rPr lang="fr-FR" sz="1400" dirty="0" smtClean="0"/>
              <a:t>Infantiliser.</a:t>
            </a:r>
          </a:p>
        </p:txBody>
      </p:sp>
      <p:sp>
        <p:nvSpPr>
          <p:cNvPr id="4" name="Espace réservé du contenu 3"/>
          <p:cNvSpPr>
            <a:spLocks noGrp="1"/>
          </p:cNvSpPr>
          <p:nvPr>
            <p:ph sz="quarter" idx="4"/>
          </p:nvPr>
        </p:nvSpPr>
        <p:spPr/>
        <p:txBody>
          <a:bodyPr>
            <a:noAutofit/>
          </a:bodyPr>
          <a:lstStyle/>
          <a:p>
            <a:r>
              <a:rPr lang="fr-FR" sz="1200" dirty="0" smtClean="0"/>
              <a:t>Reconnaître le ressenti: considérer la difficulté de l'état plus que le problème lui-même</a:t>
            </a:r>
          </a:p>
          <a:p>
            <a:r>
              <a:rPr lang="fr-FR" sz="1200" dirty="0" smtClean="0"/>
              <a:t>Rester factuel</a:t>
            </a:r>
          </a:p>
          <a:p>
            <a:r>
              <a:rPr lang="fr-FR" sz="1200" dirty="0" smtClean="0"/>
              <a:t>Ne pas émettre de jugement</a:t>
            </a:r>
          </a:p>
          <a:p>
            <a:r>
              <a:rPr lang="fr-FR" sz="1200" dirty="0" smtClean="0"/>
              <a:t>Faire changer de mode mental, au moyen d'une trame de questions comme :</a:t>
            </a:r>
          </a:p>
          <a:p>
            <a:pPr>
              <a:buNone/>
            </a:pPr>
            <a:r>
              <a:rPr lang="fr-FR" sz="1200" dirty="0" smtClean="0"/>
              <a:t>1.</a:t>
            </a:r>
            <a:r>
              <a:rPr lang="fr-FR" sz="1200" i="1" dirty="0" smtClean="0"/>
              <a:t>"Tu n'as pas l'air bien, que t'arrive -t-il?"</a:t>
            </a:r>
          </a:p>
          <a:p>
            <a:pPr>
              <a:buNone/>
            </a:pPr>
            <a:r>
              <a:rPr lang="fr-FR" sz="1200" dirty="0" smtClean="0"/>
              <a:t>2. "Ah bon, qu'est ce qui se passe?"</a:t>
            </a:r>
          </a:p>
          <a:p>
            <a:pPr>
              <a:buNone/>
            </a:pPr>
            <a:r>
              <a:rPr lang="fr-FR" sz="1200" dirty="0" smtClean="0"/>
              <a:t>3. "Qu'est ce qui te fait dire cela?"</a:t>
            </a:r>
          </a:p>
          <a:p>
            <a:pPr>
              <a:buNone/>
            </a:pPr>
            <a:r>
              <a:rPr lang="fr-FR" sz="1200" dirty="0" smtClean="0"/>
              <a:t>4. "Je connais ce que tu vis, ça m'arrive aussi. Je comprends bien l'état dans lequel tu es."</a:t>
            </a:r>
          </a:p>
          <a:p>
            <a:pPr>
              <a:buNone/>
            </a:pPr>
            <a:r>
              <a:rPr lang="fr-FR" sz="1200" dirty="0" smtClean="0"/>
              <a:t>5. "Je ne sais peut-être pas tout .. Est ce que tu pourrais m'expliquer?"</a:t>
            </a:r>
          </a:p>
          <a:p>
            <a:pPr>
              <a:buNone/>
            </a:pPr>
            <a:r>
              <a:rPr lang="fr-FR" sz="1200" dirty="0" smtClean="0"/>
              <a:t>6. "Qu'en penses-tu?"</a:t>
            </a:r>
          </a:p>
          <a:p>
            <a:pPr>
              <a:buNone/>
            </a:pPr>
            <a:r>
              <a:rPr lang="fr-FR" sz="1200" dirty="0" smtClean="0"/>
              <a:t>7. "Je comprends que ce que tu penses te pose des problèmes. Ce n'est pas simple à Résoudre"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13338</TotalTime>
  <Words>1577</Words>
  <Application>Microsoft Office PowerPoint</Application>
  <PresentationFormat>Affichage à l'écran (4:3)</PresentationFormat>
  <Paragraphs>164</Paragraphs>
  <Slides>10</Slides>
  <Notes>10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Oriel</vt:lpstr>
      <vt:lpstr>5. Positionnement grégaire</vt:lpstr>
      <vt:lpstr>5. Positionnement grégaire</vt:lpstr>
      <vt:lpstr>Hiérarchie des rapports sociaux</vt:lpstr>
      <vt:lpstr>Auto-évaluation</vt:lpstr>
      <vt:lpstr>5. Gestion relationnelle : Comment s'en sortir ?</vt:lpstr>
      <vt:lpstr>5. Gestion relationnelle</vt:lpstr>
      <vt:lpstr>Comment faire  face a un dominant</vt:lpstr>
      <vt:lpstr>Comment faire  face à un marginal</vt:lpstr>
      <vt:lpstr>Comment faire  face à un soumis</vt:lpstr>
      <vt:lpstr>Comment faire  face à un axial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evelyne</cp:lastModifiedBy>
  <cp:revision>62</cp:revision>
  <dcterms:created xsi:type="dcterms:W3CDTF">2014-03-26T10:34:40Z</dcterms:created>
  <dcterms:modified xsi:type="dcterms:W3CDTF">2014-05-05T23:11:20Z</dcterms:modified>
</cp:coreProperties>
</file>